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2"/>
  </p:notesMasterIdLst>
  <p:sldIdLst>
    <p:sldId id="259" r:id="rId2"/>
    <p:sldId id="260" r:id="rId3"/>
    <p:sldId id="264" r:id="rId4"/>
    <p:sldId id="307" r:id="rId5"/>
    <p:sldId id="306" r:id="rId6"/>
    <p:sldId id="265" r:id="rId7"/>
    <p:sldId id="266" r:id="rId8"/>
    <p:sldId id="267" r:id="rId9"/>
    <p:sldId id="268" r:id="rId10"/>
    <p:sldId id="269" r:id="rId11"/>
    <p:sldId id="270" r:id="rId12"/>
    <p:sldId id="273" r:id="rId13"/>
    <p:sldId id="274" r:id="rId14"/>
    <p:sldId id="275" r:id="rId15"/>
    <p:sldId id="276" r:id="rId16"/>
    <p:sldId id="309" r:id="rId17"/>
    <p:sldId id="310" r:id="rId18"/>
    <p:sldId id="308" r:id="rId19"/>
    <p:sldId id="304" r:id="rId20"/>
    <p:sldId id="278" r:id="rId21"/>
    <p:sldId id="279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9" r:id="rId30"/>
    <p:sldId id="290" r:id="rId31"/>
    <p:sldId id="291" r:id="rId32"/>
    <p:sldId id="293" r:id="rId33"/>
    <p:sldId id="294" r:id="rId34"/>
    <p:sldId id="295" r:id="rId35"/>
    <p:sldId id="296" r:id="rId36"/>
    <p:sldId id="297" r:id="rId37"/>
    <p:sldId id="302" r:id="rId38"/>
    <p:sldId id="303" r:id="rId39"/>
    <p:sldId id="311" r:id="rId40"/>
    <p:sldId id="312" r:id="rId4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9286" autoAdjust="0"/>
  </p:normalViewPr>
  <p:slideViewPr>
    <p:cSldViewPr>
      <p:cViewPr varScale="1">
        <p:scale>
          <a:sx n="101" d="100"/>
          <a:sy n="101" d="100"/>
        </p:scale>
        <p:origin x="2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1B7D1D-8BB2-40EB-B5E6-B15882F9DF2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AF80E1F-3227-4705-979F-6926D423D2EF}">
      <dgm:prSet phldrT="[텍스트]"/>
      <dgm:spPr/>
      <dgm:t>
        <a:bodyPr/>
        <a:lstStyle/>
        <a:p>
          <a:pPr latinLnBrk="1"/>
          <a:r>
            <a:rPr lang="ko-KR" altLang="en-US" dirty="0" smtClean="0"/>
            <a:t>정신장애에 대한 태도 측정을 위해 이를 대변할 수 있는 </a:t>
          </a:r>
          <a:r>
            <a:rPr lang="en-US" altLang="ko-KR" dirty="0" smtClean="0"/>
            <a:t>100</a:t>
          </a:r>
          <a:r>
            <a:rPr lang="ko-KR" altLang="en-US" dirty="0" smtClean="0"/>
            <a:t>문항 구성</a:t>
          </a:r>
          <a:endParaRPr lang="ko-KR" altLang="en-US" dirty="0"/>
        </a:p>
      </dgm:t>
    </dgm:pt>
    <dgm:pt modelId="{E63A6229-B147-4E43-AD81-1C381CBE13ED}" type="parTrans" cxnId="{EA5A0A1E-E4AB-4285-B327-404F570553B9}">
      <dgm:prSet/>
      <dgm:spPr/>
      <dgm:t>
        <a:bodyPr/>
        <a:lstStyle/>
        <a:p>
          <a:pPr latinLnBrk="1"/>
          <a:endParaRPr lang="ko-KR" altLang="en-US"/>
        </a:p>
      </dgm:t>
    </dgm:pt>
    <dgm:pt modelId="{C6F04F20-A1B1-46A4-B7B1-4240B4BC5168}" type="sibTrans" cxnId="{EA5A0A1E-E4AB-4285-B327-404F570553B9}">
      <dgm:prSet/>
      <dgm:spPr/>
      <dgm:t>
        <a:bodyPr/>
        <a:lstStyle/>
        <a:p>
          <a:pPr latinLnBrk="1"/>
          <a:endParaRPr lang="ko-KR" altLang="en-US"/>
        </a:p>
      </dgm:t>
    </dgm:pt>
    <dgm:pt modelId="{5FDE05B9-DDEA-4B54-9334-420721529146}">
      <dgm:prSet phldrT="[텍스트]"/>
      <dgm:spPr/>
      <dgm:t>
        <a:bodyPr/>
        <a:lstStyle/>
        <a:p>
          <a:pPr latinLnBrk="1"/>
          <a:r>
            <a:rPr lang="en-US" altLang="ko-KR" dirty="0" smtClean="0"/>
            <a:t>100</a:t>
          </a:r>
          <a:r>
            <a:rPr lang="ko-KR" altLang="en-US" dirty="0" smtClean="0"/>
            <a:t>문항을 </a:t>
          </a:r>
          <a:r>
            <a:rPr lang="en-US" altLang="ko-KR" dirty="0" smtClean="0"/>
            <a:t>7</a:t>
          </a:r>
          <a:r>
            <a:rPr lang="ko-KR" altLang="en-US" dirty="0" smtClean="0"/>
            <a:t>점 범주에 넣게 하고</a:t>
          </a:r>
          <a:r>
            <a:rPr lang="en-US" altLang="ko-KR" dirty="0" smtClean="0"/>
            <a:t>, </a:t>
          </a:r>
          <a:r>
            <a:rPr lang="ko-KR" altLang="en-US" dirty="0" smtClean="0"/>
            <a:t>가장 우호적인 문항에 </a:t>
          </a:r>
          <a:r>
            <a:rPr lang="en-US" altLang="ko-KR" dirty="0" smtClean="0"/>
            <a:t>7</a:t>
          </a:r>
          <a:r>
            <a:rPr lang="ko-KR" altLang="en-US" dirty="0" smtClean="0"/>
            <a:t>점</a:t>
          </a:r>
          <a:r>
            <a:rPr lang="en-US" altLang="ko-KR" dirty="0" smtClean="0"/>
            <a:t>, </a:t>
          </a:r>
          <a:r>
            <a:rPr lang="ko-KR" altLang="en-US" dirty="0" smtClean="0"/>
            <a:t>가장 비우호적인 문장에 </a:t>
          </a:r>
          <a:r>
            <a:rPr lang="en-US" altLang="ko-KR" dirty="0" smtClean="0"/>
            <a:t>1</a:t>
          </a:r>
          <a:r>
            <a:rPr lang="ko-KR" altLang="en-US" dirty="0" smtClean="0"/>
            <a:t>점을 넣도록 함</a:t>
          </a:r>
          <a:endParaRPr lang="ko-KR" altLang="en-US" dirty="0"/>
        </a:p>
      </dgm:t>
    </dgm:pt>
    <dgm:pt modelId="{716B4D24-75CE-4254-8EAE-21F3424D9F23}" type="parTrans" cxnId="{79FA0306-66F4-4B06-A2F0-E22F003A61E3}">
      <dgm:prSet/>
      <dgm:spPr/>
      <dgm:t>
        <a:bodyPr/>
        <a:lstStyle/>
        <a:p>
          <a:pPr latinLnBrk="1"/>
          <a:endParaRPr lang="ko-KR" altLang="en-US"/>
        </a:p>
      </dgm:t>
    </dgm:pt>
    <dgm:pt modelId="{D26F690C-BA23-4F04-B637-5FEC027BD66A}" type="sibTrans" cxnId="{79FA0306-66F4-4B06-A2F0-E22F003A61E3}">
      <dgm:prSet/>
      <dgm:spPr/>
      <dgm:t>
        <a:bodyPr/>
        <a:lstStyle/>
        <a:p>
          <a:pPr latinLnBrk="1"/>
          <a:endParaRPr lang="ko-KR" altLang="en-US"/>
        </a:p>
      </dgm:t>
    </dgm:pt>
    <dgm:pt modelId="{B2BF5B0C-DCAF-4508-AC94-ECA9007936DC}">
      <dgm:prSet phldrT="[텍스트]"/>
      <dgm:spPr/>
      <dgm:t>
        <a:bodyPr/>
        <a:lstStyle/>
        <a:p>
          <a:pPr latinLnBrk="1"/>
          <a:r>
            <a:rPr lang="ko-KR" altLang="en-US" dirty="0" smtClean="0"/>
            <a:t>이 자료를 근거로 </a:t>
          </a:r>
          <a:r>
            <a:rPr lang="en-US" altLang="ko-KR" dirty="0" smtClean="0"/>
            <a:t>7</a:t>
          </a:r>
          <a:r>
            <a:rPr lang="ko-KR" altLang="en-US" dirty="0" smtClean="0"/>
            <a:t>점 체계에 가장 적합한 </a:t>
          </a:r>
          <a:r>
            <a:rPr lang="en-US" altLang="ko-KR" dirty="0" smtClean="0"/>
            <a:t>7</a:t>
          </a:r>
          <a:r>
            <a:rPr lang="ko-KR" altLang="en-US" dirty="0" smtClean="0"/>
            <a:t>개 문항을 간추려서 </a:t>
          </a:r>
          <a:r>
            <a:rPr lang="ko-KR" altLang="en-US" dirty="0" err="1" smtClean="0"/>
            <a:t>등간점수가</a:t>
          </a:r>
          <a:r>
            <a:rPr lang="ko-KR" altLang="en-US" dirty="0" smtClean="0"/>
            <a:t> 부여된 척도구성</a:t>
          </a:r>
          <a:endParaRPr lang="ko-KR" altLang="en-US" dirty="0"/>
        </a:p>
      </dgm:t>
    </dgm:pt>
    <dgm:pt modelId="{92D00872-D1C2-454F-B82C-0B83B8B0B31B}" type="parTrans" cxnId="{690E4875-2447-424C-A721-FB879E7724AF}">
      <dgm:prSet/>
      <dgm:spPr/>
      <dgm:t>
        <a:bodyPr/>
        <a:lstStyle/>
        <a:p>
          <a:pPr latinLnBrk="1"/>
          <a:endParaRPr lang="ko-KR" altLang="en-US"/>
        </a:p>
      </dgm:t>
    </dgm:pt>
    <dgm:pt modelId="{424A910D-1AC0-46CF-8205-89B261B3875B}" type="sibTrans" cxnId="{690E4875-2447-424C-A721-FB879E7724AF}">
      <dgm:prSet/>
      <dgm:spPr/>
      <dgm:t>
        <a:bodyPr/>
        <a:lstStyle/>
        <a:p>
          <a:pPr latinLnBrk="1"/>
          <a:endParaRPr lang="ko-KR" altLang="en-US"/>
        </a:p>
      </dgm:t>
    </dgm:pt>
    <dgm:pt modelId="{3CA7AB59-91C2-4796-97F5-B198C050CCC0}" type="pres">
      <dgm:prSet presAssocID="{DD1B7D1D-8BB2-40EB-B5E6-B15882F9DF2D}" presName="Name0" presStyleCnt="0">
        <dgm:presLayoutVars>
          <dgm:dir/>
          <dgm:resizeHandles val="exact"/>
        </dgm:presLayoutVars>
      </dgm:prSet>
      <dgm:spPr/>
    </dgm:pt>
    <dgm:pt modelId="{05074D3E-A84C-4C27-A522-053CF6DD065B}" type="pres">
      <dgm:prSet presAssocID="{DAF80E1F-3227-4705-979F-6926D423D2EF}" presName="node" presStyleLbl="node1" presStyleIdx="0" presStyleCnt="3" custScaleX="131655" custScaleY="12890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F224FBE-165B-4978-964C-9A4CBC79BCCA}" type="pres">
      <dgm:prSet presAssocID="{C6F04F20-A1B1-46A4-B7B1-4240B4BC5168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3DACCA35-BF55-42FC-8570-9CE74D74F86F}" type="pres">
      <dgm:prSet presAssocID="{C6F04F20-A1B1-46A4-B7B1-4240B4BC5168}" presName="connectorText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C1B0FFB5-FFB9-4D28-A222-2A76664B8B39}" type="pres">
      <dgm:prSet presAssocID="{5FDE05B9-DDEA-4B54-9334-420721529146}" presName="node" presStyleLbl="node1" presStyleIdx="1" presStyleCnt="3" custScaleY="12658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C7B64D9-D1CB-406A-8EDB-6CDBB0C05DE2}" type="pres">
      <dgm:prSet presAssocID="{D26F690C-BA23-4F04-B637-5FEC027BD66A}" presName="sibTrans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A3DDA746-9134-4C39-96F8-F8F3A11E074C}" type="pres">
      <dgm:prSet presAssocID="{D26F690C-BA23-4F04-B637-5FEC027BD66A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52B47982-9B0C-4023-B14F-396F177B67CC}" type="pres">
      <dgm:prSet presAssocID="{B2BF5B0C-DCAF-4508-AC94-ECA9007936DC}" presName="node" presStyleLbl="node1" presStyleIdx="2" presStyleCnt="3" custScaleY="12658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C1641418-ED5E-49CB-8446-800033C6076D}" type="presOf" srcId="{DAF80E1F-3227-4705-979F-6926D423D2EF}" destId="{05074D3E-A84C-4C27-A522-053CF6DD065B}" srcOrd="0" destOrd="0" presId="urn:microsoft.com/office/officeart/2005/8/layout/process1"/>
    <dgm:cxn modelId="{9D61EB89-E530-4BFF-AC57-44AC36ECBDDB}" type="presOf" srcId="{DD1B7D1D-8BB2-40EB-B5E6-B15882F9DF2D}" destId="{3CA7AB59-91C2-4796-97F5-B198C050CCC0}" srcOrd="0" destOrd="0" presId="urn:microsoft.com/office/officeart/2005/8/layout/process1"/>
    <dgm:cxn modelId="{EA5A0A1E-E4AB-4285-B327-404F570553B9}" srcId="{DD1B7D1D-8BB2-40EB-B5E6-B15882F9DF2D}" destId="{DAF80E1F-3227-4705-979F-6926D423D2EF}" srcOrd="0" destOrd="0" parTransId="{E63A6229-B147-4E43-AD81-1C381CBE13ED}" sibTransId="{C6F04F20-A1B1-46A4-B7B1-4240B4BC5168}"/>
    <dgm:cxn modelId="{690E4875-2447-424C-A721-FB879E7724AF}" srcId="{DD1B7D1D-8BB2-40EB-B5E6-B15882F9DF2D}" destId="{B2BF5B0C-DCAF-4508-AC94-ECA9007936DC}" srcOrd="2" destOrd="0" parTransId="{92D00872-D1C2-454F-B82C-0B83B8B0B31B}" sibTransId="{424A910D-1AC0-46CF-8205-89B261B3875B}"/>
    <dgm:cxn modelId="{2698917A-EBA0-4164-9AB3-5C39411E3889}" type="presOf" srcId="{D26F690C-BA23-4F04-B637-5FEC027BD66A}" destId="{A3DDA746-9134-4C39-96F8-F8F3A11E074C}" srcOrd="1" destOrd="0" presId="urn:microsoft.com/office/officeart/2005/8/layout/process1"/>
    <dgm:cxn modelId="{2399B04A-3C06-4B91-A014-0D6872EE9BE7}" type="presOf" srcId="{5FDE05B9-DDEA-4B54-9334-420721529146}" destId="{C1B0FFB5-FFB9-4D28-A222-2A76664B8B39}" srcOrd="0" destOrd="0" presId="urn:microsoft.com/office/officeart/2005/8/layout/process1"/>
    <dgm:cxn modelId="{E5A30325-CDB7-49C4-9569-0996EE188219}" type="presOf" srcId="{D26F690C-BA23-4F04-B637-5FEC027BD66A}" destId="{CC7B64D9-D1CB-406A-8EDB-6CDBB0C05DE2}" srcOrd="0" destOrd="0" presId="urn:microsoft.com/office/officeart/2005/8/layout/process1"/>
    <dgm:cxn modelId="{7B33F22C-7EE5-4A51-9EA4-D8F6268E267E}" type="presOf" srcId="{C6F04F20-A1B1-46A4-B7B1-4240B4BC5168}" destId="{3DACCA35-BF55-42FC-8570-9CE74D74F86F}" srcOrd="1" destOrd="0" presId="urn:microsoft.com/office/officeart/2005/8/layout/process1"/>
    <dgm:cxn modelId="{90C5C790-E386-4CF4-80D5-8F68BED0CE34}" type="presOf" srcId="{B2BF5B0C-DCAF-4508-AC94-ECA9007936DC}" destId="{52B47982-9B0C-4023-B14F-396F177B67CC}" srcOrd="0" destOrd="0" presId="urn:microsoft.com/office/officeart/2005/8/layout/process1"/>
    <dgm:cxn modelId="{79FA0306-66F4-4B06-A2F0-E22F003A61E3}" srcId="{DD1B7D1D-8BB2-40EB-B5E6-B15882F9DF2D}" destId="{5FDE05B9-DDEA-4B54-9334-420721529146}" srcOrd="1" destOrd="0" parTransId="{716B4D24-75CE-4254-8EAE-21F3424D9F23}" sibTransId="{D26F690C-BA23-4F04-B637-5FEC027BD66A}"/>
    <dgm:cxn modelId="{805F6110-88CF-484A-87E5-51E4F09BE0B6}" type="presOf" srcId="{C6F04F20-A1B1-46A4-B7B1-4240B4BC5168}" destId="{EF224FBE-165B-4978-964C-9A4CBC79BCCA}" srcOrd="0" destOrd="0" presId="urn:microsoft.com/office/officeart/2005/8/layout/process1"/>
    <dgm:cxn modelId="{A2FA6BD0-BE27-4FB5-8AAD-B5152A13A975}" type="presParOf" srcId="{3CA7AB59-91C2-4796-97F5-B198C050CCC0}" destId="{05074D3E-A84C-4C27-A522-053CF6DD065B}" srcOrd="0" destOrd="0" presId="urn:microsoft.com/office/officeart/2005/8/layout/process1"/>
    <dgm:cxn modelId="{238F485F-88A3-4908-9C77-6791F9198D87}" type="presParOf" srcId="{3CA7AB59-91C2-4796-97F5-B198C050CCC0}" destId="{EF224FBE-165B-4978-964C-9A4CBC79BCCA}" srcOrd="1" destOrd="0" presId="urn:microsoft.com/office/officeart/2005/8/layout/process1"/>
    <dgm:cxn modelId="{EB537BAE-A811-4077-8571-A7EA58A7FE8E}" type="presParOf" srcId="{EF224FBE-165B-4978-964C-9A4CBC79BCCA}" destId="{3DACCA35-BF55-42FC-8570-9CE74D74F86F}" srcOrd="0" destOrd="0" presId="urn:microsoft.com/office/officeart/2005/8/layout/process1"/>
    <dgm:cxn modelId="{B656DBF1-C52A-442A-A96A-6E3AA50DBEB6}" type="presParOf" srcId="{3CA7AB59-91C2-4796-97F5-B198C050CCC0}" destId="{C1B0FFB5-FFB9-4D28-A222-2A76664B8B39}" srcOrd="2" destOrd="0" presId="urn:microsoft.com/office/officeart/2005/8/layout/process1"/>
    <dgm:cxn modelId="{989703E2-BE1C-4DBE-A623-24FA01342A87}" type="presParOf" srcId="{3CA7AB59-91C2-4796-97F5-B198C050CCC0}" destId="{CC7B64D9-D1CB-406A-8EDB-6CDBB0C05DE2}" srcOrd="3" destOrd="0" presId="urn:microsoft.com/office/officeart/2005/8/layout/process1"/>
    <dgm:cxn modelId="{05FD3E14-266D-42D9-82B3-0EF9AB9D40E1}" type="presParOf" srcId="{CC7B64D9-D1CB-406A-8EDB-6CDBB0C05DE2}" destId="{A3DDA746-9134-4C39-96F8-F8F3A11E074C}" srcOrd="0" destOrd="0" presId="urn:microsoft.com/office/officeart/2005/8/layout/process1"/>
    <dgm:cxn modelId="{47A2A32F-AD86-4E5D-ABB4-6C781AE8FBA9}" type="presParOf" srcId="{3CA7AB59-91C2-4796-97F5-B198C050CCC0}" destId="{52B47982-9B0C-4023-B14F-396F177B67C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074D3E-A84C-4C27-A522-053CF6DD065B}">
      <dsp:nvSpPr>
        <dsp:cNvPr id="0" name=""/>
        <dsp:cNvSpPr/>
      </dsp:nvSpPr>
      <dsp:spPr>
        <a:xfrm>
          <a:off x="26" y="581491"/>
          <a:ext cx="2095668" cy="29010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smtClean="0"/>
            <a:t>정신장애에 대한 태도 측정을 위해 이를 대변할 수 있는 </a:t>
          </a:r>
          <a:r>
            <a:rPr lang="en-US" altLang="ko-KR" sz="1700" kern="1200" dirty="0" smtClean="0"/>
            <a:t>100</a:t>
          </a:r>
          <a:r>
            <a:rPr lang="ko-KR" altLang="en-US" sz="1700" kern="1200" dirty="0" smtClean="0"/>
            <a:t>문항 구성</a:t>
          </a:r>
          <a:endParaRPr lang="ko-KR" altLang="en-US" sz="1700" kern="1200" dirty="0"/>
        </a:p>
      </dsp:txBody>
      <dsp:txXfrm>
        <a:off x="61406" y="642871"/>
        <a:ext cx="1972908" cy="2778256"/>
      </dsp:txXfrm>
    </dsp:sp>
    <dsp:sp modelId="{EF224FBE-165B-4978-964C-9A4CBC79BCCA}">
      <dsp:nvSpPr>
        <dsp:cNvPr id="0" name=""/>
        <dsp:cNvSpPr/>
      </dsp:nvSpPr>
      <dsp:spPr>
        <a:xfrm>
          <a:off x="2254873" y="1834618"/>
          <a:ext cx="337459" cy="3947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/>
        </a:p>
      </dsp:txBody>
      <dsp:txXfrm>
        <a:off x="2254873" y="1913571"/>
        <a:ext cx="236221" cy="236857"/>
      </dsp:txXfrm>
    </dsp:sp>
    <dsp:sp modelId="{C1B0FFB5-FFB9-4D28-A222-2A76664B8B39}">
      <dsp:nvSpPr>
        <dsp:cNvPr id="0" name=""/>
        <dsp:cNvSpPr/>
      </dsp:nvSpPr>
      <dsp:spPr>
        <a:xfrm>
          <a:off x="2732410" y="607609"/>
          <a:ext cx="1591788" cy="2848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700" kern="1200" dirty="0" smtClean="0"/>
            <a:t>100</a:t>
          </a:r>
          <a:r>
            <a:rPr lang="ko-KR" altLang="en-US" sz="1700" kern="1200" dirty="0" smtClean="0"/>
            <a:t>문항을 </a:t>
          </a:r>
          <a:r>
            <a:rPr lang="en-US" altLang="ko-KR" sz="1700" kern="1200" dirty="0" smtClean="0"/>
            <a:t>7</a:t>
          </a:r>
          <a:r>
            <a:rPr lang="ko-KR" altLang="en-US" sz="1700" kern="1200" dirty="0" smtClean="0"/>
            <a:t>점 범주에 넣게 하고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가장 우호적인 문항에 </a:t>
          </a:r>
          <a:r>
            <a:rPr lang="en-US" altLang="ko-KR" sz="1700" kern="1200" dirty="0" smtClean="0"/>
            <a:t>7</a:t>
          </a:r>
          <a:r>
            <a:rPr lang="ko-KR" altLang="en-US" sz="1700" kern="1200" dirty="0" smtClean="0"/>
            <a:t>점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가장 비우호적인 문장에 </a:t>
          </a:r>
          <a:r>
            <a:rPr lang="en-US" altLang="ko-KR" sz="1700" kern="1200" dirty="0" smtClean="0"/>
            <a:t>1</a:t>
          </a:r>
          <a:r>
            <a:rPr lang="ko-KR" altLang="en-US" sz="1700" kern="1200" dirty="0" smtClean="0"/>
            <a:t>점을 넣도록 함</a:t>
          </a:r>
          <a:endParaRPr lang="ko-KR" altLang="en-US" sz="1700" kern="1200" dirty="0"/>
        </a:p>
      </dsp:txBody>
      <dsp:txXfrm>
        <a:off x="2779032" y="654231"/>
        <a:ext cx="1498544" cy="2755536"/>
      </dsp:txXfrm>
    </dsp:sp>
    <dsp:sp modelId="{CC7B64D9-D1CB-406A-8EDB-6CDBB0C05DE2}">
      <dsp:nvSpPr>
        <dsp:cNvPr id="0" name=""/>
        <dsp:cNvSpPr/>
      </dsp:nvSpPr>
      <dsp:spPr>
        <a:xfrm>
          <a:off x="4483377" y="1834618"/>
          <a:ext cx="337459" cy="3947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/>
        </a:p>
      </dsp:txBody>
      <dsp:txXfrm>
        <a:off x="4483377" y="1913571"/>
        <a:ext cx="236221" cy="236857"/>
      </dsp:txXfrm>
    </dsp:sp>
    <dsp:sp modelId="{52B47982-9B0C-4023-B14F-396F177B67CC}">
      <dsp:nvSpPr>
        <dsp:cNvPr id="0" name=""/>
        <dsp:cNvSpPr/>
      </dsp:nvSpPr>
      <dsp:spPr>
        <a:xfrm>
          <a:off x="4960913" y="607609"/>
          <a:ext cx="1591788" cy="2848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smtClean="0"/>
            <a:t>이 자료를 근거로 </a:t>
          </a:r>
          <a:r>
            <a:rPr lang="en-US" altLang="ko-KR" sz="1700" kern="1200" dirty="0" smtClean="0"/>
            <a:t>7</a:t>
          </a:r>
          <a:r>
            <a:rPr lang="ko-KR" altLang="en-US" sz="1700" kern="1200" dirty="0" smtClean="0"/>
            <a:t>점 체계에 가장 적합한 </a:t>
          </a:r>
          <a:r>
            <a:rPr lang="en-US" altLang="ko-KR" sz="1700" kern="1200" dirty="0" smtClean="0"/>
            <a:t>7</a:t>
          </a:r>
          <a:r>
            <a:rPr lang="ko-KR" altLang="en-US" sz="1700" kern="1200" dirty="0" smtClean="0"/>
            <a:t>개 문항을 간추려서 </a:t>
          </a:r>
          <a:r>
            <a:rPr lang="ko-KR" altLang="en-US" sz="1700" kern="1200" dirty="0" err="1" smtClean="0"/>
            <a:t>등간점수가</a:t>
          </a:r>
          <a:r>
            <a:rPr lang="ko-KR" altLang="en-US" sz="1700" kern="1200" dirty="0" smtClean="0"/>
            <a:t> 부여된 척도구성</a:t>
          </a:r>
          <a:endParaRPr lang="ko-KR" altLang="en-US" sz="1700" kern="1200" dirty="0"/>
        </a:p>
      </dsp:txBody>
      <dsp:txXfrm>
        <a:off x="5007535" y="654231"/>
        <a:ext cx="1498544" cy="27555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A6D037-13D4-477F-8C7B-1CB515EFDE53}" type="datetimeFigureOut">
              <a:rPr lang="ko-KR" altLang="en-US" smtClean="0"/>
              <a:pPr/>
              <a:t>2023-09-21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BAD53-C06E-49AC-85B1-2D017922A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1398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21189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89567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93775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667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457376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9041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4074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2023-09-21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2023-09-21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2023-09-21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2023-09-21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2023-09-21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2023-09-21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2023-09-21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2023-09-21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2023-09-21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2023-09-21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2023-09-21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B341CB0-04DF-4766-8425-6AA6066C3F7A}" type="datetimeFigureOut">
              <a:rPr lang="ko-KR" altLang="en-US" smtClean="0"/>
              <a:pPr/>
              <a:t>2023-09-21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051720" y="2420888"/>
            <a:ext cx="590465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        측  정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23728" y="2636912"/>
            <a:ext cx="5688632" cy="1800200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541782" indent="-514350"/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측정의 개념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 2.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측정의 </a:t>
            </a:r>
            <a:r>
              <a:rPr lang="ko-KR" altLang="en-US" sz="3200" dirty="0" err="1" smtClean="0">
                <a:latin typeface="휴먼고딕" pitchFamily="2" charset="-127"/>
                <a:ea typeface="휴먼고딕" pitchFamily="2" charset="-127"/>
              </a:rPr>
              <a:t>타당도와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신뢰도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지표와 합성측정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사회과학에서 쓰이는 개념들은 직접적으로 실체가 측정되기 어려운 경우가 많음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이런 경우 개념을 측정하기 보다는 지표를 이용한 간접측정이 필요함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지표란</a:t>
            </a:r>
            <a:r>
              <a:rPr lang="en-US" altLang="ko-KR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?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 속에 내재된 속성들이 표출되어 나타난 결과를 말함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지능측정을 위해 아이큐 테스트라는 지표 사용 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7406640" cy="4176464"/>
          </a:xfrm>
        </p:spPr>
        <p:txBody>
          <a:bodyPr>
            <a:no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지표와 합성측정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개념은 단일한 지표를 통해 측정될 수 있지만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개념은 복수의 지표들을 합성하여 측정되기도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복지의식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공공복지 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사회적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지지망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정도 등은 단일항목이나 자료로 나타내기 어려움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이런 경우 복합적인 항목이나 지표의 결합으로 만든 합성 측정도구가 필요함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대표적인 합성 측정도구가 지수와 척도이며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 둘은 보통 구분없이 사용됨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7406640" cy="453650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지표와 합성측정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지수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(index)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란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척도에 비해 비교적 객관적인 지표로서 경험적으로 쉽게 인식할 수 있는 지표로 구성됨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부패지수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물가지수 등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척도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(scale)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란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어떤 개념을 측정하기 위해 고안된 일단의 진술 또는 질문사항을 말하며</a:t>
            </a: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사람들의 태도와 관련된 변수들을 측정할 때 주로 사용됨</a:t>
            </a: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자아존중감</a:t>
            </a: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자기효능감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 등</a:t>
            </a:r>
            <a:endParaRPr lang="en-US" altLang="ko-K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7406640" cy="472514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척도를 만드는 방법에 관한 것으로 인간의 행위나 내면적 태도를 측정하는 일종의 잣대를 만드는 것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측정등급에 따라 척도구성이 달라짐</a:t>
            </a:r>
            <a:endParaRPr lang="en-US" altLang="ko-KR" sz="2000" dirty="0" smtClean="0">
              <a:solidFill>
                <a:srgbClr val="FF000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대부분의 척도는 단일차원성의 원칙에 근거해서 만들어짐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단일차원성의 원칙이란</a:t>
            </a:r>
            <a:r>
              <a:rPr lang="en-US" altLang="ko-KR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척도의 구성항목은 단일한 차원을 반영해야 한다는 것으로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척도의 모든 항목들은 하나의 동일 차원적 연속선상에 배열되어 있어야 함을 뜻함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(cm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눈금으로 가다다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inch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나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kg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으로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가서는 안됨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420888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(1)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명목측정의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 변수에 포함되는 속성값들을 단순히 구분해 내는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명목적 수준에서의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척도화는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상호배타적이고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포괄적이어야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정치성향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보수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한나라당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민주노동당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주거형태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월세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자취 및 하숙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 fontScale="92500" lnSpcReduction="2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서열측정의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측정값들이 구분 가능하고 서열성도 갖추고 있는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서열척도 구성의 대표적인 것이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평정척도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리커트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누적척도인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거트만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 등이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평정척도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사회현상을 측정하는 도구로 가장 많이 활용하는 척도로서 어떤 인물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집단 등에 대해 주어진 기준에 의해 평가하도록 하는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장점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척도를 구성하기 쉬워 사용이 간편하고 비용과 시간적인 측면에서 경제적이고 적용범위가 넓음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단점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평가자의 주관적 판단에 의존하는 경향이 있어 평가자의 </a:t>
            </a:r>
            <a:r>
              <a:rPr lang="ko-KR" altLang="en-US" sz="2000" smtClean="0">
                <a:latin typeface="휴먼고딕" pitchFamily="2" charset="-127"/>
                <a:ea typeface="휴먼고딕" pitchFamily="2" charset="-127"/>
              </a:rPr>
              <a:t>성격이나 태도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심리적인 편향에 따라 용어의 해석이 달라질 수 있다는 점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서열측정의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평정척도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lt"/>
              <a:buAutoNum type="alphaLcPeriod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도표법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선과 언어를 합하여 구성한 것으로 가장 흔히 쓰이는 방법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복지관의 청소년 프로그램에 대한 당신의 의견은 무엇입니까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5              4                3                   2                1      </a:t>
            </a:r>
          </a:p>
          <a:p>
            <a:r>
              <a:rPr lang="en-US" altLang="ko-KR" sz="1400" dirty="0" smtClean="0">
                <a:latin typeface="휴먼고딕" pitchFamily="2" charset="-127"/>
                <a:ea typeface="휴먼고딕" pitchFamily="2" charset="-127"/>
              </a:rPr>
              <a:t>   </a:t>
            </a:r>
          </a:p>
          <a:p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잘 운영되고 있다     그런대로 괜찮다   그저 그렇다      문제가 조금 있다   잘못 운영되고 </a:t>
            </a:r>
            <a:endParaRPr lang="en-US" altLang="ko-KR" sz="14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14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1400" dirty="0" smtClean="0">
                <a:latin typeface="휴먼고딕" pitchFamily="2" charset="-127"/>
                <a:ea typeface="휴먼고딕" pitchFamily="2" charset="-127"/>
              </a:rPr>
              <a:t>                                                                                           </a:t>
            </a:r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          있다</a:t>
            </a:r>
            <a:endParaRPr lang="en-US" altLang="ko-KR" sz="1400" dirty="0" smtClean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123728" y="5373216"/>
            <a:ext cx="6120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flipV="1">
            <a:off x="2123728" y="52292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flipV="1">
            <a:off x="8244408" y="52292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 flipV="1">
            <a:off x="5004048" y="52292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V="1">
            <a:off x="3491880" y="52292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flipV="1">
            <a:off x="6732240" y="52292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421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서열측정의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평정척도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lt"/>
              <a:buAutoNum type="alphaLcPeriod" startAt="2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기술법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질문에 맞는 응답 카테고리를 기술해서 제시하고  응답자들의 의견과 일치하는 것을 선택하도록 하는 방법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선생님의 건강상태는 같은 나이의 사람에 비하여 어떻습니까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가</a:t>
            </a:r>
            <a:r>
              <a:rPr lang="en-US" altLang="ko-KR" sz="14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아주 좋다   나</a:t>
            </a:r>
            <a:r>
              <a:rPr lang="en-US" altLang="ko-KR" sz="1400" dirty="0" smtClean="0">
                <a:latin typeface="휴먼고딕" pitchFamily="2" charset="-127"/>
                <a:ea typeface="휴먼고딕" pitchFamily="2" charset="-127"/>
              </a:rPr>
              <a:t>.</a:t>
            </a:r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 좋은 편이다   다</a:t>
            </a:r>
            <a:r>
              <a:rPr lang="en-US" altLang="ko-KR" sz="14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비슷하다   라</a:t>
            </a:r>
            <a:r>
              <a:rPr lang="en-US" altLang="ko-KR" sz="14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나쁜 편이다   마</a:t>
            </a:r>
            <a:r>
              <a:rPr lang="en-US" altLang="ko-KR" sz="14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아주 나쁜 편이다</a:t>
            </a:r>
            <a:endParaRPr lang="en-US" altLang="ko-KR" sz="14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4857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리커트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각 항목의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단순합산을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통해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서열성을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산출하는 것으로 보통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3-7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등급으로 나눔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장점은</a:t>
            </a:r>
            <a:r>
              <a:rPr lang="en-US" altLang="ko-KR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?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등간점수를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산출해 내는 기초를 제공하고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활용이 용이함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단점은</a:t>
            </a:r>
            <a:r>
              <a:rPr lang="en-US" altLang="ko-KR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?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개인들마다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응답의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준거틀이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다를 수 있음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비슷한 수준이라도 어떤 사람은 약간에 어떤 사람은 보통의 눈금에 답할 수 있음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987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2132856"/>
            <a:ext cx="7406640" cy="4270616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권위 위계 척도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리커트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647638"/>
              </p:ext>
            </p:extLst>
          </p:nvPr>
        </p:nvGraphicFramePr>
        <p:xfrm>
          <a:off x="1475656" y="3284985"/>
          <a:ext cx="6768752" cy="2703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7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95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9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2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5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매우 </a:t>
                      </a:r>
                      <a:endParaRPr lang="en-US" altLang="ko-KR" sz="1200" dirty="0" smtClean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  <a:p>
                      <a:pPr latinLnBrk="1"/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아니다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아니다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맞다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매우</a:t>
                      </a:r>
                      <a:endParaRPr lang="en-US" altLang="ko-KR" sz="1200" dirty="0" smtClean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  <a:p>
                      <a:pPr latinLnBrk="1"/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 맞다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1. </a:t>
                      </a:r>
                      <a:r>
                        <a:rPr lang="ko-KR" altLang="en-US" sz="1200" dirty="0" err="1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슈퍼바이저가</a:t>
                      </a:r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 승인 결정을 하기 전까지 이 조직에서는 아무런 행동도 취할 수 없다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2. </a:t>
                      </a:r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스스로 결정을 내리기 좋아하는 사람은 이 조직에서 쉽사리 낙담할 것이다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3. </a:t>
                      </a:r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아주 사소한 문제라도 최종 결정을 위해서는 </a:t>
                      </a:r>
                      <a:r>
                        <a:rPr lang="ko-KR" altLang="en-US" sz="1200" dirty="0" err="1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윗선에</a:t>
                      </a:r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 있는 사람들에게 알려야 한다 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4. </a:t>
                      </a:r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어떤 일이라도 사전에 상사에게 반드시 물어보아야 한다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5. </a:t>
                      </a:r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내가 내리는 어떤 결정도 상사의 승인을 받아야 한다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49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334512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상태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특성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태도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행동 등의 이론적 개념을 계량화하는 과정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 대상자의 속성 또는 변수에 대하여 일정한 규칙에 따라 숫자나 기호를 부여하는 체계적이고 과학적인 관찰과정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측정에서는 규칙의 정확성이 곧 측정의 정확성을 결정하는 것과 같음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32560" y="260648"/>
            <a:ext cx="7406640" cy="1152128"/>
          </a:xfrm>
        </p:spPr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1556792"/>
            <a:ext cx="7406640" cy="4680520"/>
          </a:xfrm>
        </p:spPr>
        <p:txBody>
          <a:bodyPr>
            <a:no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거트만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구성하는 항목자체가 일정한 기준에 의해 미리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서열성을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부과하여 구성하는 것으로 누적척도에 해당함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대표적인 것으로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보거더스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en-US" altLang="ko-KR" sz="2000" dirty="0" err="1" smtClean="0">
                <a:latin typeface="휴먼고딕" pitchFamily="2" charset="-127"/>
                <a:ea typeface="휴먼고딕" pitchFamily="2" charset="-127"/>
              </a:rPr>
              <a:t>Borgadus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사회거리척도가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소수민족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사회계급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직업형태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사회적 가치 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장점은</a:t>
            </a:r>
            <a:r>
              <a:rPr lang="en-US" altLang="ko-KR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?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하나의 항목 측정값에 추가적인 정보를 포함할 수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단점은</a:t>
            </a:r>
            <a:r>
              <a:rPr lang="en-US" altLang="ko-KR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?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단일차원성으로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배열될 수 있는 문항들을 찾아내기가 쉽지 않아 활용도가 떨어짐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7406640" cy="1472184"/>
          </a:xfrm>
        </p:spPr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7406640" cy="453650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외국인 근로자에 대한 사회적 거리감에 대한 질문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202635"/>
              </p:ext>
            </p:extLst>
          </p:nvPr>
        </p:nvGraphicFramePr>
        <p:xfrm>
          <a:off x="1835696" y="3068958"/>
          <a:ext cx="6624736" cy="30171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40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285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바탕체" pitchFamily="17" charset="-127"/>
                        </a:rPr>
                        <a:t>                                    문 항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바탕체" pitchFamily="17" charset="-127"/>
                        </a:rPr>
                        <a:t>예 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바탕체" pitchFamily="17" charset="-127"/>
                        </a:rPr>
                        <a:t>아니요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85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dirty="0" smtClean="0">
                          <a:ea typeface="바탕체" pitchFamily="17" charset="-127"/>
                        </a:rPr>
                        <a:t>1. </a:t>
                      </a:r>
                      <a:r>
                        <a:rPr lang="ko-KR" altLang="en-US" baseline="0" dirty="0" smtClean="0">
                          <a:ea typeface="바탕체" pitchFamily="17" charset="-127"/>
                        </a:rPr>
                        <a:t>외국인 근로자가 우리나라에 있는 것은</a:t>
                      </a:r>
                      <a:r>
                        <a:rPr lang="en-US" altLang="ko-KR" baseline="0" dirty="0" smtClean="0">
                          <a:ea typeface="바탕체" pitchFamily="17" charset="-127"/>
                        </a:rPr>
                        <a:t>?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85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dirty="0" smtClean="0">
                          <a:ea typeface="바탕체" pitchFamily="17" charset="-127"/>
                        </a:rPr>
                        <a:t>2. </a:t>
                      </a:r>
                      <a:r>
                        <a:rPr lang="ko-KR" altLang="en-US" baseline="0" dirty="0" smtClean="0">
                          <a:ea typeface="바탕체" pitchFamily="17" charset="-127"/>
                        </a:rPr>
                        <a:t>외국인 근로자가 우리 지역에 있는 것은</a:t>
                      </a:r>
                      <a:r>
                        <a:rPr lang="en-US" altLang="ko-KR" baseline="0" dirty="0" smtClean="0">
                          <a:ea typeface="바탕체" pitchFamily="17" charset="-127"/>
                        </a:rPr>
                        <a:t>?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85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dirty="0" smtClean="0">
                          <a:ea typeface="바탕체" pitchFamily="17" charset="-127"/>
                        </a:rPr>
                        <a:t>3. </a:t>
                      </a:r>
                      <a:r>
                        <a:rPr lang="ko-KR" altLang="en-US" baseline="0" dirty="0" smtClean="0">
                          <a:ea typeface="바탕체" pitchFamily="17" charset="-127"/>
                        </a:rPr>
                        <a:t>외국인 근로자가 우리 옆집에 있는 것은</a:t>
                      </a:r>
                      <a:r>
                        <a:rPr lang="en-US" altLang="ko-KR" baseline="0" dirty="0" smtClean="0">
                          <a:ea typeface="바탕체" pitchFamily="17" charset="-127"/>
                        </a:rPr>
                        <a:t>?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85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dirty="0" smtClean="0">
                          <a:ea typeface="바탕체" pitchFamily="17" charset="-127"/>
                        </a:rPr>
                        <a:t>4. </a:t>
                      </a:r>
                      <a:r>
                        <a:rPr lang="ko-KR" altLang="en-US" baseline="0" dirty="0" smtClean="0">
                          <a:ea typeface="바탕체" pitchFamily="17" charset="-127"/>
                        </a:rPr>
                        <a:t>외국이 근로자와 같은 집에 사는 것은</a:t>
                      </a:r>
                      <a:r>
                        <a:rPr lang="en-US" altLang="ko-KR" baseline="0" dirty="0" smtClean="0">
                          <a:ea typeface="바탕체" pitchFamily="17" charset="-127"/>
                        </a:rPr>
                        <a:t>?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>
                        <a:ea typeface="바탕체" pitchFamily="17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85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dirty="0" smtClean="0">
                          <a:ea typeface="바탕체" pitchFamily="17" charset="-127"/>
                        </a:rPr>
                        <a:t>5. </a:t>
                      </a:r>
                      <a:r>
                        <a:rPr lang="ko-KR" altLang="en-US" baseline="0" dirty="0" smtClean="0">
                          <a:ea typeface="바탕체" pitchFamily="17" charset="-127"/>
                        </a:rPr>
                        <a:t>외국인 근로자와 결혼을 전제로 사귀는 것은</a:t>
                      </a:r>
                      <a:r>
                        <a:rPr lang="en-US" altLang="ko-KR" baseline="0" dirty="0" smtClean="0">
                          <a:ea typeface="바탕체" pitchFamily="17" charset="-127"/>
                        </a:rPr>
                        <a:t>?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4270616"/>
          </a:xfrm>
        </p:spPr>
        <p:txBody>
          <a:bodyPr>
            <a:normAutofit fontScale="85000" lnSpcReduction="1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등간 및 비율척도의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개별 값 간에 일정한 거리와 절대 영의 기준점을 가지고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비율측정을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하는 것으로 등간척도화의 대표적인 방법으로는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써스톤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척도가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써스톤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구성절차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첫째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연구자가 연구하고자 하는 태도와 관련된 다양한 의견을 수집한다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둘째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수집한 의견의 객관성을 높이기 위해 평가자 다수를 선정하여 선호성의 정도를 측정한다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셋째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평가자들에게 각 의견을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선호수준에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따라 일정하게 지시된 범주로 분류하도록 하고 호의성 정도에 따라 분류된 각 집단에 적절한 수치를 부여한다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넷째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척도상의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각 점수를 대표할 수 있는 문장을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몇개씩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선정하여 척도를 구성하되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평가자들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간에 견해차가 큰 문항을 제외해야 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다섯째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선정된 항목에 대해 각각 중앙값을 구하여 그 문항의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척도치로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삼고  이것을 순서대로 배열한다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464496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등간 및 비율척도의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400" dirty="0" smtClean="0">
              <a:latin typeface="휴먼고딕" pitchFamily="2" charset="-127"/>
              <a:ea typeface="휴먼고딕" pitchFamily="2" charset="-127"/>
            </a:endParaRPr>
          </a:p>
        </p:txBody>
      </p:sp>
      <p:graphicFrame>
        <p:nvGraphicFramePr>
          <p:cNvPr id="7" name="다이어그램 6"/>
          <p:cNvGraphicFramePr/>
          <p:nvPr/>
        </p:nvGraphicFramePr>
        <p:xfrm>
          <a:off x="1691680" y="2636912"/>
          <a:ext cx="655272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03648" y="620688"/>
            <a:ext cx="7406640" cy="923362"/>
          </a:xfrm>
        </p:spPr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7406640" cy="4824536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등간 및 비율척도의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3500" dirty="0" smtClean="0">
              <a:latin typeface="휴먼고딕" pitchFamily="2" charset="-127"/>
              <a:ea typeface="휴먼고딕" pitchFamily="2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096237"/>
              </p:ext>
            </p:extLst>
          </p:nvPr>
        </p:nvGraphicFramePr>
        <p:xfrm>
          <a:off x="1619672" y="2780928"/>
          <a:ext cx="6768751" cy="3652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3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찬성</a:t>
                      </a:r>
                      <a:endParaRPr lang="ko-KR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                                 질               문</a:t>
                      </a:r>
                      <a:endParaRPr lang="ko-KR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점수</a:t>
                      </a:r>
                      <a:endParaRPr lang="ko-KR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정신장애인이 된다는 것은 누구에게도 찾아올 수 있다</a:t>
                      </a:r>
                      <a:endParaRPr lang="ko-KR" altLang="en-US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정신질환은 예방 가능하므로 치료보다는 예방에 더 노력해야 한다 </a:t>
                      </a:r>
                      <a:endParaRPr lang="ko-KR" altLang="en-US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정신장애인은 자신의 죄값을 받는 것이다</a:t>
                      </a:r>
                      <a:endParaRPr lang="ko-KR" altLang="en-US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정신장애인도 다른 사람들과 똑같이 대해져야 한다</a:t>
                      </a:r>
                      <a:endParaRPr lang="ko-KR" altLang="en-US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나는 정신장애인이 절대로 안될 것이다</a:t>
                      </a:r>
                      <a:endParaRPr lang="ko-KR" altLang="en-US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정신질환에  걸리더라도 정상적인 생활을 할 수 있을 것이다</a:t>
                      </a:r>
                      <a:endParaRPr lang="ko-KR" altLang="en-US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정신질환은 사람들이 비 정상적으로 살기 때문에</a:t>
                      </a:r>
                      <a:r>
                        <a:rPr lang="en-US" altLang="ko-KR" sz="1600" baseline="0" dirty="0" smtClean="0"/>
                        <a:t>  </a:t>
                      </a:r>
                      <a:r>
                        <a:rPr lang="ko-KR" altLang="en-US" sz="1600" baseline="0" dirty="0" smtClean="0"/>
                        <a:t>생기는 것이다 </a:t>
                      </a:r>
                      <a:endParaRPr lang="ko-KR" altLang="en-US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7406640" cy="472514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등간 및 비율척도의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의미분화척도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개념에 함축되어 있는 의미를 평가하기 위해 구성하는 척도로 쉽게 만들 수 있고 비교적 적은 수의 문항으로 신뢰도를 확보할 수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개념에 대한 생각이나 느낌을 다양한 차원에서 평가하기 위해 그에 대한 형용사를 정하고 양 극단에서 서로 상반되는 형용사를 배치하여 그 속성에 대한 평가를 내리도록 하는 척도로서 응답자가 간단하게 응답할 수 있는 장점이 있음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75656" y="1988840"/>
            <a:ext cx="7406640" cy="475252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등간 및 비율척도의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의미분화 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당신은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사회복지사에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대해 어떤 느낌을 갖고 있습니까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931615"/>
              </p:ext>
            </p:extLst>
          </p:nvPr>
        </p:nvGraphicFramePr>
        <p:xfrm>
          <a:off x="1403648" y="3933056"/>
          <a:ext cx="7566986" cy="2366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0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33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6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6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6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678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37406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이타적이다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이기적이다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5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친절하다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불친절하다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5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다정다감하다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냉정하다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5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헌신적이다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헌신적이지 않다 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5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우리 사회에 필요하다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우리 사회에 필요하지 않다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표준화된 측정도구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하나의 측정도구가 개발되어 공인을 받으면 표준화된 측정도구가 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공인을 받는 방법은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타당도와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신뢰도 분석의 결과를 보여주는 것이나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다른 연구들에서 소개되거나 채택되어 쓰이는 과정을 통해 이루어짐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 사회에서 표준화된 척도로 인정된다고 해서 다른 사회에서도 그대로 적용된다고 보기는 어렵기 때문에 그 사회의 문화와 환경에 적합하도록 조정되어야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표준화된 척도를 수입해서 사용할 때는 엄격한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타당도와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신뢰도 검증을 거쳐야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arenBoth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설문지에 포함될 조사항목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구성시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고려사항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연구목적과의 관련성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설문지를 통해 측정되고 수집되는 자료들이 전체 연구목적에 어떤 기여를 할 것인지를 고려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개별문항들의 </a:t>
            </a:r>
            <a:r>
              <a:rPr lang="ko-KR" altLang="en-US" sz="2000" dirty="0" err="1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기여성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설문지에 포함된 문답 항목들은 각 개념의 측정 목적에 적절히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기여해야함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문항 작성의 적절성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질문의 문답 항목은 세심한 주의를 기울여서 작성해야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75656" y="-243408"/>
            <a:ext cx="7406640" cy="1472184"/>
          </a:xfrm>
        </p:spPr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484784"/>
            <a:ext cx="7406640" cy="4509120"/>
          </a:xfrm>
        </p:spPr>
        <p:txBody>
          <a:bodyPr>
            <a:no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 문항 작성시 유의할 사항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질문과 설명의 구분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질문과 설명의 구분이 명확하지 못한 경우는 응답자들이 질문을 이해하기 어렵게 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주관식 문항과 객관식 문항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주관식 문항의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장점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자유로운 의견수렴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예상하지 못한 응답을 찾아낼 수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주관식 문항의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단점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각양각색의 응답들을 추후에 유형화하는 것이 어려움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사후 분석에 대한 명확한 계획 없이 만들어진 주관식 문항들을 써서 수집된 자료들은 버려지는 경우가 많음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405459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원칙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상호배타성의 원칙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조사대상자는 한 가지 속성만을 가져야 한다는 것으로 두가지 속성을 동시에 지닐 수 없다는 의미이다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연령을 구분할 때  한 대상은 여러 속성들 중 한 연령집단에만 속해야 한다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907704" y="4293096"/>
            <a:ext cx="2952328" cy="15493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+mj-ea"/>
              <a:buAutoNum type="circleNumDbPlain"/>
            </a:pPr>
            <a:r>
              <a:rPr lang="en-US" altLang="ko-KR" dirty="0" smtClean="0"/>
              <a:t>20</a:t>
            </a:r>
            <a:r>
              <a:rPr lang="ko-KR" altLang="en-US" dirty="0" smtClean="0"/>
              <a:t>세 이하</a:t>
            </a:r>
            <a:endParaRPr lang="en-US" altLang="ko-KR" dirty="0" smtClean="0"/>
          </a:p>
          <a:p>
            <a:pPr marL="342900" indent="-342900" algn="ctr">
              <a:buFont typeface="+mj-ea"/>
              <a:buAutoNum type="circleNumDbPlain"/>
            </a:pPr>
            <a:r>
              <a:rPr lang="en-US" altLang="ko-KR" dirty="0" smtClean="0"/>
              <a:t>20</a:t>
            </a:r>
            <a:r>
              <a:rPr lang="ko-KR" altLang="en-US" dirty="0" smtClean="0"/>
              <a:t>세</a:t>
            </a:r>
            <a:r>
              <a:rPr lang="en-US" altLang="ko-KR" dirty="0" smtClean="0"/>
              <a:t>-30</a:t>
            </a:r>
            <a:r>
              <a:rPr lang="ko-KR" altLang="en-US" dirty="0" smtClean="0"/>
              <a:t>세</a:t>
            </a:r>
            <a:endParaRPr lang="en-US" altLang="ko-KR" dirty="0" smtClean="0"/>
          </a:p>
          <a:p>
            <a:pPr marL="342900" indent="-342900" algn="ctr">
              <a:buFont typeface="+mj-ea"/>
              <a:buAutoNum type="circleNumDbPlain"/>
            </a:pPr>
            <a:r>
              <a:rPr lang="en-US" altLang="ko-KR" dirty="0" smtClean="0"/>
              <a:t>30</a:t>
            </a:r>
            <a:r>
              <a:rPr lang="ko-KR" altLang="en-US" dirty="0" smtClean="0"/>
              <a:t>세</a:t>
            </a:r>
            <a:r>
              <a:rPr lang="en-US" altLang="ko-KR" dirty="0" smtClean="0"/>
              <a:t>-40</a:t>
            </a:r>
            <a:r>
              <a:rPr lang="ko-KR" altLang="en-US" dirty="0" smtClean="0"/>
              <a:t>세</a:t>
            </a:r>
            <a:endParaRPr lang="en-US" altLang="ko-KR" dirty="0" smtClean="0"/>
          </a:p>
          <a:p>
            <a:pPr marL="342900" indent="-342900" algn="ctr">
              <a:buFont typeface="+mj-ea"/>
              <a:buAutoNum type="circleNumDbPlain"/>
            </a:pPr>
            <a:r>
              <a:rPr lang="en-US" altLang="ko-KR" dirty="0" smtClean="0"/>
              <a:t>40</a:t>
            </a:r>
            <a:r>
              <a:rPr lang="ko-KR" altLang="en-US" dirty="0" smtClean="0"/>
              <a:t>세</a:t>
            </a:r>
            <a:r>
              <a:rPr lang="en-US" altLang="ko-KR" dirty="0" smtClean="0"/>
              <a:t>-50</a:t>
            </a:r>
            <a:r>
              <a:rPr lang="ko-KR" altLang="en-US" dirty="0" smtClean="0"/>
              <a:t>세</a:t>
            </a:r>
            <a:endParaRPr lang="en-US" altLang="ko-KR" dirty="0" smtClean="0"/>
          </a:p>
          <a:p>
            <a:pPr marL="342900" indent="-342900" algn="ctr">
              <a:buFont typeface="+mj-ea"/>
              <a:buAutoNum type="circleNumDbPlain"/>
            </a:pPr>
            <a:r>
              <a:rPr lang="en-US" altLang="ko-KR" dirty="0" smtClean="0"/>
              <a:t>50</a:t>
            </a:r>
            <a:r>
              <a:rPr lang="ko-KR" altLang="en-US" dirty="0" smtClean="0"/>
              <a:t>세 이상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58996" y="4329100"/>
            <a:ext cx="2952328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ea"/>
              <a:buAutoNum type="circleNumDbPlain"/>
            </a:pPr>
            <a:r>
              <a:rPr lang="en-US" altLang="ko-KR" dirty="0" smtClean="0"/>
              <a:t>20</a:t>
            </a:r>
            <a:r>
              <a:rPr lang="ko-KR" altLang="en-US" dirty="0" smtClean="0"/>
              <a:t>세 이하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en-US" altLang="ko-KR" dirty="0" smtClean="0"/>
              <a:t>21</a:t>
            </a:r>
            <a:r>
              <a:rPr lang="ko-KR" altLang="en-US" dirty="0" smtClean="0"/>
              <a:t>세</a:t>
            </a:r>
            <a:r>
              <a:rPr lang="en-US" altLang="ko-KR" dirty="0" smtClean="0"/>
              <a:t>-30</a:t>
            </a:r>
            <a:r>
              <a:rPr lang="ko-KR" altLang="en-US" dirty="0" smtClean="0"/>
              <a:t>세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en-US" altLang="ko-KR" dirty="0" smtClean="0"/>
              <a:t>31</a:t>
            </a:r>
            <a:r>
              <a:rPr lang="ko-KR" altLang="en-US" dirty="0" smtClean="0"/>
              <a:t>세</a:t>
            </a:r>
            <a:r>
              <a:rPr lang="en-US" altLang="ko-KR" dirty="0" smtClean="0"/>
              <a:t>-40</a:t>
            </a:r>
            <a:r>
              <a:rPr lang="ko-KR" altLang="en-US" dirty="0" smtClean="0"/>
              <a:t>세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en-US" altLang="ko-KR" dirty="0" smtClean="0"/>
              <a:t>41</a:t>
            </a:r>
            <a:r>
              <a:rPr lang="ko-KR" altLang="en-US" dirty="0" smtClean="0"/>
              <a:t>세</a:t>
            </a:r>
            <a:r>
              <a:rPr lang="en-US" altLang="ko-KR" dirty="0" smtClean="0"/>
              <a:t>-50</a:t>
            </a:r>
            <a:r>
              <a:rPr lang="ko-KR" altLang="en-US" dirty="0" smtClean="0"/>
              <a:t>세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en-US" altLang="ko-KR" dirty="0" smtClean="0"/>
              <a:t>51</a:t>
            </a:r>
            <a:r>
              <a:rPr lang="ko-KR" altLang="en-US" dirty="0" smtClean="0"/>
              <a:t>세 이상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204864"/>
            <a:ext cx="7406640" cy="4464496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주관식 문항과 객관식 문항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객관식 문항의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장점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미리 유형화된 응답항목을 제시해 자료 수집 후에 다시 응답을 유형화해야 하는 고통을 겪지 않음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객관식 문항의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단점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객관식 문항을 만들기가 쉽지 않음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미리 응답자들이 어떤 응답을 할 것인지 충분히 이해하고 있어야 하며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 항목들이 포괄성과 상호배타성을 충분히 갖추고 있어야 함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88840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질문의 명확성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문항의 질문은 명확해서 주어진 질문을 모든 응답자들이 똑같이 인식할 수 있어야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당신의 지역사회에서 가장 시급하게 해결되어야 할 문제는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지역사회 관련 명확성이 결여됨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최근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년을 기준으로 귀하의 평균 소득은 얼마입니까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귀하의 월 평균 소득은 얼마나 되십니까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88840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이중 질문 피함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개 이상의 질문이 중첩되어 있는 이중 질문을 피해야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당신은 개나 고양이를 좋아하십니까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 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아니오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 )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응답자의 능력 고려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질문자의 의도에만 충실해서는 안되고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응답자의 능력과 수준을 적절히 파악해야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하루에 몇 걸음 정도 걸으십니까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지난 한 달 동안에 얼마만큼의 술을 마셨습니까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소주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)cc,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맥주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  )cc  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73642" y="2348880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6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짧은</a:t>
            </a:r>
            <a:r>
              <a:rPr lang="en-US" altLang="ko-KR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질문이 최고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응답자들은 본능적으로 긴 질문을 회피하는 경향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길고 복잡한 문장은 질문내용을 이해하는 데 혼돈을 줄 수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질문지는 짧고 간략한 것이 최고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7406640" cy="472514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7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편향적</a:t>
            </a:r>
            <a:r>
              <a:rPr lang="en-US" altLang="ko-KR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용어나 항목의 회피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질문에 쓰이는 용어나 용법 등에서 편견이 촉발되면 올바른 측정에 실패함으로 중립적인 용어를 선택하려는 노력이 필요함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부모 잃은 불쌍한 아이들을 돌봐주기 위해 아동생활시설이 우리 지역사회에 설립되는 것을 어떻게 생각하십니까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부모 없는 고아들이 모여 있는 고아원이 우리 동네에 들어서는 것을 어떻게 생각하십니까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88840"/>
            <a:ext cx="7406640" cy="4680520"/>
          </a:xfrm>
        </p:spPr>
        <p:txBody>
          <a:bodyPr>
            <a:normAutofit lnSpcReduction="1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문항들의 배치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민감한 문제나 주관식 문제들은 설문지의 뒤에 배치함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응답하기 쉬운 질문들을 앞에 배치하여 일단 설문에 응하도록 한다면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비록 뒷부분에 까다로운 질문이 나오더라도 응답자가 이제까지 응답했던 노력을 생각해서 쉽게 포기해 버리지 못함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매몰비용효과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객관적인 사실의 질문부터 시작해서 점차 태도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의견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동기를 묻는 질문으로 배열하는 것이 좋음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개연성 질문들은 그에 적합한 순서대로 정리함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개연성 질문이 많아질수록 응답자들은 피곤해짐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 응답한 사람은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a-1,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아니오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응답한 사람은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a-2).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어쩔 수 없이 연속적인 개연성 질문들을 하더라도 응답자가 쉽게 확인하고 이동할 수 있도록 문항들을 시각적으로 적절히 배치하는 노력을 기울여야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7406640" cy="453650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문항들의 배치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고정반응을 막아야 함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.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유사하게 느껴지는 질문 문항들이 연속적으로 나열된 경우에 응답자는 대략 자기의 응답기준치를 정해 두고 문항들에 대한 응답을 그 근처에서 쉽사리 채택해 버릴 수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고정반응을 막기 위해서는 유사한 질문내용을 가진 문항들을 떼어 놓는 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변화감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있게 질문 문항들을 배치하는 것이 필요함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문항들의 배치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신뢰도를 측정하기 위해 도입되는 짝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(pair)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으로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된 질문 문항 들은 분리시켜 배치해야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 설문지 내에 표현은 다르지만 동일한 질문 목적을 가진 문항 짝들을 배치함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질문 문항들은 길이와 유형을 다양하게 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응답의 지루함을 없애 주는 것이 필요함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7406640" cy="4320480"/>
          </a:xfrm>
        </p:spPr>
        <p:txBody>
          <a:bodyPr>
            <a:normAutofit fontScale="85000" lnSpcReduction="1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사전 조사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본 조사에 들어가기 전에 본 조사에서 실시하는 것과 똑같은 절차와 방법으로 질문지의 초안을 만든 후 질문지를 시험해 보는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사전 조사는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20-30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명 정도의 적은 표본을 대상으로 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질문지 형식과 내용 전반에 대하여 검토한다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문항들이 연구목적에 부합되는 자료를 수집할 수 있게 구성되었는지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 내용이 중복되거나 누락된 것이 있는지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표현이 불분명하거나 부적절한 것은 없는지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 배열은 논리적으로 되었는지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문항 내용이 적절한지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용어 선택이 바로 되었는지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표현이 어려운 것은 없는지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응답소요시간은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적절하였는지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608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405459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원칙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포괄성의 원칙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모든 값이 어느 카테고리 중 하나에 속할 수 있을 정도로 카테고리의 수가 충분해야 한다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907704" y="4293096"/>
            <a:ext cx="2952328" cy="15493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불교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기독교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천주교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없음 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58996" y="4329100"/>
            <a:ext cx="2952328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불교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기독교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천주교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없음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기타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775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(5)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 수정 보완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응답자가 응답한 것 가운데 전후 모순되거나 합치되지 않는 것이 있다면 질문지를 재검토해 볼 필요가 있다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응답이 어느 한쪽으로 치우친 것이 없는지 확인해 보아야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적극 찬성 또는 적극 반대로 치우치지 않았는지를 살펴보아야 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모른다는 대답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또는 무응답이 많은 경우는 질문에 잘못이 있음을 뜻한다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기타에 대한 </a:t>
            </a:r>
            <a:r>
              <a:rPr lang="ko-KR" altLang="en-US" sz="2000" smtClean="0">
                <a:latin typeface="휴먼고딕" pitchFamily="2" charset="-127"/>
                <a:ea typeface="휴먼고딕" pitchFamily="2" charset="-127"/>
              </a:rPr>
              <a:t>대답이 많은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경우는 질문을 수정해야 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148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405459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수준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측정은 측정하고자 하는 개념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 변수에 따라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등급으로 나누어짐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명목등급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서열등급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등간등급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비율등급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9284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명목등급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분류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분류화라고도 불리며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명목수준의 측정을 통해 도출되는 속성들은 숫자의 의미를 가지지 않고 단지 분류기호로만 취급됨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측정으로 구분되는 속성들은 포괄적이고 상호배타적이어야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성별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계절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결혼유무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종교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무지개색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서열등급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분류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순위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명목측정에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서열성이라는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하나의 정보가 더 추가된 것으로 구분된 속성들에다 서열을 매길 수 있는 수준의 측정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서열간의 간격은 일정하지 않음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선호도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학점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정치성향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생활수준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학력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등간등급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분류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순위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등간격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서열등급의 측정에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거리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’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개념이 더해진 것으로 개별 속성값 사이의 거리에 대해서 측정이 가능하고 속성간의 간격이 동일함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학년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온도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지능지수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비율등급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분류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순위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등간격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절대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0)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등간등급의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측정에 절대 영점의 정보가 추가됨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 중 가장 높은 수준의 등급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몸무게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소득수준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가족수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근무경력 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/>
            </a:r>
            <a:b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</a:b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697</TotalTime>
  <Words>2394</Words>
  <Application>Microsoft Office PowerPoint</Application>
  <PresentationFormat>화면 슬라이드 쇼(4:3)</PresentationFormat>
  <Paragraphs>351</Paragraphs>
  <Slides>40</Slides>
  <Notes>40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40</vt:i4>
      </vt:variant>
    </vt:vector>
  </HeadingPairs>
  <TitlesOfParts>
    <vt:vector size="50" baseType="lpstr">
      <vt:lpstr>HY엽서L</vt:lpstr>
      <vt:lpstr>맑은 고딕</vt:lpstr>
      <vt:lpstr>바탕체</vt:lpstr>
      <vt:lpstr>휴먼고딕</vt:lpstr>
      <vt:lpstr>휴먼매직체</vt:lpstr>
      <vt:lpstr>Gill Sans MT</vt:lpstr>
      <vt:lpstr>Verdana</vt:lpstr>
      <vt:lpstr>Wingdings</vt:lpstr>
      <vt:lpstr>Wingdings 2</vt:lpstr>
      <vt:lpstr>태양</vt:lpstr>
      <vt:lpstr>         측  정</vt:lpstr>
      <vt:lpstr>1. 측정의 개념</vt:lpstr>
      <vt:lpstr>1. 측정의 개념</vt:lpstr>
      <vt:lpstr>1. 측정의 개념</vt:lpstr>
      <vt:lpstr>1. 측정의 개념</vt:lpstr>
      <vt:lpstr>1. 측정의 개념</vt:lpstr>
      <vt:lpstr>1. 측정의 개념</vt:lpstr>
      <vt:lpstr>1. 측정의 개념</vt:lpstr>
      <vt:lpstr>1. 측정의 개념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사회조사과정</dc:title>
  <dc:creator>최윤정</dc:creator>
  <cp:lastModifiedBy>USER</cp:lastModifiedBy>
  <cp:revision>56</cp:revision>
  <dcterms:created xsi:type="dcterms:W3CDTF">2011-04-07T08:35:11Z</dcterms:created>
  <dcterms:modified xsi:type="dcterms:W3CDTF">2023-09-21T06:06:33Z</dcterms:modified>
</cp:coreProperties>
</file>