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3"/>
  </p:notesMasterIdLst>
  <p:sldIdLst>
    <p:sldId id="256" r:id="rId2"/>
    <p:sldId id="257" r:id="rId3"/>
    <p:sldId id="285" r:id="rId4"/>
    <p:sldId id="286" r:id="rId5"/>
    <p:sldId id="297" r:id="rId6"/>
    <p:sldId id="289" r:id="rId7"/>
    <p:sldId id="290" r:id="rId8"/>
    <p:sldId id="291" r:id="rId9"/>
    <p:sldId id="292" r:id="rId10"/>
    <p:sldId id="296" r:id="rId11"/>
    <p:sldId id="299" r:id="rId12"/>
    <p:sldId id="307" r:id="rId13"/>
    <p:sldId id="300" r:id="rId14"/>
    <p:sldId id="303" r:id="rId15"/>
    <p:sldId id="308" r:id="rId16"/>
    <p:sldId id="301" r:id="rId17"/>
    <p:sldId id="304" r:id="rId18"/>
    <p:sldId id="313" r:id="rId19"/>
    <p:sldId id="306" r:id="rId20"/>
    <p:sldId id="305" r:id="rId21"/>
    <p:sldId id="311" r:id="rId22"/>
    <p:sldId id="309" r:id="rId23"/>
    <p:sldId id="302" r:id="rId24"/>
    <p:sldId id="312" r:id="rId25"/>
    <p:sldId id="310" r:id="rId26"/>
    <p:sldId id="288" r:id="rId27"/>
    <p:sldId id="293" r:id="rId28"/>
    <p:sldId id="294" r:id="rId29"/>
    <p:sldId id="298" r:id="rId30"/>
    <p:sldId id="295" r:id="rId31"/>
    <p:sldId id="314" r:id="rId3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1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342E50-9F1C-4C3D-B2CE-E0D67967127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74C676E-7ED9-46DE-9A26-A15A9FB306FD}">
      <dgm:prSet phldrT="[텍스트]" custT="1"/>
      <dgm:spPr/>
      <dgm:t>
        <a:bodyPr/>
        <a:lstStyle/>
        <a:p>
          <a:pPr latinLnBrk="1"/>
          <a:r>
            <a:rPr lang="en-US" altLang="ko-KR" sz="2800" dirty="0" smtClean="0"/>
            <a:t>A</a:t>
          </a:r>
          <a:endParaRPr lang="ko-KR" altLang="en-US" sz="2800" dirty="0"/>
        </a:p>
      </dgm:t>
    </dgm:pt>
    <dgm:pt modelId="{48AE9539-B762-46BF-B54A-38CC8180D60F}" type="parTrans" cxnId="{3F50219D-2822-4D97-A9BC-D4BE40785517}">
      <dgm:prSet/>
      <dgm:spPr/>
      <dgm:t>
        <a:bodyPr/>
        <a:lstStyle/>
        <a:p>
          <a:pPr latinLnBrk="1"/>
          <a:endParaRPr lang="ko-KR" altLang="en-US"/>
        </a:p>
      </dgm:t>
    </dgm:pt>
    <dgm:pt modelId="{B78BD5AF-663E-4BBF-8103-02DEA91A972E}" type="sibTrans" cxnId="{3F50219D-2822-4D97-A9BC-D4BE40785517}">
      <dgm:prSet/>
      <dgm:spPr/>
      <dgm:t>
        <a:bodyPr/>
        <a:lstStyle/>
        <a:p>
          <a:pPr latinLnBrk="1"/>
          <a:endParaRPr lang="ko-KR" altLang="en-US"/>
        </a:p>
      </dgm:t>
    </dgm:pt>
    <dgm:pt modelId="{97CA8E66-F8CD-4C69-8BAE-C89624624955}">
      <dgm:prSet phldrT="[텍스트]" custT="1"/>
      <dgm:spPr/>
      <dgm:t>
        <a:bodyPr/>
        <a:lstStyle/>
        <a:p>
          <a:pPr latinLnBrk="1"/>
          <a:r>
            <a:rPr lang="en-US" altLang="ko-KR" sz="2800" dirty="0" smtClean="0"/>
            <a:t>B</a:t>
          </a:r>
          <a:endParaRPr lang="ko-KR" altLang="en-US" sz="2800" dirty="0"/>
        </a:p>
      </dgm:t>
    </dgm:pt>
    <dgm:pt modelId="{B76823B2-6E99-4D69-9FF0-5A2545EEEBBD}" type="parTrans" cxnId="{12338021-CA94-43AB-A2D8-4A9A6A14451E}">
      <dgm:prSet/>
      <dgm:spPr/>
      <dgm:t>
        <a:bodyPr/>
        <a:lstStyle/>
        <a:p>
          <a:pPr latinLnBrk="1"/>
          <a:endParaRPr lang="ko-KR" altLang="en-US"/>
        </a:p>
      </dgm:t>
    </dgm:pt>
    <dgm:pt modelId="{DCD19A92-A8EE-493E-AD79-0079CA34823C}" type="sibTrans" cxnId="{12338021-CA94-43AB-A2D8-4A9A6A14451E}">
      <dgm:prSet/>
      <dgm:spPr/>
      <dgm:t>
        <a:bodyPr/>
        <a:lstStyle/>
        <a:p>
          <a:pPr latinLnBrk="1"/>
          <a:endParaRPr lang="ko-KR" altLang="en-US"/>
        </a:p>
      </dgm:t>
    </dgm:pt>
    <dgm:pt modelId="{061705B9-1F1C-43DB-84D6-5D004705E392}">
      <dgm:prSet phldrT="[텍스트]" custT="1"/>
      <dgm:spPr/>
      <dgm:t>
        <a:bodyPr/>
        <a:lstStyle/>
        <a:p>
          <a:pPr latinLnBrk="1"/>
          <a:r>
            <a:rPr lang="en-US" altLang="ko-KR" sz="2800" dirty="0" smtClean="0"/>
            <a:t>C</a:t>
          </a:r>
          <a:endParaRPr lang="ko-KR" altLang="en-US" sz="2800" dirty="0"/>
        </a:p>
      </dgm:t>
    </dgm:pt>
    <dgm:pt modelId="{696131A6-5BD6-4E36-A856-2BDAA02914DD}" type="parTrans" cxnId="{2A0FBABC-3898-4B84-94CF-AD8EC8DFB0F7}">
      <dgm:prSet/>
      <dgm:spPr/>
      <dgm:t>
        <a:bodyPr/>
        <a:lstStyle/>
        <a:p>
          <a:pPr latinLnBrk="1"/>
          <a:endParaRPr lang="ko-KR" altLang="en-US"/>
        </a:p>
      </dgm:t>
    </dgm:pt>
    <dgm:pt modelId="{59D646B4-6F93-4BC7-9CBF-0258ACD4F4BA}" type="sibTrans" cxnId="{2A0FBABC-3898-4B84-94CF-AD8EC8DFB0F7}">
      <dgm:prSet/>
      <dgm:spPr/>
      <dgm:t>
        <a:bodyPr/>
        <a:lstStyle/>
        <a:p>
          <a:pPr latinLnBrk="1"/>
          <a:endParaRPr lang="ko-KR" altLang="en-US"/>
        </a:p>
      </dgm:t>
    </dgm:pt>
    <dgm:pt modelId="{F1A489F9-D1EB-40F8-80A8-48858BC71048}" type="pres">
      <dgm:prSet presAssocID="{A6342E50-9F1C-4C3D-B2CE-E0D679671279}" presName="Name0" presStyleCnt="0">
        <dgm:presLayoutVars>
          <dgm:dir/>
          <dgm:animLvl val="lvl"/>
          <dgm:resizeHandles val="exact"/>
        </dgm:presLayoutVars>
      </dgm:prSet>
      <dgm:spPr/>
    </dgm:pt>
    <dgm:pt modelId="{02D4C99F-AB05-49CA-BC8A-C8651B190F64}" type="pres">
      <dgm:prSet presAssocID="{774C676E-7ED9-46DE-9A26-A15A9FB306FD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9EBA99D-E616-47FF-A0C7-611F76F2437C}" type="pres">
      <dgm:prSet presAssocID="{B78BD5AF-663E-4BBF-8103-02DEA91A972E}" presName="parTxOnlySpace" presStyleCnt="0"/>
      <dgm:spPr/>
    </dgm:pt>
    <dgm:pt modelId="{64EFE0A9-133D-42D9-894C-3F41F94FACF3}" type="pres">
      <dgm:prSet presAssocID="{97CA8E66-F8CD-4C69-8BAE-C89624624955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F3B0447-D673-4038-A648-346DC447F858}" type="pres">
      <dgm:prSet presAssocID="{DCD19A92-A8EE-493E-AD79-0079CA34823C}" presName="parTxOnlySpace" presStyleCnt="0"/>
      <dgm:spPr/>
    </dgm:pt>
    <dgm:pt modelId="{8B443F12-FF8A-46A6-AE62-BF4288BC8151}" type="pres">
      <dgm:prSet presAssocID="{061705B9-1F1C-43DB-84D6-5D004705E392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3179E3C-5CD3-4301-A996-C5A318A2D258}" type="presOf" srcId="{A6342E50-9F1C-4C3D-B2CE-E0D679671279}" destId="{F1A489F9-D1EB-40F8-80A8-48858BC71048}" srcOrd="0" destOrd="0" presId="urn:microsoft.com/office/officeart/2005/8/layout/chevron1"/>
    <dgm:cxn modelId="{3F50219D-2822-4D97-A9BC-D4BE40785517}" srcId="{A6342E50-9F1C-4C3D-B2CE-E0D679671279}" destId="{774C676E-7ED9-46DE-9A26-A15A9FB306FD}" srcOrd="0" destOrd="0" parTransId="{48AE9539-B762-46BF-B54A-38CC8180D60F}" sibTransId="{B78BD5AF-663E-4BBF-8103-02DEA91A972E}"/>
    <dgm:cxn modelId="{2A0FBABC-3898-4B84-94CF-AD8EC8DFB0F7}" srcId="{A6342E50-9F1C-4C3D-B2CE-E0D679671279}" destId="{061705B9-1F1C-43DB-84D6-5D004705E392}" srcOrd="2" destOrd="0" parTransId="{696131A6-5BD6-4E36-A856-2BDAA02914DD}" sibTransId="{59D646B4-6F93-4BC7-9CBF-0258ACD4F4BA}"/>
    <dgm:cxn modelId="{DC1BE105-5806-4BF3-B2BA-6E455AAA8B15}" type="presOf" srcId="{97CA8E66-F8CD-4C69-8BAE-C89624624955}" destId="{64EFE0A9-133D-42D9-894C-3F41F94FACF3}" srcOrd="0" destOrd="0" presId="urn:microsoft.com/office/officeart/2005/8/layout/chevron1"/>
    <dgm:cxn modelId="{12338021-CA94-43AB-A2D8-4A9A6A14451E}" srcId="{A6342E50-9F1C-4C3D-B2CE-E0D679671279}" destId="{97CA8E66-F8CD-4C69-8BAE-C89624624955}" srcOrd="1" destOrd="0" parTransId="{B76823B2-6E99-4D69-9FF0-5A2545EEEBBD}" sibTransId="{DCD19A92-A8EE-493E-AD79-0079CA34823C}"/>
    <dgm:cxn modelId="{F0EAED59-B8B1-49AF-B8D6-12857D648925}" type="presOf" srcId="{061705B9-1F1C-43DB-84D6-5D004705E392}" destId="{8B443F12-FF8A-46A6-AE62-BF4288BC8151}" srcOrd="0" destOrd="0" presId="urn:microsoft.com/office/officeart/2005/8/layout/chevron1"/>
    <dgm:cxn modelId="{A09E3710-9AA7-423E-8AC3-7FB188F53C39}" type="presOf" srcId="{774C676E-7ED9-46DE-9A26-A15A9FB306FD}" destId="{02D4C99F-AB05-49CA-BC8A-C8651B190F64}" srcOrd="0" destOrd="0" presId="urn:microsoft.com/office/officeart/2005/8/layout/chevron1"/>
    <dgm:cxn modelId="{BB7FFBB2-D2E4-46F2-9ED8-DEF22F61123C}" type="presParOf" srcId="{F1A489F9-D1EB-40F8-80A8-48858BC71048}" destId="{02D4C99F-AB05-49CA-BC8A-C8651B190F64}" srcOrd="0" destOrd="0" presId="urn:microsoft.com/office/officeart/2005/8/layout/chevron1"/>
    <dgm:cxn modelId="{A00A6CD5-6FAF-4A5B-BA43-8F7557152D68}" type="presParOf" srcId="{F1A489F9-D1EB-40F8-80A8-48858BC71048}" destId="{09EBA99D-E616-47FF-A0C7-611F76F2437C}" srcOrd="1" destOrd="0" presId="urn:microsoft.com/office/officeart/2005/8/layout/chevron1"/>
    <dgm:cxn modelId="{4E320224-EE04-4F1C-9FE7-593930477883}" type="presParOf" srcId="{F1A489F9-D1EB-40F8-80A8-48858BC71048}" destId="{64EFE0A9-133D-42D9-894C-3F41F94FACF3}" srcOrd="2" destOrd="0" presId="urn:microsoft.com/office/officeart/2005/8/layout/chevron1"/>
    <dgm:cxn modelId="{E5226B4E-D51E-48FD-BCA7-DA4FA69611A0}" type="presParOf" srcId="{F1A489F9-D1EB-40F8-80A8-48858BC71048}" destId="{EF3B0447-D673-4038-A648-346DC447F858}" srcOrd="3" destOrd="0" presId="urn:microsoft.com/office/officeart/2005/8/layout/chevron1"/>
    <dgm:cxn modelId="{FDDFFEDB-D73C-4CC3-AE74-3A4BAF8207B6}" type="presParOf" srcId="{F1A489F9-D1EB-40F8-80A8-48858BC71048}" destId="{8B443F12-FF8A-46A6-AE62-BF4288BC8151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D4C99F-AB05-49CA-BC8A-C8651B190F64}">
      <dsp:nvSpPr>
        <dsp:cNvPr id="0" name=""/>
        <dsp:cNvSpPr/>
      </dsp:nvSpPr>
      <dsp:spPr>
        <a:xfrm>
          <a:off x="1118" y="0"/>
          <a:ext cx="1362209" cy="5040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800" kern="1200" dirty="0" smtClean="0"/>
            <a:t>A</a:t>
          </a:r>
          <a:endParaRPr lang="ko-KR" altLang="en-US" sz="2800" kern="1200" dirty="0"/>
        </a:p>
      </dsp:txBody>
      <dsp:txXfrm>
        <a:off x="253146" y="0"/>
        <a:ext cx="858153" cy="504056"/>
      </dsp:txXfrm>
    </dsp:sp>
    <dsp:sp modelId="{64EFE0A9-133D-42D9-894C-3F41F94FACF3}">
      <dsp:nvSpPr>
        <dsp:cNvPr id="0" name=""/>
        <dsp:cNvSpPr/>
      </dsp:nvSpPr>
      <dsp:spPr>
        <a:xfrm>
          <a:off x="1227107" y="0"/>
          <a:ext cx="1362209" cy="5040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800" kern="1200" dirty="0" smtClean="0"/>
            <a:t>B</a:t>
          </a:r>
          <a:endParaRPr lang="ko-KR" altLang="en-US" sz="2800" kern="1200" dirty="0"/>
        </a:p>
      </dsp:txBody>
      <dsp:txXfrm>
        <a:off x="1479135" y="0"/>
        <a:ext cx="858153" cy="504056"/>
      </dsp:txXfrm>
    </dsp:sp>
    <dsp:sp modelId="{8B443F12-FF8A-46A6-AE62-BF4288BC8151}">
      <dsp:nvSpPr>
        <dsp:cNvPr id="0" name=""/>
        <dsp:cNvSpPr/>
      </dsp:nvSpPr>
      <dsp:spPr>
        <a:xfrm>
          <a:off x="2453095" y="0"/>
          <a:ext cx="1362209" cy="5040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800" kern="1200" dirty="0" smtClean="0"/>
            <a:t>C</a:t>
          </a:r>
          <a:endParaRPr lang="ko-KR" altLang="en-US" sz="2800" kern="1200" dirty="0"/>
        </a:p>
      </dsp:txBody>
      <dsp:txXfrm>
        <a:off x="2705123" y="0"/>
        <a:ext cx="858153" cy="504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2024-03-20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4993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56508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7259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혼자서 국어책 읽기</a:t>
            </a:r>
            <a:r>
              <a:rPr lang="en-US" altLang="ko-KR" dirty="0" smtClean="0"/>
              <a:t>(</a:t>
            </a:r>
            <a:r>
              <a:rPr lang="ko-KR" altLang="en-US" dirty="0" smtClean="0"/>
              <a:t>강화</a:t>
            </a:r>
            <a:r>
              <a:rPr lang="en-US" altLang="ko-KR" dirty="0" smtClean="0"/>
              <a:t>0- </a:t>
            </a:r>
            <a:r>
              <a:rPr lang="ko-KR" altLang="en-US" dirty="0" smtClean="0"/>
              <a:t>옆 친구 앞에서 읽기</a:t>
            </a:r>
            <a:r>
              <a:rPr lang="en-US" altLang="ko-KR" dirty="0" smtClean="0"/>
              <a:t>(</a:t>
            </a:r>
            <a:r>
              <a:rPr lang="ko-KR" altLang="en-US" dirty="0" smtClean="0"/>
              <a:t>옆 친구 앞만 강화</a:t>
            </a:r>
            <a:r>
              <a:rPr lang="en-US" altLang="ko-KR" dirty="0" smtClean="0"/>
              <a:t>)- </a:t>
            </a:r>
            <a:r>
              <a:rPr lang="ko-KR" altLang="en-US" dirty="0" smtClean="0"/>
              <a:t>소그룹 앞</a:t>
            </a:r>
            <a:r>
              <a:rPr lang="en-US" altLang="ko-KR" dirty="0" smtClean="0"/>
              <a:t>(</a:t>
            </a:r>
            <a:r>
              <a:rPr lang="ko-KR" altLang="en-US" dirty="0" smtClean="0"/>
              <a:t>소그룹 앞만 강화</a:t>
            </a:r>
            <a:r>
              <a:rPr lang="en-US" altLang="ko-KR" dirty="0" smtClean="0"/>
              <a:t>)- </a:t>
            </a:r>
            <a:r>
              <a:rPr lang="ko-KR" altLang="en-US" dirty="0" smtClean="0"/>
              <a:t>학급 친구 앞</a:t>
            </a:r>
            <a:r>
              <a:rPr lang="en-US" altLang="ko-KR" dirty="0" smtClean="0"/>
              <a:t>(</a:t>
            </a:r>
            <a:r>
              <a:rPr lang="ko-KR" altLang="en-US" dirty="0" smtClean="0"/>
              <a:t>학급 친구 앞 강화</a:t>
            </a:r>
            <a:r>
              <a:rPr lang="en-US" altLang="ko-KR" dirty="0" smtClean="0"/>
              <a:t>): </a:t>
            </a:r>
            <a:r>
              <a:rPr lang="ko-KR" altLang="en-US" dirty="0" smtClean="0"/>
              <a:t>점진적으로 가까운 </a:t>
            </a:r>
            <a:r>
              <a:rPr lang="ko-KR" altLang="en-US" dirty="0" err="1" smtClean="0"/>
              <a:t>행동민</a:t>
            </a:r>
            <a:r>
              <a:rPr lang="ko-KR" altLang="en-US" dirty="0" smtClean="0"/>
              <a:t> 체계적으로 </a:t>
            </a:r>
            <a:r>
              <a:rPr lang="ko-KR" altLang="en-US" dirty="0" err="1" smtClean="0"/>
              <a:t>차병강화하여</a:t>
            </a:r>
            <a:r>
              <a:rPr lang="ko-KR" altLang="en-US" dirty="0" smtClean="0"/>
              <a:t> 표적 행동을 형성함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10464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91261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60119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9836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66007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43000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91371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2039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290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2024-03-20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2024-03-20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2024-03-20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2024-03-20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2024-03-20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2024-03-20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2024-03-20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2024-03-20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2024-03-20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2024-03-20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2024-03-20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2024-03-20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835696" y="2780928"/>
            <a:ext cx="5723468" cy="67596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sz="3600" dirty="0" smtClean="0"/>
              <a:t>행동주의 모델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544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8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8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이론적 배경</a:t>
            </a:r>
            <a:endParaRPr lang="en-US" altLang="ko-KR" sz="28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b="1" dirty="0" smtClean="0">
                <a:latin typeface="돋움" pitchFamily="50" charset="-127"/>
                <a:ea typeface="돋움" pitchFamily="50" charset="-127"/>
              </a:rPr>
              <a:t>3)</a:t>
            </a:r>
            <a:r>
              <a:rPr lang="ko-KR" altLang="en-US" b="1" dirty="0" smtClean="0">
                <a:latin typeface="돋움" pitchFamily="50" charset="-127"/>
                <a:ea typeface="돋움" pitchFamily="50" charset="-127"/>
              </a:rPr>
              <a:t>대리적 조건형성</a:t>
            </a:r>
            <a:endParaRPr lang="en-US" altLang="ko-KR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반두라에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따르면 인간은 자신이 직접 경험하지 않더라도 행동을 학습할 수 있는데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이런 행동을 대리적 행동이라고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인간은 단지 다른 사람들의 행동을 따라 할 수 있고 다른 사람들의 행동에 따른 결과를 관찰함으로써 행동을 학습할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줄을 잘 서지 않아서 매 맞는 것을 본 아이가 줄을 잘 맞추어 서는 행동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반두라는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학습과 수행을 구분하였는데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학습은 대리적으로 할 수 있으나 학습된 행동의 수행은 강화에 의해 결정된다는 것을 관찰함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 다른 친구들을 놀리는 행동을 학습한 아이가 이를 행하면 상을 주겠다고 했을 때 놀리는 행동을 수행한다는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새로운 행동을 학습하거나 행동을 변화시키기 위해 모델의 행동을 관찰하고 따라 하도록 하는 모델링의 방법을 활용 할 수 있음    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대리적 </a:t>
            </a:r>
            <a:r>
              <a:rPr lang="ko-KR" altLang="en-US" sz="2000" dirty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학습을 활용한 실천기법으로는 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모델링 외에 행동시연</a:t>
            </a:r>
            <a:r>
              <a:rPr lang="en-US" altLang="ko-KR" sz="2000" dirty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역할연습</a:t>
            </a:r>
            <a:r>
              <a:rPr lang="en-US" altLang="ko-KR" sz="2000" dirty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사회기술 훈련 등이 포함됨</a:t>
            </a:r>
            <a:endParaRPr lang="en-US" altLang="ko-KR" sz="2000" dirty="0">
              <a:solidFill>
                <a:prstClr val="black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696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sz="22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AutoNum type="arabicParenR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고전적 조건화에 의한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자기가 속한 문화나 환경에서 정상적인 감정이나 태도를 학습하지 못한 사람에게 그것을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재학습시키는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접근방법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체계적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둔감법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긴장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불안 반응에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유쾌감정을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넣어 이완시키는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자율훈련법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상상과 실행의 반복을 강조함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동물공포증을 지닌 소년에게 동물을 보이면서 맛있는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식사을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제공하는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이완훈련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근육이 이완된 상태에서는 불안이 일어나지 않는다는 원리에 따라 주로 공포나 불안을 제거하기 위해 사용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불안위계표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작성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공포나 불안을 일으키는 관련 장면에 대해 주관적인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불안검사를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실시한 다음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가장 불안 상태를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100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으로 하고 가장 이완된 상태를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으로 하여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불안정도를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수치로 표시하여 순서대로 표를 만듦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351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sz="22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집단둔감법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성격장애치료에서 나온 것으로 타인 앞에서 말을 못하는 사람에게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15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분씩 말을 하게 하고 점차 청중의 숫자를 늘려가는 방법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주장훈련법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자율훈련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대신에 자기주장을 쓰는 방법으로서 자기가 하고 싶은 대로 해보게 하는 훈련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심상법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자신의 희망적 상황에 대해 상상하고 학습해서 현재의 공포 상황을 완화시켜주는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endParaRPr lang="en-US" altLang="ko-KR" b="1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108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</a:t>
            </a:r>
            <a:r>
              <a:rPr lang="ko-KR" altLang="en-US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2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조작적 조건화에 의한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강화를 기대하면서 행위가 형성된다는 원칙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강화법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특수 자극을 제공함으로써 바라는 행동을 증가시키는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강화법은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단계적으로 하나씩 칭찬하는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 직후에 보상을 주는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무규칙적으로 보상을 주는 것이 좋음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사고정지법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비건설적이며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대책도 없이 심적 에너지만 소비하는 불안이 생길 때 즐거웠던 기억을 재생하여 상쇄시키는 방법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혐오법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벌을 주어 행동을 소멸시키는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도피학습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소거법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행동을 없애기 위해 그 행동을 통해 얻는 효과를 없애버리는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꿀을 없애면 벌이 오지 않음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0" indent="0">
              <a:buNone/>
            </a:pPr>
            <a:endParaRPr lang="en-US" altLang="ko-KR" sz="2000" b="1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8140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</a:t>
            </a:r>
            <a:r>
              <a:rPr lang="ko-KR" altLang="en-US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행동주의 카운슬링에 의한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교육적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예방적 상황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입장이며 이는 주로 조작적 조건화에 의해 진행됨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구성강화법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문제를 발견하고 목표를 정한 다음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하위목표를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차례로 실천하고 일기 같은 리포트를 만들어 사회복지사가 읽어보고 칭찬 등의 피드백을 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역할연기강화법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일상생활속에 수행하지 못했거나 수행하기 곤란한 역할 때문에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이상행동을 보이고 있는 클라이언트에게 현실적 장면이나 연극적 장면을 통하여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역할행동을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시키고 그것을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연습시켜서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이상행동을 적응행동으로 바꾸는 기술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분위기 조성으로 개방적이며 부담 없는 분위기를 조성함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역할수행으로 주어진 역할을 수행함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피드백으로 바라는 행동에 보다 가깝게 접근하도록 격려하고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잘 되지 않는 부분을 클라이언트에 알려줌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넷째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자신의 학습경험을 통합하여 비슷한 실제장면에서 활용할 수 있게 일반화함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8915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</a:t>
            </a:r>
            <a:r>
              <a:rPr lang="ko-KR" altLang="en-US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행동계약법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명 이상의 사람이 정해진 기간 내에 자기가 할 행동을 분명하게 정해 놓은 후 그 내용을 서로가 지키기로 계약하는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계약대로 잘 지키면 어떤 정해진 강화가 주어져야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4"/>
            </a:pPr>
            <a:r>
              <a:rPr lang="ko-KR" altLang="en-US" sz="22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새로운 행동을 형성</a:t>
            </a:r>
            <a:r>
              <a:rPr lang="en-US" altLang="ko-KR" sz="22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2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발전시키는 기법 </a:t>
            </a:r>
            <a:endParaRPr lang="en-US" altLang="ko-KR" sz="2200" dirty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정적 강화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어떤 행동이 일어난 직후에 그가 좋아하는 것을 주어 그 행동의 빈도가 높아지도록 하는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소모강화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주스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과자 등을 먹는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활동강화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en-US" altLang="ko-KR" sz="2000" dirty="0" err="1" smtClean="0">
                <a:latin typeface="돋움" pitchFamily="50" charset="-127"/>
                <a:ea typeface="돋움" pitchFamily="50" charset="-127"/>
              </a:rPr>
              <a:t>tv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컴퓨터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게임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조작강화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장난감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,.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풍선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인형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퍼즐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소유강화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책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옷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시계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핸드폰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강화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칭찬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미소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토닥이기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등으로 언어적 자극과 신체적 접촉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등으로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구분되어짐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한 사람에게 무엇이 강화가 되는 지를 확인하는 데 시행착오를 겪을 수 있고 그 사람에게 직접 물어보거나 그 사람이 무엇을 좋아하는지 관찰해서 알아 볼 수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있음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09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</a:t>
            </a:r>
            <a:r>
              <a:rPr lang="ko-KR" altLang="en-US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새로운 </a:t>
            </a:r>
            <a:r>
              <a:rPr lang="ko-KR" altLang="en-US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행동을 형성</a:t>
            </a: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발전시키는 기법 </a:t>
            </a:r>
            <a:endParaRPr lang="en-US" altLang="ko-KR" sz="2000" dirty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부적 강화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어떤 사람이 어떤 행동을 했을 때 그가 싫어하는 것을 제거해 주어 그 행동의 빈도가 높아지도록 하는 것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바람직한 행동을 함으로써 어떤 불쾌한 것을 피할 수 있게 됨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차별적 강화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어떤 특정한 한가지 행동만을 선택적으로 강화하여 그 행동의 발생빈도를 증가시키는 것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바람직하지 않는 행동에 대해서는 무시하고 바람직한 행동을 할 때 즉각적으로 강화를 주어 바람직하지 않는 행동을 적게 하고 대신 바람직한 행동을 더 많이 하도록 환경을 조절하는 기법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).  </a:t>
            </a:r>
          </a:p>
          <a:p>
            <a:pPr marL="457200" indent="-457200">
              <a:buFont typeface="+mj-ea"/>
              <a:buAutoNum type="circleNumDbPlain" startAt="2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2374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</a:t>
            </a:r>
            <a:r>
              <a:rPr lang="ko-KR" altLang="en-US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4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새로운 행동을 형성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발전시키는 기법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 조성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표적행동에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대한 연속적 근사치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점차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표적행동과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더 유사하게 되는 행동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 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표적행동에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참여할 때까지 차별적으로 강화되는 과정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바라는 행동과 그 행동으로 유도할 수 있는 가능성이 있는 행동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시발행동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하면 즉각적으로 강화를 주고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 후 행동이 안정적으로 나타나면 다음 단계의 행동으로 점차 옮겨 강화를 주기 때문에 점진적 접근법이라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학급친구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앞에서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책읽기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 </a:t>
            </a: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 연쇄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인간의 행동은 여러가지 작은 행동들로 구성되어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행동연쇄는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한 사람의 행동 레퍼토리에 이미 존재하는 단순하고 작은 행동을 적절한 방법으로 연결하여 보다 복잡한 행동을 학습하도록 하는 것임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행동연쇄를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위해서는 먼저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행동연쇄를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할 행동을 세분화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세부구성행동은 대상자가 큰 어려움 없이 습득할 수 있도록 간단해야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단위행동은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각각 만족할 만한 행동의 수준이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명화해야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충분히 숙달될 때까지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훈련되어야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 startAt="4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695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</a:t>
            </a:r>
            <a:r>
              <a:rPr lang="ko-KR" altLang="en-US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4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새로운 행동을 형성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발전시키는 기법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 연쇄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행동연쇄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처음단계부터 마지막까지 순차적으로 가르치는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역순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행동연쇄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마지막 단계부터 가르치고 바로 그 앞의 행동을 가르치고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 다음 또 그 앞의 행동을 가르치는 방식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학습이 어려운 행동일수록 역순 행동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연쇄방법을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더 많이 사용함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음식먹기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옷입기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행동연쇄에서 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단위별로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주어지는 강화가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단위동작을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연결하는 힘이 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완성한 후 강화를 받기 위해서는 반드시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완성해야함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828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</a:t>
            </a:r>
            <a:r>
              <a:rPr lang="ko-KR" altLang="en-US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4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새로운 행동을 형성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발전시키는 기법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과제 분석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행동연쇄를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자극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반응요소로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작게 나누는 절차는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과제분석이라고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과제에 쉽게 도달하게 하기 위해서 과제를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여러단계로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구분하는 과정을 의미함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기능수준이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낮은 중증 장애 아동에게 신변처리 학습과제를 가르칠 때 주로 사용됨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양말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벗기의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목표행동을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과제분석할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경우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손을 양말에 대고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양말 끝을 손으로 잡고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발목까지 내리고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뒤꿈치까지 내리고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발가락 끝까지 내리기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로 설정되지만 양말을 손으로 잡을 수 있는 아이는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단계로 진행됨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피드백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긍정적인 피드백에 초점을 두고 부정적인 피드백 을 주어야 할 경우에는 반드시 긍정적인 피드백을 먼저 한 후에 하는 것이 좋음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9554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/>
          <a:lstStyle/>
          <a:p>
            <a:pPr marL="0" indent="0">
              <a:buNone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행동주의모델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관찰 가능한 행동과 환경에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초점을 두고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분석하고 변화시킴으로써 클라이언트의 욕구를 충족하고자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행동주의 모델에서는 구체적이고 정확한 문제의 규정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변화목표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개입과정이 강조됨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구체성과 정확성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관찰 가능한 것에 대한 강조는 클라이언트와 사회복지사의 이해를 도울 뿐만 아니라 개입에 대한 연구와 평가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책무성을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증진하는데 기여함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49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</a:t>
            </a:r>
            <a:r>
              <a:rPr lang="ko-KR" altLang="en-US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4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새로운 행동을 형성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발전시키는 기법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8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촉구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촉구는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목표행동을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학습시킬 때 필요하고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용암법은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일단 학습된 환경이 일반 환경에서 잘 유지되고 전이되도록 도와주는 과정에서 필요함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두가지 방법은 병행해서 사용하는 경우가 많음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촉구는 주어진 과제를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스스로하는데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어려움이 있거나 과제 수행 방법을 모를 때 상황에 따라 필요한 만큼의 도움을 주는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말로 해주는 언어적 도움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시범을 보이는 시각적 도움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직접 손을 잡고 가르쳐 주는 신체적 도움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주어진 과제를 쉽게 수행할 수 있도록 주위환경을 조성해 주는 도움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으로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도와주어야 할 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도움의 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적절히 조절하는 것이 중요함 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8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826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</a:t>
            </a:r>
            <a:r>
              <a:rPr lang="ko-KR" altLang="en-US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4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새로운 행동을 형성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발전시키는 기법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9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용암법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용암은 조명이 점차 어두워져서 사라져 가는 과정을 뜻함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행동을 통제하는 자극을 점점 약하게 하여 일부 변화된 자극 또는 완전히 새로운 자극에 대해서도  원하는 반응이 나오게 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자전거 타는 법을 가르칠 때 처음에는 도와주고 붙들어 주지만 점차 그 자극을 서서히 약화시킴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9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9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742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</a:t>
            </a:r>
            <a:r>
              <a:rPr lang="ko-KR" altLang="en-US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4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새로운 행동을 형성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발전시키는 기법 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10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자기관리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자기지시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여러상황에서 무엇을 할 것인가를 스스로에게 이야기하는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자기점검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자신의 부적절한 행동을 그때마다 기록해 두면 그 행동이 점차 줄어드는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 교수 및 자기 칭찬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적절한 때에 적절한 행동을 지시하는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자기교수를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암송함으로써 자신의 행동에 영향을 주고 적절한 행동이 일어난 직 후 자신의 행동에 대해 긍정적인 평가를 스스로에게 해 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행동계약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 간에 무엇을 어떻게 하겠다는 것을 문서로 약속하는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10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토큰경제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토큰경제는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다양한 항목들을 토큰으로 사용할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토큰은 지니기 쉬워야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표적행동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직후 교환 될 수 있어야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획득한 토큰을 모을 수 있어야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10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관찰학습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모델이 행한 행동을 관찰한 뒤 그것을 모방하고 그 후 보상을 받는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새로운 행동을 학습시키는 데 있어서 매우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경제적임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10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10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10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2993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sz="22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5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문제행동을 감소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소거시키는 기법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문제행동 규제기법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소거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타임아웃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실제적이고 안전해야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보호자가 수용할 수 있어야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기간이 짧아야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과잉정정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특정행동을 지나칠 정도로 반복 학습시켜 문제 행동 발생을 예방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포만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문제행동을 싫증날 정도로 많이 시키거나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강제시켜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감소를 유발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자신이나 다른 이의 생명에 위협을 주지 않는 한도 내에서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권리박탈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약속을 이행하면 권리행사 인정하고 이행하지 않으면 권리를 제한하는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조건부 운동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문제행동이 일어날 때 마다 그 행동과 동작이 유사한 행동을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지칠때까지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강제로 시켜 문제행동을 감소시키는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7165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sz="22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5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문제행동을 감소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소거시키는 기법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문제행동 규제기법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이완훈련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체계적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둔감법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홍수법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주로 불안이나 공포 등 정서적 문제행동을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소거시키기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위해서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조건자극에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계속적으로 노출시키는 방법으로 불안제거법과 다른 것은 아동이 공포를 경험할 때 회피하려고 해도 거기에서 벗어날 수 없도록 통제하는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처벌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다른 행동에 대한 차별 강화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정해진 시간 동안 특정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표적행동이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나오지 않으면 강화를 주는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1377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sz="22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5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문제행동을 감소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소거시키는 기법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목표행동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강화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문제행동을 제외한 다른 행동이나 적응행동을 집중적으로 강화해서 문제행동의 발생기회를 제한함으로써 감소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소거 하는 방법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차별 강화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문제행동을 제외한 불특정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다수행동을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집중적으로 보상하는 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상반행동강화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문제행동과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반대되는 다른 바람직한 행동을 선정해서 집중적으로 강화하는 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무조건강화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문제행동 발생여부와 상관 없이 무조건 일정한 간격으로 보상을 해 줌으로 써 문제행동의 감소를 유도하는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7098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543947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</a:t>
            </a:r>
            <a:r>
              <a:rPr lang="en-US" altLang="ko-KR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행동주의모델의 개입과정</a:t>
            </a:r>
            <a:endParaRPr lang="en-US" altLang="ko-KR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클라이언트의 문제는 클라이언트의 행동과 환경의 관계에 기인한다고 전제하기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때문에 클라이언트의 문제를 병리적으로 보지 않고 중립적인 입장을 취함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문제가 되는 행동과 행동 전후에 어떤 상황과 결과가 있었는지를 분석하고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행동과 환경을 변화하기 위한 목적으로 개입함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문제를 먼저 구체적으로 규정하고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강화 조건부를 변화시키기 위한 개입방법을 결정한 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클라이언트가 동의하는 사항에 대해 계약함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개입은 클라이언트가 최종 행동목록을 달성하도록 원조하는 데에 초점을 두며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개입과 동시에 진행과정을 모니터하고 기록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일상생활에서는 강화 조건부가 중요하므로 클라이언트를 도와줄 수 있는 가족이나 친구들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이웃사람들을 찾아내어 클라이언트의 환경에서 강화가 이루어지도록 개입함</a:t>
            </a:r>
            <a:endParaRPr lang="ko-KR" altLang="en-US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102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행동주의모델의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사정과 계약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프로그래밍과 평가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종결과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사후지도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사정과 계약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개입의 성과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변화되는 혹은 변화되지 않은 영역들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변화를 위한 노력들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기술과 강점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결과에 대한 질문들을 통해 클라이언트와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함께 문제를 규정하고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객관적이고 관찰할 수 있는 개입의 목표를 설정함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클라이언트는 계약을 맺음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계약에는 개입의 결과는 무엇이며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각각 개입과정에서 어떤 활동을 수행하는지를 분명히 제시하고 동의하기 위한 것이며 개입을 진행하면서 수정 가능함  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5372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행동주의모델의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프로그래밍과 평가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개입 프로그램의 목적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은 클라이언트가 자신의  강점과 현재 행동목록을 사용하여 자신에게 필요한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강화물을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획득하고 계약에서 합의한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최종 행동목록을 달성하도록 원조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하는 것임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바람직한 행동을 보상하는 방법으로 행동변화를 위한 전략을 수립함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회기 중에 클라이언트가 바람직한 행동을 학습하도록 격려하고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보상하는 방법을 모색함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필요한 경우 바람직한 행동을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모델링함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5372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행동주의모델의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프로그래밍과 평가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학습한 새로운 행동을 실제생활에서 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어디서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어떻게 수행할지 계획하고 클라이언트와 수행과정과 결과를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모니터함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개입과정과 결과를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모니터하기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위해 개입 이전의 행동을 모니터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서면기록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구두 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직접관찰 방법으로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모니터함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한 주에 달성할 수 있는 하위목표를 설정하여 진행과정을 모니터하고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결과에 따라 다음주 하위목표를 설정하여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결국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최종목표를 달성하도록 지도함  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5802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이론적 배경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행동주의자들은 인간의 행동은 학습되는 것이며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인간이 느끼고 행동하는 것은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학습사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 결과라고 주장함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감정이 행동을 결정하는 것이 아니라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감정은 행동과 환경과의 관계로 인한 결과로써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나타난다고 주장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행동주의에서는 행동과 행동을 통제하는 환경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조건부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 초점을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인간의 행동은 반응적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고전적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조건형성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조작적 조건형성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대리적 조건형성에 의해 학습된다고 주장함</a:t>
            </a:r>
            <a:endParaRPr lang="ko-KR" altLang="en-US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2633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행동주의모델의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종결과 사후지도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계약에 의한 최종목표가 달성되었을 때 종결함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문제가 해결되었을 뿐 아니라 비슷한 혹은 다른 문제상황에서 클라이언트 스스로 프로그래밍하고 변화과정을 모니터 할 수 있는 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행동분석가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 되도록 원조함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행동주의 모델에서는 클라이언트가 바람직한 행동을 학습할 수 있도록 원조할 뿐 아니라 클라이언트가 자신의 행동분석가가 되도록 학습시킴으로써 개입 이후에도 자신의 행동을 스스로 변화시킬 수 있도록 원조하는 것을 강조함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5372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/>
          <a:lstStyle/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진우는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세 남자 아동인데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어머니의 말을 무시하고 듣지 않는다고 호소해 왔다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가장 보편적인 예로는 어머니가 불러서 심부름을 시키면 대답을 하지 않거나 싫다고 하면서 들은 척도 하지 않는 다는 것이다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어머니는 화가 나서 고함을 지르게 되고 때로는 가서 손찌검을 하게도 되는데 그러면 진우는 어머니에 대들고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어머니는 진우의 아버지를 불러오게 된다고 한다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아버지가 와서 진우를 야단치고 혼을 내어야만 진우는 울면서 어머니의 심부름이나 부탁을 들어준다는 것이다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이런 일이 반복되면서 모자간의 관계가 악화되고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집안에는 늘 큰소리가 끊이지 않는 다고 한다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경우 행동수정 모델을 이용한다면 어떻게 접근하면 좋을지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문제를 규정하고 목적을 정한 다음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적합한 개입 기법을 작성하세요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7143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764704"/>
            <a:ext cx="6196405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이론적 배경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반응적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고전적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 조건형성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반응적 조건형성에 의해 학습된 반응적 행동은 선행자극에 대한 반응으로서 나타난 행동임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반응적 행동을 처음 관찰한 학자는 러시아 생물학자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파블로브임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개에게 종소리를 들려주면서 혹은 종소리를 들려준 직후 음식을 제공한 결과 종소리만 들려줘도 개가 침을 흘리는 반응을 보임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종소리와 침을 흘리는 반응은 직접적인 연관이 없지만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종소리가 음식과 같이 제공되어 조건화된 자극이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되어 종소리에 침을 흘리는 반응이 나타남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이와 같이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침을 흘리는 행동을 반응적 행동이라 함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음식을 제공하지 않은 채 종소리만 계속 들려주면 침을 흘리는 반응이 나타나지 않는다는 것을 관찰하였으며 이를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소거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102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764704"/>
            <a:ext cx="6196405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이론적 배경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반응적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고전적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 조건형성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인간도 조건화된 자극에 대한 반응으로서 반응적 행동을 하는데 개에 대한 공포증이 예가 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 상황에서 개는 사랑스럽기도 하고 무섭기도 한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중성자극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이지만 개에 대한 공포를 경험한 사람은 개만 보면 공포증을 보이고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이런 경우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개가 조건화된 자극이 되고 공포증은 반응적 행동이 됨 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체계적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탈감법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통해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치료가능함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개에 대한 공포감을 일으키는 상황을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위계별로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구분하여 가장 공포감을 덜 느끼는 상황에서 긴장을 이완하고 둔감하게 반응하도록 연습하여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가장 공포감을 느끼는 상황에서도 둔감한 반응을 보일 수 있도록 치료함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238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03648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</a:t>
            </a: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이론적 배경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조작적 조건형성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스키너는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행동의 발생가능성은 결과에 의해 영향을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받는다는 것을 관찰함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선행사건 상황에서 행동이 발생하고 행동은 결과에 영향을 미치며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결과는 다음의 유사상황에서 행동의 비율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빈도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행태 등을 결정함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이때 행동이 결과에 영향을 미친다는 의미에서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조작적 행동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이라고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선행사건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결과를 강화의 조건부라 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b="1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 </a:t>
            </a: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3" name="다이어그램 2"/>
          <p:cNvGraphicFramePr/>
          <p:nvPr>
            <p:extLst>
              <p:ext uri="{D42A27DB-BD31-4B8C-83A1-F6EECF244321}">
                <p14:modId xmlns:p14="http://schemas.microsoft.com/office/powerpoint/2010/main" val="2973109221"/>
              </p:ext>
            </p:extLst>
          </p:nvPr>
        </p:nvGraphicFramePr>
        <p:xfrm>
          <a:off x="2555776" y="4581128"/>
          <a:ext cx="3816424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5665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이론적 배경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조작적 조건형성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강화의 조건부는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가지로 구분됨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503574"/>
              </p:ext>
            </p:extLst>
          </p:nvPr>
        </p:nvGraphicFramePr>
        <p:xfrm>
          <a:off x="3535864" y="3538624"/>
          <a:ext cx="3960440" cy="1618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0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37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정적  강화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정적 처벌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486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부적 강화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부적 처벌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직사각형 2"/>
          <p:cNvSpPr/>
          <p:nvPr/>
        </p:nvSpPr>
        <p:spPr>
          <a:xfrm flipH="1">
            <a:off x="4586318" y="2420888"/>
            <a:ext cx="1800199" cy="3254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후속 행동</a:t>
            </a:r>
            <a:r>
              <a:rPr lang="en-US" altLang="ko-KR" dirty="0" smtClean="0"/>
              <a:t>(</a:t>
            </a:r>
            <a:r>
              <a:rPr lang="ko-KR" altLang="en-US" dirty="0" smtClean="0"/>
              <a:t>효과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4183226" y="3060657"/>
            <a:ext cx="79208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증가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5868144" y="3064392"/>
            <a:ext cx="91440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감소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2578634" y="3829063"/>
            <a:ext cx="72008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제시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2594818" y="4581128"/>
            <a:ext cx="72008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철회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1214695" y="4149570"/>
            <a:ext cx="1008112" cy="394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결과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0011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이론적 배경</a:t>
            </a:r>
            <a:endParaRPr lang="en-US" altLang="ko-KR" sz="22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200" b="1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200" b="1" dirty="0" smtClean="0">
                <a:latin typeface="돋움" pitchFamily="50" charset="-127"/>
                <a:ea typeface="돋움" pitchFamily="50" charset="-127"/>
              </a:rPr>
              <a:t>조작적 조건형성</a:t>
            </a:r>
            <a:endParaRPr lang="en-US" altLang="ko-KR" sz="22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강화의 조건부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용돈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제시함으로써 행동의 발생가능성을 증가시키는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정적강화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숙제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를 철회함으로써 행동의 발생가능성을 증가시키는 부적 강화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제시함으로써 행동의 발생가능성을 감소시키는 정적 처벌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상여금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를 철회함으로써 행동의 발생가능성을 감소시키는 부적 처벌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바람직하지 않은 행동을 변화시키기 위해 정적 처벌을 사용하는 경우 처벌의 효과와 윤리적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학대 가능성을 고려할 필요가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처벌만 있고 바람직한 대안적 행동을 제시하지 않거나 강화하지 않은 경우에 처벌의 효과는 낮음</a:t>
            </a:r>
            <a:endParaRPr lang="ko-KR" altLang="en-US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1260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8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8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이론적 배경</a:t>
            </a:r>
            <a:endParaRPr lang="en-US" altLang="ko-KR" sz="28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b="1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b="1" dirty="0" smtClean="0">
                <a:latin typeface="돋움" pitchFamily="50" charset="-127"/>
                <a:ea typeface="돋움" pitchFamily="50" charset="-127"/>
              </a:rPr>
              <a:t>조작적 조건형성</a:t>
            </a:r>
            <a:endParaRPr lang="en-US" altLang="ko-KR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강화의 조건부에서 강화계획은 매우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연속적 계획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행동이 방출될 때마다 결과가 뒤따르는 계획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간헐적 계획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방출된 행동의 비율이나 행동간 간격이 어느 정도 되었을 때 결과가 뒤따르는 계획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간헐적 계획은 결과가 뒤따르는 비율 혹은 간격이 일정할 경우에는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고정 비율계획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일정 하지 않은 경우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변동 간격계획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이라고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연속적 강화로 유지된 행동은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강화물이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제시되지 않을 때 간헐적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특히 변동 간격계획적 강화로 유지된 행동보다 빨리 소거됨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바람직한 행동을 학습하기 위해서는 연속적 혹은 고정적 계획으로 시작하여 변동계획으로 매듭짓는 것이 바람직함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 lvl="0">
              <a:buClr>
                <a:srgbClr val="AA2B1E"/>
              </a:buCl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변동계획으로 강화된 바람직하지 않은 행동을 소거하기는 쉽지 않음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 도박은 변동 비율계획으로 강화된 행동이기 때문에 강화가 이루어지지 않더라도 오랫동안 유지됨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lvl="0" indent="0">
              <a:buClr>
                <a:srgbClr val="AA2B1E"/>
              </a:buClr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5020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1335</TotalTime>
  <Words>2697</Words>
  <Application>Microsoft Office PowerPoint</Application>
  <PresentationFormat>화면 슬라이드 쇼(4:3)</PresentationFormat>
  <Paragraphs>219</Paragraphs>
  <Slides>31</Slides>
  <Notes>30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40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행동주의 모델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79</cp:revision>
  <dcterms:created xsi:type="dcterms:W3CDTF">2011-09-05T13:36:33Z</dcterms:created>
  <dcterms:modified xsi:type="dcterms:W3CDTF">2024-03-20T08:37:46Z</dcterms:modified>
</cp:coreProperties>
</file>