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70" r:id="rId4"/>
    <p:sldId id="276" r:id="rId5"/>
    <p:sldId id="278" r:id="rId6"/>
    <p:sldId id="279" r:id="rId7"/>
    <p:sldId id="281" r:id="rId8"/>
    <p:sldId id="282" r:id="rId9"/>
    <p:sldId id="267" r:id="rId10"/>
    <p:sldId id="261" r:id="rId11"/>
    <p:sldId id="280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A50021"/>
    <a:srgbClr val="00FF00"/>
    <a:srgbClr val="CC6600"/>
    <a:srgbClr val="99FFCC"/>
    <a:srgbClr val="FF99FF"/>
    <a:srgbClr val="990033"/>
    <a:srgbClr val="336699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2" y="260648"/>
            <a:ext cx="9147239" cy="6264696"/>
            <a:chOff x="-64" y="293688"/>
            <a:chExt cx="9147239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01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가족체계의 이해</a:t>
              </a:r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기초이론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64" y="1713956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857798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구성주의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(constructivism)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 사회구성주의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238361"/>
              </p:ext>
            </p:extLst>
          </p:nvPr>
        </p:nvGraphicFramePr>
        <p:xfrm>
          <a:off x="0" y="796232"/>
          <a:ext cx="9144000" cy="621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0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3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구성주의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사회구성주의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인지생물학자 </a:t>
                      </a:r>
                      <a:r>
                        <a:rPr lang="en-US" altLang="ko-KR" b="1" dirty="0" err="1" smtClean="0"/>
                        <a:t>Maturana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아동발달학자  </a:t>
                      </a:r>
                      <a:r>
                        <a:rPr lang="en-US" altLang="ko-KR" b="1" dirty="0" err="1" smtClean="0"/>
                        <a:t>Vygotskey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자기만의 렌즈로 세상을 이해함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사회가 개인에게 제공한 렌즈로 세상 이해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경험적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개인의 경험과 관점에 따라 실재를 다르게 해석하고 인식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가족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국가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 등의 사회적 해석과 규정에 의해 실재를 인식함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761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</a:t>
                      </a:r>
                      <a:r>
                        <a:rPr lang="en-US" altLang="ko-KR" b="1" dirty="0" smtClean="0"/>
                        <a:t>(reality)</a:t>
                      </a:r>
                      <a:r>
                        <a:rPr lang="ko-KR" altLang="en-US" b="1" dirty="0" smtClean="0"/>
                        <a:t>는 매우 개인적인 것이다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개인의 주관적 구성과 창조를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실재는 언어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문화에 의해 구성되고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이야기를 통해 조직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유지된다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사회적 해석과 문화 의 주관적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내적 측면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진리를 구성하고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그것만을 알 수 있다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자기 또는 자기에 대한 경험은 타인과의 지속적 상호작용에 따라 의미가 달라진다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904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 err="1" smtClean="0">
                          <a:solidFill>
                            <a:srgbClr val="FF0000"/>
                          </a:solidFill>
                        </a:rPr>
                        <a:t>cf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모더니스트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는 객관적으로 정확히 알 수 있다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사회구성주의자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언어라는 상호작용을 통해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 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32" y="795332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포스트모더니즘의 영향으로 등장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‘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실재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(reality)’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는 객관적이지  않으며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객관적 진실은 없다고 보는 공통점</a:t>
            </a:r>
            <a:endParaRPr kumimoji="0" lang="en-US" altLang="ko-KR" sz="1400" b="1" dirty="0" smtClean="0">
              <a:solidFill>
                <a:srgbClr val="FF66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3932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가족발달이론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61-68)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80727"/>
            <a:ext cx="9144000" cy="1872209"/>
            <a:chOff x="0" y="2060631"/>
            <a:chExt cx="9144000" cy="1985677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가족생활주기의 개념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5"/>
              <a:ext cx="9144000" cy="152744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발달체계로서의 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가족생활은 상호작용 과정이고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시간의 진행에 따라 변화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따라서 가족치료에서 가족의 안정성과 연속성이라는 발달측면의 이해가 필요함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 개인의 발달과 가족성원의 증감에 따라 일어나는 관계체계의 변화과정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96952"/>
            <a:ext cx="9144000" cy="3744415"/>
            <a:chOff x="-32" y="616289"/>
            <a:chExt cx="9144032" cy="3075627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가족은 수평적 스트레스 유발요인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질병과 장애 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과 수직적 스트레스 유발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요인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가족전통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가족신화 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 상호작용하여 발달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1950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년에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Duvall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자녀출생과 양육 및 분리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은퇴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죽음 등을 기준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제시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Duvall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이론을 수정한 가족발달단계와 발달과업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61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3-1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Carter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결혼전기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결혼적응기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자녀아동기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자녀청소년기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자녀독립기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노년기의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6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 제시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Becvar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&amp;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Becvar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는 부부관계를 중심으로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4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 제시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: 63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3-2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616289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가족생활주기 이론들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3932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가족발달이론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61-68)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80727"/>
            <a:ext cx="9144000" cy="2016224"/>
            <a:chOff x="0" y="2060631"/>
            <a:chExt cx="9144000" cy="2138421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5.3.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재구성가족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이혼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한부모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및 재혼가족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 가족생활주기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95237"/>
              <a:ext cx="9144000" cy="160381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재혼 등으로 인해 가족이 재구성되는 경우 다른 발달단계와 과업을 가짐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이혼가족의 발달단계와 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65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3-4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재혼가족의 발달단계와 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66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3-5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3600399"/>
            <a:chOff x="-32" y="734583"/>
            <a:chExt cx="9144032" cy="2957333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가족이 발달과업을 적절히 이행 또는 대처하지 못할 경우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 역기능과 문제 발생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가족발달단계별 자주 발생하는 문제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64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3-3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특히 가족발달단계의 전이기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(transference period)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수직 또는 수평적 스트레스가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교차하게 되면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가족긴장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역기능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문제 발생 가능성이 높음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뿐만 아니라 가족이 재구성될 때에도 가족 역기능과 문제 발생 가능성 높음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34583"/>
              <a:ext cx="9144000" cy="414027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가족발달단계와 가족문제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69637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성인지적 관점과 다문화적 관점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68-76)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764704"/>
            <a:ext cx="9144000" cy="2448272"/>
            <a:chOff x="0" y="1831516"/>
            <a:chExt cx="9144000" cy="259665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831516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성인지적 관점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289749"/>
              <a:ext cx="9144000" cy="213842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기존 체계적 치료모델에 대한 여권주의이론의 비판에서 시작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성에 따른 가족생활 경험의 차이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불평등과 차별에 대한 인식을 가져야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최근 남성에 대한 역차별 시각이 등장하며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성인지적 관점으로 전환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성에 따른 권력차이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가부장적 가치관 등과 가족문제의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관련성을 정확히 인식하고 가족전체의 융통성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평등성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공정성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조화로움 증진시켜야 함</a:t>
              </a:r>
              <a:endParaRPr lang="en-US" altLang="ko-KR" b="1" dirty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356991"/>
            <a:ext cx="9144000" cy="3384377"/>
            <a:chOff x="-32" y="912022"/>
            <a:chExt cx="9144032" cy="277989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문화적 배경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규범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가치 등에 따라 가족성원의 태도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행동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상호작용이 달라짐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결혼이민자 가족 등의 증가로 다문화주의 관점이 요구됨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다양한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문화에 대한 개방적 태도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에는 민족문화 이외에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세대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사회계층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지역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종교 등의 차이도 포함되므로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이에 민감해야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한국가족의 문화는 현재 동서양문화의 혼재이며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과도기적 문화라 할 수 있음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같은 가족이라 하더라도 세대와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성별에 따라 서로 다른 가치관 갖는 문화지체현상 발생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912023"/>
              <a:ext cx="9144000" cy="414027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다문화주의 관점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69637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성인지적 관점과 다문화적 관점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68-76)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08720"/>
            <a:ext cx="9144000" cy="5760640"/>
            <a:chOff x="0" y="1984260"/>
            <a:chExt cx="9144000" cy="6109773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5"/>
              <a:ext cx="9144000" cy="557516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남성의 문화지체현상이 가족문제의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가부장적 가치관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남성우월주의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자녀간의 장기간 밀착관계가 가족문제의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 새끼 의식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성원간 의사소통방식이 가족갈등과 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엄격한 위계구조와 의사결정방식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감정표현의 억제와 간접적 의사소통 방식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가족주의문화가 가족문제에 대한 인식과 대처방식 결정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체면중시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가족문제 노출 기피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치료자에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대한 기대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전문가로 높은 위치에서 지시와 처방해주기를 기대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따라서 가족은 주도적 변화보다는 치료자의 지시에 의존하는 소극적 참여 경향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다양성과 가족규범의 혼란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결혼이민자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재혼가족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한부모가족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조손가족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분거가족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등의 다양한 가족이 등장하여 정상 또는 기능적 가족의 규범에 혼란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984260"/>
              <a:ext cx="9144000" cy="687349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6.3.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한국가족문화와 가족문제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가족치료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7776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 상담 및 치료의 기초이론 개관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085" name="Rectangle 327"/>
          <p:cNvSpPr>
            <a:spLocks noChangeArrowheads="1"/>
          </p:cNvSpPr>
          <p:nvPr/>
        </p:nvSpPr>
        <p:spPr bwMode="auto">
          <a:xfrm>
            <a:off x="32" y="836713"/>
            <a:ext cx="9143968" cy="5832374"/>
          </a:xfrm>
          <a:prstGeom prst="rect">
            <a:avLst/>
          </a:prstGeom>
          <a:gradFill rotWithShape="1">
            <a:gsLst>
              <a:gs pos="0">
                <a:srgbClr val="185E76">
                  <a:alpha val="0"/>
                </a:srgbClr>
              </a:gs>
              <a:gs pos="100000">
                <a:srgbClr val="33CCFF">
                  <a:alpha val="29999"/>
                </a:srgbClr>
              </a:gs>
            </a:gsLst>
            <a:lin ang="2700000" scaled="1"/>
          </a:gradFill>
          <a:ln w="6350">
            <a:solidFill>
              <a:srgbClr val="FFE38B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5" name="_x33076424" descr="EMB000007e435c6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32309" t="49098" r="9062" b="15508"/>
          <a:stretch>
            <a:fillRect/>
          </a:stretch>
        </p:blipFill>
        <p:spPr bwMode="auto">
          <a:xfrm>
            <a:off x="0" y="836712"/>
            <a:ext cx="9143999" cy="578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0" y="293688"/>
            <a:ext cx="9147175" cy="6285904"/>
            <a:chOff x="0" y="293688"/>
            <a:chExt cx="9147175" cy="6285904"/>
          </a:xfrm>
        </p:grpSpPr>
        <p:grpSp>
          <p:nvGrpSpPr>
            <p:cNvPr id="10243" name="그룹 19"/>
            <p:cNvGrpSpPr>
              <a:grpSpLocks/>
            </p:cNvGrpSpPr>
            <p:nvPr/>
          </p:nvGrpSpPr>
          <p:grpSpPr bwMode="auto">
            <a:xfrm>
              <a:off x="0" y="1412775"/>
              <a:ext cx="9144000" cy="3456385"/>
              <a:chOff x="0" y="1340753"/>
              <a:chExt cx="9144000" cy="3456221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700777"/>
                <a:ext cx="9144000" cy="3096197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(system)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용어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그리스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synhistanai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함께 두다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에서 유래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어떤 현상을 더 큰 맥락에서 이해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체계의 정의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상호작용하고 상호 의존하는 부분들로 구성된 통합된 조직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상호작용하는 일련의 구성요소에 관한 연구로서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일반체계이론과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cybernetics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포함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체계가 환경과 상호작용하면서 환경과 지속적인 투입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산출의 과정을 거치며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생존한다는 생물학적 이론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가족은 사회체계로서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역시 외부 환경과 상호작용하는 개방체계이므로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 적용 가능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일반체계이론은 현상을 부분으로 나눠보는 개인치료의 관점에서 벗어나 초기 가족치료모델의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발전의 근거가 됨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체계와 일반체계이론의 이해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10244" name="그룹 17"/>
            <p:cNvGrpSpPr>
              <a:grpSpLocks/>
            </p:cNvGrpSpPr>
            <p:nvPr/>
          </p:nvGrpSpPr>
          <p:grpSpPr bwMode="auto">
            <a:xfrm>
              <a:off x="0" y="4920127"/>
              <a:ext cx="9144000" cy="1659465"/>
              <a:chOff x="0" y="4685074"/>
              <a:chExt cx="9144000" cy="1659387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922128"/>
                <a:ext cx="9144000" cy="142233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구조적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전체성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선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개방성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폐쇄성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상호보완성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자율성과 조직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과정적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투입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전환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산출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피드백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역동적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변화와 안정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순환적 인과관계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규칙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4685074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2.2.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일반체계이론의 주요 개념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184159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일반체계이론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908720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생물학자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Ludwig von </a:t>
              </a:r>
              <a:r>
                <a:rPr kumimoji="0" lang="en-US" altLang="ko-KR" sz="1400" b="1" dirty="0" err="1" smtClean="0">
                  <a:solidFill>
                    <a:srgbClr val="FF6600"/>
                  </a:solidFill>
                  <a:latin typeface="Arial" charset="0"/>
                </a:rPr>
                <a:t>Bertalanffy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가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1937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 제시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1968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 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[General System Theory]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집필 발간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0" y="836712"/>
            <a:ext cx="9144000" cy="2160240"/>
            <a:chOff x="0" y="2060631"/>
            <a:chExt cx="9144000" cy="229116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전체성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178639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전체성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(wholeness):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상호작용하는 부분들로 구성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전체로 존재하고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작동하므로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부분은 전체 맥락 속에서 이해해야 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고립된 부분으로 나눠지면 파괴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비합산성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nonsummativity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부분의 단순 합보다 크다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개인 성원으로 구성되지만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단순한 개인의 집합 이상임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1656184"/>
            <a:chOff x="-32" y="793730"/>
            <a:chExt cx="9144032" cy="1656109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128350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그 자체가 하나의 체계이면서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다른 체계의 상위체계와 하위체계임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그러므로 체계의 정확한 이해를 위해서는 체계 자체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상위 및 하위체계 모두 이해 필요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 하위체계는 개인이 될 수 있으며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형제하위체계 등 존재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2. 3.2.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하위체계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14"/>
          <p:cNvGrpSpPr>
            <a:grpSpLocks/>
          </p:cNvGrpSpPr>
          <p:nvPr/>
        </p:nvGrpSpPr>
        <p:grpSpPr bwMode="auto">
          <a:xfrm>
            <a:off x="32" y="5013175"/>
            <a:ext cx="9143968" cy="1844824"/>
            <a:chOff x="0" y="3088340"/>
            <a:chExt cx="9144000" cy="1865898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경계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선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382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체계는 자신의 한계를 규정하는 눈에 보이지 않는 경계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(boundary)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를 가짐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체계는 경계를 통해 환경과 상호작용하여 에너지 교환하고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내부 체계를 보호함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경계의 역할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외부와의 에너지 교환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내부 체계의 보호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은 경계선을 근거로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가족역동과 관계 파악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2160240"/>
            <a:chOff x="0" y="2060631"/>
            <a:chExt cx="9144000" cy="229116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2.3.4.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개방성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폐쇄성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178639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내부로의 투입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외부 체계로의 산출을 허용하는 정도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생존과 발전을 위해 개방성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폐쇄성의 적절한 균형 필요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entropy(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극단적 개방이나 폐쇄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소멸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negentropy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적정 균형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필요한 것 수용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위협적인 것 거부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질서 유지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1656184"/>
            <a:chOff x="-32" y="793730"/>
            <a:chExt cx="9144032" cy="1656109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128350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부분은 상호작용하므로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 부분의 변화는 다른 부분에 영향 미치고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변화 유발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그러므로 체계는 상호의존적 속성을 지니며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특징적인 상호작용과 상호의존 유형 만듦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가족성원의 특성 파악 위해서는 다른 성원과의 상호작용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상호의존 유형 파악 필수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2. 3.5.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상호보완성과 유형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(pattern)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5013175"/>
            <a:ext cx="9143968" cy="1844824"/>
            <a:chOff x="0" y="3088340"/>
            <a:chExt cx="9144000" cy="1865898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자율성과 자기조직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382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체계는 외부 환경과 상호작용하나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스스로 변화하고 고유한 자기 나름의 조직을 만들기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때문에 자기 치유력이 있음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개입에 동일한 반응을 보이지 않으며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스스로 변화를 결정함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동등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equifinality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다중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multifinality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1972347"/>
            <a:chOff x="0" y="2060631"/>
            <a:chExt cx="9144000" cy="209188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투입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산출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투입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(input):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체계가 외부로부터 정보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에너지 등을 받아들이는 과정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(through-put):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정보와 에너지를 자신에게 맞게 변형하는 재조정 과정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산출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(out-put):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내에서 변형된 에너지를 환경으로 방출하는 과정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산출은 피드백을 통해 다시 투입으로 순환됨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24945"/>
            <a:ext cx="9144000" cy="1872207"/>
            <a:chOff x="-32" y="793731"/>
            <a:chExt cx="9144032" cy="153781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048037"/>
              <a:ext cx="9144032" cy="128350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체기가 과정이나 결과에 대한 정보를 근원으로 전달하는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자기조절기제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체계는 피드백을 통해 역동적 균형 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항상성을 유지하거나 변화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정적 피드백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(positive feedback):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변화를 유발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하는 피드백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부적 피드백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(negative feedback);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안정도모 피드백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1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2. 4.2.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피드백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(feedback)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4896544"/>
            <a:ext cx="9143968" cy="1988840"/>
            <a:chOff x="0" y="3088341"/>
            <a:chExt cx="9144000" cy="2011560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1"/>
              <a:ext cx="9138529" cy="41102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의사소통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452495"/>
              <a:ext cx="9139269" cy="16474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행동하지 않을 수 없다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가만히 앉아 있는 것도 메시지 전달이다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.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의사소통 하지 않을 수 없다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침묵도 의사소통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 내용 자체가 곧 의미가 되지는 않는다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’-&gt; digital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analogical com.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의사소통의 내용뿐 아니라 전달하는 방법과 과정 이해 필수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1972347"/>
            <a:chOff x="0" y="2060631"/>
            <a:chExt cx="9144000" cy="209188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변화와 안정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안정과 변화를 취하여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역동적 균형 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항상성을 유지하려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자기지향적 과정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(self-directing process):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변화 추구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변화지향성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morphogenesis)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자기규제적 과정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(self-correcting process):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안정 추구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안정지향성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morphostasis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homeostasis  </a:t>
              </a:r>
              <a:r>
                <a:rPr lang="en-US" altLang="ko-KR" b="1" dirty="0" err="1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ko-KR" altLang="en-US" b="1" dirty="0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equilibrium(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투입 없이 안정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 </a:t>
              </a:r>
              <a:r>
                <a:rPr lang="en-US" altLang="ko-KR" b="1" dirty="0" err="1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steady state(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지속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균형상태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24945"/>
            <a:ext cx="9144000" cy="1872207"/>
            <a:chOff x="-32" y="793731"/>
            <a:chExt cx="9144032" cy="153781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048037"/>
              <a:ext cx="9144032" cy="128350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A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 서로 순환하며 영향을 미쳐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원인과 결과를 명확히 구분 할 수 없음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직선적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원인론은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인과관계 분명하므로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 제거하면 결과 변화 가능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순환적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원인론은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punctuation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 찍느냐에 따라 인과관계 달라짐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잔소리와 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동등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시작 다르나 결과 같음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다중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시작 같으나 결과 다름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1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2. 5.2.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순환적 인과관계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(circular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casuality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4896544"/>
            <a:ext cx="9143968" cy="1988840"/>
            <a:chOff x="0" y="3088341"/>
            <a:chExt cx="9144000" cy="2011560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1"/>
              <a:ext cx="9138529" cy="41102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규칙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452495"/>
              <a:ext cx="9139269" cy="16474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가족은 상호작용과정을 통해 가족규칙을 만들며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가족규칙에 의해 상호작용 영향 받음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가족의 상호작용을 지배하는 행동규범이나 기대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가족규칙은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행동규범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감정표현 방법 등과 연결되며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보이지 않음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규칙은 주로 가족의 안정 또는 항상성 유지를 목적으로 사용되며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이를 통해 정체성의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유지가 가능해짐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-3175" y="-387424"/>
            <a:ext cx="9147175" cy="7245424"/>
            <a:chOff x="0" y="293688"/>
            <a:chExt cx="9147175" cy="7499523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268759"/>
              <a:ext cx="9144000" cy="2751596"/>
              <a:chOff x="0" y="1196745"/>
              <a:chExt cx="9144000" cy="275146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84764"/>
                <a:ext cx="9144000" cy="24634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사이버네틱스 용어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그리스어 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Kybernetes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배의 조타수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에서 유래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사회체계의 순환적 인과관계와 피드백 기제에 관한 과학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활용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자동온도조절장치 등의 자기조절 공학장치에 주로 활용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Bateson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 의해 행동과학에 적용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사이버네틱스는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수준과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수준으로 구분되며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수준은 일반체계이론과 유사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사이버네틱스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 simple cybernetics):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 밖에서 체계를 객관적 관찰하고 중립적 조절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 상호작용 중시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치료자가 문제를 객관적으로 정의하고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특정 기법을 활용하여 치료함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196745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사이버네틱스의 개념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17"/>
            <p:cNvGrpSpPr>
              <a:grpSpLocks/>
            </p:cNvGrpSpPr>
            <p:nvPr/>
          </p:nvGrpSpPr>
          <p:grpSpPr bwMode="auto">
            <a:xfrm>
              <a:off x="0" y="4216512"/>
              <a:ext cx="9144000" cy="3576699"/>
              <a:chOff x="0" y="3981490"/>
              <a:chExt cx="9144000" cy="3576525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188551"/>
                <a:ext cx="9144000" cy="336946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모더니즘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본질주의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보편주의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이성중심주의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이분법적 사고 강조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모더니즘  성향  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문제중심적 접근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문제의 객관화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(universe),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기준에 따른 사정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 주도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포스트모더니즘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비본질주의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탈이성적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사고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다원적 사고 강조함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1980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년대 사회운동과 문화예술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분야에 나타난 시대정신 또는 세계관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err="1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마르셀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err="1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뒤샹의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변기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샘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))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포스트모더니즘  성향 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개인의 경험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관찰과 인식에 따라 문제 다르게 규정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multiverse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절대 사정 기준은 없으며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성 등에 따라 다르게 평가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치료자의 특권과 권한 부정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3981490"/>
                <a:ext cx="9144000" cy="414122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모더니즘과 포스트모더니즘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936240" cy="50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사이버네틱스</a:t>
              </a:r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(cybernetics)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764704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1940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년대에 제안된 이론으로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수학자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Wiener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에 의해 이름 붙여진 이론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2240" y="5013176"/>
            <a:ext cx="958267" cy="1169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613180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사이버네틱스</a:t>
            </a:r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(cybernetics )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8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71617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64704"/>
            <a:ext cx="9144000" cy="6093296"/>
            <a:chOff x="0" y="939483"/>
            <a:chExt cx="9144000" cy="6774886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39483"/>
              <a:ext cx="9144000" cy="51340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3.3.  2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차  사이버네틱스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19859"/>
              <a:ext cx="9144000" cy="629451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체계와 환경의 상호작용 중시하고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자체의 자율성과 자기조직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능력을 경시하고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가족의 상호작용을 고려하지 못하는 한계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(cybernetics of cybernetics)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는 포스트모더니즘 관점과 일치하며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1968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년  </a:t>
              </a:r>
              <a:r>
                <a:rPr lang="en-US" altLang="ko-KR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Magaret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Mead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용어 제안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사이버네틱스에서는 체계와 환경의 상호작용과 체계의 자기조직적 속성을 고려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경계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의사소통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규칙 등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 더하여 자율성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자기준거틀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등 고려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사이버네틱스에서 보는 체계의 특성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자율성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(autonomy):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체계는 외부의 요구가 아니라 스스로 움직인다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자기조직 또는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자기만들기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(self-making):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독자적 힘으로 자체 조직을 만듦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자기준거틀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(self-reference):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 모두 주관성에 근거하여 판단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연결성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(structural coupling):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체계는 기존 구조를 바탕으로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스스로 변화하고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새로운 구조를 만들어낼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결정론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(structural determination):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자체가 스스로 구조를 결정하므로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증상 또한 체계 유지를 위해 필요 불가결한 것이며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증상해결도 스스로 결정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부적 피드백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(negative feedback):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체계의 구조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기능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부분간의 관계는 변화하지만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전체 차원에서 보면 역동적 균형을 유지함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2095</Words>
  <Application>Microsoft Office PowerPoint</Application>
  <PresentationFormat>화면 슬라이드 쇼(4:3)</PresentationFormat>
  <Paragraphs>189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129</cp:revision>
  <dcterms:created xsi:type="dcterms:W3CDTF">2004-08-18T05:19:37Z</dcterms:created>
  <dcterms:modified xsi:type="dcterms:W3CDTF">2021-03-10T00:31:28Z</dcterms:modified>
</cp:coreProperties>
</file>