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93" r:id="rId7"/>
    <p:sldId id="294" r:id="rId8"/>
    <p:sldId id="298" r:id="rId9"/>
    <p:sldId id="285" r:id="rId10"/>
    <p:sldId id="282" r:id="rId11"/>
    <p:sldId id="287" r:id="rId12"/>
    <p:sldId id="267" r:id="rId13"/>
    <p:sldId id="289" r:id="rId14"/>
    <p:sldId id="290" r:id="rId15"/>
    <p:sldId id="291" r:id="rId16"/>
    <p:sldId id="295" r:id="rId17"/>
    <p:sldId id="296" r:id="rId18"/>
    <p:sldId id="297" r:id="rId19"/>
    <p:sldId id="292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FF00"/>
    <a:srgbClr val="008000"/>
    <a:srgbClr val="0000CC"/>
    <a:srgbClr val="A50021"/>
    <a:srgbClr val="CC6600"/>
    <a:srgbClr val="99FFCC"/>
    <a:srgbClr val="FF99FF"/>
    <a:srgbClr val="9900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VirginiaSatir4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en-US" altLang="ko-KR" sz="3200" dirty="0" err="1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Satir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경험적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188640"/>
            <a:ext cx="300274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치료목표와 과정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763" y="1124744"/>
            <a:ext cx="9139237" cy="2448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경험적 치료에서는 가족문제의 본질을 정서적 황폐함으로 보고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안정보다 성장을 목표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즉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감정표현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인생 선택권 부여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자발성과 창의성 증진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경험 확대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합리적 가족규칙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</a:p>
          <a:p>
            <a:pPr marL="180975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일치형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의사소통과 대처를 통한 개인의 성장과 통합성 증진하고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가족변화 촉진이 목표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경험적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치료에서는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결속과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통합이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성장과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필수불가결한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관계라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규정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건강한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없는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가족이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아니라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발생해도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가족자원을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동원하여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공유하고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대처하여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성장과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경험을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지지하여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함께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성장하는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69269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3. 1.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치료목표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Rectangle 77"/>
          <p:cNvSpPr>
            <a:spLocks noChangeArrowheads="1"/>
          </p:cNvSpPr>
          <p:nvPr/>
        </p:nvSpPr>
        <p:spPr bwMode="auto">
          <a:xfrm>
            <a:off x="0" y="3933056"/>
            <a:ext cx="9144000" cy="280831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이론과 기법이 아닌 치료과정에서의 경험 즉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개방성과 자발성을 강조하며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치료자가 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가족에 깊숙이 관여하여 가족을 변화시킨다는 신념에 근거하는 직관적 방법 중시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인간은 본질적으로 건강하며 문제가 있어서 자발성과 자유를 주면 창의적인 문제해결 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능력을 발휘할 수 있다고 믿음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가족이 감정 등에 집중하여 내면 경험과 접촉하도록 하며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지금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여기 정서경험을 촉진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하고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자발적 감정표현을 하도록  도전하며 자극함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가능한 많은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가족원이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치료에 참여하여 개인 경험을 확대하는 것이 바람직하다고 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0" y="3645024"/>
            <a:ext cx="9144000" cy="348039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3.2. 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치료과정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7"/>
              <a:ext cx="9144000" cy="6048671"/>
              <a:chOff x="0" y="1019548"/>
              <a:chExt cx="9144000" cy="695717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Whitaker: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교육 아닌 경험에 의한 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비언어적이고 상징적 경험 중시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치료장면 중의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자신의 내면경험을 이용하여 가족의 자기인식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신뢰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성장을 돕도록 도전적 개입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상식 이상의 개입으로 가족의 강한 정서경험 유발하고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가식에서 벗어나 게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개입 예시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135-136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 참조</a:t>
                </a:r>
                <a:endParaRPr lang="en-US" altLang="ko-KR" b="1" dirty="0" smtClean="0">
                  <a:solidFill>
                    <a:srgbClr val="00B0F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en-US" altLang="ko-KR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모든 행동은 합리적이며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적절한 동기가 있고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모든 사람이 치료될 수 있으며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치료는 치료과정 중에 일어나고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신체활력과 정서건강은 연결되어 있고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자존감과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의사소통이 연결되어 있다는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가지 전제에서 치료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해결되지 않은 자신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 등에 대한 기대와 열망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대처방식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 등에 초점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미해결 과제를 직접 그리고 지금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여기의 경험을 통해 해결하려 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수용적이고 긍정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적인 분위기를 조성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138-139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1.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적절한 도움 요청단계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2.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통찰 및 저항단계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감정직면 및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혼란단계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4.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새로운 시각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방법의 통합단계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5.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새로운 현상 및 방법의 생활화 연습단계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6.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새로운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현상의 정착단계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836711"/>
              <a:ext cx="9144000" cy="5832649"/>
              <a:chOff x="0" y="1019547"/>
              <a:chExt cx="9144000" cy="6485087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600470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기법보다 치료자의 자질을 강조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온화하고 지지적이고 수용적이며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반응에 주의를 기울이고 가족의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감정과 반응을 공유하고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솔직하고 자발적인 자기개방으로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모델이 되어야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때로는 매우 적극적이고 활동적임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가족에게 신뢰감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자신감을 전달하고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여기의 감정과 경험을 치료에 적극 활용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Whitaker: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기법보다 자기 이용한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비구조화된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친밀한 만남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가족과 연대감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창의적 개입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을 선호했으며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창의적 개입에 따른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역전이를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억제하기 위해 공동치료 필요성 강조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구조화된 개입과 기법 활용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긍정적 감정 지지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Model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 되어 시연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교육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08720"/>
              <a:ext cx="9144000" cy="583264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명이 다른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가족원에게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느끼는 내적 감정상태를 동작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자세 등의 신체적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표현으로 공간적으로 나타내는 기법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효과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감정과 사고를 눈으로 확인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의사소통유형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규칙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대처방식 이해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목표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각자의 내면적 감정을 경험하고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가족역동을 확인하여 새로운 대처방식 탐색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절차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개인의 느낌대로 가족 전체를 조각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위치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)-&gt;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조각한 성원 자기위치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조작된 자세로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분 유지하며 감정 인식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치료자가 감정을 질문하고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감정피드백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역할 벗기와 마무리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대처유형별 조각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회유형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무릎 꿇고 비는 자세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비난형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손가락질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초이성형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골똘히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생각하는 무표정한 자세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산만형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안절부절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많이 움직임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</a:t>
              </a: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변형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이상적 관계로 조각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동물과 자연 등에 비유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밧줄에 관계의 강도를 표현하게 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가족조각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(family sculpture)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2232249"/>
              <a:chOff x="0" y="1019547"/>
              <a:chExt cx="9144000" cy="2481947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역할극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192150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실제 경험을 바탕으로 현재의 감정을 노출하는 기법으로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과거사건에 대한 바람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이나 미래사건에 대한 감정을 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어린 시절 상상 역할극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142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쪽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There-then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게슈탈트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치료기법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조부를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빈의자로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의인화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지난 감정 표현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3212973"/>
              <a:ext cx="9144000" cy="3528395"/>
              <a:chOff x="0" y="4362649"/>
              <a:chExt cx="9144000" cy="2660362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4688410"/>
                <a:ext cx="9139237" cy="233460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부정적 의미를 긍정적으로 바꾸기 위하여 행동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사고에 감춰진 긍정적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의미를 노출시켜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문제에 대한 새로운 인식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희망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기대감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을 갖게 하는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예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잔소리 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사랑과 친밀감의 표시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늦은 귀가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갈등을 악화시키지 않으려는 행동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의사소통 가족치료의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재명명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(relabeling), Milan Group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의 긍정적 의미부여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(positive</a:t>
                </a: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connotation)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과 유사한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4362649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재정의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(reframing)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4.2.4. 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원가족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도표와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원가족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삼인군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치료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47404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성격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규칙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삼인군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등을 그림으로 표현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client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또는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Identified Patient(IP)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대신 스타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(star)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칭하며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도표에는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스타의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스타 아버지의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스타 어머니의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도표가 포함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 그리는 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144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 그림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1.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 작성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2.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성격특성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긍정 부정 각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대처유형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관계양상을 선으로 표현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3.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 부모의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도표를 윗부분에 추가하여 작성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작성법 동일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가족 특성 표현하는 별칭 붙이기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삼인군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(triad)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치료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이를 바탕으로 부모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스타의 관계에서 경험한 바를 표현하고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이를 삼인군이 공유하며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역기능적 대처방법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규칙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부모의 통제 등에서 벗어나 스타가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개별성과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자존감을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확보하도록 도움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삼인군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치료의 과정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: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1)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도표 제시 및 설명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2)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다루고 싶은 상황 설명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3)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역할자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선정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4)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가족조각을 통한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치료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5)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스타와의 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6)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역할 벗기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7)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참여자와 경험나누기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5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31489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0" y="852913"/>
            <a:ext cx="9144000" cy="5853258"/>
            <a:chOff x="0" y="852913"/>
            <a:chExt cx="9144000" cy="585325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340768"/>
              <a:ext cx="9144000" cy="54726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출생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현재까지 주요 생활사건을 연대별로 나열하여 반추하고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재구성하는 기법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852913"/>
              <a:ext cx="9144000" cy="5166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4.2.5.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나의 생활연대기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097" name="_x33083064" descr="EMB00000c00164a"/>
            <p:cNvPicPr>
              <a:picLocks noChangeAspect="1" noChangeArrowheads="1"/>
            </p:cNvPicPr>
            <p:nvPr/>
          </p:nvPicPr>
          <p:blipFill>
            <a:blip r:embed="rId2" cstate="print"/>
            <a:srcRect l="23816" t="38710" r="8136" b="13940"/>
            <a:stretch>
              <a:fillRect/>
            </a:stretch>
          </p:blipFill>
          <p:spPr bwMode="auto">
            <a:xfrm>
              <a:off x="251520" y="1988840"/>
              <a:ext cx="8640960" cy="471733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0" y="188640"/>
            <a:ext cx="9147175" cy="6020073"/>
            <a:chOff x="0" y="188640"/>
            <a:chExt cx="9147175" cy="6020073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50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31489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852913"/>
              <a:ext cx="9144000" cy="5166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4.2.6.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나의 영향권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340768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성장기 동안 지적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정서적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신체적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사회적 영향을 미친 사람이나 사건의 그림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3073" name="_x33269160" descr="EMB00000c00164b"/>
            <p:cNvPicPr>
              <a:picLocks noChangeAspect="1" noChangeArrowheads="1"/>
            </p:cNvPicPr>
            <p:nvPr/>
          </p:nvPicPr>
          <p:blipFill>
            <a:blip r:embed="rId2" cstate="print"/>
            <a:srcRect l="18668" t="28635" r="11432" b="20247"/>
            <a:stretch>
              <a:fillRect/>
            </a:stretch>
          </p:blipFill>
          <p:spPr bwMode="auto">
            <a:xfrm>
              <a:off x="1619672" y="1844824"/>
              <a:ext cx="5864001" cy="436388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4.2.7.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빙산탐색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47404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개인의 내적 경험을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행동과 대처방식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2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열망 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3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(self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심리내적 경험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으로 구분하여 빙산에 비유하여 표현 기법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(146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쪽 그림 참조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표면적 경험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(1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뿐 아니라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2-3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차 수준의 경험을 탐색하여 표면화시켜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개인 역동변화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문제행동 아래 숨겨진 가족규칙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기대 등을 사정하여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성장과정에서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누적된 감정과 경험을 표면화시켜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바람직한 열망과 기대로 변화시키는 방법 탐색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주로 개인성장모델에서 사용하지만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가족성원간의 관계를 파악하여 타인의 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기대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등을 수용하고 감정과 행동을 변화시키는데도 활용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시가와의 갈등으로 남편에게 화를 내는 아내의 내면 탐색 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145-146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쪽 참조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빙산탐색과정에서 치료대상자가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죄책감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상처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저항을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보일 수 있으므로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내담자의 감정을 공감하고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긍정적 자원을 활용하도록 온화하고 지지적 태도를 보임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692696"/>
            <a:ext cx="9144000" cy="1080121"/>
            <a:chOff x="0" y="688215"/>
            <a:chExt cx="9144000" cy="742548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886228"/>
              <a:ext cx="9144000" cy="54453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주교재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147-148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부교재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201-206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5"/>
              <a:ext cx="9144000" cy="297018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적용사례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시모의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간섭과 남편의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시모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맹종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31133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적용 사례와 평가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2132856"/>
            <a:ext cx="9139237" cy="472514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가족원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개인의 감수성 증진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경험 확대를 통한 개인의 성장 잠재력 발휘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자존감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향상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</a:t>
            </a: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일치형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의사소통을 지원하는데 목표를 두고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개인변화를 통한 가족체계 변화 추구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권위적이고 위계적 의사소통과 문화를 지닌 한국문화에서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명확한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일치형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의사소통과 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융통성 있는 가족규칙의 형성은 가족간 소통 증진과 문제해결에 매우 유용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감정 억제를 미덕으로 여기는 한국문화에서 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‘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빙산탐색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’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기법은 감정표현에 유용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원가족도표는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다세대의 영향을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가족조각은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언어표현에 미숙한 한국가족에 유용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기법이나 이론보다 치료자의 자질과 태도를 중시하므로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진실성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),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온화함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높은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자존감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공감능력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통찰력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등의 자질을 갖추어 가족과 개인의 성장 모델이 되어야 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32" y="1988840"/>
            <a:ext cx="9143968" cy="504056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5. 2.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이론 평가</a:t>
            </a:r>
            <a:endParaRPr lang="en-US" altLang="ko-KR" sz="2000" dirty="0" smtClean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669360"/>
            <a:chOff x="36512" y="466366"/>
            <a:chExt cx="9144000" cy="641738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4737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현재 경험 중시하는 현상학과 인본주의 이론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Gestalt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 영향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    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참만남집단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의사소통이론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예술치료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심리극 등의 기법 영향 받음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성장잠재력과 문제해결 능력 존중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자아가치와 성숙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성장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자발성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   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창의성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현재의 주관적 경험과 감정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욕구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행동 중시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     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치료자와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가족의 치료과정에서 경험하는 상황과 느낌 중시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Carl Whitaker: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정신과 의사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교수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아틀란타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정신진료소  운영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가족이 솔직한 자신을 드러내도록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직면기법과 직관적 접근 주로 활용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치료자 자신의 창의성을 적극 활용하여 가족과 인간적 만남을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통해 가족변화 지원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상징적 경험주의 가족치료라 불림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Virginia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교육학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사회복지석사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창립멤버로 의사소통과 정서경험에 초점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탈퇴 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1977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Avanta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Network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를 설립하여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성장모델로 불리는 경험적 가족치료 보급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온정적 성격의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양육적 치료자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이들 외에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Banmen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모델을 계승하였으며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Kempler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는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Gestalt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치료와 가족치료의 접목을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시도하고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Duhl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은 조각기법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인형극 등의 표현기법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Johnson&amp; Greenberg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는 정서중심적 부부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치료모델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가족간 정서경험과 안정적 유대관계 강조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을 개발하여 보급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200800" y="466366"/>
              <a:ext cx="1979712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Virginia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Satir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(1916-1988)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0"/>
            <a:ext cx="9144000" cy="1916832"/>
            <a:chOff x="3175" y="0"/>
            <a:chExt cx="9144000" cy="1916832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5362" name="Picture 2" descr="http://upload.wikimedia.org/wikipedia/commons/0/03/VirginiaSatir4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0"/>
              <a:ext cx="1672819" cy="19168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Satir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모델의 기본가정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변화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누구나 언제든 변화가 가능하다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성장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누구나 다른 상황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환경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문제에 성공적으로 대처하고 성장할 수 있는 내적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자원과 적응력을 갖고 있다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선택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인간은 상황과 환경에 반응하는 방법을 선택할 수 있는 권리가 있으나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대부분의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사람은 스트레스를 받을 때 자신에게 익숙한 방법을 선택한다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문제와 자기가치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역기능적이고 파괴적 행동이라고 해도 그 행동은 생존과 어려움을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극복하기 위한 외적 표현이며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문제대처방식은 자기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가치감을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표현하는 것이다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감정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사고와 감정은 연결되어 있으나 인간은 감정의 지배를 더 많이 받는다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고유성과 유사성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고유한 개성을 지님과 동시에 인간으로서의 유사성을 지닌다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과거 및 부모 수용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과거의 수용은 현재의 관리와 발전시킬 수 있는 능력을 향상시킨다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희망과 자원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희망은 변화의 핵심요소이며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치료의 주요 동기이며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모든 사람은 어려움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을 극복하고 성장에 필요한 내면의 자원과 에너지를 갖고 있다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350"/>
            <a:ext cx="9147175" cy="6694115"/>
            <a:chOff x="0" y="260350"/>
            <a:chExt cx="9147175" cy="6694115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260350"/>
              <a:ext cx="9147143" cy="6694115"/>
              <a:chOff x="32" y="260350"/>
              <a:chExt cx="9147143" cy="6285055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257270"/>
                <a:ext cx="9143968" cy="5288135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개념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자신에 대해 갖는 애착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사랑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신뢰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존중 등의 감정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누구나 타인으로부터 사랑과 인정을 받고자 하는 기본적 욕구가 있음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어릴 때 부모가 역기능적 의사소통 또는 부정적 의사소통을 할 경우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자존감이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손상되며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  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이후 친구나 주변인과의 관계 경험에 의해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자존감이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강화 또는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수정됨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자아존중감은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에너지 자원임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.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즉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자신을 신뢰하고 사랑할 때 강한 에너지가 생성되며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 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에너지를 조화롭고 긍정적으로 사용함으로써 상황에 현실적이고 유연하게 대처함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Satir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은 낮은 자존감을 회복시켜 자신의 가치를 인정하고 장점과 자원을 발견하고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활용할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수 있도록 하여 스스로 문제상황에 대처할 수 있도록 원조함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.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그러므로 성장모델이라 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자존감이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높은 사람의 특성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kumimoji="0" lang="en-US" altLang="ko-KR" b="1" dirty="0" smtClean="0">
                    <a:solidFill>
                      <a:srgbClr val="FF0000"/>
                    </a:solidFill>
                    <a:latin typeface="+mj-lt"/>
                  </a:rPr>
                  <a:t>128</a:t>
                </a:r>
                <a:r>
                  <a:rPr kumimoji="0" lang="ko-KR" altLang="en-US" b="1" dirty="0" smtClean="0">
                    <a:solidFill>
                      <a:srgbClr val="FF0000"/>
                    </a:solidFill>
                    <a:latin typeface="+mj-lt"/>
                  </a:rPr>
                  <a:t>쪽 인용문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참조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Satir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는 자존감을 자신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타인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상황의 세 요소로 설명하는데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의사소통에서 논의함</a:t>
                </a:r>
                <a:endParaRPr kumimoji="0" lang="en-US" altLang="ko-KR" b="1" dirty="0">
                  <a:solidFill>
                    <a:srgbClr val="0000CC"/>
                  </a:solidFill>
                  <a:latin typeface="+mj-lt"/>
                </a:endParaRP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자아존중감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(self-esteem)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의사소통과 대처유형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인간과 인간 사이에 오고 가는 모든 것으로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서로 영향력을 행사하는 행위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대처유형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자존감이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위협받을 때 자기를 보호하고 생존하기 위한 전략으로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몇 개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자신에 대한 가치와 자신의 유일성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타인과의 관계에서 느끼는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이질성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동질성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주어진 여건과 맥락으로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주로 부모나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삼인군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회유형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(placating)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자신의 감정과 사고를 무시하고 타인의 기분을 맞추려는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타인에 맞추고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비굴한 자세를 취하며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문제가 자신책임이라 생각하여 빌고 비난 감수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모두 제 잘못입니다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”, 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죄송합니다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”),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간청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저자세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신경과민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소화장애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배려와 돌봄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민감성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타인과 상황은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자기는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의사소통과 대처유형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비난형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(blaming)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보호하기 위해 타인을 무시하고 결점을 지적하고 독재자처럼 타인 통제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남의 탓을 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요청 거부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공격적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나약한 내면 인정하지 않으려고 타인 비난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너 때문이야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네가 문제야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적대적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명령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심판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통제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폭력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반사회적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편집증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고혈압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자기주장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에너지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지도력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자신과 상황은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타인은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초이성형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(super-reasonable)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정보와 논리를 절대적으로 받아들이는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감정에 치우치지 않고 지나치게 이성적이고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냉정하며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논리 증명 위해 장시간 설명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당연한 것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완고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냉담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권위적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긴장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집착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강박증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자폐증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지성과 지식추구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문제해결 의지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상황은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자기와 타인은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의사소통과 대처유형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4)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산만형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(irrelevant)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행동이 자주 바뀌고 동시에 여러 가지 행동을 하는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주제에 집중 않고 관심을 분산시키고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행동이 과다하며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횡설수설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바쁜척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딴전피우기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그냥 나둬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무슨 상관이야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혼란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산만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 맞지 않는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충동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진지함 결여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학습곤란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유머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즐거움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자발성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창의성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자신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 모두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5)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일치형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(congruent)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음조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표정이 자연스럽고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말과 행동이 일치하는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말과 정서가 일치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사고와 감정을 분명하게 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변화에 융통성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 일의 책임짐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상황에 적절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기능적이고 유능하고 개성적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없음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높은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건강한 관계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자기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 모두 존중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(131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쪽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&lt;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표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6-1&gt;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의사소통 유형 참조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597352"/>
            <a:chOff x="0" y="116632"/>
            <a:chExt cx="9147175" cy="6597352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2.3. </a:t>
              </a:r>
              <a:r>
                <a:rPr kumimoji="0" lang="ko-KR" altLang="en-US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의사소통과 </a:t>
              </a:r>
              <a:r>
                <a:rPr kumimoji="0" lang="ko-KR" altLang="en-US" sz="2000" dirty="0" err="1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대처유형</a:t>
              </a:r>
              <a:endParaRPr kumimoji="0" lang="en-US" altLang="ko-KR" sz="200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08638"/>
            <a:ext cx="7128792" cy="546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1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597352"/>
            <a:chOff x="0" y="116632"/>
            <a:chExt cx="9147175" cy="6597352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행동을 규정하고 제한하는 일종의 명령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(injunction)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으로 역할과 관련된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기대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생각과 감정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반응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태도 등을 포함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반복적 생활경험에 의해 형성되고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행동에 영향을 미치는 보이지 않는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forces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부모는 자신의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원가족에서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배운 규칙을 현재 가족에 적용하려 하므로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혼란 가능성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규칙은 의식수준에서 작동하지 않으므로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 표현방법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거절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반대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부정의 표현방법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질문방법과 대상을 관찰하여 파악함으로써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규칙의 합리성과 융통성 판단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비합리적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경직된 가족규칙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역기능적 의사소통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낮은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자존감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성장 방해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그러므로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가족변화를 위해 규칙의 변화는 필수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“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타인의 감정을 다치게 하지 마라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”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타인의 기분 맞추려고 자기감정 평가절하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규칙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어른에게 복종해야 한다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변화 방법의 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해야만 한다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복종할 수 있다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2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단계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가끔 복종할 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있다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’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추가하여 선택 폭 확대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단계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합리적일 때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’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를 추가하여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가능성의 폭 넓힘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</a:t>
              </a:r>
            </a:p>
          </p:txBody>
        </p:sp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2.4.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가족규칙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2465</Words>
  <Application>Microsoft Office PowerPoint</Application>
  <PresentationFormat>화면 슬라이드 쇼(4:3)</PresentationFormat>
  <Paragraphs>220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210</cp:revision>
  <dcterms:created xsi:type="dcterms:W3CDTF">2004-08-18T05:19:37Z</dcterms:created>
  <dcterms:modified xsi:type="dcterms:W3CDTF">2021-04-07T01:48:40Z</dcterms:modified>
</cp:coreProperties>
</file>