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83" r:id="rId3"/>
    <p:sldId id="270" r:id="rId4"/>
    <p:sldId id="276" r:id="rId5"/>
    <p:sldId id="278" r:id="rId6"/>
    <p:sldId id="293" r:id="rId7"/>
    <p:sldId id="282" r:id="rId8"/>
    <p:sldId id="287" r:id="rId9"/>
    <p:sldId id="298" r:id="rId10"/>
    <p:sldId id="267" r:id="rId11"/>
    <p:sldId id="289" r:id="rId12"/>
    <p:sldId id="292" r:id="rId13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990000"/>
    <a:srgbClr val="990033"/>
    <a:srgbClr val="A50021"/>
    <a:srgbClr val="008000"/>
    <a:srgbClr val="00FF00"/>
    <a:srgbClr val="0000CC"/>
    <a:srgbClr val="339933"/>
    <a:srgbClr val="CC6600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220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86AE-20B1-4CFE-927D-4320954A003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76AF5-B9E0-4EAE-8721-AA41054B53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465EF-4AE9-47CD-B837-6C1C666FCC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C7AB1-A7BB-4B7A-82B9-2CD309248D5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947D2-BE6D-4F82-860C-A2AAACE0A46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9C19-0708-4D49-B9BB-23D39C6812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DE2D1-313E-463F-92A1-B21FF23076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B263E-5A05-4814-9CA2-D1241D5E43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0C4FE-6862-4F1E-8315-CF3FE11DBC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4ECA9-CA4C-41AC-9C7D-E0D0CE15025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1396D-09E8-4421-9996-947119F7A85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BC35110-2120-4042-BE34-AEDA5E16C6C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//upload.wikimedia.org/wikipedia/commons/3/3d/P_Watzlawick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-32" y="260648"/>
            <a:ext cx="9147239" cy="6264696"/>
            <a:chOff x="-32" y="260648"/>
            <a:chExt cx="9147239" cy="6264696"/>
          </a:xfrm>
        </p:grpSpPr>
        <p:sp>
          <p:nvSpPr>
            <p:cNvPr id="2051" name="Line 46"/>
            <p:cNvSpPr>
              <a:spLocks noChangeShapeType="1"/>
            </p:cNvSpPr>
            <p:nvPr/>
          </p:nvSpPr>
          <p:spPr bwMode="auto">
            <a:xfrm>
              <a:off x="3207" y="66788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2" name="Text Box 56"/>
            <p:cNvSpPr txBox="1">
              <a:spLocks noChangeArrowheads="1"/>
            </p:cNvSpPr>
            <p:nvPr/>
          </p:nvSpPr>
          <p:spPr bwMode="auto">
            <a:xfrm>
              <a:off x="96870" y="260648"/>
              <a:ext cx="305724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sz="240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가족상담과 가족치료</a:t>
              </a:r>
              <a:endParaRPr lang="en-US" altLang="ko-KR" sz="24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053" name="Rectangle 61"/>
            <p:cNvSpPr>
              <a:spLocks noChangeArrowheads="1"/>
            </p:cNvSpPr>
            <p:nvPr/>
          </p:nvSpPr>
          <p:spPr bwMode="auto">
            <a:xfrm>
              <a:off x="32" y="2306968"/>
              <a:ext cx="91440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7. MRI</a:t>
              </a:r>
              <a:r>
                <a:rPr lang="ko-KR" altLang="en-US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의 상호작용적 가족치료</a:t>
              </a:r>
              <a:endParaRPr lang="en-US" altLang="ko-KR" sz="3200" dirty="0">
                <a:solidFill>
                  <a:srgbClr val="FF66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54" name="Rectangle 327"/>
            <p:cNvSpPr>
              <a:spLocks noChangeArrowheads="1"/>
            </p:cNvSpPr>
            <p:nvPr/>
          </p:nvSpPr>
          <p:spPr bwMode="auto">
            <a:xfrm>
              <a:off x="-32" y="2000240"/>
              <a:ext cx="9144032" cy="1343504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28575">
              <a:solidFill>
                <a:srgbClr val="B895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55" name="AutoShape 87"/>
            <p:cNvSpPr>
              <a:spLocks noChangeArrowheads="1"/>
            </p:cNvSpPr>
            <p:nvPr/>
          </p:nvSpPr>
          <p:spPr bwMode="auto">
            <a:xfrm>
              <a:off x="1835696" y="5779547"/>
              <a:ext cx="5452088" cy="745797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400" b="1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목원대학교 </a:t>
              </a:r>
              <a:r>
                <a:rPr lang="ko-KR" altLang="en-US" sz="2400" b="1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사회복지학과 </a:t>
              </a:r>
              <a:r>
                <a:rPr lang="ko-KR" altLang="en-US" sz="2400" b="1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권  중  돈</a:t>
              </a:r>
              <a:endParaRPr lang="en-US" altLang="ko-KR" sz="2400" b="1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0" y="188640"/>
            <a:ext cx="9147175" cy="6552728"/>
            <a:chOff x="0" y="188640"/>
            <a:chExt cx="9147175" cy="6552728"/>
          </a:xfrm>
        </p:grpSpPr>
        <p:sp>
          <p:nvSpPr>
            <p:cNvPr id="9" name="Rectangle 76"/>
            <p:cNvSpPr>
              <a:spLocks noChangeArrowheads="1"/>
            </p:cNvSpPr>
            <p:nvPr/>
          </p:nvSpPr>
          <p:spPr bwMode="auto">
            <a:xfrm>
              <a:off x="0" y="4286256"/>
              <a:ext cx="9144000" cy="245511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30000"/>
                </a:lnSpc>
                <a:defRPr/>
              </a:pPr>
              <a:endParaRPr lang="en-US" altLang="ko-KR" sz="1100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002060"/>
                  </a:solidFill>
                </a:rPr>
                <a:t> 가족내의 의사소통 유형을 해석해주거나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잘못된 의사소통양식을 지적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,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 개선 방법 지시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002060"/>
                  </a:solidFill>
                </a:rPr>
                <a:t> 새로운 의사소통 방법을 교육하거나 새로운 규칙을 따르도록 함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2060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특정 행동 변화를 위해 문제와 관련된 행동을 지시하거나 과제를 부과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(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과제부여기법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)</a:t>
              </a:r>
              <a:endParaRPr lang="ko-KR" altLang="en-US" b="1" dirty="0" smtClean="0">
                <a:solidFill>
                  <a:srgbClr val="002060"/>
                </a:solidFill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002060"/>
                  </a:solidFill>
                </a:rPr>
                <a:t> 과제는 수행 가능한 쉬운 문제부터 시작하여 작은 변화를 일으켜 체계 변화 유도</a:t>
              </a:r>
            </a:p>
          </p:txBody>
        </p:sp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14" name="그룹 13"/>
            <p:cNvGrpSpPr/>
            <p:nvPr/>
          </p:nvGrpSpPr>
          <p:grpSpPr>
            <a:xfrm>
              <a:off x="0" y="714357"/>
              <a:ext cx="9144000" cy="3143271"/>
              <a:chOff x="0" y="940119"/>
              <a:chExt cx="9144000" cy="4289166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99925"/>
                <a:ext cx="9144000" cy="3729360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가족체계와 분리되어 있으면서 부분적으로 가족과 합류하는 객관적 관찰자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지위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: one-down position: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수동적 자세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800000"/>
                    </a:solidFill>
                  </a:rPr>
                  <a:t> one-up position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일 경우 치료자가 보다 권위적으로 느껴져서 가족은 저항하기 쉽고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ko-KR" b="1" dirty="0" smtClean="0">
                    <a:solidFill>
                      <a:srgbClr val="800000"/>
                    </a:solidFill>
                  </a:rPr>
                  <a:t>  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지나친 저항은 치료관계를 이끌어 가는데 어려움 초래할 가능성 높음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그러나 치료적 개입이나 면접 때는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상황에 따라 지시적이고 능동적인 역할을 수행 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역할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관찰자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역할모델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교사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중개자 등의 역할</a:t>
                </a: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940119"/>
                <a:ext cx="9144000" cy="714861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치료자 역할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8" name="Text Box 71"/>
            <p:cNvSpPr txBox="1">
              <a:spLocks noChangeArrowheads="1"/>
            </p:cNvSpPr>
            <p:nvPr/>
          </p:nvSpPr>
          <p:spPr bwMode="auto">
            <a:xfrm>
              <a:off x="0" y="4000504"/>
              <a:ext cx="9144000" cy="54000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4.2.1.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직접적 지시</a:t>
              </a:r>
              <a:endParaRPr kumimoji="0"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0" y="116632"/>
            <a:ext cx="9147175" cy="6669930"/>
            <a:chOff x="0" y="116632"/>
            <a:chExt cx="9147175" cy="6669930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441819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1071546"/>
              <a:ext cx="9144000" cy="342902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30000"/>
                </a:lnSpc>
                <a:defRPr/>
              </a:pPr>
              <a:endParaRPr lang="en-US" altLang="ko-KR" sz="1100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IP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와 치료자와의 대립구조를 이용하여 증상을 처방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(prescription)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하는 기법으로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, IP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의 </a:t>
              </a:r>
            </a:p>
            <a:p>
              <a:pPr>
                <a:lnSpc>
                  <a:spcPct val="150000"/>
                </a:lnSpc>
              </a:pPr>
              <a:r>
                <a:rPr lang="ko-KR" altLang="en-US" b="1" dirty="0" smtClean="0">
                  <a:solidFill>
                    <a:srgbClr val="002060"/>
                  </a:solidFill>
                </a:rPr>
                <a:t>  치료적 개입에 대한 저항이 전제되어야 함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2060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처방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: IP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의 문제나 증상행동을 계속하거나 증가시키라고 지시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002060"/>
                  </a:solidFill>
                </a:rPr>
                <a:t> 처방에 저항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: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증상의 중지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002060"/>
                  </a:solidFill>
                </a:rPr>
                <a:t> 처방의 수용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: </a:t>
              </a:r>
              <a:r>
                <a:rPr lang="ko-KR" altLang="en-US" b="1" dirty="0" err="1" smtClean="0">
                  <a:solidFill>
                    <a:srgbClr val="002060"/>
                  </a:solidFill>
                </a:rPr>
                <a:t>치료자에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 협력한 것이므로 앞으로도 계속 협력하거나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증상의 증감을 </a:t>
              </a:r>
              <a:endParaRPr lang="en-US" altLang="ko-KR" b="1" dirty="0" smtClean="0">
                <a:solidFill>
                  <a:srgbClr val="00206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1" dirty="0" smtClean="0">
                  <a:solidFill>
                    <a:srgbClr val="002060"/>
                  </a:solidFill>
                </a:rPr>
                <a:t>    IP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스스로 통제할 수 있다면 증상의 조작이 가능하다는 의미</a:t>
              </a:r>
              <a:endParaRPr lang="en-US" altLang="ko-KR" b="1" dirty="0" smtClean="0">
                <a:solidFill>
                  <a:srgbClr val="002060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dirty="0" smtClean="0">
                  <a:solidFill>
                    <a:srgbClr val="002060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제지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(restraint):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소극적 노력을 하는 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IP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에게 재발을 예측하여 경고하거나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변화의 속도가</a:t>
              </a:r>
              <a:endParaRPr lang="en-US" altLang="ko-KR" b="1" dirty="0" smtClean="0">
                <a:solidFill>
                  <a:srgbClr val="00206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1" dirty="0" smtClean="0">
                  <a:solidFill>
                    <a:srgbClr val="002060"/>
                  </a:solidFill>
                </a:rPr>
                <a:t> 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 지나치게 빠르다고 지적</a:t>
              </a:r>
            </a:p>
          </p:txBody>
        </p: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692696"/>
              <a:ext cx="9144000" cy="50400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4.2.2.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역설적 개입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치료적 이중구속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  <a:endParaRPr kumimoji="0"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Rectangle 76"/>
            <p:cNvSpPr>
              <a:spLocks noChangeArrowheads="1"/>
            </p:cNvSpPr>
            <p:nvPr/>
          </p:nvSpPr>
          <p:spPr bwMode="auto">
            <a:xfrm>
              <a:off x="0" y="4929198"/>
              <a:ext cx="9144000" cy="185736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30000"/>
                </a:lnSpc>
                <a:defRPr/>
              </a:pPr>
              <a:endParaRPr lang="en-US" altLang="ko-KR" sz="1100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 재정의</a:t>
              </a:r>
              <a:r>
                <a:rPr lang="en-US" altLang="ko-KR" b="1" dirty="0" smtClean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en-US" altLang="ko-KR" b="1" dirty="0" smtClean="0">
                  <a:solidFill>
                    <a:schemeClr val="accent6"/>
                  </a:solidFill>
                </a:rPr>
                <a:t>reframing):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문제</a:t>
              </a:r>
              <a:r>
                <a:rPr lang="en-US" altLang="ko-KR" b="1" dirty="0" smtClean="0">
                  <a:solidFill>
                    <a:schemeClr val="accent6"/>
                  </a:solidFill>
                </a:rPr>
                <a:t>, 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상호작용에 새로운 의미를 부여하거나 해석하되</a:t>
              </a:r>
              <a:r>
                <a:rPr lang="en-US" altLang="ko-KR" b="1" dirty="0" smtClean="0">
                  <a:solidFill>
                    <a:schemeClr val="accent6"/>
                  </a:solidFill>
                </a:rPr>
                <a:t>, 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주로 긍정해석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chemeClr val="accent6"/>
                  </a:solidFill>
                </a:rPr>
                <a:t> 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보상</a:t>
              </a:r>
              <a:r>
                <a:rPr lang="en-US" altLang="ko-KR" b="1" dirty="0" smtClean="0">
                  <a:solidFill>
                    <a:schemeClr val="accent6"/>
                  </a:solidFill>
                </a:rPr>
                <a:t>(Quid Pro Quo): 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배우자가 상대방이 무엇을 원하는 지를 질문하여</a:t>
              </a:r>
              <a:r>
                <a:rPr lang="en-US" altLang="ko-KR" b="1" dirty="0" smtClean="0">
                  <a:solidFill>
                    <a:schemeClr val="accent6"/>
                  </a:solidFill>
                </a:rPr>
                <a:t>, 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그 배우자가 </a:t>
              </a:r>
            </a:p>
            <a:p>
              <a:pPr>
                <a:lnSpc>
                  <a:spcPct val="150000"/>
                </a:lnSpc>
              </a:pPr>
              <a:r>
                <a:rPr lang="ko-KR" altLang="en-US" b="1" dirty="0" smtClean="0">
                  <a:solidFill>
                    <a:schemeClr val="accent6"/>
                  </a:solidFill>
                </a:rPr>
                <a:t>   원하는 것을 해주도록 하는 기법으로</a:t>
              </a:r>
              <a:r>
                <a:rPr lang="en-US" altLang="ko-KR" b="1" dirty="0" smtClean="0">
                  <a:solidFill>
                    <a:schemeClr val="accent6"/>
                  </a:solidFill>
                </a:rPr>
                <a:t>, 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배우자 간의 보상을 규칙으로 정하는 기법</a:t>
              </a:r>
            </a:p>
          </p:txBody>
        </p:sp>
        <p:sp>
          <p:nvSpPr>
            <p:cNvPr id="9" name="Text Box 71"/>
            <p:cNvSpPr txBox="1">
              <a:spLocks noChangeArrowheads="1"/>
            </p:cNvSpPr>
            <p:nvPr/>
          </p:nvSpPr>
          <p:spPr bwMode="auto">
            <a:xfrm>
              <a:off x="0" y="4643446"/>
              <a:ext cx="9144000" cy="46800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4.2.3.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재정의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보상기법</a:t>
              </a:r>
              <a:endParaRPr kumimoji="0"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0" y="116632"/>
            <a:ext cx="9147175" cy="6741368"/>
            <a:chOff x="0" y="116632"/>
            <a:chExt cx="9147175" cy="6741368"/>
          </a:xfrm>
        </p:grpSpPr>
        <p:grpSp>
          <p:nvGrpSpPr>
            <p:cNvPr id="2" name="그룹 19"/>
            <p:cNvGrpSpPr>
              <a:grpSpLocks/>
            </p:cNvGrpSpPr>
            <p:nvPr/>
          </p:nvGrpSpPr>
          <p:grpSpPr bwMode="auto">
            <a:xfrm>
              <a:off x="0" y="692696"/>
              <a:ext cx="9144000" cy="1307544"/>
              <a:chOff x="0" y="688215"/>
              <a:chExt cx="9144000" cy="898894"/>
            </a:xfrm>
          </p:grpSpPr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0" y="886228"/>
                <a:ext cx="9144000" cy="700881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뇌졸중 재활치료 사례 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별도 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file)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참조</a:t>
                </a:r>
                <a:endPara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0254" name="Rectangle 53"/>
              <p:cNvSpPr>
                <a:spLocks noChangeArrowheads="1"/>
              </p:cNvSpPr>
              <p:nvPr/>
            </p:nvSpPr>
            <p:spPr bwMode="auto">
              <a:xfrm>
                <a:off x="0" y="688215"/>
                <a:ext cx="9144000" cy="456892"/>
              </a:xfrm>
              <a:prstGeom prst="rect">
                <a:avLst/>
              </a:prstGeom>
              <a:gradFill rotWithShape="0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5.1.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적용사례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뇌졸중 재활치료 사례</a:t>
                </a:r>
                <a:endParaRPr lang="ko-KR" altLang="en-US" sz="16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3113353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5.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적용 사례와 평가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2068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Rectangle 76"/>
            <p:cNvSpPr>
              <a:spLocks noChangeArrowheads="1"/>
            </p:cNvSpPr>
            <p:nvPr/>
          </p:nvSpPr>
          <p:spPr bwMode="auto">
            <a:xfrm>
              <a:off x="0" y="2571744"/>
              <a:ext cx="9139237" cy="428625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가족이 호소하는 문제를 우선적으로 해결해주므로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가족의 적극 참여 유도할 수 있음 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ko-KR" altLang="en-US" b="1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우회적이면서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간접적 의사소통 유형이 많은 한국가족의 의사소통 유형 변화에 효과적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가족이 시도했던 실패한 해결책에 문제가 있다고 보고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구체적인 행동과 가족규칙의 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변화라는 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‘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작은 변화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’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를 도모하므로 가족의 수용가능성 높음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단기가족치료로서 치료에 대한 가족의 시간부담이 적어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가족의 참여가능성 높음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역설적 개입에 따르는 윤리적 문제 제기될 수 있음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치료자가 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one-down position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을 취하는 것이 겸손하게 보일 수도 있으나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한국가족의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경우 전문가의 지시적 개입을 희망하는 경향이 강하므로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가족신뢰를 얻지 못할 수 있음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" name="Rectangle 54"/>
            <p:cNvSpPr>
              <a:spLocks noChangeArrowheads="1"/>
            </p:cNvSpPr>
            <p:nvPr/>
          </p:nvSpPr>
          <p:spPr bwMode="auto">
            <a:xfrm>
              <a:off x="32" y="2143116"/>
              <a:ext cx="9143968" cy="642942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5. 2.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이론 평가</a:t>
              </a:r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>
            <a:grpSpLocks/>
          </p:cNvGrpSpPr>
          <p:nvPr/>
        </p:nvGrpSpPr>
        <p:grpSpPr bwMode="auto">
          <a:xfrm>
            <a:off x="0" y="0"/>
            <a:ext cx="9144000" cy="6741368"/>
            <a:chOff x="36512" y="466366"/>
            <a:chExt cx="9144000" cy="6486667"/>
          </a:xfrm>
        </p:grpSpPr>
        <p:sp>
          <p:nvSpPr>
            <p:cNvPr id="16" name="Rectangle 76"/>
            <p:cNvSpPr>
              <a:spLocks noChangeArrowheads="1"/>
            </p:cNvSpPr>
            <p:nvPr/>
          </p:nvSpPr>
          <p:spPr bwMode="auto">
            <a:xfrm>
              <a:off x="36512" y="1410040"/>
              <a:ext cx="9144000" cy="554299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  <a:defRPr/>
              </a:pP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기반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일반체계이론과 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1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차 사이버네틱스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MRI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 의사소통연구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특성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가족의 잘못된 문제해결시도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(failed attempted solution)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 문제를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악화시킨다고 보고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가족내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문제를 유지시키는 피드백 고리를 찾아내고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가족규칙 내에 작은 변화를 일으켜 치료하는 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Brief Therapy Model(10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회기 이내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)</a:t>
              </a: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MRI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의사소통 가족치료에서 단기치료인 상호작용 치료모델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로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발전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1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단계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1950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년대 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Bateson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 의사소통 연구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이중구속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가족항상성 개념 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2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단계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en-US" sz="1600" b="1" dirty="0" smtClean="0">
                  <a:solidFill>
                    <a:schemeClr val="accent6"/>
                  </a:solidFill>
                </a:rPr>
                <a:t>MRI(1959)-Brief Therapy Center(1967). Haley, </a:t>
              </a:r>
              <a:r>
                <a:rPr lang="en-US" sz="1600" b="1" dirty="0" err="1" smtClean="0">
                  <a:solidFill>
                    <a:schemeClr val="accent6"/>
                  </a:solidFill>
                </a:rPr>
                <a:t>Watzlawick</a:t>
              </a:r>
              <a:r>
                <a:rPr lang="en-US" sz="1600" b="1" dirty="0" smtClean="0">
                  <a:solidFill>
                    <a:schemeClr val="accent6"/>
                  </a:solidFill>
                </a:rPr>
                <a:t> </a:t>
              </a:r>
              <a:r>
                <a:rPr lang="ko-KR" altLang="en-US" sz="1600" b="1" dirty="0" smtClean="0">
                  <a:solidFill>
                    <a:schemeClr val="accent6"/>
                  </a:solidFill>
                </a:rPr>
                <a:t>등</a:t>
              </a:r>
              <a:r>
                <a:rPr lang="en-US" altLang="ko-KR" sz="1600" b="1" dirty="0" smtClean="0">
                  <a:solidFill>
                    <a:schemeClr val="accent6"/>
                  </a:solidFill>
                </a:rPr>
                <a:t>. </a:t>
              </a:r>
              <a:r>
                <a:rPr lang="ko-KR" altLang="en-US" sz="1600" b="1" dirty="0" smtClean="0">
                  <a:solidFill>
                    <a:schemeClr val="accent6"/>
                  </a:solidFill>
                </a:rPr>
                <a:t>의사소통 가족치료모델</a:t>
              </a:r>
              <a:endParaRPr lang="en-US" altLang="ko-KR" sz="1600" b="1" dirty="0" smtClean="0">
                <a:solidFill>
                  <a:schemeClr val="accent6"/>
                </a:solidFill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sz="1600" b="1" dirty="0" smtClean="0">
                  <a:solidFill>
                    <a:schemeClr val="accent6"/>
                  </a:solidFill>
                </a:rPr>
                <a:t>    </a:t>
              </a:r>
              <a:r>
                <a:rPr lang="ko-KR" altLang="en-US" sz="1600" b="1" dirty="0" smtClean="0">
                  <a:solidFill>
                    <a:schemeClr val="accent6"/>
                  </a:solidFill>
                </a:rPr>
                <a:t>에 입각하여 역기능적 상호작용 해결</a:t>
              </a:r>
              <a:r>
                <a:rPr lang="en-US" altLang="ko-KR" sz="1600" b="1" dirty="0" smtClean="0">
                  <a:solidFill>
                    <a:schemeClr val="accent6"/>
                  </a:solidFill>
                </a:rPr>
                <a:t>.</a:t>
              </a:r>
              <a:r>
                <a:rPr lang="ko-KR" altLang="en-US" sz="1600" b="1" dirty="0" smtClean="0">
                  <a:solidFill>
                    <a:schemeClr val="accent6"/>
                  </a:solidFill>
                </a:rPr>
                <a:t> </a:t>
              </a:r>
              <a:r>
                <a:rPr lang="en-US" altLang="ko-KR" sz="1600" b="1" dirty="0" smtClean="0">
                  <a:solidFill>
                    <a:schemeClr val="accent6"/>
                  </a:solidFill>
                </a:rPr>
                <a:t> </a:t>
              </a:r>
              <a:r>
                <a:rPr lang="ko-KR" altLang="en-US" sz="1600" b="1" dirty="0" err="1" smtClean="0">
                  <a:solidFill>
                    <a:schemeClr val="accent6"/>
                  </a:solidFill>
                </a:rPr>
                <a:t>조현병</a:t>
              </a:r>
              <a:r>
                <a:rPr lang="ko-KR" altLang="en-US" sz="1600" b="1" dirty="0" smtClean="0">
                  <a:solidFill>
                    <a:schemeClr val="accent6"/>
                  </a:solidFill>
                </a:rPr>
                <a:t> 가족과 </a:t>
              </a:r>
              <a:r>
                <a:rPr lang="ko-KR" altLang="en-US" sz="1600" b="1" dirty="0" smtClean="0">
                  <a:solidFill>
                    <a:schemeClr val="accent6"/>
                  </a:solidFill>
                </a:rPr>
                <a:t>일반 역기능가족 치료</a:t>
              </a: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  <a:defRPr/>
              </a:pP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3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단계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MRI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단기치료센터의 상호작용 가족치료모델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failed attempted solution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문제 해결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의사소통 가족치료는 성공으로 인해 죽어버렸다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Satir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Haley, Milan Group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모델 발전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Fisch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Weakland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Watzlawick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Beavin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등이 대표적 치료자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254" name="Rectangle 53"/>
            <p:cNvSpPr>
              <a:spLocks noChangeArrowheads="1"/>
            </p:cNvSpPr>
            <p:nvPr/>
          </p:nvSpPr>
          <p:spPr bwMode="auto">
            <a:xfrm>
              <a:off x="7128792" y="466366"/>
              <a:ext cx="2051720" cy="2632922"/>
            </a:xfrm>
            <a:prstGeom prst="rect">
              <a:avLst/>
            </a:prstGeom>
            <a:gradFill rotWithShape="0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endParaRPr lang="en-US" altLang="ko-KR" sz="16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r>
                <a:rPr lang="en-US" altLang="ko-KR" sz="16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Paul </a:t>
              </a:r>
              <a:r>
                <a:rPr lang="en-US" altLang="ko-KR" sz="1600" dirty="0" err="1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Watzlawick</a:t>
              </a:r>
              <a:endParaRPr lang="en-US" altLang="ko-KR" sz="16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r>
                <a:rPr lang="en-US" altLang="ko-KR" sz="16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(1921-2007)</a:t>
              </a:r>
              <a:endParaRPr lang="ko-KR" altLang="en-US" sz="16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3175" y="293688"/>
            <a:ext cx="9144000" cy="543050"/>
            <a:chOff x="3175" y="293688"/>
            <a:chExt cx="9144000" cy="54305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943434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발달배경과 특성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1" name="Picture 2" descr="Datei:P Watzlawick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0"/>
            <a:ext cx="2056923" cy="22145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/>
          <p:cNvGrpSpPr/>
          <p:nvPr/>
        </p:nvGrpSpPr>
        <p:grpSpPr>
          <a:xfrm>
            <a:off x="0" y="116632"/>
            <a:ext cx="9147175" cy="6741367"/>
            <a:chOff x="0" y="116632"/>
            <a:chExt cx="9147175" cy="6741367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189186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9269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Rectangle 53"/>
            <p:cNvSpPr>
              <a:spLocks noChangeArrowheads="1"/>
            </p:cNvSpPr>
            <p:nvPr/>
          </p:nvSpPr>
          <p:spPr bwMode="auto">
            <a:xfrm>
              <a:off x="0" y="764704"/>
              <a:ext cx="9138497" cy="550397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2.1.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의사소통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(communication)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4763" y="1268760"/>
              <a:ext cx="9139237" cy="5589239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200000"/>
                </a:lnSpc>
                <a:spcBef>
                  <a:spcPts val="200"/>
                </a:spcBef>
                <a:spcAft>
                  <a:spcPts val="200"/>
                </a:spcAft>
                <a:buFont typeface="Arial" pitchFamily="34" charset="0"/>
                <a:buChar char="•"/>
              </a:pPr>
              <a:r>
                <a:rPr lang="ko-KR" altLang="en-US" sz="1600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sz="1600" b="1" dirty="0" smtClean="0">
                  <a:solidFill>
                    <a:srgbClr val="FF0000"/>
                  </a:solidFill>
                </a:rPr>
                <a:t>의사소통의 원리</a:t>
              </a:r>
              <a:r>
                <a:rPr lang="en-US" altLang="ko-KR" sz="1600" b="1" dirty="0" smtClean="0">
                  <a:solidFill>
                    <a:srgbClr val="FF0000"/>
                  </a:solidFill>
                </a:rPr>
                <a:t>(axiom)</a:t>
              </a:r>
              <a:r>
                <a:rPr lang="ko-KR" altLang="en-US" sz="1600" b="1" dirty="0" smtClean="0">
                  <a:solidFill>
                    <a:srgbClr val="002060"/>
                  </a:solidFill>
                </a:rPr>
                <a:t>는 다음과 같다</a:t>
              </a:r>
              <a:r>
                <a:rPr lang="en-US" altLang="ko-KR" sz="1600" b="1" dirty="0" smtClean="0">
                  <a:solidFill>
                    <a:srgbClr val="002060"/>
                  </a:solidFill>
                </a:rPr>
                <a:t>.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§"/>
              </a:pPr>
              <a:r>
                <a:rPr lang="en-US" altLang="ko-KR" sz="1600" b="1" dirty="0" smtClean="0">
                  <a:solidFill>
                    <a:srgbClr val="002060"/>
                  </a:solidFill>
                </a:rPr>
                <a:t> 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the impossibility of no communication</a:t>
              </a:r>
              <a:endParaRPr lang="ko-KR" altLang="en-US" b="1" dirty="0" smtClean="0">
                <a:solidFill>
                  <a:srgbClr val="002060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2060"/>
                  </a:solidFill>
                </a:rPr>
                <a:t> the content and relationship level of communication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US" altLang="ko-KR" b="1" dirty="0" smtClean="0">
                  <a:solidFill>
                    <a:srgbClr val="002060"/>
                  </a:solidFill>
                </a:rPr>
                <a:t>  :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의사소통은 내용의 전달 뿐만 아니라 의사소통을 통하여 관계를 설정한다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2060"/>
                  </a:solidFill>
                </a:rPr>
                <a:t> the punctuation of the sequence of events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US" altLang="ko-KR" b="1" dirty="0" smtClean="0">
                  <a:solidFill>
                    <a:srgbClr val="002060"/>
                  </a:solidFill>
                </a:rPr>
                <a:t> :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의사소통은 연속되는 것이므로 어느 것이 자극이고 반응인지를 구분하기 힘들다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.</a:t>
              </a:r>
              <a:endParaRPr lang="ko-KR" altLang="en-US" b="1" dirty="0" smtClean="0">
                <a:solidFill>
                  <a:srgbClr val="002060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2060"/>
                  </a:solidFill>
                </a:rPr>
                <a:t> digital and analogical communication: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두 수준이 일치하지 않는 경우 문제 발생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002060"/>
                  </a:solidFill>
                </a:rPr>
                <a:t> 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digital com: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언어수준의 직접 또는 간접적 메시지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002060"/>
                  </a:solidFill>
                </a:rPr>
                <a:t> 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analogical com: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비언어적 수준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의사소통의 주된 관심사 또는 화자간의 관계설정 노력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2060"/>
                  </a:solidFill>
                </a:rPr>
                <a:t> symmetrical and complementary interaction</a:t>
              </a:r>
              <a:endParaRPr lang="ko-KR" altLang="en-US" b="1" dirty="0" smtClean="0">
                <a:solidFill>
                  <a:srgbClr val="002060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002060"/>
                  </a:solidFill>
                </a:rPr>
                <a:t> 대칭적 관계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: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두 사람이 대등하게 행동하고 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,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상대방을 비판하고 충고함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002060"/>
                  </a:solidFill>
                </a:rPr>
                <a:t> 보완적 관계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: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한 사람이 다른 사람의 부족한 점을 메워주거나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지배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-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의존 관계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0" y="404367"/>
            <a:ext cx="9147175" cy="6277466"/>
            <a:chOff x="0" y="404367"/>
            <a:chExt cx="9147175" cy="6277466"/>
          </a:xfrm>
        </p:grpSpPr>
        <p:grpSp>
          <p:nvGrpSpPr>
            <p:cNvPr id="16" name="그룹 15"/>
            <p:cNvGrpSpPr/>
            <p:nvPr/>
          </p:nvGrpSpPr>
          <p:grpSpPr>
            <a:xfrm>
              <a:off x="32" y="404367"/>
              <a:ext cx="9147143" cy="6277466"/>
              <a:chOff x="32" y="260350"/>
              <a:chExt cx="9147143" cy="5674679"/>
            </a:xfrm>
          </p:grpSpPr>
          <p:sp>
            <p:nvSpPr>
              <p:cNvPr id="7171" name="Line 46"/>
              <p:cNvSpPr>
                <a:spLocks noChangeShapeType="1"/>
              </p:cNvSpPr>
              <p:nvPr/>
            </p:nvSpPr>
            <p:spPr bwMode="auto">
              <a:xfrm>
                <a:off x="3207" y="729973"/>
                <a:ext cx="9143968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7172" name="Text Box 56"/>
              <p:cNvSpPr txBox="1">
                <a:spLocks noChangeArrowheads="1"/>
              </p:cNvSpPr>
              <p:nvPr/>
            </p:nvSpPr>
            <p:spPr bwMode="auto">
              <a:xfrm>
                <a:off x="96870" y="260350"/>
                <a:ext cx="202331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800" dirty="0" smtClean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2. </a:t>
                </a:r>
                <a:r>
                  <a:rPr lang="ko-KR" altLang="en-US" sz="2800" dirty="0" smtClean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주요개념</a:t>
                </a:r>
                <a:endPara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3" name="Text Box 71"/>
              <p:cNvSpPr txBox="1">
                <a:spLocks noChangeArrowheads="1"/>
              </p:cNvSpPr>
              <p:nvPr/>
            </p:nvSpPr>
            <p:spPr bwMode="auto">
              <a:xfrm>
                <a:off x="32" y="1121777"/>
                <a:ext cx="9143968" cy="4813252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9999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kumimoji="0" lang="ko-KR" altLang="en-US" b="1" dirty="0" smtClean="0">
                    <a:solidFill>
                      <a:srgbClr val="002060"/>
                    </a:solidFill>
                    <a:latin typeface="+mj-lt"/>
                  </a:rPr>
                  <a:t> </a:t>
                </a:r>
                <a:endParaRPr kumimoji="0" lang="en-US" altLang="ko-KR" b="1" dirty="0" smtClean="0">
                  <a:solidFill>
                    <a:srgbClr val="002060"/>
                  </a:solidFill>
                  <a:latin typeface="+mj-lt"/>
                </a:endParaRPr>
              </a:p>
              <a:p>
                <a:pPr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002060"/>
                    </a:solidFill>
                  </a:rPr>
                  <a:t> 개념</a:t>
                </a:r>
                <a:r>
                  <a:rPr lang="en-US" altLang="ko-KR" b="1" dirty="0" smtClean="0">
                    <a:solidFill>
                      <a:srgbClr val="002060"/>
                    </a:solidFill>
                  </a:rPr>
                  <a:t>: 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서로 상치되는 내용의 </a:t>
                </a:r>
                <a:r>
                  <a:rPr lang="en-US" altLang="ko-KR" b="1" dirty="0" smtClean="0">
                    <a:solidFill>
                      <a:srgbClr val="002060"/>
                    </a:solidFill>
                  </a:rPr>
                  <a:t>double-message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를 받은 사람은 그 사람과 밀접한 관계를 </a:t>
                </a:r>
                <a:endParaRPr lang="en-US" altLang="ko-KR" b="1" dirty="0" smtClean="0">
                  <a:solidFill>
                    <a:srgbClr val="00206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0"/>
                  </a:spcAft>
                </a:pPr>
                <a:r>
                  <a:rPr lang="en-US" altLang="ko-KR" b="1" dirty="0" smtClean="0">
                    <a:solidFill>
                      <a:srgbClr val="00206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맺고 있기 때문에 어느 한 측면의 </a:t>
                </a:r>
                <a:r>
                  <a:rPr lang="en-US" altLang="ko-KR" b="1" dirty="0" smtClean="0">
                    <a:solidFill>
                      <a:srgbClr val="002060"/>
                    </a:solidFill>
                  </a:rPr>
                  <a:t>message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를 선택하게 되면 처벌받게 되므로</a:t>
                </a:r>
                <a:r>
                  <a:rPr lang="en-US" altLang="ko-KR" b="1" dirty="0" smtClean="0">
                    <a:solidFill>
                      <a:srgbClr val="00206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선택하지</a:t>
                </a:r>
                <a:endParaRPr lang="en-US" altLang="ko-KR" b="1" dirty="0" smtClean="0">
                  <a:solidFill>
                    <a:srgbClr val="00206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0"/>
                  </a:spcAft>
                </a:pPr>
                <a:r>
                  <a:rPr lang="en-US" altLang="ko-KR" b="1" dirty="0" smtClean="0">
                    <a:solidFill>
                      <a:srgbClr val="00206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못하는 상황에 지속적으로 노출되어 구속받는 상태</a:t>
                </a:r>
                <a:endParaRPr lang="en-US" altLang="ko-KR" b="1" dirty="0" smtClean="0">
                  <a:solidFill>
                    <a:srgbClr val="00206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00206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이런 구속이 계속되면 대인관계에서 왜곡된 의사소통을 하게 되며</a:t>
                </a:r>
                <a:r>
                  <a:rPr lang="en-US" altLang="ko-KR" b="1" dirty="0" smtClean="0">
                    <a:solidFill>
                      <a:srgbClr val="002060"/>
                    </a:solidFill>
                  </a:rPr>
                  <a:t>, </a:t>
                </a:r>
                <a:r>
                  <a:rPr lang="ko-KR" altLang="en-US" b="1" dirty="0" err="1" smtClean="0">
                    <a:solidFill>
                      <a:srgbClr val="002060"/>
                    </a:solidFill>
                  </a:rPr>
                  <a:t>조현병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유발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002060"/>
                    </a:solidFill>
                  </a:rPr>
                  <a:t> 예 </a:t>
                </a:r>
                <a:r>
                  <a:rPr lang="en-US" altLang="ko-KR" b="1" dirty="0" smtClean="0">
                    <a:solidFill>
                      <a:srgbClr val="002060"/>
                    </a:solidFill>
                  </a:rPr>
                  <a:t>1: </a:t>
                </a:r>
                <a:r>
                  <a:rPr lang="ko-KR" altLang="en-US" b="1" dirty="0" err="1" smtClean="0">
                    <a:solidFill>
                      <a:srgbClr val="002060"/>
                    </a:solidFill>
                  </a:rPr>
                  <a:t>조현병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청년을 면회 온 어머니가 아들이 달려와 안으려 하자</a:t>
                </a:r>
                <a:r>
                  <a:rPr lang="en-US" altLang="ko-KR" b="1" dirty="0" smtClean="0">
                    <a:solidFill>
                      <a:srgbClr val="00206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뒤로 물러서며</a:t>
                </a:r>
                <a:endParaRPr lang="en-US" altLang="ko-KR" b="1" dirty="0" smtClean="0">
                  <a:solidFill>
                    <a:srgbClr val="00206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0"/>
                  </a:spcAft>
                </a:pPr>
                <a:r>
                  <a:rPr lang="en-US" altLang="ko-KR" b="1" dirty="0" smtClean="0">
                    <a:solidFill>
                      <a:srgbClr val="00206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손을 내 젖는 행동을 하자</a:t>
                </a:r>
                <a:r>
                  <a:rPr lang="en-US" altLang="ko-KR" b="1" dirty="0" smtClean="0">
                    <a:solidFill>
                      <a:srgbClr val="00206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청년이 멈춰 서게 되었는데</a:t>
                </a:r>
                <a:r>
                  <a:rPr lang="en-US" altLang="ko-KR" b="1" dirty="0" smtClean="0">
                    <a:solidFill>
                      <a:srgbClr val="00206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이때 어머니가 </a:t>
                </a:r>
                <a:r>
                  <a:rPr lang="en-US" altLang="ko-KR" b="1" dirty="0" smtClean="0">
                    <a:solidFill>
                      <a:srgbClr val="002060"/>
                    </a:solidFill>
                  </a:rPr>
                  <a:t>“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왜 넌 날 사랑</a:t>
                </a:r>
                <a:endParaRPr lang="en-US" altLang="ko-KR" b="1" dirty="0" smtClean="0">
                  <a:solidFill>
                    <a:srgbClr val="00206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0"/>
                  </a:spcAft>
                </a:pPr>
                <a:r>
                  <a:rPr lang="en-US" altLang="ko-KR" b="1" dirty="0" smtClean="0">
                    <a:solidFill>
                      <a:srgbClr val="00206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하지 않니</a:t>
                </a:r>
                <a:r>
                  <a:rPr lang="en-US" altLang="ko-KR" b="1" dirty="0" smtClean="0">
                    <a:solidFill>
                      <a:srgbClr val="002060"/>
                    </a:solidFill>
                  </a:rPr>
                  <a:t>?”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라고 말하며 팔을 벌려 안으려고 함</a:t>
                </a:r>
                <a:endParaRPr lang="en-US" altLang="ko-KR" b="1" dirty="0" smtClean="0">
                  <a:solidFill>
                    <a:srgbClr val="00206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002060"/>
                    </a:solidFill>
                  </a:rPr>
                  <a:t> 예 </a:t>
                </a:r>
                <a:r>
                  <a:rPr lang="en-US" altLang="ko-KR" b="1" dirty="0" smtClean="0">
                    <a:solidFill>
                      <a:srgbClr val="002060"/>
                    </a:solidFill>
                  </a:rPr>
                  <a:t>2: “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이 지시를 무시하라</a:t>
                </a:r>
                <a:r>
                  <a:rPr lang="en-US" altLang="ko-KR" b="1" dirty="0" smtClean="0">
                    <a:solidFill>
                      <a:srgbClr val="002060"/>
                    </a:solidFill>
                  </a:rPr>
                  <a:t>”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는 상사의 말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002060"/>
                    </a:solidFill>
                  </a:rPr>
                  <a:t> 단</a:t>
                </a:r>
                <a:r>
                  <a:rPr lang="en-US" altLang="ko-KR" b="1" dirty="0" smtClean="0">
                    <a:solidFill>
                      <a:srgbClr val="00206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정서적 유대관계가 없는 경우에는 </a:t>
                </a:r>
                <a:r>
                  <a:rPr lang="en-US" altLang="ko-KR" b="1" dirty="0" smtClean="0">
                    <a:solidFill>
                      <a:srgbClr val="002060"/>
                    </a:solidFill>
                  </a:rPr>
                  <a:t>double messages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가 </a:t>
                </a:r>
                <a:r>
                  <a:rPr lang="en-US" altLang="ko-KR" b="1" dirty="0" smtClean="0">
                    <a:solidFill>
                      <a:srgbClr val="002060"/>
                    </a:solidFill>
                  </a:rPr>
                  <a:t>double bind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로 전이 안됨</a:t>
                </a:r>
                <a:endParaRPr lang="en-US" altLang="ko-KR" b="1" dirty="0" smtClean="0">
                  <a:solidFill>
                    <a:srgbClr val="00206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00206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결과적으로 이중구속의 개념은 문제를 유발한 가해자와 피해자를 나누는 이분법적 사고</a:t>
                </a:r>
                <a:endParaRPr lang="en-US" altLang="ko-KR" b="1" dirty="0" smtClean="0">
                  <a:solidFill>
                    <a:srgbClr val="00206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0"/>
                  </a:spcAft>
                </a:pPr>
                <a:r>
                  <a:rPr lang="en-US" altLang="ko-KR" b="1" dirty="0" smtClean="0">
                    <a:solidFill>
                      <a:srgbClr val="00206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에 기반한 개념으로 최근에는 활용되지 않음 </a:t>
                </a:r>
              </a:p>
            </p:txBody>
          </p:sp>
        </p:grpSp>
        <p:sp>
          <p:nvSpPr>
            <p:cNvPr id="10" name="Rectangle 53"/>
            <p:cNvSpPr>
              <a:spLocks noChangeArrowheads="1"/>
            </p:cNvSpPr>
            <p:nvPr/>
          </p:nvSpPr>
          <p:spPr bwMode="auto">
            <a:xfrm>
              <a:off x="0" y="1000108"/>
              <a:ext cx="9138497" cy="593518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2. 2.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이중구속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(double bind)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260350"/>
            <a:ext cx="9147175" cy="6481018"/>
            <a:chOff x="0" y="260350"/>
            <a:chExt cx="9147175" cy="6481018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202331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2" name="그룹 11"/>
            <p:cNvGrpSpPr/>
            <p:nvPr/>
          </p:nvGrpSpPr>
          <p:grpSpPr>
            <a:xfrm>
              <a:off x="0" y="764704"/>
              <a:ext cx="9144000" cy="5976664"/>
              <a:chOff x="0" y="1984259"/>
              <a:chExt cx="9144000" cy="6338886"/>
            </a:xfrm>
          </p:grpSpPr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984259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2. 3.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피드백 고리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가족항상성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가족규칙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65400"/>
                <a:ext cx="9144000" cy="575774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1) </a:t>
                </a:r>
                <a:r>
                  <a:rPr lang="ko-KR" altLang="en-US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피드백 고리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(feedback loop)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개념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의사소통을 반복하면서 정보교환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상호간의 행동을 억제 증가시키는 상호작용체계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negative feedback(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유지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안정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  </a:t>
                </a:r>
                <a:r>
                  <a:rPr lang="en-US" altLang="ko-KR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vs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positive feedback(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변화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first order change(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부분변화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규칙유지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 </a:t>
                </a:r>
                <a:r>
                  <a:rPr lang="en-US" altLang="ko-KR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vs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second order change(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체계 변화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규칙변화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2) </a:t>
                </a:r>
                <a:r>
                  <a:rPr lang="ko-KR" altLang="en-US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가족항상성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(family homeostasis)</a:t>
                </a: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개념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체계가 균형에 위협을 받았을 때 이를 회복하려는 경향</a:t>
                </a: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가족은 증상을 만들어 냄으로써 항상성을 유지하며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증상은 가족을 유지시키는 기능함</a:t>
                </a:r>
                <a:endParaRPr lang="en-US" altLang="ko-KR" b="1" dirty="0" smtClean="0">
                  <a:solidFill>
                    <a:srgbClr val="800000"/>
                  </a:solidFill>
                </a:endParaRP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3) </a:t>
                </a:r>
                <a:r>
                  <a:rPr lang="ko-KR" altLang="en-US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가족규칙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(family rules)</a:t>
                </a: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개념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오랜 시간에 걸쳐 가족행동을 제한하는 관계상의 합의사항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가족항상성 유지</a:t>
                </a:r>
                <a:endParaRPr lang="en-US" altLang="ko-KR" b="1" dirty="0" smtClean="0">
                  <a:solidFill>
                    <a:srgbClr val="800000"/>
                  </a:solidFill>
                </a:endParaRP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명시적 규칙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(explicit rule) </a:t>
                </a:r>
                <a:r>
                  <a:rPr lang="en-US" altLang="ko-KR" b="1" dirty="0" err="1" smtClean="0">
                    <a:solidFill>
                      <a:srgbClr val="800000"/>
                    </a:solidFill>
                  </a:rPr>
                  <a:t>vs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 암묵적 규칙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(implicit rule)</a:t>
                </a: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</a:rPr>
                  <a:t> meta-rule: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규칙을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총괄하는 상위규칙으로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병리가족은 규칙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</a:rPr>
                  <a:t>변경안된다는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 강한 상위규칙</a:t>
                </a:r>
                <a:endParaRPr lang="en-US" altLang="ko-KR" b="1" dirty="0" smtClean="0">
                  <a:solidFill>
                    <a:srgbClr val="800000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0" y="260350"/>
            <a:ext cx="9147175" cy="6481018"/>
            <a:chOff x="0" y="260350"/>
            <a:chExt cx="9147175" cy="6481018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202331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3" name="그룹 11"/>
            <p:cNvGrpSpPr/>
            <p:nvPr/>
          </p:nvGrpSpPr>
          <p:grpSpPr>
            <a:xfrm>
              <a:off x="0" y="764704"/>
              <a:ext cx="9144000" cy="5976664"/>
              <a:chOff x="0" y="1984259"/>
              <a:chExt cx="9144000" cy="6338886"/>
            </a:xfrm>
          </p:grpSpPr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984259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 4. failed attempted solution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65400"/>
                <a:ext cx="9144000" cy="575774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algn="dist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§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가족 내에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문제가 발생하면 자체적으로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문제해결을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시도하지만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가족의 현재 상태를 유지</a:t>
                </a:r>
                <a:endParaRPr lang="en-US" altLang="ko-KR" b="1" dirty="0" smtClean="0">
                  <a:solidFill>
                    <a:srgbClr val="800000"/>
                  </a:solidFill>
                </a:endParaRPr>
              </a:p>
              <a:p>
                <a:pPr algn="dist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하려는 시도에서 문제해결책을 강구하게 되므로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이런 해결책을 계속 사용하게 되면</a:t>
                </a:r>
                <a:endParaRPr lang="en-US" altLang="ko-KR" b="1" dirty="0" smtClean="0">
                  <a:solidFill>
                    <a:srgbClr val="8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altLang="ko-KR" b="1" dirty="0" smtClean="0">
                    <a:solidFill>
                      <a:srgbClr val="8000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문제가 만성화되고 악화됨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.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즉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문제의 자기강화주기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(self reinforcing cycle)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가 반복됨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800000"/>
                    </a:solidFill>
                  </a:rPr>
                  <a:t> IP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가족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: The more struggle, the more sinking; The more sinking, the more struggle.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§"/>
                  <a:defRPr/>
                </a:pPr>
                <a:r>
                  <a:rPr lang="en-US" altLang="ko-KR" b="1" dirty="0" smtClean="0">
                    <a:solidFill>
                      <a:srgbClr val="FF0000"/>
                    </a:solidFill>
                  </a:rPr>
                  <a:t> failed attempted solution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의 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6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가지 유형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의도적으로 심사 숙고하려는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(spontaneous deliberately)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시도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위험을 피할 수 없는데도 위험부담이 없는 방법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(no-risk method)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의 시도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두려운 사건을 연기함으로써 문제를 해결하려는 시도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논쟁을 통해서 대인관계상의 조화로운 관계를 얻으려는 시도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혼자 격리됨으로써 관심을 끌려는 시도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자기를 방어함으로써 타인의 의심을 확신시키는 시도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188640"/>
            <a:ext cx="9144000" cy="6552728"/>
            <a:chOff x="0" y="188640"/>
            <a:chExt cx="9144000" cy="6552728"/>
          </a:xfrm>
        </p:grpSpPr>
        <p:sp>
          <p:nvSpPr>
            <p:cNvPr id="7" name="Line 46"/>
            <p:cNvSpPr>
              <a:spLocks noChangeShapeType="1"/>
            </p:cNvSpPr>
            <p:nvPr/>
          </p:nvSpPr>
          <p:spPr bwMode="auto">
            <a:xfrm>
              <a:off x="0" y="62068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" name="Text Box 56"/>
            <p:cNvSpPr txBox="1">
              <a:spLocks noChangeArrowheads="1"/>
            </p:cNvSpPr>
            <p:nvPr/>
          </p:nvSpPr>
          <p:spPr bwMode="auto">
            <a:xfrm>
              <a:off x="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" name="Rectangle 76"/>
            <p:cNvSpPr>
              <a:spLocks noChangeArrowheads="1"/>
            </p:cNvSpPr>
            <p:nvPr/>
          </p:nvSpPr>
          <p:spPr bwMode="auto">
            <a:xfrm>
              <a:off x="4763" y="1124744"/>
              <a:ext cx="9139237" cy="244827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전략적 가족치료는 제시된 문제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(presenting problem)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의 해결이 목표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그러나 증상제거는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1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차적 목표이며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계의 변화가 최종적 목표</a:t>
              </a:r>
              <a:endParaRPr lang="en-US" altLang="ko-KR" b="1" dirty="0" smtClean="0">
                <a:solidFill>
                  <a:srgbClr val="800000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800000"/>
                  </a:solidFill>
                </a:rPr>
                <a:t> MRI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상호작용모델은 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‘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관찰 가능한 구체적 행동의 변화를 통한 체계 전체 변화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’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추구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800000"/>
                  </a:solidFill>
                </a:rPr>
                <a:t> </a:t>
              </a:r>
              <a:r>
                <a:rPr lang="ko-KR" altLang="en-US" b="1" dirty="0" err="1" smtClean="0">
                  <a:solidFill>
                    <a:srgbClr val="800000"/>
                  </a:solidFill>
                </a:rPr>
                <a:t>치료자는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 문제상황을 재구조화하여 인식의 변화를 꾀하고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증상에 대해 처방하며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, 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US" altLang="ko-KR" b="1" dirty="0" smtClean="0">
                  <a:solidFill>
                    <a:srgbClr val="800000"/>
                  </a:solidFill>
                </a:rPr>
                <a:t> 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문제행동을 대체시키는 대안적 행동과 규칙의 제시 등을 제시하여 체계의 변화를 유도</a:t>
              </a:r>
            </a:p>
          </p:txBody>
        </p:sp>
        <p:sp>
          <p:nvSpPr>
            <p:cNvPr id="10" name="Rectangle 54"/>
            <p:cNvSpPr>
              <a:spLocks noChangeArrowheads="1"/>
            </p:cNvSpPr>
            <p:nvPr/>
          </p:nvSpPr>
          <p:spPr bwMode="auto">
            <a:xfrm>
              <a:off x="0" y="692696"/>
              <a:ext cx="9143968" cy="449330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3. 1.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치료목표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Rectangle 77"/>
            <p:cNvSpPr>
              <a:spLocks noChangeArrowheads="1"/>
            </p:cNvSpPr>
            <p:nvPr/>
          </p:nvSpPr>
          <p:spPr bwMode="auto">
            <a:xfrm>
              <a:off x="0" y="3933056"/>
              <a:ext cx="9144000" cy="280831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800000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문제행동은 역기능적 의사소통의 은유이므로 의사소통유형의 변화가 이루어져야 한다</a:t>
              </a: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800000"/>
                  </a:solidFill>
                </a:rPr>
                <a:t> 문제나 증상은 외부의 힘에 의해서만 변화될 수 있다</a:t>
              </a: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800000"/>
                  </a:solidFill>
                </a:rPr>
                <a:t> 문제는 통찰이나 인지변화보다는 구체적인 행동의 변화를 필요로 한다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(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전략적 개입필요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)</a:t>
              </a:r>
              <a:endParaRPr lang="ko-KR" altLang="en-US" b="1" dirty="0" smtClean="0">
                <a:solidFill>
                  <a:srgbClr val="800000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800000"/>
                  </a:solidFill>
                </a:rPr>
                <a:t> 치료적 개입의 시의성에 따라 치료적 개입의 효과가 달라진다</a:t>
              </a: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800000"/>
                  </a:solidFill>
                </a:rPr>
                <a:t> 치료는 가족의 안정성과 균형성을 와해시키기 위한 정적 피드백 활용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(2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차적 변화유도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)</a:t>
              </a:r>
              <a:endParaRPr lang="ko-KR" altLang="en-US" b="1" dirty="0" smtClean="0">
                <a:solidFill>
                  <a:srgbClr val="800000"/>
                </a:solidFill>
              </a:endParaRPr>
            </a:p>
          </p:txBody>
        </p:sp>
        <p:sp>
          <p:nvSpPr>
            <p:cNvPr id="11" name="Rectangle 54"/>
            <p:cNvSpPr>
              <a:spLocks noChangeArrowheads="1"/>
            </p:cNvSpPr>
            <p:nvPr/>
          </p:nvSpPr>
          <p:spPr bwMode="auto">
            <a:xfrm>
              <a:off x="0" y="3645024"/>
              <a:ext cx="9144000" cy="498356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3.2.1 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치료과정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변화의 조건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0" y="188640"/>
            <a:ext cx="9147175" cy="6552728"/>
            <a:chOff x="0" y="188640"/>
            <a:chExt cx="9147175" cy="6552728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2" name="그룹 13"/>
            <p:cNvGrpSpPr/>
            <p:nvPr/>
          </p:nvGrpSpPr>
          <p:grpSpPr>
            <a:xfrm>
              <a:off x="0" y="692696"/>
              <a:ext cx="9144000" cy="6048672"/>
              <a:chOff x="0" y="1019547"/>
              <a:chExt cx="9144000" cy="6957179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655686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§"/>
                  <a:defRPr/>
                </a:pPr>
                <a:r>
                  <a:rPr lang="ko-KR" altLang="en-US" b="1" dirty="0" smtClean="0">
                    <a:solidFill>
                      <a:srgbClr val="FF0000"/>
                    </a:solidFill>
                  </a:rPr>
                  <a:t> 치료빈도 및 기간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단기치료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.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주 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1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회의 간격으로 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10sessions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이내</a:t>
                </a:r>
                <a:endPara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FF0000"/>
                    </a:solidFill>
                  </a:rPr>
                  <a:t> 1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단계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치료적 상황에 대한 도입단계 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치료과정에 대한 전체적 소개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)</a:t>
                </a:r>
                <a:endParaRPr lang="ko-KR" altLang="en-US" b="1" dirty="0" smtClean="0">
                  <a:solidFill>
                    <a:srgbClr val="800000"/>
                  </a:solidFill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치료과정의 진행에 대한 물리적이며 조직적인 상황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치료를 통해 얻을 수 있는 이익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</a:rPr>
                  <a:t>치료팀의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 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teamwork</a:t>
                </a:r>
                <a:endParaRPr lang="ko-KR" altLang="en-US" b="1" dirty="0" smtClean="0">
                  <a:solidFill>
                    <a:srgbClr val="800000"/>
                  </a:solidFill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관찰과 기록의 유용성 등을 설명 즉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치료과정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FF0000"/>
                    </a:solidFill>
                  </a:rPr>
                  <a:t>  2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단계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문제정의를 위한 질문 단계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(IP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의 주된 호소를 규명하는 단계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)</a:t>
                </a:r>
                <a:endParaRPr lang="ko-KR" altLang="en-US" b="1" dirty="0" smtClean="0">
                  <a:solidFill>
                    <a:srgbClr val="800000"/>
                  </a:solidFill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현재 가장 불편한 것 또는 문제로 지적한 것을 가능한 한 구체적 행동으로 정의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FF0000"/>
                    </a:solidFill>
                  </a:rPr>
                  <a:t> 3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단계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문제유지적 행동에 대한 평가단계</a:t>
                </a:r>
                <a:r>
                  <a:rPr lang="en-US" altLang="ko-KR" b="1" dirty="0" smtClean="0">
                    <a:solidFill>
                      <a:srgbClr val="800000"/>
                    </a:solidFill>
                    <a:sym typeface="Wingdings" pitchFamily="2" charset="2"/>
                  </a:rPr>
                  <a:t>(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attempted solution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확인단계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)</a:t>
                </a:r>
                <a:endParaRPr lang="ko-KR" altLang="en-US" b="1" dirty="0" smtClean="0">
                  <a:solidFill>
                    <a:srgbClr val="800000"/>
                  </a:solidFill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가족이 기존에 시도했던 문제해결방법이 오히려 문제라고 정의함</a:t>
                </a: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7"/>
                <a:ext cx="9144000" cy="60008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3.2. 2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치료과정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치료의 단계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552728"/>
            <a:chOff x="0" y="188640"/>
            <a:chExt cx="9147175" cy="6552728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692696"/>
              <a:ext cx="9144000" cy="6048672"/>
              <a:chOff x="0" y="1019547"/>
              <a:chExt cx="9144000" cy="6957179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655686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FF0000"/>
                    </a:solidFill>
                  </a:rPr>
                  <a:t> 4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단계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치료목표 수립단계</a:t>
                </a:r>
              </a:p>
              <a:p>
                <a:pPr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</a:rPr>
                  <a:t>치료자와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 가족 구성원이 성취 가능한 변화목표 수립</a:t>
                </a:r>
              </a:p>
              <a:p>
                <a:pPr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측정가능하며 관찰할 수 있는 구체적 행동으로 정함</a:t>
                </a:r>
              </a:p>
              <a:p>
                <a:pPr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FF0000"/>
                    </a:solidFill>
                  </a:rPr>
                  <a:t> 5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단계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치료적 개입의 선택 및 실행단계</a:t>
                </a:r>
              </a:p>
              <a:p>
                <a:pPr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정의한 문제와 수립한 목표에 맞춰 치료적 개입방법을 선정하고 실시함</a:t>
                </a:r>
              </a:p>
              <a:p>
                <a:pPr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FF0000"/>
                    </a:solidFill>
                  </a:rPr>
                  <a:t> 6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단계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종결단계 </a:t>
                </a:r>
              </a:p>
              <a:p>
                <a:pPr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치료과정을 통해 성취한 것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해결되지 못한 것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종결 후 변화의 지속성 등에 대해 </a:t>
                </a:r>
                <a:endParaRPr lang="en-US" altLang="ko-KR" b="1" dirty="0" smtClean="0">
                  <a:solidFill>
                    <a:srgbClr val="800000"/>
                  </a:solidFill>
                </a:endParaRPr>
              </a:p>
              <a:p>
                <a:pPr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altLang="ko-KR" b="1" dirty="0" smtClean="0">
                    <a:solidFill>
                      <a:srgbClr val="800000"/>
                    </a:solidFill>
                  </a:rPr>
                  <a:t>  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</a:rPr>
                  <a:t>치료자와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 가족 구성원이 검토하는 단계</a:t>
                </a:r>
              </a:p>
              <a:p>
                <a:pPr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궁극적 해결을 하지 못했더라도 장래 지속될 수 있는 변화가 시작됨을 인식</a:t>
                </a: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7"/>
                <a:ext cx="9144000" cy="60008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3.2. 2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치료과정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치료의 단계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2209</TotalTime>
  <Words>1453</Words>
  <Application>Microsoft Office PowerPoint</Application>
  <PresentationFormat>화면 슬라이드 쇼(4:3)</PresentationFormat>
  <Paragraphs>157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HY강B</vt:lpstr>
      <vt:lpstr>HY견고딕</vt:lpstr>
      <vt:lpstr>굴림</vt:lpstr>
      <vt:lpstr>Arial</vt:lpstr>
      <vt:lpstr>Wingdings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USER</cp:lastModifiedBy>
  <cp:revision>255</cp:revision>
  <dcterms:created xsi:type="dcterms:W3CDTF">2004-08-18T05:19:37Z</dcterms:created>
  <dcterms:modified xsi:type="dcterms:W3CDTF">2021-04-14T00:25:59Z</dcterms:modified>
</cp:coreProperties>
</file>