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9" r:id="rId5"/>
    <p:sldId id="283" r:id="rId6"/>
    <p:sldId id="293" r:id="rId7"/>
    <p:sldId id="294" r:id="rId8"/>
    <p:sldId id="295" r:id="rId9"/>
    <p:sldId id="296" r:id="rId10"/>
    <p:sldId id="297" r:id="rId11"/>
    <p:sldId id="298" r:id="rId12"/>
    <p:sldId id="299" r:id="rId13"/>
    <p:sldId id="300" r:id="rId14"/>
    <p:sldId id="301" r:id="rId15"/>
    <p:sldId id="302" r:id="rId16"/>
    <p:sldId id="303" r:id="rId17"/>
    <p:sldId id="304" r:id="rId18"/>
    <p:sldId id="305" r:id="rId19"/>
    <p:sldId id="306" r:id="rId20"/>
    <p:sldId id="307" r:id="rId21"/>
    <p:sldId id="308" r:id="rId22"/>
  </p:sldIdLst>
  <p:sldSz cx="9144000" cy="6858000" type="screen4x3"/>
  <p:notesSz cx="6858000" cy="9144000"/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5pPr>
    <a:lvl6pPr marL="2286000" algn="l" defTabSz="914400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6pPr>
    <a:lvl7pPr marL="2743200" algn="l" defTabSz="914400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7pPr>
    <a:lvl8pPr marL="3200400" algn="l" defTabSz="914400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8pPr>
    <a:lvl9pPr marL="3657600" algn="l" defTabSz="914400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000"/>
    <a:srgbClr val="339933"/>
    <a:srgbClr val="00FF00"/>
    <a:srgbClr val="0000CC"/>
    <a:srgbClr val="A50021"/>
    <a:srgbClr val="CC6600"/>
    <a:srgbClr val="99FFCC"/>
    <a:srgbClr val="FF99FF"/>
    <a:srgbClr val="990033"/>
    <a:srgbClr val="3366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115" d="100"/>
          <a:sy n="115" d="100"/>
        </p:scale>
        <p:origin x="2208" y="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ko-KR" altLang="en-US"/>
              <a:t>마스터 부제목 스타일 편집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7D86AE-20B1-4CFE-927D-4320954A0030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076AF5-B9E0-4EAE-8721-AA41054B53A8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A465EF-4AE9-47CD-B837-6C1C666FCC4B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7C7AB1-A7BB-4B7A-82B9-2CD309248D5F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4947D2-BE6D-4F82-860C-A2AAACE0A46D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489C19-0708-4D49-B9BB-23D39C681272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DDE2D1-313E-463F-92A1-B21FF2307684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4B263E-5A05-4814-9CA2-D1241D5E4371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50C4FE-6862-4F1E-8315-CF3FE11DBC83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24ECA9-CA4C-41AC-9C7D-E0D0CE15025A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ko-KR" altLang="en-US" noProof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81396D-09E8-4421-9996-947119F7A85E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fld id="{9BC35110-2120-4042-BE34-AEDA5E16C6C3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  <p:sp>
        <p:nvSpPr>
          <p:cNvPr id="1031" name="Rectangle 7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gradFill rotWithShape="1">
            <a:gsLst>
              <a:gs pos="0">
                <a:srgbClr val="000066"/>
              </a:gs>
              <a:gs pos="100000">
                <a:srgbClr val="000066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ko-KR" altLang="en-US">
              <a:latin typeface="굴림" pitchFamily="50" charset="-127"/>
              <a:ea typeface="굴림" pitchFamily="50" charset="-127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2pPr>
      <a:lvl3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3pPr>
      <a:lvl4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4pPr>
      <a:lvl5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9pPr>
    </p:titleStyle>
    <p:bodyStyle>
      <a:lvl1pPr marL="342900" indent="-342900" algn="l" rtl="0" eaLnBrk="0" fontAlgn="base" latinLnBrk="1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latinLnBrk="1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latinLnBrk="1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latinLnBrk="1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latinLnBrk="1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">
            <a:extLst>
              <a:ext uri="{FF2B5EF4-FFF2-40B4-BE49-F238E27FC236}">
                <a16:creationId xmlns:a16="http://schemas.microsoft.com/office/drawing/2014/main" id="{1BFF60D0-2000-4808-AA59-8391EFE64E4E}"/>
              </a:ext>
            </a:extLst>
          </p:cNvPr>
          <p:cNvGrpSpPr/>
          <p:nvPr/>
        </p:nvGrpSpPr>
        <p:grpSpPr>
          <a:xfrm>
            <a:off x="32" y="260648"/>
            <a:ext cx="9147175" cy="6264696"/>
            <a:chOff x="32" y="260648"/>
            <a:chExt cx="9147175" cy="6264696"/>
          </a:xfrm>
        </p:grpSpPr>
        <p:sp>
          <p:nvSpPr>
            <p:cNvPr id="2051" name="Line 46"/>
            <p:cNvSpPr>
              <a:spLocks noChangeShapeType="1"/>
            </p:cNvSpPr>
            <p:nvPr/>
          </p:nvSpPr>
          <p:spPr bwMode="auto">
            <a:xfrm>
              <a:off x="3207" y="667886"/>
              <a:ext cx="9144000" cy="0"/>
            </a:xfrm>
            <a:prstGeom prst="line">
              <a:avLst/>
            </a:prstGeom>
            <a:noFill/>
            <a:ln w="9525">
              <a:solidFill>
                <a:srgbClr val="C0C0C0">
                  <a:alpha val="70195"/>
                </a:srgb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2052" name="Text Box 56"/>
            <p:cNvSpPr txBox="1">
              <a:spLocks noChangeArrowheads="1"/>
            </p:cNvSpPr>
            <p:nvPr/>
          </p:nvSpPr>
          <p:spPr bwMode="auto">
            <a:xfrm>
              <a:off x="96870" y="260648"/>
              <a:ext cx="3057247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ko-KR" altLang="en-US" sz="2400" dirty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가족상담과 가족치료</a:t>
              </a:r>
              <a:endParaRPr lang="en-US" altLang="ko-KR" sz="2400" dirty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endParaRPr>
            </a:p>
          </p:txBody>
        </p:sp>
        <p:sp>
          <p:nvSpPr>
            <p:cNvPr id="2053" name="Rectangle 61"/>
            <p:cNvSpPr>
              <a:spLocks noChangeArrowheads="1"/>
            </p:cNvSpPr>
            <p:nvPr/>
          </p:nvSpPr>
          <p:spPr bwMode="auto">
            <a:xfrm>
              <a:off x="32" y="2306968"/>
              <a:ext cx="9144000" cy="584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altLang="ko-KR" sz="3200" dirty="0">
                  <a:solidFill>
                    <a:srgbClr val="FF6600"/>
                  </a:solidFill>
                  <a:latin typeface="HY견고딕" pitchFamily="18" charset="-127"/>
                  <a:ea typeface="HY견고딕" pitchFamily="18" charset="-127"/>
                </a:rPr>
                <a:t>4-1. </a:t>
              </a:r>
              <a:r>
                <a:rPr lang="ko-KR" altLang="en-US" sz="3200" dirty="0">
                  <a:solidFill>
                    <a:srgbClr val="FF6600"/>
                  </a:solidFill>
                  <a:latin typeface="HY견고딕" pitchFamily="18" charset="-127"/>
                  <a:ea typeface="HY견고딕" pitchFamily="18" charset="-127"/>
                </a:rPr>
                <a:t>가계도</a:t>
              </a:r>
              <a:r>
                <a:rPr lang="en-US" altLang="ko-KR" sz="3200" dirty="0">
                  <a:solidFill>
                    <a:srgbClr val="FF6600"/>
                  </a:solidFill>
                  <a:latin typeface="HY견고딕" pitchFamily="18" charset="-127"/>
                  <a:ea typeface="HY견고딕" pitchFamily="18" charset="-127"/>
                </a:rPr>
                <a:t>(genogram)</a:t>
              </a:r>
              <a:r>
                <a:rPr lang="ko-KR" altLang="en-US" sz="3200" dirty="0">
                  <a:solidFill>
                    <a:srgbClr val="FF6600"/>
                  </a:solidFill>
                  <a:latin typeface="HY견고딕" pitchFamily="18" charset="-127"/>
                  <a:ea typeface="HY견고딕" pitchFamily="18" charset="-127"/>
                </a:rPr>
                <a:t>의 작성과 활용</a:t>
              </a:r>
              <a:endParaRPr lang="en-US" altLang="ko-KR" sz="3200" dirty="0">
                <a:solidFill>
                  <a:srgbClr val="FF660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2054" name="Rectangle 327"/>
            <p:cNvSpPr>
              <a:spLocks noChangeArrowheads="1"/>
            </p:cNvSpPr>
            <p:nvPr/>
          </p:nvSpPr>
          <p:spPr bwMode="auto">
            <a:xfrm>
              <a:off x="36480" y="2060848"/>
              <a:ext cx="9107488" cy="1343504"/>
            </a:xfrm>
            <a:prstGeom prst="rect">
              <a:avLst/>
            </a:prstGeom>
            <a:gradFill rotWithShape="1">
              <a:gsLst>
                <a:gs pos="0">
                  <a:srgbClr val="185E76">
                    <a:alpha val="0"/>
                  </a:srgbClr>
                </a:gs>
                <a:gs pos="100000">
                  <a:srgbClr val="33CCFF">
                    <a:alpha val="29999"/>
                  </a:srgbClr>
                </a:gs>
              </a:gsLst>
              <a:lin ang="2700000" scaled="1"/>
            </a:gradFill>
            <a:ln w="28575">
              <a:solidFill>
                <a:srgbClr val="B895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ko-KR" altLang="en-US" dirty="0"/>
            </a:p>
          </p:txBody>
        </p:sp>
        <p:sp>
          <p:nvSpPr>
            <p:cNvPr id="2055" name="AutoShape 87"/>
            <p:cNvSpPr>
              <a:spLocks noChangeArrowheads="1"/>
            </p:cNvSpPr>
            <p:nvPr/>
          </p:nvSpPr>
          <p:spPr bwMode="auto">
            <a:xfrm>
              <a:off x="1835696" y="5779547"/>
              <a:ext cx="5452088" cy="745797"/>
            </a:xfrm>
            <a:prstGeom prst="roundRect">
              <a:avLst>
                <a:gd name="adj" fmla="val 16667"/>
              </a:avLst>
            </a:prstGeom>
            <a:noFill/>
            <a:ln w="28575">
              <a:solidFill>
                <a:srgbClr val="B2B2B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ko-KR" altLang="en-US" sz="2400" b="1" dirty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목원대학교 사회복지학과 권  중  돈</a:t>
              </a:r>
              <a:endParaRPr lang="en-US" altLang="ko-KR" sz="2400" b="1" dirty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endParaRPr>
            </a:p>
          </p:txBody>
        </p:sp>
      </p:grp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그룹 9">
            <a:extLst>
              <a:ext uri="{FF2B5EF4-FFF2-40B4-BE49-F238E27FC236}">
                <a16:creationId xmlns:a16="http://schemas.microsoft.com/office/drawing/2014/main" id="{02CB825F-21DE-496D-A119-8D2B04594120}"/>
              </a:ext>
            </a:extLst>
          </p:cNvPr>
          <p:cNvGrpSpPr/>
          <p:nvPr/>
        </p:nvGrpSpPr>
        <p:grpSpPr>
          <a:xfrm>
            <a:off x="-36514" y="0"/>
            <a:ext cx="11213528" cy="6858000"/>
            <a:chOff x="-36514" y="0"/>
            <a:chExt cx="11213528" cy="6858000"/>
          </a:xfrm>
        </p:grpSpPr>
        <p:sp>
          <p:nvSpPr>
            <p:cNvPr id="4" name="Rectangle 4">
              <a:extLst>
                <a:ext uri="{FF2B5EF4-FFF2-40B4-BE49-F238E27FC236}">
                  <a16:creationId xmlns:a16="http://schemas.microsoft.com/office/drawing/2014/main" id="{00092ECE-4BAF-4B66-8715-90E7A4126E2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0" y="2602350"/>
              <a:ext cx="11177014" cy="84620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endParaRPr lang="ko-KR" altLang="en-US"/>
            </a:p>
          </p:txBody>
        </p:sp>
        <p:grpSp>
          <p:nvGrpSpPr>
            <p:cNvPr id="9" name="그룹 8"/>
            <p:cNvGrpSpPr/>
            <p:nvPr/>
          </p:nvGrpSpPr>
          <p:grpSpPr>
            <a:xfrm>
              <a:off x="3175" y="293688"/>
              <a:ext cx="9144000" cy="543050"/>
              <a:chOff x="3175" y="293688"/>
              <a:chExt cx="9144000" cy="543050"/>
            </a:xfrm>
          </p:grpSpPr>
          <p:sp>
            <p:nvSpPr>
              <p:cNvPr id="10245" name="Text Box 56"/>
              <p:cNvSpPr txBox="1">
                <a:spLocks noChangeArrowheads="1"/>
              </p:cNvSpPr>
              <p:nvPr/>
            </p:nvSpPr>
            <p:spPr bwMode="auto">
              <a:xfrm>
                <a:off x="96838" y="293688"/>
                <a:ext cx="3446777" cy="49244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altLang="ko-KR" sz="2600" dirty="0">
                    <a:solidFill>
                      <a:srgbClr val="FFCC00"/>
                    </a:solidFill>
                    <a:latin typeface="HY강B" pitchFamily="18" charset="-127"/>
                    <a:ea typeface="HY강B" pitchFamily="18" charset="-127"/>
                  </a:rPr>
                  <a:t>4. </a:t>
                </a:r>
                <a:r>
                  <a:rPr lang="ko-KR" altLang="en-US" sz="2600" dirty="0">
                    <a:solidFill>
                      <a:srgbClr val="FFCC00"/>
                    </a:solidFill>
                    <a:latin typeface="HY강B" pitchFamily="18" charset="-127"/>
                    <a:ea typeface="HY강B" pitchFamily="18" charset="-127"/>
                  </a:rPr>
                  <a:t>가계도 작성의 예시</a:t>
                </a:r>
                <a:endParaRPr lang="en-US" altLang="ko-KR" sz="2600" dirty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endParaRPr>
              </a:p>
            </p:txBody>
          </p:sp>
          <p:sp>
            <p:nvSpPr>
              <p:cNvPr id="10246" name="Line 46"/>
              <p:cNvSpPr>
                <a:spLocks noChangeShapeType="1"/>
              </p:cNvSpPr>
              <p:nvPr/>
            </p:nvSpPr>
            <p:spPr bwMode="auto">
              <a:xfrm>
                <a:off x="3175" y="836738"/>
                <a:ext cx="9144000" cy="0"/>
              </a:xfrm>
              <a:prstGeom prst="line">
                <a:avLst/>
              </a:prstGeom>
              <a:noFill/>
              <a:ln w="9525">
                <a:solidFill>
                  <a:srgbClr val="C0C0C0">
                    <a:alpha val="70195"/>
                  </a:srgbClr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ko-KR" altLang="en-US"/>
              </a:p>
            </p:txBody>
          </p:sp>
        </p:grpSp>
        <p:sp>
          <p:nvSpPr>
            <p:cNvPr id="2" name="Rectangle 2">
              <a:extLst>
                <a:ext uri="{FF2B5EF4-FFF2-40B4-BE49-F238E27FC236}">
                  <a16:creationId xmlns:a16="http://schemas.microsoft.com/office/drawing/2014/main" id="{4CF4128C-A005-4C62-9624-073F8BC5740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0" y="0"/>
              <a:ext cx="9144000" cy="4572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endParaRPr lang="ko-KR" altLang="en-US"/>
            </a:p>
          </p:txBody>
        </p:sp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61A700BA-CCAA-4821-B03E-AE9F900CE0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0" y="1123579"/>
              <a:ext cx="9141168" cy="4572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endParaRPr lang="ko-KR" altLang="en-US"/>
            </a:p>
          </p:txBody>
        </p:sp>
        <p:sp>
          <p:nvSpPr>
            <p:cNvPr id="5" name="Rectangle 2">
              <a:extLst>
                <a:ext uri="{FF2B5EF4-FFF2-40B4-BE49-F238E27FC236}">
                  <a16:creationId xmlns:a16="http://schemas.microsoft.com/office/drawing/2014/main" id="{3D95BD2A-8477-4B45-A64D-EAF5F6F24A2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0" y="0"/>
              <a:ext cx="9144000" cy="4572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endParaRPr lang="ko-KR" altLang="en-US"/>
            </a:p>
          </p:txBody>
        </p:sp>
        <p:sp>
          <p:nvSpPr>
            <p:cNvPr id="6" name="직사각형 5">
              <a:extLst>
                <a:ext uri="{FF2B5EF4-FFF2-40B4-BE49-F238E27FC236}">
                  <a16:creationId xmlns:a16="http://schemas.microsoft.com/office/drawing/2014/main" id="{A49EDF52-3995-422F-AAF3-3FC51AF2C17D}"/>
                </a:ext>
              </a:extLst>
            </p:cNvPr>
            <p:cNvSpPr/>
            <p:nvPr/>
          </p:nvSpPr>
          <p:spPr>
            <a:xfrm>
              <a:off x="96838" y="764704"/>
              <a:ext cx="3770584" cy="4821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342900" indent="-342900">
                <a:lnSpc>
                  <a:spcPct val="150000"/>
                </a:lnSpc>
                <a:buFont typeface="Wingdings" panose="05000000000000000000" pitchFamily="2" charset="2"/>
                <a:buChar char="§"/>
              </a:pPr>
              <a:r>
                <a:rPr lang="en-US" altLang="ko-KR" sz="2000" dirty="0">
                  <a:solidFill>
                    <a:schemeClr val="bg1"/>
                  </a:solidFill>
                  <a:latin typeface="HY강B" panose="02030600000101010101" pitchFamily="18" charset="-127"/>
                  <a:ea typeface="HY강B" panose="02030600000101010101" pitchFamily="18" charset="-127"/>
                </a:rPr>
                <a:t>Erik H. Erikson </a:t>
              </a:r>
              <a:r>
                <a:rPr lang="ko-KR" altLang="en-US" sz="2000" dirty="0">
                  <a:solidFill>
                    <a:schemeClr val="bg1"/>
                  </a:solidFill>
                  <a:latin typeface="HY강B" panose="02030600000101010101" pitchFamily="18" charset="-127"/>
                  <a:ea typeface="HY강B" panose="02030600000101010101" pitchFamily="18" charset="-127"/>
                </a:rPr>
                <a:t>가족의 가계도</a:t>
              </a:r>
            </a:p>
          </p:txBody>
        </p:sp>
        <p:sp>
          <p:nvSpPr>
            <p:cNvPr id="8" name="Rectangle 2">
              <a:extLst>
                <a:ext uri="{FF2B5EF4-FFF2-40B4-BE49-F238E27FC236}">
                  <a16:creationId xmlns:a16="http://schemas.microsoft.com/office/drawing/2014/main" id="{2007A04F-F928-49A6-BAC2-A522734C7F90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417004">
              <a:off x="0" y="768755"/>
              <a:ext cx="9144000" cy="4572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endParaRPr lang="ko-KR" altLang="en-US"/>
            </a:p>
          </p:txBody>
        </p:sp>
        <p:pic>
          <p:nvPicPr>
            <p:cNvPr id="8193" name="_x217094016">
              <a:extLst>
                <a:ext uri="{FF2B5EF4-FFF2-40B4-BE49-F238E27FC236}">
                  <a16:creationId xmlns:a16="http://schemas.microsoft.com/office/drawing/2014/main" id="{5E477B6F-0E18-4296-99E4-15E6EF54076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5400000">
              <a:off x="1760672" y="-528501"/>
              <a:ext cx="5589315" cy="918368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67487318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>
            <a:extLst>
              <a:ext uri="{FF2B5EF4-FFF2-40B4-BE49-F238E27FC236}">
                <a16:creationId xmlns:a16="http://schemas.microsoft.com/office/drawing/2014/main" id="{00092ECE-4BAF-4B66-8715-90E7A4126E29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2602350"/>
            <a:ext cx="11177014" cy="8462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6" name="Rectangle 76"/>
          <p:cNvSpPr>
            <a:spLocks noChangeArrowheads="1"/>
          </p:cNvSpPr>
          <p:nvPr/>
        </p:nvSpPr>
        <p:spPr bwMode="auto">
          <a:xfrm>
            <a:off x="0" y="980728"/>
            <a:ext cx="9144000" cy="5877272"/>
          </a:xfrm>
          <a:prstGeom prst="rect">
            <a:avLst/>
          </a:prstGeom>
          <a:gradFill rotWithShape="0">
            <a:gsLst>
              <a:gs pos="0">
                <a:srgbClr val="FDFDFD"/>
              </a:gs>
              <a:gs pos="100000">
                <a:srgbClr val="C9C5C4"/>
              </a:gs>
            </a:gsLst>
            <a:lin ang="5400000" scaled="1"/>
          </a:gradFill>
          <a:ln w="12700">
            <a:solidFill>
              <a:srgbClr val="B2B2B2"/>
            </a:solidFill>
            <a:miter lim="800000"/>
            <a:headEnd/>
            <a:tailEnd/>
          </a:ln>
          <a:effectLst>
            <a:outerShdw dist="53882" dir="2700000" algn="ctr" rotWithShape="0">
              <a:srgbClr val="000000">
                <a:alpha val="30000"/>
              </a:srgbClr>
            </a:outerShdw>
          </a:effectLst>
        </p:spPr>
        <p:txBody>
          <a:bodyPr wrap="none" lIns="99745" tIns="49873" rIns="99745" bIns="49873" anchor="ctr"/>
          <a:lstStyle/>
          <a:p>
            <a:pPr>
              <a:lnSpc>
                <a:spcPct val="130000"/>
              </a:lnSpc>
            </a:pPr>
            <a:r>
              <a:rPr lang="en-US" altLang="ko-KR" sz="2000" dirty="0">
                <a:solidFill>
                  <a:srgbClr val="C00000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1) </a:t>
            </a:r>
            <a:r>
              <a:rPr lang="ko-KR" altLang="en-US" sz="2000" dirty="0">
                <a:solidFill>
                  <a:srgbClr val="C00000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가족의 구조</a:t>
            </a:r>
            <a:endParaRPr lang="en-US" altLang="ko-KR" sz="2000" dirty="0">
              <a:solidFill>
                <a:srgbClr val="C00000"/>
              </a:solidFill>
              <a:latin typeface="HY강B" panose="02030600000101010101" pitchFamily="18" charset="-127"/>
              <a:ea typeface="HY강B" panose="02030600000101010101" pitchFamily="18" charset="-127"/>
            </a:endParaRPr>
          </a:p>
          <a:p>
            <a:pPr marL="342900" indent="-342900">
              <a:lnSpc>
                <a:spcPct val="130000"/>
              </a:lnSpc>
              <a:buFont typeface="Wingdings" panose="05000000000000000000" pitchFamily="2" charset="2"/>
              <a:buChar char="§"/>
            </a:pPr>
            <a:r>
              <a:rPr lang="ko-KR" altLang="en-US" sz="19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가계도 해석에 있어서 가장 먼저 관심을 기울여야 할 부분</a:t>
            </a:r>
            <a:endParaRPr lang="en-US" altLang="ko-KR" sz="1900" dirty="0">
              <a:solidFill>
                <a:schemeClr val="accent2">
                  <a:lumMod val="75000"/>
                </a:schemeClr>
              </a:solidFill>
              <a:latin typeface="HY강B" panose="02030600000101010101" pitchFamily="18" charset="-127"/>
              <a:ea typeface="HY강B" panose="02030600000101010101" pitchFamily="18" charset="-127"/>
            </a:endParaRPr>
          </a:p>
          <a:p>
            <a:pPr marL="342900" indent="-342900">
              <a:lnSpc>
                <a:spcPct val="130000"/>
              </a:lnSpc>
              <a:buFont typeface="Wingdings" panose="05000000000000000000" pitchFamily="2" charset="2"/>
              <a:buChar char="§"/>
            </a:pPr>
            <a:r>
              <a:rPr lang="ko-KR" altLang="en-US" sz="19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가족구조의 관찰을 </a:t>
            </a:r>
            <a:r>
              <a:rPr lang="ko-KR" altLang="en-US" sz="1900" dirty="0" smtClean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통해 </a:t>
            </a:r>
            <a:r>
              <a:rPr lang="ko-KR" altLang="en-US" sz="19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가족의 특정 주제</a:t>
            </a:r>
            <a:r>
              <a:rPr lang="en-US" altLang="ko-KR" sz="19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(family themes), </a:t>
            </a:r>
            <a:r>
              <a:rPr lang="ko-KR" altLang="en-US" sz="19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역할 혹은 관계 사정</a:t>
            </a:r>
          </a:p>
          <a:p>
            <a:pPr marL="342900" indent="-342900">
              <a:lnSpc>
                <a:spcPct val="130000"/>
              </a:lnSpc>
              <a:buFont typeface="Wingdings" panose="05000000000000000000" pitchFamily="2" charset="2"/>
              <a:buChar char="§"/>
            </a:pPr>
            <a:r>
              <a:rPr lang="ko-KR" altLang="en-US" sz="19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가족구성</a:t>
            </a:r>
            <a:r>
              <a:rPr lang="en-US" altLang="ko-KR" sz="19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: intact family(</a:t>
            </a:r>
            <a:r>
              <a:rPr lang="ko-KR" altLang="en-US" sz="19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부부</a:t>
            </a:r>
            <a:r>
              <a:rPr lang="en-US" altLang="ko-KR" sz="19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+</a:t>
            </a:r>
            <a:r>
              <a:rPr lang="ko-KR" altLang="en-US" sz="19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미혼자녀</a:t>
            </a:r>
            <a:r>
              <a:rPr lang="en-US" altLang="ko-KR" sz="19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), </a:t>
            </a:r>
            <a:r>
              <a:rPr lang="ko-KR" altLang="en-US" sz="19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한부모가족</a:t>
            </a:r>
            <a:r>
              <a:rPr lang="en-US" altLang="ko-KR" sz="19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, </a:t>
            </a:r>
            <a:r>
              <a:rPr lang="ko-KR" altLang="en-US" sz="19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재혼가족</a:t>
            </a:r>
            <a:r>
              <a:rPr lang="en-US" altLang="ko-KR" sz="19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, 3</a:t>
            </a:r>
            <a:r>
              <a:rPr lang="ko-KR" altLang="en-US" sz="19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세대 가족</a:t>
            </a:r>
            <a:r>
              <a:rPr lang="en-US" altLang="ko-KR" sz="19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, </a:t>
            </a:r>
          </a:p>
          <a:p>
            <a:pPr>
              <a:lnSpc>
                <a:spcPct val="130000"/>
              </a:lnSpc>
            </a:pPr>
            <a:r>
              <a:rPr lang="en-US" altLang="ko-KR" sz="19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     </a:t>
            </a:r>
            <a:r>
              <a:rPr lang="ko-KR" altLang="en-US" sz="19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확대가족과 비가족원이 동거하는 가족 등 가족유형별 전형적 문제 추론 가능</a:t>
            </a:r>
          </a:p>
          <a:p>
            <a:pPr marL="342900" indent="-342900">
              <a:lnSpc>
                <a:spcPct val="130000"/>
              </a:lnSpc>
              <a:buFont typeface="Wingdings" panose="05000000000000000000" pitchFamily="2" charset="2"/>
              <a:buChar char="§"/>
            </a:pPr>
            <a:r>
              <a:rPr lang="ko-KR" altLang="en-US" sz="19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형제순위</a:t>
            </a:r>
            <a:r>
              <a:rPr lang="en-US" altLang="ko-KR" sz="19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: </a:t>
            </a:r>
            <a:r>
              <a:rPr lang="ko-KR" altLang="en-US" sz="19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출생순위</a:t>
            </a:r>
            <a:r>
              <a:rPr lang="en-US" altLang="ko-KR" sz="19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, </a:t>
            </a:r>
            <a:r>
              <a:rPr lang="ko-KR" altLang="en-US" sz="19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성구성비</a:t>
            </a:r>
            <a:r>
              <a:rPr lang="en-US" altLang="ko-KR" sz="19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, </a:t>
            </a:r>
            <a:r>
              <a:rPr lang="ko-KR" altLang="en-US" sz="19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연령차이</a:t>
            </a:r>
            <a:r>
              <a:rPr lang="en-US" altLang="ko-KR" sz="19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, </a:t>
            </a:r>
            <a:r>
              <a:rPr lang="ko-KR" altLang="en-US" sz="19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탄생시기와 가족 중대사와의 관계</a:t>
            </a:r>
            <a:r>
              <a:rPr lang="en-US" altLang="ko-KR" sz="19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,</a:t>
            </a:r>
          </a:p>
          <a:p>
            <a:pPr marL="342900" indent="-342900">
              <a:lnSpc>
                <a:spcPct val="130000"/>
              </a:lnSpc>
              <a:buFont typeface="Wingdings" panose="05000000000000000000" pitchFamily="2" charset="2"/>
              <a:buChar char="§"/>
            </a:pPr>
            <a:r>
              <a:rPr lang="ko-KR" altLang="en-US" sz="19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형제의 개인적 특성</a:t>
            </a:r>
            <a:r>
              <a:rPr lang="en-US" altLang="ko-KR" sz="19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, </a:t>
            </a:r>
            <a:r>
              <a:rPr lang="ko-KR" altLang="en-US" sz="19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가족계획</a:t>
            </a:r>
            <a:r>
              <a:rPr lang="en-US" altLang="ko-KR" sz="19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, </a:t>
            </a:r>
            <a:r>
              <a:rPr lang="ko-KR" altLang="en-US" sz="19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자녀 성별에 대한 부모의 편견 등</a:t>
            </a:r>
          </a:p>
          <a:p>
            <a:pPr marL="342900" indent="-342900">
              <a:lnSpc>
                <a:spcPct val="130000"/>
              </a:lnSpc>
              <a:buFont typeface="Wingdings" panose="05000000000000000000" pitchFamily="2" charset="2"/>
              <a:buChar char="§"/>
            </a:pPr>
            <a:r>
              <a:rPr lang="ko-KR" altLang="en-US" sz="19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특이한 가족형상</a:t>
            </a:r>
            <a:r>
              <a:rPr lang="en-US" altLang="ko-KR" sz="19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: </a:t>
            </a:r>
            <a:r>
              <a:rPr lang="ko-KR" altLang="en-US" sz="19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독신</a:t>
            </a:r>
            <a:r>
              <a:rPr lang="en-US" altLang="ko-KR" sz="19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, </a:t>
            </a:r>
            <a:r>
              <a:rPr lang="ko-KR" altLang="en-US" sz="19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이혼</a:t>
            </a:r>
            <a:r>
              <a:rPr lang="en-US" altLang="ko-KR" sz="19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, </a:t>
            </a:r>
            <a:r>
              <a:rPr lang="ko-KR" altLang="en-US" sz="19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재혼</a:t>
            </a:r>
            <a:r>
              <a:rPr lang="en-US" altLang="ko-KR" sz="19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, </a:t>
            </a:r>
            <a:r>
              <a:rPr lang="ko-KR" altLang="en-US" sz="19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입양 등이 많은 경우</a:t>
            </a:r>
            <a:r>
              <a:rPr lang="en-US" altLang="ko-KR" sz="19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, </a:t>
            </a:r>
            <a:r>
              <a:rPr lang="ko-KR" altLang="en-US" sz="19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전문직종 종사자가</a:t>
            </a:r>
          </a:p>
          <a:p>
            <a:pPr>
              <a:lnSpc>
                <a:spcPct val="130000"/>
              </a:lnSpc>
            </a:pPr>
            <a:r>
              <a:rPr lang="ko-KR" altLang="en-US" sz="19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    특정 대학에 다니는 성원이 많은 경우</a:t>
            </a:r>
            <a:r>
              <a:rPr lang="en-US" altLang="ko-KR" sz="19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, </a:t>
            </a:r>
            <a:r>
              <a:rPr lang="ko-KR" altLang="en-US" sz="19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각 세대에서 한 명만이 병약한 지위에</a:t>
            </a:r>
            <a:endParaRPr lang="en-US" altLang="ko-KR" sz="1900" dirty="0">
              <a:solidFill>
                <a:schemeClr val="accent2">
                  <a:lumMod val="75000"/>
                </a:schemeClr>
              </a:solidFill>
              <a:latin typeface="HY강B" panose="02030600000101010101" pitchFamily="18" charset="-127"/>
              <a:ea typeface="HY강B" panose="02030600000101010101" pitchFamily="18" charset="-127"/>
            </a:endParaRPr>
          </a:p>
          <a:p>
            <a:pPr>
              <a:lnSpc>
                <a:spcPct val="130000"/>
              </a:lnSpc>
            </a:pPr>
            <a:r>
              <a:rPr lang="en-US" altLang="ko-KR" sz="19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    </a:t>
            </a:r>
            <a:r>
              <a:rPr lang="ko-KR" altLang="en-US" sz="19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 있는 경우 등</a:t>
            </a:r>
            <a:endParaRPr lang="en-US" altLang="ko-KR" sz="1900" dirty="0">
              <a:solidFill>
                <a:schemeClr val="accent2">
                  <a:lumMod val="75000"/>
                </a:schemeClr>
              </a:solidFill>
              <a:latin typeface="HY강B" panose="02030600000101010101" pitchFamily="18" charset="-127"/>
              <a:ea typeface="HY강B" panose="02030600000101010101" pitchFamily="18" charset="-127"/>
            </a:endParaRPr>
          </a:p>
          <a:p>
            <a:pPr>
              <a:lnSpc>
                <a:spcPct val="130000"/>
              </a:lnSpc>
            </a:pPr>
            <a:r>
              <a:rPr lang="en-US" altLang="ko-KR" sz="2000" dirty="0">
                <a:solidFill>
                  <a:srgbClr val="C00000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2) </a:t>
            </a:r>
            <a:r>
              <a:rPr lang="ko-KR" altLang="en-US" sz="2000" dirty="0">
                <a:solidFill>
                  <a:srgbClr val="C00000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생활주기의 적합성</a:t>
            </a:r>
            <a:endParaRPr lang="en-US" altLang="ko-KR" sz="2000" dirty="0">
              <a:solidFill>
                <a:schemeClr val="accent2">
                  <a:lumMod val="75000"/>
                </a:schemeClr>
              </a:solidFill>
              <a:latin typeface="HY강B" panose="02030600000101010101" pitchFamily="18" charset="-127"/>
              <a:ea typeface="HY강B" panose="02030600000101010101" pitchFamily="18" charset="-127"/>
            </a:endParaRPr>
          </a:p>
          <a:p>
            <a:pPr marL="342900" indent="-342900">
              <a:lnSpc>
                <a:spcPct val="130000"/>
              </a:lnSpc>
              <a:buFont typeface="Wingdings" panose="05000000000000000000" pitchFamily="2" charset="2"/>
              <a:buChar char="§"/>
            </a:pPr>
            <a:r>
              <a:rPr lang="ko-KR" altLang="en-US" sz="19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가계도에 기록된 연령과 시기를 보면 가족 생활주기가 어떻게 이행되었는지</a:t>
            </a:r>
            <a:endParaRPr lang="en-US" altLang="ko-KR" sz="1900" dirty="0">
              <a:solidFill>
                <a:schemeClr val="accent2">
                  <a:lumMod val="75000"/>
                </a:schemeClr>
              </a:solidFill>
              <a:latin typeface="HY강B" panose="02030600000101010101" pitchFamily="18" charset="-127"/>
              <a:ea typeface="HY강B" panose="02030600000101010101" pitchFamily="18" charset="-127"/>
            </a:endParaRPr>
          </a:p>
          <a:p>
            <a:pPr>
              <a:lnSpc>
                <a:spcPct val="130000"/>
              </a:lnSpc>
            </a:pPr>
            <a:r>
              <a:rPr lang="ko-KR" altLang="en-US" sz="19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    생활주기상의 사건이나 과업이 표준연령에서 일어나고 있는 지를 알 수 있음</a:t>
            </a:r>
          </a:p>
          <a:p>
            <a:pPr marL="342900" indent="-342900">
              <a:lnSpc>
                <a:spcPct val="130000"/>
              </a:lnSpc>
              <a:buFont typeface="Wingdings" panose="05000000000000000000" pitchFamily="2" charset="2"/>
              <a:buChar char="§"/>
            </a:pPr>
            <a:r>
              <a:rPr lang="ko-KR" altLang="en-US" sz="19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표준연령의 범위내에서 이러한 사건이나 과업이 성취되지 못한 경우에</a:t>
            </a:r>
            <a:r>
              <a:rPr lang="en-US" altLang="ko-KR" sz="19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, </a:t>
            </a:r>
          </a:p>
          <a:p>
            <a:pPr>
              <a:lnSpc>
                <a:spcPct val="130000"/>
              </a:lnSpc>
            </a:pPr>
            <a:r>
              <a:rPr lang="en-US" altLang="ko-KR" sz="19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    </a:t>
            </a:r>
            <a:r>
              <a:rPr lang="ko-KR" altLang="en-US" sz="19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가족이 어떤 어려움을 겪었는지를 파악할 필요가 있음</a:t>
            </a:r>
          </a:p>
        </p:txBody>
      </p:sp>
      <p:grpSp>
        <p:nvGrpSpPr>
          <p:cNvPr id="9" name="그룹 8"/>
          <p:cNvGrpSpPr/>
          <p:nvPr/>
        </p:nvGrpSpPr>
        <p:grpSpPr>
          <a:xfrm>
            <a:off x="3175" y="293688"/>
            <a:ext cx="9144000" cy="543050"/>
            <a:chOff x="3175" y="293688"/>
            <a:chExt cx="9144000" cy="543050"/>
          </a:xfrm>
        </p:grpSpPr>
        <p:sp>
          <p:nvSpPr>
            <p:cNvPr id="10245" name="Text Box 56"/>
            <p:cNvSpPr txBox="1">
              <a:spLocks noChangeArrowheads="1"/>
            </p:cNvSpPr>
            <p:nvPr/>
          </p:nvSpPr>
          <p:spPr bwMode="auto">
            <a:xfrm>
              <a:off x="96838" y="293688"/>
              <a:ext cx="2669320" cy="4924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ko-KR" sz="2600" dirty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5. </a:t>
              </a:r>
              <a:r>
                <a:rPr lang="ko-KR" altLang="en-US" sz="2600" dirty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가계도의 해석</a:t>
              </a:r>
              <a:endParaRPr lang="en-US" altLang="ko-KR" sz="2600" dirty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endParaRPr>
            </a:p>
          </p:txBody>
        </p:sp>
        <p:sp>
          <p:nvSpPr>
            <p:cNvPr id="10246" name="Line 46"/>
            <p:cNvSpPr>
              <a:spLocks noChangeShapeType="1"/>
            </p:cNvSpPr>
            <p:nvPr/>
          </p:nvSpPr>
          <p:spPr bwMode="auto">
            <a:xfrm>
              <a:off x="3175" y="836738"/>
              <a:ext cx="9144000" cy="0"/>
            </a:xfrm>
            <a:prstGeom prst="line">
              <a:avLst/>
            </a:prstGeom>
            <a:noFill/>
            <a:ln w="9525">
              <a:solidFill>
                <a:srgbClr val="C0C0C0">
                  <a:alpha val="70195"/>
                </a:srgb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</p:grpSp>
      <p:sp>
        <p:nvSpPr>
          <p:cNvPr id="2" name="Rectangle 2">
            <a:extLst>
              <a:ext uri="{FF2B5EF4-FFF2-40B4-BE49-F238E27FC236}">
                <a16:creationId xmlns:a16="http://schemas.microsoft.com/office/drawing/2014/main" id="{4CF4128C-A005-4C62-9624-073F8BC57409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61A700BA-CCAA-4821-B03E-AE9F900CE0CD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1123579"/>
            <a:ext cx="914116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3771211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>
            <a:extLst>
              <a:ext uri="{FF2B5EF4-FFF2-40B4-BE49-F238E27FC236}">
                <a16:creationId xmlns:a16="http://schemas.microsoft.com/office/drawing/2014/main" id="{00092ECE-4BAF-4B66-8715-90E7A4126E29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2602350"/>
            <a:ext cx="11177014" cy="8462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6" name="Rectangle 76"/>
          <p:cNvSpPr>
            <a:spLocks noChangeArrowheads="1"/>
          </p:cNvSpPr>
          <p:nvPr/>
        </p:nvSpPr>
        <p:spPr bwMode="auto">
          <a:xfrm>
            <a:off x="0" y="980728"/>
            <a:ext cx="9144000" cy="5877272"/>
          </a:xfrm>
          <a:prstGeom prst="rect">
            <a:avLst/>
          </a:prstGeom>
          <a:gradFill rotWithShape="0">
            <a:gsLst>
              <a:gs pos="0">
                <a:srgbClr val="FDFDFD"/>
              </a:gs>
              <a:gs pos="100000">
                <a:srgbClr val="C9C5C4"/>
              </a:gs>
            </a:gsLst>
            <a:lin ang="5400000" scaled="1"/>
          </a:gradFill>
          <a:ln w="12700">
            <a:solidFill>
              <a:srgbClr val="B2B2B2"/>
            </a:solidFill>
            <a:miter lim="800000"/>
            <a:headEnd/>
            <a:tailEnd/>
          </a:ln>
          <a:effectLst>
            <a:outerShdw dist="53882" dir="2700000" algn="ctr" rotWithShape="0">
              <a:srgbClr val="000000">
                <a:alpha val="30000"/>
              </a:srgbClr>
            </a:outerShdw>
          </a:effectLst>
        </p:spPr>
        <p:txBody>
          <a:bodyPr wrap="none" lIns="99745" tIns="49873" rIns="99745" bIns="49873" anchor="ctr"/>
          <a:lstStyle/>
          <a:p>
            <a:pPr>
              <a:lnSpc>
                <a:spcPct val="150000"/>
              </a:lnSpc>
            </a:pPr>
            <a:r>
              <a:rPr lang="en-US" altLang="ko-KR" sz="2000" dirty="0">
                <a:solidFill>
                  <a:srgbClr val="C00000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3)</a:t>
            </a:r>
            <a:r>
              <a:rPr lang="ko-KR" altLang="en-US" dirty="0"/>
              <a:t> </a:t>
            </a:r>
            <a:r>
              <a:rPr lang="ko-KR" altLang="en-US" sz="2000" dirty="0">
                <a:solidFill>
                  <a:srgbClr val="C00000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세대에 걸쳐 반복적으로 나타나는 유형</a:t>
            </a:r>
            <a:r>
              <a:rPr lang="en-US" altLang="ko-KR" sz="2000" dirty="0">
                <a:solidFill>
                  <a:srgbClr val="C00000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(pattern) 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ko-KR" altLang="en-US" sz="2000" dirty="0">
                <a:solidFill>
                  <a:srgbClr val="FF0000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역할 유형</a:t>
            </a:r>
            <a:r>
              <a:rPr lang="en-US" altLang="ko-KR" sz="20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: </a:t>
            </a:r>
            <a:r>
              <a:rPr lang="ko-KR" altLang="en-US" sz="20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특정한 역할 유형과 문제처리방식이 다음 세대로 전달될 수 있음</a:t>
            </a:r>
            <a:endParaRPr lang="en-US" altLang="ko-KR" sz="2000" dirty="0">
              <a:solidFill>
                <a:schemeClr val="accent2">
                  <a:lumMod val="75000"/>
                </a:schemeClr>
              </a:solidFill>
              <a:latin typeface="HY강B" panose="02030600000101010101" pitchFamily="18" charset="-127"/>
              <a:ea typeface="HY강B" panose="02030600000101010101" pitchFamily="18" charset="-127"/>
            </a:endParaRPr>
          </a:p>
          <a:p>
            <a:pPr>
              <a:lnSpc>
                <a:spcPct val="150000"/>
              </a:lnSpc>
            </a:pPr>
            <a:r>
              <a:rPr lang="ko-KR" altLang="en-US" sz="20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    이를 파악하여 현재 상황에 대한 가족의 대응양식을 파악할 수 있음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ko-KR" altLang="en-US" sz="2000" dirty="0" err="1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알콜중독자</a:t>
            </a:r>
            <a:r>
              <a:rPr lang="ko-KR" altLang="en-US" sz="20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 아버지의 아들은 술을 한방울도 마시지 않고</a:t>
            </a:r>
            <a:r>
              <a:rPr lang="en-US" altLang="ko-KR" sz="20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, </a:t>
            </a:r>
            <a:r>
              <a:rPr lang="ko-KR" altLang="en-US" sz="20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그 다음 세대가 </a:t>
            </a:r>
            <a:endParaRPr lang="en-US" altLang="ko-KR" sz="2000" dirty="0">
              <a:solidFill>
                <a:schemeClr val="accent2">
                  <a:lumMod val="75000"/>
                </a:schemeClr>
              </a:solidFill>
              <a:latin typeface="HY강B" panose="02030600000101010101" pitchFamily="18" charset="-127"/>
              <a:ea typeface="HY강B" panose="02030600000101010101" pitchFamily="18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20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    </a:t>
            </a:r>
            <a:r>
              <a:rPr lang="ko-KR" altLang="en-US" sz="20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다시 알콜중독</a:t>
            </a:r>
            <a:r>
              <a:rPr lang="en-US" altLang="ko-KR" sz="20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, </a:t>
            </a:r>
            <a:r>
              <a:rPr lang="ko-KR" altLang="en-US" sz="2000" dirty="0" smtClean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그 외에 </a:t>
            </a:r>
            <a:r>
              <a:rPr lang="ko-KR" altLang="en-US" sz="20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신체증상</a:t>
            </a:r>
            <a:r>
              <a:rPr lang="en-US" altLang="ko-KR" sz="20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, </a:t>
            </a:r>
            <a:r>
              <a:rPr lang="ko-KR" altLang="en-US" sz="2000" dirty="0" smtClean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가족내 폭력</a:t>
            </a:r>
            <a:r>
              <a:rPr lang="en-US" altLang="ko-KR" sz="20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, </a:t>
            </a:r>
            <a:r>
              <a:rPr lang="ko-KR" altLang="en-US" sz="20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자살 등이 세대에 걸쳐 반복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ko-KR" altLang="en-US" sz="2000" dirty="0">
                <a:solidFill>
                  <a:srgbClr val="FF0000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관계유형</a:t>
            </a:r>
            <a:r>
              <a:rPr lang="en-US" altLang="ko-KR" sz="20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: </a:t>
            </a:r>
            <a:r>
              <a:rPr lang="ko-KR" altLang="en-US" sz="20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친밀</a:t>
            </a:r>
            <a:r>
              <a:rPr lang="en-US" altLang="ko-KR" sz="20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, </a:t>
            </a:r>
            <a:r>
              <a:rPr lang="ko-KR" altLang="en-US" sz="20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분리</a:t>
            </a:r>
            <a:r>
              <a:rPr lang="en-US" altLang="ko-KR" sz="20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, </a:t>
            </a:r>
            <a:r>
              <a:rPr lang="ko-KR" altLang="en-US" sz="20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갈등 등의 관계유형이 반복적으로 전달</a:t>
            </a:r>
            <a:r>
              <a:rPr lang="en-US" altLang="ko-KR" sz="20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. </a:t>
            </a:r>
            <a:r>
              <a:rPr lang="ko-KR" altLang="en-US" sz="20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특히 경직된</a:t>
            </a:r>
            <a:endParaRPr lang="en-US" altLang="ko-KR" sz="2000" dirty="0">
              <a:solidFill>
                <a:schemeClr val="accent2">
                  <a:lumMod val="75000"/>
                </a:schemeClr>
              </a:solidFill>
              <a:latin typeface="HY강B" panose="02030600000101010101" pitchFamily="18" charset="-127"/>
              <a:ea typeface="HY강B" panose="02030600000101010101" pitchFamily="18" charset="-127"/>
            </a:endParaRPr>
          </a:p>
          <a:p>
            <a:pPr>
              <a:lnSpc>
                <a:spcPct val="150000"/>
              </a:lnSpc>
            </a:pPr>
            <a:r>
              <a:rPr lang="ko-KR" altLang="en-US" sz="20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    삼각관계가 반복적으로 전달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ko-KR" altLang="en-US" sz="20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예</a:t>
            </a:r>
            <a:r>
              <a:rPr lang="en-US" altLang="ko-KR" sz="20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; </a:t>
            </a:r>
            <a:r>
              <a:rPr lang="ko-KR" altLang="en-US" sz="20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모자간의 동맹관계와 부자간의 적대관계가 존재하는 가족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ko-KR" altLang="en-US" sz="2000" dirty="0">
                <a:solidFill>
                  <a:srgbClr val="FF0000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구조유형의 반복</a:t>
            </a:r>
            <a:r>
              <a:rPr lang="en-US" altLang="ko-KR" sz="20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: </a:t>
            </a:r>
            <a:r>
              <a:rPr lang="ko-KR" altLang="en-US" sz="20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이혼이 많은 가족에서는 이혼이 당연한 것으로 간주되며</a:t>
            </a:r>
            <a:r>
              <a:rPr lang="en-US" altLang="ko-KR" sz="20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,</a:t>
            </a:r>
          </a:p>
          <a:p>
            <a:pPr>
              <a:lnSpc>
                <a:spcPct val="150000"/>
              </a:lnSpc>
            </a:pPr>
            <a:r>
              <a:rPr lang="en-US" altLang="ko-KR" sz="20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    </a:t>
            </a:r>
            <a:r>
              <a:rPr lang="ko-KR" altLang="en-US" sz="20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세 자매의 막내인 어머니는 </a:t>
            </a:r>
            <a:r>
              <a:rPr lang="ko-KR" altLang="en-US" sz="2000" dirty="0" smtClean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세 자매 </a:t>
            </a:r>
            <a:r>
              <a:rPr lang="ko-KR" altLang="en-US" sz="20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중 막내딸과 지나치게 동일시하는 등의</a:t>
            </a:r>
            <a:endParaRPr lang="en-US" altLang="ko-KR" sz="2000" dirty="0">
              <a:solidFill>
                <a:schemeClr val="accent2">
                  <a:lumMod val="75000"/>
                </a:schemeClr>
              </a:solidFill>
              <a:latin typeface="HY강B" panose="02030600000101010101" pitchFamily="18" charset="-127"/>
              <a:ea typeface="HY강B" panose="02030600000101010101" pitchFamily="18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20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    </a:t>
            </a:r>
            <a:r>
              <a:rPr lang="ko-KR" altLang="en-US" sz="20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 구조적 유형이 반복적으로 나타나기도 함</a:t>
            </a:r>
            <a:endParaRPr lang="en-US" altLang="ko-KR" sz="2000" dirty="0">
              <a:solidFill>
                <a:schemeClr val="accent2">
                  <a:lumMod val="75000"/>
                </a:schemeClr>
              </a:solidFill>
              <a:latin typeface="HY강B" panose="02030600000101010101" pitchFamily="18" charset="-127"/>
              <a:ea typeface="HY강B" panose="02030600000101010101" pitchFamily="18" charset="-127"/>
            </a:endParaRPr>
          </a:p>
        </p:txBody>
      </p:sp>
      <p:grpSp>
        <p:nvGrpSpPr>
          <p:cNvPr id="9" name="그룹 8"/>
          <p:cNvGrpSpPr/>
          <p:nvPr/>
        </p:nvGrpSpPr>
        <p:grpSpPr>
          <a:xfrm>
            <a:off x="3175" y="293688"/>
            <a:ext cx="9144000" cy="543050"/>
            <a:chOff x="3175" y="293688"/>
            <a:chExt cx="9144000" cy="543050"/>
          </a:xfrm>
        </p:grpSpPr>
        <p:sp>
          <p:nvSpPr>
            <p:cNvPr id="10245" name="Text Box 56"/>
            <p:cNvSpPr txBox="1">
              <a:spLocks noChangeArrowheads="1"/>
            </p:cNvSpPr>
            <p:nvPr/>
          </p:nvSpPr>
          <p:spPr bwMode="auto">
            <a:xfrm>
              <a:off x="96838" y="293688"/>
              <a:ext cx="2669320" cy="4924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ko-KR" sz="2600" dirty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5. </a:t>
              </a:r>
              <a:r>
                <a:rPr lang="ko-KR" altLang="en-US" sz="2600" dirty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가계도의 해석</a:t>
              </a:r>
              <a:endParaRPr lang="en-US" altLang="ko-KR" sz="2600" dirty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endParaRPr>
            </a:p>
          </p:txBody>
        </p:sp>
        <p:sp>
          <p:nvSpPr>
            <p:cNvPr id="10246" name="Line 46"/>
            <p:cNvSpPr>
              <a:spLocks noChangeShapeType="1"/>
            </p:cNvSpPr>
            <p:nvPr/>
          </p:nvSpPr>
          <p:spPr bwMode="auto">
            <a:xfrm>
              <a:off x="3175" y="836738"/>
              <a:ext cx="9144000" cy="0"/>
            </a:xfrm>
            <a:prstGeom prst="line">
              <a:avLst/>
            </a:prstGeom>
            <a:noFill/>
            <a:ln w="9525">
              <a:solidFill>
                <a:srgbClr val="C0C0C0">
                  <a:alpha val="70195"/>
                </a:srgb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</p:grpSp>
      <p:sp>
        <p:nvSpPr>
          <p:cNvPr id="2" name="Rectangle 2">
            <a:extLst>
              <a:ext uri="{FF2B5EF4-FFF2-40B4-BE49-F238E27FC236}">
                <a16:creationId xmlns:a16="http://schemas.microsoft.com/office/drawing/2014/main" id="{4CF4128C-A005-4C62-9624-073F8BC57409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61A700BA-CCAA-4821-B03E-AE9F900CE0CD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1123579"/>
            <a:ext cx="914116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323714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>
            <a:extLst>
              <a:ext uri="{FF2B5EF4-FFF2-40B4-BE49-F238E27FC236}">
                <a16:creationId xmlns:a16="http://schemas.microsoft.com/office/drawing/2014/main" id="{00092ECE-4BAF-4B66-8715-90E7A4126E29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2602350"/>
            <a:ext cx="11177014" cy="8462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6" name="Rectangle 76"/>
          <p:cNvSpPr>
            <a:spLocks noChangeArrowheads="1"/>
          </p:cNvSpPr>
          <p:nvPr/>
        </p:nvSpPr>
        <p:spPr bwMode="auto">
          <a:xfrm>
            <a:off x="0" y="980728"/>
            <a:ext cx="9144000" cy="5877272"/>
          </a:xfrm>
          <a:prstGeom prst="rect">
            <a:avLst/>
          </a:prstGeom>
          <a:gradFill rotWithShape="0">
            <a:gsLst>
              <a:gs pos="0">
                <a:srgbClr val="FDFDFD"/>
              </a:gs>
              <a:gs pos="100000">
                <a:srgbClr val="C9C5C4"/>
              </a:gs>
            </a:gsLst>
            <a:lin ang="5400000" scaled="1"/>
          </a:gradFill>
          <a:ln w="12700">
            <a:solidFill>
              <a:srgbClr val="B2B2B2"/>
            </a:solidFill>
            <a:miter lim="800000"/>
            <a:headEnd/>
            <a:tailEnd/>
          </a:ln>
          <a:effectLst>
            <a:outerShdw dist="53882" dir="2700000" algn="ctr" rotWithShape="0">
              <a:srgbClr val="000000">
                <a:alpha val="30000"/>
              </a:srgbClr>
            </a:outerShdw>
          </a:effectLst>
        </p:spPr>
        <p:txBody>
          <a:bodyPr wrap="none" lIns="99745" tIns="49873" rIns="99745" bIns="49873" anchor="ctr"/>
          <a:lstStyle/>
          <a:p>
            <a:pPr>
              <a:lnSpc>
                <a:spcPct val="150000"/>
              </a:lnSpc>
            </a:pPr>
            <a:r>
              <a:rPr lang="en-US" altLang="ko-KR" sz="2000" dirty="0">
                <a:solidFill>
                  <a:srgbClr val="C00000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4)</a:t>
            </a:r>
            <a:r>
              <a:rPr lang="ko-KR" altLang="en-US" sz="2000" dirty="0">
                <a:solidFill>
                  <a:srgbClr val="C00000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 인생의 중대사와 가족의 역할</a:t>
            </a:r>
            <a:r>
              <a:rPr lang="en-US" altLang="ko-KR" sz="2000" dirty="0">
                <a:solidFill>
                  <a:srgbClr val="C00000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 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ko-KR" altLang="en-US" sz="1900" dirty="0">
                <a:solidFill>
                  <a:srgbClr val="FF0000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중대사의 우연의 일치</a:t>
            </a:r>
            <a:r>
              <a:rPr lang="en-US" altLang="ko-KR" sz="19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: </a:t>
            </a:r>
            <a:r>
              <a:rPr lang="ko-KR" altLang="en-US" sz="19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가족의 </a:t>
            </a:r>
            <a:r>
              <a:rPr lang="ko-KR" altLang="en-US" sz="1900" dirty="0" smtClean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중대사 중 </a:t>
            </a:r>
            <a:r>
              <a:rPr lang="ko-KR" altLang="en-US" sz="19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몇가지가 유사한 시기에 일어난 경우 </a:t>
            </a:r>
            <a:endParaRPr lang="en-US" altLang="ko-KR" sz="1900" dirty="0">
              <a:solidFill>
                <a:schemeClr val="accent2">
                  <a:lumMod val="75000"/>
                </a:schemeClr>
              </a:solidFill>
              <a:latin typeface="HY강B" panose="02030600000101010101" pitchFamily="18" charset="-127"/>
              <a:ea typeface="HY강B" panose="02030600000101010101" pitchFamily="18" charset="-127"/>
            </a:endParaRPr>
          </a:p>
          <a:p>
            <a:pPr>
              <a:lnSpc>
                <a:spcPct val="150000"/>
              </a:lnSpc>
            </a:pPr>
            <a:r>
              <a:rPr lang="ko-KR" altLang="en-US" sz="19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    각각의 관련성을 파악하여 보면</a:t>
            </a:r>
            <a:r>
              <a:rPr lang="en-US" altLang="ko-KR" sz="19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, </a:t>
            </a:r>
            <a:r>
              <a:rPr lang="ko-KR" altLang="en-US" sz="19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이러한 중대사가 가족의 정서적 유형 형성에</a:t>
            </a:r>
            <a:endParaRPr lang="en-US" altLang="ko-KR" sz="1900" dirty="0">
              <a:solidFill>
                <a:schemeClr val="accent2">
                  <a:lumMod val="75000"/>
                </a:schemeClr>
              </a:solidFill>
              <a:latin typeface="HY강B" panose="02030600000101010101" pitchFamily="18" charset="-127"/>
              <a:ea typeface="HY강B" panose="02030600000101010101" pitchFamily="18" charset="-127"/>
            </a:endParaRPr>
          </a:p>
          <a:p>
            <a:pPr>
              <a:lnSpc>
                <a:spcPct val="150000"/>
              </a:lnSpc>
            </a:pPr>
            <a:r>
              <a:rPr lang="ko-KR" altLang="en-US" sz="19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    어떠한 영향을 미쳤는 지를 파악할 수 있음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ko-KR" altLang="en-US" sz="19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예</a:t>
            </a:r>
            <a:r>
              <a:rPr lang="en-US" altLang="ko-KR" sz="19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: IP</a:t>
            </a:r>
            <a:r>
              <a:rPr lang="ko-KR" altLang="en-US" sz="19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의 정신질환의 </a:t>
            </a:r>
            <a:r>
              <a:rPr lang="ko-KR" altLang="en-US" sz="1900" dirty="0" err="1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초발연령은</a:t>
            </a:r>
            <a:r>
              <a:rPr lang="ko-KR" altLang="en-US" sz="19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 </a:t>
            </a:r>
            <a:r>
              <a:rPr lang="en-US" altLang="ko-KR" sz="19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13</a:t>
            </a:r>
            <a:r>
              <a:rPr lang="ko-KR" altLang="en-US" sz="19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세</a:t>
            </a:r>
            <a:r>
              <a:rPr lang="en-US" altLang="ko-KR" sz="19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, </a:t>
            </a:r>
            <a:r>
              <a:rPr lang="ko-KR" altLang="en-US" sz="19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재발연령은 </a:t>
            </a:r>
            <a:r>
              <a:rPr lang="en-US" altLang="ko-KR" sz="19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22</a:t>
            </a:r>
            <a:r>
              <a:rPr lang="ko-KR" altLang="en-US" sz="19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세인데</a:t>
            </a:r>
            <a:r>
              <a:rPr lang="en-US" altLang="ko-KR" sz="19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, </a:t>
            </a:r>
            <a:r>
              <a:rPr lang="ko-KR" altLang="en-US" sz="1900" dirty="0" err="1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초발시에는</a:t>
            </a:r>
            <a:endParaRPr lang="en-US" altLang="ko-KR" sz="1900" dirty="0">
              <a:solidFill>
                <a:schemeClr val="accent2">
                  <a:lumMod val="75000"/>
                </a:schemeClr>
              </a:solidFill>
              <a:latin typeface="HY강B" panose="02030600000101010101" pitchFamily="18" charset="-127"/>
              <a:ea typeface="HY강B" panose="02030600000101010101" pitchFamily="18" charset="-127"/>
            </a:endParaRPr>
          </a:p>
          <a:p>
            <a:pPr>
              <a:lnSpc>
                <a:spcPct val="150000"/>
              </a:lnSpc>
            </a:pPr>
            <a:r>
              <a:rPr lang="ko-KR" altLang="en-US" sz="19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 </a:t>
            </a:r>
            <a:r>
              <a:rPr lang="ko-KR" altLang="en-US" sz="1900" dirty="0" smtClean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    모의 </a:t>
            </a:r>
            <a:r>
              <a:rPr lang="ko-KR" altLang="en-US" sz="19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사망</a:t>
            </a:r>
            <a:r>
              <a:rPr lang="en-US" altLang="ko-KR" sz="19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, </a:t>
            </a:r>
            <a:r>
              <a:rPr lang="ko-KR" altLang="en-US" sz="19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재발시에는 부의 사망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ko-KR" altLang="en-US" sz="1900" dirty="0">
                <a:solidFill>
                  <a:srgbClr val="FF0000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생활변화나 수난에 대한 충격</a:t>
            </a:r>
            <a:r>
              <a:rPr lang="en-US" altLang="ko-KR" sz="19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: </a:t>
            </a:r>
            <a:r>
              <a:rPr lang="ko-KR" altLang="en-US" sz="19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어떠한 변화보다도 상실</a:t>
            </a:r>
            <a:r>
              <a:rPr lang="en-US" altLang="ko-KR" sz="19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(loss)</a:t>
            </a:r>
            <a:r>
              <a:rPr lang="ko-KR" altLang="en-US" sz="19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에 대한 충격을</a:t>
            </a:r>
            <a:endParaRPr lang="en-US" altLang="ko-KR" sz="1900" dirty="0">
              <a:solidFill>
                <a:schemeClr val="accent2">
                  <a:lumMod val="75000"/>
                </a:schemeClr>
              </a:solidFill>
              <a:latin typeface="HY강B" panose="02030600000101010101" pitchFamily="18" charset="-127"/>
              <a:ea typeface="HY강B" panose="02030600000101010101" pitchFamily="18" charset="-127"/>
            </a:endParaRPr>
          </a:p>
          <a:p>
            <a:pPr>
              <a:lnSpc>
                <a:spcPct val="150000"/>
              </a:lnSpc>
            </a:pPr>
            <a:r>
              <a:rPr lang="ko-KR" altLang="en-US" sz="19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    극복하지 못하는 예 많음</a:t>
            </a:r>
            <a:r>
              <a:rPr lang="en-US" altLang="ko-KR" sz="19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. </a:t>
            </a:r>
            <a:r>
              <a:rPr lang="ko-KR" altLang="en-US" sz="19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근친상간</a:t>
            </a:r>
            <a:r>
              <a:rPr lang="en-US" altLang="ko-KR" sz="19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, </a:t>
            </a:r>
            <a:r>
              <a:rPr lang="ko-KR" altLang="en-US" sz="19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교통사고</a:t>
            </a:r>
            <a:r>
              <a:rPr lang="en-US" altLang="ko-KR" sz="19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, </a:t>
            </a:r>
            <a:r>
              <a:rPr lang="ko-KR" altLang="en-US" sz="19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天崩</a:t>
            </a:r>
            <a:r>
              <a:rPr lang="en-US" altLang="ko-KR" sz="19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(</a:t>
            </a:r>
            <a:r>
              <a:rPr lang="ko-KR" altLang="en-US" sz="19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자녀 먼저 사망</a:t>
            </a:r>
            <a:r>
              <a:rPr lang="en-US" altLang="ko-KR" sz="19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)</a:t>
            </a:r>
            <a:r>
              <a:rPr lang="ko-KR" altLang="en-US" sz="19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 등 고려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ko-KR" altLang="en-US" sz="1900" dirty="0">
                <a:solidFill>
                  <a:srgbClr val="FF0000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기념일에 대한 반응</a:t>
            </a:r>
            <a:r>
              <a:rPr lang="en-US" altLang="ko-KR" sz="19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: </a:t>
            </a:r>
            <a:r>
              <a:rPr lang="ko-KR" altLang="en-US" sz="19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제사</a:t>
            </a:r>
            <a:r>
              <a:rPr lang="en-US" altLang="ko-KR" sz="19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, </a:t>
            </a:r>
            <a:r>
              <a:rPr lang="ko-KR" altLang="en-US" sz="19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생일</a:t>
            </a:r>
            <a:r>
              <a:rPr lang="en-US" altLang="ko-KR" sz="19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, </a:t>
            </a:r>
            <a:r>
              <a:rPr lang="ko-KR" altLang="en-US" sz="19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결혼기념일 등과 관련하여 중대사나 충격적</a:t>
            </a:r>
            <a:endParaRPr lang="en-US" altLang="ko-KR" sz="1900" dirty="0">
              <a:solidFill>
                <a:schemeClr val="accent2">
                  <a:lumMod val="75000"/>
                </a:schemeClr>
              </a:solidFill>
              <a:latin typeface="HY강B" panose="02030600000101010101" pitchFamily="18" charset="-127"/>
              <a:ea typeface="HY강B" panose="02030600000101010101" pitchFamily="18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9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   </a:t>
            </a:r>
            <a:r>
              <a:rPr lang="ko-KR" altLang="en-US" sz="19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 사건이 일어난 경우에는 가족이 이 날짜에 지나치게 민감하며</a:t>
            </a:r>
            <a:r>
              <a:rPr lang="en-US" altLang="ko-KR" sz="19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, </a:t>
            </a:r>
            <a:r>
              <a:rPr lang="ko-KR" altLang="en-US" sz="19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고민과 </a:t>
            </a:r>
            <a:endParaRPr lang="en-US" altLang="ko-KR" sz="1900" dirty="0">
              <a:solidFill>
                <a:schemeClr val="accent2">
                  <a:lumMod val="75000"/>
                </a:schemeClr>
              </a:solidFill>
              <a:latin typeface="HY강B" panose="02030600000101010101" pitchFamily="18" charset="-127"/>
              <a:ea typeface="HY강B" panose="02030600000101010101" pitchFamily="18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9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    </a:t>
            </a:r>
            <a:r>
              <a:rPr lang="ko-KR" altLang="en-US" sz="19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상실감의 악화</a:t>
            </a:r>
            <a:r>
              <a:rPr lang="en-US" altLang="ko-KR" sz="19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( </a:t>
            </a:r>
            <a:r>
              <a:rPr lang="ko-KR" altLang="en-US" sz="19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예</a:t>
            </a:r>
            <a:r>
              <a:rPr lang="en-US" altLang="ko-KR" sz="19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:</a:t>
            </a:r>
            <a:r>
              <a:rPr lang="ko-KR" altLang="en-US" sz="19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결혼식 하객들이 교통사고로 참사한 경우 ➡ 우울증</a:t>
            </a:r>
            <a:r>
              <a:rPr lang="en-US" altLang="ko-KR" sz="19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)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ko-KR" altLang="en-US" sz="1900" dirty="0">
                <a:solidFill>
                  <a:srgbClr val="FF0000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사회</a:t>
            </a:r>
            <a:r>
              <a:rPr lang="en-US" altLang="ko-KR" sz="1900" dirty="0">
                <a:solidFill>
                  <a:srgbClr val="FF0000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, </a:t>
            </a:r>
            <a:r>
              <a:rPr lang="ko-KR" altLang="en-US" sz="1900" dirty="0">
                <a:solidFill>
                  <a:srgbClr val="FF0000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경제</a:t>
            </a:r>
            <a:r>
              <a:rPr lang="en-US" altLang="ko-KR" sz="1900" dirty="0">
                <a:solidFill>
                  <a:srgbClr val="FF0000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, </a:t>
            </a:r>
            <a:r>
              <a:rPr lang="ko-KR" altLang="en-US" sz="1900" dirty="0">
                <a:solidFill>
                  <a:srgbClr val="FF0000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정치의 영향</a:t>
            </a:r>
            <a:r>
              <a:rPr lang="en-US" altLang="ko-KR" sz="19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: </a:t>
            </a:r>
            <a:r>
              <a:rPr lang="ko-KR" altLang="en-US" sz="19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전쟁</a:t>
            </a:r>
            <a:r>
              <a:rPr lang="en-US" altLang="ko-KR" sz="19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, </a:t>
            </a:r>
            <a:r>
              <a:rPr lang="ko-KR" altLang="en-US" sz="19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이민</a:t>
            </a:r>
            <a:r>
              <a:rPr lang="en-US" altLang="ko-KR" sz="19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, </a:t>
            </a:r>
            <a:r>
              <a:rPr lang="ko-KR" altLang="en-US" sz="19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경제공황 등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ko-KR" altLang="en-US" sz="19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한국의 경우 전쟁으로 인한 실향민의 문제가 자살 등의 문제로 표출</a:t>
            </a:r>
            <a:endParaRPr lang="en-US" altLang="ko-KR" sz="1900" dirty="0">
              <a:solidFill>
                <a:schemeClr val="accent2">
                  <a:lumMod val="75000"/>
                </a:schemeClr>
              </a:solidFill>
              <a:latin typeface="HY강B" panose="02030600000101010101" pitchFamily="18" charset="-127"/>
              <a:ea typeface="HY강B" panose="02030600000101010101" pitchFamily="18" charset="-127"/>
            </a:endParaRPr>
          </a:p>
        </p:txBody>
      </p:sp>
      <p:grpSp>
        <p:nvGrpSpPr>
          <p:cNvPr id="9" name="그룹 8"/>
          <p:cNvGrpSpPr/>
          <p:nvPr/>
        </p:nvGrpSpPr>
        <p:grpSpPr>
          <a:xfrm>
            <a:off x="3175" y="293688"/>
            <a:ext cx="9144000" cy="543050"/>
            <a:chOff x="3175" y="293688"/>
            <a:chExt cx="9144000" cy="543050"/>
          </a:xfrm>
        </p:grpSpPr>
        <p:sp>
          <p:nvSpPr>
            <p:cNvPr id="10245" name="Text Box 56"/>
            <p:cNvSpPr txBox="1">
              <a:spLocks noChangeArrowheads="1"/>
            </p:cNvSpPr>
            <p:nvPr/>
          </p:nvSpPr>
          <p:spPr bwMode="auto">
            <a:xfrm>
              <a:off x="96838" y="293688"/>
              <a:ext cx="2669320" cy="4924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ko-KR" sz="2600" dirty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5. </a:t>
              </a:r>
              <a:r>
                <a:rPr lang="ko-KR" altLang="en-US" sz="2600" dirty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가계도의 해석</a:t>
              </a:r>
              <a:endParaRPr lang="en-US" altLang="ko-KR" sz="2600" dirty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endParaRPr>
            </a:p>
          </p:txBody>
        </p:sp>
        <p:sp>
          <p:nvSpPr>
            <p:cNvPr id="10246" name="Line 46"/>
            <p:cNvSpPr>
              <a:spLocks noChangeShapeType="1"/>
            </p:cNvSpPr>
            <p:nvPr/>
          </p:nvSpPr>
          <p:spPr bwMode="auto">
            <a:xfrm>
              <a:off x="3175" y="836738"/>
              <a:ext cx="9144000" cy="0"/>
            </a:xfrm>
            <a:prstGeom prst="line">
              <a:avLst/>
            </a:prstGeom>
            <a:noFill/>
            <a:ln w="9525">
              <a:solidFill>
                <a:srgbClr val="C0C0C0">
                  <a:alpha val="70195"/>
                </a:srgb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</p:grpSp>
      <p:sp>
        <p:nvSpPr>
          <p:cNvPr id="2" name="Rectangle 2">
            <a:extLst>
              <a:ext uri="{FF2B5EF4-FFF2-40B4-BE49-F238E27FC236}">
                <a16:creationId xmlns:a16="http://schemas.microsoft.com/office/drawing/2014/main" id="{4CF4128C-A005-4C62-9624-073F8BC57409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61A700BA-CCAA-4821-B03E-AE9F900CE0CD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1123579"/>
            <a:ext cx="914116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7617689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>
            <a:extLst>
              <a:ext uri="{FF2B5EF4-FFF2-40B4-BE49-F238E27FC236}">
                <a16:creationId xmlns:a16="http://schemas.microsoft.com/office/drawing/2014/main" id="{00092ECE-4BAF-4B66-8715-90E7A4126E29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2602350"/>
            <a:ext cx="11177014" cy="8462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6" name="Rectangle 76"/>
          <p:cNvSpPr>
            <a:spLocks noChangeArrowheads="1"/>
          </p:cNvSpPr>
          <p:nvPr/>
        </p:nvSpPr>
        <p:spPr bwMode="auto">
          <a:xfrm>
            <a:off x="-2832" y="997834"/>
            <a:ext cx="9144000" cy="5877272"/>
          </a:xfrm>
          <a:prstGeom prst="rect">
            <a:avLst/>
          </a:prstGeom>
          <a:gradFill rotWithShape="0">
            <a:gsLst>
              <a:gs pos="0">
                <a:srgbClr val="FDFDFD"/>
              </a:gs>
              <a:gs pos="100000">
                <a:srgbClr val="C9C5C4"/>
              </a:gs>
            </a:gsLst>
            <a:lin ang="5400000" scaled="1"/>
          </a:gradFill>
          <a:ln w="12700">
            <a:solidFill>
              <a:srgbClr val="B2B2B2"/>
            </a:solidFill>
            <a:miter lim="800000"/>
            <a:headEnd/>
            <a:tailEnd/>
          </a:ln>
          <a:effectLst>
            <a:outerShdw dist="53882" dir="2700000" algn="ctr" rotWithShape="0">
              <a:srgbClr val="000000">
                <a:alpha val="30000"/>
              </a:srgbClr>
            </a:outerShdw>
          </a:effectLst>
        </p:spPr>
        <p:txBody>
          <a:bodyPr wrap="none" lIns="99745" tIns="49873" rIns="99745" bIns="49873" anchor="ctr"/>
          <a:lstStyle/>
          <a:p>
            <a:r>
              <a:rPr lang="en-US" altLang="ko-KR" sz="2000" dirty="0">
                <a:solidFill>
                  <a:srgbClr val="C00000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5)</a:t>
            </a:r>
            <a:r>
              <a:rPr lang="ko-KR" altLang="en-US" sz="2000" dirty="0">
                <a:solidFill>
                  <a:srgbClr val="C00000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 삼각관계의 유형</a:t>
            </a:r>
            <a:r>
              <a:rPr lang="en-US" altLang="ko-KR" sz="2000" dirty="0">
                <a:solidFill>
                  <a:srgbClr val="C00000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 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ko-KR" altLang="en-US" sz="1900" dirty="0">
                <a:solidFill>
                  <a:srgbClr val="FF0000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부모</a:t>
            </a:r>
            <a:r>
              <a:rPr lang="en-US" altLang="ko-KR" sz="1900" dirty="0">
                <a:solidFill>
                  <a:srgbClr val="FF0000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-</a:t>
            </a:r>
            <a:r>
              <a:rPr lang="ko-KR" altLang="en-US" sz="1900" dirty="0">
                <a:solidFill>
                  <a:srgbClr val="FF0000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자녀 삼각관계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ko-KR" altLang="en-US" sz="19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부모의 갈등이 심화되면</a:t>
            </a:r>
            <a:r>
              <a:rPr lang="en-US" altLang="ko-KR" sz="19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, </a:t>
            </a:r>
            <a:r>
              <a:rPr lang="ko-KR" altLang="en-US" sz="19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갈등을 해소하기 위하여 자녀를 공격 또는 우회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ko-KR" altLang="en-US" sz="19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갈등을 겪는 부부의 자녀들이 형제경쟁관계</a:t>
            </a:r>
            <a:r>
              <a:rPr lang="en-US" altLang="ko-KR" sz="19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(sibling-rivalry)</a:t>
            </a:r>
            <a:r>
              <a:rPr lang="ko-KR" altLang="en-US" sz="19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를 통하여 부모</a:t>
            </a:r>
          </a:p>
          <a:p>
            <a:r>
              <a:rPr lang="en-US" altLang="ko-KR" sz="19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    </a:t>
            </a:r>
            <a:r>
              <a:rPr lang="ko-KR" altLang="en-US" sz="19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의 갈등을 우회하는 경우도 있음</a:t>
            </a:r>
            <a:endParaRPr lang="en-US" altLang="ko-KR" sz="1900" dirty="0">
              <a:solidFill>
                <a:schemeClr val="accent2">
                  <a:lumMod val="75000"/>
                </a:schemeClr>
              </a:solidFill>
              <a:latin typeface="HY강B" panose="02030600000101010101" pitchFamily="18" charset="-127"/>
              <a:ea typeface="HY강B" panose="02030600000101010101" pitchFamily="18" charset="-127"/>
            </a:endParaRPr>
          </a:p>
          <a:p>
            <a:endParaRPr lang="ko-KR" altLang="en-US" sz="1900" dirty="0">
              <a:solidFill>
                <a:schemeClr val="accent2">
                  <a:lumMod val="75000"/>
                </a:schemeClr>
              </a:solidFill>
              <a:latin typeface="HY강B" panose="02030600000101010101" pitchFamily="18" charset="-127"/>
              <a:ea typeface="HY강B" panose="02030600000101010101" pitchFamily="18" charset="-127"/>
            </a:endParaRP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ko-KR" altLang="en-US" sz="1900" dirty="0">
                <a:solidFill>
                  <a:srgbClr val="FF0000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부부의 원가족이 포함된 삼각관계</a:t>
            </a:r>
            <a:r>
              <a:rPr lang="en-US" altLang="ko-KR" sz="1900" dirty="0">
                <a:solidFill>
                  <a:srgbClr val="FF0000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(family of origin</a:t>
            </a:r>
            <a:r>
              <a:rPr lang="ko-KR" altLang="en-US" sz="1900" dirty="0">
                <a:solidFill>
                  <a:srgbClr val="FF0000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과의 관계</a:t>
            </a:r>
            <a:r>
              <a:rPr lang="en-US" altLang="ko-KR" sz="1900" dirty="0">
                <a:solidFill>
                  <a:srgbClr val="FF0000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)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ko-KR" altLang="en-US" sz="19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아들을 총애하는 시어머니와 며느리의 관계</a:t>
            </a:r>
            <a:r>
              <a:rPr lang="en-US" altLang="ko-KR" sz="19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(</a:t>
            </a:r>
            <a:r>
              <a:rPr lang="ko-KR" altLang="en-US" sz="19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모자</a:t>
            </a:r>
            <a:r>
              <a:rPr lang="en-US" altLang="ko-KR" sz="19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; </a:t>
            </a:r>
            <a:r>
              <a:rPr lang="ko-KR" altLang="en-US" sz="19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밀착</a:t>
            </a:r>
            <a:r>
              <a:rPr lang="en-US" altLang="ko-KR" sz="19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, </a:t>
            </a:r>
            <a:r>
              <a:rPr lang="ko-KR" altLang="en-US" sz="19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부부</a:t>
            </a:r>
            <a:r>
              <a:rPr lang="en-US" altLang="ko-KR" sz="19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;</a:t>
            </a:r>
            <a:r>
              <a:rPr lang="ko-KR" altLang="en-US" sz="19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소원</a:t>
            </a:r>
            <a:r>
              <a:rPr lang="en-US" altLang="ko-KR" sz="19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, </a:t>
            </a:r>
            <a:r>
              <a:rPr lang="ko-KR" altLang="en-US" sz="19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고부</a:t>
            </a:r>
            <a:r>
              <a:rPr lang="en-US" altLang="ko-KR" sz="19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; </a:t>
            </a:r>
            <a:r>
              <a:rPr lang="ko-KR" altLang="en-US" sz="19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갈등</a:t>
            </a:r>
            <a:r>
              <a:rPr lang="en-US" altLang="ko-KR" sz="19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)</a:t>
            </a:r>
            <a:endParaRPr lang="ko-KR" altLang="en-US" sz="1900" dirty="0">
              <a:solidFill>
                <a:schemeClr val="accent2">
                  <a:lumMod val="75000"/>
                </a:schemeClr>
              </a:solidFill>
              <a:latin typeface="HY강B" panose="02030600000101010101" pitchFamily="18" charset="-127"/>
              <a:ea typeface="HY강B" panose="02030600000101010101" pitchFamily="18" charset="-127"/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ko-KR" altLang="en-US" sz="19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부인은 부부관계의 갈등을 피하기 위하여 시어머니가 나쁘다고 비난하거나</a:t>
            </a:r>
            <a:r>
              <a:rPr lang="en-US" altLang="ko-KR" sz="19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,</a:t>
            </a:r>
          </a:p>
          <a:p>
            <a:r>
              <a:rPr lang="en-US" altLang="ko-KR" sz="19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 </a:t>
            </a:r>
            <a:r>
              <a:rPr lang="en-US" altLang="ko-KR" sz="1900" dirty="0" smtClean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   </a:t>
            </a:r>
            <a:r>
              <a:rPr lang="ko-KR" altLang="en-US" sz="1900" dirty="0" smtClean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남편의 </a:t>
            </a:r>
            <a:r>
              <a:rPr lang="ko-KR" altLang="en-US" sz="19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결점을 시어머니의 탓으로 돌림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ko-KR" altLang="en-US" sz="19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남편은 모와 부인의 갈등에 방관자적 입장을 취하기도 함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ko-KR" altLang="en-US" sz="19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배우자 각각의 </a:t>
            </a:r>
            <a:r>
              <a:rPr lang="en-US" altLang="ko-KR" sz="19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family of origin</a:t>
            </a:r>
            <a:r>
              <a:rPr lang="ko-KR" altLang="en-US" sz="19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이 관여된 삼각관계로 확대되기도 함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ko-KR" altLang="en-US" sz="19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불륜이 삼각관계 형성의 동기</a:t>
            </a:r>
            <a:endParaRPr lang="en-US" altLang="ko-KR" sz="1900" dirty="0">
              <a:solidFill>
                <a:schemeClr val="accent2">
                  <a:lumMod val="75000"/>
                </a:schemeClr>
              </a:solidFill>
              <a:latin typeface="HY강B" panose="02030600000101010101" pitchFamily="18" charset="-127"/>
              <a:ea typeface="HY강B" panose="02030600000101010101" pitchFamily="18" charset="-127"/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ko-KR" altLang="en-US" sz="19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자녀가 부모 중 한명이 외도하는 것을 목격한 후 다른 부모에게 알려주는 경우</a:t>
            </a:r>
            <a:endParaRPr lang="en-US" altLang="ko-KR" sz="1900" dirty="0">
              <a:solidFill>
                <a:schemeClr val="accent2">
                  <a:lumMod val="75000"/>
                </a:schemeClr>
              </a:solidFill>
              <a:latin typeface="HY강B" panose="02030600000101010101" pitchFamily="18" charset="-127"/>
              <a:ea typeface="HY강B" panose="02030600000101010101" pitchFamily="18" charset="-127"/>
            </a:endParaRPr>
          </a:p>
          <a:p>
            <a:r>
              <a:rPr lang="ko-KR" altLang="en-US" sz="1900" dirty="0" smtClean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    부자 </a:t>
            </a:r>
            <a:r>
              <a:rPr lang="ko-KR" altLang="en-US" sz="19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결탁</a:t>
            </a:r>
            <a:r>
              <a:rPr lang="en-US" altLang="ko-KR" sz="19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, </a:t>
            </a:r>
            <a:r>
              <a:rPr lang="ko-KR" altLang="en-US" sz="19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모 공격 ➡ 모는 자살</a:t>
            </a:r>
            <a:r>
              <a:rPr lang="en-US" altLang="ko-KR" sz="19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)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ko-KR" altLang="en-US" sz="19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삼각관계는 사람 뿐 아니라 사물이 게재되어 나타나기도 함</a:t>
            </a:r>
            <a:endParaRPr lang="en-US" altLang="ko-KR" sz="1900" dirty="0">
              <a:solidFill>
                <a:schemeClr val="accent2">
                  <a:lumMod val="75000"/>
                </a:schemeClr>
              </a:solidFill>
              <a:latin typeface="HY강B" panose="02030600000101010101" pitchFamily="18" charset="-127"/>
              <a:ea typeface="HY강B" panose="02030600000101010101" pitchFamily="18" charset="-127"/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ko-KR" altLang="en-US" sz="19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남편 폭음 ➡ 아내는 술과 남편에 대해 부정적 ➡ 아내가 부정적이 될수록</a:t>
            </a:r>
            <a:endParaRPr lang="en-US" altLang="ko-KR" sz="1900" dirty="0">
              <a:solidFill>
                <a:schemeClr val="accent2">
                  <a:lumMod val="75000"/>
                </a:schemeClr>
              </a:solidFill>
              <a:latin typeface="HY강B" panose="02030600000101010101" pitchFamily="18" charset="-127"/>
              <a:ea typeface="HY강B" panose="02030600000101010101" pitchFamily="18" charset="-127"/>
            </a:endParaRPr>
          </a:p>
          <a:p>
            <a:r>
              <a:rPr lang="ko-KR" altLang="en-US" sz="19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    남편은 술에 몰두</a:t>
            </a:r>
            <a:endParaRPr lang="en-US" altLang="ko-KR" sz="1900" dirty="0">
              <a:solidFill>
                <a:schemeClr val="accent2">
                  <a:lumMod val="75000"/>
                </a:schemeClr>
              </a:solidFill>
              <a:latin typeface="HY강B" panose="02030600000101010101" pitchFamily="18" charset="-127"/>
              <a:ea typeface="HY강B" panose="02030600000101010101" pitchFamily="18" charset="-127"/>
            </a:endParaRPr>
          </a:p>
        </p:txBody>
      </p:sp>
      <p:grpSp>
        <p:nvGrpSpPr>
          <p:cNvPr id="9" name="그룹 8"/>
          <p:cNvGrpSpPr/>
          <p:nvPr/>
        </p:nvGrpSpPr>
        <p:grpSpPr>
          <a:xfrm>
            <a:off x="3175" y="293688"/>
            <a:ext cx="9144000" cy="543050"/>
            <a:chOff x="3175" y="293688"/>
            <a:chExt cx="9144000" cy="543050"/>
          </a:xfrm>
        </p:grpSpPr>
        <p:sp>
          <p:nvSpPr>
            <p:cNvPr id="10245" name="Text Box 56"/>
            <p:cNvSpPr txBox="1">
              <a:spLocks noChangeArrowheads="1"/>
            </p:cNvSpPr>
            <p:nvPr/>
          </p:nvSpPr>
          <p:spPr bwMode="auto">
            <a:xfrm>
              <a:off x="96838" y="293688"/>
              <a:ext cx="2669320" cy="4924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ko-KR" sz="2600" dirty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5. </a:t>
              </a:r>
              <a:r>
                <a:rPr lang="ko-KR" altLang="en-US" sz="2600" dirty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가계도의 해석</a:t>
              </a:r>
              <a:endParaRPr lang="en-US" altLang="ko-KR" sz="2600" dirty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endParaRPr>
            </a:p>
          </p:txBody>
        </p:sp>
        <p:sp>
          <p:nvSpPr>
            <p:cNvPr id="10246" name="Line 46"/>
            <p:cNvSpPr>
              <a:spLocks noChangeShapeType="1"/>
            </p:cNvSpPr>
            <p:nvPr/>
          </p:nvSpPr>
          <p:spPr bwMode="auto">
            <a:xfrm>
              <a:off x="3175" y="836738"/>
              <a:ext cx="9144000" cy="0"/>
            </a:xfrm>
            <a:prstGeom prst="line">
              <a:avLst/>
            </a:prstGeom>
            <a:noFill/>
            <a:ln w="9525">
              <a:solidFill>
                <a:srgbClr val="C0C0C0">
                  <a:alpha val="70195"/>
                </a:srgb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</p:grpSp>
      <p:sp>
        <p:nvSpPr>
          <p:cNvPr id="2" name="Rectangle 2">
            <a:extLst>
              <a:ext uri="{FF2B5EF4-FFF2-40B4-BE49-F238E27FC236}">
                <a16:creationId xmlns:a16="http://schemas.microsoft.com/office/drawing/2014/main" id="{4CF4128C-A005-4C62-9624-073F8BC57409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61A700BA-CCAA-4821-B03E-AE9F900CE0CD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1123579"/>
            <a:ext cx="914116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9865111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>
            <a:extLst>
              <a:ext uri="{FF2B5EF4-FFF2-40B4-BE49-F238E27FC236}">
                <a16:creationId xmlns:a16="http://schemas.microsoft.com/office/drawing/2014/main" id="{00092ECE-4BAF-4B66-8715-90E7A4126E29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2602350"/>
            <a:ext cx="11177014" cy="8462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6" name="Rectangle 76"/>
          <p:cNvSpPr>
            <a:spLocks noChangeArrowheads="1"/>
          </p:cNvSpPr>
          <p:nvPr/>
        </p:nvSpPr>
        <p:spPr bwMode="auto">
          <a:xfrm>
            <a:off x="-2832" y="997834"/>
            <a:ext cx="9144000" cy="5877272"/>
          </a:xfrm>
          <a:prstGeom prst="rect">
            <a:avLst/>
          </a:prstGeom>
          <a:gradFill rotWithShape="0">
            <a:gsLst>
              <a:gs pos="0">
                <a:srgbClr val="FDFDFD"/>
              </a:gs>
              <a:gs pos="100000">
                <a:srgbClr val="C9C5C4"/>
              </a:gs>
            </a:gsLst>
            <a:lin ang="5400000" scaled="1"/>
          </a:gradFill>
          <a:ln w="12700">
            <a:solidFill>
              <a:srgbClr val="B2B2B2"/>
            </a:solidFill>
            <a:miter lim="800000"/>
            <a:headEnd/>
            <a:tailEnd/>
          </a:ln>
          <a:effectLst>
            <a:outerShdw dist="53882" dir="2700000" algn="ctr" rotWithShape="0">
              <a:srgbClr val="000000">
                <a:alpha val="30000"/>
              </a:srgbClr>
            </a:outerShdw>
          </a:effectLst>
        </p:spPr>
        <p:txBody>
          <a:bodyPr wrap="none" lIns="99745" tIns="49873" rIns="99745" bIns="49873" anchor="ctr"/>
          <a:lstStyle/>
          <a:p>
            <a:r>
              <a:rPr lang="en-US" altLang="ko-KR" sz="2000" dirty="0">
                <a:solidFill>
                  <a:srgbClr val="C00000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5)</a:t>
            </a:r>
            <a:r>
              <a:rPr lang="ko-KR" altLang="en-US" sz="2000" dirty="0">
                <a:solidFill>
                  <a:srgbClr val="C00000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 삼각관계의 유형</a:t>
            </a:r>
            <a:r>
              <a:rPr lang="en-US" altLang="ko-KR" sz="2000" dirty="0">
                <a:solidFill>
                  <a:srgbClr val="C00000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 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ko-KR" altLang="en-US" sz="1900" dirty="0">
                <a:solidFill>
                  <a:srgbClr val="FF0000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이혼 또는 재혼한 가정의 삼각관계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ko-KR" altLang="en-US" sz="19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자녀가 생부모를 상실하게 된 것이 계부모 때문이라고 간주하고 공격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ko-KR" altLang="en-US" sz="1900" dirty="0">
                <a:solidFill>
                  <a:srgbClr val="92D050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재혼가정에서는 계모</a:t>
            </a:r>
            <a:r>
              <a:rPr lang="en-US" altLang="ko-KR" sz="1900" dirty="0">
                <a:solidFill>
                  <a:srgbClr val="92D050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-</a:t>
            </a:r>
            <a:r>
              <a:rPr lang="ko-KR" altLang="en-US" sz="1900" dirty="0">
                <a:solidFill>
                  <a:srgbClr val="92D050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자녀관계가 나쁜 경우</a:t>
            </a:r>
            <a:r>
              <a:rPr lang="en-US" altLang="ko-KR" sz="19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,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ko-KR" altLang="en-US" sz="19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첫째</a:t>
            </a:r>
            <a:r>
              <a:rPr lang="en-US" altLang="ko-KR" sz="19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, </a:t>
            </a:r>
            <a:r>
              <a:rPr lang="ko-KR" altLang="en-US" sz="19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자녀와 계모가 적대감정</a:t>
            </a:r>
            <a:r>
              <a:rPr lang="en-US" altLang="ko-KR" sz="19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, </a:t>
            </a:r>
            <a:r>
              <a:rPr lang="ko-KR" altLang="en-US" sz="19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계모는 남편이 자녀에게 관심이 더 많다고 </a:t>
            </a:r>
            <a:endParaRPr lang="en-US" altLang="ko-KR" sz="1900" dirty="0">
              <a:solidFill>
                <a:schemeClr val="accent2">
                  <a:lumMod val="75000"/>
                </a:schemeClr>
              </a:solidFill>
              <a:latin typeface="HY강B" panose="02030600000101010101" pitchFamily="18" charset="-127"/>
              <a:ea typeface="HY강B" panose="02030600000101010101" pitchFamily="18" charset="-127"/>
            </a:endParaRPr>
          </a:p>
          <a:p>
            <a:r>
              <a:rPr lang="ko-KR" altLang="en-US" sz="19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    느끼는 반면 남편은 자녀와 아내 사이에서 고민하는 삼각관계가 나타남</a:t>
            </a:r>
            <a:endParaRPr lang="en-US" altLang="ko-KR" sz="1900" dirty="0">
              <a:solidFill>
                <a:schemeClr val="accent2">
                  <a:lumMod val="75000"/>
                </a:schemeClr>
              </a:solidFill>
              <a:latin typeface="HY강B" panose="02030600000101010101" pitchFamily="18" charset="-127"/>
              <a:ea typeface="HY강B" panose="02030600000101010101" pitchFamily="18" charset="-127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ko-KR" altLang="en-US" sz="19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둘째</a:t>
            </a:r>
            <a:r>
              <a:rPr lang="en-US" altLang="ko-KR" sz="19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, </a:t>
            </a:r>
            <a:r>
              <a:rPr lang="ko-KR" altLang="en-US" sz="19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자녀</a:t>
            </a:r>
            <a:r>
              <a:rPr lang="en-US" altLang="ko-KR" sz="19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-</a:t>
            </a:r>
            <a:r>
              <a:rPr lang="ko-KR" altLang="en-US" sz="19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계모</a:t>
            </a:r>
            <a:r>
              <a:rPr lang="en-US" altLang="ko-KR" sz="19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-</a:t>
            </a:r>
            <a:r>
              <a:rPr lang="ko-KR" altLang="en-US" sz="19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생모의 삼각관계로 계모는 가정에서 노력하여도 자신을 </a:t>
            </a:r>
            <a:endParaRPr lang="en-US" altLang="ko-KR" sz="1900" dirty="0">
              <a:solidFill>
                <a:schemeClr val="accent2">
                  <a:lumMod val="75000"/>
                </a:schemeClr>
              </a:solidFill>
              <a:latin typeface="HY강B" panose="02030600000101010101" pitchFamily="18" charset="-127"/>
              <a:ea typeface="HY강B" panose="02030600000101010101" pitchFamily="18" charset="-127"/>
            </a:endParaRPr>
          </a:p>
          <a:p>
            <a:r>
              <a:rPr lang="ko-KR" altLang="en-US" sz="19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    받아주지 않는다고 느끼고</a:t>
            </a:r>
            <a:r>
              <a:rPr lang="en-US" altLang="ko-KR" sz="19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, </a:t>
            </a:r>
            <a:r>
              <a:rPr lang="ko-KR" altLang="en-US" sz="19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생모는 자녀에게 못해준다고 느낌으로써 </a:t>
            </a:r>
            <a:endParaRPr lang="en-US" altLang="ko-KR" sz="1900" dirty="0">
              <a:solidFill>
                <a:schemeClr val="accent2">
                  <a:lumMod val="75000"/>
                </a:schemeClr>
              </a:solidFill>
              <a:latin typeface="HY강B" panose="02030600000101010101" pitchFamily="18" charset="-127"/>
              <a:ea typeface="HY강B" panose="02030600000101010101" pitchFamily="18" charset="-127"/>
            </a:endParaRPr>
          </a:p>
          <a:p>
            <a:r>
              <a:rPr lang="ko-KR" altLang="en-US" sz="19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    생모</a:t>
            </a:r>
            <a:r>
              <a:rPr lang="en-US" altLang="ko-KR" sz="19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-</a:t>
            </a:r>
            <a:r>
              <a:rPr lang="ko-KR" altLang="en-US" sz="19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자녀가 결탁하여 계모 공격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ko-KR" altLang="en-US" sz="1900" dirty="0">
                <a:solidFill>
                  <a:srgbClr val="92D050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이혼한 부부와 새부인과의 사이에서의 삼각관계는</a:t>
            </a:r>
            <a:endParaRPr lang="en-US" altLang="ko-KR" sz="1900" dirty="0">
              <a:solidFill>
                <a:srgbClr val="92D050"/>
              </a:solidFill>
              <a:latin typeface="HY강B" panose="02030600000101010101" pitchFamily="18" charset="-127"/>
              <a:ea typeface="HY강B" panose="02030600000101010101" pitchFamily="18" charset="-127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ko-KR" altLang="en-US" sz="19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첫째</a:t>
            </a:r>
            <a:r>
              <a:rPr lang="en-US" altLang="ko-KR" sz="19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, </a:t>
            </a:r>
            <a:r>
              <a:rPr lang="ko-KR" altLang="en-US" sz="19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재혼한 부부가 이전의 배우자에게 모든 원인이 있다고 보고 함께 배척</a:t>
            </a:r>
            <a:endParaRPr lang="en-US" altLang="ko-KR" sz="1900" dirty="0">
              <a:solidFill>
                <a:schemeClr val="accent2">
                  <a:lumMod val="75000"/>
                </a:schemeClr>
              </a:solidFill>
              <a:latin typeface="HY강B" panose="02030600000101010101" pitchFamily="18" charset="-127"/>
              <a:ea typeface="HY강B" panose="02030600000101010101" pitchFamily="18" charset="-127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ko-KR" altLang="en-US" sz="19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둘째</a:t>
            </a:r>
            <a:r>
              <a:rPr lang="en-US" altLang="ko-KR" sz="19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, </a:t>
            </a:r>
            <a:r>
              <a:rPr lang="ko-KR" altLang="en-US" sz="19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남편이 자기 대신에 재혼한 부인을 내세워 전부인과 싸우도록 하는 경우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ko-KR" altLang="en-US" sz="1900" dirty="0">
                <a:solidFill>
                  <a:srgbClr val="92D050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각자의 자녀를 함께 데리고 와 가정을 꾸민 재혼가족의 </a:t>
            </a:r>
            <a:r>
              <a:rPr lang="ko-KR" altLang="en-US" sz="19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경우는 보다 복잡한</a:t>
            </a:r>
            <a:endParaRPr lang="en-US" altLang="ko-KR" sz="1900" dirty="0">
              <a:solidFill>
                <a:schemeClr val="accent2">
                  <a:lumMod val="75000"/>
                </a:schemeClr>
              </a:solidFill>
              <a:latin typeface="HY강B" panose="02030600000101010101" pitchFamily="18" charset="-127"/>
              <a:ea typeface="HY강B" panose="02030600000101010101" pitchFamily="18" charset="-127"/>
            </a:endParaRPr>
          </a:p>
          <a:p>
            <a:r>
              <a:rPr lang="ko-KR" altLang="en-US" sz="19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    삼각관계가 형성될 가능성이 높음</a:t>
            </a:r>
            <a:endParaRPr lang="en-US" altLang="ko-KR" sz="1900" dirty="0">
              <a:solidFill>
                <a:schemeClr val="accent2">
                  <a:lumMod val="75000"/>
                </a:schemeClr>
              </a:solidFill>
              <a:latin typeface="HY강B" panose="02030600000101010101" pitchFamily="18" charset="-127"/>
              <a:ea typeface="HY강B" panose="02030600000101010101" pitchFamily="18" charset="-127"/>
            </a:endParaRP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ko-KR" altLang="en-US" sz="1900" dirty="0">
                <a:solidFill>
                  <a:srgbClr val="FF0000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다세대에 걸친 삼각관계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ko-KR" altLang="en-US" sz="19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조부모가 손자녀와 결탁하여 부모에 대항하는 형태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ko-KR" altLang="en-US" sz="19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다세대에 걸친 삼각관계는 별거</a:t>
            </a:r>
            <a:r>
              <a:rPr lang="en-US" altLang="ko-KR" sz="19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, </a:t>
            </a:r>
            <a:r>
              <a:rPr lang="ko-KR" altLang="en-US" sz="19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이혼</a:t>
            </a:r>
            <a:r>
              <a:rPr lang="en-US" altLang="ko-KR" sz="19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, </a:t>
            </a:r>
            <a:r>
              <a:rPr lang="ko-KR" altLang="en-US" sz="19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사망 등으로 상실을 경험한 가족에서</a:t>
            </a:r>
            <a:endParaRPr lang="en-US" altLang="ko-KR" sz="1900" dirty="0">
              <a:solidFill>
                <a:schemeClr val="accent2">
                  <a:lumMod val="75000"/>
                </a:schemeClr>
              </a:solidFill>
              <a:latin typeface="HY강B" panose="02030600000101010101" pitchFamily="18" charset="-127"/>
              <a:ea typeface="HY강B" panose="02030600000101010101" pitchFamily="18" charset="-127"/>
            </a:endParaRPr>
          </a:p>
          <a:p>
            <a:r>
              <a:rPr lang="ko-KR" altLang="en-US" sz="19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    자주 나타날 수 있음</a:t>
            </a:r>
          </a:p>
        </p:txBody>
      </p:sp>
      <p:grpSp>
        <p:nvGrpSpPr>
          <p:cNvPr id="9" name="그룹 8"/>
          <p:cNvGrpSpPr/>
          <p:nvPr/>
        </p:nvGrpSpPr>
        <p:grpSpPr>
          <a:xfrm>
            <a:off x="3175" y="293688"/>
            <a:ext cx="9144000" cy="543050"/>
            <a:chOff x="3175" y="293688"/>
            <a:chExt cx="9144000" cy="543050"/>
          </a:xfrm>
        </p:grpSpPr>
        <p:sp>
          <p:nvSpPr>
            <p:cNvPr id="10245" name="Text Box 56"/>
            <p:cNvSpPr txBox="1">
              <a:spLocks noChangeArrowheads="1"/>
            </p:cNvSpPr>
            <p:nvPr/>
          </p:nvSpPr>
          <p:spPr bwMode="auto">
            <a:xfrm>
              <a:off x="96838" y="293688"/>
              <a:ext cx="2669320" cy="4924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ko-KR" sz="2600" dirty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5. </a:t>
              </a:r>
              <a:r>
                <a:rPr lang="ko-KR" altLang="en-US" sz="2600" dirty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가계도의 해석</a:t>
              </a:r>
              <a:endParaRPr lang="en-US" altLang="ko-KR" sz="2600" dirty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endParaRPr>
            </a:p>
          </p:txBody>
        </p:sp>
        <p:sp>
          <p:nvSpPr>
            <p:cNvPr id="10246" name="Line 46"/>
            <p:cNvSpPr>
              <a:spLocks noChangeShapeType="1"/>
            </p:cNvSpPr>
            <p:nvPr/>
          </p:nvSpPr>
          <p:spPr bwMode="auto">
            <a:xfrm>
              <a:off x="3175" y="836738"/>
              <a:ext cx="9144000" cy="0"/>
            </a:xfrm>
            <a:prstGeom prst="line">
              <a:avLst/>
            </a:prstGeom>
            <a:noFill/>
            <a:ln w="9525">
              <a:solidFill>
                <a:srgbClr val="C0C0C0">
                  <a:alpha val="70195"/>
                </a:srgb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</p:grpSp>
      <p:sp>
        <p:nvSpPr>
          <p:cNvPr id="2" name="Rectangle 2">
            <a:extLst>
              <a:ext uri="{FF2B5EF4-FFF2-40B4-BE49-F238E27FC236}">
                <a16:creationId xmlns:a16="http://schemas.microsoft.com/office/drawing/2014/main" id="{4CF4128C-A005-4C62-9624-073F8BC57409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61A700BA-CCAA-4821-B03E-AE9F900CE0CD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1123579"/>
            <a:ext cx="914116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7357571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>
            <a:extLst>
              <a:ext uri="{FF2B5EF4-FFF2-40B4-BE49-F238E27FC236}">
                <a16:creationId xmlns:a16="http://schemas.microsoft.com/office/drawing/2014/main" id="{00092ECE-4BAF-4B66-8715-90E7A4126E29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2602350"/>
            <a:ext cx="11177014" cy="8462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6" name="Rectangle 76"/>
          <p:cNvSpPr>
            <a:spLocks noChangeArrowheads="1"/>
          </p:cNvSpPr>
          <p:nvPr/>
        </p:nvSpPr>
        <p:spPr bwMode="auto">
          <a:xfrm>
            <a:off x="-2832" y="997834"/>
            <a:ext cx="9144000" cy="5877272"/>
          </a:xfrm>
          <a:prstGeom prst="rect">
            <a:avLst/>
          </a:prstGeom>
          <a:gradFill rotWithShape="0">
            <a:gsLst>
              <a:gs pos="0">
                <a:srgbClr val="FDFDFD"/>
              </a:gs>
              <a:gs pos="100000">
                <a:srgbClr val="C9C5C4"/>
              </a:gs>
            </a:gsLst>
            <a:lin ang="5400000" scaled="1"/>
          </a:gradFill>
          <a:ln w="12700">
            <a:solidFill>
              <a:srgbClr val="B2B2B2"/>
            </a:solidFill>
            <a:miter lim="800000"/>
            <a:headEnd/>
            <a:tailEnd/>
          </a:ln>
          <a:effectLst>
            <a:outerShdw dist="53882" dir="2700000" algn="ctr" rotWithShape="0">
              <a:srgbClr val="000000">
                <a:alpha val="30000"/>
              </a:srgbClr>
            </a:outerShdw>
          </a:effectLst>
        </p:spPr>
        <p:txBody>
          <a:bodyPr wrap="none" lIns="99745" tIns="49873" rIns="99745" bIns="49873" anchor="ctr"/>
          <a:lstStyle/>
          <a:p>
            <a:pPr>
              <a:lnSpc>
                <a:spcPct val="130000"/>
              </a:lnSpc>
            </a:pPr>
            <a:r>
              <a:rPr lang="en-US" altLang="ko-KR" sz="2000" dirty="0">
                <a:solidFill>
                  <a:srgbClr val="C00000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6)</a:t>
            </a:r>
            <a:r>
              <a:rPr lang="ko-KR" altLang="en-US" sz="2000" dirty="0">
                <a:solidFill>
                  <a:srgbClr val="C00000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 가족의 균형과 불균형</a:t>
            </a:r>
            <a:endParaRPr lang="en-US" altLang="ko-KR" sz="2000" dirty="0">
              <a:solidFill>
                <a:srgbClr val="C00000"/>
              </a:solidFill>
              <a:latin typeface="HY강B" panose="02030600000101010101" pitchFamily="18" charset="-127"/>
              <a:ea typeface="HY강B" panose="02030600000101010101" pitchFamily="18" charset="-127"/>
            </a:endParaRPr>
          </a:p>
          <a:p>
            <a:pPr marL="342900" indent="-342900">
              <a:lnSpc>
                <a:spcPct val="130000"/>
              </a:lnSpc>
              <a:buFont typeface="Wingdings" panose="05000000000000000000" pitchFamily="2" charset="2"/>
              <a:buChar char="§"/>
            </a:pPr>
            <a:r>
              <a:rPr lang="ko-KR" altLang="en-US" sz="1900" dirty="0">
                <a:solidFill>
                  <a:srgbClr val="FF0000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가족구조</a:t>
            </a:r>
          </a:p>
          <a:p>
            <a:pPr marL="342900" indent="-342900">
              <a:lnSpc>
                <a:spcPct val="130000"/>
              </a:lnSpc>
              <a:buFont typeface="Wingdings" panose="05000000000000000000" pitchFamily="2" charset="2"/>
              <a:buChar char="ü"/>
            </a:pPr>
            <a:r>
              <a:rPr lang="ko-KR" altLang="en-US" sz="1900" dirty="0">
                <a:solidFill>
                  <a:srgbClr val="002060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이성형제 있는 막내 </a:t>
            </a:r>
            <a:r>
              <a:rPr lang="en-US" altLang="ko-KR" sz="1900" dirty="0">
                <a:solidFill>
                  <a:srgbClr val="002060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-</a:t>
            </a:r>
            <a:r>
              <a:rPr lang="ko-KR" altLang="en-US" sz="1900" dirty="0">
                <a:solidFill>
                  <a:srgbClr val="002060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 이성형제가 있는 첫째 자녀의 결혼이 같은 형제순위나</a:t>
            </a:r>
            <a:endParaRPr lang="en-US" altLang="ko-KR" sz="1900" dirty="0">
              <a:solidFill>
                <a:srgbClr val="002060"/>
              </a:solidFill>
              <a:latin typeface="HY강B" panose="02030600000101010101" pitchFamily="18" charset="-127"/>
              <a:ea typeface="HY강B" panose="02030600000101010101" pitchFamily="18" charset="-127"/>
            </a:endParaRPr>
          </a:p>
          <a:p>
            <a:pPr>
              <a:lnSpc>
                <a:spcPct val="130000"/>
              </a:lnSpc>
            </a:pPr>
            <a:r>
              <a:rPr lang="en-US" altLang="ko-KR" sz="1900" dirty="0">
                <a:solidFill>
                  <a:srgbClr val="002060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     </a:t>
            </a:r>
            <a:r>
              <a:rPr lang="ko-KR" altLang="en-US" sz="1900" dirty="0">
                <a:solidFill>
                  <a:srgbClr val="002060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동성형제만이 있는 가족구조에서 성장한 자녀끼리 결혼한 것보다 원만</a:t>
            </a:r>
          </a:p>
          <a:p>
            <a:pPr marL="342900" indent="-342900">
              <a:lnSpc>
                <a:spcPct val="130000"/>
              </a:lnSpc>
              <a:buFont typeface="Wingdings" panose="05000000000000000000" pitchFamily="2" charset="2"/>
              <a:buChar char="ü"/>
            </a:pPr>
            <a:r>
              <a:rPr lang="ko-KR" altLang="en-US" sz="1900" dirty="0">
                <a:solidFill>
                  <a:srgbClr val="002060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배우자의 </a:t>
            </a:r>
            <a:r>
              <a:rPr lang="en-US" altLang="ko-KR" sz="1900" dirty="0">
                <a:solidFill>
                  <a:srgbClr val="002060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family of origin</a:t>
            </a:r>
            <a:r>
              <a:rPr lang="ko-KR" altLang="en-US" sz="1900" dirty="0">
                <a:solidFill>
                  <a:srgbClr val="002060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의 차이</a:t>
            </a:r>
            <a:r>
              <a:rPr lang="en-US" altLang="ko-KR" sz="1900" dirty="0">
                <a:solidFill>
                  <a:srgbClr val="002060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. </a:t>
            </a:r>
            <a:r>
              <a:rPr lang="ko-KR" altLang="en-US" sz="1900" dirty="0">
                <a:solidFill>
                  <a:srgbClr val="002060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즉</a:t>
            </a:r>
            <a:r>
              <a:rPr lang="en-US" altLang="ko-KR" sz="1900" dirty="0">
                <a:solidFill>
                  <a:srgbClr val="002060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, </a:t>
            </a:r>
            <a:r>
              <a:rPr lang="ko-KR" altLang="en-US" sz="1900" dirty="0">
                <a:solidFill>
                  <a:srgbClr val="002060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한 배우자는 대가족</a:t>
            </a:r>
            <a:r>
              <a:rPr lang="en-US" altLang="ko-KR" sz="1900" dirty="0">
                <a:solidFill>
                  <a:srgbClr val="002060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, </a:t>
            </a:r>
            <a:r>
              <a:rPr lang="ko-KR" altLang="en-US" sz="1900" dirty="0">
                <a:solidFill>
                  <a:srgbClr val="002060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한 배우자는 독자인</a:t>
            </a:r>
            <a:endParaRPr lang="en-US" altLang="ko-KR" sz="1900" dirty="0">
              <a:solidFill>
                <a:srgbClr val="002060"/>
              </a:solidFill>
              <a:latin typeface="HY강B" panose="02030600000101010101" pitchFamily="18" charset="-127"/>
              <a:ea typeface="HY강B" panose="02030600000101010101" pitchFamily="18" charset="-127"/>
            </a:endParaRPr>
          </a:p>
          <a:p>
            <a:pPr>
              <a:lnSpc>
                <a:spcPct val="130000"/>
              </a:lnSpc>
            </a:pPr>
            <a:r>
              <a:rPr lang="ko-KR" altLang="en-US" sz="1900" dirty="0">
                <a:solidFill>
                  <a:srgbClr val="002060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    경우 서로의 성장환경이 매우 상이</a:t>
            </a:r>
          </a:p>
          <a:p>
            <a:pPr marL="342900" indent="-342900">
              <a:lnSpc>
                <a:spcPct val="130000"/>
              </a:lnSpc>
              <a:buFont typeface="Wingdings" panose="05000000000000000000" pitchFamily="2" charset="2"/>
              <a:buChar char="ü"/>
            </a:pPr>
            <a:r>
              <a:rPr lang="ko-KR" altLang="en-US" sz="1900" dirty="0">
                <a:solidFill>
                  <a:srgbClr val="002060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한 배우자는 이혼</a:t>
            </a:r>
            <a:r>
              <a:rPr lang="en-US" altLang="ko-KR" sz="1900" dirty="0">
                <a:solidFill>
                  <a:srgbClr val="002060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, </a:t>
            </a:r>
            <a:r>
              <a:rPr lang="ko-KR" altLang="en-US" sz="1900" dirty="0">
                <a:solidFill>
                  <a:srgbClr val="002060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별거 등 결혼관계가 파경에 이르는 경험을 많이 했고</a:t>
            </a:r>
            <a:r>
              <a:rPr lang="en-US" altLang="ko-KR" sz="1900" dirty="0">
                <a:solidFill>
                  <a:srgbClr val="002060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,</a:t>
            </a:r>
          </a:p>
          <a:p>
            <a:pPr>
              <a:lnSpc>
                <a:spcPct val="130000"/>
              </a:lnSpc>
            </a:pPr>
            <a:r>
              <a:rPr lang="ko-KR" altLang="en-US" sz="1900" dirty="0">
                <a:solidFill>
                  <a:srgbClr val="002060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    다른 배우자는 그런 일을 경험하지 못한 경우로 구성된 가족</a:t>
            </a:r>
            <a:endParaRPr lang="en-US" altLang="ko-KR" sz="1900" dirty="0">
              <a:solidFill>
                <a:srgbClr val="002060"/>
              </a:solidFill>
              <a:latin typeface="HY강B" panose="02030600000101010101" pitchFamily="18" charset="-127"/>
              <a:ea typeface="HY강B" panose="02030600000101010101" pitchFamily="18" charset="-127"/>
            </a:endParaRPr>
          </a:p>
          <a:p>
            <a:pPr>
              <a:lnSpc>
                <a:spcPct val="130000"/>
              </a:lnSpc>
            </a:pPr>
            <a:endParaRPr lang="ko-KR" altLang="en-US" sz="1900" dirty="0">
              <a:solidFill>
                <a:srgbClr val="002060"/>
              </a:solidFill>
              <a:latin typeface="HY강B" panose="02030600000101010101" pitchFamily="18" charset="-127"/>
              <a:ea typeface="HY강B" panose="02030600000101010101" pitchFamily="18" charset="-127"/>
            </a:endParaRPr>
          </a:p>
          <a:p>
            <a:pPr marL="342900" indent="-342900">
              <a:lnSpc>
                <a:spcPct val="130000"/>
              </a:lnSpc>
              <a:buFont typeface="Wingdings" panose="05000000000000000000" pitchFamily="2" charset="2"/>
              <a:buChar char="§"/>
            </a:pPr>
            <a:r>
              <a:rPr lang="ko-KR" altLang="en-US" sz="1900" dirty="0">
                <a:solidFill>
                  <a:srgbClr val="FF0000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역할</a:t>
            </a:r>
          </a:p>
          <a:p>
            <a:pPr marL="342900" indent="-342900">
              <a:lnSpc>
                <a:spcPct val="130000"/>
              </a:lnSpc>
              <a:buFont typeface="Wingdings" panose="05000000000000000000" pitchFamily="2" charset="2"/>
              <a:buChar char="ü"/>
            </a:pPr>
            <a:r>
              <a:rPr lang="ko-KR" altLang="en-US" sz="1900" dirty="0">
                <a:solidFill>
                  <a:srgbClr val="002060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가족내에는 보호자</a:t>
            </a:r>
            <a:r>
              <a:rPr lang="en-US" altLang="ko-KR" sz="1900" dirty="0">
                <a:solidFill>
                  <a:srgbClr val="002060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, </a:t>
            </a:r>
            <a:r>
              <a:rPr lang="ko-KR" altLang="en-US" sz="1900" dirty="0" err="1">
                <a:solidFill>
                  <a:srgbClr val="002060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의존자</a:t>
            </a:r>
            <a:r>
              <a:rPr lang="en-US" altLang="ko-KR" sz="1900" dirty="0">
                <a:solidFill>
                  <a:srgbClr val="002060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, </a:t>
            </a:r>
            <a:r>
              <a:rPr lang="ko-KR" altLang="en-US" sz="1900" dirty="0">
                <a:solidFill>
                  <a:srgbClr val="002060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대변자 등 역할이 규정되어 있음</a:t>
            </a:r>
          </a:p>
          <a:p>
            <a:pPr marL="342900" indent="-342900">
              <a:lnSpc>
                <a:spcPct val="130000"/>
              </a:lnSpc>
              <a:buFont typeface="Wingdings" panose="05000000000000000000" pitchFamily="2" charset="2"/>
              <a:buChar char="ü"/>
            </a:pPr>
            <a:r>
              <a:rPr lang="ko-KR" altLang="en-US" sz="1900" dirty="0">
                <a:solidFill>
                  <a:srgbClr val="002060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그러나 한 성원에게 지나친 역할부담이 있는 경우</a:t>
            </a:r>
            <a:r>
              <a:rPr lang="en-US" altLang="ko-KR" sz="1900" dirty="0">
                <a:solidFill>
                  <a:srgbClr val="002060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, </a:t>
            </a:r>
            <a:r>
              <a:rPr lang="ko-KR" altLang="en-US" sz="1900" dirty="0">
                <a:solidFill>
                  <a:srgbClr val="002060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가족내에 특정한 역할</a:t>
            </a:r>
            <a:endParaRPr lang="en-US" altLang="ko-KR" sz="1900" dirty="0">
              <a:solidFill>
                <a:srgbClr val="002060"/>
              </a:solidFill>
              <a:latin typeface="HY강B" panose="02030600000101010101" pitchFamily="18" charset="-127"/>
              <a:ea typeface="HY강B" panose="02030600000101010101" pitchFamily="18" charset="-127"/>
            </a:endParaRPr>
          </a:p>
          <a:p>
            <a:pPr>
              <a:lnSpc>
                <a:spcPct val="130000"/>
              </a:lnSpc>
            </a:pPr>
            <a:r>
              <a:rPr lang="en-US" altLang="ko-KR" sz="1900" dirty="0">
                <a:solidFill>
                  <a:srgbClr val="002060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    (</a:t>
            </a:r>
            <a:r>
              <a:rPr lang="ko-KR" altLang="en-US" sz="1900" dirty="0">
                <a:solidFill>
                  <a:srgbClr val="002060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예</a:t>
            </a:r>
            <a:r>
              <a:rPr lang="en-US" altLang="ko-KR" sz="1900" dirty="0">
                <a:solidFill>
                  <a:srgbClr val="002060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: </a:t>
            </a:r>
            <a:r>
              <a:rPr lang="ko-KR" altLang="en-US" sz="1900" dirty="0">
                <a:solidFill>
                  <a:srgbClr val="002060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지도자 등</a:t>
            </a:r>
            <a:r>
              <a:rPr lang="en-US" altLang="ko-KR" sz="1900" dirty="0">
                <a:solidFill>
                  <a:srgbClr val="002060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)</a:t>
            </a:r>
            <a:r>
              <a:rPr lang="ko-KR" altLang="en-US" sz="1900" dirty="0">
                <a:solidFill>
                  <a:srgbClr val="002060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을 수행하는 성원이 많은 경우</a:t>
            </a:r>
            <a:r>
              <a:rPr lang="en-US" altLang="ko-KR" sz="1900" dirty="0">
                <a:solidFill>
                  <a:srgbClr val="002060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, </a:t>
            </a:r>
            <a:r>
              <a:rPr lang="ko-KR" altLang="en-US" sz="1900" dirty="0">
                <a:solidFill>
                  <a:srgbClr val="002060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성규범에 따른 엄격한 역할분담</a:t>
            </a:r>
            <a:endParaRPr lang="en-US" altLang="ko-KR" sz="1900" dirty="0">
              <a:solidFill>
                <a:srgbClr val="002060"/>
              </a:solidFill>
              <a:latin typeface="HY강B" panose="02030600000101010101" pitchFamily="18" charset="-127"/>
              <a:ea typeface="HY강B" panose="02030600000101010101" pitchFamily="18" charset="-127"/>
            </a:endParaRPr>
          </a:p>
          <a:p>
            <a:pPr>
              <a:lnSpc>
                <a:spcPct val="130000"/>
              </a:lnSpc>
            </a:pPr>
            <a:r>
              <a:rPr lang="ko-KR" altLang="en-US" sz="1900" dirty="0">
                <a:solidFill>
                  <a:srgbClr val="002060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     및 맞벌이부부 등의 경우에는 가족내 역할수행상의 문제를 야기할 수 있음</a:t>
            </a:r>
            <a:r>
              <a:rPr lang="en-US" altLang="ko-KR" sz="1900" dirty="0">
                <a:solidFill>
                  <a:srgbClr val="002060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 </a:t>
            </a:r>
          </a:p>
        </p:txBody>
      </p:sp>
      <p:grpSp>
        <p:nvGrpSpPr>
          <p:cNvPr id="9" name="그룹 8"/>
          <p:cNvGrpSpPr/>
          <p:nvPr/>
        </p:nvGrpSpPr>
        <p:grpSpPr>
          <a:xfrm>
            <a:off x="3175" y="293688"/>
            <a:ext cx="9144000" cy="543050"/>
            <a:chOff x="3175" y="293688"/>
            <a:chExt cx="9144000" cy="543050"/>
          </a:xfrm>
        </p:grpSpPr>
        <p:sp>
          <p:nvSpPr>
            <p:cNvPr id="10245" name="Text Box 56"/>
            <p:cNvSpPr txBox="1">
              <a:spLocks noChangeArrowheads="1"/>
            </p:cNvSpPr>
            <p:nvPr/>
          </p:nvSpPr>
          <p:spPr bwMode="auto">
            <a:xfrm>
              <a:off x="96838" y="293688"/>
              <a:ext cx="2669320" cy="4924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ko-KR" sz="2600" dirty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5. </a:t>
              </a:r>
              <a:r>
                <a:rPr lang="ko-KR" altLang="en-US" sz="2600" dirty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가계도의 해석</a:t>
              </a:r>
              <a:endParaRPr lang="en-US" altLang="ko-KR" sz="2600" dirty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endParaRPr>
            </a:p>
          </p:txBody>
        </p:sp>
        <p:sp>
          <p:nvSpPr>
            <p:cNvPr id="10246" name="Line 46"/>
            <p:cNvSpPr>
              <a:spLocks noChangeShapeType="1"/>
            </p:cNvSpPr>
            <p:nvPr/>
          </p:nvSpPr>
          <p:spPr bwMode="auto">
            <a:xfrm>
              <a:off x="3175" y="836738"/>
              <a:ext cx="9144000" cy="0"/>
            </a:xfrm>
            <a:prstGeom prst="line">
              <a:avLst/>
            </a:prstGeom>
            <a:noFill/>
            <a:ln w="9525">
              <a:solidFill>
                <a:srgbClr val="C0C0C0">
                  <a:alpha val="70195"/>
                </a:srgb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</p:grpSp>
      <p:sp>
        <p:nvSpPr>
          <p:cNvPr id="2" name="Rectangle 2">
            <a:extLst>
              <a:ext uri="{FF2B5EF4-FFF2-40B4-BE49-F238E27FC236}">
                <a16:creationId xmlns:a16="http://schemas.microsoft.com/office/drawing/2014/main" id="{4CF4128C-A005-4C62-9624-073F8BC57409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61A700BA-CCAA-4821-B03E-AE9F900CE0CD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1123579"/>
            <a:ext cx="914116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1590111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>
            <a:extLst>
              <a:ext uri="{FF2B5EF4-FFF2-40B4-BE49-F238E27FC236}">
                <a16:creationId xmlns:a16="http://schemas.microsoft.com/office/drawing/2014/main" id="{00092ECE-4BAF-4B66-8715-90E7A4126E29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2602350"/>
            <a:ext cx="11177014" cy="8462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6" name="Rectangle 76"/>
          <p:cNvSpPr>
            <a:spLocks noChangeArrowheads="1"/>
          </p:cNvSpPr>
          <p:nvPr/>
        </p:nvSpPr>
        <p:spPr bwMode="auto">
          <a:xfrm>
            <a:off x="-2832" y="997834"/>
            <a:ext cx="9144000" cy="5877272"/>
          </a:xfrm>
          <a:prstGeom prst="rect">
            <a:avLst/>
          </a:prstGeom>
          <a:gradFill rotWithShape="0">
            <a:gsLst>
              <a:gs pos="0">
                <a:srgbClr val="FDFDFD"/>
              </a:gs>
              <a:gs pos="100000">
                <a:srgbClr val="C9C5C4"/>
              </a:gs>
            </a:gsLst>
            <a:lin ang="5400000" scaled="1"/>
          </a:gradFill>
          <a:ln w="12700">
            <a:solidFill>
              <a:srgbClr val="B2B2B2"/>
            </a:solidFill>
            <a:miter lim="800000"/>
            <a:headEnd/>
            <a:tailEnd/>
          </a:ln>
          <a:effectLst>
            <a:outerShdw dist="53882" dir="2700000" algn="ctr" rotWithShape="0">
              <a:srgbClr val="000000">
                <a:alpha val="30000"/>
              </a:srgbClr>
            </a:outerShdw>
          </a:effectLst>
        </p:spPr>
        <p:txBody>
          <a:bodyPr wrap="none" lIns="99745" tIns="49873" rIns="99745" bIns="49873" anchor="ctr"/>
          <a:lstStyle/>
          <a:p>
            <a:pPr>
              <a:lnSpc>
                <a:spcPct val="130000"/>
              </a:lnSpc>
            </a:pPr>
            <a:r>
              <a:rPr lang="en-US" altLang="ko-KR" sz="2000" dirty="0">
                <a:solidFill>
                  <a:srgbClr val="C00000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6)</a:t>
            </a:r>
            <a:r>
              <a:rPr lang="ko-KR" altLang="en-US" sz="2000" dirty="0">
                <a:solidFill>
                  <a:srgbClr val="C00000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 가족의 균형과 불균형</a:t>
            </a:r>
            <a:endParaRPr lang="en-US" altLang="ko-KR" sz="2000" dirty="0">
              <a:solidFill>
                <a:srgbClr val="C00000"/>
              </a:solidFill>
              <a:latin typeface="HY강B" panose="02030600000101010101" pitchFamily="18" charset="-127"/>
              <a:ea typeface="HY강B" panose="02030600000101010101" pitchFamily="18" charset="-127"/>
            </a:endParaRPr>
          </a:p>
          <a:p>
            <a:pPr marL="342900" indent="-342900">
              <a:lnSpc>
                <a:spcPct val="130000"/>
              </a:lnSpc>
              <a:buFont typeface="Wingdings" panose="05000000000000000000" pitchFamily="2" charset="2"/>
              <a:buChar char="§"/>
            </a:pPr>
            <a:r>
              <a:rPr lang="ko-KR" altLang="en-US" sz="1900" dirty="0">
                <a:solidFill>
                  <a:srgbClr val="FF0000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기능수준과 유형</a:t>
            </a:r>
          </a:p>
          <a:p>
            <a:pPr marL="342900" indent="-342900">
              <a:lnSpc>
                <a:spcPct val="130000"/>
              </a:lnSpc>
              <a:buFont typeface="Wingdings" panose="05000000000000000000" pitchFamily="2" charset="2"/>
              <a:buChar char="ü"/>
            </a:pPr>
            <a:r>
              <a:rPr lang="ko-KR" altLang="en-US" sz="1900" dirty="0">
                <a:solidFill>
                  <a:srgbClr val="002060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가족내에서 각 성원이 수행하는 역할의 기능수준을 다를 수 있음</a:t>
            </a:r>
          </a:p>
          <a:p>
            <a:pPr marL="342900" indent="-342900">
              <a:lnSpc>
                <a:spcPct val="130000"/>
              </a:lnSpc>
              <a:buFont typeface="Wingdings" panose="05000000000000000000" pitchFamily="2" charset="2"/>
              <a:buChar char="ü"/>
            </a:pPr>
            <a:r>
              <a:rPr lang="ko-KR" altLang="en-US" sz="1900" dirty="0">
                <a:solidFill>
                  <a:srgbClr val="002060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가족에서는 서로 대조적인 양식</a:t>
            </a:r>
            <a:r>
              <a:rPr lang="en-US" altLang="ko-KR" sz="1900" dirty="0">
                <a:solidFill>
                  <a:srgbClr val="002060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(</a:t>
            </a:r>
            <a:r>
              <a:rPr lang="ko-KR" altLang="en-US" sz="1900" dirty="0">
                <a:solidFill>
                  <a:srgbClr val="002060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예</a:t>
            </a:r>
            <a:r>
              <a:rPr lang="en-US" altLang="ko-KR" sz="1900" dirty="0">
                <a:solidFill>
                  <a:srgbClr val="002060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: </a:t>
            </a:r>
            <a:r>
              <a:rPr lang="ko-KR" altLang="en-US" sz="1900" dirty="0">
                <a:solidFill>
                  <a:srgbClr val="002060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남편 실직</a:t>
            </a:r>
            <a:r>
              <a:rPr lang="en-US" altLang="ko-KR" sz="1900" dirty="0">
                <a:solidFill>
                  <a:srgbClr val="002060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+</a:t>
            </a:r>
            <a:r>
              <a:rPr lang="ko-KR" altLang="en-US" sz="1900" dirty="0">
                <a:solidFill>
                  <a:srgbClr val="002060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알콜중독 </a:t>
            </a:r>
            <a:r>
              <a:rPr lang="en-US" altLang="ko-KR" sz="1900" dirty="0">
                <a:solidFill>
                  <a:srgbClr val="002060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- </a:t>
            </a:r>
            <a:r>
              <a:rPr lang="ko-KR" altLang="en-US" sz="1900" dirty="0">
                <a:solidFill>
                  <a:srgbClr val="002060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부인은 변호사</a:t>
            </a:r>
            <a:r>
              <a:rPr lang="en-US" altLang="ko-KR" sz="1900" dirty="0">
                <a:solidFill>
                  <a:srgbClr val="002060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)</a:t>
            </a:r>
            <a:r>
              <a:rPr lang="ko-KR" altLang="en-US" sz="1900" dirty="0">
                <a:solidFill>
                  <a:srgbClr val="002060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이 </a:t>
            </a:r>
            <a:endParaRPr lang="en-US" altLang="ko-KR" sz="1900" dirty="0">
              <a:solidFill>
                <a:srgbClr val="002060"/>
              </a:solidFill>
              <a:latin typeface="HY강B" panose="02030600000101010101" pitchFamily="18" charset="-127"/>
              <a:ea typeface="HY강B" panose="02030600000101010101" pitchFamily="18" charset="-127"/>
            </a:endParaRPr>
          </a:p>
          <a:p>
            <a:pPr>
              <a:lnSpc>
                <a:spcPct val="130000"/>
              </a:lnSpc>
            </a:pPr>
            <a:r>
              <a:rPr lang="en-US" altLang="ko-KR" sz="1900" dirty="0">
                <a:solidFill>
                  <a:srgbClr val="002060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    </a:t>
            </a:r>
            <a:r>
              <a:rPr lang="ko-KR" altLang="en-US" sz="1900" dirty="0">
                <a:solidFill>
                  <a:srgbClr val="002060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서로 보완하면서 조화를 이룰 수 있지만 불균형을 낳기도 하며</a:t>
            </a:r>
            <a:r>
              <a:rPr lang="en-US" altLang="ko-KR" sz="1900" dirty="0">
                <a:solidFill>
                  <a:srgbClr val="002060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, </a:t>
            </a:r>
          </a:p>
          <a:p>
            <a:pPr marL="342900" indent="-342900">
              <a:lnSpc>
                <a:spcPct val="130000"/>
              </a:lnSpc>
              <a:buFont typeface="Wingdings" panose="05000000000000000000" pitchFamily="2" charset="2"/>
              <a:buChar char="ü"/>
            </a:pPr>
            <a:r>
              <a:rPr lang="ko-KR" altLang="en-US" sz="1900" dirty="0">
                <a:solidFill>
                  <a:srgbClr val="002060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형제 중 다른 사람은 다 성공하였는데 </a:t>
            </a:r>
            <a:r>
              <a:rPr lang="ko-KR" altLang="en-US" sz="1900" dirty="0" err="1">
                <a:solidFill>
                  <a:srgbClr val="002060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한명만</a:t>
            </a:r>
            <a:r>
              <a:rPr lang="ko-KR" altLang="en-US" sz="1900" dirty="0">
                <a:solidFill>
                  <a:srgbClr val="002060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 유독 실패를 거듭하는 경우</a:t>
            </a:r>
            <a:r>
              <a:rPr lang="en-US" altLang="ko-KR" sz="1900" dirty="0">
                <a:solidFill>
                  <a:srgbClr val="002060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, </a:t>
            </a:r>
          </a:p>
          <a:p>
            <a:pPr marL="342900" indent="-342900">
              <a:lnSpc>
                <a:spcPct val="130000"/>
              </a:lnSpc>
              <a:buFont typeface="Wingdings" panose="05000000000000000000" pitchFamily="2" charset="2"/>
              <a:buChar char="ü"/>
            </a:pPr>
            <a:r>
              <a:rPr lang="ko-KR" altLang="en-US" sz="1900" dirty="0">
                <a:solidFill>
                  <a:srgbClr val="002060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정신질환 등으로 한 성원의 역할수행이 불가능해진 경우 등 불균형 야기 가능</a:t>
            </a:r>
          </a:p>
          <a:p>
            <a:pPr marL="342900" indent="-342900">
              <a:lnSpc>
                <a:spcPct val="130000"/>
              </a:lnSpc>
              <a:buFont typeface="Wingdings" panose="05000000000000000000" pitchFamily="2" charset="2"/>
              <a:buChar char="ü"/>
            </a:pPr>
            <a:r>
              <a:rPr lang="ko-KR" altLang="en-US" sz="1900" dirty="0">
                <a:solidFill>
                  <a:srgbClr val="002060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따라서 가족내의 대조적 유형이 균형 또는 불균형으로 작용하는지를 파악함</a:t>
            </a:r>
          </a:p>
          <a:p>
            <a:pPr marL="342900" indent="-342900">
              <a:lnSpc>
                <a:spcPct val="130000"/>
              </a:lnSpc>
              <a:buFont typeface="Wingdings" panose="05000000000000000000" pitchFamily="2" charset="2"/>
              <a:buChar char="§"/>
            </a:pPr>
            <a:r>
              <a:rPr lang="ko-KR" altLang="en-US" sz="1900" dirty="0">
                <a:solidFill>
                  <a:srgbClr val="FF0000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자원의 유무</a:t>
            </a:r>
          </a:p>
          <a:p>
            <a:pPr marL="342900" indent="-342900">
              <a:lnSpc>
                <a:spcPct val="130000"/>
              </a:lnSpc>
              <a:buFont typeface="Wingdings" panose="05000000000000000000" pitchFamily="2" charset="2"/>
              <a:buChar char="ü"/>
            </a:pPr>
            <a:r>
              <a:rPr lang="ko-KR" altLang="en-US" sz="1900" dirty="0">
                <a:solidFill>
                  <a:srgbClr val="002060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재산</a:t>
            </a:r>
            <a:r>
              <a:rPr lang="en-US" altLang="ko-KR" sz="1900" dirty="0">
                <a:solidFill>
                  <a:srgbClr val="002060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, </a:t>
            </a:r>
            <a:r>
              <a:rPr lang="ko-KR" altLang="en-US" sz="1900" dirty="0">
                <a:solidFill>
                  <a:srgbClr val="002060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직업</a:t>
            </a:r>
            <a:r>
              <a:rPr lang="en-US" altLang="ko-KR" sz="1900" dirty="0">
                <a:solidFill>
                  <a:srgbClr val="002060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, </a:t>
            </a:r>
            <a:r>
              <a:rPr lang="ko-KR" altLang="en-US" sz="1900" dirty="0">
                <a:solidFill>
                  <a:srgbClr val="002060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지원체계 등에 있어서 </a:t>
            </a:r>
            <a:r>
              <a:rPr lang="ko-KR" altLang="en-US" sz="1900" dirty="0" smtClean="0">
                <a:solidFill>
                  <a:srgbClr val="002060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차이가 </a:t>
            </a:r>
            <a:r>
              <a:rPr lang="ko-KR" altLang="en-US" sz="1900" dirty="0">
                <a:solidFill>
                  <a:srgbClr val="002060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있는지를 탐색하여야 하는데</a:t>
            </a:r>
            <a:r>
              <a:rPr lang="en-US" altLang="ko-KR" sz="1900" dirty="0">
                <a:solidFill>
                  <a:srgbClr val="002060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, </a:t>
            </a:r>
          </a:p>
          <a:p>
            <a:pPr marL="342900" indent="-342900">
              <a:lnSpc>
                <a:spcPct val="130000"/>
              </a:lnSpc>
              <a:buFont typeface="Wingdings" panose="05000000000000000000" pitchFamily="2" charset="2"/>
              <a:buChar char="ü"/>
            </a:pPr>
            <a:r>
              <a:rPr lang="ko-KR" altLang="en-US" sz="1900" dirty="0">
                <a:solidFill>
                  <a:srgbClr val="002060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이들이 계층</a:t>
            </a:r>
            <a:r>
              <a:rPr lang="en-US" altLang="ko-KR" sz="1900" dirty="0">
                <a:solidFill>
                  <a:srgbClr val="002060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, </a:t>
            </a:r>
            <a:r>
              <a:rPr lang="ko-KR" altLang="en-US" sz="1900" dirty="0">
                <a:solidFill>
                  <a:srgbClr val="002060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수입</a:t>
            </a:r>
            <a:r>
              <a:rPr lang="en-US" altLang="ko-KR" sz="1900" dirty="0">
                <a:solidFill>
                  <a:srgbClr val="002060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, </a:t>
            </a:r>
            <a:r>
              <a:rPr lang="ko-KR" altLang="en-US" sz="1900" dirty="0">
                <a:solidFill>
                  <a:srgbClr val="002060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직업상의 차이에 어떻게 대응하고 있으며</a:t>
            </a:r>
            <a:r>
              <a:rPr lang="en-US" altLang="ko-KR" sz="1900" dirty="0">
                <a:solidFill>
                  <a:srgbClr val="002060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, </a:t>
            </a:r>
          </a:p>
          <a:p>
            <a:pPr marL="342900" indent="-342900">
              <a:lnSpc>
                <a:spcPct val="130000"/>
              </a:lnSpc>
              <a:buFont typeface="Wingdings" panose="05000000000000000000" pitchFamily="2" charset="2"/>
              <a:buChar char="ü"/>
            </a:pPr>
            <a:r>
              <a:rPr lang="ko-KR" altLang="en-US" sz="1900" dirty="0">
                <a:solidFill>
                  <a:srgbClr val="002060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적절한 균형을 이루지 못한 부분은 무엇인가를 파악하여야 함</a:t>
            </a:r>
          </a:p>
          <a:p>
            <a:pPr marL="342900" indent="-342900">
              <a:lnSpc>
                <a:spcPct val="130000"/>
              </a:lnSpc>
              <a:buFont typeface="Wingdings" panose="05000000000000000000" pitchFamily="2" charset="2"/>
              <a:buChar char="ü"/>
            </a:pPr>
            <a:r>
              <a:rPr lang="ko-KR" altLang="en-US" sz="1900" dirty="0">
                <a:solidFill>
                  <a:srgbClr val="002060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예</a:t>
            </a:r>
            <a:r>
              <a:rPr lang="en-US" altLang="ko-KR" sz="1900" dirty="0">
                <a:solidFill>
                  <a:srgbClr val="002060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: </a:t>
            </a:r>
            <a:r>
              <a:rPr lang="ko-KR" altLang="en-US" sz="1900" dirty="0">
                <a:solidFill>
                  <a:srgbClr val="002060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농부가족 남편과 </a:t>
            </a:r>
            <a:r>
              <a:rPr lang="ko-KR" altLang="en-US" sz="1900" dirty="0" smtClean="0">
                <a:solidFill>
                  <a:srgbClr val="002060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재벌 집안 </a:t>
            </a:r>
            <a:r>
              <a:rPr lang="ko-KR" altLang="en-US" sz="1900" dirty="0">
                <a:solidFill>
                  <a:srgbClr val="002060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딸이 결혼한 경우</a:t>
            </a:r>
            <a:r>
              <a:rPr lang="en-US" altLang="ko-KR" sz="1900" dirty="0">
                <a:solidFill>
                  <a:srgbClr val="002060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, </a:t>
            </a:r>
            <a:r>
              <a:rPr lang="ko-KR" altLang="en-US" sz="1900" dirty="0">
                <a:solidFill>
                  <a:srgbClr val="002060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양가의 결혼에 대한 반응</a:t>
            </a:r>
            <a:r>
              <a:rPr lang="en-US" altLang="ko-KR" sz="1900" dirty="0">
                <a:solidFill>
                  <a:srgbClr val="002060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,</a:t>
            </a:r>
          </a:p>
          <a:p>
            <a:pPr>
              <a:lnSpc>
                <a:spcPct val="130000"/>
              </a:lnSpc>
            </a:pPr>
            <a:r>
              <a:rPr lang="ko-KR" altLang="en-US" sz="1900" dirty="0">
                <a:solidFill>
                  <a:srgbClr val="002060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    결혼후의 양가의 태도 및 지지 정도</a:t>
            </a:r>
            <a:r>
              <a:rPr lang="en-US" altLang="ko-KR" sz="1900" dirty="0">
                <a:solidFill>
                  <a:srgbClr val="002060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, </a:t>
            </a:r>
            <a:r>
              <a:rPr lang="ko-KR" altLang="en-US" sz="1900" dirty="0">
                <a:solidFill>
                  <a:srgbClr val="002060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처가의 지원을 받는데 대한 남편의 감정</a:t>
            </a:r>
            <a:endParaRPr lang="en-US" altLang="ko-KR" sz="1900" dirty="0">
              <a:solidFill>
                <a:srgbClr val="002060"/>
              </a:solidFill>
              <a:latin typeface="HY강B" panose="02030600000101010101" pitchFamily="18" charset="-127"/>
              <a:ea typeface="HY강B" panose="02030600000101010101" pitchFamily="18" charset="-127"/>
            </a:endParaRPr>
          </a:p>
          <a:p>
            <a:pPr>
              <a:lnSpc>
                <a:spcPct val="130000"/>
              </a:lnSpc>
            </a:pPr>
            <a:r>
              <a:rPr lang="en-US" altLang="ko-KR" sz="1900" dirty="0">
                <a:solidFill>
                  <a:srgbClr val="002060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    </a:t>
            </a:r>
            <a:r>
              <a:rPr lang="ko-KR" altLang="en-US" sz="1900" dirty="0">
                <a:solidFill>
                  <a:srgbClr val="002060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처리문제</a:t>
            </a:r>
            <a:r>
              <a:rPr lang="en-US" altLang="ko-KR" sz="1900" dirty="0">
                <a:solidFill>
                  <a:srgbClr val="002060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, </a:t>
            </a:r>
            <a:r>
              <a:rPr lang="ko-KR" altLang="en-US" sz="1900" dirty="0">
                <a:solidFill>
                  <a:srgbClr val="002060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부인의 시가에 대한 태도 등을 살펴보아야 함</a:t>
            </a:r>
            <a:r>
              <a:rPr lang="en-US" altLang="ko-KR" sz="1900" dirty="0">
                <a:solidFill>
                  <a:srgbClr val="002060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 </a:t>
            </a:r>
          </a:p>
        </p:txBody>
      </p:sp>
      <p:grpSp>
        <p:nvGrpSpPr>
          <p:cNvPr id="9" name="그룹 8"/>
          <p:cNvGrpSpPr/>
          <p:nvPr/>
        </p:nvGrpSpPr>
        <p:grpSpPr>
          <a:xfrm>
            <a:off x="3175" y="293688"/>
            <a:ext cx="9144000" cy="543050"/>
            <a:chOff x="3175" y="293688"/>
            <a:chExt cx="9144000" cy="543050"/>
          </a:xfrm>
        </p:grpSpPr>
        <p:sp>
          <p:nvSpPr>
            <p:cNvPr id="10245" name="Text Box 56"/>
            <p:cNvSpPr txBox="1">
              <a:spLocks noChangeArrowheads="1"/>
            </p:cNvSpPr>
            <p:nvPr/>
          </p:nvSpPr>
          <p:spPr bwMode="auto">
            <a:xfrm>
              <a:off x="96838" y="293688"/>
              <a:ext cx="2669320" cy="4924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ko-KR" sz="2600" dirty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5. </a:t>
              </a:r>
              <a:r>
                <a:rPr lang="ko-KR" altLang="en-US" sz="2600" dirty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가계도의 해석</a:t>
              </a:r>
              <a:endParaRPr lang="en-US" altLang="ko-KR" sz="2600" dirty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endParaRPr>
            </a:p>
          </p:txBody>
        </p:sp>
        <p:sp>
          <p:nvSpPr>
            <p:cNvPr id="10246" name="Line 46"/>
            <p:cNvSpPr>
              <a:spLocks noChangeShapeType="1"/>
            </p:cNvSpPr>
            <p:nvPr/>
          </p:nvSpPr>
          <p:spPr bwMode="auto">
            <a:xfrm>
              <a:off x="3175" y="836738"/>
              <a:ext cx="9144000" cy="0"/>
            </a:xfrm>
            <a:prstGeom prst="line">
              <a:avLst/>
            </a:prstGeom>
            <a:noFill/>
            <a:ln w="9525">
              <a:solidFill>
                <a:srgbClr val="C0C0C0">
                  <a:alpha val="70195"/>
                </a:srgb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</p:grpSp>
      <p:sp>
        <p:nvSpPr>
          <p:cNvPr id="2" name="Rectangle 2">
            <a:extLst>
              <a:ext uri="{FF2B5EF4-FFF2-40B4-BE49-F238E27FC236}">
                <a16:creationId xmlns:a16="http://schemas.microsoft.com/office/drawing/2014/main" id="{4CF4128C-A005-4C62-9624-073F8BC57409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61A700BA-CCAA-4821-B03E-AE9F900CE0CD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1123579"/>
            <a:ext cx="914116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4798259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>
            <a:extLst>
              <a:ext uri="{FF2B5EF4-FFF2-40B4-BE49-F238E27FC236}">
                <a16:creationId xmlns:a16="http://schemas.microsoft.com/office/drawing/2014/main" id="{00092ECE-4BAF-4B66-8715-90E7A4126E29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2602350"/>
            <a:ext cx="11177014" cy="8462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6" name="Rectangle 76"/>
          <p:cNvSpPr>
            <a:spLocks noChangeArrowheads="1"/>
          </p:cNvSpPr>
          <p:nvPr/>
        </p:nvSpPr>
        <p:spPr bwMode="auto">
          <a:xfrm>
            <a:off x="-2832" y="997834"/>
            <a:ext cx="9144000" cy="5877272"/>
          </a:xfrm>
          <a:prstGeom prst="rect">
            <a:avLst/>
          </a:prstGeom>
          <a:gradFill rotWithShape="0">
            <a:gsLst>
              <a:gs pos="0">
                <a:srgbClr val="FDFDFD"/>
              </a:gs>
              <a:gs pos="100000">
                <a:srgbClr val="C9C5C4"/>
              </a:gs>
            </a:gsLst>
            <a:lin ang="5400000" scaled="1"/>
          </a:gradFill>
          <a:ln w="12700">
            <a:solidFill>
              <a:srgbClr val="B2B2B2"/>
            </a:solidFill>
            <a:miter lim="800000"/>
            <a:headEnd/>
            <a:tailEnd/>
          </a:ln>
          <a:effectLst>
            <a:outerShdw dist="53882" dir="2700000" algn="ctr" rotWithShape="0">
              <a:srgbClr val="000000">
                <a:alpha val="30000"/>
              </a:srgbClr>
            </a:outerShdw>
          </a:effectLst>
        </p:spPr>
        <p:txBody>
          <a:bodyPr wrap="none" lIns="99745" tIns="49873" rIns="99745" bIns="49873" anchor="ctr"/>
          <a:lstStyle/>
          <a:p>
            <a:pPr>
              <a:lnSpc>
                <a:spcPct val="130000"/>
              </a:lnSpc>
            </a:pPr>
            <a:endParaRPr lang="en-US" altLang="ko-KR" sz="2000" dirty="0">
              <a:solidFill>
                <a:srgbClr val="002060"/>
              </a:solidFill>
              <a:latin typeface="HY강B" panose="02030600000101010101" pitchFamily="18" charset="-127"/>
              <a:ea typeface="HY강B" panose="02030600000101010101" pitchFamily="18" charset="-127"/>
            </a:endParaRPr>
          </a:p>
        </p:txBody>
      </p:sp>
      <p:grpSp>
        <p:nvGrpSpPr>
          <p:cNvPr id="9" name="그룹 8"/>
          <p:cNvGrpSpPr/>
          <p:nvPr/>
        </p:nvGrpSpPr>
        <p:grpSpPr>
          <a:xfrm>
            <a:off x="3175" y="293688"/>
            <a:ext cx="9144000" cy="543050"/>
            <a:chOff x="3175" y="293688"/>
            <a:chExt cx="9144000" cy="543050"/>
          </a:xfrm>
        </p:grpSpPr>
        <p:sp>
          <p:nvSpPr>
            <p:cNvPr id="10245" name="Text Box 56"/>
            <p:cNvSpPr txBox="1">
              <a:spLocks noChangeArrowheads="1"/>
            </p:cNvSpPr>
            <p:nvPr/>
          </p:nvSpPr>
          <p:spPr bwMode="auto">
            <a:xfrm>
              <a:off x="96838" y="293688"/>
              <a:ext cx="1518364" cy="4924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ko-KR" altLang="en-US" sz="2600" dirty="0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참고문헌</a:t>
              </a:r>
              <a:endParaRPr lang="en-US" altLang="ko-KR" sz="2600" dirty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endParaRPr>
            </a:p>
          </p:txBody>
        </p:sp>
        <p:sp>
          <p:nvSpPr>
            <p:cNvPr id="10246" name="Line 46"/>
            <p:cNvSpPr>
              <a:spLocks noChangeShapeType="1"/>
            </p:cNvSpPr>
            <p:nvPr/>
          </p:nvSpPr>
          <p:spPr bwMode="auto">
            <a:xfrm>
              <a:off x="3175" y="836738"/>
              <a:ext cx="9144000" cy="0"/>
            </a:xfrm>
            <a:prstGeom prst="line">
              <a:avLst/>
            </a:prstGeom>
            <a:noFill/>
            <a:ln w="9525">
              <a:solidFill>
                <a:srgbClr val="C0C0C0">
                  <a:alpha val="70195"/>
                </a:srgb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</p:grpSp>
      <p:sp>
        <p:nvSpPr>
          <p:cNvPr id="2" name="Rectangle 2">
            <a:extLst>
              <a:ext uri="{FF2B5EF4-FFF2-40B4-BE49-F238E27FC236}">
                <a16:creationId xmlns:a16="http://schemas.microsoft.com/office/drawing/2014/main" id="{4CF4128C-A005-4C62-9624-073F8BC57409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61A700BA-CCAA-4821-B03E-AE9F900CE0CD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1123579"/>
            <a:ext cx="914116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5" name="그림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5776" y="1237965"/>
            <a:ext cx="4330715" cy="53834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14029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">
            <a:extLst>
              <a:ext uri="{FF2B5EF4-FFF2-40B4-BE49-F238E27FC236}">
                <a16:creationId xmlns:a16="http://schemas.microsoft.com/office/drawing/2014/main" id="{602B7A78-739F-4672-8FEA-905C1661219D}"/>
              </a:ext>
            </a:extLst>
          </p:cNvPr>
          <p:cNvGrpSpPr/>
          <p:nvPr/>
        </p:nvGrpSpPr>
        <p:grpSpPr>
          <a:xfrm>
            <a:off x="0" y="293688"/>
            <a:ext cx="9147175" cy="6564312"/>
            <a:chOff x="0" y="293688"/>
            <a:chExt cx="9147175" cy="6564312"/>
          </a:xfrm>
        </p:grpSpPr>
        <p:sp>
          <p:nvSpPr>
            <p:cNvPr id="16" name="Rectangle 76"/>
            <p:cNvSpPr>
              <a:spLocks noChangeArrowheads="1"/>
            </p:cNvSpPr>
            <p:nvPr/>
          </p:nvSpPr>
          <p:spPr bwMode="auto">
            <a:xfrm>
              <a:off x="0" y="980728"/>
              <a:ext cx="9144000" cy="5877272"/>
            </a:xfrm>
            <a:prstGeom prst="rect">
              <a:avLst/>
            </a:prstGeom>
            <a:gradFill rotWithShape="0">
              <a:gsLst>
                <a:gs pos="0">
                  <a:srgbClr val="FDFDFD"/>
                </a:gs>
                <a:gs pos="100000">
                  <a:srgbClr val="C9C5C4"/>
                </a:gs>
              </a:gsLst>
              <a:lin ang="5400000" scaled="1"/>
            </a:gradFill>
            <a:ln w="12700">
              <a:solidFill>
                <a:srgbClr val="B2B2B2"/>
              </a:solidFill>
              <a:miter lim="800000"/>
              <a:headEnd/>
              <a:tailEnd/>
            </a:ln>
            <a:effectLst>
              <a:outerShdw dist="53882" dir="2700000" algn="ctr" rotWithShape="0">
                <a:srgbClr val="000000">
                  <a:alpha val="30000"/>
                </a:srgbClr>
              </a:outerShdw>
            </a:effectLst>
          </p:spPr>
          <p:txBody>
            <a:bodyPr wrap="none" lIns="99745" tIns="49873" rIns="99745" bIns="49873" anchor="ctr"/>
            <a:lstStyle/>
            <a:p>
              <a:r>
                <a:rPr lang="en-US" altLang="ko-KR" sz="2400" dirty="0">
                  <a:solidFill>
                    <a:srgbClr val="FF0000"/>
                  </a:solidFill>
                  <a:latin typeface="HY강B" panose="02030600000101010101" pitchFamily="18" charset="-127"/>
                  <a:ea typeface="HY강B" panose="02030600000101010101" pitchFamily="18" charset="-127"/>
                </a:rPr>
                <a:t>1) </a:t>
              </a:r>
              <a:r>
                <a:rPr lang="ko-KR" altLang="en-US" sz="2400" dirty="0">
                  <a:solidFill>
                    <a:srgbClr val="FF0000"/>
                  </a:solidFill>
                  <a:latin typeface="HY강B" panose="02030600000101010101" pitchFamily="18" charset="-127"/>
                  <a:ea typeface="HY강B" panose="02030600000101010101" pitchFamily="18" charset="-127"/>
                </a:rPr>
                <a:t>가계도의 발달과 활용</a:t>
              </a:r>
              <a:endParaRPr lang="en-US" altLang="ko-KR" sz="2400" dirty="0">
                <a:solidFill>
                  <a:srgbClr val="FF0000"/>
                </a:solidFill>
                <a:latin typeface="HY강B" panose="02030600000101010101" pitchFamily="18" charset="-127"/>
                <a:ea typeface="HY강B" panose="02030600000101010101" pitchFamily="18" charset="-127"/>
              </a:endParaRPr>
            </a:p>
            <a:p>
              <a:pPr marL="285750" indent="-285750">
                <a:buFont typeface="Wingdings" panose="05000000000000000000" pitchFamily="2" charset="2"/>
                <a:buChar char="§"/>
              </a:pPr>
              <a:r>
                <a:rPr lang="en-US" altLang="ko-KR" dirty="0">
                  <a:solidFill>
                    <a:schemeClr val="accent2">
                      <a:lumMod val="75000"/>
                    </a:schemeClr>
                  </a:solidFill>
                  <a:latin typeface="HY강B" panose="02030600000101010101" pitchFamily="18" charset="-127"/>
                  <a:ea typeface="HY강B" panose="02030600000101010101" pitchFamily="18" charset="-127"/>
                </a:rPr>
                <a:t>｢Bowen, Murray(1978). Family Therapy in Clinical Practice</a:t>
              </a:r>
              <a:r>
                <a:rPr lang="ko-KR" altLang="en-US" dirty="0">
                  <a:solidFill>
                    <a:schemeClr val="accent2">
                      <a:lumMod val="75000"/>
                    </a:schemeClr>
                  </a:solidFill>
                  <a:latin typeface="HY강B" panose="02030600000101010101" pitchFamily="18" charset="-127"/>
                  <a:ea typeface="HY강B" panose="02030600000101010101" pitchFamily="18" charset="-127"/>
                </a:rPr>
                <a:t>에서 처음 제시</a:t>
              </a:r>
            </a:p>
            <a:p>
              <a:pPr marL="285750" indent="-285750">
                <a:buFont typeface="Wingdings" panose="05000000000000000000" pitchFamily="2" charset="2"/>
                <a:buChar char="§"/>
              </a:pPr>
              <a:r>
                <a:rPr lang="ko-KR" altLang="en-US" dirty="0">
                  <a:solidFill>
                    <a:schemeClr val="accent2">
                      <a:lumMod val="75000"/>
                    </a:schemeClr>
                  </a:solidFill>
                  <a:latin typeface="HY강B" panose="02030600000101010101" pitchFamily="18" charset="-127"/>
                  <a:ea typeface="HY강B" panose="02030600000101010101" pitchFamily="18" charset="-127"/>
                </a:rPr>
                <a:t>가족치료와 가족복지실천</a:t>
              </a:r>
              <a:r>
                <a:rPr lang="en-US" altLang="ko-KR" dirty="0">
                  <a:solidFill>
                    <a:schemeClr val="accent2">
                      <a:lumMod val="75000"/>
                    </a:schemeClr>
                  </a:solidFill>
                  <a:latin typeface="HY강B" panose="02030600000101010101" pitchFamily="18" charset="-127"/>
                  <a:ea typeface="HY강B" panose="02030600000101010101" pitchFamily="18" charset="-127"/>
                </a:rPr>
                <a:t>(family-centered social work practice)</a:t>
              </a:r>
              <a:r>
                <a:rPr lang="ko-KR" altLang="en-US" dirty="0">
                  <a:solidFill>
                    <a:schemeClr val="accent2">
                      <a:lumMod val="75000"/>
                    </a:schemeClr>
                  </a:solidFill>
                  <a:latin typeface="HY강B" panose="02030600000101010101" pitchFamily="18" charset="-127"/>
                  <a:ea typeface="HY강B" panose="02030600000101010101" pitchFamily="18" charset="-127"/>
                </a:rPr>
                <a:t>에서 주로 활용</a:t>
              </a:r>
              <a:endParaRPr lang="en-US" altLang="ko-KR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endParaRPr>
            </a:p>
            <a:p>
              <a:pPr marL="285750" indent="-285750">
                <a:buFont typeface="Wingdings" panose="05000000000000000000" pitchFamily="2" charset="2"/>
                <a:buChar char="§"/>
              </a:pPr>
              <a:r>
                <a:rPr lang="ko-KR" altLang="en-US" dirty="0">
                  <a:solidFill>
                    <a:schemeClr val="accent2">
                      <a:lumMod val="75000"/>
                    </a:schemeClr>
                  </a:solidFill>
                  <a:latin typeface="HY강B" panose="02030600000101010101" pitchFamily="18" charset="-127"/>
                  <a:ea typeface="HY강B" panose="02030600000101010101" pitchFamily="18" charset="-127"/>
                </a:rPr>
                <a:t>개인 수준의 사회복지실천에서도 자료수집과 사정의 도구로 많이 활용</a:t>
              </a:r>
              <a:endParaRPr lang="en-US" altLang="ko-KR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endParaRPr>
            </a:p>
            <a:p>
              <a:pPr marL="285750" indent="-285750">
                <a:buFont typeface="Wingdings" panose="05000000000000000000" pitchFamily="2" charset="2"/>
                <a:buChar char="§"/>
              </a:pPr>
              <a:endParaRPr lang="ko-KR" altLang="en-US" sz="2000" dirty="0">
                <a:latin typeface="HY강B" panose="02030600000101010101" pitchFamily="18" charset="-127"/>
                <a:ea typeface="HY강B" panose="02030600000101010101" pitchFamily="18" charset="-127"/>
              </a:endParaRPr>
            </a:p>
            <a:p>
              <a:r>
                <a:rPr lang="en-US" altLang="ko-KR" sz="2400" dirty="0">
                  <a:solidFill>
                    <a:srgbClr val="FF0000"/>
                  </a:solidFill>
                  <a:latin typeface="HY강B" panose="02030600000101010101" pitchFamily="18" charset="-127"/>
                  <a:ea typeface="HY강B" panose="02030600000101010101" pitchFamily="18" charset="-127"/>
                </a:rPr>
                <a:t>2) </a:t>
              </a:r>
              <a:r>
                <a:rPr lang="ko-KR" altLang="en-US" sz="2400" dirty="0">
                  <a:solidFill>
                    <a:srgbClr val="FF0000"/>
                  </a:solidFill>
                  <a:latin typeface="HY강B" panose="02030600000101010101" pitchFamily="18" charset="-127"/>
                  <a:ea typeface="HY강B" panose="02030600000101010101" pitchFamily="18" charset="-127"/>
                </a:rPr>
                <a:t>가계도의 개념</a:t>
              </a:r>
              <a:endParaRPr lang="en-US" altLang="ko-KR" sz="2400" dirty="0">
                <a:solidFill>
                  <a:srgbClr val="FF0000"/>
                </a:solidFill>
                <a:latin typeface="HY강B" panose="02030600000101010101" pitchFamily="18" charset="-127"/>
                <a:ea typeface="HY강B" panose="02030600000101010101" pitchFamily="18" charset="-127"/>
              </a:endParaRPr>
            </a:p>
            <a:p>
              <a:pPr marL="285750" indent="-285750">
                <a:buFont typeface="Wingdings" panose="05000000000000000000" pitchFamily="2" charset="2"/>
                <a:buChar char="§"/>
              </a:pPr>
              <a:r>
                <a:rPr lang="ko-KR" altLang="en-US" sz="2000" dirty="0">
                  <a:solidFill>
                    <a:schemeClr val="accent2">
                      <a:lumMod val="75000"/>
                    </a:schemeClr>
                  </a:solidFill>
                  <a:latin typeface="HY강B" panose="02030600000101010101" pitchFamily="18" charset="-127"/>
                  <a:ea typeface="HY강B" panose="02030600000101010101" pitchFamily="18" charset="-127"/>
                </a:rPr>
                <a:t>최소 </a:t>
              </a:r>
              <a:r>
                <a:rPr lang="en-US" altLang="ko-KR" sz="2000" dirty="0">
                  <a:solidFill>
                    <a:schemeClr val="accent2">
                      <a:lumMod val="75000"/>
                    </a:schemeClr>
                  </a:solidFill>
                  <a:latin typeface="HY강B" panose="02030600000101010101" pitchFamily="18" charset="-127"/>
                  <a:ea typeface="HY강B" panose="02030600000101010101" pitchFamily="18" charset="-127"/>
                </a:rPr>
                <a:t>3</a:t>
              </a:r>
              <a:r>
                <a:rPr lang="ko-KR" altLang="en-US" sz="2000" dirty="0">
                  <a:solidFill>
                    <a:schemeClr val="accent2">
                      <a:lumMod val="75000"/>
                    </a:schemeClr>
                  </a:solidFill>
                  <a:latin typeface="HY강B" panose="02030600000101010101" pitchFamily="18" charset="-127"/>
                  <a:ea typeface="HY강B" panose="02030600000101010101" pitchFamily="18" charset="-127"/>
                </a:rPr>
                <a:t>세대 이상의 가족성원과 그들의 관계와 관련된 정보를 상징</a:t>
              </a:r>
              <a:r>
                <a:rPr lang="en-US" altLang="ko-KR" sz="2000" dirty="0">
                  <a:solidFill>
                    <a:schemeClr val="accent2">
                      <a:lumMod val="75000"/>
                    </a:schemeClr>
                  </a:solidFill>
                  <a:latin typeface="HY강B" panose="02030600000101010101" pitchFamily="18" charset="-127"/>
                  <a:ea typeface="HY강B" panose="02030600000101010101" pitchFamily="18" charset="-127"/>
                </a:rPr>
                <a:t>(symbol)</a:t>
              </a:r>
              <a:r>
                <a:rPr lang="ko-KR" altLang="en-US" sz="2000" dirty="0">
                  <a:solidFill>
                    <a:schemeClr val="accent2">
                      <a:lumMod val="75000"/>
                    </a:schemeClr>
                  </a:solidFill>
                  <a:latin typeface="HY강B" panose="02030600000101010101" pitchFamily="18" charset="-127"/>
                  <a:ea typeface="HY강B" panose="02030600000101010101" pitchFamily="18" charset="-127"/>
                </a:rPr>
                <a:t>을 </a:t>
              </a:r>
              <a:endParaRPr lang="en-US" altLang="ko-KR" sz="20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endParaRPr>
            </a:p>
            <a:p>
              <a:r>
                <a:rPr lang="ko-KR" altLang="en-US" sz="2000" dirty="0">
                  <a:solidFill>
                    <a:schemeClr val="accent2">
                      <a:lumMod val="75000"/>
                    </a:schemeClr>
                  </a:solidFill>
                  <a:latin typeface="HY강B" panose="02030600000101010101" pitchFamily="18" charset="-127"/>
                  <a:ea typeface="HY강B" panose="02030600000101010101" pitchFamily="18" charset="-127"/>
                </a:rPr>
                <a:t>    사용하여 기록하는 </a:t>
              </a:r>
              <a:r>
                <a:rPr lang="en-US" altLang="ko-KR" sz="2000" dirty="0">
                  <a:solidFill>
                    <a:schemeClr val="accent2">
                      <a:lumMod val="75000"/>
                    </a:schemeClr>
                  </a:solidFill>
                  <a:latin typeface="HY강B" panose="02030600000101010101" pitchFamily="18" charset="-127"/>
                  <a:ea typeface="HY강B" panose="02030600000101010101" pitchFamily="18" charset="-127"/>
                </a:rPr>
                <a:t>family tree</a:t>
              </a:r>
            </a:p>
            <a:p>
              <a:endParaRPr lang="en-US" altLang="ko-KR" sz="2000" dirty="0">
                <a:latin typeface="HY강B" panose="02030600000101010101" pitchFamily="18" charset="-127"/>
                <a:ea typeface="HY강B" panose="02030600000101010101" pitchFamily="18" charset="-127"/>
              </a:endParaRPr>
            </a:p>
            <a:p>
              <a:r>
                <a:rPr lang="en-US" altLang="ko-KR" sz="2400" dirty="0">
                  <a:solidFill>
                    <a:srgbClr val="FF0000"/>
                  </a:solidFill>
                  <a:latin typeface="HY강B" panose="02030600000101010101" pitchFamily="18" charset="-127"/>
                  <a:ea typeface="HY강B" panose="02030600000101010101" pitchFamily="18" charset="-127"/>
                </a:rPr>
                <a:t>3) </a:t>
              </a:r>
              <a:r>
                <a:rPr lang="ko-KR" altLang="en-US" sz="2400" dirty="0">
                  <a:solidFill>
                    <a:srgbClr val="FF0000"/>
                  </a:solidFill>
                  <a:latin typeface="HY강B" panose="02030600000101010101" pitchFamily="18" charset="-127"/>
                  <a:ea typeface="HY강B" panose="02030600000101010101" pitchFamily="18" charset="-127"/>
                </a:rPr>
                <a:t>가계도의 유용성</a:t>
              </a:r>
              <a:endParaRPr lang="ko-KR" altLang="en-US" sz="2400" dirty="0">
                <a:latin typeface="HY강B" panose="02030600000101010101" pitchFamily="18" charset="-127"/>
                <a:ea typeface="HY강B" panose="02030600000101010101" pitchFamily="18" charset="-127"/>
              </a:endParaRPr>
            </a:p>
            <a:p>
              <a:pPr marL="285750" indent="-285750">
                <a:buFont typeface="Wingdings" panose="05000000000000000000" pitchFamily="2" charset="2"/>
                <a:buChar char="§"/>
              </a:pPr>
              <a:r>
                <a:rPr lang="ko-KR" altLang="en-US" sz="1900" dirty="0">
                  <a:solidFill>
                    <a:schemeClr val="accent2">
                      <a:lumMod val="75000"/>
                    </a:schemeClr>
                  </a:solidFill>
                  <a:latin typeface="HY강B" panose="02030600000101010101" pitchFamily="18" charset="-127"/>
                  <a:ea typeface="HY강B" panose="02030600000101010101" pitchFamily="18" charset="-127"/>
                </a:rPr>
                <a:t>가족구조를 포함한 복잡한 현재 가족유형의 전체적 형태를 도표화</a:t>
              </a:r>
            </a:p>
            <a:p>
              <a:pPr marL="285750" indent="-285750">
                <a:buFont typeface="Wingdings" panose="05000000000000000000" pitchFamily="2" charset="2"/>
                <a:buChar char="§"/>
              </a:pPr>
              <a:r>
                <a:rPr lang="en-US" altLang="ko-KR" sz="1900" dirty="0">
                  <a:solidFill>
                    <a:schemeClr val="accent2">
                      <a:lumMod val="75000"/>
                    </a:schemeClr>
                  </a:solidFill>
                  <a:latin typeface="HY강B" panose="02030600000101010101" pitchFamily="18" charset="-127"/>
                  <a:ea typeface="HY강B" panose="02030600000101010101" pitchFamily="18" charset="-127"/>
                </a:rPr>
                <a:t>presenting problem</a:t>
              </a:r>
              <a:r>
                <a:rPr lang="ko-KR" altLang="en-US" sz="1900" dirty="0">
                  <a:solidFill>
                    <a:schemeClr val="accent2">
                      <a:lumMod val="75000"/>
                    </a:schemeClr>
                  </a:solidFill>
                  <a:latin typeface="HY강B" panose="02030600000101010101" pitchFamily="18" charset="-127"/>
                  <a:ea typeface="HY강B" panose="02030600000101010101" pitchFamily="18" charset="-127"/>
                </a:rPr>
                <a:t>과 </a:t>
              </a:r>
              <a:r>
                <a:rPr lang="en-US" altLang="ko-KR" sz="1900" dirty="0">
                  <a:solidFill>
                    <a:schemeClr val="accent2">
                      <a:lumMod val="75000"/>
                    </a:schemeClr>
                  </a:solidFill>
                  <a:latin typeface="HY강B" panose="02030600000101010101" pitchFamily="18" charset="-127"/>
                  <a:ea typeface="HY강B" panose="02030600000101010101" pitchFamily="18" charset="-127"/>
                </a:rPr>
                <a:t>family context</a:t>
              </a:r>
              <a:r>
                <a:rPr lang="ko-KR" altLang="en-US" sz="1900" dirty="0">
                  <a:solidFill>
                    <a:schemeClr val="accent2">
                      <a:lumMod val="75000"/>
                    </a:schemeClr>
                  </a:solidFill>
                  <a:latin typeface="HY강B" panose="02030600000101010101" pitchFamily="18" charset="-127"/>
                  <a:ea typeface="HY강B" panose="02030600000101010101" pitchFamily="18" charset="-127"/>
                </a:rPr>
                <a:t>의 관련성에 대한 가설 제공</a:t>
              </a:r>
            </a:p>
            <a:p>
              <a:pPr marL="285750" indent="-285750">
                <a:buFont typeface="Wingdings" panose="05000000000000000000" pitchFamily="2" charset="2"/>
                <a:buChar char="§"/>
              </a:pPr>
              <a:r>
                <a:rPr lang="ko-KR" altLang="en-US" sz="1900" dirty="0">
                  <a:solidFill>
                    <a:schemeClr val="accent2">
                      <a:lumMod val="75000"/>
                    </a:schemeClr>
                  </a:solidFill>
                  <a:latin typeface="HY강B" panose="02030600000101010101" pitchFamily="18" charset="-127"/>
                  <a:ea typeface="HY강B" panose="02030600000101010101" pitchFamily="18" charset="-127"/>
                </a:rPr>
                <a:t>문제와 관련된 가족구조</a:t>
              </a:r>
              <a:r>
                <a:rPr lang="en-US" altLang="ko-KR" sz="1900" dirty="0">
                  <a:solidFill>
                    <a:schemeClr val="accent2">
                      <a:lumMod val="75000"/>
                    </a:schemeClr>
                  </a:solidFill>
                  <a:latin typeface="HY강B" panose="02030600000101010101" pitchFamily="18" charset="-127"/>
                  <a:ea typeface="HY강B" panose="02030600000101010101" pitchFamily="18" charset="-127"/>
                </a:rPr>
                <a:t>, </a:t>
              </a:r>
              <a:r>
                <a:rPr lang="ko-KR" altLang="en-US" sz="1900" dirty="0">
                  <a:solidFill>
                    <a:schemeClr val="accent2">
                      <a:lumMod val="75000"/>
                    </a:schemeClr>
                  </a:solidFill>
                  <a:latin typeface="HY강B" panose="02030600000101010101" pitchFamily="18" charset="-127"/>
                  <a:ea typeface="HY강B" panose="02030600000101010101" pitchFamily="18" charset="-127"/>
                </a:rPr>
                <a:t>관계</a:t>
              </a:r>
              <a:r>
                <a:rPr lang="en-US" altLang="ko-KR" sz="1900" dirty="0">
                  <a:solidFill>
                    <a:schemeClr val="accent2">
                      <a:lumMod val="75000"/>
                    </a:schemeClr>
                  </a:solidFill>
                  <a:latin typeface="HY강B" panose="02030600000101010101" pitchFamily="18" charset="-127"/>
                  <a:ea typeface="HY강B" panose="02030600000101010101" pitchFamily="18" charset="-127"/>
                </a:rPr>
                <a:t>, </a:t>
              </a:r>
              <a:r>
                <a:rPr lang="ko-KR" altLang="en-US" sz="1900" dirty="0">
                  <a:solidFill>
                    <a:schemeClr val="accent2">
                      <a:lumMod val="75000"/>
                    </a:schemeClr>
                  </a:solidFill>
                  <a:latin typeface="HY강B" panose="02030600000101010101" pitchFamily="18" charset="-127"/>
                  <a:ea typeface="HY강B" panose="02030600000101010101" pitchFamily="18" charset="-127"/>
                </a:rPr>
                <a:t>기능요인에 대한 체계적 사정이 용이함</a:t>
              </a:r>
              <a:endParaRPr lang="en-US" altLang="ko-KR" sz="19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endParaRPr>
            </a:p>
            <a:p>
              <a:pPr marL="285750" indent="-285750">
                <a:buFont typeface="Wingdings" panose="05000000000000000000" pitchFamily="2" charset="2"/>
                <a:buChar char="§"/>
              </a:pPr>
              <a:r>
                <a:rPr lang="ko-KR" altLang="en-US" sz="1900" dirty="0">
                  <a:solidFill>
                    <a:schemeClr val="accent2">
                      <a:lumMod val="75000"/>
                    </a:schemeClr>
                  </a:solidFill>
                  <a:latin typeface="HY강B" panose="02030600000101010101" pitchFamily="18" charset="-127"/>
                  <a:ea typeface="HY강B" panose="02030600000101010101" pitchFamily="18" charset="-127"/>
                </a:rPr>
                <a:t>치료하는 가족에게 적절한 합류</a:t>
              </a:r>
              <a:r>
                <a:rPr lang="en-US" altLang="ko-KR" sz="1900" dirty="0">
                  <a:solidFill>
                    <a:schemeClr val="accent2">
                      <a:lumMod val="75000"/>
                    </a:schemeClr>
                  </a:solidFill>
                  <a:latin typeface="HY강B" panose="02030600000101010101" pitchFamily="18" charset="-127"/>
                  <a:ea typeface="HY강B" panose="02030600000101010101" pitchFamily="18" charset="-127"/>
                </a:rPr>
                <a:t>(joining)</a:t>
              </a:r>
              <a:r>
                <a:rPr lang="ko-KR" altLang="en-US" sz="1900" dirty="0">
                  <a:solidFill>
                    <a:schemeClr val="accent2">
                      <a:lumMod val="75000"/>
                    </a:schemeClr>
                  </a:solidFill>
                  <a:latin typeface="HY강B" panose="02030600000101010101" pitchFamily="18" charset="-127"/>
                  <a:ea typeface="HY강B" panose="02030600000101010101" pitchFamily="18" charset="-127"/>
                </a:rPr>
                <a:t>방법을 파악할 수 있음</a:t>
              </a:r>
            </a:p>
            <a:p>
              <a:pPr marL="342900" indent="-342900">
                <a:buFont typeface="Wingdings" panose="05000000000000000000" pitchFamily="2" charset="2"/>
                <a:buChar char="§"/>
              </a:pPr>
              <a:r>
                <a:rPr lang="ko-KR" altLang="en-US" sz="1900" dirty="0">
                  <a:solidFill>
                    <a:schemeClr val="accent2">
                      <a:lumMod val="75000"/>
                    </a:schemeClr>
                  </a:solidFill>
                  <a:latin typeface="HY강B" panose="02030600000101010101" pitchFamily="18" charset="-127"/>
                  <a:ea typeface="HY강B" panose="02030600000101010101" pitchFamily="18" charset="-127"/>
                </a:rPr>
                <a:t>가족성원이 새로운 관점에서 문제와 가족 맥락에 대한 인식할 수 있는 기회</a:t>
              </a:r>
            </a:p>
            <a:p>
              <a:pPr marL="342900" indent="-342900">
                <a:buFont typeface="Wingdings" panose="05000000000000000000" pitchFamily="2" charset="2"/>
                <a:buChar char="§"/>
              </a:pPr>
              <a:r>
                <a:rPr lang="ko-KR" altLang="en-US" sz="1900" dirty="0">
                  <a:solidFill>
                    <a:schemeClr val="accent2">
                      <a:lumMod val="75000"/>
                    </a:schemeClr>
                  </a:solidFill>
                  <a:latin typeface="HY강B" panose="02030600000101010101" pitchFamily="18" charset="-127"/>
                  <a:ea typeface="HY강B" panose="02030600000101010101" pitchFamily="18" charset="-127"/>
                </a:rPr>
                <a:t>핵가족</a:t>
              </a:r>
              <a:r>
                <a:rPr lang="en-US" altLang="ko-KR" sz="1900" dirty="0">
                  <a:solidFill>
                    <a:schemeClr val="accent2">
                      <a:lumMod val="75000"/>
                    </a:schemeClr>
                  </a:solidFill>
                  <a:latin typeface="HY강B" panose="02030600000101010101" pitchFamily="18" charset="-127"/>
                  <a:ea typeface="HY강B" panose="02030600000101010101" pitchFamily="18" charset="-127"/>
                </a:rPr>
                <a:t>+</a:t>
              </a:r>
              <a:r>
                <a:rPr lang="ko-KR" altLang="en-US" sz="1900" dirty="0">
                  <a:solidFill>
                    <a:schemeClr val="accent2">
                      <a:lumMod val="75000"/>
                    </a:schemeClr>
                  </a:solidFill>
                  <a:latin typeface="HY강B" panose="02030600000101010101" pitchFamily="18" charset="-127"/>
                  <a:ea typeface="HY강B" panose="02030600000101010101" pitchFamily="18" charset="-127"/>
                </a:rPr>
                <a:t> 확대가족</a:t>
              </a:r>
              <a:r>
                <a:rPr lang="en-US" altLang="ko-KR" sz="1900" dirty="0">
                  <a:solidFill>
                    <a:schemeClr val="accent2">
                      <a:lumMod val="75000"/>
                    </a:schemeClr>
                  </a:solidFill>
                  <a:latin typeface="HY강B" panose="02030600000101010101" pitchFamily="18" charset="-127"/>
                  <a:ea typeface="HY강B" panose="02030600000101010101" pitchFamily="18" charset="-127"/>
                </a:rPr>
                <a:t>+ </a:t>
              </a:r>
              <a:r>
                <a:rPr lang="ko-KR" altLang="en-US" sz="1900" dirty="0" err="1">
                  <a:solidFill>
                    <a:schemeClr val="accent2">
                      <a:lumMod val="75000"/>
                    </a:schemeClr>
                  </a:solidFill>
                  <a:latin typeface="HY강B" panose="02030600000101010101" pitchFamily="18" charset="-127"/>
                  <a:ea typeface="HY강B" panose="02030600000101010101" pitchFamily="18" charset="-127"/>
                </a:rPr>
                <a:t>가족외</a:t>
              </a:r>
              <a:r>
                <a:rPr lang="ko-KR" altLang="en-US" sz="1900" dirty="0">
                  <a:solidFill>
                    <a:schemeClr val="accent2">
                      <a:lumMod val="75000"/>
                    </a:schemeClr>
                  </a:solidFill>
                  <a:latin typeface="HY강B" panose="02030600000101010101" pitchFamily="18" charset="-127"/>
                  <a:ea typeface="HY강B" panose="02030600000101010101" pitchFamily="18" charset="-127"/>
                </a:rPr>
                <a:t> </a:t>
              </a:r>
              <a:r>
                <a:rPr lang="ko-KR" altLang="en-US" sz="1900" dirty="0" err="1">
                  <a:solidFill>
                    <a:schemeClr val="accent2">
                      <a:lumMod val="75000"/>
                    </a:schemeClr>
                  </a:solidFill>
                  <a:latin typeface="HY강B" panose="02030600000101010101" pitchFamily="18" charset="-127"/>
                  <a:ea typeface="HY강B" panose="02030600000101010101" pitchFamily="18" charset="-127"/>
                </a:rPr>
                <a:t>주요타인의</a:t>
              </a:r>
              <a:r>
                <a:rPr lang="ko-KR" altLang="en-US" sz="1900" dirty="0">
                  <a:solidFill>
                    <a:schemeClr val="accent2">
                      <a:lumMod val="75000"/>
                    </a:schemeClr>
                  </a:solidFill>
                  <a:latin typeface="HY강B" panose="02030600000101010101" pitchFamily="18" charset="-127"/>
                  <a:ea typeface="HY강B" panose="02030600000101010101" pitchFamily="18" charset="-127"/>
                </a:rPr>
                <a:t> 영향 파악</a:t>
              </a:r>
            </a:p>
            <a:p>
              <a:pPr marL="342900" indent="-342900">
                <a:buFont typeface="Wingdings" panose="05000000000000000000" pitchFamily="2" charset="2"/>
                <a:buChar char="§"/>
              </a:pPr>
              <a:r>
                <a:rPr lang="ko-KR" altLang="en-US" sz="1900" dirty="0">
                  <a:solidFill>
                    <a:schemeClr val="accent2">
                      <a:lumMod val="75000"/>
                    </a:schemeClr>
                  </a:solidFill>
                  <a:latin typeface="HY강B" panose="02030600000101010101" pitchFamily="18" charset="-127"/>
                  <a:ea typeface="HY강B" panose="02030600000101010101" pitchFamily="18" charset="-127"/>
                </a:rPr>
                <a:t>치료시간에 표현하기 어려운 정서적 문제</a:t>
              </a:r>
              <a:r>
                <a:rPr lang="en-US" altLang="ko-KR" sz="1900" dirty="0">
                  <a:solidFill>
                    <a:schemeClr val="accent2">
                      <a:lumMod val="75000"/>
                    </a:schemeClr>
                  </a:solidFill>
                  <a:latin typeface="HY강B" panose="02030600000101010101" pitchFamily="18" charset="-127"/>
                  <a:ea typeface="HY강B" panose="02030600000101010101" pitchFamily="18" charset="-127"/>
                </a:rPr>
                <a:t>(emotional issues)</a:t>
              </a:r>
              <a:r>
                <a:rPr lang="ko-KR" altLang="en-US" sz="1900" dirty="0">
                  <a:solidFill>
                    <a:schemeClr val="accent2">
                      <a:lumMod val="75000"/>
                    </a:schemeClr>
                  </a:solidFill>
                  <a:latin typeface="HY강B" panose="02030600000101010101" pitchFamily="18" charset="-127"/>
                  <a:ea typeface="HY강B" panose="02030600000101010101" pitchFamily="18" charset="-127"/>
                </a:rPr>
                <a:t>를 공간</a:t>
              </a:r>
              <a:r>
                <a:rPr lang="en-US" altLang="ko-KR" sz="1900" dirty="0">
                  <a:solidFill>
                    <a:schemeClr val="accent2">
                      <a:lumMod val="75000"/>
                    </a:schemeClr>
                  </a:solidFill>
                  <a:latin typeface="HY강B" panose="02030600000101010101" pitchFamily="18" charset="-127"/>
                  <a:ea typeface="HY강B" panose="02030600000101010101" pitchFamily="18" charset="-127"/>
                </a:rPr>
                <a:t>(space)</a:t>
              </a:r>
              <a:r>
                <a:rPr lang="ko-KR" altLang="en-US" sz="1900" dirty="0">
                  <a:solidFill>
                    <a:schemeClr val="accent2">
                      <a:lumMod val="75000"/>
                    </a:schemeClr>
                  </a:solidFill>
                  <a:latin typeface="HY강B" panose="02030600000101010101" pitchFamily="18" charset="-127"/>
                  <a:ea typeface="HY강B" panose="02030600000101010101" pitchFamily="18" charset="-127"/>
                </a:rPr>
                <a:t>과 </a:t>
              </a:r>
              <a:endParaRPr lang="en-US" altLang="ko-KR" sz="19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endParaRPr>
            </a:p>
            <a:p>
              <a:r>
                <a:rPr lang="ko-KR" altLang="en-US" sz="1900" dirty="0">
                  <a:solidFill>
                    <a:schemeClr val="accent2">
                      <a:lumMod val="75000"/>
                    </a:schemeClr>
                  </a:solidFill>
                  <a:latin typeface="HY강B" panose="02030600000101010101" pitchFamily="18" charset="-127"/>
                  <a:ea typeface="HY강B" panose="02030600000101010101" pitchFamily="18" charset="-127"/>
                </a:rPr>
                <a:t>    시간</a:t>
              </a:r>
              <a:r>
                <a:rPr lang="en-US" altLang="ko-KR" sz="1900" dirty="0">
                  <a:solidFill>
                    <a:schemeClr val="accent2">
                      <a:lumMod val="75000"/>
                    </a:schemeClr>
                  </a:solidFill>
                  <a:latin typeface="HY강B" panose="02030600000101010101" pitchFamily="18" charset="-127"/>
                  <a:ea typeface="HY강B" panose="02030600000101010101" pitchFamily="18" charset="-127"/>
                </a:rPr>
                <a:t>(time)</a:t>
              </a:r>
              <a:r>
                <a:rPr lang="ko-KR" altLang="en-US" sz="1900" dirty="0">
                  <a:solidFill>
                    <a:schemeClr val="accent2">
                      <a:lumMod val="75000"/>
                    </a:schemeClr>
                  </a:solidFill>
                  <a:latin typeface="HY강B" panose="02030600000101010101" pitchFamily="18" charset="-127"/>
                  <a:ea typeface="HY강B" panose="02030600000101010101" pitchFamily="18" charset="-127"/>
                </a:rPr>
                <a:t>개념으로 표시하므로</a:t>
              </a:r>
              <a:r>
                <a:rPr lang="en-US" altLang="ko-KR" sz="1900" dirty="0">
                  <a:solidFill>
                    <a:schemeClr val="accent2">
                      <a:lumMod val="75000"/>
                    </a:schemeClr>
                  </a:solidFill>
                  <a:latin typeface="HY강B" panose="02030600000101010101" pitchFamily="18" charset="-127"/>
                  <a:ea typeface="HY강B" panose="02030600000101010101" pitchFamily="18" charset="-127"/>
                </a:rPr>
                <a:t>, </a:t>
              </a:r>
              <a:r>
                <a:rPr lang="ko-KR" altLang="en-US" sz="1900" dirty="0">
                  <a:solidFill>
                    <a:schemeClr val="accent2">
                      <a:lumMod val="75000"/>
                    </a:schemeClr>
                  </a:solidFill>
                  <a:latin typeface="HY강B" panose="02030600000101010101" pitchFamily="18" charset="-127"/>
                  <a:ea typeface="HY강B" panose="02030600000101010101" pitchFamily="18" charset="-127"/>
                </a:rPr>
                <a:t>가족의 자기표출에 대한 부담을 감소시킴</a:t>
              </a:r>
              <a:endParaRPr lang="en-US" altLang="ko-KR" sz="1900" b="1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endParaRPr>
            </a:p>
          </p:txBody>
        </p:sp>
        <p:grpSp>
          <p:nvGrpSpPr>
            <p:cNvPr id="9" name="그룹 8"/>
            <p:cNvGrpSpPr/>
            <p:nvPr/>
          </p:nvGrpSpPr>
          <p:grpSpPr>
            <a:xfrm>
              <a:off x="3175" y="293688"/>
              <a:ext cx="9144000" cy="543050"/>
              <a:chOff x="3175" y="293688"/>
              <a:chExt cx="9144000" cy="543050"/>
            </a:xfrm>
          </p:grpSpPr>
          <p:sp>
            <p:nvSpPr>
              <p:cNvPr id="10245" name="Text Box 56"/>
              <p:cNvSpPr txBox="1">
                <a:spLocks noChangeArrowheads="1"/>
              </p:cNvSpPr>
              <p:nvPr/>
            </p:nvSpPr>
            <p:spPr bwMode="auto">
              <a:xfrm>
                <a:off x="96838" y="293688"/>
                <a:ext cx="3720890" cy="49244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altLang="ko-KR" sz="2600" dirty="0">
                    <a:solidFill>
                      <a:srgbClr val="FFCC00"/>
                    </a:solidFill>
                    <a:latin typeface="HY강B" pitchFamily="18" charset="-127"/>
                    <a:ea typeface="HY강B" pitchFamily="18" charset="-127"/>
                  </a:rPr>
                  <a:t>1. </a:t>
                </a:r>
                <a:r>
                  <a:rPr lang="ko-KR" altLang="en-US" sz="2600" dirty="0">
                    <a:solidFill>
                      <a:srgbClr val="FFCC00"/>
                    </a:solidFill>
                    <a:latin typeface="HY강B" pitchFamily="18" charset="-127"/>
                    <a:ea typeface="HY강B" pitchFamily="18" charset="-127"/>
                  </a:rPr>
                  <a:t>가계도 활용의 유용성</a:t>
                </a:r>
                <a:endParaRPr lang="en-US" altLang="ko-KR" sz="2600" dirty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endParaRPr>
              </a:p>
            </p:txBody>
          </p:sp>
          <p:sp>
            <p:nvSpPr>
              <p:cNvPr id="10246" name="Line 46"/>
              <p:cNvSpPr>
                <a:spLocks noChangeShapeType="1"/>
              </p:cNvSpPr>
              <p:nvPr/>
            </p:nvSpPr>
            <p:spPr bwMode="auto">
              <a:xfrm>
                <a:off x="3175" y="836738"/>
                <a:ext cx="9144000" cy="0"/>
              </a:xfrm>
              <a:prstGeom prst="line">
                <a:avLst/>
              </a:prstGeom>
              <a:noFill/>
              <a:ln w="9525">
                <a:solidFill>
                  <a:srgbClr val="C0C0C0">
                    <a:alpha val="70195"/>
                  </a:srgbClr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ko-KR" altLang="en-US"/>
              </a:p>
            </p:txBody>
          </p:sp>
        </p:grp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그룹 2">
            <a:extLst>
              <a:ext uri="{FF2B5EF4-FFF2-40B4-BE49-F238E27FC236}">
                <a16:creationId xmlns:a16="http://schemas.microsoft.com/office/drawing/2014/main" id="{4DB24422-D720-442C-AC7A-66DFC50F5666}"/>
              </a:ext>
            </a:extLst>
          </p:cNvPr>
          <p:cNvGrpSpPr/>
          <p:nvPr/>
        </p:nvGrpSpPr>
        <p:grpSpPr>
          <a:xfrm>
            <a:off x="0" y="0"/>
            <a:ext cx="9160451" cy="6858000"/>
            <a:chOff x="0" y="0"/>
            <a:chExt cx="9160451" cy="6858000"/>
          </a:xfrm>
        </p:grpSpPr>
        <p:sp>
          <p:nvSpPr>
            <p:cNvPr id="16" name="Rectangle 76"/>
            <p:cNvSpPr>
              <a:spLocks noChangeArrowheads="1"/>
            </p:cNvSpPr>
            <p:nvPr/>
          </p:nvSpPr>
          <p:spPr bwMode="auto">
            <a:xfrm>
              <a:off x="0" y="980728"/>
              <a:ext cx="9144000" cy="5877272"/>
            </a:xfrm>
            <a:prstGeom prst="rect">
              <a:avLst/>
            </a:prstGeom>
            <a:gradFill rotWithShape="0">
              <a:gsLst>
                <a:gs pos="0">
                  <a:srgbClr val="FDFDFD"/>
                </a:gs>
                <a:gs pos="100000">
                  <a:srgbClr val="C9C5C4"/>
                </a:gs>
              </a:gsLst>
              <a:lin ang="5400000" scaled="1"/>
            </a:gradFill>
            <a:ln w="12700">
              <a:solidFill>
                <a:srgbClr val="B2B2B2"/>
              </a:solidFill>
              <a:miter lim="800000"/>
              <a:headEnd/>
              <a:tailEnd/>
            </a:ln>
            <a:effectLst>
              <a:outerShdw dist="53882" dir="2700000" algn="ctr" rotWithShape="0">
                <a:srgbClr val="000000">
                  <a:alpha val="30000"/>
                </a:srgbClr>
              </a:outerShdw>
            </a:effectLst>
          </p:spPr>
          <p:txBody>
            <a:bodyPr wrap="none" lIns="99745" tIns="49873" rIns="99745" bIns="49873" anchor="ctr"/>
            <a:lstStyle/>
            <a:p>
              <a:pPr marL="457200" indent="-457200">
                <a:buAutoNum type="arabicParenR"/>
              </a:pPr>
              <a:r>
                <a:rPr lang="ko-KR" altLang="en-US" sz="2400" dirty="0">
                  <a:solidFill>
                    <a:srgbClr val="FF0000"/>
                  </a:solidFill>
                  <a:latin typeface="HY강B" panose="02030600000101010101" pitchFamily="18" charset="-127"/>
                  <a:ea typeface="HY강B" panose="02030600000101010101" pitchFamily="18" charset="-127"/>
                </a:rPr>
                <a:t>가계도에서 활용되는 상징</a:t>
              </a:r>
              <a:r>
                <a:rPr lang="en-US" altLang="ko-KR" sz="2400" dirty="0">
                  <a:solidFill>
                    <a:srgbClr val="FF0000"/>
                  </a:solidFill>
                  <a:latin typeface="HY강B" panose="02030600000101010101" pitchFamily="18" charset="-127"/>
                  <a:ea typeface="HY강B" panose="02030600000101010101" pitchFamily="18" charset="-127"/>
                </a:rPr>
                <a:t>(symbol)</a:t>
              </a:r>
            </a:p>
            <a:p>
              <a:pPr marL="457200" indent="-457200">
                <a:buAutoNum type="arabicParenR"/>
              </a:pPr>
              <a:endParaRPr lang="en-US" altLang="ko-KR" sz="2400" dirty="0">
                <a:solidFill>
                  <a:srgbClr val="FF0000"/>
                </a:solidFill>
                <a:latin typeface="HY강B" panose="02030600000101010101" pitchFamily="18" charset="-127"/>
                <a:ea typeface="HY강B" panose="02030600000101010101" pitchFamily="18" charset="-127"/>
              </a:endParaRPr>
            </a:p>
            <a:p>
              <a:pPr marL="457200" indent="-457200">
                <a:buAutoNum type="arabicParenR"/>
              </a:pPr>
              <a:endParaRPr lang="en-US" altLang="ko-KR" sz="2400" dirty="0">
                <a:solidFill>
                  <a:srgbClr val="FF0000"/>
                </a:solidFill>
                <a:latin typeface="HY강B" panose="02030600000101010101" pitchFamily="18" charset="-127"/>
                <a:ea typeface="HY강B" panose="02030600000101010101" pitchFamily="18" charset="-127"/>
              </a:endParaRPr>
            </a:p>
            <a:p>
              <a:pPr marL="457200" indent="-457200">
                <a:buAutoNum type="arabicParenR"/>
              </a:pPr>
              <a:endParaRPr lang="en-US" altLang="ko-KR" sz="2400" dirty="0">
                <a:solidFill>
                  <a:srgbClr val="FF0000"/>
                </a:solidFill>
                <a:latin typeface="HY강B" panose="02030600000101010101" pitchFamily="18" charset="-127"/>
                <a:ea typeface="HY강B" panose="02030600000101010101" pitchFamily="18" charset="-127"/>
              </a:endParaRPr>
            </a:p>
            <a:p>
              <a:pPr marL="457200" indent="-457200">
                <a:buAutoNum type="arabicParenR"/>
              </a:pPr>
              <a:endParaRPr lang="en-US" altLang="ko-KR" sz="2400" dirty="0">
                <a:solidFill>
                  <a:srgbClr val="FF0000"/>
                </a:solidFill>
                <a:latin typeface="HY강B" panose="02030600000101010101" pitchFamily="18" charset="-127"/>
                <a:ea typeface="HY강B" panose="02030600000101010101" pitchFamily="18" charset="-127"/>
              </a:endParaRPr>
            </a:p>
            <a:p>
              <a:pPr marL="457200" indent="-457200">
                <a:buAutoNum type="arabicParenR"/>
              </a:pPr>
              <a:endParaRPr lang="en-US" altLang="ko-KR" sz="2400" dirty="0">
                <a:solidFill>
                  <a:srgbClr val="FF0000"/>
                </a:solidFill>
                <a:latin typeface="HY강B" panose="02030600000101010101" pitchFamily="18" charset="-127"/>
                <a:ea typeface="HY강B" panose="02030600000101010101" pitchFamily="18" charset="-127"/>
              </a:endParaRPr>
            </a:p>
            <a:p>
              <a:pPr marL="457200" indent="-457200">
                <a:buAutoNum type="arabicParenR"/>
              </a:pPr>
              <a:endParaRPr lang="en-US" altLang="ko-KR" sz="2400" dirty="0">
                <a:solidFill>
                  <a:srgbClr val="FF0000"/>
                </a:solidFill>
                <a:latin typeface="HY강B" panose="02030600000101010101" pitchFamily="18" charset="-127"/>
                <a:ea typeface="HY강B" panose="02030600000101010101" pitchFamily="18" charset="-127"/>
              </a:endParaRPr>
            </a:p>
            <a:p>
              <a:pPr marL="457200" indent="-457200">
                <a:buAutoNum type="arabicParenR"/>
              </a:pPr>
              <a:endParaRPr lang="en-US" altLang="ko-KR" sz="2400" dirty="0">
                <a:solidFill>
                  <a:srgbClr val="FF0000"/>
                </a:solidFill>
                <a:latin typeface="HY강B" panose="02030600000101010101" pitchFamily="18" charset="-127"/>
                <a:ea typeface="HY강B" panose="02030600000101010101" pitchFamily="18" charset="-127"/>
              </a:endParaRPr>
            </a:p>
            <a:p>
              <a:pPr marL="457200" indent="-457200">
                <a:buAutoNum type="arabicParenR"/>
              </a:pPr>
              <a:endParaRPr lang="en-US" altLang="ko-KR" sz="2400" dirty="0">
                <a:solidFill>
                  <a:srgbClr val="FF0000"/>
                </a:solidFill>
                <a:latin typeface="HY강B" panose="02030600000101010101" pitchFamily="18" charset="-127"/>
                <a:ea typeface="HY강B" panose="02030600000101010101" pitchFamily="18" charset="-127"/>
              </a:endParaRPr>
            </a:p>
            <a:p>
              <a:pPr marL="457200" indent="-457200">
                <a:buAutoNum type="arabicParenR"/>
              </a:pPr>
              <a:endParaRPr lang="en-US" altLang="ko-KR" sz="2400" dirty="0">
                <a:solidFill>
                  <a:srgbClr val="FF0000"/>
                </a:solidFill>
                <a:latin typeface="HY강B" panose="02030600000101010101" pitchFamily="18" charset="-127"/>
                <a:ea typeface="HY강B" panose="02030600000101010101" pitchFamily="18" charset="-127"/>
              </a:endParaRPr>
            </a:p>
            <a:p>
              <a:pPr marL="457200" indent="-457200">
                <a:buAutoNum type="arabicParenR"/>
              </a:pPr>
              <a:endParaRPr lang="en-US" altLang="ko-KR" sz="2400" dirty="0">
                <a:solidFill>
                  <a:srgbClr val="FF0000"/>
                </a:solidFill>
                <a:latin typeface="HY강B" panose="02030600000101010101" pitchFamily="18" charset="-127"/>
                <a:ea typeface="HY강B" panose="02030600000101010101" pitchFamily="18" charset="-127"/>
              </a:endParaRPr>
            </a:p>
            <a:p>
              <a:pPr marL="457200" indent="-457200">
                <a:buAutoNum type="arabicParenR"/>
              </a:pPr>
              <a:endParaRPr lang="en-US" altLang="ko-KR" sz="2400" dirty="0">
                <a:solidFill>
                  <a:srgbClr val="FF0000"/>
                </a:solidFill>
                <a:latin typeface="HY강B" panose="02030600000101010101" pitchFamily="18" charset="-127"/>
                <a:ea typeface="HY강B" panose="02030600000101010101" pitchFamily="18" charset="-127"/>
              </a:endParaRPr>
            </a:p>
            <a:p>
              <a:pPr marL="457200" indent="-457200">
                <a:buAutoNum type="arabicParenR"/>
              </a:pPr>
              <a:endParaRPr lang="en-US" altLang="ko-KR" sz="2400" dirty="0">
                <a:solidFill>
                  <a:srgbClr val="FF0000"/>
                </a:solidFill>
                <a:latin typeface="HY강B" panose="02030600000101010101" pitchFamily="18" charset="-127"/>
                <a:ea typeface="HY강B" panose="02030600000101010101" pitchFamily="18" charset="-127"/>
              </a:endParaRPr>
            </a:p>
            <a:p>
              <a:pPr marL="457200" indent="-457200">
                <a:buAutoNum type="arabicParenR"/>
              </a:pPr>
              <a:endParaRPr lang="en-US" altLang="ko-KR" sz="2400" dirty="0">
                <a:solidFill>
                  <a:srgbClr val="FF0000"/>
                </a:solidFill>
                <a:latin typeface="HY강B" panose="02030600000101010101" pitchFamily="18" charset="-127"/>
                <a:ea typeface="HY강B" panose="02030600000101010101" pitchFamily="18" charset="-127"/>
              </a:endParaRPr>
            </a:p>
            <a:p>
              <a:pPr marL="457200" indent="-457200">
                <a:buAutoNum type="arabicParenR"/>
              </a:pPr>
              <a:endParaRPr lang="en-US" altLang="ko-KR" sz="2400" dirty="0">
                <a:solidFill>
                  <a:srgbClr val="FF0000"/>
                </a:solidFill>
                <a:latin typeface="HY강B" panose="02030600000101010101" pitchFamily="18" charset="-127"/>
                <a:ea typeface="HY강B" panose="02030600000101010101" pitchFamily="18" charset="-127"/>
              </a:endParaRPr>
            </a:p>
            <a:p>
              <a:pPr marL="457200" indent="-457200">
                <a:buAutoNum type="arabicParenR"/>
              </a:pPr>
              <a:endParaRPr lang="en-US" altLang="ko-KR" sz="2400" dirty="0">
                <a:solidFill>
                  <a:srgbClr val="FF0000"/>
                </a:solidFill>
                <a:latin typeface="HY강B" panose="02030600000101010101" pitchFamily="18" charset="-127"/>
                <a:ea typeface="HY강B" panose="02030600000101010101" pitchFamily="18" charset="-127"/>
              </a:endParaRPr>
            </a:p>
          </p:txBody>
        </p:sp>
        <p:grpSp>
          <p:nvGrpSpPr>
            <p:cNvPr id="9" name="그룹 8"/>
            <p:cNvGrpSpPr/>
            <p:nvPr/>
          </p:nvGrpSpPr>
          <p:grpSpPr>
            <a:xfrm>
              <a:off x="3175" y="293688"/>
              <a:ext cx="9144000" cy="543050"/>
              <a:chOff x="3175" y="293688"/>
              <a:chExt cx="9144000" cy="543050"/>
            </a:xfrm>
          </p:grpSpPr>
          <p:sp>
            <p:nvSpPr>
              <p:cNvPr id="10245" name="Text Box 56"/>
              <p:cNvSpPr txBox="1">
                <a:spLocks noChangeArrowheads="1"/>
              </p:cNvSpPr>
              <p:nvPr/>
            </p:nvSpPr>
            <p:spPr bwMode="auto">
              <a:xfrm>
                <a:off x="96838" y="293688"/>
                <a:ext cx="4447051" cy="49244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altLang="ko-KR" sz="2600" dirty="0">
                    <a:solidFill>
                      <a:srgbClr val="FFCC00"/>
                    </a:solidFill>
                    <a:latin typeface="HY강B" pitchFamily="18" charset="-127"/>
                    <a:ea typeface="HY강B" pitchFamily="18" charset="-127"/>
                  </a:rPr>
                  <a:t>2. </a:t>
                </a:r>
                <a:r>
                  <a:rPr lang="ko-KR" altLang="en-US" sz="2600" dirty="0">
                    <a:solidFill>
                      <a:srgbClr val="FFCC00"/>
                    </a:solidFill>
                    <a:latin typeface="HY강B" pitchFamily="18" charset="-127"/>
                    <a:ea typeface="HY강B" pitchFamily="18" charset="-127"/>
                  </a:rPr>
                  <a:t>가계도의 상징과 작성방법</a:t>
                </a:r>
                <a:endParaRPr lang="en-US" altLang="ko-KR" sz="2600" dirty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endParaRPr>
              </a:p>
            </p:txBody>
          </p:sp>
          <p:sp>
            <p:nvSpPr>
              <p:cNvPr id="10246" name="Line 46"/>
              <p:cNvSpPr>
                <a:spLocks noChangeShapeType="1"/>
              </p:cNvSpPr>
              <p:nvPr/>
            </p:nvSpPr>
            <p:spPr bwMode="auto">
              <a:xfrm>
                <a:off x="3175" y="836738"/>
                <a:ext cx="9144000" cy="0"/>
              </a:xfrm>
              <a:prstGeom prst="line">
                <a:avLst/>
              </a:prstGeom>
              <a:noFill/>
              <a:ln w="9525">
                <a:solidFill>
                  <a:srgbClr val="C0C0C0">
                    <a:alpha val="70195"/>
                  </a:srgbClr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ko-KR" altLang="en-US"/>
              </a:p>
            </p:txBody>
          </p:sp>
        </p:grpSp>
        <p:sp>
          <p:nvSpPr>
            <p:cNvPr id="2" name="Rectangle 2">
              <a:extLst>
                <a:ext uri="{FF2B5EF4-FFF2-40B4-BE49-F238E27FC236}">
                  <a16:creationId xmlns:a16="http://schemas.microsoft.com/office/drawing/2014/main" id="{4CF4128C-A005-4C62-9624-073F8BC5740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0" y="0"/>
              <a:ext cx="9144000" cy="4572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endParaRPr lang="ko-KR" altLang="en-US"/>
            </a:p>
          </p:txBody>
        </p:sp>
        <p:pic>
          <p:nvPicPr>
            <p:cNvPr id="1025" name="_x217093936">
              <a:extLst>
                <a:ext uri="{FF2B5EF4-FFF2-40B4-BE49-F238E27FC236}">
                  <a16:creationId xmlns:a16="http://schemas.microsoft.com/office/drawing/2014/main" id="{23958E2B-3DA6-4351-854E-A2ECCAB399C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691" t="266" r="20746" b="55716"/>
            <a:stretch>
              <a:fillRect/>
            </a:stretch>
          </p:blipFill>
          <p:spPr bwMode="auto">
            <a:xfrm>
              <a:off x="194160" y="1556791"/>
              <a:ext cx="8966291" cy="511256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9463656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>
            <a:extLst>
              <a:ext uri="{FF2B5EF4-FFF2-40B4-BE49-F238E27FC236}">
                <a16:creationId xmlns:a16="http://schemas.microsoft.com/office/drawing/2014/main" id="{00092ECE-4BAF-4B66-8715-90E7A4126E29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2602350"/>
            <a:ext cx="11177014" cy="8462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grpSp>
        <p:nvGrpSpPr>
          <p:cNvPr id="5" name="그룹 4">
            <a:extLst>
              <a:ext uri="{FF2B5EF4-FFF2-40B4-BE49-F238E27FC236}">
                <a16:creationId xmlns:a16="http://schemas.microsoft.com/office/drawing/2014/main" id="{E0208128-CAC8-4C62-AAC4-68DC4490910F}"/>
              </a:ext>
            </a:extLst>
          </p:cNvPr>
          <p:cNvGrpSpPr/>
          <p:nvPr/>
        </p:nvGrpSpPr>
        <p:grpSpPr>
          <a:xfrm>
            <a:off x="-1" y="0"/>
            <a:ext cx="9147176" cy="6858000"/>
            <a:chOff x="-1" y="0"/>
            <a:chExt cx="9147176" cy="6858000"/>
          </a:xfrm>
        </p:grpSpPr>
        <p:sp>
          <p:nvSpPr>
            <p:cNvPr id="16" name="Rectangle 76"/>
            <p:cNvSpPr>
              <a:spLocks noChangeArrowheads="1"/>
            </p:cNvSpPr>
            <p:nvPr/>
          </p:nvSpPr>
          <p:spPr bwMode="auto">
            <a:xfrm>
              <a:off x="0" y="980728"/>
              <a:ext cx="9144000" cy="5877272"/>
            </a:xfrm>
            <a:prstGeom prst="rect">
              <a:avLst/>
            </a:prstGeom>
            <a:gradFill rotWithShape="0">
              <a:gsLst>
                <a:gs pos="0">
                  <a:srgbClr val="FDFDFD"/>
                </a:gs>
                <a:gs pos="100000">
                  <a:srgbClr val="C9C5C4"/>
                </a:gs>
              </a:gsLst>
              <a:lin ang="5400000" scaled="1"/>
            </a:gradFill>
            <a:ln w="12700">
              <a:solidFill>
                <a:srgbClr val="B2B2B2"/>
              </a:solidFill>
              <a:miter lim="800000"/>
              <a:headEnd/>
              <a:tailEnd/>
            </a:ln>
            <a:effectLst>
              <a:outerShdw dist="53882" dir="2700000" algn="ctr" rotWithShape="0">
                <a:srgbClr val="000000">
                  <a:alpha val="30000"/>
                </a:srgbClr>
              </a:outerShdw>
            </a:effectLst>
          </p:spPr>
          <p:txBody>
            <a:bodyPr wrap="none" lIns="99745" tIns="49873" rIns="99745" bIns="49873" anchor="ctr"/>
            <a:lstStyle/>
            <a:p>
              <a:pPr marL="457200" indent="-457200">
                <a:buAutoNum type="arabicParenR"/>
              </a:pPr>
              <a:r>
                <a:rPr lang="ko-KR" altLang="en-US" sz="2400" dirty="0">
                  <a:solidFill>
                    <a:srgbClr val="FF0000"/>
                  </a:solidFill>
                  <a:latin typeface="HY강B" panose="02030600000101010101" pitchFamily="18" charset="-127"/>
                  <a:ea typeface="HY강B" panose="02030600000101010101" pitchFamily="18" charset="-127"/>
                </a:rPr>
                <a:t>가계도에서 활용되는 상징</a:t>
              </a:r>
              <a:r>
                <a:rPr lang="en-US" altLang="ko-KR" sz="2400" dirty="0">
                  <a:solidFill>
                    <a:srgbClr val="FF0000"/>
                  </a:solidFill>
                  <a:latin typeface="HY강B" panose="02030600000101010101" pitchFamily="18" charset="-127"/>
                  <a:ea typeface="HY강B" panose="02030600000101010101" pitchFamily="18" charset="-127"/>
                </a:rPr>
                <a:t>(symbol)</a:t>
              </a:r>
            </a:p>
            <a:p>
              <a:pPr marL="457200" indent="-457200">
                <a:buAutoNum type="arabicParenR"/>
              </a:pPr>
              <a:endParaRPr lang="en-US" altLang="ko-KR" sz="2400" dirty="0">
                <a:solidFill>
                  <a:srgbClr val="FF0000"/>
                </a:solidFill>
                <a:latin typeface="HY강B" panose="02030600000101010101" pitchFamily="18" charset="-127"/>
                <a:ea typeface="HY강B" panose="02030600000101010101" pitchFamily="18" charset="-127"/>
              </a:endParaRPr>
            </a:p>
            <a:p>
              <a:pPr marL="457200" indent="-457200">
                <a:buAutoNum type="arabicParenR"/>
              </a:pPr>
              <a:endParaRPr lang="en-US" altLang="ko-KR" sz="2400" dirty="0">
                <a:solidFill>
                  <a:srgbClr val="FF0000"/>
                </a:solidFill>
                <a:latin typeface="HY강B" panose="02030600000101010101" pitchFamily="18" charset="-127"/>
                <a:ea typeface="HY강B" panose="02030600000101010101" pitchFamily="18" charset="-127"/>
              </a:endParaRPr>
            </a:p>
            <a:p>
              <a:pPr marL="457200" indent="-457200">
                <a:buAutoNum type="arabicParenR"/>
              </a:pPr>
              <a:endParaRPr lang="en-US" altLang="ko-KR" sz="2400" dirty="0">
                <a:solidFill>
                  <a:srgbClr val="FF0000"/>
                </a:solidFill>
                <a:latin typeface="HY강B" panose="02030600000101010101" pitchFamily="18" charset="-127"/>
                <a:ea typeface="HY강B" panose="02030600000101010101" pitchFamily="18" charset="-127"/>
              </a:endParaRPr>
            </a:p>
            <a:p>
              <a:pPr marL="457200" indent="-457200">
                <a:buAutoNum type="arabicParenR"/>
              </a:pPr>
              <a:endParaRPr lang="en-US" altLang="ko-KR" sz="2400" dirty="0">
                <a:solidFill>
                  <a:srgbClr val="FF0000"/>
                </a:solidFill>
                <a:latin typeface="HY강B" panose="02030600000101010101" pitchFamily="18" charset="-127"/>
                <a:ea typeface="HY강B" panose="02030600000101010101" pitchFamily="18" charset="-127"/>
              </a:endParaRPr>
            </a:p>
            <a:p>
              <a:pPr marL="457200" indent="-457200">
                <a:buAutoNum type="arabicParenR"/>
              </a:pPr>
              <a:endParaRPr lang="en-US" altLang="ko-KR" sz="2400" dirty="0">
                <a:solidFill>
                  <a:srgbClr val="FF0000"/>
                </a:solidFill>
                <a:latin typeface="HY강B" panose="02030600000101010101" pitchFamily="18" charset="-127"/>
                <a:ea typeface="HY강B" panose="02030600000101010101" pitchFamily="18" charset="-127"/>
              </a:endParaRPr>
            </a:p>
            <a:p>
              <a:pPr marL="457200" indent="-457200">
                <a:buAutoNum type="arabicParenR"/>
              </a:pPr>
              <a:endParaRPr lang="en-US" altLang="ko-KR" sz="2400" dirty="0">
                <a:solidFill>
                  <a:srgbClr val="FF0000"/>
                </a:solidFill>
                <a:latin typeface="HY강B" panose="02030600000101010101" pitchFamily="18" charset="-127"/>
                <a:ea typeface="HY강B" panose="02030600000101010101" pitchFamily="18" charset="-127"/>
              </a:endParaRPr>
            </a:p>
            <a:p>
              <a:pPr marL="457200" indent="-457200">
                <a:buAutoNum type="arabicParenR"/>
              </a:pPr>
              <a:endParaRPr lang="en-US" altLang="ko-KR" sz="2400" dirty="0">
                <a:solidFill>
                  <a:srgbClr val="FF0000"/>
                </a:solidFill>
                <a:latin typeface="HY강B" panose="02030600000101010101" pitchFamily="18" charset="-127"/>
                <a:ea typeface="HY강B" panose="02030600000101010101" pitchFamily="18" charset="-127"/>
              </a:endParaRPr>
            </a:p>
            <a:p>
              <a:pPr marL="457200" indent="-457200">
                <a:buAutoNum type="arabicParenR"/>
              </a:pPr>
              <a:endParaRPr lang="en-US" altLang="ko-KR" sz="2400" dirty="0">
                <a:solidFill>
                  <a:srgbClr val="FF0000"/>
                </a:solidFill>
                <a:latin typeface="HY강B" panose="02030600000101010101" pitchFamily="18" charset="-127"/>
                <a:ea typeface="HY강B" panose="02030600000101010101" pitchFamily="18" charset="-127"/>
              </a:endParaRPr>
            </a:p>
            <a:p>
              <a:pPr marL="457200" indent="-457200">
                <a:buAutoNum type="arabicParenR"/>
              </a:pPr>
              <a:endParaRPr lang="en-US" altLang="ko-KR" sz="2400" dirty="0">
                <a:solidFill>
                  <a:srgbClr val="FF0000"/>
                </a:solidFill>
                <a:latin typeface="HY강B" panose="02030600000101010101" pitchFamily="18" charset="-127"/>
                <a:ea typeface="HY강B" panose="02030600000101010101" pitchFamily="18" charset="-127"/>
              </a:endParaRPr>
            </a:p>
            <a:p>
              <a:pPr marL="457200" indent="-457200">
                <a:buAutoNum type="arabicParenR"/>
              </a:pPr>
              <a:endParaRPr lang="en-US" altLang="ko-KR" sz="2400" dirty="0">
                <a:solidFill>
                  <a:srgbClr val="FF0000"/>
                </a:solidFill>
                <a:latin typeface="HY강B" panose="02030600000101010101" pitchFamily="18" charset="-127"/>
                <a:ea typeface="HY강B" panose="02030600000101010101" pitchFamily="18" charset="-127"/>
              </a:endParaRPr>
            </a:p>
            <a:p>
              <a:pPr marL="457200" indent="-457200">
                <a:buAutoNum type="arabicParenR"/>
              </a:pPr>
              <a:endParaRPr lang="en-US" altLang="ko-KR" sz="2400" dirty="0">
                <a:solidFill>
                  <a:srgbClr val="FF0000"/>
                </a:solidFill>
                <a:latin typeface="HY강B" panose="02030600000101010101" pitchFamily="18" charset="-127"/>
                <a:ea typeface="HY강B" panose="02030600000101010101" pitchFamily="18" charset="-127"/>
              </a:endParaRPr>
            </a:p>
            <a:p>
              <a:pPr marL="457200" indent="-457200">
                <a:buAutoNum type="arabicParenR"/>
              </a:pPr>
              <a:endParaRPr lang="en-US" altLang="ko-KR" sz="2400" dirty="0">
                <a:solidFill>
                  <a:srgbClr val="FF0000"/>
                </a:solidFill>
                <a:latin typeface="HY강B" panose="02030600000101010101" pitchFamily="18" charset="-127"/>
                <a:ea typeface="HY강B" panose="02030600000101010101" pitchFamily="18" charset="-127"/>
              </a:endParaRPr>
            </a:p>
            <a:p>
              <a:pPr marL="457200" indent="-457200">
                <a:buAutoNum type="arabicParenR"/>
              </a:pPr>
              <a:endParaRPr lang="en-US" altLang="ko-KR" sz="2400" dirty="0">
                <a:solidFill>
                  <a:srgbClr val="FF0000"/>
                </a:solidFill>
                <a:latin typeface="HY강B" panose="02030600000101010101" pitchFamily="18" charset="-127"/>
                <a:ea typeface="HY강B" panose="02030600000101010101" pitchFamily="18" charset="-127"/>
              </a:endParaRPr>
            </a:p>
            <a:p>
              <a:pPr marL="457200" indent="-457200">
                <a:buAutoNum type="arabicParenR"/>
              </a:pPr>
              <a:endParaRPr lang="en-US" altLang="ko-KR" sz="2400" dirty="0">
                <a:solidFill>
                  <a:srgbClr val="FF0000"/>
                </a:solidFill>
                <a:latin typeface="HY강B" panose="02030600000101010101" pitchFamily="18" charset="-127"/>
                <a:ea typeface="HY강B" panose="02030600000101010101" pitchFamily="18" charset="-127"/>
              </a:endParaRPr>
            </a:p>
            <a:p>
              <a:pPr marL="457200" indent="-457200">
                <a:buAutoNum type="arabicParenR"/>
              </a:pPr>
              <a:endParaRPr lang="en-US" altLang="ko-KR" sz="2400" dirty="0">
                <a:solidFill>
                  <a:srgbClr val="FF0000"/>
                </a:solidFill>
                <a:latin typeface="HY강B" panose="02030600000101010101" pitchFamily="18" charset="-127"/>
                <a:ea typeface="HY강B" panose="02030600000101010101" pitchFamily="18" charset="-127"/>
              </a:endParaRPr>
            </a:p>
          </p:txBody>
        </p:sp>
        <p:grpSp>
          <p:nvGrpSpPr>
            <p:cNvPr id="9" name="그룹 8"/>
            <p:cNvGrpSpPr/>
            <p:nvPr/>
          </p:nvGrpSpPr>
          <p:grpSpPr>
            <a:xfrm>
              <a:off x="3175" y="293688"/>
              <a:ext cx="9144000" cy="543050"/>
              <a:chOff x="3175" y="293688"/>
              <a:chExt cx="9144000" cy="543050"/>
            </a:xfrm>
          </p:grpSpPr>
          <p:sp>
            <p:nvSpPr>
              <p:cNvPr id="10245" name="Text Box 56"/>
              <p:cNvSpPr txBox="1">
                <a:spLocks noChangeArrowheads="1"/>
              </p:cNvSpPr>
              <p:nvPr/>
            </p:nvSpPr>
            <p:spPr bwMode="auto">
              <a:xfrm>
                <a:off x="96838" y="293688"/>
                <a:ext cx="4447051" cy="49244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altLang="ko-KR" sz="2600" dirty="0">
                    <a:solidFill>
                      <a:srgbClr val="FFCC00"/>
                    </a:solidFill>
                    <a:latin typeface="HY강B" pitchFamily="18" charset="-127"/>
                    <a:ea typeface="HY강B" pitchFamily="18" charset="-127"/>
                  </a:rPr>
                  <a:t>2. </a:t>
                </a:r>
                <a:r>
                  <a:rPr lang="ko-KR" altLang="en-US" sz="2600" dirty="0">
                    <a:solidFill>
                      <a:srgbClr val="FFCC00"/>
                    </a:solidFill>
                    <a:latin typeface="HY강B" pitchFamily="18" charset="-127"/>
                    <a:ea typeface="HY강B" pitchFamily="18" charset="-127"/>
                  </a:rPr>
                  <a:t>가계도의 상징과 작성방법</a:t>
                </a:r>
                <a:endParaRPr lang="en-US" altLang="ko-KR" sz="2600" dirty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endParaRPr>
              </a:p>
            </p:txBody>
          </p:sp>
          <p:sp>
            <p:nvSpPr>
              <p:cNvPr id="10246" name="Line 46"/>
              <p:cNvSpPr>
                <a:spLocks noChangeShapeType="1"/>
              </p:cNvSpPr>
              <p:nvPr/>
            </p:nvSpPr>
            <p:spPr bwMode="auto">
              <a:xfrm>
                <a:off x="3175" y="836738"/>
                <a:ext cx="9144000" cy="0"/>
              </a:xfrm>
              <a:prstGeom prst="line">
                <a:avLst/>
              </a:prstGeom>
              <a:noFill/>
              <a:ln w="9525">
                <a:solidFill>
                  <a:srgbClr val="C0C0C0">
                    <a:alpha val="70195"/>
                  </a:srgbClr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ko-KR" altLang="en-US"/>
              </a:p>
            </p:txBody>
          </p:sp>
        </p:grpSp>
        <p:sp>
          <p:nvSpPr>
            <p:cNvPr id="2" name="Rectangle 2">
              <a:extLst>
                <a:ext uri="{FF2B5EF4-FFF2-40B4-BE49-F238E27FC236}">
                  <a16:creationId xmlns:a16="http://schemas.microsoft.com/office/drawing/2014/main" id="{4CF4128C-A005-4C62-9624-073F8BC5740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0" y="0"/>
              <a:ext cx="9144000" cy="4572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endParaRPr lang="ko-KR" altLang="en-US"/>
            </a:p>
          </p:txBody>
        </p:sp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61A700BA-CCAA-4821-B03E-AE9F900CE0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0" y="1123579"/>
              <a:ext cx="9141168" cy="4572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endParaRPr lang="ko-KR" altLang="en-US"/>
            </a:p>
          </p:txBody>
        </p:sp>
        <p:pic>
          <p:nvPicPr>
            <p:cNvPr id="2049" name="_x217092656">
              <a:extLst>
                <a:ext uri="{FF2B5EF4-FFF2-40B4-BE49-F238E27FC236}">
                  <a16:creationId xmlns:a16="http://schemas.microsoft.com/office/drawing/2014/main" id="{88E13478-D130-486E-81EE-133FC14ADB3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691" t="44600" r="4343" b="36201"/>
            <a:stretch>
              <a:fillRect/>
            </a:stretch>
          </p:blipFill>
          <p:spPr bwMode="auto">
            <a:xfrm>
              <a:off x="-1" y="1580779"/>
              <a:ext cx="9105013" cy="206424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51" name="_x217094656">
              <a:extLst>
                <a:ext uri="{FF2B5EF4-FFF2-40B4-BE49-F238E27FC236}">
                  <a16:creationId xmlns:a16="http://schemas.microsoft.com/office/drawing/2014/main" id="{12AF475E-D5D7-4F22-938E-E2E2881DF1F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691" t="74138" r="14680" b="8253"/>
            <a:stretch>
              <a:fillRect/>
            </a:stretch>
          </p:blipFill>
          <p:spPr bwMode="auto">
            <a:xfrm>
              <a:off x="0" y="3645024"/>
              <a:ext cx="9105012" cy="253415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6615472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>
            <a:extLst>
              <a:ext uri="{FF2B5EF4-FFF2-40B4-BE49-F238E27FC236}">
                <a16:creationId xmlns:a16="http://schemas.microsoft.com/office/drawing/2014/main" id="{00092ECE-4BAF-4B66-8715-90E7A4126E29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2602350"/>
            <a:ext cx="11177014" cy="8462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6" name="Rectangle 76"/>
          <p:cNvSpPr>
            <a:spLocks noChangeArrowheads="1"/>
          </p:cNvSpPr>
          <p:nvPr/>
        </p:nvSpPr>
        <p:spPr bwMode="auto">
          <a:xfrm>
            <a:off x="0" y="980728"/>
            <a:ext cx="9144000" cy="5877272"/>
          </a:xfrm>
          <a:prstGeom prst="rect">
            <a:avLst/>
          </a:prstGeom>
          <a:gradFill rotWithShape="0">
            <a:gsLst>
              <a:gs pos="0">
                <a:srgbClr val="FDFDFD"/>
              </a:gs>
              <a:gs pos="100000">
                <a:srgbClr val="C9C5C4"/>
              </a:gs>
            </a:gsLst>
            <a:lin ang="5400000" scaled="1"/>
          </a:gradFill>
          <a:ln w="12700">
            <a:solidFill>
              <a:srgbClr val="B2B2B2"/>
            </a:solidFill>
            <a:miter lim="800000"/>
            <a:headEnd/>
            <a:tailEnd/>
          </a:ln>
          <a:effectLst>
            <a:outerShdw dist="53882" dir="2700000" algn="ctr" rotWithShape="0">
              <a:srgbClr val="000000">
                <a:alpha val="30000"/>
              </a:srgbClr>
            </a:outerShdw>
          </a:effectLst>
        </p:spPr>
        <p:txBody>
          <a:bodyPr wrap="none" lIns="99745" tIns="49873" rIns="99745" bIns="49873" anchor="ctr"/>
          <a:lstStyle/>
          <a:p>
            <a:pPr>
              <a:lnSpc>
                <a:spcPct val="130000"/>
              </a:lnSpc>
            </a:pPr>
            <a:r>
              <a:rPr lang="en-US" altLang="ko-KR" sz="2400" dirty="0">
                <a:solidFill>
                  <a:srgbClr val="FF0000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2) </a:t>
            </a:r>
            <a:r>
              <a:rPr lang="ko-KR" altLang="en-US" sz="2400" dirty="0">
                <a:solidFill>
                  <a:srgbClr val="FF0000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가계도 작성의 </a:t>
            </a:r>
            <a:r>
              <a:rPr lang="en-US" altLang="ko-KR" sz="2400" dirty="0">
                <a:solidFill>
                  <a:srgbClr val="FF0000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Tip</a:t>
            </a:r>
          </a:p>
          <a:p>
            <a:pPr marL="342900" indent="-342900">
              <a:lnSpc>
                <a:spcPct val="130000"/>
              </a:lnSpc>
              <a:buFont typeface="Wingdings" panose="05000000000000000000" pitchFamily="2" charset="2"/>
              <a:buChar char="§"/>
            </a:pPr>
            <a:r>
              <a:rPr lang="ko-KR" altLang="en-US" sz="19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출생 또는 사망 등의 정확한 연도를 알지 못하는 경우 </a:t>
            </a:r>
            <a:r>
              <a:rPr lang="en-US" altLang="ko-KR" sz="1900" dirty="0">
                <a:solidFill>
                  <a:srgbClr val="FF0000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?</a:t>
            </a:r>
            <a:r>
              <a:rPr lang="en-US" altLang="ko-KR" sz="19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 </a:t>
            </a:r>
            <a:r>
              <a:rPr lang="ko-KR" altLang="en-US" sz="19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사용</a:t>
            </a:r>
          </a:p>
          <a:p>
            <a:pPr marL="342900" indent="-342900">
              <a:lnSpc>
                <a:spcPct val="130000"/>
              </a:lnSpc>
              <a:buFont typeface="Wingdings" panose="05000000000000000000" pitchFamily="2" charset="2"/>
              <a:buChar char="§"/>
            </a:pPr>
            <a:r>
              <a:rPr lang="ko-KR" altLang="en-US" sz="19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동거가족 표기</a:t>
            </a:r>
            <a:r>
              <a:rPr lang="en-US" altLang="ko-KR" sz="19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(</a:t>
            </a:r>
            <a:r>
              <a:rPr lang="ko-KR" altLang="en-US" sz="19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원형의 점선으로 표시</a:t>
            </a:r>
            <a:r>
              <a:rPr lang="en-US" altLang="ko-KR" sz="19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, </a:t>
            </a:r>
            <a:r>
              <a:rPr lang="ko-KR" altLang="en-US" sz="19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오른쪽 하단에 가계도 작성일자 기입</a:t>
            </a:r>
            <a:r>
              <a:rPr lang="en-US" altLang="ko-KR" sz="19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)</a:t>
            </a:r>
          </a:p>
          <a:p>
            <a:pPr marL="342900" indent="-342900">
              <a:lnSpc>
                <a:spcPct val="130000"/>
              </a:lnSpc>
              <a:buFont typeface="Wingdings" panose="05000000000000000000" pitchFamily="2" charset="2"/>
              <a:buChar char="§"/>
            </a:pPr>
            <a:r>
              <a:rPr lang="ko-KR" altLang="en-US" sz="19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인구학적 특성</a:t>
            </a:r>
            <a:r>
              <a:rPr lang="en-US" altLang="ko-KR" sz="19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: </a:t>
            </a:r>
            <a:r>
              <a:rPr lang="ko-KR" altLang="en-US" sz="19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연령</a:t>
            </a:r>
            <a:r>
              <a:rPr lang="en-US" altLang="ko-KR" sz="19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(symbol</a:t>
            </a:r>
            <a:r>
              <a:rPr lang="ko-KR" altLang="en-US" sz="19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속에</a:t>
            </a:r>
            <a:r>
              <a:rPr lang="en-US" altLang="ko-KR" sz="19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), </a:t>
            </a:r>
            <a:r>
              <a:rPr lang="ko-KR" altLang="en-US" sz="19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출생 및 사망일자</a:t>
            </a:r>
            <a:r>
              <a:rPr lang="en-US" altLang="ko-KR" sz="19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(symbol</a:t>
            </a:r>
            <a:r>
              <a:rPr lang="ko-KR" altLang="en-US" sz="19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위에 </a:t>
            </a:r>
            <a:r>
              <a:rPr lang="en-US" altLang="ko-KR" sz="19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OO : XX)</a:t>
            </a:r>
            <a:r>
              <a:rPr lang="ko-KR" altLang="en-US" sz="19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이외</a:t>
            </a:r>
          </a:p>
          <a:p>
            <a:pPr>
              <a:lnSpc>
                <a:spcPct val="130000"/>
              </a:lnSpc>
            </a:pPr>
            <a:r>
              <a:rPr lang="ko-KR" altLang="en-US" sz="19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    에 필요한 거주지</a:t>
            </a:r>
            <a:r>
              <a:rPr lang="en-US" altLang="ko-KR" sz="19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, </a:t>
            </a:r>
            <a:r>
              <a:rPr lang="ko-KR" altLang="en-US" sz="19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직업</a:t>
            </a:r>
            <a:r>
              <a:rPr lang="en-US" altLang="ko-KR" sz="19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, </a:t>
            </a:r>
            <a:r>
              <a:rPr lang="ko-KR" altLang="en-US" sz="19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교육수준 등을 해당 성원 </a:t>
            </a:r>
            <a:r>
              <a:rPr lang="en-US" altLang="ko-KR" sz="19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symbol </a:t>
            </a:r>
            <a:r>
              <a:rPr lang="ko-KR" altLang="en-US" sz="19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옆에 추가 기록</a:t>
            </a:r>
          </a:p>
          <a:p>
            <a:pPr marL="342900" indent="-342900">
              <a:lnSpc>
                <a:spcPct val="130000"/>
              </a:lnSpc>
              <a:buFont typeface="Wingdings" panose="05000000000000000000" pitchFamily="2" charset="2"/>
              <a:buChar char="§"/>
            </a:pPr>
            <a:r>
              <a:rPr lang="ko-KR" altLang="en-US" sz="19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기능에 대한 정보</a:t>
            </a:r>
            <a:r>
              <a:rPr lang="en-US" altLang="ko-KR" sz="19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: </a:t>
            </a:r>
            <a:r>
              <a:rPr lang="ko-KR" altLang="en-US" sz="19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성원의 의학</a:t>
            </a:r>
            <a:r>
              <a:rPr lang="en-US" altLang="ko-KR" sz="19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, </a:t>
            </a:r>
            <a:r>
              <a:rPr lang="ko-KR" altLang="en-US" sz="19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정서</a:t>
            </a:r>
            <a:r>
              <a:rPr lang="en-US" altLang="ko-KR" sz="19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, </a:t>
            </a:r>
            <a:r>
              <a:rPr lang="ko-KR" altLang="en-US" sz="19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행동적 특성을 기록</a:t>
            </a:r>
            <a:r>
              <a:rPr lang="en-US" altLang="ko-KR" sz="19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(</a:t>
            </a:r>
            <a:r>
              <a:rPr lang="ko-KR" altLang="en-US" sz="19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예</a:t>
            </a:r>
            <a:r>
              <a:rPr lang="en-US" altLang="ko-KR" sz="19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: </a:t>
            </a:r>
            <a:r>
              <a:rPr lang="ko-KR" altLang="en-US" sz="19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실업</a:t>
            </a:r>
            <a:r>
              <a:rPr lang="en-US" altLang="ko-KR" sz="19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, </a:t>
            </a:r>
            <a:r>
              <a:rPr lang="ko-KR" altLang="en-US" sz="19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음주 등</a:t>
            </a:r>
            <a:r>
              <a:rPr lang="en-US" altLang="ko-KR" sz="19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)</a:t>
            </a:r>
          </a:p>
          <a:p>
            <a:pPr marL="342900" indent="-342900">
              <a:lnSpc>
                <a:spcPct val="130000"/>
              </a:lnSpc>
              <a:buFont typeface="Wingdings" panose="05000000000000000000" pitchFamily="2" charset="2"/>
              <a:buChar char="§"/>
            </a:pPr>
            <a:r>
              <a:rPr lang="ko-KR" altLang="en-US" sz="19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주요가족사건</a:t>
            </a:r>
            <a:r>
              <a:rPr lang="en-US" altLang="ko-KR" sz="19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: </a:t>
            </a:r>
            <a:r>
              <a:rPr lang="ko-KR" altLang="en-US" sz="19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가족 또는 성원의 주요 사건</a:t>
            </a:r>
            <a:r>
              <a:rPr lang="en-US" altLang="ko-KR" sz="19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(</a:t>
            </a:r>
            <a:r>
              <a:rPr lang="ko-KR" altLang="en-US" sz="19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사망</a:t>
            </a:r>
            <a:r>
              <a:rPr lang="en-US" altLang="ko-KR" sz="19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, </a:t>
            </a:r>
            <a:r>
              <a:rPr lang="ko-KR" altLang="en-US" sz="19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결혼</a:t>
            </a:r>
            <a:r>
              <a:rPr lang="en-US" altLang="ko-KR" sz="19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, </a:t>
            </a:r>
            <a:r>
              <a:rPr lang="ko-KR" altLang="en-US" sz="19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주요증상 등</a:t>
            </a:r>
            <a:r>
              <a:rPr lang="en-US" altLang="ko-KR" sz="19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)</a:t>
            </a:r>
            <a:r>
              <a:rPr lang="ko-KR" altLang="en-US" sz="19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을 가계도</a:t>
            </a:r>
          </a:p>
          <a:p>
            <a:pPr>
              <a:lnSpc>
                <a:spcPct val="130000"/>
              </a:lnSpc>
            </a:pPr>
            <a:r>
              <a:rPr lang="ko-KR" altLang="en-US" sz="19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    의 여백이나 별도의 용지</a:t>
            </a:r>
            <a:r>
              <a:rPr lang="en-US" altLang="ko-KR" sz="19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(</a:t>
            </a:r>
            <a:r>
              <a:rPr lang="ko-KR" altLang="en-US" sz="19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예</a:t>
            </a:r>
            <a:r>
              <a:rPr lang="en-US" altLang="ko-KR" sz="19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: post-it)</a:t>
            </a:r>
            <a:r>
              <a:rPr lang="ko-KR" altLang="en-US" sz="19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에 기록</a:t>
            </a:r>
          </a:p>
          <a:p>
            <a:pPr marL="342900" indent="-342900">
              <a:lnSpc>
                <a:spcPct val="130000"/>
              </a:lnSpc>
              <a:buFont typeface="Wingdings" panose="05000000000000000000" pitchFamily="2" charset="2"/>
              <a:buChar char="§"/>
            </a:pPr>
            <a:r>
              <a:rPr lang="ko-KR" altLang="en-US" sz="19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먼저 </a:t>
            </a:r>
            <a:r>
              <a:rPr lang="en-US" altLang="ko-KR" sz="19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‘</a:t>
            </a:r>
            <a:r>
              <a:rPr lang="ko-KR" altLang="en-US" sz="19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부모의 </a:t>
            </a:r>
            <a:r>
              <a:rPr lang="ko-KR" altLang="en-US" sz="1900" dirty="0" err="1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형제수</a:t>
            </a:r>
            <a:r>
              <a:rPr lang="en-US" altLang="ko-KR" sz="19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, </a:t>
            </a:r>
            <a:r>
              <a:rPr lang="ko-KR" altLang="en-US" sz="1900" dirty="0" err="1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결혼회수’를</a:t>
            </a:r>
            <a:r>
              <a:rPr lang="ko-KR" altLang="en-US" sz="19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 물어 적절히 공간을 미리 조정</a:t>
            </a:r>
          </a:p>
          <a:p>
            <a:pPr marL="285750" indent="-285750">
              <a:lnSpc>
                <a:spcPct val="130000"/>
              </a:lnSpc>
              <a:buFont typeface="Wingdings" panose="05000000000000000000" pitchFamily="2" charset="2"/>
              <a:buChar char="§"/>
            </a:pPr>
            <a:r>
              <a:rPr lang="ko-KR" altLang="en-US" sz="19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지나치게 복잡한 경우에는 </a:t>
            </a:r>
            <a:r>
              <a:rPr lang="en-US" altLang="ko-KR" sz="19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IP</a:t>
            </a:r>
            <a:r>
              <a:rPr lang="ko-KR" altLang="en-US" sz="19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와 직접 관련된 부분만을 상세히 그리거나</a:t>
            </a:r>
            <a:r>
              <a:rPr lang="en-US" altLang="ko-KR" sz="19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, </a:t>
            </a:r>
          </a:p>
          <a:p>
            <a:pPr>
              <a:lnSpc>
                <a:spcPct val="130000"/>
              </a:lnSpc>
            </a:pPr>
            <a:r>
              <a:rPr lang="en-US" altLang="ko-KR" sz="19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    </a:t>
            </a:r>
            <a:r>
              <a:rPr lang="ko-KR" altLang="en-US" sz="19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여러 장에 가계도를 그린 후에 통합함</a:t>
            </a:r>
          </a:p>
          <a:p>
            <a:pPr marL="342900" indent="-342900">
              <a:lnSpc>
                <a:spcPct val="130000"/>
              </a:lnSpc>
              <a:buFont typeface="Wingdings" panose="05000000000000000000" pitchFamily="2" charset="2"/>
              <a:buChar char="§"/>
            </a:pPr>
            <a:r>
              <a:rPr lang="ko-KR" altLang="en-US" sz="19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공간제한으로 자세한 설명이 불가능한 중요한 사건은 </a:t>
            </a:r>
            <a:r>
              <a:rPr lang="en-US" altLang="ko-KR" sz="19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# </a:t>
            </a:r>
            <a:r>
              <a:rPr lang="ko-KR" altLang="en-US" sz="19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표시 후 별도로 기록</a:t>
            </a:r>
          </a:p>
          <a:p>
            <a:pPr marL="342900" indent="-342900">
              <a:lnSpc>
                <a:spcPct val="130000"/>
              </a:lnSpc>
              <a:buFont typeface="Wingdings" panose="05000000000000000000" pitchFamily="2" charset="2"/>
              <a:buChar char="§"/>
            </a:pPr>
            <a:r>
              <a:rPr lang="ko-KR" altLang="en-US" sz="19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상호 모순된 정보를 받은 경우에는 정보제공자의 이름을 그 정보 옆에 </a:t>
            </a:r>
            <a:endParaRPr lang="en-US" altLang="ko-KR" sz="1900" dirty="0">
              <a:solidFill>
                <a:schemeClr val="accent2">
                  <a:lumMod val="75000"/>
                </a:schemeClr>
              </a:solidFill>
              <a:latin typeface="HY강B" panose="02030600000101010101" pitchFamily="18" charset="-127"/>
              <a:ea typeface="HY강B" panose="02030600000101010101" pitchFamily="18" charset="-127"/>
            </a:endParaRPr>
          </a:p>
          <a:p>
            <a:pPr>
              <a:lnSpc>
                <a:spcPct val="130000"/>
              </a:lnSpc>
            </a:pPr>
            <a:r>
              <a:rPr lang="ko-KR" altLang="en-US" sz="19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    화살표를 하고 기록</a:t>
            </a:r>
            <a:r>
              <a:rPr lang="en-US" altLang="ko-KR" sz="19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(</a:t>
            </a:r>
            <a:r>
              <a:rPr lang="ko-KR" altLang="en-US" sz="19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예</a:t>
            </a:r>
            <a:r>
              <a:rPr lang="en-US" altLang="ko-KR" sz="19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: </a:t>
            </a:r>
            <a:r>
              <a:rPr lang="ko-KR" altLang="en-US" sz="19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부모의 사망연도나 관계를 서로 다르게 인지</a:t>
            </a:r>
            <a:r>
              <a:rPr lang="en-US" altLang="ko-KR" sz="19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)</a:t>
            </a:r>
            <a:endParaRPr lang="en-US" altLang="ko-KR" sz="1900" dirty="0">
              <a:solidFill>
                <a:srgbClr val="FF0000"/>
              </a:solidFill>
              <a:latin typeface="HY강B" panose="02030600000101010101" pitchFamily="18" charset="-127"/>
              <a:ea typeface="HY강B" panose="02030600000101010101" pitchFamily="18" charset="-127"/>
            </a:endParaRPr>
          </a:p>
        </p:txBody>
      </p:sp>
      <p:grpSp>
        <p:nvGrpSpPr>
          <p:cNvPr id="9" name="그룹 8"/>
          <p:cNvGrpSpPr/>
          <p:nvPr/>
        </p:nvGrpSpPr>
        <p:grpSpPr>
          <a:xfrm>
            <a:off x="3175" y="293688"/>
            <a:ext cx="9144000" cy="543050"/>
            <a:chOff x="3175" y="293688"/>
            <a:chExt cx="9144000" cy="543050"/>
          </a:xfrm>
        </p:grpSpPr>
        <p:sp>
          <p:nvSpPr>
            <p:cNvPr id="10245" name="Text Box 56"/>
            <p:cNvSpPr txBox="1">
              <a:spLocks noChangeArrowheads="1"/>
            </p:cNvSpPr>
            <p:nvPr/>
          </p:nvSpPr>
          <p:spPr bwMode="auto">
            <a:xfrm>
              <a:off x="96838" y="293688"/>
              <a:ext cx="4447051" cy="4924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ko-KR" sz="2600" dirty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2. </a:t>
              </a:r>
              <a:r>
                <a:rPr lang="ko-KR" altLang="en-US" sz="2600" dirty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가계도의 상징과 작성방법</a:t>
              </a:r>
              <a:endParaRPr lang="en-US" altLang="ko-KR" sz="2600" dirty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endParaRPr>
            </a:p>
          </p:txBody>
        </p:sp>
        <p:sp>
          <p:nvSpPr>
            <p:cNvPr id="10246" name="Line 46"/>
            <p:cNvSpPr>
              <a:spLocks noChangeShapeType="1"/>
            </p:cNvSpPr>
            <p:nvPr/>
          </p:nvSpPr>
          <p:spPr bwMode="auto">
            <a:xfrm>
              <a:off x="3175" y="836738"/>
              <a:ext cx="9144000" cy="0"/>
            </a:xfrm>
            <a:prstGeom prst="line">
              <a:avLst/>
            </a:prstGeom>
            <a:noFill/>
            <a:ln w="9525">
              <a:solidFill>
                <a:srgbClr val="C0C0C0">
                  <a:alpha val="70195"/>
                </a:srgb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</p:grpSp>
      <p:sp>
        <p:nvSpPr>
          <p:cNvPr id="2" name="Rectangle 2">
            <a:extLst>
              <a:ext uri="{FF2B5EF4-FFF2-40B4-BE49-F238E27FC236}">
                <a16:creationId xmlns:a16="http://schemas.microsoft.com/office/drawing/2014/main" id="{4CF4128C-A005-4C62-9624-073F8BC57409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61A700BA-CCAA-4821-B03E-AE9F900CE0CD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1123579"/>
            <a:ext cx="914116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3821994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>
            <a:extLst>
              <a:ext uri="{FF2B5EF4-FFF2-40B4-BE49-F238E27FC236}">
                <a16:creationId xmlns:a16="http://schemas.microsoft.com/office/drawing/2014/main" id="{00092ECE-4BAF-4B66-8715-90E7A4126E29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2602350"/>
            <a:ext cx="11177014" cy="8462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6" name="Rectangle 76"/>
          <p:cNvSpPr>
            <a:spLocks noChangeArrowheads="1"/>
          </p:cNvSpPr>
          <p:nvPr/>
        </p:nvSpPr>
        <p:spPr bwMode="auto">
          <a:xfrm>
            <a:off x="0" y="980728"/>
            <a:ext cx="9144000" cy="5877272"/>
          </a:xfrm>
          <a:prstGeom prst="rect">
            <a:avLst/>
          </a:prstGeom>
          <a:gradFill rotWithShape="0">
            <a:gsLst>
              <a:gs pos="0">
                <a:srgbClr val="FDFDFD"/>
              </a:gs>
              <a:gs pos="100000">
                <a:srgbClr val="C9C5C4"/>
              </a:gs>
            </a:gsLst>
            <a:lin ang="5400000" scaled="1"/>
          </a:gradFill>
          <a:ln w="12700">
            <a:solidFill>
              <a:srgbClr val="B2B2B2"/>
            </a:solidFill>
            <a:miter lim="800000"/>
            <a:headEnd/>
            <a:tailEnd/>
          </a:ln>
          <a:effectLst>
            <a:outerShdw dist="53882" dir="2700000" algn="ctr" rotWithShape="0">
              <a:srgbClr val="000000">
                <a:alpha val="30000"/>
              </a:srgbClr>
            </a:outerShdw>
          </a:effectLst>
        </p:spPr>
        <p:txBody>
          <a:bodyPr wrap="none" lIns="99745" tIns="49873" rIns="99745" bIns="49873" anchor="ctr"/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ko-KR" altLang="en-US" sz="1900" dirty="0">
                <a:solidFill>
                  <a:srgbClr val="C00000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동일사건에 대한 성원의 인식이 다를 수 있으므로</a:t>
            </a:r>
            <a:r>
              <a:rPr lang="en-US" altLang="ko-KR" sz="1900" dirty="0">
                <a:solidFill>
                  <a:srgbClr val="C00000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, </a:t>
            </a:r>
            <a:r>
              <a:rPr lang="ko-KR" altLang="en-US" sz="1900" dirty="0">
                <a:solidFill>
                  <a:srgbClr val="C00000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여러 성원에서 정보획득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ko-KR" altLang="en-US" sz="1900" dirty="0">
                <a:solidFill>
                  <a:srgbClr val="C00000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정보수집의 범위를 현재</a:t>
            </a:r>
            <a:r>
              <a:rPr lang="en-US" altLang="ko-KR" sz="1900" dirty="0">
                <a:solidFill>
                  <a:srgbClr val="C00000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, </a:t>
            </a:r>
            <a:r>
              <a:rPr lang="ko-KR" altLang="en-US" sz="1900" dirty="0">
                <a:solidFill>
                  <a:srgbClr val="C00000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좁은 범위에서 과거</a:t>
            </a:r>
            <a:r>
              <a:rPr lang="en-US" altLang="ko-KR" sz="1900" dirty="0">
                <a:solidFill>
                  <a:srgbClr val="C00000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, </a:t>
            </a:r>
            <a:r>
              <a:rPr lang="ko-KR" altLang="en-US" sz="1900" dirty="0">
                <a:solidFill>
                  <a:srgbClr val="C00000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넓은 범위로 확대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ko-KR" altLang="en-US" sz="19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제시된 문제 ➡ 문제의 배경</a:t>
            </a:r>
            <a:r>
              <a:rPr lang="en-US" altLang="ko-KR" sz="19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, </a:t>
            </a:r>
            <a:r>
              <a:rPr lang="ko-KR" altLang="en-US" sz="19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동거가족 ➡ 확대가족 ➡ 사회관계망</a:t>
            </a:r>
            <a:endParaRPr lang="en-US" altLang="ko-KR" sz="1900" dirty="0">
              <a:solidFill>
                <a:schemeClr val="accent2">
                  <a:lumMod val="75000"/>
                </a:schemeClr>
              </a:solidFill>
              <a:latin typeface="HY강B" panose="02030600000101010101" pitchFamily="18" charset="-127"/>
              <a:ea typeface="HY강B" panose="02030600000101010101" pitchFamily="18" charset="-127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ko-KR" altLang="en-US" sz="19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현재 가족상황➡ 정서적 부담이 적은 질문 ➡ 정서적 부담이 많은 질문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ko-KR" altLang="en-US" sz="1900" dirty="0">
                <a:solidFill>
                  <a:srgbClr val="C00000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제시된 문제와 동거가족에 대한 파악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ko-KR" altLang="en-US" sz="19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누구와 동거하는가</a:t>
            </a:r>
            <a:r>
              <a:rPr lang="en-US" altLang="ko-KR" sz="19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? </a:t>
            </a:r>
            <a:r>
              <a:rPr lang="ko-KR" altLang="en-US" sz="1900" dirty="0" smtClean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동거인 사이의 </a:t>
            </a:r>
            <a:r>
              <a:rPr lang="ko-KR" altLang="en-US" sz="19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관계는</a:t>
            </a:r>
            <a:r>
              <a:rPr lang="en-US" altLang="ko-KR" sz="19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? </a:t>
            </a:r>
            <a:r>
              <a:rPr lang="ko-KR" altLang="en-US" sz="19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별거가족원의 거주지는</a:t>
            </a:r>
            <a:r>
              <a:rPr lang="en-US" altLang="ko-KR" sz="19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? 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ko-KR" altLang="en-US" sz="19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누가 문제인가</a:t>
            </a:r>
            <a:r>
              <a:rPr lang="en-US" altLang="ko-KR" sz="19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? </a:t>
            </a:r>
            <a:r>
              <a:rPr lang="ko-KR" altLang="en-US" sz="19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각 성원은 문제를 어떻게 보고</a:t>
            </a:r>
            <a:r>
              <a:rPr lang="en-US" altLang="ko-KR" sz="19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, </a:t>
            </a:r>
            <a:r>
              <a:rPr lang="ko-KR" altLang="en-US" sz="19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반응하는가</a:t>
            </a:r>
            <a:r>
              <a:rPr lang="en-US" altLang="ko-KR" sz="19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? 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ko-KR" altLang="en-US" sz="19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유사한 문제를 가진 성원은 없는가 </a:t>
            </a:r>
            <a:r>
              <a:rPr lang="en-US" altLang="ko-KR" sz="19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? </a:t>
            </a:r>
            <a:r>
              <a:rPr lang="ko-KR" altLang="en-US" sz="19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문제해결을 위해 시도한 해결책은 무엇</a:t>
            </a:r>
            <a:r>
              <a:rPr lang="en-US" altLang="ko-KR" sz="19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?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ko-KR" altLang="en-US" sz="1900" dirty="0">
                <a:solidFill>
                  <a:srgbClr val="C00000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현실상황에 대한 파악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ko-KR" altLang="en-US" sz="19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최근 가족내에서 무슨 일이 일어났는가</a:t>
            </a:r>
            <a:r>
              <a:rPr lang="en-US" altLang="ko-KR" sz="19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? </a:t>
            </a:r>
            <a:r>
              <a:rPr lang="ko-KR" altLang="en-US" sz="19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최근 어떤 변화가 있었는가</a:t>
            </a:r>
            <a:r>
              <a:rPr lang="en-US" altLang="ko-KR" sz="19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?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ko-KR" altLang="en-US" sz="1900" dirty="0">
                <a:solidFill>
                  <a:srgbClr val="C00000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확대가족의 상황 파악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ko-KR" altLang="en-US" sz="19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당신의 친가서부터 알아봅시다</a:t>
            </a:r>
            <a:r>
              <a:rPr lang="en-US" altLang="ko-KR" sz="19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. </a:t>
            </a:r>
            <a:r>
              <a:rPr lang="ko-KR" altLang="en-US" sz="19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어머니는 몇 남매 중 </a:t>
            </a:r>
            <a:r>
              <a:rPr lang="ko-KR" altLang="en-US" sz="1900" dirty="0" smtClean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몇 째인가요</a:t>
            </a:r>
            <a:r>
              <a:rPr lang="en-US" altLang="ko-KR" sz="19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? 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ko-KR" altLang="en-US" sz="19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모는 언제 태어나셨나요 </a:t>
            </a:r>
            <a:r>
              <a:rPr lang="en-US" altLang="ko-KR" sz="19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? </a:t>
            </a:r>
            <a:r>
              <a:rPr lang="ko-KR" altLang="en-US" sz="19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아직 </a:t>
            </a:r>
            <a:r>
              <a:rPr lang="ko-KR" altLang="en-US" sz="1900" dirty="0" smtClean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생존해 계신가요 </a:t>
            </a:r>
            <a:r>
              <a:rPr lang="en-US" altLang="ko-KR" sz="19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? </a:t>
            </a:r>
            <a:r>
              <a:rPr lang="ko-KR" altLang="en-US" sz="19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부모는 언제 결혼하셨죠</a:t>
            </a:r>
            <a:r>
              <a:rPr lang="en-US" altLang="ko-KR" sz="19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?</a:t>
            </a:r>
          </a:p>
        </p:txBody>
      </p:sp>
      <p:grpSp>
        <p:nvGrpSpPr>
          <p:cNvPr id="9" name="그룹 8"/>
          <p:cNvGrpSpPr/>
          <p:nvPr/>
        </p:nvGrpSpPr>
        <p:grpSpPr>
          <a:xfrm>
            <a:off x="3175" y="293688"/>
            <a:ext cx="9144000" cy="543050"/>
            <a:chOff x="3175" y="293688"/>
            <a:chExt cx="9144000" cy="543050"/>
          </a:xfrm>
        </p:grpSpPr>
        <p:sp>
          <p:nvSpPr>
            <p:cNvPr id="10245" name="Text Box 56"/>
            <p:cNvSpPr txBox="1">
              <a:spLocks noChangeArrowheads="1"/>
            </p:cNvSpPr>
            <p:nvPr/>
          </p:nvSpPr>
          <p:spPr bwMode="auto">
            <a:xfrm>
              <a:off x="96838" y="293688"/>
              <a:ext cx="5585183" cy="4924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ko-KR" sz="2600" dirty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3. </a:t>
              </a:r>
              <a:r>
                <a:rPr lang="ko-KR" altLang="en-US" sz="2600" dirty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가계도 작성을 위한 </a:t>
              </a:r>
              <a:r>
                <a:rPr lang="en-US" altLang="ko-KR" sz="2600" dirty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Interview</a:t>
              </a:r>
              <a:r>
                <a:rPr lang="ko-KR" altLang="en-US" sz="2600" dirty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 방법</a:t>
              </a:r>
              <a:endParaRPr lang="en-US" altLang="ko-KR" sz="2600" dirty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endParaRPr>
            </a:p>
          </p:txBody>
        </p:sp>
        <p:sp>
          <p:nvSpPr>
            <p:cNvPr id="10246" name="Line 46"/>
            <p:cNvSpPr>
              <a:spLocks noChangeShapeType="1"/>
            </p:cNvSpPr>
            <p:nvPr/>
          </p:nvSpPr>
          <p:spPr bwMode="auto">
            <a:xfrm>
              <a:off x="3175" y="836738"/>
              <a:ext cx="9144000" cy="0"/>
            </a:xfrm>
            <a:prstGeom prst="line">
              <a:avLst/>
            </a:prstGeom>
            <a:noFill/>
            <a:ln w="9525">
              <a:solidFill>
                <a:srgbClr val="C0C0C0">
                  <a:alpha val="70195"/>
                </a:srgb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</p:grpSp>
      <p:sp>
        <p:nvSpPr>
          <p:cNvPr id="2" name="Rectangle 2">
            <a:extLst>
              <a:ext uri="{FF2B5EF4-FFF2-40B4-BE49-F238E27FC236}">
                <a16:creationId xmlns:a16="http://schemas.microsoft.com/office/drawing/2014/main" id="{4CF4128C-A005-4C62-9624-073F8BC57409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61A700BA-CCAA-4821-B03E-AE9F900CE0CD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1123579"/>
            <a:ext cx="914116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0237982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>
            <a:extLst>
              <a:ext uri="{FF2B5EF4-FFF2-40B4-BE49-F238E27FC236}">
                <a16:creationId xmlns:a16="http://schemas.microsoft.com/office/drawing/2014/main" id="{00092ECE-4BAF-4B66-8715-90E7A4126E29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2602350"/>
            <a:ext cx="11177014" cy="8462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6" name="Rectangle 76"/>
          <p:cNvSpPr>
            <a:spLocks noChangeArrowheads="1"/>
          </p:cNvSpPr>
          <p:nvPr/>
        </p:nvSpPr>
        <p:spPr bwMode="auto">
          <a:xfrm>
            <a:off x="0" y="980728"/>
            <a:ext cx="9144000" cy="5877272"/>
          </a:xfrm>
          <a:prstGeom prst="rect">
            <a:avLst/>
          </a:prstGeom>
          <a:gradFill rotWithShape="0">
            <a:gsLst>
              <a:gs pos="0">
                <a:srgbClr val="FDFDFD"/>
              </a:gs>
              <a:gs pos="100000">
                <a:srgbClr val="C9C5C4"/>
              </a:gs>
            </a:gsLst>
            <a:lin ang="5400000" scaled="1"/>
          </a:gradFill>
          <a:ln w="12700">
            <a:solidFill>
              <a:srgbClr val="B2B2B2"/>
            </a:solidFill>
            <a:miter lim="800000"/>
            <a:headEnd/>
            <a:tailEnd/>
          </a:ln>
          <a:effectLst>
            <a:outerShdw dist="53882" dir="2700000" algn="ctr" rotWithShape="0">
              <a:srgbClr val="000000">
                <a:alpha val="30000"/>
              </a:srgbClr>
            </a:outerShdw>
          </a:effectLst>
        </p:spPr>
        <p:txBody>
          <a:bodyPr wrap="none" lIns="99745" tIns="49873" rIns="99745" bIns="49873" anchor="ctr"/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ko-KR" altLang="en-US" sz="2000" dirty="0">
                <a:solidFill>
                  <a:srgbClr val="C00000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사회관계망과의 관계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ko-KR" altLang="en-US" sz="20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가족생활에 중요한 역할을 하는 외부인은 </a:t>
            </a:r>
            <a:r>
              <a:rPr lang="ko-KR" altLang="en-US" sz="2000" dirty="0" smtClean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누구인가요</a:t>
            </a:r>
            <a:r>
              <a:rPr lang="en-US" altLang="ko-KR" sz="20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? </a:t>
            </a:r>
            <a:r>
              <a:rPr lang="ko-KR" altLang="en-US" sz="20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이웃이나 기관에서 </a:t>
            </a:r>
          </a:p>
          <a:p>
            <a:pPr>
              <a:lnSpc>
                <a:spcPct val="150000"/>
              </a:lnSpc>
            </a:pPr>
            <a:r>
              <a:rPr lang="ko-KR" altLang="en-US" sz="20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    기관에서 어떤 도움을 받은 적이 있나요</a:t>
            </a:r>
            <a:r>
              <a:rPr lang="en-US" altLang="ko-KR" sz="20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?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ko-KR" altLang="en-US" sz="2000" dirty="0">
                <a:solidFill>
                  <a:srgbClr val="C00000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출생</a:t>
            </a:r>
            <a:r>
              <a:rPr lang="en-US" altLang="ko-KR" sz="2000" dirty="0">
                <a:solidFill>
                  <a:srgbClr val="C00000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, </a:t>
            </a:r>
            <a:r>
              <a:rPr lang="ko-KR" altLang="en-US" sz="2000" dirty="0">
                <a:solidFill>
                  <a:srgbClr val="C00000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결혼</a:t>
            </a:r>
            <a:r>
              <a:rPr lang="en-US" altLang="ko-KR" sz="2000" dirty="0">
                <a:solidFill>
                  <a:srgbClr val="C00000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, </a:t>
            </a:r>
            <a:r>
              <a:rPr lang="ko-KR" altLang="en-US" sz="2000" dirty="0">
                <a:solidFill>
                  <a:srgbClr val="C00000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출생순위</a:t>
            </a:r>
            <a:r>
              <a:rPr lang="en-US" altLang="ko-KR" sz="2000" dirty="0">
                <a:solidFill>
                  <a:srgbClr val="C00000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, </a:t>
            </a:r>
            <a:r>
              <a:rPr lang="ko-KR" altLang="en-US" sz="2000" dirty="0">
                <a:solidFill>
                  <a:srgbClr val="C00000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직업</a:t>
            </a:r>
            <a:r>
              <a:rPr lang="en-US" altLang="ko-KR" sz="2000" dirty="0">
                <a:solidFill>
                  <a:srgbClr val="C00000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, </a:t>
            </a:r>
            <a:r>
              <a:rPr lang="ko-KR" altLang="en-US" sz="2000" dirty="0">
                <a:solidFill>
                  <a:srgbClr val="C00000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학력 등 가족성원의 실제적인 사실을 파악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ko-KR" altLang="en-US" sz="2000" dirty="0">
                <a:solidFill>
                  <a:srgbClr val="C00000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역사적 관점</a:t>
            </a:r>
            <a:r>
              <a:rPr lang="en-US" altLang="ko-KR" sz="2000" dirty="0">
                <a:solidFill>
                  <a:srgbClr val="C00000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(</a:t>
            </a:r>
            <a:r>
              <a:rPr lang="ko-KR" altLang="en-US" sz="2000" dirty="0">
                <a:solidFill>
                  <a:srgbClr val="C00000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인식차이가 있은 경우 주요사건이나 성원의 역사적발달을 조사</a:t>
            </a:r>
            <a:r>
              <a:rPr lang="en-US" altLang="ko-KR" sz="20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)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altLang="ko-KR" sz="20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X</a:t>
            </a:r>
            <a:r>
              <a:rPr lang="ko-KR" altLang="en-US" sz="20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가 사망했을 때 가족의 반응은 어떠했나요</a:t>
            </a:r>
            <a:r>
              <a:rPr lang="en-US" altLang="ko-KR" sz="20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? </a:t>
            </a:r>
            <a:r>
              <a:rPr lang="ko-KR" altLang="en-US" sz="20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가장 충격을 받은 사람은</a:t>
            </a:r>
            <a:r>
              <a:rPr lang="en-US" altLang="ko-KR" sz="20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? </a:t>
            </a:r>
          </a:p>
          <a:p>
            <a:pPr>
              <a:lnSpc>
                <a:spcPct val="150000"/>
              </a:lnSpc>
            </a:pPr>
            <a:r>
              <a:rPr lang="ko-KR" altLang="en-US" sz="20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    당연히 왔어야 할 사람이 오지 않은 경우가 있나요</a:t>
            </a:r>
            <a:r>
              <a:rPr lang="en-US" altLang="ko-KR" sz="2000" dirty="0">
                <a:latin typeface="HY강B" panose="02030600000101010101" pitchFamily="18" charset="-127"/>
                <a:ea typeface="HY강B" panose="02030600000101010101" pitchFamily="18" charset="-127"/>
              </a:rPr>
              <a:t>?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ko-KR" altLang="en-US" sz="2000" dirty="0">
                <a:solidFill>
                  <a:srgbClr val="C00000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가족관계와 역할에 대한 추적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ko-KR" altLang="en-US" sz="20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예</a:t>
            </a:r>
            <a:r>
              <a:rPr lang="en-US" altLang="ko-KR" sz="20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: </a:t>
            </a:r>
            <a:r>
              <a:rPr lang="ko-KR" altLang="en-US" sz="20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서로 갈등이 있는 성원은 누구 </a:t>
            </a:r>
            <a:r>
              <a:rPr lang="ko-KR" altLang="en-US" sz="2000" dirty="0" err="1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누구죠</a:t>
            </a:r>
            <a:r>
              <a:rPr lang="ko-KR" altLang="en-US" sz="20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 </a:t>
            </a:r>
            <a:r>
              <a:rPr lang="en-US" altLang="ko-KR" sz="20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? </a:t>
            </a:r>
            <a:r>
              <a:rPr lang="ko-KR" altLang="en-US" sz="20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서로 친한 사람은 </a:t>
            </a:r>
            <a:r>
              <a:rPr lang="ko-KR" altLang="en-US" sz="2000" dirty="0" err="1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누구죠</a:t>
            </a:r>
            <a:r>
              <a:rPr lang="en-US" altLang="ko-KR" sz="20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?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ko-KR" altLang="en-US" sz="2000" dirty="0">
                <a:solidFill>
                  <a:srgbClr val="C00000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개인의 기능장애</a:t>
            </a:r>
            <a:r>
              <a:rPr lang="en-US" altLang="ko-KR" sz="2000" dirty="0">
                <a:solidFill>
                  <a:srgbClr val="C00000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, </a:t>
            </a:r>
            <a:r>
              <a:rPr lang="ko-KR" altLang="en-US" sz="2000" dirty="0">
                <a:solidFill>
                  <a:srgbClr val="C00000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직업 경력 등과 관련된 사항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ko-KR" altLang="en-US" sz="20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정서적 문제가 있는 성원은 누군가</a:t>
            </a:r>
            <a:r>
              <a:rPr lang="en-US" altLang="ko-KR" sz="20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? </a:t>
            </a:r>
            <a:r>
              <a:rPr lang="ko-KR" altLang="en-US" sz="20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문제가 언제 시작되었는가</a:t>
            </a:r>
            <a:r>
              <a:rPr lang="en-US" altLang="ko-KR" sz="20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?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ko-KR" altLang="en-US" sz="20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도움을 청했는가 </a:t>
            </a:r>
            <a:r>
              <a:rPr lang="en-US" altLang="ko-KR" sz="20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? </a:t>
            </a:r>
            <a:r>
              <a:rPr lang="ko-KR" altLang="en-US" sz="20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그렇다면</a:t>
            </a:r>
            <a:r>
              <a:rPr lang="en-US" altLang="ko-KR" sz="20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, </a:t>
            </a:r>
            <a:r>
              <a:rPr lang="ko-KR" altLang="en-US" sz="20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지금의 상태는 </a:t>
            </a:r>
            <a:r>
              <a:rPr lang="ko-KR" altLang="en-US" sz="2000" dirty="0" err="1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어떤가</a:t>
            </a:r>
            <a:r>
              <a:rPr lang="en-US" altLang="ko-KR" sz="20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? </a:t>
            </a:r>
            <a:r>
              <a:rPr lang="ko-KR" altLang="en-US" sz="20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언제 실직했죠 </a:t>
            </a:r>
            <a:r>
              <a:rPr lang="en-US" altLang="ko-KR" sz="20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?</a:t>
            </a:r>
          </a:p>
        </p:txBody>
      </p:sp>
      <p:grpSp>
        <p:nvGrpSpPr>
          <p:cNvPr id="9" name="그룹 8"/>
          <p:cNvGrpSpPr/>
          <p:nvPr/>
        </p:nvGrpSpPr>
        <p:grpSpPr>
          <a:xfrm>
            <a:off x="3175" y="293688"/>
            <a:ext cx="9144000" cy="543050"/>
            <a:chOff x="3175" y="293688"/>
            <a:chExt cx="9144000" cy="543050"/>
          </a:xfrm>
        </p:grpSpPr>
        <p:sp>
          <p:nvSpPr>
            <p:cNvPr id="10245" name="Text Box 56"/>
            <p:cNvSpPr txBox="1">
              <a:spLocks noChangeArrowheads="1"/>
            </p:cNvSpPr>
            <p:nvPr/>
          </p:nvSpPr>
          <p:spPr bwMode="auto">
            <a:xfrm>
              <a:off x="96838" y="293688"/>
              <a:ext cx="5585183" cy="4924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ko-KR" sz="2600" dirty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3. </a:t>
              </a:r>
              <a:r>
                <a:rPr lang="ko-KR" altLang="en-US" sz="2600" dirty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가계도 작성을 위한 </a:t>
              </a:r>
              <a:r>
                <a:rPr lang="en-US" altLang="ko-KR" sz="2600" dirty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Interview</a:t>
              </a:r>
              <a:r>
                <a:rPr lang="ko-KR" altLang="en-US" sz="2600" dirty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 방법</a:t>
              </a:r>
              <a:endParaRPr lang="en-US" altLang="ko-KR" sz="2600" dirty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endParaRPr>
            </a:p>
          </p:txBody>
        </p:sp>
        <p:sp>
          <p:nvSpPr>
            <p:cNvPr id="10246" name="Line 46"/>
            <p:cNvSpPr>
              <a:spLocks noChangeShapeType="1"/>
            </p:cNvSpPr>
            <p:nvPr/>
          </p:nvSpPr>
          <p:spPr bwMode="auto">
            <a:xfrm>
              <a:off x="3175" y="836738"/>
              <a:ext cx="9144000" cy="0"/>
            </a:xfrm>
            <a:prstGeom prst="line">
              <a:avLst/>
            </a:prstGeom>
            <a:noFill/>
            <a:ln w="9525">
              <a:solidFill>
                <a:srgbClr val="C0C0C0">
                  <a:alpha val="70195"/>
                </a:srgb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</p:grpSp>
      <p:sp>
        <p:nvSpPr>
          <p:cNvPr id="2" name="Rectangle 2">
            <a:extLst>
              <a:ext uri="{FF2B5EF4-FFF2-40B4-BE49-F238E27FC236}">
                <a16:creationId xmlns:a16="http://schemas.microsoft.com/office/drawing/2014/main" id="{4CF4128C-A005-4C62-9624-073F8BC57409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61A700BA-CCAA-4821-B03E-AE9F900CE0CD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1123579"/>
            <a:ext cx="914116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7736076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>
            <a:extLst>
              <a:ext uri="{FF2B5EF4-FFF2-40B4-BE49-F238E27FC236}">
                <a16:creationId xmlns:a16="http://schemas.microsoft.com/office/drawing/2014/main" id="{00092ECE-4BAF-4B66-8715-90E7A4126E29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2602350"/>
            <a:ext cx="11177014" cy="8462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grpSp>
        <p:nvGrpSpPr>
          <p:cNvPr id="10" name="그룹 9">
            <a:extLst>
              <a:ext uri="{FF2B5EF4-FFF2-40B4-BE49-F238E27FC236}">
                <a16:creationId xmlns:a16="http://schemas.microsoft.com/office/drawing/2014/main" id="{85ACBF31-D081-4F4D-9F0F-022A106F2C34}"/>
              </a:ext>
            </a:extLst>
          </p:cNvPr>
          <p:cNvGrpSpPr/>
          <p:nvPr/>
        </p:nvGrpSpPr>
        <p:grpSpPr>
          <a:xfrm>
            <a:off x="-1" y="0"/>
            <a:ext cx="9147176" cy="6857999"/>
            <a:chOff x="-1" y="0"/>
            <a:chExt cx="9147176" cy="6857999"/>
          </a:xfrm>
        </p:grpSpPr>
        <p:grpSp>
          <p:nvGrpSpPr>
            <p:cNvPr id="9" name="그룹 8"/>
            <p:cNvGrpSpPr/>
            <p:nvPr/>
          </p:nvGrpSpPr>
          <p:grpSpPr>
            <a:xfrm>
              <a:off x="3175" y="293688"/>
              <a:ext cx="9144000" cy="543050"/>
              <a:chOff x="3175" y="293688"/>
              <a:chExt cx="9144000" cy="543050"/>
            </a:xfrm>
          </p:grpSpPr>
          <p:sp>
            <p:nvSpPr>
              <p:cNvPr id="10245" name="Text Box 56"/>
              <p:cNvSpPr txBox="1">
                <a:spLocks noChangeArrowheads="1"/>
              </p:cNvSpPr>
              <p:nvPr/>
            </p:nvSpPr>
            <p:spPr bwMode="auto">
              <a:xfrm>
                <a:off x="96838" y="293688"/>
                <a:ext cx="3446777" cy="49244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altLang="ko-KR" sz="2600" dirty="0">
                    <a:solidFill>
                      <a:srgbClr val="FFCC00"/>
                    </a:solidFill>
                    <a:latin typeface="HY강B" pitchFamily="18" charset="-127"/>
                    <a:ea typeface="HY강B" pitchFamily="18" charset="-127"/>
                  </a:rPr>
                  <a:t>4. </a:t>
                </a:r>
                <a:r>
                  <a:rPr lang="ko-KR" altLang="en-US" sz="2600" dirty="0">
                    <a:solidFill>
                      <a:srgbClr val="FFCC00"/>
                    </a:solidFill>
                    <a:latin typeface="HY강B" pitchFamily="18" charset="-127"/>
                    <a:ea typeface="HY강B" pitchFamily="18" charset="-127"/>
                  </a:rPr>
                  <a:t>가계도 작성의 예시</a:t>
                </a:r>
                <a:endParaRPr lang="en-US" altLang="ko-KR" sz="2600" dirty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endParaRPr>
              </a:p>
            </p:txBody>
          </p:sp>
          <p:sp>
            <p:nvSpPr>
              <p:cNvPr id="10246" name="Line 46"/>
              <p:cNvSpPr>
                <a:spLocks noChangeShapeType="1"/>
              </p:cNvSpPr>
              <p:nvPr/>
            </p:nvSpPr>
            <p:spPr bwMode="auto">
              <a:xfrm>
                <a:off x="3175" y="836738"/>
                <a:ext cx="9144000" cy="0"/>
              </a:xfrm>
              <a:prstGeom prst="line">
                <a:avLst/>
              </a:prstGeom>
              <a:noFill/>
              <a:ln w="9525">
                <a:solidFill>
                  <a:srgbClr val="C0C0C0">
                    <a:alpha val="70195"/>
                  </a:srgbClr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ko-KR" altLang="en-US"/>
              </a:p>
            </p:txBody>
          </p:sp>
        </p:grpSp>
        <p:sp>
          <p:nvSpPr>
            <p:cNvPr id="2" name="Rectangle 2">
              <a:extLst>
                <a:ext uri="{FF2B5EF4-FFF2-40B4-BE49-F238E27FC236}">
                  <a16:creationId xmlns:a16="http://schemas.microsoft.com/office/drawing/2014/main" id="{4CF4128C-A005-4C62-9624-073F8BC5740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0" y="0"/>
              <a:ext cx="9144000" cy="4572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endParaRPr lang="ko-KR" altLang="en-US"/>
            </a:p>
          </p:txBody>
        </p:sp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61A700BA-CCAA-4821-B03E-AE9F900CE0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0" y="1123579"/>
              <a:ext cx="9141168" cy="4572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endParaRPr lang="ko-KR" altLang="en-US"/>
            </a:p>
          </p:txBody>
        </p:sp>
        <p:sp>
          <p:nvSpPr>
            <p:cNvPr id="5" name="Rectangle 2">
              <a:extLst>
                <a:ext uri="{FF2B5EF4-FFF2-40B4-BE49-F238E27FC236}">
                  <a16:creationId xmlns:a16="http://schemas.microsoft.com/office/drawing/2014/main" id="{3D95BD2A-8477-4B45-A64D-EAF5F6F24A2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0" y="0"/>
              <a:ext cx="9144000" cy="4572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endParaRPr lang="ko-KR" altLang="en-US"/>
            </a:p>
          </p:txBody>
        </p:sp>
        <p:sp>
          <p:nvSpPr>
            <p:cNvPr id="6" name="직사각형 5">
              <a:extLst>
                <a:ext uri="{FF2B5EF4-FFF2-40B4-BE49-F238E27FC236}">
                  <a16:creationId xmlns:a16="http://schemas.microsoft.com/office/drawing/2014/main" id="{A49EDF52-3995-422F-AAF3-3FC51AF2C17D}"/>
                </a:ext>
              </a:extLst>
            </p:cNvPr>
            <p:cNvSpPr/>
            <p:nvPr/>
          </p:nvSpPr>
          <p:spPr>
            <a:xfrm>
              <a:off x="96838" y="836712"/>
              <a:ext cx="5230919" cy="4821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342900" indent="-342900">
                <a:lnSpc>
                  <a:spcPct val="150000"/>
                </a:lnSpc>
                <a:buFont typeface="Wingdings" panose="05000000000000000000" pitchFamily="2" charset="2"/>
                <a:buChar char="§"/>
              </a:pPr>
              <a:r>
                <a:rPr lang="ko-KR" altLang="en-US" sz="2000" dirty="0">
                  <a:solidFill>
                    <a:schemeClr val="bg1"/>
                  </a:solidFill>
                  <a:latin typeface="HY강B" panose="02030600000101010101" pitchFamily="18" charset="-127"/>
                  <a:ea typeface="HY강B" panose="02030600000101010101" pitchFamily="18" charset="-127"/>
                </a:rPr>
                <a:t>영국의 다이애나 왕세자비 가족의 가계도</a:t>
              </a:r>
            </a:p>
          </p:txBody>
        </p:sp>
        <p:sp>
          <p:nvSpPr>
            <p:cNvPr id="8" name="Rectangle 4">
              <a:extLst>
                <a:ext uri="{FF2B5EF4-FFF2-40B4-BE49-F238E27FC236}">
                  <a16:creationId xmlns:a16="http://schemas.microsoft.com/office/drawing/2014/main" id="{A76CB764-81FB-4607-B4CA-64DBF19D5A9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0" y="0"/>
              <a:ext cx="9144000" cy="4572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endParaRPr lang="ko-KR" altLang="en-US"/>
            </a:p>
          </p:txBody>
        </p:sp>
        <p:pic>
          <p:nvPicPr>
            <p:cNvPr id="3075" name="_x221573648">
              <a:extLst>
                <a:ext uri="{FF2B5EF4-FFF2-40B4-BE49-F238E27FC236}">
                  <a16:creationId xmlns:a16="http://schemas.microsoft.com/office/drawing/2014/main" id="{92908A12-FA7D-4758-AC64-731E59787B6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5400000">
              <a:off x="1807292" y="-478710"/>
              <a:ext cx="5529416" cy="914400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66918157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>
            <a:extLst>
              <a:ext uri="{FF2B5EF4-FFF2-40B4-BE49-F238E27FC236}">
                <a16:creationId xmlns:a16="http://schemas.microsoft.com/office/drawing/2014/main" id="{00092ECE-4BAF-4B66-8715-90E7A4126E29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2602350"/>
            <a:ext cx="11177014" cy="8462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grpSp>
        <p:nvGrpSpPr>
          <p:cNvPr id="8" name="그룹 7">
            <a:extLst>
              <a:ext uri="{FF2B5EF4-FFF2-40B4-BE49-F238E27FC236}">
                <a16:creationId xmlns:a16="http://schemas.microsoft.com/office/drawing/2014/main" id="{849A35A0-1060-4E81-A040-95312DE4AA5E}"/>
              </a:ext>
            </a:extLst>
          </p:cNvPr>
          <p:cNvGrpSpPr/>
          <p:nvPr/>
        </p:nvGrpSpPr>
        <p:grpSpPr>
          <a:xfrm>
            <a:off x="-56617" y="0"/>
            <a:ext cx="9203792" cy="6736206"/>
            <a:chOff x="-56617" y="0"/>
            <a:chExt cx="9203792" cy="6736206"/>
          </a:xfrm>
        </p:grpSpPr>
        <p:grpSp>
          <p:nvGrpSpPr>
            <p:cNvPr id="9" name="그룹 8"/>
            <p:cNvGrpSpPr/>
            <p:nvPr/>
          </p:nvGrpSpPr>
          <p:grpSpPr>
            <a:xfrm>
              <a:off x="3175" y="293688"/>
              <a:ext cx="9144000" cy="543050"/>
              <a:chOff x="3175" y="293688"/>
              <a:chExt cx="9144000" cy="543050"/>
            </a:xfrm>
          </p:grpSpPr>
          <p:sp>
            <p:nvSpPr>
              <p:cNvPr id="10245" name="Text Box 56"/>
              <p:cNvSpPr txBox="1">
                <a:spLocks noChangeArrowheads="1"/>
              </p:cNvSpPr>
              <p:nvPr/>
            </p:nvSpPr>
            <p:spPr bwMode="auto">
              <a:xfrm>
                <a:off x="96838" y="293688"/>
                <a:ext cx="3446777" cy="49244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altLang="ko-KR" sz="2600" dirty="0">
                    <a:solidFill>
                      <a:srgbClr val="FFCC00"/>
                    </a:solidFill>
                    <a:latin typeface="HY강B" pitchFamily="18" charset="-127"/>
                    <a:ea typeface="HY강B" pitchFamily="18" charset="-127"/>
                  </a:rPr>
                  <a:t>4. </a:t>
                </a:r>
                <a:r>
                  <a:rPr lang="ko-KR" altLang="en-US" sz="2600" dirty="0">
                    <a:solidFill>
                      <a:srgbClr val="FFCC00"/>
                    </a:solidFill>
                    <a:latin typeface="HY강B" pitchFamily="18" charset="-127"/>
                    <a:ea typeface="HY강B" pitchFamily="18" charset="-127"/>
                  </a:rPr>
                  <a:t>가계도 작성의 예시</a:t>
                </a:r>
                <a:endParaRPr lang="en-US" altLang="ko-KR" sz="2600" dirty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endParaRPr>
              </a:p>
            </p:txBody>
          </p:sp>
          <p:sp>
            <p:nvSpPr>
              <p:cNvPr id="10246" name="Line 46"/>
              <p:cNvSpPr>
                <a:spLocks noChangeShapeType="1"/>
              </p:cNvSpPr>
              <p:nvPr/>
            </p:nvSpPr>
            <p:spPr bwMode="auto">
              <a:xfrm>
                <a:off x="3175" y="836738"/>
                <a:ext cx="9144000" cy="0"/>
              </a:xfrm>
              <a:prstGeom prst="line">
                <a:avLst/>
              </a:prstGeom>
              <a:noFill/>
              <a:ln w="9525">
                <a:solidFill>
                  <a:srgbClr val="C0C0C0">
                    <a:alpha val="70195"/>
                  </a:srgbClr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ko-KR" altLang="en-US"/>
              </a:p>
            </p:txBody>
          </p:sp>
        </p:grpSp>
        <p:sp>
          <p:nvSpPr>
            <p:cNvPr id="2" name="Rectangle 2">
              <a:extLst>
                <a:ext uri="{FF2B5EF4-FFF2-40B4-BE49-F238E27FC236}">
                  <a16:creationId xmlns:a16="http://schemas.microsoft.com/office/drawing/2014/main" id="{4CF4128C-A005-4C62-9624-073F8BC5740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0" y="0"/>
              <a:ext cx="9144000" cy="4572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endParaRPr lang="ko-KR" altLang="en-US"/>
            </a:p>
          </p:txBody>
        </p:sp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61A700BA-CCAA-4821-B03E-AE9F900CE0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0" y="1123579"/>
              <a:ext cx="9141168" cy="4572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endParaRPr lang="ko-KR" altLang="en-US"/>
            </a:p>
          </p:txBody>
        </p:sp>
        <p:sp>
          <p:nvSpPr>
            <p:cNvPr id="5" name="Rectangle 2">
              <a:extLst>
                <a:ext uri="{FF2B5EF4-FFF2-40B4-BE49-F238E27FC236}">
                  <a16:creationId xmlns:a16="http://schemas.microsoft.com/office/drawing/2014/main" id="{3D95BD2A-8477-4B45-A64D-EAF5F6F24A2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0" y="0"/>
              <a:ext cx="9144000" cy="4572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endParaRPr lang="ko-KR" altLang="en-US"/>
            </a:p>
          </p:txBody>
        </p:sp>
        <p:sp>
          <p:nvSpPr>
            <p:cNvPr id="6" name="직사각형 5">
              <a:extLst>
                <a:ext uri="{FF2B5EF4-FFF2-40B4-BE49-F238E27FC236}">
                  <a16:creationId xmlns:a16="http://schemas.microsoft.com/office/drawing/2014/main" id="{A49EDF52-3995-422F-AAF3-3FC51AF2C17D}"/>
                </a:ext>
              </a:extLst>
            </p:cNvPr>
            <p:cNvSpPr/>
            <p:nvPr/>
          </p:nvSpPr>
          <p:spPr>
            <a:xfrm>
              <a:off x="96838" y="764704"/>
              <a:ext cx="3534942" cy="44319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342900" indent="-342900">
                <a:lnSpc>
                  <a:spcPct val="150000"/>
                </a:lnSpc>
                <a:buFont typeface="Wingdings" panose="05000000000000000000" pitchFamily="2" charset="2"/>
                <a:buChar char="§"/>
              </a:pPr>
              <a:r>
                <a:rPr lang="en-US" altLang="ko-KR" dirty="0">
                  <a:solidFill>
                    <a:schemeClr val="bg1"/>
                  </a:solidFill>
                  <a:latin typeface="HY강B" panose="02030600000101010101" pitchFamily="18" charset="-127"/>
                  <a:ea typeface="HY강B" panose="02030600000101010101" pitchFamily="18" charset="-127"/>
                </a:rPr>
                <a:t>Sigmund Freud </a:t>
              </a:r>
              <a:r>
                <a:rPr lang="ko-KR" altLang="en-US" dirty="0">
                  <a:solidFill>
                    <a:schemeClr val="bg1"/>
                  </a:solidFill>
                  <a:latin typeface="HY강B" panose="02030600000101010101" pitchFamily="18" charset="-127"/>
                  <a:ea typeface="HY강B" panose="02030600000101010101" pitchFamily="18" charset="-127"/>
                </a:rPr>
                <a:t>가족의 가계도</a:t>
              </a:r>
            </a:p>
          </p:txBody>
        </p:sp>
        <p:pic>
          <p:nvPicPr>
            <p:cNvPr id="7" name="그림 6">
              <a:extLst>
                <a:ext uri="{FF2B5EF4-FFF2-40B4-BE49-F238E27FC236}">
                  <a16:creationId xmlns:a16="http://schemas.microsoft.com/office/drawing/2014/main" id="{E524A2F0-4472-4318-9159-6FAE5FC5609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rot="5400000">
              <a:off x="1779539" y="-628253"/>
              <a:ext cx="5528303" cy="920061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725664498"/>
      </p:ext>
    </p:extLst>
  </p:cSld>
  <p:clrMapOvr>
    <a:masterClrMapping/>
  </p:clrMapOvr>
</p:sld>
</file>

<file path=ppt/theme/theme1.xml><?xml version="1.0" encoding="utf-8"?>
<a:theme xmlns:a="http://schemas.openxmlformats.org/drawingml/2006/main" name="기본 디자인">
  <a:themeElements>
    <a:clrScheme name="기본 디자인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기본 디자인">
      <a:majorFont>
        <a:latin typeface="굴림"/>
        <a:ea typeface="굴림"/>
        <a:cs typeface=""/>
      </a:majorFont>
      <a:minorFont>
        <a:latin typeface="굴림"/>
        <a:ea typeface="굴림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기본 디자인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문서" ma:contentTypeID="0x010100195C3B5D6418AA4587C7E1973AFECDE7" ma:contentTypeVersion="2" ma:contentTypeDescription="새 문서를 만듭니다." ma:contentTypeScope="" ma:versionID="04e3ed2066c4e9d1d50dd4460957fdee">
  <xsd:schema xmlns:xsd="http://www.w3.org/2001/XMLSchema" xmlns:xs="http://www.w3.org/2001/XMLSchema" xmlns:p="http://schemas.microsoft.com/office/2006/metadata/properties" xmlns:ns2="50a4f66a-6111-422b-a811-f622a945e54b" targetNamespace="http://schemas.microsoft.com/office/2006/metadata/properties" ma:root="true" ma:fieldsID="fbfa208472ac6a7f0a8b68ceb6bea4ae" ns2:_="">
    <xsd:import namespace="50a4f66a-6111-422b-a811-f622a945e54b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0a4f66a-6111-422b-a811-f622a945e54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콘텐츠 형식"/>
        <xsd:element ref="dc:title" minOccurs="0" maxOccurs="1" ma:index="4" ma:displayName="제목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410A572D-4239-4A00-870C-1F7325D68009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4F1BFDC0-3413-4D53-94ED-F1093FB5306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50a4f66a-6111-422b-a811-f622a945e54b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40936B70-4A3E-4E31-BA53-C9594DC51CA1}">
  <ds:schemaRefs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1661</TotalTime>
  <Words>1672</Words>
  <Application>Microsoft Office PowerPoint</Application>
  <PresentationFormat>화면 슬라이드 쇼(4:3)</PresentationFormat>
  <Paragraphs>212</Paragraphs>
  <Slides>18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18</vt:i4>
      </vt:variant>
    </vt:vector>
  </HeadingPairs>
  <TitlesOfParts>
    <vt:vector size="24" baseType="lpstr">
      <vt:lpstr>HY강B</vt:lpstr>
      <vt:lpstr>HY견고딕</vt:lpstr>
      <vt:lpstr>굴림</vt:lpstr>
      <vt:lpstr>Arial</vt:lpstr>
      <vt:lpstr>Wingdings</vt:lpstr>
      <vt:lpstr>기본 디자인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>길벗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강은정</dc:creator>
  <cp:lastModifiedBy>USER</cp:lastModifiedBy>
  <cp:revision>184</cp:revision>
  <dcterms:created xsi:type="dcterms:W3CDTF">2004-08-18T05:19:37Z</dcterms:created>
  <dcterms:modified xsi:type="dcterms:W3CDTF">2021-03-31T00:26:24Z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0x010100195C3B5D6418AA4587C7E1973AFECDE7</vt:lpwstr>
  </property>
</Properties>
</file>