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85" r:id="rId7"/>
    <p:sldId id="281" r:id="rId8"/>
    <p:sldId id="286" r:id="rId9"/>
    <p:sldId id="282" r:id="rId10"/>
    <p:sldId id="287" r:id="rId11"/>
    <p:sldId id="288" r:id="rId12"/>
    <p:sldId id="267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FF00"/>
    <a:srgbClr val="0080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hebowencenter.org/pages/murraybowen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4. Bowen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다세대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1944215"/>
              <a:chOff x="0" y="1019548"/>
              <a:chExt cx="9144000" cy="223623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183592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전체가족이 참여하지 않아도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치료동기 높은 개인이나 부부의 분화 시작되면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그러므로 개인상담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부부상담으로도 진행하며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짧게는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5-10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회기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길게는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30-40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회기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치료과정은 가족평가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가족내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불안감소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 정의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탈삼각관계로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진행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3" name="그룹 14"/>
            <p:cNvGrpSpPr>
              <a:grpSpLocks/>
            </p:cNvGrpSpPr>
            <p:nvPr/>
          </p:nvGrpSpPr>
          <p:grpSpPr bwMode="auto">
            <a:xfrm>
              <a:off x="0" y="2778796"/>
              <a:ext cx="9144000" cy="1874340"/>
              <a:chOff x="-32" y="4417586"/>
              <a:chExt cx="9144032" cy="1995527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4417586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가족평가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954233"/>
                <a:ext cx="9139269" cy="145888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가계도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genogram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작성하여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현재문제와 다세대에 걸친 가족의 정서체계의 관계 파악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경과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가족과의 삼각관계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핵가족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결혼적응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원가족분화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위기사건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확대가족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부모의 배경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직업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정서적 단절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삼각관계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평가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4797153"/>
              <a:ext cx="9143968" cy="1872207"/>
              <a:chOff x="0" y="5882857"/>
              <a:chExt cx="9143968" cy="1411618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6154321"/>
                <a:ext cx="9139237" cy="114015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불안이 정서융합을 가져오므로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치료과정의 불안을 감소시켜 정서적 역기능 경감 조치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이를 위해 치료자는 객관성과 정서적 중립성 유지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coach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의 역할과 전문적 조언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개인은 불안의 이유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이해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불안 대처방법의 학습</a:t>
                </a:r>
                <a:endPara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0" y="5882857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3. 2. 2.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가족내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불안 감소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344268"/>
            <a:ext cx="9147175" cy="6397100"/>
            <a:chOff x="0" y="294673"/>
            <a:chExt cx="9147175" cy="4358463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294673"/>
              <a:ext cx="3827058" cy="335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err="1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1311178"/>
              <a:chOff x="0" y="1019548"/>
              <a:chExt cx="9144000" cy="1508116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삼각관계 정의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55508"/>
                <a:ext cx="9144000" cy="107215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다세대에 걸쳐 전수되는 확대가족의 삼각관계를 파악하고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문제나 증상과 관련된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핵심적 삼각관계 범위를 정의함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이러한 삼각관계에 대한 이해를 통해 정서융합과 증상에서 벗어날 수 있게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0" y="2052935"/>
              <a:ext cx="9144000" cy="2600201"/>
              <a:chOff x="-32" y="3644794"/>
              <a:chExt cx="9144032" cy="2768319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3644794"/>
                <a:ext cx="9138529" cy="417859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3.2.4.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탈삼각관계화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010421"/>
                <a:ext cx="9139269" cy="240269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개인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다세대 삼각관계와 정서융합에 대한 정보를 수집해 개인 역시 이 과정에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기여했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음을 인식시켜 동기를 높이고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가족관계의 불안 감소와 객관적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이성적 반응방법 교육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부부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부부가 각각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치료자와의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대화를 실시하여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감정과 불안을 진정시키며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부부간의 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대화시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경청하고 자신의 책임을 인식하여 변화동기가 발생하면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탈삼각화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진행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이를 위해 치료자는 정서적 중립 유지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차분한 목소리로 감정보다 사실을 말하게 함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부부의 정서체계 작용을 가르치고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정서체계와 현재 문제의 연관성 탐색하고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이를 해결할 수 있는 방법을 가르침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1"/>
            <a:chOff x="0" y="188640"/>
            <a:chExt cx="9147175" cy="6480721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3024337"/>
              <a:chOff x="0" y="1019547"/>
              <a:chExt cx="9144000" cy="336263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7"/>
                <a:ext cx="9144000" cy="280219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자아분화와 불안감소라는 치료목표달성을 위해 가족의 정서체계에 융합되지 않고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삼각관계에 연루되지 않고 중립성을 유지해야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차분하고 조용한 목소리로 의사소통하고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객관적 태도를 지닌 코치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(coach)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또는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컨설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턴트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(consultant)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 담당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동요를 진정시키고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자아분화를 높이는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촉진자이자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모델의 역할 수행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>
              <a:off x="0" y="4005066"/>
              <a:ext cx="9144000" cy="2664295"/>
              <a:chOff x="0" y="4959874"/>
              <a:chExt cx="9144000" cy="200884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5231340"/>
                <a:ext cx="9139237" cy="173737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가족치료 기법보다는 가족 정서체계에 대한 이해가 더욱 중요하다고 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이를 위해 가계도나 과정질문을 통해 가족체계를 이해하고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주로 질문이나 과제를 통해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내담자의 인지적 자각을 촉진하고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탈삼각화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하도록 유도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466725" indent="-285750">
                  <a:lnSpc>
                    <a:spcPct val="20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개인의 행동이나 정서변화를 위한 특정 기법을 사용하는데 치중하지 않음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95987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886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세대 이상의 가족성원에 대한 정보와 그들간의 정서과정을 표시한 그림으로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Bowen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가족도표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(family diagram)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을 </a:t>
              </a:r>
              <a:r>
                <a:rPr lang="en-US" altLang="ko-KR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가계도로 발전시킴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가계도는 가족의 정서과정에 관한 작업가설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진단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수립에 용이한 도구로서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반복되는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관계패턴이나 생활사건 등을 통하여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융합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미분화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삼각관계 등을 파악 가능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기호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115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쪽 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이용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 구성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개인정보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주요 생활사건 도표화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 이유 설명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가족이 편안하게 그릴 수 있도록 간단한 정보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 시작하여 점차 깊이와 폭을 넓혀가는 질문을 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그린 후에는 가족성원 각자의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견해와 느낌을 서로 나누며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상담을 진행하면서 추가정보를 기록해 나감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해석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감정적으로 준비된 상태에서 고통스럽거나 불행한 사건에 대한 얘기를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하도록 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좋은 의도나 극복과정을 탐색하여 긍정적으로 해석하는 것이 바람직하며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단정적 표현보다는 가능성이나 가설로 표현하는 것이 상담진행에 도움이 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116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쪽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자녀문제 가족의 가계도 참조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+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가계도 작성법 별도 자료 참조</a:t>
              </a:r>
              <a:endParaRPr lang="en-US" altLang="ko-KR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가계도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(genogram</a:t>
              </a:r>
              <a:r>
                <a:rPr kumimoji="0" lang="en-US" altLang="ko-KR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)- </a:t>
              </a:r>
              <a:r>
                <a:rPr kumimoji="0" lang="ko-KR" altLang="en-US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별도 강의 </a:t>
              </a:r>
              <a:r>
                <a:rPr kumimoji="0" lang="ko-KR" altLang="en-US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예정</a:t>
              </a:r>
              <a:endParaRPr kumimoji="0" lang="en-US" altLang="ko-KR" sz="200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2232249"/>
              <a:chOff x="0" y="1019547"/>
              <a:chExt cx="9144000" cy="248194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삼각관계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(therapeutic triangle)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92150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사람이 긴장완화를 위해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끌어들이려 할 때 정서적으로 말려들지 않고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객관적 자세로 적정 정서적 거리를 유지하면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가족은 안정을 찾고 문제해결방법 모색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IP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보다는 부부나 가족관계에 문제가 있다는 가정을 수용하게 하거나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성숙하고 분화된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가족성원과 개인치료를 통해 정서적 융합과 삼각관계를 깨드리도록 도움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3212973"/>
              <a:ext cx="9144000" cy="3528395"/>
              <a:chOff x="0" y="4362649"/>
              <a:chExt cx="9144000" cy="266036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688410"/>
                <a:ext cx="9139237" cy="233460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코칭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내담자와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가족으로 하여금 직접 가족문제에 대처하는데 자신의 능력과 기능을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최대한 발휘할 수 있도록 중립적이고 객관적이며 전문적 조언을 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과정질문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내담자의 정서고양과 불안을 경감하고 이성적 사고를 촉진하는 질문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-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설득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회유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비방보다는 상호작용을 객관적으로 생각해보고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문제발생에 자신이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기여한 부분을 인식하고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관계변화를 위한 자신의 역할을 생각하게 함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117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도전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직면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설명과 함께 과제부여 기법도 사용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이들 기법은 가족과 자기 이해 증진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기능적 애착관계 형성에 목적이 있음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362649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코칭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(coaching)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 과정질문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(process question)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1944215"/>
              <a:chOff x="0" y="1019548"/>
              <a:chExt cx="9144000" cy="223623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4.2. 4.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나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-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입장 취하기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(I-position)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183592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타인을 지적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비난하는 대신 자신의 현재 생각과 감정을 표현하는 기법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이를 통해 악순환적 의사소통에서 벗어나 해결방법을 모색하도록 지원하는 것으로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내담자의 모델이 되어야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0" y="2778796"/>
              <a:ext cx="9144000" cy="1874340"/>
              <a:chOff x="-32" y="4417586"/>
              <a:chExt cx="9144032" cy="1995527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4417586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불안완화기법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954233"/>
                <a:ext cx="9139269" cy="145888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가족성원의 불안감소와 이성적 의사소통을 돕는 기법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방법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감정보다 생각 질문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부부상호작용 최소화하고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한 사람씩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차례로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치료자에게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얘기하고 다른 사람은 경청하고 관찰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비슷한 문제를 지닌 가족얘기나 영화 등 이용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5" name="그룹 14"/>
            <p:cNvGrpSpPr/>
            <p:nvPr/>
          </p:nvGrpSpPr>
          <p:grpSpPr>
            <a:xfrm>
              <a:off x="0" y="4797153"/>
              <a:ext cx="9143968" cy="2060847"/>
              <a:chOff x="0" y="5882857"/>
              <a:chExt cx="9143968" cy="1553850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6154321"/>
                <a:ext cx="9139237" cy="128238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삼각관계 변화기법으로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추적자와 도망자 역할을 부여하고 관계 실험하는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추적자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쫓아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가지 말기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와 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다른 어떤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사람이 있는지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생각하게 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도망자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회피나 도망가지 말고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자신의 생각과 감정을 표현하도록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지시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두 사람은 관계변화를 위한 방법을 발견하고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연습 통해 이를 안정화시킬 수 있음</a:t>
                </a:r>
                <a:endPara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0" y="5882857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관계성 실험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118-121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161-165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아들의 충동적 분노표출과 사회성 문제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다세대 가족의 정서적 과정과 개인의 기능의 연관성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이해틀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제공하고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정신분석치료와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차별화된 체계적 관점 제시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치료단위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전체 가족 아닌 개인이나 부부로 한정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개인 임상경험에 기반하여 치료의 경험적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효과성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평가에 한계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가족에 적극적 관여하기 보다는 객관적이고 중립적인 자세 유지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확대가족 관계의 영향이 강한 한국가족에 적용가능성이 높다고 보이지만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 자기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분화를 강조하는 점에 대해 한국문화 적용에 한계 </a:t>
            </a:r>
            <a:r>
              <a:rPr lang="en-US" altLang="ko-KR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vs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모든 문화에 적용가능 평가 상반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관계성과 연결성을 중시하는 문화특성을 고려한 자아분화 척도 개발이 요구됨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669360"/>
            <a:chOff x="36512" y="466366"/>
            <a:chExt cx="9144000" cy="641738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4737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미국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테네시주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농촌지역 대가족의 장남으로 태어나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정신의학을 전공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하였으며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Menninger Clinic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수련의로 활동하던 당시에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모자의 정서적 관계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모자공생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(symbiosis)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 관심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National Institute of Mental Health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에서는 모자뿐 아니라 아버지까지 치료범위를 확대하여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삼각관계의 개념과 전체 가족이 정서적 유기체임을 밝혀냄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Arial" pitchFamily="34" charset="0"/>
                <a:buChar char="•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가족은 정서적 단위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(emotional unit)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가족성원은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emotional field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안에서 반응하는 존재 규정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Arial" pitchFamily="34" charset="0"/>
                <a:buChar char="•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가족치료는 다세대의 가족정서체계를 이해하고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개별 성원의 자아분화를 촉진하는데 목표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1959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Georgetown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의대로 전직하여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31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년간 다세대가족치료 모델의 개발과 실천에 헌신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‘Family Therapy in Clinical Practice(1979)’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라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저서에서 다세대 가족치료의 주요 개념 제시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미국가족치료학회 초대회장을 역임했으며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1990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사망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Michael  Kerr, Philip Guerin, Thomas Fogarty,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&amp; Carter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계승 발전시킴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056784" y="466366"/>
              <a:ext cx="2123728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Murray Bowen</a:t>
              </a: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(1913-1990)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0"/>
            <a:ext cx="9144000" cy="1959910"/>
            <a:chOff x="3175" y="0"/>
            <a:chExt cx="9144000" cy="195991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362" name="Picture 2" descr="Dr. Murray Bowen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55768" y="0"/>
              <a:ext cx="2088232" cy="19599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자아분화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(differentiation of self)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1)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자아분화의 개념</a:t>
              </a:r>
              <a:endParaRPr lang="en-US" altLang="ko-KR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개인이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원가족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(family of origin)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정서적 융합에서 벗어나 자신만의 방식으로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자율적으로 기능하게 되는 과정으로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개인의 기능수준과 인간적 성숙도와 직결됨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 자아분화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=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정신내적 측면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 +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대인관계측면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구별되는 신념과 행동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분화된 사람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사고와 감정의 균형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감정의 통제와 객관적 사고기능 보유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구분되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는 자신만의 독자적 신념과 행동을 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친밀하게 접촉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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분화되지 않은 사람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미분화된 가족자아군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undifferentiated family ego mass):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전체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가족이 감정적으로 한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덩어리가 되어 정서적으로 고착된 상태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over-closeness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로 상호구속 또는 배타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이런 정신분석적 개념을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융합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(fusion)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이라는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체계이론적 개념으로 교체 사용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정서적 융합이 클수록 감정에 의한 의사결정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타인에 의존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 상황 기능 저하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Bowen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은 정신내적 측면보다 대인관계적 측면의 자아분화를 더욱 강조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남성 또는 서구중심의 분리와 독립을 강조함으로써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Feminist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와 동양권 가족치료자의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비판에 직면함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후계자들은 다세대관점에 성인지적 관점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다문화관점 접목을 시도함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334017"/>
            <a:chOff x="0" y="260350"/>
            <a:chExt cx="9147175" cy="6334017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334017"/>
              <a:chOff x="32" y="260350"/>
              <a:chExt cx="9147143" cy="5946962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257270"/>
                <a:ext cx="9143968" cy="4950042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lnSpc>
                    <a:spcPct val="17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FF6600"/>
                    </a:solidFill>
                    <a:latin typeface="+mj-lt"/>
                  </a:rPr>
                  <a:t>2) </a:t>
                </a:r>
                <a:r>
                  <a:rPr kumimoji="0" lang="ko-KR" altLang="en-US" b="1" dirty="0" smtClean="0">
                    <a:solidFill>
                      <a:srgbClr val="FF6600"/>
                    </a:solidFill>
                    <a:latin typeface="+mj-lt"/>
                  </a:rPr>
                  <a:t>자아분화 수준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개인의 자아가 가족과의 정서적 융합에서 얼마나 분화된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정도를 알기 위한 이론적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</a:pPr>
                <a:r>
                  <a:rPr kumimoji="0" lang="en-US" altLang="ko-KR" b="1" dirty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연속선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(continuum)</a:t>
                </a: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개인 분화수준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=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기본분화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원가족과의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분화 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)+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기능분화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현재 관계상황의 분화수준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</a:t>
                </a: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기본분화가 동일해도 기능분화 수준을 교환하는 과정에서 분화수준이 달라짐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분화 수준이 높을수록 정서통제능력 높고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타인과의 정서융합이 적고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자율적 행동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단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스트레스 상황이나 정서적 긴장이 초래되면 분화수준이 높은 사람도 문제 발생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감정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-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사고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-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타인의 융합과 분화를 기준으로 이론적 자아분화 수준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제시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0-25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25-50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50-75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75-100(</a:t>
                </a:r>
                <a:r>
                  <a:rPr kumimoji="0" lang="ko-KR" altLang="en-US" b="1" dirty="0" smtClean="0">
                    <a:solidFill>
                      <a:srgbClr val="FF0000"/>
                    </a:solidFill>
                    <a:latin typeface="+mj-lt"/>
                  </a:rPr>
                  <a:t>교재 </a:t>
                </a:r>
                <a:r>
                  <a:rPr kumimoji="0" lang="en-US" altLang="ko-KR" b="1" dirty="0" smtClean="0">
                    <a:solidFill>
                      <a:srgbClr val="FF0000"/>
                    </a:solidFill>
                    <a:latin typeface="+mj-lt"/>
                  </a:rPr>
                  <a:t>102-103 </a:t>
                </a:r>
                <a:r>
                  <a:rPr kumimoji="0" lang="ko-KR" altLang="en-US" b="1" dirty="0" smtClean="0">
                    <a:solidFill>
                      <a:srgbClr val="FF0000"/>
                    </a:solidFill>
                    <a:latin typeface="+mj-lt"/>
                  </a:rPr>
                  <a:t>참조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</a:t>
                </a:r>
              </a:p>
              <a:p>
                <a:pPr eaLnBrk="0" latinLnBrk="0" hangingPunct="0">
                  <a:lnSpc>
                    <a:spcPct val="17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자아분화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척도 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link page(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한국부모교육센터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교육자료실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 </a:t>
                </a:r>
                <a:r>
                  <a:rPr kumimoji="0" lang="en-US" altLang="ko-KR" b="1" dirty="0" smtClean="0">
                    <a:solidFill>
                      <a:srgbClr val="FF0000"/>
                    </a:solidFill>
                    <a:latin typeface="+mj-lt"/>
                  </a:rPr>
                  <a:t>http</a:t>
                </a:r>
                <a:r>
                  <a:rPr kumimoji="0" lang="en-US" altLang="ko-KR" b="1" dirty="0">
                    <a:solidFill>
                      <a:srgbClr val="FF0000"/>
                    </a:solidFill>
                    <a:latin typeface="+mj-lt"/>
                  </a:rPr>
                  <a:t>://koreabumo.com/bbs/bbs/board.php?bo_table=board5&amp;wr_id=86</a:t>
                </a:r>
                <a:endParaRPr kumimoji="0" lang="en-US" altLang="ko-KR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자아분화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(differentiation of self)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삼각관계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(triangles)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 사이의 불안과 긴장을 해소하기 위해 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사람이나 대상을 관계에 끌어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들이는 정서적 역동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사람은 아주 가까워지거나 소원해지는 불안상황을 막기 위해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불안을 느끼는 사람이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다른 사람이나 사물을 끌어들여 삼각관계 형성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(104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쪽 그림 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5-2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삼각관계에서 불안이 감소하면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2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+outsider 1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인으로 관계 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삼각관계에서 불안이 증가하면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TV,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반려동물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취미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친구 등과의 삼각관계로 확산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융합이 높을수록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낮은 자아분화수준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 형성 노력이 강함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삼각관계의 강도는 가족에 따라 다르고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시간과 상황에 따라서 다름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일시적 삼각관계는 불안이나 긴장 감소에 도움이 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가족문제를 악화시키고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끼어든 제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자의 자아분화 수준은 더욱 낮아짐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94928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감정적 연결 정도를 의미하는 것으로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원가족에서부터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형성되어 배우자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선택과 결혼생활을 통해 다세대에 걸쳐 반복되고 전수되는 과정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사람들은 무의식적으로 자신과 비슷한 수준의 자아분화 수준을 가진 사람에게 친밀감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을 느끼고 배우자로 선택함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핵가족의 정서체계는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형성된 부부 각자의 자아분화 수준에 의해 결정되며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다른 가족성원에게도 영향을 미치며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자녀의 분화수준은 더 낮을 가능성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원가족과의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정서융합으로 인해 자아분화수준이 낮은 사람은 비슷한 수준의 상대와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결혼하므로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부부간 정서적 융합이 강해지고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감정적 의존하며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불만과 불안이 고조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되기 쉽고 갈등과 정서적 거리감이 커지고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불안수준이 높아져 가족문제 발생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핵가족의 정서적 융합으로 한 배우자의 신체 또는 정서적 역기능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만성적 부부갈등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자녀의 역기능과 문제증상의 발생 위험이 높아짐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특히 내외적 스트레스 상황에서 가족불안이 급증하고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증상과 문제발생의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가능성이 높아짐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2.3.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핵가족 정서체계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(nuclear family emotional system)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13" name="그룹 12"/>
            <p:cNvGrpSpPr/>
            <p:nvPr/>
          </p:nvGrpSpPr>
          <p:grpSpPr>
            <a:xfrm>
              <a:off x="0" y="692697"/>
              <a:ext cx="9143968" cy="2880320"/>
              <a:chOff x="32" y="4959874"/>
              <a:chExt cx="9143968" cy="1602872"/>
            </a:xfrm>
          </p:grpSpPr>
          <p:sp>
            <p:nvSpPr>
              <p:cNvPr id="15" name="Rectangle 54"/>
              <p:cNvSpPr>
                <a:spLocks noChangeArrowheads="1"/>
              </p:cNvSpPr>
              <p:nvPr/>
            </p:nvSpPr>
            <p:spPr bwMode="auto">
              <a:xfrm>
                <a:off x="32" y="495987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가족투사과정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(family projection process)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4763" y="5242197"/>
                <a:ext cx="9139237" cy="132054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미성숙한 부모가 미분화와 불안을 해결하고 부부관계를 안정시키기 위해 가장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취약하고 미분화된 자녀에게 정서적 에너지를 집중하는 방어기제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모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자녀의 삼각관계에서 가족투사과정 작동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106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예 참조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가족융합이 강할수록 투사과정에 집중하여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자녀 역시 자아분화 수준에 문제가 생기는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등 다음 세대를 희생시키면서 부모의 미분화에서 오는 불안을 경감하려는 가족관계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유형이 고착됨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7" name="그룹 11"/>
            <p:cNvGrpSpPr/>
            <p:nvPr/>
          </p:nvGrpSpPr>
          <p:grpSpPr>
            <a:xfrm>
              <a:off x="0" y="3645024"/>
              <a:ext cx="9144000" cy="3096344"/>
              <a:chOff x="0" y="2060631"/>
              <a:chExt cx="9144000" cy="3284003"/>
            </a:xfrm>
          </p:grpSpPr>
          <p:sp>
            <p:nvSpPr>
              <p:cNvPr id="22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282577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과정이 여러 세대에 걸쳐 전수되는 과정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 미분화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투사나 삼각관계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다시 미분화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투사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 더 낮아짐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3-4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세대 또는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8-9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세대에 걸쳐 미분화가 전수되면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조현병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우울증 등 발병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그러므로 개인의 증상은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’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문제라기 보다는 가족의 정서적 과정의 누적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전수된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결과임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가족내부 또는 외부의 스트레스 수준에 따라 다세대 전수과정의 유형과 강도 달라짐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1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다세대 전수과정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(multigenerational transmission process)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3207" y="116632"/>
            <a:ext cx="9143968" cy="523220"/>
            <a:chOff x="3207" y="116632"/>
            <a:chExt cx="9143968" cy="52322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548680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32" y="620688"/>
            <a:ext cx="9143968" cy="3672408"/>
            <a:chOff x="64" y="1773960"/>
            <a:chExt cx="9143968" cy="2603454"/>
          </a:xfrm>
        </p:grpSpPr>
        <p:sp>
          <p:nvSpPr>
            <p:cNvPr id="10" name="Rectangle 76"/>
            <p:cNvSpPr>
              <a:spLocks noChangeArrowheads="1"/>
            </p:cNvSpPr>
            <p:nvPr/>
          </p:nvSpPr>
          <p:spPr bwMode="auto">
            <a:xfrm>
              <a:off x="4763" y="1991133"/>
              <a:ext cx="9139237" cy="238628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관계를 유지해야 할 사람들끼리 정서적 접촉을 끊고 지내는 현상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원가족과의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접촉으로 생기는 불안을 줄이기 위해 멀리 떠나거나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대화를 않거나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거부하는 현상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특히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원가족의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정서적 융합이 강하고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투사과정에 개입된 자녀에게서 강하게 나타남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정서적 단절을 통해 부모로부터 해방되었다고 느끼지만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실제로는 미해결된 융합을 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과장되게 표현한 것에 불과함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부모와의 정서적 단절이 심할수록 가족문제를 과장하고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자신의 문제를 부모에게 투사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정서적 단절된 사람은 이성 친구에게 애착과 의존하며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결혼 후 다시 정서적 단절 반복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원가족과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융합되어 있는 한 개인적 성장은 정지됨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Rectangle 54"/>
            <p:cNvSpPr>
              <a:spLocks noChangeArrowheads="1"/>
            </p:cNvSpPr>
            <p:nvPr/>
          </p:nvSpPr>
          <p:spPr bwMode="auto">
            <a:xfrm>
              <a:off x="64" y="1773960"/>
              <a:ext cx="9143968" cy="284496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정서적 단절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(emotional cutoff)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5" name="Rectangle 77"/>
          <p:cNvSpPr>
            <a:spLocks noChangeArrowheads="1"/>
          </p:cNvSpPr>
          <p:nvPr/>
        </p:nvSpPr>
        <p:spPr bwMode="auto">
          <a:xfrm>
            <a:off x="0" y="4653136"/>
            <a:ext cx="9144000" cy="201622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개념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출생순위에 따라 가족정서체계의 역할과 기능 다르며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결혼후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상호작용에도 영향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장녀결혼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주도권 경쟁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 책임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막내의존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막내끼리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상호의존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부모와의 정서적 융합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삼각관계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투사과정에 관여한 정도에 따라 독립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의존 성향 차이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생물학적 출생순위보다 기능적 출생순위 중요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한국은 출생순위보다 성이 더 중요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4365104"/>
            <a:ext cx="9144000" cy="36004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2.7.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형제위치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(sibling position)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0" y="692696"/>
            <a:ext cx="9144000" cy="2880320"/>
            <a:chOff x="0" y="688214"/>
            <a:chExt cx="9144000" cy="198012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1084239"/>
              <a:ext cx="9144000" cy="158410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개념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사회의 불안이 증가하면 결속에 대한 압력이 증가하여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개별성과 분화수준은 감소하고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삼각관계가 발생하여 갈등과 투사가 일어나 사회문제가 확산되는 현상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 불안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실업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금융위기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세계화 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 커질때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하위집단의 분화수준이 낮으면 이기심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공격성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회피성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획일성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융합 강요 등이 강화되어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다른 하위집단과 갈등 초래되고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갈등 확산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집단이기주의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따돌림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학교 및 성폭력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성차별주의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계층이나 인종차별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전쟁 등이 사회적 정서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과정의 상징적 표현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4"/>
              <a:ext cx="9144000" cy="396025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2.8.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사회적 정서과정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(social emotional process)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200247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주요 개념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4437112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3944669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4941168"/>
            <a:ext cx="9139237" cy="191683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치료적 초점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 증상이 아닌 가족의 정서체계의 변화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치료목표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세대에 걸쳐 누적된 불안 감소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자아분화수준 향상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삼각관계 해결하여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</a:t>
            </a:r>
          </a:p>
          <a:p>
            <a:pPr marL="180975">
              <a:lnSpc>
                <a:spcPct val="150000"/>
              </a:lnSpc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개인의 자율성과 성장을 촉진하고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다세대 전수과정을 방지함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다세대 관점이지만 가족 주요인물 개인이나 부부의 불안감소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자아분화 촉진 목표함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456384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2218</Words>
  <Application>Microsoft Office PowerPoint</Application>
  <PresentationFormat>화면 슬라이드 쇼(4:3)</PresentationFormat>
  <Paragraphs>218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169</cp:revision>
  <dcterms:created xsi:type="dcterms:W3CDTF">2004-08-18T05:19:37Z</dcterms:created>
  <dcterms:modified xsi:type="dcterms:W3CDTF">2021-03-24T00:21:13Z</dcterms:modified>
</cp:coreProperties>
</file>