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notesMasterIdLst>
    <p:notesMasterId r:id="rId40"/>
  </p:notesMasterIdLst>
  <p:sldIdLst>
    <p:sldId id="260" r:id="rId2"/>
    <p:sldId id="277" r:id="rId3"/>
    <p:sldId id="278" r:id="rId4"/>
    <p:sldId id="279" r:id="rId5"/>
    <p:sldId id="281" r:id="rId6"/>
    <p:sldId id="280" r:id="rId7"/>
    <p:sldId id="282" r:id="rId8"/>
    <p:sldId id="284" r:id="rId9"/>
    <p:sldId id="285" r:id="rId10"/>
    <p:sldId id="257" r:id="rId11"/>
    <p:sldId id="286" r:id="rId12"/>
    <p:sldId id="288" r:id="rId13"/>
    <p:sldId id="289" r:id="rId14"/>
    <p:sldId id="302" r:id="rId15"/>
    <p:sldId id="290" r:id="rId16"/>
    <p:sldId id="291" r:id="rId17"/>
    <p:sldId id="292" r:id="rId18"/>
    <p:sldId id="293" r:id="rId19"/>
    <p:sldId id="305" r:id="rId20"/>
    <p:sldId id="294" r:id="rId21"/>
    <p:sldId id="268" r:id="rId22"/>
    <p:sldId id="295" r:id="rId23"/>
    <p:sldId id="269" r:id="rId24"/>
    <p:sldId id="296" r:id="rId25"/>
    <p:sldId id="270" r:id="rId26"/>
    <p:sldId id="303" r:id="rId27"/>
    <p:sldId id="271" r:id="rId28"/>
    <p:sldId id="304" r:id="rId29"/>
    <p:sldId id="272" r:id="rId30"/>
    <p:sldId id="273" r:id="rId31"/>
    <p:sldId id="274" r:id="rId32"/>
    <p:sldId id="275" r:id="rId33"/>
    <p:sldId id="276" r:id="rId34"/>
    <p:sldId id="297" r:id="rId35"/>
    <p:sldId id="298" r:id="rId36"/>
    <p:sldId id="299" r:id="rId37"/>
    <p:sldId id="300" r:id="rId38"/>
    <p:sldId id="306" r:id="rId3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82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1543DB-B6F2-49BB-9F22-424017BE0FE2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4FB777FB-949A-42FF-A07F-679D0C5E1E26}">
      <dgm:prSet phldrT="[텍스트]"/>
      <dgm:spPr/>
      <dgm:t>
        <a:bodyPr/>
        <a:lstStyle/>
        <a:p>
          <a:pPr latinLnBrk="1"/>
          <a:r>
            <a:rPr lang="ko-KR" altLang="en-US" dirty="0"/>
            <a:t>장점</a:t>
          </a:r>
        </a:p>
      </dgm:t>
    </dgm:pt>
    <dgm:pt modelId="{4925B54F-ABCF-4970-A6ED-EA0D3A82BCE6}" type="parTrans" cxnId="{6692F2B2-2E55-4C6E-9EBE-5E2B2329AFD9}">
      <dgm:prSet/>
      <dgm:spPr/>
      <dgm:t>
        <a:bodyPr/>
        <a:lstStyle/>
        <a:p>
          <a:pPr latinLnBrk="1"/>
          <a:endParaRPr lang="ko-KR" altLang="en-US"/>
        </a:p>
      </dgm:t>
    </dgm:pt>
    <dgm:pt modelId="{937DD424-284B-441B-8D7D-59B6BE7DC184}" type="sibTrans" cxnId="{6692F2B2-2E55-4C6E-9EBE-5E2B2329AFD9}">
      <dgm:prSet/>
      <dgm:spPr/>
      <dgm:t>
        <a:bodyPr/>
        <a:lstStyle/>
        <a:p>
          <a:pPr latinLnBrk="1"/>
          <a:endParaRPr lang="ko-KR" altLang="en-US"/>
        </a:p>
      </dgm:t>
    </dgm:pt>
    <dgm:pt modelId="{5D03462C-F1D5-4C3C-B399-3ABD1094632F}">
      <dgm:prSet phldrT="[텍스트]" custT="1"/>
      <dgm:spPr/>
      <dgm:t>
        <a:bodyPr/>
        <a:lstStyle/>
        <a:p>
          <a:pPr latinLnBrk="1"/>
          <a:r>
            <a:rPr lang="ko-KR" altLang="en-US" sz="2000" dirty="0">
              <a:latin typeface="굴림체" pitchFamily="49" charset="-127"/>
              <a:ea typeface="굴림체" pitchFamily="49" charset="-127"/>
            </a:rPr>
            <a:t>신속성</a:t>
          </a:r>
          <a:r>
            <a:rPr lang="en-US" altLang="ko-KR" sz="2000" dirty="0">
              <a:latin typeface="굴림체" pitchFamily="49" charset="-127"/>
              <a:ea typeface="굴림체" pitchFamily="49" charset="-127"/>
            </a:rPr>
            <a:t>(</a:t>
          </a:r>
          <a:r>
            <a:rPr lang="ko-KR" altLang="en-US" sz="2000" dirty="0">
              <a:latin typeface="굴림체" pitchFamily="49" charset="-127"/>
              <a:ea typeface="굴림체" pitchFamily="49" charset="-127"/>
            </a:rPr>
            <a:t>관련 현상에 대한 변화가 일어나기 전에 조사를 마침</a:t>
          </a:r>
          <a:r>
            <a:rPr lang="en-US" altLang="ko-KR" sz="2000" dirty="0">
              <a:latin typeface="굴림체" pitchFamily="49" charset="-127"/>
              <a:ea typeface="굴림체" pitchFamily="49" charset="-127"/>
            </a:rPr>
            <a:t>)</a:t>
          </a:r>
          <a:endParaRPr lang="ko-KR" altLang="en-US" sz="2000" dirty="0">
            <a:latin typeface="굴림체" pitchFamily="49" charset="-127"/>
            <a:ea typeface="굴림체" pitchFamily="49" charset="-127"/>
          </a:endParaRPr>
        </a:p>
      </dgm:t>
    </dgm:pt>
    <dgm:pt modelId="{1825C1FF-5906-415A-AD06-C9E6B299AA36}" type="parTrans" cxnId="{487B7D3C-89AE-4DD8-9577-E56E57258F8F}">
      <dgm:prSet/>
      <dgm:spPr/>
      <dgm:t>
        <a:bodyPr/>
        <a:lstStyle/>
        <a:p>
          <a:pPr latinLnBrk="1"/>
          <a:endParaRPr lang="ko-KR" altLang="en-US"/>
        </a:p>
      </dgm:t>
    </dgm:pt>
    <dgm:pt modelId="{3DBF842C-04BA-465E-BE47-573BE5D45C9A}" type="sibTrans" cxnId="{487B7D3C-89AE-4DD8-9577-E56E57258F8F}">
      <dgm:prSet/>
      <dgm:spPr/>
      <dgm:t>
        <a:bodyPr/>
        <a:lstStyle/>
        <a:p>
          <a:pPr latinLnBrk="1"/>
          <a:endParaRPr lang="ko-KR" altLang="en-US"/>
        </a:p>
      </dgm:t>
    </dgm:pt>
    <dgm:pt modelId="{887BB295-8175-4784-9F00-0BDDE282C255}">
      <dgm:prSet phldrT="[텍스트]" custT="1"/>
      <dgm:spPr/>
      <dgm:t>
        <a:bodyPr/>
        <a:lstStyle/>
        <a:p>
          <a:pPr latinLnBrk="1"/>
          <a:r>
            <a:rPr lang="ko-KR" altLang="en-US" sz="2000" dirty="0">
              <a:latin typeface="굴림체" pitchFamily="49" charset="-127"/>
              <a:ea typeface="굴림체" pitchFamily="49" charset="-127"/>
            </a:rPr>
            <a:t>경제성</a:t>
          </a:r>
          <a:r>
            <a:rPr lang="en-US" altLang="ko-KR" sz="2000" dirty="0">
              <a:latin typeface="굴림체" pitchFamily="49" charset="-127"/>
              <a:ea typeface="굴림체" pitchFamily="49" charset="-127"/>
            </a:rPr>
            <a:t>(</a:t>
          </a:r>
          <a:r>
            <a:rPr lang="ko-KR" altLang="en-US" sz="2000" dirty="0">
              <a:latin typeface="굴림체" pitchFamily="49" charset="-127"/>
              <a:ea typeface="굴림체" pitchFamily="49" charset="-127"/>
            </a:rPr>
            <a:t>전수조사에 비해 </a:t>
          </a:r>
          <a:r>
            <a:rPr lang="ko-KR" altLang="en-US" sz="2000" dirty="0" err="1">
              <a:latin typeface="굴림체" pitchFamily="49" charset="-127"/>
              <a:ea typeface="굴림체" pitchFamily="49" charset="-127"/>
            </a:rPr>
            <a:t>소표본</a:t>
          </a:r>
          <a:r>
            <a:rPr lang="en-US" altLang="ko-KR" sz="2000" dirty="0">
              <a:latin typeface="굴림체" pitchFamily="49" charset="-127"/>
              <a:ea typeface="굴림체" pitchFamily="49" charset="-127"/>
            </a:rPr>
            <a:t>)</a:t>
          </a:r>
          <a:endParaRPr lang="ko-KR" altLang="en-US" sz="2000" dirty="0">
            <a:latin typeface="굴림체" pitchFamily="49" charset="-127"/>
            <a:ea typeface="굴림체" pitchFamily="49" charset="-127"/>
          </a:endParaRPr>
        </a:p>
      </dgm:t>
    </dgm:pt>
    <dgm:pt modelId="{A8B9C240-7684-40D1-BFF3-716F17533886}" type="parTrans" cxnId="{75C293DD-B7DB-48AF-8EC2-40C9B07BD238}">
      <dgm:prSet/>
      <dgm:spPr/>
      <dgm:t>
        <a:bodyPr/>
        <a:lstStyle/>
        <a:p>
          <a:pPr latinLnBrk="1"/>
          <a:endParaRPr lang="ko-KR" altLang="en-US"/>
        </a:p>
      </dgm:t>
    </dgm:pt>
    <dgm:pt modelId="{BC39AF42-65FA-4149-A603-264FB7ADEB82}" type="sibTrans" cxnId="{75C293DD-B7DB-48AF-8EC2-40C9B07BD238}">
      <dgm:prSet/>
      <dgm:spPr/>
      <dgm:t>
        <a:bodyPr/>
        <a:lstStyle/>
        <a:p>
          <a:pPr latinLnBrk="1"/>
          <a:endParaRPr lang="ko-KR" altLang="en-US"/>
        </a:p>
      </dgm:t>
    </dgm:pt>
    <dgm:pt modelId="{43DEBEBC-FF83-4880-B79E-291E141EE485}">
      <dgm:prSet phldrT="[텍스트]"/>
      <dgm:spPr/>
      <dgm:t>
        <a:bodyPr/>
        <a:lstStyle/>
        <a:p>
          <a:pPr latinLnBrk="1"/>
          <a:r>
            <a:rPr lang="ko-KR" altLang="en-US" dirty="0"/>
            <a:t>한계</a:t>
          </a:r>
        </a:p>
      </dgm:t>
    </dgm:pt>
    <dgm:pt modelId="{A8DF81B8-1E4A-4C44-869B-6B0EE52FFC4D}" type="parTrans" cxnId="{C539A37A-B456-4C05-B0D1-316FC84D8B89}">
      <dgm:prSet/>
      <dgm:spPr/>
      <dgm:t>
        <a:bodyPr/>
        <a:lstStyle/>
        <a:p>
          <a:pPr latinLnBrk="1"/>
          <a:endParaRPr lang="ko-KR" altLang="en-US"/>
        </a:p>
      </dgm:t>
    </dgm:pt>
    <dgm:pt modelId="{0E24FBE6-AA9A-49AE-A1C5-C4DD1970C92B}" type="sibTrans" cxnId="{C539A37A-B456-4C05-B0D1-316FC84D8B89}">
      <dgm:prSet/>
      <dgm:spPr/>
      <dgm:t>
        <a:bodyPr/>
        <a:lstStyle/>
        <a:p>
          <a:pPr latinLnBrk="1"/>
          <a:endParaRPr lang="ko-KR" altLang="en-US"/>
        </a:p>
      </dgm:t>
    </dgm:pt>
    <dgm:pt modelId="{F0678A26-5B29-4698-8254-1AD596B8969C}">
      <dgm:prSet phldrT="[텍스트]" custT="1"/>
      <dgm:spPr/>
      <dgm:t>
        <a:bodyPr/>
        <a:lstStyle/>
        <a:p>
          <a:pPr latinLnBrk="1"/>
          <a:r>
            <a:rPr lang="ko-KR" altLang="en-US" sz="2000" dirty="0">
              <a:latin typeface="굴림체" pitchFamily="49" charset="-127"/>
              <a:ea typeface="굴림체" pitchFamily="49" charset="-127"/>
            </a:rPr>
            <a:t>대표성 있는 표본을 선정하기 쉽지 않음 </a:t>
          </a:r>
        </a:p>
      </dgm:t>
    </dgm:pt>
    <dgm:pt modelId="{4BEBA370-A410-45AC-AF61-8D0879E3091C}" type="parTrans" cxnId="{C80A61A9-1D3F-4EE4-B7D9-285A41B24B36}">
      <dgm:prSet/>
      <dgm:spPr/>
      <dgm:t>
        <a:bodyPr/>
        <a:lstStyle/>
        <a:p>
          <a:pPr latinLnBrk="1"/>
          <a:endParaRPr lang="ko-KR" altLang="en-US"/>
        </a:p>
      </dgm:t>
    </dgm:pt>
    <dgm:pt modelId="{6C4E16F0-F860-4E84-ABAF-082619D2BD50}" type="sibTrans" cxnId="{C80A61A9-1D3F-4EE4-B7D9-285A41B24B36}">
      <dgm:prSet/>
      <dgm:spPr/>
      <dgm:t>
        <a:bodyPr/>
        <a:lstStyle/>
        <a:p>
          <a:pPr latinLnBrk="1"/>
          <a:endParaRPr lang="ko-KR" altLang="en-US"/>
        </a:p>
      </dgm:t>
    </dgm:pt>
    <dgm:pt modelId="{D5A5AFBE-2657-43D3-AD30-04AAA64F9421}">
      <dgm:prSet phldrT="[텍스트]" custT="1"/>
      <dgm:spPr/>
      <dgm:t>
        <a:bodyPr/>
        <a:lstStyle/>
        <a:p>
          <a:pPr latinLnBrk="1"/>
          <a:r>
            <a:rPr lang="ko-KR" altLang="en-US" sz="2000" dirty="0">
              <a:latin typeface="굴림체" pitchFamily="49" charset="-127"/>
              <a:ea typeface="굴림체" pitchFamily="49" charset="-127"/>
            </a:rPr>
            <a:t>복잡하고 치밀한 표본설계를 필요로 하는 경우 오히려 시간과 비용이 더 많이 소요될 수 있음</a:t>
          </a:r>
        </a:p>
      </dgm:t>
    </dgm:pt>
    <dgm:pt modelId="{D168BE32-452E-4719-9E9A-B604E567CAD2}" type="parTrans" cxnId="{A25BB35C-0C16-4F22-B2F0-05832CE57541}">
      <dgm:prSet/>
      <dgm:spPr/>
      <dgm:t>
        <a:bodyPr/>
        <a:lstStyle/>
        <a:p>
          <a:pPr latinLnBrk="1"/>
          <a:endParaRPr lang="ko-KR" altLang="en-US"/>
        </a:p>
      </dgm:t>
    </dgm:pt>
    <dgm:pt modelId="{0E73D0BF-0531-447A-A56D-D6447FEBDC85}" type="sibTrans" cxnId="{A25BB35C-0C16-4F22-B2F0-05832CE57541}">
      <dgm:prSet/>
      <dgm:spPr/>
      <dgm:t>
        <a:bodyPr/>
        <a:lstStyle/>
        <a:p>
          <a:pPr latinLnBrk="1"/>
          <a:endParaRPr lang="ko-KR" altLang="en-US"/>
        </a:p>
      </dgm:t>
    </dgm:pt>
    <dgm:pt modelId="{6285D897-E1B9-4C24-8FCA-A88FCF71C8BE}">
      <dgm:prSet phldrT="[텍스트]" custT="1"/>
      <dgm:spPr/>
      <dgm:t>
        <a:bodyPr/>
        <a:lstStyle/>
        <a:p>
          <a:pPr latinLnBrk="1"/>
          <a:r>
            <a:rPr lang="ko-KR" altLang="en-US" sz="2000" dirty="0" err="1">
              <a:latin typeface="굴림체" pitchFamily="49" charset="-127"/>
              <a:ea typeface="굴림체" pitchFamily="49" charset="-127"/>
            </a:rPr>
            <a:t>비표집오차를</a:t>
          </a:r>
          <a:r>
            <a:rPr lang="ko-KR" altLang="en-US" sz="2000" dirty="0">
              <a:latin typeface="굴림체" pitchFamily="49" charset="-127"/>
              <a:ea typeface="굴림체" pitchFamily="49" charset="-127"/>
            </a:rPr>
            <a:t> 줄여 정확도를 높임</a:t>
          </a:r>
        </a:p>
      </dgm:t>
    </dgm:pt>
    <dgm:pt modelId="{3301EC13-0540-4940-A262-DFFE963A0B11}" type="parTrans" cxnId="{380E3F96-F044-484B-91AE-45F001770714}">
      <dgm:prSet/>
      <dgm:spPr/>
      <dgm:t>
        <a:bodyPr/>
        <a:lstStyle/>
        <a:p>
          <a:pPr latinLnBrk="1"/>
          <a:endParaRPr lang="ko-KR" altLang="en-US"/>
        </a:p>
      </dgm:t>
    </dgm:pt>
    <dgm:pt modelId="{C22AEB1E-67D0-4249-A151-8E78669DD083}" type="sibTrans" cxnId="{380E3F96-F044-484B-91AE-45F001770714}">
      <dgm:prSet/>
      <dgm:spPr/>
      <dgm:t>
        <a:bodyPr/>
        <a:lstStyle/>
        <a:p>
          <a:pPr latinLnBrk="1"/>
          <a:endParaRPr lang="ko-KR" altLang="en-US"/>
        </a:p>
      </dgm:t>
    </dgm:pt>
    <dgm:pt modelId="{D1722951-967E-4A35-AA06-6334A9224978}">
      <dgm:prSet phldrT="[텍스트]" custT="1"/>
      <dgm:spPr/>
      <dgm:t>
        <a:bodyPr/>
        <a:lstStyle/>
        <a:p>
          <a:pPr latinLnBrk="1"/>
          <a:endParaRPr lang="ko-KR" altLang="en-US" sz="2000" dirty="0">
            <a:latin typeface="굴림체" pitchFamily="49" charset="-127"/>
            <a:ea typeface="굴림체" pitchFamily="49" charset="-127"/>
          </a:endParaRPr>
        </a:p>
      </dgm:t>
    </dgm:pt>
    <dgm:pt modelId="{397B9EFF-EE3F-484C-8E32-8E8BA9DD7C9F}" type="parTrans" cxnId="{27C1BD93-210D-4DF0-B46F-DCE04AEFBC9A}">
      <dgm:prSet/>
      <dgm:spPr/>
      <dgm:t>
        <a:bodyPr/>
        <a:lstStyle/>
        <a:p>
          <a:pPr latinLnBrk="1"/>
          <a:endParaRPr lang="ko-KR" altLang="en-US"/>
        </a:p>
      </dgm:t>
    </dgm:pt>
    <dgm:pt modelId="{565459BB-92B7-46B4-90CD-311F501BAA38}" type="sibTrans" cxnId="{27C1BD93-210D-4DF0-B46F-DCE04AEFBC9A}">
      <dgm:prSet/>
      <dgm:spPr/>
      <dgm:t>
        <a:bodyPr/>
        <a:lstStyle/>
        <a:p>
          <a:pPr latinLnBrk="1"/>
          <a:endParaRPr lang="ko-KR" altLang="en-US"/>
        </a:p>
      </dgm:t>
    </dgm:pt>
    <dgm:pt modelId="{7106449F-503A-4B60-BFC3-668EB9D3DCC9}">
      <dgm:prSet phldrT="[텍스트]" custT="1"/>
      <dgm:spPr/>
      <dgm:t>
        <a:bodyPr/>
        <a:lstStyle/>
        <a:p>
          <a:pPr latinLnBrk="1"/>
          <a:r>
            <a:rPr lang="ko-KR" altLang="en-US" sz="2000" dirty="0">
              <a:latin typeface="굴림체" pitchFamily="49" charset="-127"/>
              <a:ea typeface="굴림체" pitchFamily="49" charset="-127"/>
            </a:rPr>
            <a:t>조사의 실현가능성이 높음</a:t>
          </a:r>
          <a:r>
            <a:rPr lang="en-US" altLang="ko-KR" sz="2000" dirty="0">
              <a:latin typeface="굴림체" pitchFamily="49" charset="-127"/>
              <a:ea typeface="굴림체" pitchFamily="49" charset="-127"/>
            </a:rPr>
            <a:t>(</a:t>
          </a:r>
          <a:r>
            <a:rPr lang="ko-KR" altLang="en-US" sz="2000" dirty="0">
              <a:latin typeface="굴림체" pitchFamily="49" charset="-127"/>
              <a:ea typeface="굴림체" pitchFamily="49" charset="-127"/>
            </a:rPr>
            <a:t>전수조사 불가능한 경우에 활용 할 수 있음</a:t>
          </a:r>
          <a:r>
            <a:rPr lang="en-US" altLang="ko-KR" sz="2000" dirty="0">
              <a:latin typeface="굴림체" pitchFamily="49" charset="-127"/>
              <a:ea typeface="굴림체" pitchFamily="49" charset="-127"/>
            </a:rPr>
            <a:t>)</a:t>
          </a:r>
          <a:endParaRPr lang="ko-KR" altLang="en-US" sz="2000" dirty="0">
            <a:latin typeface="굴림체" pitchFamily="49" charset="-127"/>
            <a:ea typeface="굴림체" pitchFamily="49" charset="-127"/>
          </a:endParaRPr>
        </a:p>
      </dgm:t>
    </dgm:pt>
    <dgm:pt modelId="{22FF22CD-ABFA-4A2F-ACD7-83FDBCDB31A3}" type="parTrans" cxnId="{6834BD3F-9298-4ECF-8976-5B817EEA2972}">
      <dgm:prSet/>
      <dgm:spPr/>
      <dgm:t>
        <a:bodyPr/>
        <a:lstStyle/>
        <a:p>
          <a:pPr latinLnBrk="1"/>
          <a:endParaRPr lang="ko-KR" altLang="en-US"/>
        </a:p>
      </dgm:t>
    </dgm:pt>
    <dgm:pt modelId="{0857F1B9-9B82-4E09-A796-3825C8E5B73B}" type="sibTrans" cxnId="{6834BD3F-9298-4ECF-8976-5B817EEA2972}">
      <dgm:prSet/>
      <dgm:spPr/>
      <dgm:t>
        <a:bodyPr/>
        <a:lstStyle/>
        <a:p>
          <a:pPr latinLnBrk="1"/>
          <a:endParaRPr lang="ko-KR" altLang="en-US"/>
        </a:p>
      </dgm:t>
    </dgm:pt>
    <dgm:pt modelId="{C71B978D-3D56-45A9-9EB8-FD2CF94D4AC7}" type="pres">
      <dgm:prSet presAssocID="{431543DB-B6F2-49BB-9F22-424017BE0FE2}" presName="Name0" presStyleCnt="0">
        <dgm:presLayoutVars>
          <dgm:dir/>
          <dgm:animLvl val="lvl"/>
          <dgm:resizeHandles/>
        </dgm:presLayoutVars>
      </dgm:prSet>
      <dgm:spPr/>
    </dgm:pt>
    <dgm:pt modelId="{5ECC524C-E642-4E01-8C5F-A9732D73FABE}" type="pres">
      <dgm:prSet presAssocID="{4FB777FB-949A-42FF-A07F-679D0C5E1E26}" presName="linNode" presStyleCnt="0"/>
      <dgm:spPr/>
    </dgm:pt>
    <dgm:pt modelId="{3984BBDC-5E64-4546-8AB6-3C8BECEBC151}" type="pres">
      <dgm:prSet presAssocID="{4FB777FB-949A-42FF-A07F-679D0C5E1E26}" presName="parentShp" presStyleLbl="node1" presStyleIdx="0" presStyleCnt="2" custScaleX="45515" custLinFactNeighborX="-3239" custLinFactNeighborY="-26">
        <dgm:presLayoutVars>
          <dgm:bulletEnabled val="1"/>
        </dgm:presLayoutVars>
      </dgm:prSet>
      <dgm:spPr/>
    </dgm:pt>
    <dgm:pt modelId="{EA93EBFF-AAD2-4F77-AB8C-D65AFADA0D94}" type="pres">
      <dgm:prSet presAssocID="{4FB777FB-949A-42FF-A07F-679D0C5E1E26}" presName="childShp" presStyleLbl="bgAccFollowNode1" presStyleIdx="0" presStyleCnt="2" custScaleX="150008" custScaleY="161041" custLinFactNeighborX="-119" custLinFactNeighborY="3667">
        <dgm:presLayoutVars>
          <dgm:bulletEnabled val="1"/>
        </dgm:presLayoutVars>
      </dgm:prSet>
      <dgm:spPr/>
    </dgm:pt>
    <dgm:pt modelId="{B944D34B-56BE-4A68-BF55-DB3AC4636A94}" type="pres">
      <dgm:prSet presAssocID="{937DD424-284B-441B-8D7D-59B6BE7DC184}" presName="spacing" presStyleCnt="0"/>
      <dgm:spPr/>
    </dgm:pt>
    <dgm:pt modelId="{FBB02105-AF22-4D79-BA3E-C30B4555821A}" type="pres">
      <dgm:prSet presAssocID="{43DEBEBC-FF83-4880-B79E-291E141EE485}" presName="linNode" presStyleCnt="0"/>
      <dgm:spPr/>
    </dgm:pt>
    <dgm:pt modelId="{A0F900C6-BB32-4503-B70A-84E783B0DDF3}" type="pres">
      <dgm:prSet presAssocID="{43DEBEBC-FF83-4880-B79E-291E141EE485}" presName="parentShp" presStyleLbl="node1" presStyleIdx="1" presStyleCnt="2" custScaleX="43271" custLinFactNeighborX="804" custLinFactNeighborY="744">
        <dgm:presLayoutVars>
          <dgm:bulletEnabled val="1"/>
        </dgm:presLayoutVars>
      </dgm:prSet>
      <dgm:spPr/>
    </dgm:pt>
    <dgm:pt modelId="{8E78AF13-A2C5-45C6-92DB-7787A2CB4C21}" type="pres">
      <dgm:prSet presAssocID="{43DEBEBC-FF83-4880-B79E-291E141EE485}" presName="childShp" presStyleLbl="bgAccFollowNode1" presStyleIdx="1" presStyleCnt="2" custScaleX="139427" custLinFactNeighborX="557" custLinFactNeighborY="744">
        <dgm:presLayoutVars>
          <dgm:bulletEnabled val="1"/>
        </dgm:presLayoutVars>
      </dgm:prSet>
      <dgm:spPr/>
    </dgm:pt>
  </dgm:ptLst>
  <dgm:cxnLst>
    <dgm:cxn modelId="{2004810E-BF40-4AC4-A365-AE6E96DB502E}" type="presOf" srcId="{5D03462C-F1D5-4C3C-B399-3ABD1094632F}" destId="{EA93EBFF-AAD2-4F77-AB8C-D65AFADA0D94}" srcOrd="0" destOrd="0" presId="urn:microsoft.com/office/officeart/2005/8/layout/vList6"/>
    <dgm:cxn modelId="{67025D1B-ED4E-4613-869B-BAE12675DCD0}" type="presOf" srcId="{D5A5AFBE-2657-43D3-AD30-04AAA64F9421}" destId="{8E78AF13-A2C5-45C6-92DB-7787A2CB4C21}" srcOrd="0" destOrd="1" presId="urn:microsoft.com/office/officeart/2005/8/layout/vList6"/>
    <dgm:cxn modelId="{487B7D3C-89AE-4DD8-9577-E56E57258F8F}" srcId="{4FB777FB-949A-42FF-A07F-679D0C5E1E26}" destId="{5D03462C-F1D5-4C3C-B399-3ABD1094632F}" srcOrd="0" destOrd="0" parTransId="{1825C1FF-5906-415A-AD06-C9E6B299AA36}" sibTransId="{3DBF842C-04BA-465E-BE47-573BE5D45C9A}"/>
    <dgm:cxn modelId="{6834BD3F-9298-4ECF-8976-5B817EEA2972}" srcId="{4FB777FB-949A-42FF-A07F-679D0C5E1E26}" destId="{7106449F-503A-4B60-BFC3-668EB9D3DCC9}" srcOrd="3" destOrd="0" parTransId="{22FF22CD-ABFA-4A2F-ACD7-83FDBCDB31A3}" sibTransId="{0857F1B9-9B82-4E09-A796-3825C8E5B73B}"/>
    <dgm:cxn modelId="{A25BB35C-0C16-4F22-B2F0-05832CE57541}" srcId="{43DEBEBC-FF83-4880-B79E-291E141EE485}" destId="{D5A5AFBE-2657-43D3-AD30-04AAA64F9421}" srcOrd="1" destOrd="0" parTransId="{D168BE32-452E-4719-9E9A-B604E567CAD2}" sibTransId="{0E73D0BF-0531-447A-A56D-D6447FEBDC85}"/>
    <dgm:cxn modelId="{A6C25567-2C41-4F3D-A05A-5BB2F1296F5A}" type="presOf" srcId="{431543DB-B6F2-49BB-9F22-424017BE0FE2}" destId="{C71B978D-3D56-45A9-9EB8-FD2CF94D4AC7}" srcOrd="0" destOrd="0" presId="urn:microsoft.com/office/officeart/2005/8/layout/vList6"/>
    <dgm:cxn modelId="{B1C16248-0D0E-4E0A-89F1-B5914567086E}" type="presOf" srcId="{D1722951-967E-4A35-AA06-6334A9224978}" destId="{EA93EBFF-AAD2-4F77-AB8C-D65AFADA0D94}" srcOrd="0" destOrd="4" presId="urn:microsoft.com/office/officeart/2005/8/layout/vList6"/>
    <dgm:cxn modelId="{A2638449-D2E2-4F73-AB97-074ADC0C8589}" type="presOf" srcId="{887BB295-8175-4784-9F00-0BDDE282C255}" destId="{EA93EBFF-AAD2-4F77-AB8C-D65AFADA0D94}" srcOrd="0" destOrd="1" presId="urn:microsoft.com/office/officeart/2005/8/layout/vList6"/>
    <dgm:cxn modelId="{678FF149-235C-4867-A9EF-444656FA5F99}" type="presOf" srcId="{43DEBEBC-FF83-4880-B79E-291E141EE485}" destId="{A0F900C6-BB32-4503-B70A-84E783B0DDF3}" srcOrd="0" destOrd="0" presId="urn:microsoft.com/office/officeart/2005/8/layout/vList6"/>
    <dgm:cxn modelId="{C539A37A-B456-4C05-B0D1-316FC84D8B89}" srcId="{431543DB-B6F2-49BB-9F22-424017BE0FE2}" destId="{43DEBEBC-FF83-4880-B79E-291E141EE485}" srcOrd="1" destOrd="0" parTransId="{A8DF81B8-1E4A-4C44-869B-6B0EE52FFC4D}" sibTransId="{0E24FBE6-AA9A-49AE-A1C5-C4DD1970C92B}"/>
    <dgm:cxn modelId="{27C1BD93-210D-4DF0-B46F-DCE04AEFBC9A}" srcId="{4FB777FB-949A-42FF-A07F-679D0C5E1E26}" destId="{D1722951-967E-4A35-AA06-6334A9224978}" srcOrd="4" destOrd="0" parTransId="{397B9EFF-EE3F-484C-8E32-8E8BA9DD7C9F}" sibTransId="{565459BB-92B7-46B4-90CD-311F501BAA38}"/>
    <dgm:cxn modelId="{380E3F96-F044-484B-91AE-45F001770714}" srcId="{4FB777FB-949A-42FF-A07F-679D0C5E1E26}" destId="{6285D897-E1B9-4C24-8FCA-A88FCF71C8BE}" srcOrd="2" destOrd="0" parTransId="{3301EC13-0540-4940-A262-DFFE963A0B11}" sibTransId="{C22AEB1E-67D0-4249-A151-8E78669DD083}"/>
    <dgm:cxn modelId="{C80A61A9-1D3F-4EE4-B7D9-285A41B24B36}" srcId="{43DEBEBC-FF83-4880-B79E-291E141EE485}" destId="{F0678A26-5B29-4698-8254-1AD596B8969C}" srcOrd="0" destOrd="0" parTransId="{4BEBA370-A410-45AC-AF61-8D0879E3091C}" sibTransId="{6C4E16F0-F860-4E84-ABAF-082619D2BD50}"/>
    <dgm:cxn modelId="{6692F2B2-2E55-4C6E-9EBE-5E2B2329AFD9}" srcId="{431543DB-B6F2-49BB-9F22-424017BE0FE2}" destId="{4FB777FB-949A-42FF-A07F-679D0C5E1E26}" srcOrd="0" destOrd="0" parTransId="{4925B54F-ABCF-4970-A6ED-EA0D3A82BCE6}" sibTransId="{937DD424-284B-441B-8D7D-59B6BE7DC184}"/>
    <dgm:cxn modelId="{DF0CAAD7-1FD1-4C9B-980C-9BFDFED3C31C}" type="presOf" srcId="{7106449F-503A-4B60-BFC3-668EB9D3DCC9}" destId="{EA93EBFF-AAD2-4F77-AB8C-D65AFADA0D94}" srcOrd="0" destOrd="3" presId="urn:microsoft.com/office/officeart/2005/8/layout/vList6"/>
    <dgm:cxn modelId="{75C293DD-B7DB-48AF-8EC2-40C9B07BD238}" srcId="{4FB777FB-949A-42FF-A07F-679D0C5E1E26}" destId="{887BB295-8175-4784-9F00-0BDDE282C255}" srcOrd="1" destOrd="0" parTransId="{A8B9C240-7684-40D1-BFF3-716F17533886}" sibTransId="{BC39AF42-65FA-4149-A603-264FB7ADEB82}"/>
    <dgm:cxn modelId="{B24CB4E3-4922-47EC-9B59-B4E47AAA907D}" type="presOf" srcId="{6285D897-E1B9-4C24-8FCA-A88FCF71C8BE}" destId="{EA93EBFF-AAD2-4F77-AB8C-D65AFADA0D94}" srcOrd="0" destOrd="2" presId="urn:microsoft.com/office/officeart/2005/8/layout/vList6"/>
    <dgm:cxn modelId="{DA5A8EED-BD10-43E0-940C-4D72A23027C6}" type="presOf" srcId="{4FB777FB-949A-42FF-A07F-679D0C5E1E26}" destId="{3984BBDC-5E64-4546-8AB6-3C8BECEBC151}" srcOrd="0" destOrd="0" presId="urn:microsoft.com/office/officeart/2005/8/layout/vList6"/>
    <dgm:cxn modelId="{6C4839F5-F5D7-412A-9C4A-83F9674A373C}" type="presOf" srcId="{F0678A26-5B29-4698-8254-1AD596B8969C}" destId="{8E78AF13-A2C5-45C6-92DB-7787A2CB4C21}" srcOrd="0" destOrd="0" presId="urn:microsoft.com/office/officeart/2005/8/layout/vList6"/>
    <dgm:cxn modelId="{C5253C1C-3E9D-4026-A26C-756E6F0E3CD4}" type="presParOf" srcId="{C71B978D-3D56-45A9-9EB8-FD2CF94D4AC7}" destId="{5ECC524C-E642-4E01-8C5F-A9732D73FABE}" srcOrd="0" destOrd="0" presId="urn:microsoft.com/office/officeart/2005/8/layout/vList6"/>
    <dgm:cxn modelId="{404FECE7-510B-4212-A48B-39D7F7A67F6B}" type="presParOf" srcId="{5ECC524C-E642-4E01-8C5F-A9732D73FABE}" destId="{3984BBDC-5E64-4546-8AB6-3C8BECEBC151}" srcOrd="0" destOrd="0" presId="urn:microsoft.com/office/officeart/2005/8/layout/vList6"/>
    <dgm:cxn modelId="{B5330414-1914-4CCA-8190-5D9FC4544587}" type="presParOf" srcId="{5ECC524C-E642-4E01-8C5F-A9732D73FABE}" destId="{EA93EBFF-AAD2-4F77-AB8C-D65AFADA0D94}" srcOrd="1" destOrd="0" presId="urn:microsoft.com/office/officeart/2005/8/layout/vList6"/>
    <dgm:cxn modelId="{2C92E039-61F3-4314-A824-17D2DB8C874F}" type="presParOf" srcId="{C71B978D-3D56-45A9-9EB8-FD2CF94D4AC7}" destId="{B944D34B-56BE-4A68-BF55-DB3AC4636A94}" srcOrd="1" destOrd="0" presId="urn:microsoft.com/office/officeart/2005/8/layout/vList6"/>
    <dgm:cxn modelId="{1F11B1A7-F6A5-4C5C-9F29-0D328100AFF3}" type="presParOf" srcId="{C71B978D-3D56-45A9-9EB8-FD2CF94D4AC7}" destId="{FBB02105-AF22-4D79-BA3E-C30B4555821A}" srcOrd="2" destOrd="0" presId="urn:microsoft.com/office/officeart/2005/8/layout/vList6"/>
    <dgm:cxn modelId="{4F6FDF34-8FF7-42EB-AE03-B58375A85057}" type="presParOf" srcId="{FBB02105-AF22-4D79-BA3E-C30B4555821A}" destId="{A0F900C6-BB32-4503-B70A-84E783B0DDF3}" srcOrd="0" destOrd="0" presId="urn:microsoft.com/office/officeart/2005/8/layout/vList6"/>
    <dgm:cxn modelId="{1A948C5A-D85A-447E-ADE0-2168ADDAA44C}" type="presParOf" srcId="{FBB02105-AF22-4D79-BA3E-C30B4555821A}" destId="{8E78AF13-A2C5-45C6-92DB-7787A2CB4C2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49A811-F719-4B47-B633-ABE1C4A780E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7A09E285-6AB5-4674-A0E8-B63E0451EA1E}">
      <dgm:prSet custT="1"/>
      <dgm:spPr/>
      <dgm:t>
        <a:bodyPr/>
        <a:lstStyle/>
        <a:p>
          <a:pPr rtl="0" latinLnBrk="1"/>
          <a:r>
            <a:rPr lang="ko-KR" alt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rPr>
            <a:t>모집단 규정</a:t>
          </a:r>
        </a:p>
      </dgm:t>
    </dgm:pt>
    <dgm:pt modelId="{7C10D3F0-675B-458A-BCD2-BA2674E2E154}" type="parTrans" cxnId="{8C96C995-4A37-43F3-B3BB-23BBA1080978}">
      <dgm:prSet/>
      <dgm:spPr/>
      <dgm:t>
        <a:bodyPr/>
        <a:lstStyle/>
        <a:p>
          <a:pPr latinLnBrk="1"/>
          <a:endParaRPr lang="ko-KR" altLang="en-US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EB05768B-7EB9-402C-9ACD-BE6F1B3BD76E}" type="sibTrans" cxnId="{8C96C995-4A37-43F3-B3BB-23BBA1080978}">
      <dgm:prSet custT="1"/>
      <dgm:spPr/>
      <dgm:t>
        <a:bodyPr/>
        <a:lstStyle/>
        <a:p>
          <a:pPr latinLnBrk="1"/>
          <a:endParaRPr lang="ko-KR" altLang="en-US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27DC31B6-65EB-4281-8B67-B2CEAF909E20}">
      <dgm:prSet custT="1"/>
      <dgm:spPr/>
      <dgm:t>
        <a:bodyPr/>
        <a:lstStyle/>
        <a:p>
          <a:pPr rtl="0" latinLnBrk="1"/>
          <a:r>
            <a:rPr lang="ko-KR" altLang="en-US" sz="28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rPr>
            <a:t>표본틀</a:t>
          </a:r>
          <a:r>
            <a:rPr lang="ko-KR" alt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rPr>
            <a:t> 확보</a:t>
          </a:r>
        </a:p>
      </dgm:t>
    </dgm:pt>
    <dgm:pt modelId="{D3B48586-B99B-4E50-97C4-169C44947796}" type="parTrans" cxnId="{67F47416-5077-47D9-9918-FF7D452FE20A}">
      <dgm:prSet/>
      <dgm:spPr/>
      <dgm:t>
        <a:bodyPr/>
        <a:lstStyle/>
        <a:p>
          <a:pPr latinLnBrk="1"/>
          <a:endParaRPr lang="ko-KR" altLang="en-US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4DF2DB15-F2AD-44C7-BE81-8F0D0EEC6C7B}" type="sibTrans" cxnId="{67F47416-5077-47D9-9918-FF7D452FE20A}">
      <dgm:prSet custT="1"/>
      <dgm:spPr/>
      <dgm:t>
        <a:bodyPr/>
        <a:lstStyle/>
        <a:p>
          <a:pPr latinLnBrk="1"/>
          <a:endParaRPr lang="ko-KR" altLang="en-US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FE6947C1-960A-4ABA-A167-D610DAC88CBE}">
      <dgm:prSet custT="1"/>
      <dgm:spPr/>
      <dgm:t>
        <a:bodyPr/>
        <a:lstStyle/>
        <a:p>
          <a:pPr rtl="0" latinLnBrk="1"/>
          <a:r>
            <a:rPr lang="ko-KR" altLang="en-US" sz="28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rPr>
            <a:t>표집</a:t>
          </a:r>
          <a:endParaRPr lang="en-US" altLang="ko-KR" sz="28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모음T" panose="02030504000101010101" pitchFamily="18" charset="-127"/>
            <a:ea typeface="휴먼모음T" panose="02030504000101010101" pitchFamily="18" charset="-127"/>
          </a:endParaRPr>
        </a:p>
        <a:p>
          <a:pPr rtl="0" latinLnBrk="1"/>
          <a:r>
            <a:rPr lang="ko-KR" alt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rPr>
            <a:t>방법 선정</a:t>
          </a:r>
        </a:p>
      </dgm:t>
    </dgm:pt>
    <dgm:pt modelId="{42E3A8B0-B04E-4CF6-8887-FB35BCF8B9FA}" type="parTrans" cxnId="{F075F803-1044-4139-844A-B3FADA6227C0}">
      <dgm:prSet/>
      <dgm:spPr/>
      <dgm:t>
        <a:bodyPr/>
        <a:lstStyle/>
        <a:p>
          <a:pPr latinLnBrk="1"/>
          <a:endParaRPr lang="ko-KR" altLang="en-US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9A143EEB-FFB4-4157-90C8-895005C2392C}" type="sibTrans" cxnId="{F075F803-1044-4139-844A-B3FADA6227C0}">
      <dgm:prSet custT="1"/>
      <dgm:spPr/>
      <dgm:t>
        <a:bodyPr/>
        <a:lstStyle/>
        <a:p>
          <a:pPr latinLnBrk="1"/>
          <a:endParaRPr lang="ko-KR" altLang="en-US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B540AB25-5CBA-4CA5-9217-4A5C73EE1780}">
      <dgm:prSet custT="1"/>
      <dgm:spPr/>
      <dgm:t>
        <a:bodyPr/>
        <a:lstStyle/>
        <a:p>
          <a:pPr rtl="0" latinLnBrk="1"/>
          <a:r>
            <a:rPr lang="ko-KR" alt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rPr>
            <a:t>표본</a:t>
          </a:r>
          <a:endParaRPr lang="en-US" altLang="ko-KR" sz="28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모음T" panose="02030504000101010101" pitchFamily="18" charset="-127"/>
            <a:ea typeface="휴먼모음T" panose="02030504000101010101" pitchFamily="18" charset="-127"/>
          </a:endParaRPr>
        </a:p>
        <a:p>
          <a:pPr rtl="0" latinLnBrk="1"/>
          <a:r>
            <a:rPr lang="ko-KR" alt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rPr>
            <a:t>크기 결정</a:t>
          </a:r>
        </a:p>
      </dgm:t>
    </dgm:pt>
    <dgm:pt modelId="{D74E8972-8B46-4631-A3FF-3A28EFBFE0D1}" type="parTrans" cxnId="{6E683542-0AE9-4104-86D5-478AB290E2DB}">
      <dgm:prSet/>
      <dgm:spPr/>
      <dgm:t>
        <a:bodyPr/>
        <a:lstStyle/>
        <a:p>
          <a:pPr latinLnBrk="1"/>
          <a:endParaRPr lang="ko-KR" altLang="en-US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EC7A10BB-5F50-451E-8BE2-D33B9F8A7F16}" type="sibTrans" cxnId="{6E683542-0AE9-4104-86D5-478AB290E2DB}">
      <dgm:prSet custT="1"/>
      <dgm:spPr/>
      <dgm:t>
        <a:bodyPr/>
        <a:lstStyle/>
        <a:p>
          <a:pPr latinLnBrk="1"/>
          <a:endParaRPr lang="ko-KR" altLang="en-US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4F70C956-7305-4E84-AEAA-7139C8BC5725}">
      <dgm:prSet custT="1"/>
      <dgm:spPr/>
      <dgm:t>
        <a:bodyPr/>
        <a:lstStyle/>
        <a:p>
          <a:pPr rtl="0" latinLnBrk="1"/>
          <a:r>
            <a:rPr lang="ko-KR" sz="28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rPr>
            <a:t>표집</a:t>
          </a:r>
          <a:r>
            <a:rPr lang="ko-KR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rPr>
            <a:t> </a:t>
          </a:r>
          <a:endParaRPr lang="en-US" altLang="ko-KR" sz="28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모음T" panose="02030504000101010101" pitchFamily="18" charset="-127"/>
            <a:ea typeface="휴먼모음T" panose="02030504000101010101" pitchFamily="18" charset="-127"/>
          </a:endParaRPr>
        </a:p>
        <a:p>
          <a:pPr rtl="0" latinLnBrk="1"/>
          <a:r>
            <a:rPr lang="ko-KR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rPr>
            <a:t>실시</a:t>
          </a:r>
        </a:p>
      </dgm:t>
    </dgm:pt>
    <dgm:pt modelId="{B89DE1B5-AAC5-4245-AD31-7122FB622B09}" type="parTrans" cxnId="{4E27111C-736B-4B3E-9B24-91FD7FD45555}">
      <dgm:prSet/>
      <dgm:spPr/>
      <dgm:t>
        <a:bodyPr/>
        <a:lstStyle/>
        <a:p>
          <a:pPr latinLnBrk="1"/>
          <a:endParaRPr lang="ko-KR" altLang="en-US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7547E016-DCA0-429B-A7CA-5B08752AE07A}" type="sibTrans" cxnId="{4E27111C-736B-4B3E-9B24-91FD7FD45555}">
      <dgm:prSet/>
      <dgm:spPr/>
      <dgm:t>
        <a:bodyPr/>
        <a:lstStyle/>
        <a:p>
          <a:pPr latinLnBrk="1"/>
          <a:endParaRPr lang="ko-KR" altLang="en-US" sz="28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모음T" panose="02030504000101010101" pitchFamily="18" charset="-127"/>
            <a:ea typeface="휴먼모음T" panose="02030504000101010101" pitchFamily="18" charset="-127"/>
          </a:endParaRPr>
        </a:p>
      </dgm:t>
    </dgm:pt>
    <dgm:pt modelId="{563BC6D5-CDE3-4E47-A8E0-7EDB769A2311}" type="pres">
      <dgm:prSet presAssocID="{9049A811-F719-4B47-B633-ABE1C4A780E1}" presName="Name0" presStyleCnt="0">
        <dgm:presLayoutVars>
          <dgm:dir/>
          <dgm:resizeHandles val="exact"/>
        </dgm:presLayoutVars>
      </dgm:prSet>
      <dgm:spPr/>
    </dgm:pt>
    <dgm:pt modelId="{F82FBB73-C933-4AEA-BB3C-32707CFF14FE}" type="pres">
      <dgm:prSet presAssocID="{7A09E285-6AB5-4674-A0E8-B63E0451EA1E}" presName="node" presStyleLbl="node1" presStyleIdx="0" presStyleCnt="5">
        <dgm:presLayoutVars>
          <dgm:bulletEnabled val="1"/>
        </dgm:presLayoutVars>
      </dgm:prSet>
      <dgm:spPr/>
    </dgm:pt>
    <dgm:pt modelId="{7CCC88BA-6FD0-4A47-955C-C579BEE0071B}" type="pres">
      <dgm:prSet presAssocID="{EB05768B-7EB9-402C-9ACD-BE6F1B3BD76E}" presName="sibTrans" presStyleLbl="sibTrans2D1" presStyleIdx="0" presStyleCnt="4"/>
      <dgm:spPr/>
    </dgm:pt>
    <dgm:pt modelId="{D50D1391-A430-490F-BBD6-B6A00E73EE58}" type="pres">
      <dgm:prSet presAssocID="{EB05768B-7EB9-402C-9ACD-BE6F1B3BD76E}" presName="connectorText" presStyleLbl="sibTrans2D1" presStyleIdx="0" presStyleCnt="4"/>
      <dgm:spPr/>
    </dgm:pt>
    <dgm:pt modelId="{92ADDF07-4278-4697-ACEE-16633FB9483B}" type="pres">
      <dgm:prSet presAssocID="{27DC31B6-65EB-4281-8B67-B2CEAF909E20}" presName="node" presStyleLbl="node1" presStyleIdx="1" presStyleCnt="5">
        <dgm:presLayoutVars>
          <dgm:bulletEnabled val="1"/>
        </dgm:presLayoutVars>
      </dgm:prSet>
      <dgm:spPr/>
    </dgm:pt>
    <dgm:pt modelId="{39BC50B7-74E6-4E49-ACD5-2CE20FA18A4E}" type="pres">
      <dgm:prSet presAssocID="{4DF2DB15-F2AD-44C7-BE81-8F0D0EEC6C7B}" presName="sibTrans" presStyleLbl="sibTrans2D1" presStyleIdx="1" presStyleCnt="4"/>
      <dgm:spPr/>
    </dgm:pt>
    <dgm:pt modelId="{5B10E6CE-0F4E-4EBA-800B-6DBF4A1A8F04}" type="pres">
      <dgm:prSet presAssocID="{4DF2DB15-F2AD-44C7-BE81-8F0D0EEC6C7B}" presName="connectorText" presStyleLbl="sibTrans2D1" presStyleIdx="1" presStyleCnt="4"/>
      <dgm:spPr/>
    </dgm:pt>
    <dgm:pt modelId="{F27B6204-7F4A-402F-BD30-D48464F35F30}" type="pres">
      <dgm:prSet presAssocID="{FE6947C1-960A-4ABA-A167-D610DAC88CBE}" presName="node" presStyleLbl="node1" presStyleIdx="2" presStyleCnt="5">
        <dgm:presLayoutVars>
          <dgm:bulletEnabled val="1"/>
        </dgm:presLayoutVars>
      </dgm:prSet>
      <dgm:spPr/>
    </dgm:pt>
    <dgm:pt modelId="{BB1A94F9-3321-4998-9EFC-D5B8F8A351B7}" type="pres">
      <dgm:prSet presAssocID="{9A143EEB-FFB4-4157-90C8-895005C2392C}" presName="sibTrans" presStyleLbl="sibTrans2D1" presStyleIdx="2" presStyleCnt="4"/>
      <dgm:spPr/>
    </dgm:pt>
    <dgm:pt modelId="{BB5638AC-11BE-401D-AE10-C336E943CFBE}" type="pres">
      <dgm:prSet presAssocID="{9A143EEB-FFB4-4157-90C8-895005C2392C}" presName="connectorText" presStyleLbl="sibTrans2D1" presStyleIdx="2" presStyleCnt="4"/>
      <dgm:spPr/>
    </dgm:pt>
    <dgm:pt modelId="{DF06CB2F-F8EF-44B3-B56D-C57F115A52A9}" type="pres">
      <dgm:prSet presAssocID="{B540AB25-5CBA-4CA5-9217-4A5C73EE1780}" presName="node" presStyleLbl="node1" presStyleIdx="3" presStyleCnt="5">
        <dgm:presLayoutVars>
          <dgm:bulletEnabled val="1"/>
        </dgm:presLayoutVars>
      </dgm:prSet>
      <dgm:spPr/>
    </dgm:pt>
    <dgm:pt modelId="{C21DF597-3105-4A1A-9C43-EED5602EE997}" type="pres">
      <dgm:prSet presAssocID="{EC7A10BB-5F50-451E-8BE2-D33B9F8A7F16}" presName="sibTrans" presStyleLbl="sibTrans2D1" presStyleIdx="3" presStyleCnt="4"/>
      <dgm:spPr/>
    </dgm:pt>
    <dgm:pt modelId="{26EB7E95-1161-4AA8-B2DF-AF86AC94C3EF}" type="pres">
      <dgm:prSet presAssocID="{EC7A10BB-5F50-451E-8BE2-D33B9F8A7F16}" presName="connectorText" presStyleLbl="sibTrans2D1" presStyleIdx="3" presStyleCnt="4"/>
      <dgm:spPr/>
    </dgm:pt>
    <dgm:pt modelId="{8FC601DD-631D-4A50-BB66-A918A2FA444C}" type="pres">
      <dgm:prSet presAssocID="{4F70C956-7305-4E84-AEAA-7139C8BC5725}" presName="node" presStyleLbl="node1" presStyleIdx="4" presStyleCnt="5">
        <dgm:presLayoutVars>
          <dgm:bulletEnabled val="1"/>
        </dgm:presLayoutVars>
      </dgm:prSet>
      <dgm:spPr/>
    </dgm:pt>
  </dgm:ptLst>
  <dgm:cxnLst>
    <dgm:cxn modelId="{F075F803-1044-4139-844A-B3FADA6227C0}" srcId="{9049A811-F719-4B47-B633-ABE1C4A780E1}" destId="{FE6947C1-960A-4ABA-A167-D610DAC88CBE}" srcOrd="2" destOrd="0" parTransId="{42E3A8B0-B04E-4CF6-8887-FB35BCF8B9FA}" sibTransId="{9A143EEB-FFB4-4157-90C8-895005C2392C}"/>
    <dgm:cxn modelId="{F931E612-2971-4E4B-B73C-06FB2BF54D21}" type="presOf" srcId="{B540AB25-5CBA-4CA5-9217-4A5C73EE1780}" destId="{DF06CB2F-F8EF-44B3-B56D-C57F115A52A9}" srcOrd="0" destOrd="0" presId="urn:microsoft.com/office/officeart/2005/8/layout/process1"/>
    <dgm:cxn modelId="{67F47416-5077-47D9-9918-FF7D452FE20A}" srcId="{9049A811-F719-4B47-B633-ABE1C4A780E1}" destId="{27DC31B6-65EB-4281-8B67-B2CEAF909E20}" srcOrd="1" destOrd="0" parTransId="{D3B48586-B99B-4E50-97C4-169C44947796}" sibTransId="{4DF2DB15-F2AD-44C7-BE81-8F0D0EEC6C7B}"/>
    <dgm:cxn modelId="{4E27111C-736B-4B3E-9B24-91FD7FD45555}" srcId="{9049A811-F719-4B47-B633-ABE1C4A780E1}" destId="{4F70C956-7305-4E84-AEAA-7139C8BC5725}" srcOrd="4" destOrd="0" parTransId="{B89DE1B5-AAC5-4245-AD31-7122FB622B09}" sibTransId="{7547E016-DCA0-429B-A7CA-5B08752AE07A}"/>
    <dgm:cxn modelId="{C4E4BD1D-EF04-4C19-8816-CFC990FE31C0}" type="presOf" srcId="{9A143EEB-FFB4-4157-90C8-895005C2392C}" destId="{BB5638AC-11BE-401D-AE10-C336E943CFBE}" srcOrd="1" destOrd="0" presId="urn:microsoft.com/office/officeart/2005/8/layout/process1"/>
    <dgm:cxn modelId="{6E683542-0AE9-4104-86D5-478AB290E2DB}" srcId="{9049A811-F719-4B47-B633-ABE1C4A780E1}" destId="{B540AB25-5CBA-4CA5-9217-4A5C73EE1780}" srcOrd="3" destOrd="0" parTransId="{D74E8972-8B46-4631-A3FF-3A28EFBFE0D1}" sibTransId="{EC7A10BB-5F50-451E-8BE2-D33B9F8A7F16}"/>
    <dgm:cxn modelId="{98DC5F75-8B74-4ABD-B4EB-CFEFF77919FC}" type="presOf" srcId="{FE6947C1-960A-4ABA-A167-D610DAC88CBE}" destId="{F27B6204-7F4A-402F-BD30-D48464F35F30}" srcOrd="0" destOrd="0" presId="urn:microsoft.com/office/officeart/2005/8/layout/process1"/>
    <dgm:cxn modelId="{C41BB47A-B40B-458F-95DA-980FBFB49184}" type="presOf" srcId="{4DF2DB15-F2AD-44C7-BE81-8F0D0EEC6C7B}" destId="{5B10E6CE-0F4E-4EBA-800B-6DBF4A1A8F04}" srcOrd="1" destOrd="0" presId="urn:microsoft.com/office/officeart/2005/8/layout/process1"/>
    <dgm:cxn modelId="{71E26583-31EC-45C8-9A87-4E857B835418}" type="presOf" srcId="{EC7A10BB-5F50-451E-8BE2-D33B9F8A7F16}" destId="{C21DF597-3105-4A1A-9C43-EED5602EE997}" srcOrd="0" destOrd="0" presId="urn:microsoft.com/office/officeart/2005/8/layout/process1"/>
    <dgm:cxn modelId="{698BCC87-BC29-47CA-AB40-D09C899381FB}" type="presOf" srcId="{EB05768B-7EB9-402C-9ACD-BE6F1B3BD76E}" destId="{7CCC88BA-6FD0-4A47-955C-C579BEE0071B}" srcOrd="0" destOrd="0" presId="urn:microsoft.com/office/officeart/2005/8/layout/process1"/>
    <dgm:cxn modelId="{8C96C995-4A37-43F3-B3BB-23BBA1080978}" srcId="{9049A811-F719-4B47-B633-ABE1C4A780E1}" destId="{7A09E285-6AB5-4674-A0E8-B63E0451EA1E}" srcOrd="0" destOrd="0" parTransId="{7C10D3F0-675B-458A-BCD2-BA2674E2E154}" sibTransId="{EB05768B-7EB9-402C-9ACD-BE6F1B3BD76E}"/>
    <dgm:cxn modelId="{5CAC6596-A8E4-4D6B-B558-86C76D385791}" type="presOf" srcId="{4DF2DB15-F2AD-44C7-BE81-8F0D0EEC6C7B}" destId="{39BC50B7-74E6-4E49-ACD5-2CE20FA18A4E}" srcOrd="0" destOrd="0" presId="urn:microsoft.com/office/officeart/2005/8/layout/process1"/>
    <dgm:cxn modelId="{0BD5C09C-2687-4469-9C3A-5D8727ED454C}" type="presOf" srcId="{7A09E285-6AB5-4674-A0E8-B63E0451EA1E}" destId="{F82FBB73-C933-4AEA-BB3C-32707CFF14FE}" srcOrd="0" destOrd="0" presId="urn:microsoft.com/office/officeart/2005/8/layout/process1"/>
    <dgm:cxn modelId="{AB25D99D-2DAC-452B-84EE-0DA80C19C06B}" type="presOf" srcId="{EC7A10BB-5F50-451E-8BE2-D33B9F8A7F16}" destId="{26EB7E95-1161-4AA8-B2DF-AF86AC94C3EF}" srcOrd="1" destOrd="0" presId="urn:microsoft.com/office/officeart/2005/8/layout/process1"/>
    <dgm:cxn modelId="{BB4C4AB8-9D82-4209-AA69-582BA286DD81}" type="presOf" srcId="{9049A811-F719-4B47-B633-ABE1C4A780E1}" destId="{563BC6D5-CDE3-4E47-A8E0-7EDB769A2311}" srcOrd="0" destOrd="0" presId="urn:microsoft.com/office/officeart/2005/8/layout/process1"/>
    <dgm:cxn modelId="{9D001FBA-4D43-4EC8-ACED-5BA707634830}" type="presOf" srcId="{4F70C956-7305-4E84-AEAA-7139C8BC5725}" destId="{8FC601DD-631D-4A50-BB66-A918A2FA444C}" srcOrd="0" destOrd="0" presId="urn:microsoft.com/office/officeart/2005/8/layout/process1"/>
    <dgm:cxn modelId="{826A9CC9-080E-438E-8FE8-4FCBF348F94C}" type="presOf" srcId="{9A143EEB-FFB4-4157-90C8-895005C2392C}" destId="{BB1A94F9-3321-4998-9EFC-D5B8F8A351B7}" srcOrd="0" destOrd="0" presId="urn:microsoft.com/office/officeart/2005/8/layout/process1"/>
    <dgm:cxn modelId="{24CB45D0-F114-470C-80BE-EC805B8CFCD6}" type="presOf" srcId="{EB05768B-7EB9-402C-9ACD-BE6F1B3BD76E}" destId="{D50D1391-A430-490F-BBD6-B6A00E73EE58}" srcOrd="1" destOrd="0" presId="urn:microsoft.com/office/officeart/2005/8/layout/process1"/>
    <dgm:cxn modelId="{918B1DF2-EF06-4129-B44D-B232C20C27C2}" type="presOf" srcId="{27DC31B6-65EB-4281-8B67-B2CEAF909E20}" destId="{92ADDF07-4278-4697-ACEE-16633FB9483B}" srcOrd="0" destOrd="0" presId="urn:microsoft.com/office/officeart/2005/8/layout/process1"/>
    <dgm:cxn modelId="{A392CE4C-0054-4AE2-8DF8-57A076FEF230}" type="presParOf" srcId="{563BC6D5-CDE3-4E47-A8E0-7EDB769A2311}" destId="{F82FBB73-C933-4AEA-BB3C-32707CFF14FE}" srcOrd="0" destOrd="0" presId="urn:microsoft.com/office/officeart/2005/8/layout/process1"/>
    <dgm:cxn modelId="{DC2FD41C-E6F1-4CFF-BFC4-603E617EF8A0}" type="presParOf" srcId="{563BC6D5-CDE3-4E47-A8E0-7EDB769A2311}" destId="{7CCC88BA-6FD0-4A47-955C-C579BEE0071B}" srcOrd="1" destOrd="0" presId="urn:microsoft.com/office/officeart/2005/8/layout/process1"/>
    <dgm:cxn modelId="{43442149-1937-4048-BB45-6348572A1057}" type="presParOf" srcId="{7CCC88BA-6FD0-4A47-955C-C579BEE0071B}" destId="{D50D1391-A430-490F-BBD6-B6A00E73EE58}" srcOrd="0" destOrd="0" presId="urn:microsoft.com/office/officeart/2005/8/layout/process1"/>
    <dgm:cxn modelId="{E7B7E492-12E9-4CAB-9C16-56792DF6DEC4}" type="presParOf" srcId="{563BC6D5-CDE3-4E47-A8E0-7EDB769A2311}" destId="{92ADDF07-4278-4697-ACEE-16633FB9483B}" srcOrd="2" destOrd="0" presId="urn:microsoft.com/office/officeart/2005/8/layout/process1"/>
    <dgm:cxn modelId="{29E12EB8-EE87-4981-8AC0-78F326004D3D}" type="presParOf" srcId="{563BC6D5-CDE3-4E47-A8E0-7EDB769A2311}" destId="{39BC50B7-74E6-4E49-ACD5-2CE20FA18A4E}" srcOrd="3" destOrd="0" presId="urn:microsoft.com/office/officeart/2005/8/layout/process1"/>
    <dgm:cxn modelId="{8BECD485-7CB2-43D4-9EAA-C7432532B5BC}" type="presParOf" srcId="{39BC50B7-74E6-4E49-ACD5-2CE20FA18A4E}" destId="{5B10E6CE-0F4E-4EBA-800B-6DBF4A1A8F04}" srcOrd="0" destOrd="0" presId="urn:microsoft.com/office/officeart/2005/8/layout/process1"/>
    <dgm:cxn modelId="{301E0917-B137-406F-9A50-DA1084C0C62B}" type="presParOf" srcId="{563BC6D5-CDE3-4E47-A8E0-7EDB769A2311}" destId="{F27B6204-7F4A-402F-BD30-D48464F35F30}" srcOrd="4" destOrd="0" presId="urn:microsoft.com/office/officeart/2005/8/layout/process1"/>
    <dgm:cxn modelId="{B280DF51-9D03-40AE-A4A4-F7D55AB61475}" type="presParOf" srcId="{563BC6D5-CDE3-4E47-A8E0-7EDB769A2311}" destId="{BB1A94F9-3321-4998-9EFC-D5B8F8A351B7}" srcOrd="5" destOrd="0" presId="urn:microsoft.com/office/officeart/2005/8/layout/process1"/>
    <dgm:cxn modelId="{26254DF7-A341-4F57-BDE0-D12E51ED2E1E}" type="presParOf" srcId="{BB1A94F9-3321-4998-9EFC-D5B8F8A351B7}" destId="{BB5638AC-11BE-401D-AE10-C336E943CFBE}" srcOrd="0" destOrd="0" presId="urn:microsoft.com/office/officeart/2005/8/layout/process1"/>
    <dgm:cxn modelId="{B7E15151-F189-4440-B649-0ADB247A4084}" type="presParOf" srcId="{563BC6D5-CDE3-4E47-A8E0-7EDB769A2311}" destId="{DF06CB2F-F8EF-44B3-B56D-C57F115A52A9}" srcOrd="6" destOrd="0" presId="urn:microsoft.com/office/officeart/2005/8/layout/process1"/>
    <dgm:cxn modelId="{17FBA266-2599-4D30-A920-0D290F0801E6}" type="presParOf" srcId="{563BC6D5-CDE3-4E47-A8E0-7EDB769A2311}" destId="{C21DF597-3105-4A1A-9C43-EED5602EE997}" srcOrd="7" destOrd="0" presId="urn:microsoft.com/office/officeart/2005/8/layout/process1"/>
    <dgm:cxn modelId="{2AC40A28-E7FC-4BAA-899B-8CFA8937F550}" type="presParOf" srcId="{C21DF597-3105-4A1A-9C43-EED5602EE997}" destId="{26EB7E95-1161-4AA8-B2DF-AF86AC94C3EF}" srcOrd="0" destOrd="0" presId="urn:microsoft.com/office/officeart/2005/8/layout/process1"/>
    <dgm:cxn modelId="{28E37CBA-BDF3-49A2-AFFF-7DDD969B74FA}" type="presParOf" srcId="{563BC6D5-CDE3-4E47-A8E0-7EDB769A2311}" destId="{8FC601DD-631D-4A50-BB66-A918A2FA444C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BD3F75-5A67-4CC5-A256-C2D6DF77B357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3F861AD8-00A0-4490-ACF7-3DAB2302F579}">
      <dgm:prSet phldrT="[텍스트]" custT="1"/>
      <dgm:spPr/>
      <dgm:t>
        <a:bodyPr/>
        <a:lstStyle/>
        <a:p>
          <a:pPr latinLnBrk="1"/>
          <a:r>
            <a:rPr lang="ko-KR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표본추출</a:t>
          </a:r>
        </a:p>
      </dgm:t>
    </dgm:pt>
    <dgm:pt modelId="{B20E30BE-0570-485A-BADD-7083E1B13480}" type="parTrans" cxnId="{2B356464-15DB-44CD-AD00-E2A494B2AAC0}">
      <dgm:prSet/>
      <dgm:spPr/>
      <dgm:t>
        <a:bodyPr/>
        <a:lstStyle/>
        <a:p>
          <a:pPr latinLnBrk="1"/>
          <a:endParaRPr lang="ko-KR" altLang="en-U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</dgm:t>
    </dgm:pt>
    <dgm:pt modelId="{71AE4524-AFF6-401B-944F-50E9B90D3881}" type="sibTrans" cxnId="{2B356464-15DB-44CD-AD00-E2A494B2AAC0}">
      <dgm:prSet/>
      <dgm:spPr/>
      <dgm:t>
        <a:bodyPr/>
        <a:lstStyle/>
        <a:p>
          <a:pPr latinLnBrk="1"/>
          <a:endParaRPr lang="ko-KR" altLang="en-U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</dgm:t>
    </dgm:pt>
    <dgm:pt modelId="{A1BDD04D-3608-432A-9B99-281995A24324}">
      <dgm:prSet phldrT="[텍스트]" custT="1"/>
      <dgm:spPr/>
      <dgm:t>
        <a:bodyPr/>
        <a:lstStyle/>
        <a:p>
          <a:pPr latinLnBrk="1"/>
          <a:r>
            <a:rPr lang="ko-KR" altLang="en-US" sz="20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확률표집</a:t>
          </a:r>
          <a:endParaRPr lang="ko-KR" altLang="en-U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</dgm:t>
    </dgm:pt>
    <dgm:pt modelId="{60F35E5B-83ED-403A-A1CE-00DD5FA02749}" type="parTrans" cxnId="{EB948A97-AA39-404F-AE2B-B247E216C37C}">
      <dgm:prSet custT="1"/>
      <dgm:spPr/>
      <dgm:t>
        <a:bodyPr/>
        <a:lstStyle/>
        <a:p>
          <a:pPr latinLnBrk="1"/>
          <a:endParaRPr lang="ko-KR" altLang="en-U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</dgm:t>
    </dgm:pt>
    <dgm:pt modelId="{1830C80B-58CE-4FCD-9AD3-6ACD5D651CBC}" type="sibTrans" cxnId="{EB948A97-AA39-404F-AE2B-B247E216C37C}">
      <dgm:prSet/>
      <dgm:spPr/>
      <dgm:t>
        <a:bodyPr/>
        <a:lstStyle/>
        <a:p>
          <a:pPr latinLnBrk="1"/>
          <a:endParaRPr lang="ko-KR" altLang="en-U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</dgm:t>
    </dgm:pt>
    <dgm:pt modelId="{53B361DD-4C0E-42D4-8B64-941F93AD690E}">
      <dgm:prSet phldrT="[텍스트]" custT="1"/>
      <dgm:spPr/>
      <dgm:t>
        <a:bodyPr/>
        <a:lstStyle/>
        <a:p>
          <a:pPr algn="l" latinLnBrk="1"/>
          <a:r>
            <a:rPr lang="ko-KR" altLang="en-US" sz="20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단순무작위표집</a:t>
          </a:r>
          <a:endParaRPr lang="en-US" altLang="ko-KR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  <a:p>
          <a:pPr algn="l" latinLnBrk="1"/>
          <a:r>
            <a:rPr lang="ko-KR" altLang="en-US" sz="20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체계적표집</a:t>
          </a:r>
          <a:endParaRPr lang="en-US" altLang="ko-KR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  <a:p>
          <a:pPr algn="l" latinLnBrk="1"/>
          <a:r>
            <a:rPr lang="ko-KR" altLang="en-US" sz="20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층화표집</a:t>
          </a:r>
          <a:endParaRPr lang="en-US" altLang="ko-KR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  <a:p>
          <a:pPr algn="l" latinLnBrk="1"/>
          <a:r>
            <a:rPr lang="ko-KR" altLang="en-US" sz="20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집락</a:t>
          </a:r>
          <a:r>
            <a:rPr lang="en-US" altLang="ko-K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(</a:t>
          </a:r>
          <a:r>
            <a:rPr lang="ko-KR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군집</a:t>
          </a:r>
          <a:r>
            <a:rPr lang="en-US" altLang="ko-K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)</a:t>
          </a:r>
          <a:r>
            <a:rPr lang="ko-KR" altLang="en-US" sz="20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표집</a:t>
          </a:r>
          <a:endParaRPr lang="ko-KR" altLang="en-U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</dgm:t>
    </dgm:pt>
    <dgm:pt modelId="{88460C3F-3F78-4CD6-9CFD-DFEDB8817EFE}" type="parTrans" cxnId="{BE180EA6-E72B-4B2B-A6B1-E976D152E731}">
      <dgm:prSet custT="1"/>
      <dgm:spPr/>
      <dgm:t>
        <a:bodyPr/>
        <a:lstStyle/>
        <a:p>
          <a:pPr latinLnBrk="1"/>
          <a:endParaRPr lang="ko-KR" altLang="en-U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</dgm:t>
    </dgm:pt>
    <dgm:pt modelId="{EE86D8D0-7F6E-4854-A815-BBF01F81BB2C}" type="sibTrans" cxnId="{BE180EA6-E72B-4B2B-A6B1-E976D152E731}">
      <dgm:prSet/>
      <dgm:spPr/>
      <dgm:t>
        <a:bodyPr/>
        <a:lstStyle/>
        <a:p>
          <a:pPr latinLnBrk="1"/>
          <a:endParaRPr lang="ko-KR" altLang="en-U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</dgm:t>
    </dgm:pt>
    <dgm:pt modelId="{28FFC49E-941B-441D-9311-8420B8434501}">
      <dgm:prSet phldrT="[텍스트]" custT="1"/>
      <dgm:spPr/>
      <dgm:t>
        <a:bodyPr/>
        <a:lstStyle/>
        <a:p>
          <a:pPr latinLnBrk="1"/>
          <a:r>
            <a:rPr lang="ko-KR" altLang="en-US" sz="20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비확률표집</a:t>
          </a:r>
          <a:endParaRPr lang="ko-KR" altLang="en-U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</dgm:t>
    </dgm:pt>
    <dgm:pt modelId="{F5F9B2FB-C91C-4D81-A9FD-084AE63DA35B}" type="parTrans" cxnId="{DA4B8E42-ECAB-4A1F-BBFE-41CE53BE20AB}">
      <dgm:prSet custT="1"/>
      <dgm:spPr/>
      <dgm:t>
        <a:bodyPr/>
        <a:lstStyle/>
        <a:p>
          <a:pPr latinLnBrk="1"/>
          <a:endParaRPr lang="ko-KR" altLang="en-U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</dgm:t>
    </dgm:pt>
    <dgm:pt modelId="{FA397496-CB38-430B-B447-E0A0801B3760}" type="sibTrans" cxnId="{DA4B8E42-ECAB-4A1F-BBFE-41CE53BE20AB}">
      <dgm:prSet/>
      <dgm:spPr/>
      <dgm:t>
        <a:bodyPr/>
        <a:lstStyle/>
        <a:p>
          <a:pPr latinLnBrk="1"/>
          <a:endParaRPr lang="ko-KR" altLang="en-U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</dgm:t>
    </dgm:pt>
    <dgm:pt modelId="{E2AC0D75-815F-44F6-BDCB-EC13600D9682}">
      <dgm:prSet phldrT="[텍스트]" custT="1"/>
      <dgm:spPr/>
      <dgm:t>
        <a:bodyPr/>
        <a:lstStyle/>
        <a:p>
          <a:pPr algn="l" latinLnBrk="1"/>
          <a:r>
            <a:rPr lang="ko-KR" altLang="en-US" sz="20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편의표집</a:t>
          </a:r>
          <a:endParaRPr lang="en-US" altLang="ko-KR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  <a:p>
          <a:pPr algn="l" latinLnBrk="1"/>
          <a:r>
            <a:rPr lang="ko-KR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의도적 </a:t>
          </a:r>
          <a:r>
            <a:rPr lang="ko-KR" altLang="en-US" sz="20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표집</a:t>
          </a:r>
          <a:endParaRPr lang="en-US" altLang="ko-KR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  <a:p>
          <a:pPr algn="l" latinLnBrk="1"/>
          <a:r>
            <a:rPr lang="ko-KR" altLang="en-US" sz="20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눈덩이표집</a:t>
          </a:r>
          <a:endParaRPr lang="en-US" altLang="ko-KR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  <a:p>
          <a:pPr algn="l" latinLnBrk="1"/>
          <a:r>
            <a:rPr lang="ko-KR" altLang="en-US" sz="20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할당표집</a:t>
          </a:r>
          <a:endParaRPr lang="ko-KR" altLang="en-U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</dgm:t>
    </dgm:pt>
    <dgm:pt modelId="{9D6CD847-BA40-4009-8F62-D9C919DDBD1A}" type="parTrans" cxnId="{59D40F57-BF01-4A21-9F12-AC3AD111C908}">
      <dgm:prSet custT="1"/>
      <dgm:spPr/>
      <dgm:t>
        <a:bodyPr/>
        <a:lstStyle/>
        <a:p>
          <a:pPr latinLnBrk="1"/>
          <a:endParaRPr lang="ko-KR" altLang="en-U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</dgm:t>
    </dgm:pt>
    <dgm:pt modelId="{D661923A-ABA4-4ECB-9F90-6A841FD77B96}" type="sibTrans" cxnId="{59D40F57-BF01-4A21-9F12-AC3AD111C908}">
      <dgm:prSet/>
      <dgm:spPr/>
      <dgm:t>
        <a:bodyPr/>
        <a:lstStyle/>
        <a:p>
          <a:pPr latinLnBrk="1"/>
          <a:endParaRPr lang="ko-KR" altLang="en-U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</dgm:t>
    </dgm:pt>
    <dgm:pt modelId="{4F4906B1-58B9-4BC9-844C-E91C71CFA740}" type="pres">
      <dgm:prSet presAssocID="{D7BD3F75-5A67-4CC5-A256-C2D6DF77B35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42268B5-480E-4941-A435-06E660E10622}" type="pres">
      <dgm:prSet presAssocID="{3F861AD8-00A0-4490-ACF7-3DAB2302F579}" presName="root1" presStyleCnt="0"/>
      <dgm:spPr/>
    </dgm:pt>
    <dgm:pt modelId="{D5D26F6B-A659-45B9-85DB-A4A09139B7A0}" type="pres">
      <dgm:prSet presAssocID="{3F861AD8-00A0-4490-ACF7-3DAB2302F579}" presName="LevelOneTextNode" presStyleLbl="node0" presStyleIdx="0" presStyleCnt="1">
        <dgm:presLayoutVars>
          <dgm:chPref val="3"/>
        </dgm:presLayoutVars>
      </dgm:prSet>
      <dgm:spPr/>
    </dgm:pt>
    <dgm:pt modelId="{AFFD170A-0882-4AE0-9004-AC75EE6FA8AC}" type="pres">
      <dgm:prSet presAssocID="{3F861AD8-00A0-4490-ACF7-3DAB2302F579}" presName="level2hierChild" presStyleCnt="0"/>
      <dgm:spPr/>
    </dgm:pt>
    <dgm:pt modelId="{C103976C-EB36-424D-82F9-604B491229B9}" type="pres">
      <dgm:prSet presAssocID="{60F35E5B-83ED-403A-A1CE-00DD5FA02749}" presName="conn2-1" presStyleLbl="parChTrans1D2" presStyleIdx="0" presStyleCnt="2"/>
      <dgm:spPr/>
    </dgm:pt>
    <dgm:pt modelId="{CD291867-556D-4A0A-A454-DD5C66688A90}" type="pres">
      <dgm:prSet presAssocID="{60F35E5B-83ED-403A-A1CE-00DD5FA02749}" presName="connTx" presStyleLbl="parChTrans1D2" presStyleIdx="0" presStyleCnt="2"/>
      <dgm:spPr/>
    </dgm:pt>
    <dgm:pt modelId="{57F2EAA0-BFF2-4A83-A01A-0EE2E863FD37}" type="pres">
      <dgm:prSet presAssocID="{A1BDD04D-3608-432A-9B99-281995A24324}" presName="root2" presStyleCnt="0"/>
      <dgm:spPr/>
    </dgm:pt>
    <dgm:pt modelId="{014AD87F-9C06-4593-953C-24B1067B53FF}" type="pres">
      <dgm:prSet presAssocID="{A1BDD04D-3608-432A-9B99-281995A24324}" presName="LevelTwoTextNode" presStyleLbl="node2" presStyleIdx="0" presStyleCnt="2">
        <dgm:presLayoutVars>
          <dgm:chPref val="3"/>
        </dgm:presLayoutVars>
      </dgm:prSet>
      <dgm:spPr/>
    </dgm:pt>
    <dgm:pt modelId="{19A3F92D-48BB-4704-ACEF-46F067444A2A}" type="pres">
      <dgm:prSet presAssocID="{A1BDD04D-3608-432A-9B99-281995A24324}" presName="level3hierChild" presStyleCnt="0"/>
      <dgm:spPr/>
    </dgm:pt>
    <dgm:pt modelId="{52AFCAF3-F032-4F54-B8CB-E26FF60CC37F}" type="pres">
      <dgm:prSet presAssocID="{88460C3F-3F78-4CD6-9CFD-DFEDB8817EFE}" presName="conn2-1" presStyleLbl="parChTrans1D3" presStyleIdx="0" presStyleCnt="2"/>
      <dgm:spPr/>
    </dgm:pt>
    <dgm:pt modelId="{101591CC-0847-4F7E-8BB8-D431D191F006}" type="pres">
      <dgm:prSet presAssocID="{88460C3F-3F78-4CD6-9CFD-DFEDB8817EFE}" presName="connTx" presStyleLbl="parChTrans1D3" presStyleIdx="0" presStyleCnt="2"/>
      <dgm:spPr/>
    </dgm:pt>
    <dgm:pt modelId="{1F699D57-B8CC-4526-A86B-823EEBCFE055}" type="pres">
      <dgm:prSet presAssocID="{53B361DD-4C0E-42D4-8B64-941F93AD690E}" presName="root2" presStyleCnt="0"/>
      <dgm:spPr/>
    </dgm:pt>
    <dgm:pt modelId="{DDCC2D25-1BC0-4845-9FA8-8B1B479E1C3C}" type="pres">
      <dgm:prSet presAssocID="{53B361DD-4C0E-42D4-8B64-941F93AD690E}" presName="LevelTwoTextNode" presStyleLbl="node3" presStyleIdx="0" presStyleCnt="2" custScaleX="131743" custScaleY="210702">
        <dgm:presLayoutVars>
          <dgm:chPref val="3"/>
        </dgm:presLayoutVars>
      </dgm:prSet>
      <dgm:spPr/>
    </dgm:pt>
    <dgm:pt modelId="{73E7FC37-41AB-4FA6-90D6-F75501954714}" type="pres">
      <dgm:prSet presAssocID="{53B361DD-4C0E-42D4-8B64-941F93AD690E}" presName="level3hierChild" presStyleCnt="0"/>
      <dgm:spPr/>
    </dgm:pt>
    <dgm:pt modelId="{6709D845-FA59-4FE9-9075-12237B51C0AF}" type="pres">
      <dgm:prSet presAssocID="{F5F9B2FB-C91C-4D81-A9FD-084AE63DA35B}" presName="conn2-1" presStyleLbl="parChTrans1D2" presStyleIdx="1" presStyleCnt="2"/>
      <dgm:spPr/>
    </dgm:pt>
    <dgm:pt modelId="{BD8034E2-5BCE-488A-AD8C-EB6D1B1B622F}" type="pres">
      <dgm:prSet presAssocID="{F5F9B2FB-C91C-4D81-A9FD-084AE63DA35B}" presName="connTx" presStyleLbl="parChTrans1D2" presStyleIdx="1" presStyleCnt="2"/>
      <dgm:spPr/>
    </dgm:pt>
    <dgm:pt modelId="{F6204E46-3EAC-4ECB-AEDF-076C332E216A}" type="pres">
      <dgm:prSet presAssocID="{28FFC49E-941B-441D-9311-8420B8434501}" presName="root2" presStyleCnt="0"/>
      <dgm:spPr/>
    </dgm:pt>
    <dgm:pt modelId="{FF9BDD69-CA58-44EC-A5FF-E03C1F553E55}" type="pres">
      <dgm:prSet presAssocID="{28FFC49E-941B-441D-9311-8420B8434501}" presName="LevelTwoTextNode" presStyleLbl="node2" presStyleIdx="1" presStyleCnt="2">
        <dgm:presLayoutVars>
          <dgm:chPref val="3"/>
        </dgm:presLayoutVars>
      </dgm:prSet>
      <dgm:spPr/>
    </dgm:pt>
    <dgm:pt modelId="{61571D44-DD2F-47A4-A94B-792EEA04BCAD}" type="pres">
      <dgm:prSet presAssocID="{28FFC49E-941B-441D-9311-8420B8434501}" presName="level3hierChild" presStyleCnt="0"/>
      <dgm:spPr/>
    </dgm:pt>
    <dgm:pt modelId="{0BFE38F1-48B0-4EFB-8180-BBF520A4CF88}" type="pres">
      <dgm:prSet presAssocID="{9D6CD847-BA40-4009-8F62-D9C919DDBD1A}" presName="conn2-1" presStyleLbl="parChTrans1D3" presStyleIdx="1" presStyleCnt="2"/>
      <dgm:spPr/>
    </dgm:pt>
    <dgm:pt modelId="{4649F41C-3012-4D32-B110-605FB3E01F13}" type="pres">
      <dgm:prSet presAssocID="{9D6CD847-BA40-4009-8F62-D9C919DDBD1A}" presName="connTx" presStyleLbl="parChTrans1D3" presStyleIdx="1" presStyleCnt="2"/>
      <dgm:spPr/>
    </dgm:pt>
    <dgm:pt modelId="{4904D2D5-665F-4021-8A71-EC90B4FF3FC8}" type="pres">
      <dgm:prSet presAssocID="{E2AC0D75-815F-44F6-BDCB-EC13600D9682}" presName="root2" presStyleCnt="0"/>
      <dgm:spPr/>
    </dgm:pt>
    <dgm:pt modelId="{652682EB-8B79-43EA-8428-261537B033EE}" type="pres">
      <dgm:prSet presAssocID="{E2AC0D75-815F-44F6-BDCB-EC13600D9682}" presName="LevelTwoTextNode" presStyleLbl="node3" presStyleIdx="1" presStyleCnt="2" custScaleX="137452" custScaleY="214834">
        <dgm:presLayoutVars>
          <dgm:chPref val="3"/>
        </dgm:presLayoutVars>
      </dgm:prSet>
      <dgm:spPr/>
    </dgm:pt>
    <dgm:pt modelId="{5070A3E6-D9B5-412D-B6A9-374957503FA1}" type="pres">
      <dgm:prSet presAssocID="{E2AC0D75-815F-44F6-BDCB-EC13600D9682}" presName="level3hierChild" presStyleCnt="0"/>
      <dgm:spPr/>
    </dgm:pt>
  </dgm:ptLst>
  <dgm:cxnLst>
    <dgm:cxn modelId="{02206601-2933-4285-9ADF-8AAE0F80966E}" type="presOf" srcId="{88460C3F-3F78-4CD6-9CFD-DFEDB8817EFE}" destId="{101591CC-0847-4F7E-8BB8-D431D191F006}" srcOrd="1" destOrd="0" presId="urn:microsoft.com/office/officeart/2005/8/layout/hierarchy2"/>
    <dgm:cxn modelId="{B9490912-6079-4D5D-B5FF-68FBAF1CA7A1}" type="presOf" srcId="{9D6CD847-BA40-4009-8F62-D9C919DDBD1A}" destId="{0BFE38F1-48B0-4EFB-8180-BBF520A4CF88}" srcOrd="0" destOrd="0" presId="urn:microsoft.com/office/officeart/2005/8/layout/hierarchy2"/>
    <dgm:cxn modelId="{82801214-62B0-4145-B67D-93AA4B599158}" type="presOf" srcId="{28FFC49E-941B-441D-9311-8420B8434501}" destId="{FF9BDD69-CA58-44EC-A5FF-E03C1F553E55}" srcOrd="0" destOrd="0" presId="urn:microsoft.com/office/officeart/2005/8/layout/hierarchy2"/>
    <dgm:cxn modelId="{43062C5C-5686-4F23-BA35-8EE530ED42ED}" type="presOf" srcId="{A1BDD04D-3608-432A-9B99-281995A24324}" destId="{014AD87F-9C06-4593-953C-24B1067B53FF}" srcOrd="0" destOrd="0" presId="urn:microsoft.com/office/officeart/2005/8/layout/hierarchy2"/>
    <dgm:cxn modelId="{DA4B8E42-ECAB-4A1F-BBFE-41CE53BE20AB}" srcId="{3F861AD8-00A0-4490-ACF7-3DAB2302F579}" destId="{28FFC49E-941B-441D-9311-8420B8434501}" srcOrd="1" destOrd="0" parTransId="{F5F9B2FB-C91C-4D81-A9FD-084AE63DA35B}" sibTransId="{FA397496-CB38-430B-B447-E0A0801B3760}"/>
    <dgm:cxn modelId="{2B356464-15DB-44CD-AD00-E2A494B2AAC0}" srcId="{D7BD3F75-5A67-4CC5-A256-C2D6DF77B357}" destId="{3F861AD8-00A0-4490-ACF7-3DAB2302F579}" srcOrd="0" destOrd="0" parTransId="{B20E30BE-0570-485A-BADD-7083E1B13480}" sibTransId="{71AE4524-AFF6-401B-944F-50E9B90D3881}"/>
    <dgm:cxn modelId="{D53A574A-DD49-4F69-8AD0-477D21E6F7D0}" type="presOf" srcId="{D7BD3F75-5A67-4CC5-A256-C2D6DF77B357}" destId="{4F4906B1-58B9-4BC9-844C-E91C71CFA740}" srcOrd="0" destOrd="0" presId="urn:microsoft.com/office/officeart/2005/8/layout/hierarchy2"/>
    <dgm:cxn modelId="{3A1EE250-5DA5-4B55-8FE7-88049E29AC16}" type="presOf" srcId="{53B361DD-4C0E-42D4-8B64-941F93AD690E}" destId="{DDCC2D25-1BC0-4845-9FA8-8B1B479E1C3C}" srcOrd="0" destOrd="0" presId="urn:microsoft.com/office/officeart/2005/8/layout/hierarchy2"/>
    <dgm:cxn modelId="{10F01A51-F910-45F8-B559-5E59CADFAEA6}" type="presOf" srcId="{60F35E5B-83ED-403A-A1CE-00DD5FA02749}" destId="{C103976C-EB36-424D-82F9-604B491229B9}" srcOrd="0" destOrd="0" presId="urn:microsoft.com/office/officeart/2005/8/layout/hierarchy2"/>
    <dgm:cxn modelId="{59D40F57-BF01-4A21-9F12-AC3AD111C908}" srcId="{28FFC49E-941B-441D-9311-8420B8434501}" destId="{E2AC0D75-815F-44F6-BDCB-EC13600D9682}" srcOrd="0" destOrd="0" parTransId="{9D6CD847-BA40-4009-8F62-D9C919DDBD1A}" sibTransId="{D661923A-ABA4-4ECB-9F90-6A841FD77B96}"/>
    <dgm:cxn modelId="{D1866979-1249-4B9E-9658-75A2EECE342F}" type="presOf" srcId="{88460C3F-3F78-4CD6-9CFD-DFEDB8817EFE}" destId="{52AFCAF3-F032-4F54-B8CB-E26FF60CC37F}" srcOrd="0" destOrd="0" presId="urn:microsoft.com/office/officeart/2005/8/layout/hierarchy2"/>
    <dgm:cxn modelId="{C7727192-B4A1-49EF-9349-2140A6821E12}" type="presOf" srcId="{E2AC0D75-815F-44F6-BDCB-EC13600D9682}" destId="{652682EB-8B79-43EA-8428-261537B033EE}" srcOrd="0" destOrd="0" presId="urn:microsoft.com/office/officeart/2005/8/layout/hierarchy2"/>
    <dgm:cxn modelId="{EB948A97-AA39-404F-AE2B-B247E216C37C}" srcId="{3F861AD8-00A0-4490-ACF7-3DAB2302F579}" destId="{A1BDD04D-3608-432A-9B99-281995A24324}" srcOrd="0" destOrd="0" parTransId="{60F35E5B-83ED-403A-A1CE-00DD5FA02749}" sibTransId="{1830C80B-58CE-4FCD-9AD3-6ACD5D651CBC}"/>
    <dgm:cxn modelId="{256314A1-CEC4-44B0-ACFF-E58FB404904A}" type="presOf" srcId="{9D6CD847-BA40-4009-8F62-D9C919DDBD1A}" destId="{4649F41C-3012-4D32-B110-605FB3E01F13}" srcOrd="1" destOrd="0" presId="urn:microsoft.com/office/officeart/2005/8/layout/hierarchy2"/>
    <dgm:cxn modelId="{BE180EA6-E72B-4B2B-A6B1-E976D152E731}" srcId="{A1BDD04D-3608-432A-9B99-281995A24324}" destId="{53B361DD-4C0E-42D4-8B64-941F93AD690E}" srcOrd="0" destOrd="0" parTransId="{88460C3F-3F78-4CD6-9CFD-DFEDB8817EFE}" sibTransId="{EE86D8D0-7F6E-4854-A815-BBF01F81BB2C}"/>
    <dgm:cxn modelId="{3C832AA6-D427-4B9F-9E66-502CE5F807DA}" type="presOf" srcId="{F5F9B2FB-C91C-4D81-A9FD-084AE63DA35B}" destId="{6709D845-FA59-4FE9-9075-12237B51C0AF}" srcOrd="0" destOrd="0" presId="urn:microsoft.com/office/officeart/2005/8/layout/hierarchy2"/>
    <dgm:cxn modelId="{A0D711AF-966D-4C59-82A1-E2B09B3376D8}" type="presOf" srcId="{3F861AD8-00A0-4490-ACF7-3DAB2302F579}" destId="{D5D26F6B-A659-45B9-85DB-A4A09139B7A0}" srcOrd="0" destOrd="0" presId="urn:microsoft.com/office/officeart/2005/8/layout/hierarchy2"/>
    <dgm:cxn modelId="{E50B8AB9-6259-4B44-8202-A32D1F62BD66}" type="presOf" srcId="{60F35E5B-83ED-403A-A1CE-00DD5FA02749}" destId="{CD291867-556D-4A0A-A454-DD5C66688A90}" srcOrd="1" destOrd="0" presId="urn:microsoft.com/office/officeart/2005/8/layout/hierarchy2"/>
    <dgm:cxn modelId="{B86DACE7-CDFA-46FA-BE10-B60BAA88F3A1}" type="presOf" srcId="{F5F9B2FB-C91C-4D81-A9FD-084AE63DA35B}" destId="{BD8034E2-5BCE-488A-AD8C-EB6D1B1B622F}" srcOrd="1" destOrd="0" presId="urn:microsoft.com/office/officeart/2005/8/layout/hierarchy2"/>
    <dgm:cxn modelId="{0725ECFD-23F4-4E96-BCCE-98E95FBCF9A3}" type="presParOf" srcId="{4F4906B1-58B9-4BC9-844C-E91C71CFA740}" destId="{D42268B5-480E-4941-A435-06E660E10622}" srcOrd="0" destOrd="0" presId="urn:microsoft.com/office/officeart/2005/8/layout/hierarchy2"/>
    <dgm:cxn modelId="{B9829CCC-312F-441A-B2BC-B0BA12A451F1}" type="presParOf" srcId="{D42268B5-480E-4941-A435-06E660E10622}" destId="{D5D26F6B-A659-45B9-85DB-A4A09139B7A0}" srcOrd="0" destOrd="0" presId="urn:microsoft.com/office/officeart/2005/8/layout/hierarchy2"/>
    <dgm:cxn modelId="{A05020F9-5CF4-4687-9BBE-D8732A4716D5}" type="presParOf" srcId="{D42268B5-480E-4941-A435-06E660E10622}" destId="{AFFD170A-0882-4AE0-9004-AC75EE6FA8AC}" srcOrd="1" destOrd="0" presId="urn:microsoft.com/office/officeart/2005/8/layout/hierarchy2"/>
    <dgm:cxn modelId="{5ABE4408-80BD-4A5A-9C28-7A2150987ACA}" type="presParOf" srcId="{AFFD170A-0882-4AE0-9004-AC75EE6FA8AC}" destId="{C103976C-EB36-424D-82F9-604B491229B9}" srcOrd="0" destOrd="0" presId="urn:microsoft.com/office/officeart/2005/8/layout/hierarchy2"/>
    <dgm:cxn modelId="{AF5F428C-735B-43F3-A957-BDAF208011D1}" type="presParOf" srcId="{C103976C-EB36-424D-82F9-604B491229B9}" destId="{CD291867-556D-4A0A-A454-DD5C66688A90}" srcOrd="0" destOrd="0" presId="urn:microsoft.com/office/officeart/2005/8/layout/hierarchy2"/>
    <dgm:cxn modelId="{F75BDEA6-5ABA-49E5-A5BC-E0F2F2EB953E}" type="presParOf" srcId="{AFFD170A-0882-4AE0-9004-AC75EE6FA8AC}" destId="{57F2EAA0-BFF2-4A83-A01A-0EE2E863FD37}" srcOrd="1" destOrd="0" presId="urn:microsoft.com/office/officeart/2005/8/layout/hierarchy2"/>
    <dgm:cxn modelId="{8FD08438-F881-4391-8F5F-959C17174CE7}" type="presParOf" srcId="{57F2EAA0-BFF2-4A83-A01A-0EE2E863FD37}" destId="{014AD87F-9C06-4593-953C-24B1067B53FF}" srcOrd="0" destOrd="0" presId="urn:microsoft.com/office/officeart/2005/8/layout/hierarchy2"/>
    <dgm:cxn modelId="{1F073626-576E-456C-A7F6-BCE89CFB88E3}" type="presParOf" srcId="{57F2EAA0-BFF2-4A83-A01A-0EE2E863FD37}" destId="{19A3F92D-48BB-4704-ACEF-46F067444A2A}" srcOrd="1" destOrd="0" presId="urn:microsoft.com/office/officeart/2005/8/layout/hierarchy2"/>
    <dgm:cxn modelId="{4E16EC0D-D426-477B-81C0-C4210C88A081}" type="presParOf" srcId="{19A3F92D-48BB-4704-ACEF-46F067444A2A}" destId="{52AFCAF3-F032-4F54-B8CB-E26FF60CC37F}" srcOrd="0" destOrd="0" presId="urn:microsoft.com/office/officeart/2005/8/layout/hierarchy2"/>
    <dgm:cxn modelId="{43ED25D7-B373-40CD-83D3-72E0265E50D2}" type="presParOf" srcId="{52AFCAF3-F032-4F54-B8CB-E26FF60CC37F}" destId="{101591CC-0847-4F7E-8BB8-D431D191F006}" srcOrd="0" destOrd="0" presId="urn:microsoft.com/office/officeart/2005/8/layout/hierarchy2"/>
    <dgm:cxn modelId="{C8728730-B63B-4F04-910D-8105F17569E5}" type="presParOf" srcId="{19A3F92D-48BB-4704-ACEF-46F067444A2A}" destId="{1F699D57-B8CC-4526-A86B-823EEBCFE055}" srcOrd="1" destOrd="0" presId="urn:microsoft.com/office/officeart/2005/8/layout/hierarchy2"/>
    <dgm:cxn modelId="{DAF078CF-21FB-4F30-9FBD-0F4CCD08C10E}" type="presParOf" srcId="{1F699D57-B8CC-4526-A86B-823EEBCFE055}" destId="{DDCC2D25-1BC0-4845-9FA8-8B1B479E1C3C}" srcOrd="0" destOrd="0" presId="urn:microsoft.com/office/officeart/2005/8/layout/hierarchy2"/>
    <dgm:cxn modelId="{A89333A1-7344-4EAD-8886-A1879E7F06EC}" type="presParOf" srcId="{1F699D57-B8CC-4526-A86B-823EEBCFE055}" destId="{73E7FC37-41AB-4FA6-90D6-F75501954714}" srcOrd="1" destOrd="0" presId="urn:microsoft.com/office/officeart/2005/8/layout/hierarchy2"/>
    <dgm:cxn modelId="{47E6807D-C4D6-47E1-8553-1986653C24DB}" type="presParOf" srcId="{AFFD170A-0882-4AE0-9004-AC75EE6FA8AC}" destId="{6709D845-FA59-4FE9-9075-12237B51C0AF}" srcOrd="2" destOrd="0" presId="urn:microsoft.com/office/officeart/2005/8/layout/hierarchy2"/>
    <dgm:cxn modelId="{8A64BD19-4350-46CF-B4AF-02B90AA172ED}" type="presParOf" srcId="{6709D845-FA59-4FE9-9075-12237B51C0AF}" destId="{BD8034E2-5BCE-488A-AD8C-EB6D1B1B622F}" srcOrd="0" destOrd="0" presId="urn:microsoft.com/office/officeart/2005/8/layout/hierarchy2"/>
    <dgm:cxn modelId="{B50398DC-578F-431E-9FEC-6E165A560DDD}" type="presParOf" srcId="{AFFD170A-0882-4AE0-9004-AC75EE6FA8AC}" destId="{F6204E46-3EAC-4ECB-AEDF-076C332E216A}" srcOrd="3" destOrd="0" presId="urn:microsoft.com/office/officeart/2005/8/layout/hierarchy2"/>
    <dgm:cxn modelId="{B534F0D6-133A-4CD0-8A79-2A34103A5757}" type="presParOf" srcId="{F6204E46-3EAC-4ECB-AEDF-076C332E216A}" destId="{FF9BDD69-CA58-44EC-A5FF-E03C1F553E55}" srcOrd="0" destOrd="0" presId="urn:microsoft.com/office/officeart/2005/8/layout/hierarchy2"/>
    <dgm:cxn modelId="{E7829E33-E99C-49F8-81D7-6F6E1FE8760D}" type="presParOf" srcId="{F6204E46-3EAC-4ECB-AEDF-076C332E216A}" destId="{61571D44-DD2F-47A4-A94B-792EEA04BCAD}" srcOrd="1" destOrd="0" presId="urn:microsoft.com/office/officeart/2005/8/layout/hierarchy2"/>
    <dgm:cxn modelId="{37F8CFC2-8FCF-4C21-80C5-87C5A5E412A8}" type="presParOf" srcId="{61571D44-DD2F-47A4-A94B-792EEA04BCAD}" destId="{0BFE38F1-48B0-4EFB-8180-BBF520A4CF88}" srcOrd="0" destOrd="0" presId="urn:microsoft.com/office/officeart/2005/8/layout/hierarchy2"/>
    <dgm:cxn modelId="{E2D5E528-72CD-4B78-A4C2-93BD99729F71}" type="presParOf" srcId="{0BFE38F1-48B0-4EFB-8180-BBF520A4CF88}" destId="{4649F41C-3012-4D32-B110-605FB3E01F13}" srcOrd="0" destOrd="0" presId="urn:microsoft.com/office/officeart/2005/8/layout/hierarchy2"/>
    <dgm:cxn modelId="{4041EFA1-57AB-4EE5-A1D1-E433F56EFC28}" type="presParOf" srcId="{61571D44-DD2F-47A4-A94B-792EEA04BCAD}" destId="{4904D2D5-665F-4021-8A71-EC90B4FF3FC8}" srcOrd="1" destOrd="0" presId="urn:microsoft.com/office/officeart/2005/8/layout/hierarchy2"/>
    <dgm:cxn modelId="{A6B19523-455D-4BE8-9874-05F3C7AF0296}" type="presParOf" srcId="{4904D2D5-665F-4021-8A71-EC90B4FF3FC8}" destId="{652682EB-8B79-43EA-8428-261537B033EE}" srcOrd="0" destOrd="0" presId="urn:microsoft.com/office/officeart/2005/8/layout/hierarchy2"/>
    <dgm:cxn modelId="{4E0C5181-00DF-4689-8C6E-07F6387A6B68}" type="presParOf" srcId="{4904D2D5-665F-4021-8A71-EC90B4FF3FC8}" destId="{5070A3E6-D9B5-412D-B6A9-374957503FA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93EBFF-AAD2-4F77-AB8C-D65AFADA0D94}">
      <dsp:nvSpPr>
        <dsp:cNvPr id="0" name=""/>
        <dsp:cNvSpPr/>
      </dsp:nvSpPr>
      <dsp:spPr>
        <a:xfrm>
          <a:off x="1151545" y="58666"/>
          <a:ext cx="5702395" cy="25022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o-KR" altLang="en-US" sz="2000" kern="1200" dirty="0">
              <a:latin typeface="굴림체" pitchFamily="49" charset="-127"/>
              <a:ea typeface="굴림체" pitchFamily="49" charset="-127"/>
            </a:rPr>
            <a:t>신속성</a:t>
          </a:r>
          <a:r>
            <a:rPr lang="en-US" altLang="ko-KR" sz="2000" kern="1200" dirty="0">
              <a:latin typeface="굴림체" pitchFamily="49" charset="-127"/>
              <a:ea typeface="굴림체" pitchFamily="49" charset="-127"/>
            </a:rPr>
            <a:t>(</a:t>
          </a:r>
          <a:r>
            <a:rPr lang="ko-KR" altLang="en-US" sz="2000" kern="1200" dirty="0">
              <a:latin typeface="굴림체" pitchFamily="49" charset="-127"/>
              <a:ea typeface="굴림체" pitchFamily="49" charset="-127"/>
            </a:rPr>
            <a:t>관련 현상에 대한 변화가 일어나기 전에 조사를 마침</a:t>
          </a:r>
          <a:r>
            <a:rPr lang="en-US" altLang="ko-KR" sz="2000" kern="1200" dirty="0">
              <a:latin typeface="굴림체" pitchFamily="49" charset="-127"/>
              <a:ea typeface="굴림체" pitchFamily="49" charset="-127"/>
            </a:rPr>
            <a:t>)</a:t>
          </a:r>
          <a:endParaRPr lang="ko-KR" altLang="en-US" sz="2000" kern="1200" dirty="0">
            <a:latin typeface="굴림체" pitchFamily="49" charset="-127"/>
            <a:ea typeface="굴림체" pitchFamily="49" charset="-127"/>
          </a:endParaRPr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o-KR" altLang="en-US" sz="2000" kern="1200" dirty="0">
              <a:latin typeface="굴림체" pitchFamily="49" charset="-127"/>
              <a:ea typeface="굴림체" pitchFamily="49" charset="-127"/>
            </a:rPr>
            <a:t>경제성</a:t>
          </a:r>
          <a:r>
            <a:rPr lang="en-US" altLang="ko-KR" sz="2000" kern="1200" dirty="0">
              <a:latin typeface="굴림체" pitchFamily="49" charset="-127"/>
              <a:ea typeface="굴림체" pitchFamily="49" charset="-127"/>
            </a:rPr>
            <a:t>(</a:t>
          </a:r>
          <a:r>
            <a:rPr lang="ko-KR" altLang="en-US" sz="2000" kern="1200" dirty="0">
              <a:latin typeface="굴림체" pitchFamily="49" charset="-127"/>
              <a:ea typeface="굴림체" pitchFamily="49" charset="-127"/>
            </a:rPr>
            <a:t>전수조사에 비해 </a:t>
          </a:r>
          <a:r>
            <a:rPr lang="ko-KR" altLang="en-US" sz="2000" kern="1200" dirty="0" err="1">
              <a:latin typeface="굴림체" pitchFamily="49" charset="-127"/>
              <a:ea typeface="굴림체" pitchFamily="49" charset="-127"/>
            </a:rPr>
            <a:t>소표본</a:t>
          </a:r>
          <a:r>
            <a:rPr lang="en-US" altLang="ko-KR" sz="2000" kern="1200" dirty="0">
              <a:latin typeface="굴림체" pitchFamily="49" charset="-127"/>
              <a:ea typeface="굴림체" pitchFamily="49" charset="-127"/>
            </a:rPr>
            <a:t>)</a:t>
          </a:r>
          <a:endParaRPr lang="ko-KR" altLang="en-US" sz="2000" kern="1200" dirty="0">
            <a:latin typeface="굴림체" pitchFamily="49" charset="-127"/>
            <a:ea typeface="굴림체" pitchFamily="49" charset="-127"/>
          </a:endParaRPr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o-KR" altLang="en-US" sz="2000" kern="1200" dirty="0" err="1">
              <a:latin typeface="굴림체" pitchFamily="49" charset="-127"/>
              <a:ea typeface="굴림체" pitchFamily="49" charset="-127"/>
            </a:rPr>
            <a:t>비표집오차를</a:t>
          </a:r>
          <a:r>
            <a:rPr lang="ko-KR" altLang="en-US" sz="2000" kern="1200" dirty="0">
              <a:latin typeface="굴림체" pitchFamily="49" charset="-127"/>
              <a:ea typeface="굴림체" pitchFamily="49" charset="-127"/>
            </a:rPr>
            <a:t> 줄여 정확도를 높임</a:t>
          </a:r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o-KR" altLang="en-US" sz="2000" kern="1200" dirty="0">
              <a:latin typeface="굴림체" pitchFamily="49" charset="-127"/>
              <a:ea typeface="굴림체" pitchFamily="49" charset="-127"/>
            </a:rPr>
            <a:t>조사의 실현가능성이 높음</a:t>
          </a:r>
          <a:r>
            <a:rPr lang="en-US" altLang="ko-KR" sz="2000" kern="1200" dirty="0">
              <a:latin typeface="굴림체" pitchFamily="49" charset="-127"/>
              <a:ea typeface="굴림체" pitchFamily="49" charset="-127"/>
            </a:rPr>
            <a:t>(</a:t>
          </a:r>
          <a:r>
            <a:rPr lang="ko-KR" altLang="en-US" sz="2000" kern="1200" dirty="0">
              <a:latin typeface="굴림체" pitchFamily="49" charset="-127"/>
              <a:ea typeface="굴림체" pitchFamily="49" charset="-127"/>
            </a:rPr>
            <a:t>전수조사 불가능한 경우에 활용 할 수 있음</a:t>
          </a:r>
          <a:r>
            <a:rPr lang="en-US" altLang="ko-KR" sz="2000" kern="1200" dirty="0">
              <a:latin typeface="굴림체" pitchFamily="49" charset="-127"/>
              <a:ea typeface="굴림체" pitchFamily="49" charset="-127"/>
            </a:rPr>
            <a:t>)</a:t>
          </a:r>
          <a:endParaRPr lang="ko-KR" altLang="en-US" sz="2000" kern="1200" dirty="0">
            <a:latin typeface="굴림체" pitchFamily="49" charset="-127"/>
            <a:ea typeface="굴림체" pitchFamily="49" charset="-127"/>
          </a:endParaRPr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ko-KR" altLang="en-US" sz="2000" kern="1200" dirty="0">
            <a:latin typeface="굴림체" pitchFamily="49" charset="-127"/>
            <a:ea typeface="굴림체" pitchFamily="49" charset="-127"/>
          </a:endParaRPr>
        </a:p>
      </dsp:txBody>
      <dsp:txXfrm>
        <a:off x="1151545" y="371450"/>
        <a:ext cx="4764043" cy="1876705"/>
      </dsp:txXfrm>
    </dsp:sp>
    <dsp:sp modelId="{3984BBDC-5E64-4546-8AB6-3C8BECEBC151}">
      <dsp:nvSpPr>
        <dsp:cNvPr id="0" name=""/>
        <dsp:cNvSpPr/>
      </dsp:nvSpPr>
      <dsp:spPr>
        <a:xfrm>
          <a:off x="0" y="475515"/>
          <a:ext cx="1153469" cy="15538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marL="0" lvl="0" indent="0" algn="ctr" defTabSz="1866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4200" kern="1200" dirty="0"/>
            <a:t>장점</a:t>
          </a:r>
        </a:p>
      </dsp:txBody>
      <dsp:txXfrm>
        <a:off x="56308" y="531823"/>
        <a:ext cx="1040853" cy="1441195"/>
      </dsp:txXfrm>
    </dsp:sp>
    <dsp:sp modelId="{8E78AF13-A2C5-45C6-92DB-7787A2CB4C21}">
      <dsp:nvSpPr>
        <dsp:cNvPr id="0" name=""/>
        <dsp:cNvSpPr/>
      </dsp:nvSpPr>
      <dsp:spPr>
        <a:xfrm>
          <a:off x="1176892" y="2661030"/>
          <a:ext cx="5681155" cy="155381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o-KR" altLang="en-US" sz="2000" kern="1200" dirty="0">
              <a:latin typeface="굴림체" pitchFamily="49" charset="-127"/>
              <a:ea typeface="굴림체" pitchFamily="49" charset="-127"/>
            </a:rPr>
            <a:t>대표성 있는 표본을 선정하기 쉽지 않음 </a:t>
          </a:r>
        </a:p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o-KR" altLang="en-US" sz="2000" kern="1200" dirty="0">
              <a:latin typeface="굴림체" pitchFamily="49" charset="-127"/>
              <a:ea typeface="굴림체" pitchFamily="49" charset="-127"/>
            </a:rPr>
            <a:t>복잡하고 치밀한 표본설계를 필요로 하는 경우 오히려 시간과 비용이 더 많이 소요될 수 있음</a:t>
          </a:r>
        </a:p>
      </dsp:txBody>
      <dsp:txXfrm>
        <a:off x="1176892" y="2855256"/>
        <a:ext cx="5098476" cy="1165359"/>
      </dsp:txXfrm>
    </dsp:sp>
    <dsp:sp modelId="{A0F900C6-BB32-4503-B70A-84E783B0DDF3}">
      <dsp:nvSpPr>
        <dsp:cNvPr id="0" name=""/>
        <dsp:cNvSpPr/>
      </dsp:nvSpPr>
      <dsp:spPr>
        <a:xfrm>
          <a:off x="33493" y="2661030"/>
          <a:ext cx="1175426" cy="15538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marL="0" lvl="0" indent="0" algn="ctr" defTabSz="1866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4200" kern="1200" dirty="0"/>
            <a:t>한계</a:t>
          </a:r>
        </a:p>
      </dsp:txBody>
      <dsp:txXfrm>
        <a:off x="90873" y="2718410"/>
        <a:ext cx="1060666" cy="14390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2FBB73-C933-4AEA-BB3C-32707CFF14FE}">
      <dsp:nvSpPr>
        <dsp:cNvPr id="0" name=""/>
        <dsp:cNvSpPr/>
      </dsp:nvSpPr>
      <dsp:spPr>
        <a:xfrm>
          <a:off x="3762" y="484573"/>
          <a:ext cx="1166262" cy="18587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8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rPr>
            <a:t>모집단 규정</a:t>
          </a:r>
        </a:p>
      </dsp:txBody>
      <dsp:txXfrm>
        <a:off x="37921" y="518732"/>
        <a:ext cx="1097944" cy="1790412"/>
      </dsp:txXfrm>
    </dsp:sp>
    <dsp:sp modelId="{7CCC88BA-6FD0-4A47-955C-C579BEE0071B}">
      <dsp:nvSpPr>
        <dsp:cNvPr id="0" name=""/>
        <dsp:cNvSpPr/>
      </dsp:nvSpPr>
      <dsp:spPr>
        <a:xfrm>
          <a:off x="1286650" y="1269321"/>
          <a:ext cx="247247" cy="2892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2800" kern="12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모음T" panose="02030504000101010101" pitchFamily="18" charset="-127"/>
            <a:ea typeface="휴먼모음T" panose="02030504000101010101" pitchFamily="18" charset="-127"/>
          </a:endParaRPr>
        </a:p>
      </dsp:txBody>
      <dsp:txXfrm>
        <a:off x="1286650" y="1327168"/>
        <a:ext cx="173073" cy="173539"/>
      </dsp:txXfrm>
    </dsp:sp>
    <dsp:sp modelId="{92ADDF07-4278-4697-ACEE-16633FB9483B}">
      <dsp:nvSpPr>
        <dsp:cNvPr id="0" name=""/>
        <dsp:cNvSpPr/>
      </dsp:nvSpPr>
      <dsp:spPr>
        <a:xfrm>
          <a:off x="1636529" y="484573"/>
          <a:ext cx="1166262" cy="18587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8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rPr>
            <a:t>표본틀</a:t>
          </a:r>
          <a:r>
            <a:rPr lang="ko-KR" altLang="en-US" sz="28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rPr>
            <a:t> 확보</a:t>
          </a:r>
        </a:p>
      </dsp:txBody>
      <dsp:txXfrm>
        <a:off x="1670688" y="518732"/>
        <a:ext cx="1097944" cy="1790412"/>
      </dsp:txXfrm>
    </dsp:sp>
    <dsp:sp modelId="{39BC50B7-74E6-4E49-ACD5-2CE20FA18A4E}">
      <dsp:nvSpPr>
        <dsp:cNvPr id="0" name=""/>
        <dsp:cNvSpPr/>
      </dsp:nvSpPr>
      <dsp:spPr>
        <a:xfrm>
          <a:off x="2919418" y="1269321"/>
          <a:ext cx="247247" cy="2892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2800" kern="12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모음T" panose="02030504000101010101" pitchFamily="18" charset="-127"/>
            <a:ea typeface="휴먼모음T" panose="02030504000101010101" pitchFamily="18" charset="-127"/>
          </a:endParaRPr>
        </a:p>
      </dsp:txBody>
      <dsp:txXfrm>
        <a:off x="2919418" y="1327168"/>
        <a:ext cx="173073" cy="173539"/>
      </dsp:txXfrm>
    </dsp:sp>
    <dsp:sp modelId="{F27B6204-7F4A-402F-BD30-D48464F35F30}">
      <dsp:nvSpPr>
        <dsp:cNvPr id="0" name=""/>
        <dsp:cNvSpPr/>
      </dsp:nvSpPr>
      <dsp:spPr>
        <a:xfrm>
          <a:off x="3269296" y="484573"/>
          <a:ext cx="1166262" cy="18587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8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rPr>
            <a:t>표집</a:t>
          </a:r>
          <a:endParaRPr lang="en-US" altLang="ko-KR" sz="28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모음T" panose="02030504000101010101" pitchFamily="18" charset="-127"/>
            <a:ea typeface="휴먼모음T" panose="02030504000101010101" pitchFamily="18" charset="-127"/>
          </a:endParaRPr>
        </a:p>
        <a:p>
          <a:pPr marL="0" lvl="0" indent="0" algn="ctr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8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rPr>
            <a:t>방법 선정</a:t>
          </a:r>
        </a:p>
      </dsp:txBody>
      <dsp:txXfrm>
        <a:off x="3303455" y="518732"/>
        <a:ext cx="1097944" cy="1790412"/>
      </dsp:txXfrm>
    </dsp:sp>
    <dsp:sp modelId="{BB1A94F9-3321-4998-9EFC-D5B8F8A351B7}">
      <dsp:nvSpPr>
        <dsp:cNvPr id="0" name=""/>
        <dsp:cNvSpPr/>
      </dsp:nvSpPr>
      <dsp:spPr>
        <a:xfrm>
          <a:off x="4552185" y="1269321"/>
          <a:ext cx="247247" cy="2892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2800" kern="12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모음T" panose="02030504000101010101" pitchFamily="18" charset="-127"/>
            <a:ea typeface="휴먼모음T" panose="02030504000101010101" pitchFamily="18" charset="-127"/>
          </a:endParaRPr>
        </a:p>
      </dsp:txBody>
      <dsp:txXfrm>
        <a:off x="4552185" y="1327168"/>
        <a:ext cx="173073" cy="173539"/>
      </dsp:txXfrm>
    </dsp:sp>
    <dsp:sp modelId="{DF06CB2F-F8EF-44B3-B56D-C57F115A52A9}">
      <dsp:nvSpPr>
        <dsp:cNvPr id="0" name=""/>
        <dsp:cNvSpPr/>
      </dsp:nvSpPr>
      <dsp:spPr>
        <a:xfrm>
          <a:off x="4902064" y="484573"/>
          <a:ext cx="1166262" cy="18587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8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rPr>
            <a:t>표본</a:t>
          </a:r>
          <a:endParaRPr lang="en-US" altLang="ko-KR" sz="28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모음T" panose="02030504000101010101" pitchFamily="18" charset="-127"/>
            <a:ea typeface="휴먼모음T" panose="02030504000101010101" pitchFamily="18" charset="-127"/>
          </a:endParaRPr>
        </a:p>
        <a:p>
          <a:pPr marL="0" lvl="0" indent="0" algn="ctr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8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rPr>
            <a:t>크기 결정</a:t>
          </a:r>
        </a:p>
      </dsp:txBody>
      <dsp:txXfrm>
        <a:off x="4936223" y="518732"/>
        <a:ext cx="1097944" cy="1790412"/>
      </dsp:txXfrm>
    </dsp:sp>
    <dsp:sp modelId="{C21DF597-3105-4A1A-9C43-EED5602EE997}">
      <dsp:nvSpPr>
        <dsp:cNvPr id="0" name=""/>
        <dsp:cNvSpPr/>
      </dsp:nvSpPr>
      <dsp:spPr>
        <a:xfrm>
          <a:off x="6184952" y="1269321"/>
          <a:ext cx="247247" cy="2892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2800" kern="12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모음T" panose="02030504000101010101" pitchFamily="18" charset="-127"/>
            <a:ea typeface="휴먼모음T" panose="02030504000101010101" pitchFamily="18" charset="-127"/>
          </a:endParaRPr>
        </a:p>
      </dsp:txBody>
      <dsp:txXfrm>
        <a:off x="6184952" y="1327168"/>
        <a:ext cx="173073" cy="173539"/>
      </dsp:txXfrm>
    </dsp:sp>
    <dsp:sp modelId="{8FC601DD-631D-4A50-BB66-A918A2FA444C}">
      <dsp:nvSpPr>
        <dsp:cNvPr id="0" name=""/>
        <dsp:cNvSpPr/>
      </dsp:nvSpPr>
      <dsp:spPr>
        <a:xfrm>
          <a:off x="6534831" y="484573"/>
          <a:ext cx="1166262" cy="18587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800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rPr>
            <a:t>표집</a:t>
          </a:r>
          <a:r>
            <a:rPr lang="ko-KR" sz="28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rPr>
            <a:t> </a:t>
          </a:r>
          <a:endParaRPr lang="en-US" altLang="ko-KR" sz="28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휴먼모음T" panose="02030504000101010101" pitchFamily="18" charset="-127"/>
            <a:ea typeface="휴먼모음T" panose="02030504000101010101" pitchFamily="18" charset="-127"/>
          </a:endParaRPr>
        </a:p>
        <a:p>
          <a:pPr marL="0" lvl="0" indent="0" algn="ctr" defTabSz="12446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280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anose="02030504000101010101" pitchFamily="18" charset="-127"/>
              <a:ea typeface="휴먼모음T" panose="02030504000101010101" pitchFamily="18" charset="-127"/>
            </a:rPr>
            <a:t>실시</a:t>
          </a:r>
        </a:p>
      </dsp:txBody>
      <dsp:txXfrm>
        <a:off x="6568990" y="518732"/>
        <a:ext cx="1097944" cy="17904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D26F6B-A659-45B9-85DB-A4A09139B7A0}">
      <dsp:nvSpPr>
        <dsp:cNvPr id="0" name=""/>
        <dsp:cNvSpPr/>
      </dsp:nvSpPr>
      <dsp:spPr>
        <a:xfrm>
          <a:off x="7247" y="2088370"/>
          <a:ext cx="1536685" cy="7683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표본추출</a:t>
          </a:r>
        </a:p>
      </dsp:txBody>
      <dsp:txXfrm>
        <a:off x="29751" y="2110874"/>
        <a:ext cx="1491677" cy="723334"/>
      </dsp:txXfrm>
    </dsp:sp>
    <dsp:sp modelId="{C103976C-EB36-424D-82F9-604B491229B9}">
      <dsp:nvSpPr>
        <dsp:cNvPr id="0" name=""/>
        <dsp:cNvSpPr/>
      </dsp:nvSpPr>
      <dsp:spPr>
        <a:xfrm rot="18305212">
          <a:off x="1316601" y="2021093"/>
          <a:ext cx="1069337" cy="27878"/>
        </a:xfrm>
        <a:custGeom>
          <a:avLst/>
          <a:gdLst/>
          <a:ahLst/>
          <a:cxnLst/>
          <a:rect l="0" t="0" r="0" b="0"/>
          <a:pathLst>
            <a:path>
              <a:moveTo>
                <a:pt x="0" y="13939"/>
              </a:moveTo>
              <a:lnTo>
                <a:pt x="1069337" y="1393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</dsp:txBody>
      <dsp:txXfrm>
        <a:off x="1824536" y="2008298"/>
        <a:ext cx="53466" cy="53466"/>
      </dsp:txXfrm>
    </dsp:sp>
    <dsp:sp modelId="{014AD87F-9C06-4593-953C-24B1067B53FF}">
      <dsp:nvSpPr>
        <dsp:cNvPr id="0" name=""/>
        <dsp:cNvSpPr/>
      </dsp:nvSpPr>
      <dsp:spPr>
        <a:xfrm>
          <a:off x="2158607" y="1213351"/>
          <a:ext cx="1536685" cy="7683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확률표집</a:t>
          </a:r>
          <a:endParaRPr lang="ko-KR" altLang="en-U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</dsp:txBody>
      <dsp:txXfrm>
        <a:off x="2181111" y="1235855"/>
        <a:ext cx="1491677" cy="723334"/>
      </dsp:txXfrm>
    </dsp:sp>
    <dsp:sp modelId="{52AFCAF3-F032-4F54-B8CB-E26FF60CC37F}">
      <dsp:nvSpPr>
        <dsp:cNvPr id="0" name=""/>
        <dsp:cNvSpPr/>
      </dsp:nvSpPr>
      <dsp:spPr>
        <a:xfrm>
          <a:off x="3695293" y="1583583"/>
          <a:ext cx="614674" cy="27878"/>
        </a:xfrm>
        <a:custGeom>
          <a:avLst/>
          <a:gdLst/>
          <a:ahLst/>
          <a:cxnLst/>
          <a:rect l="0" t="0" r="0" b="0"/>
          <a:pathLst>
            <a:path>
              <a:moveTo>
                <a:pt x="0" y="13939"/>
              </a:moveTo>
              <a:lnTo>
                <a:pt x="614674" y="1393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</dsp:txBody>
      <dsp:txXfrm>
        <a:off x="3987263" y="1582155"/>
        <a:ext cx="30733" cy="30733"/>
      </dsp:txXfrm>
    </dsp:sp>
    <dsp:sp modelId="{DDCC2D25-1BC0-4845-9FA8-8B1B479E1C3C}">
      <dsp:nvSpPr>
        <dsp:cNvPr id="0" name=""/>
        <dsp:cNvSpPr/>
      </dsp:nvSpPr>
      <dsp:spPr>
        <a:xfrm>
          <a:off x="4309967" y="788065"/>
          <a:ext cx="2024475" cy="161891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단순무작위표집</a:t>
          </a:r>
          <a:endParaRPr lang="en-US" altLang="ko-K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  <a:p>
          <a:pPr marL="0" lvl="0" indent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체계적표집</a:t>
          </a:r>
          <a:endParaRPr lang="en-US" altLang="ko-K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  <a:p>
          <a:pPr marL="0" lvl="0" indent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층화표집</a:t>
          </a:r>
          <a:endParaRPr lang="en-US" altLang="ko-K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  <a:p>
          <a:pPr marL="0" lvl="0" indent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집락</a:t>
          </a:r>
          <a:r>
            <a:rPr lang="en-US" altLang="ko-KR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(</a:t>
          </a:r>
          <a:r>
            <a:rPr lang="ko-KR" altLang="en-US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군집</a:t>
          </a:r>
          <a:r>
            <a:rPr lang="en-US" altLang="ko-KR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)</a:t>
          </a:r>
          <a:r>
            <a:rPr lang="ko-KR" altLang="en-US" sz="20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표집</a:t>
          </a:r>
          <a:endParaRPr lang="ko-KR" altLang="en-U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</dsp:txBody>
      <dsp:txXfrm>
        <a:off x="4357383" y="835481"/>
        <a:ext cx="1929643" cy="1524081"/>
      </dsp:txXfrm>
    </dsp:sp>
    <dsp:sp modelId="{6709D845-FA59-4FE9-9075-12237B51C0AF}">
      <dsp:nvSpPr>
        <dsp:cNvPr id="0" name=""/>
        <dsp:cNvSpPr/>
      </dsp:nvSpPr>
      <dsp:spPr>
        <a:xfrm rot="3294788">
          <a:off x="1316601" y="2896112"/>
          <a:ext cx="1069337" cy="27878"/>
        </a:xfrm>
        <a:custGeom>
          <a:avLst/>
          <a:gdLst/>
          <a:ahLst/>
          <a:cxnLst/>
          <a:rect l="0" t="0" r="0" b="0"/>
          <a:pathLst>
            <a:path>
              <a:moveTo>
                <a:pt x="0" y="13939"/>
              </a:moveTo>
              <a:lnTo>
                <a:pt x="1069337" y="1393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</dsp:txBody>
      <dsp:txXfrm>
        <a:off x="1824536" y="2883318"/>
        <a:ext cx="53466" cy="53466"/>
      </dsp:txXfrm>
    </dsp:sp>
    <dsp:sp modelId="{FF9BDD69-CA58-44EC-A5FF-E03C1F553E55}">
      <dsp:nvSpPr>
        <dsp:cNvPr id="0" name=""/>
        <dsp:cNvSpPr/>
      </dsp:nvSpPr>
      <dsp:spPr>
        <a:xfrm>
          <a:off x="2158607" y="2963390"/>
          <a:ext cx="1536685" cy="7683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비확률표집</a:t>
          </a:r>
          <a:endParaRPr lang="ko-KR" altLang="en-U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</dsp:txBody>
      <dsp:txXfrm>
        <a:off x="2181111" y="2985894"/>
        <a:ext cx="1491677" cy="723334"/>
      </dsp:txXfrm>
    </dsp:sp>
    <dsp:sp modelId="{0BFE38F1-48B0-4EFB-8180-BBF520A4CF88}">
      <dsp:nvSpPr>
        <dsp:cNvPr id="0" name=""/>
        <dsp:cNvSpPr/>
      </dsp:nvSpPr>
      <dsp:spPr>
        <a:xfrm>
          <a:off x="3695293" y="3333622"/>
          <a:ext cx="614674" cy="27878"/>
        </a:xfrm>
        <a:custGeom>
          <a:avLst/>
          <a:gdLst/>
          <a:ahLst/>
          <a:cxnLst/>
          <a:rect l="0" t="0" r="0" b="0"/>
          <a:pathLst>
            <a:path>
              <a:moveTo>
                <a:pt x="0" y="13939"/>
              </a:moveTo>
              <a:lnTo>
                <a:pt x="614674" y="1393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</dsp:txBody>
      <dsp:txXfrm>
        <a:off x="3987263" y="3332194"/>
        <a:ext cx="30733" cy="30733"/>
      </dsp:txXfrm>
    </dsp:sp>
    <dsp:sp modelId="{652682EB-8B79-43EA-8428-261537B033EE}">
      <dsp:nvSpPr>
        <dsp:cNvPr id="0" name=""/>
        <dsp:cNvSpPr/>
      </dsp:nvSpPr>
      <dsp:spPr>
        <a:xfrm>
          <a:off x="4309967" y="2522230"/>
          <a:ext cx="2112204" cy="16506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편의표집</a:t>
          </a:r>
          <a:endParaRPr lang="en-US" altLang="ko-K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  <a:p>
          <a:pPr marL="0" lvl="0" indent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의도적 </a:t>
          </a:r>
          <a:r>
            <a:rPr lang="ko-KR" altLang="en-US" sz="20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표집</a:t>
          </a:r>
          <a:endParaRPr lang="en-US" altLang="ko-K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  <a:p>
          <a:pPr marL="0" lvl="0" indent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눈덩이표집</a:t>
          </a:r>
          <a:endParaRPr lang="en-US" altLang="ko-KR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  <a:p>
          <a:pPr marL="0" lvl="0" indent="0" algn="l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체" pitchFamily="49" charset="-127"/>
              <a:ea typeface="굴림체" pitchFamily="49" charset="-127"/>
            </a:rPr>
            <a:t>할당표집</a:t>
          </a:r>
          <a:endParaRPr lang="ko-KR" altLang="en-U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굴림체" pitchFamily="49" charset="-127"/>
            <a:ea typeface="굴림체" pitchFamily="49" charset="-127"/>
          </a:endParaRPr>
        </a:p>
      </dsp:txBody>
      <dsp:txXfrm>
        <a:off x="4358313" y="2570576"/>
        <a:ext cx="2015512" cy="15539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E2D5F8-8CBA-41A2-B07E-A558BABCB486}" type="datetimeFigureOut">
              <a:rPr lang="ko-KR" altLang="en-US" smtClean="0"/>
              <a:pPr/>
              <a:t>2026-10-07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494A16-310B-45DE-B1CA-94F9E429976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0408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쇼ㅛㅛ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쇼ㅛㅛ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쇼ㅛㅛ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쇼ㅛㅛ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쇼ㅛㅛ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쇼ㅛㅛ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쇼ㅛㅛ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쇼ㅛㅛ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쇼ㅛㅛ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쇼ㅛㅛ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쇼ㅛㅛ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쇼ㅛㅛ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쇼ㅛㅛ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쇼ㅛㅛ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쇼ㅛㅛ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쇼ㅛㅛ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쇼ㅛㅛ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쇼ㅛㅛ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쇼ㅛㅛ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쇼ㅛㅛ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쇼ㅛㅛ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쇼ㅛㅛ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쇼ㅛㅛ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쇼ㅛㅛ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쇼ㅛㅛ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쇼ㅛㅛ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쇼ㅛㅛ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쇼ㅛㅛ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쇼ㅛㅛ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쇼ㅛㅛ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쇼ㅛㅛ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쇼ㅛㅛ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쇼ㅛㅛ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쇼ㅛㅛ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쇼ㅛㅛ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쇼ㅛㅛ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쇼ㅛㅛ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쇼ㅛㅛ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94A16-310B-45DE-B1CA-94F9E429976C}" type="slidenum">
              <a:rPr lang="ko-KR" altLang="en-US" smtClean="0"/>
              <a:pPr/>
              <a:t>38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250418D6-5B52-4067-ABFE-14F6C5588C50}" type="datetimeFigureOut">
              <a:rPr lang="ko-KR" altLang="en-US" smtClean="0"/>
              <a:pPr/>
              <a:t>2026-10-07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C7C4B5-DCE7-468F-AA8C-D505AD358B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418D6-5B52-4067-ABFE-14F6C5588C50}" type="datetimeFigureOut">
              <a:rPr lang="ko-KR" altLang="en-US" smtClean="0"/>
              <a:pPr/>
              <a:t>2026-10-07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6C7C4B5-DCE7-468F-AA8C-D505AD358B6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7" name="직사각형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12" name="날짜 개체 틀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418D6-5B52-4067-ABFE-14F6C5588C50}" type="datetimeFigureOut">
              <a:rPr lang="ko-KR" altLang="en-US" smtClean="0"/>
              <a:pPr/>
              <a:t>2026-10-07</a:t>
            </a:fld>
            <a:endParaRPr lang="ko-KR" altLang="en-US"/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F6C7C4B5-DCE7-468F-AA8C-D505AD358B6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8" name="날짜 개체 틀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50418D6-5B52-4067-ABFE-14F6C5588C50}" type="datetimeFigureOut">
              <a:rPr lang="ko-KR" altLang="en-US" smtClean="0"/>
              <a:pPr/>
              <a:t>2026-10-07</a:t>
            </a:fld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6C7C4B5-DCE7-468F-AA8C-D505AD358B6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10" name="날짜 개체 틀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50418D6-5B52-4067-ABFE-14F6C5588C50}" type="datetimeFigureOut">
              <a:rPr lang="ko-KR" altLang="en-US" smtClean="0"/>
              <a:pPr/>
              <a:t>2026-10-07</a:t>
            </a:fld>
            <a:endParaRPr lang="ko-KR" altLang="en-US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6C7C4B5-DCE7-468F-AA8C-D505AD358B6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ko-KR" altLang="en-US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418D6-5B52-4067-ABFE-14F6C5588C50}" type="datetimeFigureOut">
              <a:rPr lang="ko-KR" altLang="en-US" smtClean="0"/>
              <a:pPr/>
              <a:t>2026-10-07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6C7C4B5-DCE7-468F-AA8C-D505AD358B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418D6-5B52-4067-ABFE-14F6C5588C50}" type="datetimeFigureOut">
              <a:rPr lang="ko-KR" altLang="en-US" smtClean="0"/>
              <a:pPr/>
              <a:t>2026-10-07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C7C4B5-DCE7-468F-AA8C-D505AD358B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418D6-5B52-4067-ABFE-14F6C5588C50}" type="datetimeFigureOut">
              <a:rPr lang="ko-KR" altLang="en-US" smtClean="0"/>
              <a:pPr/>
              <a:t>2026-10-07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6C7C4B5-DCE7-468F-AA8C-D505AD358B6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8" name="직사각형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11" name="직사각형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날짜 개체 틀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250418D6-5B52-4067-ABFE-14F6C5588C50}" type="datetimeFigureOut">
              <a:rPr lang="ko-KR" altLang="en-US" smtClean="0"/>
              <a:pPr/>
              <a:t>2026-10-07</a:t>
            </a:fld>
            <a:endParaRPr lang="ko-KR" altLang="en-US"/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F6C7C4B5-DCE7-468F-AA8C-D505AD358B6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4" name="바닥글 개체 틀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418D6-5B52-4067-ABFE-14F6C5588C50}" type="datetimeFigureOut">
              <a:rPr lang="ko-KR" altLang="en-US" smtClean="0"/>
              <a:pPr/>
              <a:t>2026-10-07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7C4B5-DCE7-468F-AA8C-D505AD358B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250418D6-5B52-4067-ABFE-14F6C5588C50}" type="datetimeFigureOut">
              <a:rPr lang="ko-KR" altLang="en-US" smtClean="0"/>
              <a:pPr/>
              <a:t>2026-10-07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6C7C4B5-DCE7-468F-AA8C-D505AD358B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50418D6-5B52-4067-ABFE-14F6C5588C50}" type="datetimeFigureOut">
              <a:rPr lang="ko-KR" altLang="en-US" smtClean="0"/>
              <a:pPr/>
              <a:t>2026-10-07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6C7C4B5-DCE7-468F-AA8C-D505AD358B6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l" rtl="0" eaLnBrk="1" latinLnBrk="1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1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1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1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1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1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1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1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1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1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763688" y="2564904"/>
            <a:ext cx="5184576" cy="1728193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55000" lnSpcReduction="20000"/>
          </a:bodyPr>
          <a:lstStyle/>
          <a:p>
            <a:pPr>
              <a:buNone/>
            </a:pPr>
            <a:endParaRPr lang="en-US" altLang="ko-KR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>
              <a:buNone/>
            </a:pPr>
            <a:endParaRPr lang="en-US" altLang="ko-KR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새굴림" pitchFamily="18" charset="-127"/>
              <a:ea typeface="새굴림" pitchFamily="18" charset="-127"/>
            </a:endParaRPr>
          </a:p>
          <a:p>
            <a:pPr algn="ctr">
              <a:buNone/>
            </a:pPr>
            <a:r>
              <a:rPr lang="en-US" altLang="ko-KR" sz="109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새굴림" pitchFamily="18" charset="-127"/>
                <a:ea typeface="새굴림" pitchFamily="18" charset="-127"/>
              </a:rPr>
              <a:t> </a:t>
            </a:r>
            <a:r>
              <a:rPr lang="ko-KR" altLang="en-US" sz="109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새굴림" pitchFamily="18" charset="-127"/>
                <a:ea typeface="새굴림" pitchFamily="18" charset="-127"/>
              </a:rPr>
              <a:t>표본조사</a:t>
            </a:r>
            <a:endParaRPr lang="en-US" altLang="ko-KR" sz="109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새굴림" pitchFamily="18" charset="-127"/>
              <a:ea typeface="새굴림" pitchFamily="18" charset="-127"/>
            </a:endParaRPr>
          </a:p>
          <a:p>
            <a:pPr>
              <a:buNone/>
            </a:pPr>
            <a:r>
              <a:rPr lang="en-US" altLang="ko-KR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새굴림" pitchFamily="18" charset="-127"/>
                <a:ea typeface="새굴림" pitchFamily="18" charset="-127"/>
              </a:rPr>
              <a:t>     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새굴림" pitchFamily="18" charset="-127"/>
              <a:ea typeface="새굴림" pitchFamily="18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403648" y="1643050"/>
            <a:ext cx="6624736" cy="4483113"/>
          </a:xfrm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1.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 조사란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?</a:t>
            </a:r>
          </a:p>
          <a:p>
            <a:pPr marL="514350" indent="-514350">
              <a:buNone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첫째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연구대상이 되는 모집단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(population)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을 정함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None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둘째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모집단을 구성하고 있는 각 사람 중에서 일부를 뽑기 위한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표집틀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(sampling frame)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을 만듦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</a:p>
          <a:p>
            <a:pPr marL="514350" indent="-514350">
              <a:buNone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셋째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표집틀에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기초하여 표본추출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(sampling)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을 하게 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이러한 과정을 거쳐 만들어진 집단을 표본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(sample)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이라 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연구자는 표본에서 얻게 되는 자료를 바탕으로 다양한 통계 결과를 만들어 내고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이러한 결과를 바탕으로 모집단이 가지고 있을 것이라 추정하는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모수치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(parameter)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를 예측함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결과적으로 표본의 통계치가 모집단의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값일거라는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일반화를 하게 됨</a:t>
            </a:r>
          </a:p>
        </p:txBody>
      </p:sp>
    </p:spTree>
    <p:extLst>
      <p:ext uri="{BB962C8B-B14F-4D97-AF65-F5344CB8AC3E}">
        <p14:creationId xmlns:p14="http://schemas.microsoft.com/office/powerpoint/2010/main" val="3360806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403648" y="1643050"/>
            <a:ext cx="6624736" cy="4483113"/>
          </a:xfrm>
        </p:spPr>
        <p:txBody>
          <a:bodyPr>
            <a:noAutofit/>
          </a:bodyPr>
          <a:lstStyle/>
          <a:p>
            <a:pPr marL="514350" indent="-514350">
              <a:buNone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0" indent="0">
              <a:buNone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1.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 조사란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?</a:t>
            </a:r>
          </a:p>
          <a:p>
            <a:pPr marL="0" indent="0">
              <a:buNone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1)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표본조사의 주요 개념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+mj-ea"/>
              <a:buAutoNum type="circleNumDbPlain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모집단과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모수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모집단은 연구자가 관심을 갖는 연구대상이 되는 집단이며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모수는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모집단의 특성이 수치로 표현된 것을 의미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0" indent="0">
              <a:buNone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예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)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대전지역의 고등학생의 학교폭력실태를 조사한다면 대전지역의 고등학생은 모집단이 되고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대전지역의 실제적인 학교폭력 수준은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모수가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모집단은 표본조사를 통한 연구결과를 일반화시킬 수 있는 범위가 되므로 명확하고 구체적으로 규정해야 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+mj-ea"/>
              <a:buAutoNum type="circleNumDbPlain"/>
            </a:pP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70698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403648" y="1643050"/>
            <a:ext cx="6624736" cy="4483113"/>
          </a:xfrm>
        </p:spPr>
        <p:txBody>
          <a:bodyPr>
            <a:normAutofit lnSpcReduction="10000"/>
          </a:bodyPr>
          <a:lstStyle/>
          <a:p>
            <a:pPr marL="514350" indent="-514350">
              <a:buNone/>
            </a:pPr>
            <a:endParaRPr lang="en-US" altLang="ko-KR" sz="1100" dirty="0">
              <a:latin typeface="휴먼고딕" pitchFamily="2" charset="-127"/>
              <a:ea typeface="휴먼고딕" pitchFamily="2" charset="-127"/>
            </a:endParaRPr>
          </a:p>
          <a:p>
            <a:pPr marL="0" indent="0">
              <a:buNone/>
            </a:pPr>
            <a:r>
              <a:rPr lang="en-US" altLang="ko-KR" sz="2200" dirty="0">
                <a:latin typeface="굴림체" pitchFamily="49" charset="-127"/>
                <a:ea typeface="굴림체" pitchFamily="49" charset="-127"/>
              </a:rPr>
              <a:t>1.</a:t>
            </a:r>
            <a:r>
              <a:rPr lang="ko-KR" altLang="en-US" sz="2200" dirty="0">
                <a:latin typeface="굴림체" pitchFamily="49" charset="-127"/>
                <a:ea typeface="굴림체" pitchFamily="49" charset="-127"/>
              </a:rPr>
              <a:t>표본 조사란</a:t>
            </a:r>
            <a:r>
              <a:rPr lang="en-US" altLang="ko-KR" sz="2200" dirty="0">
                <a:latin typeface="굴림체" pitchFamily="49" charset="-127"/>
                <a:ea typeface="굴림체" pitchFamily="49" charset="-127"/>
              </a:rPr>
              <a:t>?</a:t>
            </a:r>
          </a:p>
          <a:p>
            <a:pPr marL="0" indent="0">
              <a:buNone/>
            </a:pPr>
            <a:r>
              <a:rPr lang="en-US" altLang="ko-KR" sz="2200" dirty="0">
                <a:latin typeface="굴림체" pitchFamily="49" charset="-127"/>
                <a:ea typeface="굴림체" pitchFamily="49" charset="-127"/>
              </a:rPr>
              <a:t>1) </a:t>
            </a:r>
            <a:r>
              <a:rPr lang="ko-KR" altLang="en-US" sz="2200" dirty="0">
                <a:latin typeface="굴림체" pitchFamily="49" charset="-127"/>
                <a:ea typeface="굴림체" pitchFamily="49" charset="-127"/>
              </a:rPr>
              <a:t>표본조사의 주요 개념</a:t>
            </a:r>
            <a:endParaRPr lang="en-US" altLang="ko-KR" sz="22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+mj-ea"/>
              <a:buAutoNum type="circleNumDbPlain" startAt="2"/>
            </a:pPr>
            <a:r>
              <a:rPr lang="ko-KR" altLang="en-US" sz="2200" dirty="0">
                <a:latin typeface="굴림체" pitchFamily="49" charset="-127"/>
                <a:ea typeface="굴림체" pitchFamily="49" charset="-127"/>
              </a:rPr>
              <a:t>요소</a:t>
            </a:r>
            <a:r>
              <a:rPr lang="en-US" altLang="ko-KR" sz="2200" dirty="0">
                <a:latin typeface="굴림체" pitchFamily="49" charset="-127"/>
                <a:ea typeface="굴림체" pitchFamily="49" charset="-127"/>
              </a:rPr>
              <a:t>(element)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200" dirty="0">
                <a:latin typeface="굴림체" pitchFamily="49" charset="-127"/>
                <a:ea typeface="굴림체" pitchFamily="49" charset="-127"/>
              </a:rPr>
              <a:t>요소는 모집단을 구성하는 개별단위로 개인</a:t>
            </a:r>
            <a:r>
              <a:rPr lang="en-US" altLang="ko-KR" sz="22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200" dirty="0">
                <a:latin typeface="굴림체" pitchFamily="49" charset="-127"/>
                <a:ea typeface="굴림체" pitchFamily="49" charset="-127"/>
              </a:rPr>
              <a:t>가족</a:t>
            </a:r>
            <a:r>
              <a:rPr lang="en-US" altLang="ko-KR" sz="22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200" dirty="0">
                <a:latin typeface="굴림체" pitchFamily="49" charset="-127"/>
                <a:ea typeface="굴림체" pitchFamily="49" charset="-127"/>
              </a:rPr>
              <a:t>집단 조직 등이 될 수 있음</a:t>
            </a:r>
            <a:r>
              <a:rPr lang="en-US" altLang="ko-KR" sz="2200" dirty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2200" dirty="0">
                <a:latin typeface="굴림체" pitchFamily="49" charset="-127"/>
                <a:ea typeface="굴림체" pitchFamily="49" charset="-127"/>
              </a:rPr>
              <a:t>즉</a:t>
            </a:r>
            <a:r>
              <a:rPr lang="en-US" altLang="ko-KR" sz="22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200" dirty="0">
                <a:latin typeface="굴림체" pitchFamily="49" charset="-127"/>
                <a:ea typeface="굴림체" pitchFamily="49" charset="-127"/>
              </a:rPr>
              <a:t>요소들의 총집합을 모집단이란 함</a:t>
            </a:r>
            <a:endParaRPr lang="en-US" altLang="ko-KR" sz="22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200" dirty="0">
                <a:latin typeface="굴림체" pitchFamily="49" charset="-127"/>
                <a:ea typeface="굴림체" pitchFamily="49" charset="-127"/>
              </a:rPr>
              <a:t>자료수집</a:t>
            </a:r>
            <a:r>
              <a:rPr lang="en-US" altLang="ko-KR" sz="22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200" dirty="0">
                <a:latin typeface="굴림체" pitchFamily="49" charset="-127"/>
                <a:ea typeface="굴림체" pitchFamily="49" charset="-127"/>
              </a:rPr>
              <a:t>분석되는 단위와 요소는 일치하는 경우가 많음 </a:t>
            </a:r>
            <a:endParaRPr lang="en-US" altLang="ko-KR" sz="22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200" dirty="0">
                <a:latin typeface="굴림체" pitchFamily="49" charset="-127"/>
                <a:ea typeface="굴림체" pitchFamily="49" charset="-127"/>
              </a:rPr>
              <a:t>예를 들어 대전 지역고등학생은 요소이면서 자료의 수집 및 분석단위가 됨</a:t>
            </a:r>
            <a:endParaRPr lang="en-US" altLang="ko-KR" sz="2200" dirty="0">
              <a:latin typeface="굴림체" pitchFamily="49" charset="-127"/>
              <a:ea typeface="굴림체" pitchFamily="49" charset="-127"/>
            </a:endParaRPr>
          </a:p>
          <a:p>
            <a:pPr marL="0" indent="0">
              <a:buNone/>
            </a:pPr>
            <a:r>
              <a:rPr lang="ko-KR" altLang="en-US" sz="2200" dirty="0">
                <a:latin typeface="굴림체" pitchFamily="49" charset="-127"/>
                <a:ea typeface="굴림체" pitchFamily="49" charset="-127"/>
              </a:rPr>
              <a:t> </a:t>
            </a:r>
            <a:endParaRPr lang="en-US" altLang="ko-KR" sz="22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6597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403648" y="1643050"/>
            <a:ext cx="6624736" cy="4483113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endParaRPr lang="en-US" altLang="ko-KR" sz="1100" dirty="0">
              <a:latin typeface="휴먼고딕" pitchFamily="2" charset="-127"/>
              <a:ea typeface="휴먼고딕" pitchFamily="2" charset="-127"/>
            </a:endParaRPr>
          </a:p>
          <a:p>
            <a:pPr marL="0" indent="0">
              <a:buNone/>
            </a:pPr>
            <a:r>
              <a:rPr lang="en-US" altLang="ko-KR" sz="2200" dirty="0">
                <a:latin typeface="굴림체" pitchFamily="49" charset="-127"/>
                <a:ea typeface="굴림체" pitchFamily="49" charset="-127"/>
              </a:rPr>
              <a:t>1.</a:t>
            </a:r>
            <a:r>
              <a:rPr lang="ko-KR" altLang="en-US" sz="2200" dirty="0">
                <a:latin typeface="굴림체" pitchFamily="49" charset="-127"/>
                <a:ea typeface="굴림체" pitchFamily="49" charset="-127"/>
              </a:rPr>
              <a:t>표본 조사란</a:t>
            </a:r>
            <a:r>
              <a:rPr lang="en-US" altLang="ko-KR" sz="2200" dirty="0">
                <a:latin typeface="굴림체" pitchFamily="49" charset="-127"/>
                <a:ea typeface="굴림체" pitchFamily="49" charset="-127"/>
              </a:rPr>
              <a:t>?</a:t>
            </a:r>
          </a:p>
          <a:p>
            <a:pPr marL="0" indent="0">
              <a:buNone/>
            </a:pPr>
            <a:r>
              <a:rPr lang="en-US" altLang="ko-KR" sz="2200" dirty="0">
                <a:latin typeface="굴림체" pitchFamily="49" charset="-127"/>
                <a:ea typeface="굴림체" pitchFamily="49" charset="-127"/>
              </a:rPr>
              <a:t>1) </a:t>
            </a:r>
            <a:r>
              <a:rPr lang="ko-KR" altLang="en-US" sz="2200" dirty="0">
                <a:latin typeface="굴림체" pitchFamily="49" charset="-127"/>
                <a:ea typeface="굴림체" pitchFamily="49" charset="-127"/>
              </a:rPr>
              <a:t>표본조사의 주요 개념</a:t>
            </a:r>
            <a:endParaRPr lang="en-US" altLang="ko-KR" sz="22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+mj-ea"/>
              <a:buAutoNum type="circleNumDbPlain" startAt="3"/>
            </a:pPr>
            <a:r>
              <a:rPr lang="ko-KR" altLang="en-US" sz="2200" dirty="0" err="1">
                <a:latin typeface="굴림체" pitchFamily="49" charset="-127"/>
                <a:ea typeface="굴림체" pitchFamily="49" charset="-127"/>
              </a:rPr>
              <a:t>표집틀</a:t>
            </a:r>
            <a:endParaRPr lang="en-US" altLang="ko-KR" sz="22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200" dirty="0">
                <a:latin typeface="굴림체" pitchFamily="49" charset="-127"/>
                <a:ea typeface="굴림체" pitchFamily="49" charset="-127"/>
              </a:rPr>
              <a:t>표본을 추출하기 위한 모집단의 목록으로 모집단의 요소를 모두 포함하여야 함</a:t>
            </a:r>
            <a:endParaRPr lang="en-US" altLang="ko-KR" sz="22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200" dirty="0">
                <a:latin typeface="굴림체" pitchFamily="49" charset="-127"/>
                <a:ea typeface="굴림체" pitchFamily="49" charset="-127"/>
              </a:rPr>
              <a:t>예를 들어</a:t>
            </a:r>
            <a:r>
              <a:rPr lang="en-US" altLang="ko-KR" sz="22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200" dirty="0">
                <a:latin typeface="굴림체" pitchFamily="49" charset="-127"/>
                <a:ea typeface="굴림체" pitchFamily="49" charset="-127"/>
              </a:rPr>
              <a:t>대전 지역 고등학생의 학교폭력을 조사할 경우 대전 지역고등학생의 명단이 </a:t>
            </a:r>
            <a:r>
              <a:rPr lang="ko-KR" altLang="en-US" sz="2200" dirty="0" err="1">
                <a:latin typeface="굴림체" pitchFamily="49" charset="-127"/>
                <a:ea typeface="굴림체" pitchFamily="49" charset="-127"/>
              </a:rPr>
              <a:t>표집틀이</a:t>
            </a:r>
            <a:r>
              <a:rPr lang="ko-KR" altLang="en-US" sz="2200" dirty="0">
                <a:latin typeface="굴림체" pitchFamily="49" charset="-127"/>
                <a:ea typeface="굴림체" pitchFamily="49" charset="-127"/>
              </a:rPr>
              <a:t> 됨</a:t>
            </a:r>
            <a:endParaRPr lang="en-US" altLang="ko-KR" sz="22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200" dirty="0">
                <a:latin typeface="굴림체" pitchFamily="49" charset="-127"/>
                <a:ea typeface="굴림체" pitchFamily="49" charset="-127"/>
              </a:rPr>
              <a:t>지역주민의 욕구를 전화조사로 파악할 경우에는 전화번호부가 </a:t>
            </a:r>
            <a:r>
              <a:rPr lang="ko-KR" altLang="en-US" sz="2200" dirty="0" err="1">
                <a:latin typeface="굴림체" pitchFamily="49" charset="-127"/>
                <a:ea typeface="굴림체" pitchFamily="49" charset="-127"/>
              </a:rPr>
              <a:t>표집틀이</a:t>
            </a:r>
            <a:r>
              <a:rPr lang="ko-KR" altLang="en-US" sz="2200" dirty="0">
                <a:latin typeface="굴림체" pitchFamily="49" charset="-127"/>
                <a:ea typeface="굴림체" pitchFamily="49" charset="-127"/>
              </a:rPr>
              <a:t> 됨 </a:t>
            </a:r>
            <a:endParaRPr lang="en-US" altLang="ko-KR" sz="22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33937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403648" y="1643050"/>
            <a:ext cx="6624736" cy="4483113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None/>
            </a:pPr>
            <a:endParaRPr lang="en-US" altLang="ko-KR" sz="1100" dirty="0">
              <a:latin typeface="휴먼고딕" pitchFamily="2" charset="-127"/>
              <a:ea typeface="휴먼고딕" pitchFamily="2" charset="-127"/>
            </a:endParaRPr>
          </a:p>
          <a:p>
            <a:pPr marL="0" indent="0">
              <a:buNone/>
            </a:pPr>
            <a:r>
              <a:rPr lang="en-US" altLang="ko-KR" sz="2400" dirty="0">
                <a:latin typeface="굴림체" pitchFamily="49" charset="-127"/>
                <a:ea typeface="굴림체" pitchFamily="49" charset="-127"/>
              </a:rPr>
              <a:t>1.</a:t>
            </a: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표본 조사란</a:t>
            </a:r>
            <a:r>
              <a:rPr lang="en-US" altLang="ko-KR" sz="2400" dirty="0">
                <a:latin typeface="굴림체" pitchFamily="49" charset="-127"/>
                <a:ea typeface="굴림체" pitchFamily="49" charset="-127"/>
              </a:rPr>
              <a:t>?</a:t>
            </a:r>
          </a:p>
          <a:p>
            <a:pPr marL="0" indent="0">
              <a:buNone/>
            </a:pPr>
            <a:r>
              <a:rPr lang="en-US" altLang="ko-KR" sz="2400" dirty="0">
                <a:latin typeface="굴림체" pitchFamily="49" charset="-127"/>
                <a:ea typeface="굴림체" pitchFamily="49" charset="-127"/>
              </a:rPr>
              <a:t>1) </a:t>
            </a: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표본조사의 주요 개념</a:t>
            </a:r>
            <a:endParaRPr lang="en-US" altLang="ko-KR" sz="24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+mj-ea"/>
              <a:buAutoNum type="circleNumDbPlain" startAt="4"/>
            </a:pPr>
            <a:r>
              <a:rPr lang="ko-KR" altLang="en-US" sz="2400" dirty="0" err="1">
                <a:latin typeface="굴림체" pitchFamily="49" charset="-127"/>
                <a:ea typeface="굴림체" pitchFamily="49" charset="-127"/>
              </a:rPr>
              <a:t>표집단위</a:t>
            </a:r>
            <a:r>
              <a:rPr lang="en-US" altLang="ko-KR" sz="2400" dirty="0">
                <a:latin typeface="굴림체" pitchFamily="49" charset="-127"/>
                <a:ea typeface="굴림체" pitchFamily="49" charset="-127"/>
              </a:rPr>
              <a:t>(sample unit)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400" dirty="0" err="1">
                <a:latin typeface="굴림체" pitchFamily="49" charset="-127"/>
                <a:ea typeface="굴림체" pitchFamily="49" charset="-127"/>
              </a:rPr>
              <a:t>표집을</a:t>
            </a: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 할 때 적용되는 단위로서 대개 분석 단위 혹은 요소와 일치하지만 반드시 일치하지 않을 수 있음</a:t>
            </a:r>
            <a:endParaRPr lang="en-US" altLang="ko-KR" sz="24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예를 들어 대전 지역 고등학생을 대상으로 학교폭력을 조사할 때 학생은 연구의 분석단위이며</a:t>
            </a:r>
            <a:r>
              <a:rPr lang="en-US" altLang="ko-KR" sz="2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요소가 되는 동시에 </a:t>
            </a:r>
            <a:r>
              <a:rPr lang="ko-KR" altLang="en-US" sz="2400" dirty="0" err="1">
                <a:latin typeface="굴림체" pitchFamily="49" charset="-127"/>
                <a:ea typeface="굴림체" pitchFamily="49" charset="-127"/>
              </a:rPr>
              <a:t>표집단위가</a:t>
            </a: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 됨</a:t>
            </a:r>
            <a:r>
              <a:rPr lang="en-US" altLang="ko-KR" sz="2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그러나 대전 지역에 위치한 고등학교 중 일부를 </a:t>
            </a:r>
            <a:r>
              <a:rPr lang="ko-KR" altLang="en-US" sz="2400" dirty="0" err="1">
                <a:latin typeface="굴림체" pitchFamily="49" charset="-127"/>
                <a:ea typeface="굴림체" pitchFamily="49" charset="-127"/>
              </a:rPr>
              <a:t>표본추출한</a:t>
            </a: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 후 그 학교에서 학생을 조사하였다면</a:t>
            </a:r>
            <a:r>
              <a:rPr lang="en-US" altLang="ko-KR" sz="24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최초의 표본추출 단위는 학교가 되며 두 번째 </a:t>
            </a:r>
            <a:r>
              <a:rPr lang="ko-KR" altLang="en-US" sz="2400" dirty="0" err="1">
                <a:latin typeface="굴림체" pitchFamily="49" charset="-127"/>
                <a:ea typeface="굴림체" pitchFamily="49" charset="-127"/>
              </a:rPr>
              <a:t>표집단위는</a:t>
            </a: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 학생이 됨</a:t>
            </a:r>
            <a:endParaRPr lang="en-US" altLang="ko-KR" sz="24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ko-KR" sz="28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6597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403648" y="1643050"/>
            <a:ext cx="6624736" cy="44831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1.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 조사란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?</a:t>
            </a:r>
          </a:p>
          <a:p>
            <a:pPr marL="0" indent="0">
              <a:buNone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1)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표본조사의 주요 개념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+mj-ea"/>
              <a:buAutoNum type="circleNumDbPlain" startAt="5"/>
            </a:pP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표집간격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모집단으로부터 표본을 추출할 때 추출되는 간격을 의미함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예를 들면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모집단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100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명 중에서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10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명을 표본으로 선정한다면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표집간격은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10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이 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0" indent="0">
              <a:buNone/>
            </a:pPr>
            <a:r>
              <a:rPr lang="ko-KR" altLang="en-US" sz="2800" dirty="0">
                <a:latin typeface="굴림체" pitchFamily="49" charset="-127"/>
                <a:ea typeface="굴림체" pitchFamily="49" charset="-127"/>
              </a:rPr>
              <a:t> </a:t>
            </a:r>
            <a:endParaRPr lang="en-US" altLang="ko-KR" sz="28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03053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403648" y="1643050"/>
            <a:ext cx="6624736" cy="44831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1.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 조사란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?</a:t>
            </a:r>
          </a:p>
          <a:p>
            <a:pPr marL="0" indent="0">
              <a:buNone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1)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표본조사의 주요 개념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457200" indent="-457200">
              <a:buFont typeface="+mj-ea"/>
              <a:buAutoNum type="circleNumDbPlain" startAt="6"/>
            </a:pP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표집오차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모수와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통계치의 차이를 말하면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표본의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통계치로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모수를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추정할 때 발생하는 오차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표집오차를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줄이기 위한 방법은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0" indent="0">
              <a:buNone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첫째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표본의 수를 늘리는 것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: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표본의 수가 증가할 수록 일부 표본으로 인해 발생하는 오차는 줄어들게 되며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표집오차가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작을 수록 표본은 모집단의 특성을 정확하게 반영하게 됨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단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 크기의 증가는 비용의 증가를 의미하므로 적정 표본 수를 결정하는 것이 중요함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0" indent="0">
              <a:buNone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둘째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확률표집을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하는 것임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0" indent="0">
              <a:buNone/>
            </a:pP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81776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403648" y="1643050"/>
            <a:ext cx="6624736" cy="44831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1.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 조사란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?</a:t>
            </a:r>
          </a:p>
          <a:p>
            <a:pPr marL="0" indent="0">
              <a:buNone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1)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표본조사의 주요 개념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457200" indent="-457200">
              <a:buFont typeface="+mj-ea"/>
              <a:buAutoNum type="circleNumDbPlain" startAt="7"/>
            </a:pP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비표집오차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비표집오차는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조사과정에서 발생하는 오차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예를 들어 조사자가 누군지에 따라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응답자의 개인적인 특성에 따라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조사자의 주변환경에 따라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측정 도구에 따라 수집된 자료를 편집하고 부호화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(coding)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하는 과정 중에서 발생하는 오차를 말함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전수 조사와  표본 조사 모두에서 발생하지만 모집단 규모가 큰 전수 조사가 상대적으로 발생할 여지가 높음 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비표집오차를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줄이기 위해서는 조사방법에 대한 충분한 검토 및 사전조사와 질문 조사원에 대한 충분한 훈련을 실시할 필요가 있음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41823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071538" y="1643050"/>
            <a:ext cx="7215238" cy="4268799"/>
          </a:xfrm>
        </p:spPr>
        <p:txBody>
          <a:bodyPr/>
          <a:lstStyle/>
          <a:p>
            <a:pPr>
              <a:buNone/>
            </a:pPr>
            <a:r>
              <a:rPr lang="en-US" altLang="ko-KR" sz="2000" dirty="0">
                <a:solidFill>
                  <a:srgbClr val="00B0F0"/>
                </a:solidFill>
                <a:latin typeface="굴림체" pitchFamily="49" charset="-127"/>
                <a:ea typeface="굴림체" pitchFamily="49" charset="-127"/>
              </a:rPr>
              <a:t>2) </a:t>
            </a:r>
            <a:r>
              <a:rPr lang="ko-KR" altLang="en-US" sz="2000" dirty="0">
                <a:solidFill>
                  <a:srgbClr val="00B0F0"/>
                </a:solidFill>
                <a:latin typeface="굴림체" pitchFamily="49" charset="-127"/>
                <a:ea typeface="굴림체" pitchFamily="49" charset="-127"/>
              </a:rPr>
              <a:t>표본조사의 장점과 한계</a:t>
            </a:r>
            <a:r>
              <a:rPr lang="en-US" altLang="ko-KR" sz="2000" dirty="0">
                <a:solidFill>
                  <a:srgbClr val="00B0F0"/>
                </a:solidFill>
                <a:latin typeface="굴림체" pitchFamily="49" charset="-127"/>
                <a:ea typeface="굴림체" pitchFamily="49" charset="-127"/>
              </a:rPr>
              <a:t> </a:t>
            </a:r>
          </a:p>
          <a:p>
            <a:pPr>
              <a:buNone/>
            </a:pP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graphicFrame>
        <p:nvGraphicFramePr>
          <p:cNvPr id="3" name="다이어그램 2"/>
          <p:cNvGraphicFramePr/>
          <p:nvPr>
            <p:extLst>
              <p:ext uri="{D42A27DB-BD31-4B8C-83A1-F6EECF244321}">
                <p14:modId xmlns:p14="http://schemas.microsoft.com/office/powerpoint/2010/main" val="318172447"/>
              </p:ext>
            </p:extLst>
          </p:nvPr>
        </p:nvGraphicFramePr>
        <p:xfrm>
          <a:off x="1285852" y="2285992"/>
          <a:ext cx="6858048" cy="4214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403648" y="1643050"/>
            <a:ext cx="6624736" cy="44831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2000" dirty="0">
                <a:solidFill>
                  <a:srgbClr val="00B0F0"/>
                </a:solidFill>
                <a:latin typeface="굴림체" pitchFamily="49" charset="-127"/>
                <a:ea typeface="굴림체" pitchFamily="49" charset="-127"/>
              </a:rPr>
              <a:t>2) </a:t>
            </a:r>
            <a:r>
              <a:rPr lang="ko-KR" altLang="en-US" sz="2000" dirty="0">
                <a:solidFill>
                  <a:srgbClr val="00B0F0"/>
                </a:solidFill>
                <a:latin typeface="굴림체" pitchFamily="49" charset="-127"/>
                <a:ea typeface="굴림체" pitchFamily="49" charset="-127"/>
              </a:rPr>
              <a:t>표본조사의 장점과 한계</a:t>
            </a:r>
            <a:r>
              <a:rPr lang="en-US" altLang="ko-KR" sz="2000" dirty="0">
                <a:solidFill>
                  <a:srgbClr val="00B0F0"/>
                </a:solidFill>
                <a:latin typeface="굴림체" pitchFamily="49" charset="-127"/>
                <a:ea typeface="굴림체" pitchFamily="49" charset="-127"/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이러한 문제점은 모집단을 대표할 수 있는 표본추출방법을 활용하거나 표본의 크기를 어느 정도만 확보한다면 극복할 수 있고 오차를 최소화 할 수 있음</a:t>
            </a:r>
          </a:p>
          <a:p>
            <a:pPr marL="0" indent="0">
              <a:buNone/>
            </a:pP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0524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내용 개체 틀 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82749244"/>
              </p:ext>
            </p:extLst>
          </p:nvPr>
        </p:nvGraphicFramePr>
        <p:xfrm>
          <a:off x="755576" y="2532966"/>
          <a:ext cx="7704856" cy="2827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259632" y="2132856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latin typeface="굴림체" panose="020B0609000101010101" pitchFamily="49" charset="-127"/>
                <a:ea typeface="굴림체" panose="020B0609000101010101" pitchFamily="49" charset="-127"/>
              </a:rPr>
              <a:t>2. </a:t>
            </a:r>
            <a:r>
              <a:rPr lang="ko-KR" altLang="en-US" sz="2000" dirty="0" err="1">
                <a:latin typeface="굴림체" panose="020B0609000101010101" pitchFamily="49" charset="-127"/>
                <a:ea typeface="굴림체" panose="020B0609000101010101" pitchFamily="49" charset="-127"/>
              </a:rPr>
              <a:t>표집</a:t>
            </a:r>
            <a:r>
              <a:rPr lang="ko-KR" altLang="en-US" sz="2000" dirty="0">
                <a:latin typeface="굴림체" panose="020B0609000101010101" pitchFamily="49" charset="-127"/>
                <a:ea typeface="굴림체" panose="020B0609000101010101" pitchFamily="49" charset="-127"/>
              </a:rPr>
              <a:t> 과정</a:t>
            </a:r>
          </a:p>
        </p:txBody>
      </p:sp>
    </p:spTree>
    <p:extLst>
      <p:ext uri="{BB962C8B-B14F-4D97-AF65-F5344CB8AC3E}">
        <p14:creationId xmlns:p14="http://schemas.microsoft.com/office/powerpoint/2010/main" val="820126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403648" y="1643050"/>
            <a:ext cx="6624736" cy="44831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2.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과정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</a:p>
          <a:p>
            <a:pPr marL="0" indent="0">
              <a:buNone/>
            </a:pPr>
            <a:r>
              <a:rPr lang="en-US" altLang="ko-KR" sz="2000" dirty="0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1) </a:t>
            </a:r>
            <a:r>
              <a:rPr lang="ko-KR" altLang="en-US" sz="2000" dirty="0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모집단 규정</a:t>
            </a:r>
            <a:endParaRPr lang="en-US" altLang="ko-KR" sz="2000" dirty="0">
              <a:solidFill>
                <a:srgbClr val="00B050"/>
              </a:solidFill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연구결과를 일반화하고자 하는 모집단을 명확하고 구체적으로 규정하여야 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모집단의 정의가 분명하지 않으면 조사에 편견의 결과를 유도할 수 있게 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예를 들어 학교폭력을 조사함에 있어 전체 고등학교 학생을 모집단으로 할 것인지 특성화 고등학교를 모집단으로 할 것인지 정해야 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0" indent="0">
              <a:buNone/>
            </a:pP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6661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403648" y="1643050"/>
            <a:ext cx="6624736" cy="44831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2.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과정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</a:p>
          <a:p>
            <a:pPr marL="0" indent="0">
              <a:buNone/>
            </a:pPr>
            <a:r>
              <a:rPr lang="en-US" altLang="ko-KR" sz="2000" dirty="0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2) </a:t>
            </a:r>
            <a:r>
              <a:rPr lang="ko-KR" altLang="en-US" sz="2000" dirty="0" err="1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표본틀</a:t>
            </a:r>
            <a:r>
              <a:rPr lang="ko-KR" altLang="en-US" sz="2000" dirty="0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 확보</a:t>
            </a:r>
            <a:endParaRPr lang="en-US" altLang="ko-KR" sz="2000" dirty="0">
              <a:solidFill>
                <a:srgbClr val="00B050"/>
              </a:solidFill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모집단 내에 포함된 조사대상자의 명단이 수록된 목록을 확보해야 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좋은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표본틀은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모집단이 구성요소를 모두 포함한 정확한 정보를 가지고 있어야 하며 그 정보나 자료는 가장 최근의 것이어야 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061482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403648" y="1643050"/>
            <a:ext cx="6624736" cy="448311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2.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과정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</a:p>
          <a:p>
            <a:pPr marL="0" indent="0">
              <a:buNone/>
            </a:pPr>
            <a:r>
              <a:rPr lang="en-US" altLang="ko-KR" sz="2000" dirty="0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3) </a:t>
            </a:r>
            <a:r>
              <a:rPr lang="ko-KR" altLang="en-US" sz="2000" dirty="0" err="1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표집방법</a:t>
            </a:r>
            <a:r>
              <a:rPr lang="ko-KR" altLang="en-US" sz="2000" dirty="0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 선정</a:t>
            </a:r>
            <a:endParaRPr lang="en-US" altLang="ko-KR" sz="2000" dirty="0">
              <a:solidFill>
                <a:srgbClr val="00B050"/>
              </a:solidFill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표본추출방법을 결정해야 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표본추출방법은 크게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확률표집과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비확률표집으로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구분되며 연구목적과 조사도구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표본단위의 특성과 모집단의 대표성 확보 등을 고려해서 선정함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0" indent="0">
              <a:buNone/>
            </a:pPr>
            <a:r>
              <a:rPr lang="en-US" altLang="ko-KR" sz="2000" dirty="0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4) </a:t>
            </a:r>
            <a:r>
              <a:rPr lang="ko-KR" altLang="en-US" sz="2000" dirty="0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표본크기 결정</a:t>
            </a:r>
            <a:endParaRPr lang="en-US" altLang="ko-KR" sz="2000" dirty="0">
              <a:solidFill>
                <a:srgbClr val="00B050"/>
              </a:solidFill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표본의 크기는 모집단의 크기와 특성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연구목적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동질성 여부에 좌우됨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모집단의 크기가 작으면 전수조사를 하는 것이 좋을 것이며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모집단이 동질성이 강한 요소들로 구성되어 있다면 이질성이 강한 모집단에 비해 적은 표본으로도 모집단의 대표성을 유지할 수 있게 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076416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403648" y="1643050"/>
            <a:ext cx="6624736" cy="44831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2.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과정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</a:p>
          <a:p>
            <a:pPr marL="0" indent="0">
              <a:buNone/>
            </a:pPr>
            <a:r>
              <a:rPr lang="en-US" altLang="ko-KR" sz="2000" dirty="0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5) </a:t>
            </a:r>
            <a:r>
              <a:rPr lang="ko-KR" altLang="en-US" sz="2000" dirty="0" err="1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표집</a:t>
            </a:r>
            <a:r>
              <a:rPr lang="ko-KR" altLang="en-US" sz="2000" dirty="0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 실시</a:t>
            </a:r>
            <a:endParaRPr lang="en-US" altLang="ko-KR" sz="2000" dirty="0">
              <a:solidFill>
                <a:srgbClr val="00B050"/>
              </a:solidFill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표본을 체계적으로 선정하는 작업을 실시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조사원을 선발하여 교육시키고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선별된 표본을 대상으로 자료를 수집함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69530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071538" y="1714488"/>
            <a:ext cx="7215238" cy="44831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2400" dirty="0">
                <a:latin typeface="굴림체" pitchFamily="49" charset="-127"/>
                <a:ea typeface="굴림체" pitchFamily="49" charset="-127"/>
              </a:rPr>
              <a:t>3. </a:t>
            </a:r>
            <a:r>
              <a:rPr lang="ko-KR" altLang="en-US" sz="2400" dirty="0" err="1">
                <a:latin typeface="굴림체" pitchFamily="49" charset="-127"/>
                <a:ea typeface="굴림체" pitchFamily="49" charset="-127"/>
              </a:rPr>
              <a:t>표집</a:t>
            </a: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 방법</a:t>
            </a:r>
            <a:endParaRPr lang="en-US" altLang="ko-KR" sz="2400" dirty="0">
              <a:latin typeface="굴림체" pitchFamily="49" charset="-127"/>
              <a:ea typeface="굴림체" pitchFamily="49" charset="-127"/>
            </a:endParaRPr>
          </a:p>
          <a:p>
            <a:pPr>
              <a:buNone/>
            </a:pPr>
            <a:endParaRPr lang="en-US" altLang="ko-KR" sz="24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AutoNum type="arabicParenR"/>
            </a:pPr>
            <a:endParaRPr lang="ko-KR" altLang="en-US" sz="2400" dirty="0">
              <a:latin typeface="굴림체" pitchFamily="49" charset="-127"/>
              <a:ea typeface="굴림체" pitchFamily="49" charset="-127"/>
            </a:endParaRPr>
          </a:p>
        </p:txBody>
      </p:sp>
      <p:graphicFrame>
        <p:nvGraphicFramePr>
          <p:cNvPr id="3" name="다이어그램 2"/>
          <p:cNvGraphicFramePr/>
          <p:nvPr>
            <p:extLst>
              <p:ext uri="{D42A27DB-BD31-4B8C-83A1-F6EECF244321}">
                <p14:modId xmlns:p14="http://schemas.microsoft.com/office/powerpoint/2010/main" val="2427303417"/>
              </p:ext>
            </p:extLst>
          </p:nvPr>
        </p:nvGraphicFramePr>
        <p:xfrm>
          <a:off x="899592" y="1628800"/>
          <a:ext cx="6429420" cy="4960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755406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403648" y="1484784"/>
            <a:ext cx="6624736" cy="4824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3.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표집방법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표본을 추출하는 방법은 크게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확률표집과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비확률표집이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있음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457200" indent="-457200">
              <a:buFont typeface="+mj-ea"/>
              <a:buAutoNum type="circleNumDbPlain"/>
            </a:pP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확률표집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모집단에서 표본을 선정할 때에 미리 각 요소가 뽑힐 확률을 지정하고 표본을 구하는 것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좀 더 복잡하고 표본을 구하는데 오랜 시간이 걸리며 비용이 많이 듦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하지만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각 요소가 선택될 확률을 계산할 수 있기 때문에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표집오차의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추정이 가능하며 보다 신뢰할만한 모집단 추론이 이루어 질 수 있음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0" indent="0">
              <a:buNone/>
            </a:pP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488182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403648" y="1484784"/>
            <a:ext cx="6624736" cy="4824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3.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표집방법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None/>
            </a:pP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457200" indent="-457200">
              <a:buFont typeface="+mj-ea"/>
              <a:buAutoNum type="circleNumDbPlain" startAt="2"/>
            </a:pP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비확률표집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표본으로 뽑힐 확률을 모르거나 요소들 중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표집될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확률이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이 되는 경우가 발생하는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표집방법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표본을 추출하는데 빠르고 쉽고 비용이 적게 드는 방법이지만 추출 과정의 주관성으로 인해 모집단을 대표하지 못할 수 있고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얻어진 추정 값 들에 대해 일반화된 통계적 결론을 내리기 어려운 점이 있음  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23120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403648" y="1643050"/>
            <a:ext cx="6624736" cy="466627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3.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표집방법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표집방식은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양적연구자와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질적연구자에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따라 상이함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457200" indent="-457200">
              <a:buFont typeface="+mj-ea"/>
              <a:buAutoNum type="circleNumDbPlain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양적 연구자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대표성 있는 표본을 통해 모집단에 대한 정확한 일반화를 이끌어 내기 위해 표본추출을 가장 중요한 과제로 여김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그래서 확률이론에 근거한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여러가지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유형을 활용하여 표본을 추출함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0" indent="0">
              <a:buNone/>
            </a:pP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457200" indent="-457200">
              <a:buFont typeface="+mj-ea"/>
              <a:buAutoNum type="circleNumDbPlain" startAt="2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질적 연구자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표본의 대표성이나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확률표집에는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덜 민감함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어떠한 사건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사례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행동 등에 대한 깊이 있고 명확한 이해를 제공할 수 있는 표본을 선택하는데 주의를 기울임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따라서 대부분의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양적연구자는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확률표집을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사용하고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질적연구자는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비확률표집을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선택하는 경향이 있음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309635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142976" y="1556792"/>
            <a:ext cx="7215238" cy="456937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3.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방법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457200" indent="-457200">
              <a:buAutoNum type="arabicParenR"/>
            </a:pPr>
            <a:r>
              <a:rPr lang="ko-KR" altLang="en-US" sz="2000" dirty="0" err="1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확률표집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: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조사자가 대체로 모집단의 규모와 구성원 특성에 대해 알고 있으며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모집단의 각 요소가 표본으로 선정될 확률이 동일함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동일 확률의 선택방법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)</a:t>
            </a:r>
          </a:p>
          <a:p>
            <a:pPr marL="0" indent="0">
              <a:buNone/>
            </a:pP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457200" indent="-457200">
              <a:buFont typeface="+mj-ea"/>
              <a:buAutoNum type="circleNumDbPlain"/>
            </a:pPr>
            <a:r>
              <a:rPr lang="ko-KR" altLang="en-US" sz="2000" dirty="0" err="1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단순무작위표집</a:t>
            </a:r>
            <a:endParaRPr lang="en-US" altLang="ko-KR" sz="2000" dirty="0">
              <a:solidFill>
                <a:srgbClr val="00B050"/>
              </a:solidFill>
              <a:latin typeface="굴림체" pitchFamily="49" charset="-127"/>
              <a:ea typeface="굴림체" pitchFamily="49" charset="-127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확률표집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가운데 가장 기본적인 유형으로 모집단의 각 요소가 표본으로 뽑힐 확률이 동일하다는 원칙이 적용됨 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예로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조사대상자 모두에게 번호표를 부여한 후 하나씩 번호표를 뽑는 방법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난수표 사용하여 원하는 표본의 수만큼 해당되는 번호를 추출하는 방법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142976" y="1556792"/>
            <a:ext cx="7215238" cy="456937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3.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방법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457200" indent="-457200">
              <a:buNone/>
            </a:pPr>
            <a:r>
              <a:rPr lang="en-US" altLang="ko-KR" sz="2000" dirty="0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1) </a:t>
            </a:r>
            <a:r>
              <a:rPr lang="ko-KR" altLang="en-US" sz="2000" dirty="0" err="1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확률표집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457200" indent="-457200">
              <a:buFont typeface="+mj-ea"/>
              <a:buAutoNum type="circleNumDbPlain"/>
            </a:pPr>
            <a:r>
              <a:rPr lang="ko-KR" altLang="en-US" sz="2000" dirty="0" err="1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단순무작위표집</a:t>
            </a:r>
            <a:endParaRPr lang="en-US" altLang="ko-KR" sz="2000" dirty="0">
              <a:solidFill>
                <a:srgbClr val="00B050"/>
              </a:solidFill>
              <a:latin typeface="굴림체" pitchFamily="49" charset="-127"/>
              <a:ea typeface="굴림체" pitchFamily="49" charset="-127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장점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?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손쉽게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할 수 있다는 것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단점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?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모집단이 큰 경우 적용하기 힘듦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단순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무작위표집을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시행하기 위한 가장 기본적인 조건이 모집단의 각 요소에 일련번호를 부여할 수 있어야 하는데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모집단의 규모가 클 경우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일련번호를 모두 부여하는 것이 불가능하게 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AutoNum type="circleNumDbPlain"/>
            </a:pPr>
            <a:endParaRPr lang="ko-KR" altLang="en-US" sz="20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64750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142976" y="1643050"/>
            <a:ext cx="7215238" cy="4483113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ea"/>
              <a:buAutoNum type="circleNumDbPlain" startAt="2"/>
            </a:pPr>
            <a:r>
              <a:rPr lang="ko-KR" altLang="en-US" sz="2400" dirty="0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체계적 </a:t>
            </a:r>
            <a:r>
              <a:rPr lang="ko-KR" altLang="en-US" sz="2400" dirty="0" err="1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표집</a:t>
            </a:r>
            <a:endParaRPr lang="en-US" altLang="ko-KR" sz="2400" dirty="0">
              <a:solidFill>
                <a:srgbClr val="00B050"/>
              </a:solidFill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일정한 순서에 따라 표본을 추출하는 방법</a:t>
            </a:r>
            <a:endParaRPr lang="en-US" altLang="ko-KR" sz="24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조사모집단의 크기가 클 때 주로 사용함</a:t>
            </a:r>
            <a:endParaRPr lang="en-US" altLang="ko-KR" sz="2400" dirty="0">
              <a:latin typeface="굴림체" pitchFamily="49" charset="-127"/>
              <a:ea typeface="굴림체" pitchFamily="49" charset="-127"/>
            </a:endParaRPr>
          </a:p>
          <a:p>
            <a:pPr marL="514350" indent="-514350" algn="just">
              <a:buFont typeface="Wingdings" pitchFamily="2" charset="2"/>
              <a:buChar char="Ø"/>
            </a:pP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조사모집단의 크기가 크면 표본에 일련번호를 부여하거나 난수표를 이용하여 표본을 선정하는 </a:t>
            </a:r>
            <a:r>
              <a:rPr lang="ko-KR" altLang="en-US" sz="2400" dirty="0" err="1">
                <a:latin typeface="굴림체" pitchFamily="49" charset="-127"/>
                <a:ea typeface="굴림체" pitchFamily="49" charset="-127"/>
              </a:rPr>
              <a:t>단순무작위표집은</a:t>
            </a: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 비효율적인 방법이 됨 </a:t>
            </a:r>
            <a:endParaRPr lang="en-US" altLang="ko-KR" sz="2400" dirty="0">
              <a:latin typeface="굴림체" pitchFamily="49" charset="-127"/>
              <a:ea typeface="굴림체" pitchFamily="49" charset="-127"/>
            </a:endParaRPr>
          </a:p>
          <a:p>
            <a:pPr marL="514350" indent="-514350" algn="just">
              <a:buFont typeface="Wingdings" pitchFamily="2" charset="2"/>
              <a:buChar char="Ø"/>
            </a:pP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전체 모집단에서 매 </a:t>
            </a:r>
            <a:r>
              <a:rPr lang="en-US" altLang="ko-KR" sz="2400" dirty="0">
                <a:latin typeface="굴림체" pitchFamily="49" charset="-127"/>
                <a:ea typeface="굴림체" pitchFamily="49" charset="-127"/>
              </a:rPr>
              <a:t>n</a:t>
            </a: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번째 사례를 표본으로 선정하는 것임</a:t>
            </a:r>
            <a:endParaRPr lang="en-US" altLang="ko-KR" sz="2400" dirty="0">
              <a:latin typeface="굴림체" pitchFamily="49" charset="-127"/>
              <a:ea typeface="굴림체" pitchFamily="49" charset="-127"/>
            </a:endParaRPr>
          </a:p>
          <a:p>
            <a:pPr marL="514350" indent="-514350" algn="just">
              <a:buFont typeface="Wingdings" pitchFamily="2" charset="2"/>
              <a:buChar char="Ø"/>
            </a:pP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예를 들어 만약 </a:t>
            </a:r>
            <a:r>
              <a:rPr lang="en-US" altLang="ko-KR" sz="2400" dirty="0">
                <a:latin typeface="굴림체" pitchFamily="49" charset="-127"/>
                <a:ea typeface="굴림체" pitchFamily="49" charset="-127"/>
              </a:rPr>
              <a:t>400</a:t>
            </a: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명의 </a:t>
            </a:r>
            <a:r>
              <a:rPr lang="ko-KR" altLang="en-US" sz="2400" dirty="0" err="1">
                <a:latin typeface="굴림체" pitchFamily="49" charset="-127"/>
                <a:ea typeface="굴림체" pitchFamily="49" charset="-127"/>
              </a:rPr>
              <a:t>표본틀에서</a:t>
            </a: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400" dirty="0">
                <a:latin typeface="굴림체" pitchFamily="49" charset="-127"/>
                <a:ea typeface="굴림체" pitchFamily="49" charset="-127"/>
              </a:rPr>
              <a:t>100</a:t>
            </a: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명의 표본을 선정할 때 매 </a:t>
            </a:r>
            <a:r>
              <a:rPr lang="en-US" altLang="ko-KR" sz="2400" dirty="0">
                <a:latin typeface="굴림체" pitchFamily="49" charset="-127"/>
                <a:ea typeface="굴림체" pitchFamily="49" charset="-127"/>
              </a:rPr>
              <a:t>4</a:t>
            </a: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번째 요소가 선택되는 것이며 여기에서 </a:t>
            </a:r>
            <a:r>
              <a:rPr lang="en-US" altLang="ko-KR" sz="2400" dirty="0">
                <a:latin typeface="굴림체" pitchFamily="49" charset="-127"/>
                <a:ea typeface="굴림체" pitchFamily="49" charset="-127"/>
              </a:rPr>
              <a:t>4</a:t>
            </a: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는 표본추출 간격이 된다</a:t>
            </a:r>
            <a:r>
              <a:rPr lang="en-US" altLang="ko-KR" sz="2400" dirty="0">
                <a:latin typeface="굴림체" pitchFamily="49" charset="-127"/>
                <a:ea typeface="굴림체" pitchFamily="49" charset="-127"/>
              </a:rPr>
              <a:t>(4=400/100)</a:t>
            </a:r>
            <a:r>
              <a:rPr lang="ko-KR" altLang="en-US" sz="2400" dirty="0">
                <a:latin typeface="굴림체" pitchFamily="49" charset="-127"/>
                <a:ea typeface="굴림체" pitchFamily="49" charset="-127"/>
              </a:rPr>
              <a:t> </a:t>
            </a:r>
            <a:endParaRPr lang="en-US" altLang="ko-KR" sz="2400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142976" y="1643050"/>
            <a:ext cx="7215238" cy="4483113"/>
          </a:xfrm>
        </p:spPr>
        <p:txBody>
          <a:bodyPr>
            <a:normAutofit/>
          </a:bodyPr>
          <a:lstStyle/>
          <a:p>
            <a:pPr marL="514350" indent="-514350">
              <a:buFont typeface="+mj-ea"/>
              <a:buAutoNum type="circleNumDbPlain" startAt="2"/>
            </a:pPr>
            <a:r>
              <a:rPr lang="ko-KR" altLang="en-US" sz="2000" dirty="0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체계적 </a:t>
            </a:r>
            <a:r>
              <a:rPr lang="ko-KR" altLang="en-US" sz="2000" dirty="0" err="1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표집</a:t>
            </a:r>
            <a:endParaRPr lang="en-US" altLang="ko-KR" sz="2000" dirty="0">
              <a:solidFill>
                <a:srgbClr val="00B050"/>
              </a:solidFill>
              <a:latin typeface="굴림체" pitchFamily="49" charset="-127"/>
              <a:ea typeface="굴림체" pitchFamily="49" charset="-127"/>
            </a:endParaRPr>
          </a:p>
          <a:p>
            <a:pPr marL="514350" indent="-514350" algn="just"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체계적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표집은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규칙적인 간격에 의해 표본을 선정하므로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표본틀의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목록 순서가 일정한 패턴을 갖고 있으면 문제가 발생함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즉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일정한 주기성이 없어야 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514350" indent="-514350" algn="just"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예를 들어 아파트 세대의 표본을 선정할 경우 표본추출간격으로 인해 일부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특정층의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세대만이 뽑힐 위험이 있음 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514350" indent="-514350" algn="just"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연구자는 </a:t>
            </a:r>
            <a:r>
              <a:rPr lang="ko-KR" altLang="en-US" sz="2000" dirty="0" err="1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표집틀에</a:t>
            </a:r>
            <a:r>
              <a:rPr lang="ko-KR" altLang="en-US" sz="2000" dirty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 주기성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이 나타나는지 살펴야 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57608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142976" y="1643050"/>
            <a:ext cx="7215238" cy="4643470"/>
          </a:xfrm>
        </p:spPr>
        <p:txBody>
          <a:bodyPr>
            <a:normAutofit/>
          </a:bodyPr>
          <a:lstStyle/>
          <a:p>
            <a:pPr marL="514350" indent="-514350">
              <a:buFont typeface="+mj-ea"/>
              <a:buAutoNum type="circleNumDbPlain" startAt="3"/>
            </a:pPr>
            <a:r>
              <a:rPr lang="ko-KR" altLang="en-US" sz="2000" dirty="0" err="1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층화표집</a:t>
            </a:r>
            <a:endParaRPr lang="en-US" altLang="ko-KR" sz="2000" dirty="0">
              <a:solidFill>
                <a:srgbClr val="00B050"/>
              </a:solidFill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모집단을 우선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층화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소집단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로 나누고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각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층화에서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무작위표집을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하는 방법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일반적으로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층화를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구분하는 기준은 성별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지역 등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모집단의 특성에 따라 나누는 것으로 조사하고자 하는 목적에 따라 다르게 적용됨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모집단의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층화는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비례적 혹은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비비례적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방법으로 수행됨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비례층화는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각 하위집단에서 동일한 비율로 표본단위를 추출하는 것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예를 들면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모집단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500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명에서 표본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100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명을 뽑는데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남녀의 성비가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4:6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이다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남자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200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명중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40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명을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여자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300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명중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60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명을 무작위로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표집하는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것임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)</a:t>
            </a:r>
          </a:p>
          <a:p>
            <a:pPr marL="514350" indent="-514350">
              <a:buAutoNum type="arabicParenR"/>
            </a:pPr>
            <a:endParaRPr lang="ko-KR" altLang="en-US" sz="2000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142976" y="1643050"/>
            <a:ext cx="7215238" cy="4643470"/>
          </a:xfrm>
        </p:spPr>
        <p:txBody>
          <a:bodyPr>
            <a:normAutofit/>
          </a:bodyPr>
          <a:lstStyle/>
          <a:p>
            <a:pPr marL="514350" indent="-514350">
              <a:buFont typeface="+mj-ea"/>
              <a:buAutoNum type="circleNumDbPlain" startAt="3"/>
            </a:pPr>
            <a:r>
              <a:rPr lang="ko-KR" altLang="en-US" sz="2000" dirty="0" err="1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층화표집</a:t>
            </a:r>
            <a:endParaRPr lang="en-US" altLang="ko-KR" sz="2000" dirty="0">
              <a:solidFill>
                <a:srgbClr val="00B050"/>
              </a:solidFill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비비례층화는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층화된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하위집단마다 차등비율로 표본단위를 추출하는 것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예를 들면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위 사례와 같은 경우 남녀의 성비가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9:1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이면 남자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450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명중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90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명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여자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50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명중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10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명이 포함되어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10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명으로 여자 학생의 생각을 일반화하기에 문제가 생김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이러한 경우 남녀의 성비와 관계없이 소규모 하위집단은 더 높은 비율로 표본을 선정함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예를 들어 여자는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50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명중에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20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명을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남자는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450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명중에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80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명을 무작위로 추출함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 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</a:p>
          <a:p>
            <a:pPr marL="514350" indent="-514350">
              <a:buAutoNum type="arabicParenR"/>
            </a:pPr>
            <a:endParaRPr lang="ko-KR" altLang="en-US" sz="20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82390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142976" y="1643050"/>
            <a:ext cx="7215238" cy="4810286"/>
          </a:xfrm>
        </p:spPr>
        <p:txBody>
          <a:bodyPr>
            <a:normAutofit/>
          </a:bodyPr>
          <a:lstStyle/>
          <a:p>
            <a:pPr marL="514350" indent="-514350">
              <a:buFont typeface="+mj-ea"/>
              <a:buAutoNum type="circleNumDbPlain" startAt="4"/>
            </a:pPr>
            <a:r>
              <a:rPr lang="ko-KR" altLang="en-US" sz="2000" dirty="0" err="1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집락</a:t>
            </a:r>
            <a:r>
              <a:rPr lang="en-US" altLang="ko-KR" sz="2000" dirty="0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2000" dirty="0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군집</a:t>
            </a:r>
            <a:r>
              <a:rPr lang="en-US" altLang="ko-KR" sz="2000" dirty="0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2000" dirty="0" err="1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표집</a:t>
            </a:r>
            <a:endParaRPr lang="en-US" altLang="ko-KR" sz="2000" dirty="0">
              <a:solidFill>
                <a:srgbClr val="00B050"/>
              </a:solidFill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표집단위를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개인이 아닌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집락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즉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자연집단을 단위로 하는 표본추출방법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이상적인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집락표본이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되기 위해서는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집락간에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동질성이 있어야 하고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집락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내에서는 이질적인 형태가 되어야 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일반적으로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집락표집은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다단계집락표집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방법을 많이 활용함  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예를 들면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행정구를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주로 활용하는데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서울시민의 복지욕구를 조사할 경우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25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개구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중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5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개구를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무작위로 선정하고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5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개 구에서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3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개 동을 무작위로 선정하여 표본을 구하는 것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2000" dirty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큰 단위를 더 많이 뽑을수록 표본의 대표성이 증대됨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)</a:t>
            </a:r>
          </a:p>
          <a:p>
            <a:pPr marL="514350" indent="-514350">
              <a:buFont typeface="Wingdings" pitchFamily="2" charset="2"/>
              <a:buChar char="Ø"/>
            </a:pP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142976" y="1643050"/>
            <a:ext cx="7215238" cy="4810286"/>
          </a:xfrm>
        </p:spPr>
        <p:txBody>
          <a:bodyPr>
            <a:normAutofit/>
          </a:bodyPr>
          <a:lstStyle/>
          <a:p>
            <a:pPr marL="514350" indent="-514350">
              <a:buFont typeface="+mj-ea"/>
              <a:buAutoNum type="circleNumDbPlain" startAt="4"/>
            </a:pPr>
            <a:r>
              <a:rPr lang="ko-KR" altLang="en-US" sz="2000" dirty="0" err="1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집락</a:t>
            </a:r>
            <a:r>
              <a:rPr lang="en-US" altLang="ko-KR" sz="2000" dirty="0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2000" dirty="0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군집</a:t>
            </a:r>
            <a:r>
              <a:rPr lang="en-US" altLang="ko-KR" sz="2000" dirty="0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2000" dirty="0" err="1">
                <a:solidFill>
                  <a:srgbClr val="00B050"/>
                </a:solidFill>
                <a:latin typeface="굴림체" pitchFamily="49" charset="-127"/>
                <a:ea typeface="굴림체" pitchFamily="49" charset="-127"/>
              </a:rPr>
              <a:t>표집</a:t>
            </a:r>
            <a:endParaRPr lang="en-US" altLang="ko-KR" sz="2000" dirty="0">
              <a:solidFill>
                <a:srgbClr val="00B050"/>
              </a:solidFill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집락표집은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광범위한 모집단을 대상으로 효율적인 조사를 가능하게 하여 시간과 비용을 줄일 수 있는 장점이 있지만 </a:t>
            </a:r>
            <a:r>
              <a:rPr lang="ko-KR" altLang="en-US" sz="2000" dirty="0" err="1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집락</a:t>
            </a:r>
            <a:r>
              <a:rPr lang="ko-KR" altLang="en-US" sz="2000" dirty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 간에 동질성이 확보되지 않으면 </a:t>
            </a:r>
            <a:r>
              <a:rPr lang="ko-KR" altLang="en-US" sz="2000" dirty="0" err="1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표집오차</a:t>
            </a:r>
            <a:r>
              <a:rPr lang="ko-KR" altLang="en-US" sz="2000" dirty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 발생 가능성이 커진다는 단점이 있음</a:t>
            </a:r>
            <a:r>
              <a:rPr lang="en-US" altLang="ko-KR" sz="2000" dirty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. 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예를 들어 모집단이 일반계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실업계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특목고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대안학교 등의 이질적 특성을 가진 학교 중에 무작위로 표본을 구한다면 표본의 대표성을 확보하기 어렵게 되어 표본 추출 오차를 증가시킴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따라서 이러한 경우는 모집단을 특정지역의 일반계 고등학교로 한정 지어 </a:t>
            </a:r>
            <a:r>
              <a:rPr lang="ko-KR" altLang="en-US" sz="2000" dirty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모집단 내 </a:t>
            </a:r>
            <a:r>
              <a:rPr lang="ko-KR" altLang="en-US" sz="2000" dirty="0" err="1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집락간의</a:t>
            </a:r>
            <a:r>
              <a:rPr lang="ko-KR" altLang="en-US" sz="2000" dirty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 동질성을 확보해야 함</a:t>
            </a:r>
            <a:endParaRPr lang="en-US" altLang="ko-KR" sz="2000" dirty="0">
              <a:solidFill>
                <a:srgbClr val="FF0000"/>
              </a:solidFill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Wingdings" pitchFamily="2" charset="2"/>
              <a:buChar char="Ø"/>
            </a:pP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656355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142976" y="1643050"/>
            <a:ext cx="7215238" cy="44831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3.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표집방법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None/>
            </a:pPr>
            <a:r>
              <a:rPr lang="en-US" altLang="ko-KR" sz="2000" dirty="0">
                <a:solidFill>
                  <a:srgbClr val="FFC000"/>
                </a:solidFill>
                <a:latin typeface="굴림체" pitchFamily="49" charset="-127"/>
                <a:ea typeface="굴림체" pitchFamily="49" charset="-127"/>
              </a:rPr>
              <a:t>2) </a:t>
            </a:r>
            <a:r>
              <a:rPr lang="ko-KR" altLang="en-US" sz="2000" dirty="0" err="1">
                <a:solidFill>
                  <a:srgbClr val="FFC000"/>
                </a:solidFill>
                <a:latin typeface="굴림체" pitchFamily="49" charset="-127"/>
                <a:ea typeface="굴림체" pitchFamily="49" charset="-127"/>
              </a:rPr>
              <a:t>비확률표집</a:t>
            </a:r>
            <a:endParaRPr lang="en-US" altLang="ko-KR" sz="2000" dirty="0">
              <a:solidFill>
                <a:srgbClr val="FFC000"/>
              </a:solidFill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모집단에 대해 잘 모르고 있어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확률표집이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불가능하거나 현실적으로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확률표집을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활용하기 어려운 경우에 사용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표본추출과정에 동일확률의 선택방법을 사용하지 않아 확률이론을 적용한 표준오차가 계산될 수 없으므로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모수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추정에 따른 오차 범위를 확인할 수 없어  표본이 모집단을 어느 정도 정확하게 대변하는지에 대한 정보가 부재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장점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?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저렴하고 신속하여 쉽게 수행할 수 있음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단점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?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모집단에 대한 대표성을 갖지 못함으로 연구의 일반화에 자유롭지 못함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142976" y="1643050"/>
            <a:ext cx="7215238" cy="4483113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2)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비확률표집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+mj-ea"/>
              <a:buAutoNum type="circleNumDbPlain"/>
            </a:pPr>
            <a:r>
              <a:rPr lang="ko-KR" altLang="en-US" sz="2000" dirty="0" err="1">
                <a:solidFill>
                  <a:srgbClr val="FFC000"/>
                </a:solidFill>
                <a:latin typeface="굴림체" pitchFamily="49" charset="-127"/>
                <a:ea typeface="굴림체" pitchFamily="49" charset="-127"/>
              </a:rPr>
              <a:t>편의표집</a:t>
            </a:r>
            <a:endParaRPr lang="en-US" altLang="ko-KR" sz="2000" dirty="0">
              <a:solidFill>
                <a:srgbClr val="FFC000"/>
              </a:solidFill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연구자가 간편하게 획득할 수 있는 표본 단위를 추출하여 표본을 만드는 방법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예를 들면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연구자가 길거리에서 쉽게 만날 수 있는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200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명을 선택하여 지역의 주민을 대표하는 표본으로 만드는 방법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가설검증을 위한 엄격한 연구에서는 사용할 수 없음 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None/>
            </a:pPr>
            <a:endParaRPr lang="en-US" altLang="ko-KR" sz="24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AutoNum type="arabicParenR"/>
            </a:pPr>
            <a:endParaRPr lang="ko-KR" altLang="en-US" sz="2400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142976" y="1643050"/>
            <a:ext cx="7215238" cy="4483113"/>
          </a:xfrm>
        </p:spPr>
        <p:txBody>
          <a:bodyPr>
            <a:normAutofit/>
          </a:bodyPr>
          <a:lstStyle/>
          <a:p>
            <a:pPr marL="514350" indent="-514350">
              <a:buFont typeface="+mj-ea"/>
              <a:buAutoNum type="circleNumDbPlain" startAt="2"/>
            </a:pPr>
            <a:r>
              <a:rPr lang="ko-KR" altLang="en-US" sz="2000" dirty="0" err="1">
                <a:solidFill>
                  <a:srgbClr val="FFC000"/>
                </a:solidFill>
                <a:latin typeface="굴림체" pitchFamily="49" charset="-127"/>
                <a:ea typeface="굴림체" pitchFamily="49" charset="-127"/>
              </a:rPr>
              <a:t>의도적표집</a:t>
            </a:r>
            <a:endParaRPr lang="en-US" altLang="ko-KR" sz="2000" dirty="0">
              <a:solidFill>
                <a:srgbClr val="FFC000"/>
              </a:solidFill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조사자가 조사 의도에 맞는 대상을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표본추출하는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것으로서 그 대상은 조사 목적을 가장 잘 반영하는 사람들이 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예를 들면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학생운동을 하는 학생의 이념적 성향을 조사하기 위해 운동권 학생을 조사할 경우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학교에서 쉽게 접촉할 수 있는 운동권 학생들을 대상으로 일정 규모에 이를 때 까지 표본으로 선정하는 경우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표본으로 선정된 학생들이 전체 운동권 학생을 대표한다고 볼 수 없음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이런 유형의 표본은 특정 관심사안을 의도적으로 선택해서 깊이 접근해 들어가는 사례연구와 같은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질적연구방법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등에 유용하게 사용됨 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AutoNum type="arabicParenR"/>
            </a:pPr>
            <a:endParaRPr lang="ko-KR" altLang="en-US" sz="2000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142976" y="1643050"/>
            <a:ext cx="7215238" cy="4483113"/>
          </a:xfrm>
        </p:spPr>
        <p:txBody>
          <a:bodyPr>
            <a:normAutofit/>
          </a:bodyPr>
          <a:lstStyle/>
          <a:p>
            <a:pPr marL="514350" indent="-514350">
              <a:buFont typeface="+mj-ea"/>
              <a:buAutoNum type="circleNumDbPlain" startAt="3"/>
            </a:pPr>
            <a:r>
              <a:rPr lang="ko-KR" altLang="en-US" sz="2000" dirty="0" err="1">
                <a:solidFill>
                  <a:srgbClr val="FFC000"/>
                </a:solidFill>
                <a:latin typeface="굴림체" pitchFamily="49" charset="-127"/>
                <a:ea typeface="굴림체" pitchFamily="49" charset="-127"/>
              </a:rPr>
              <a:t>할당표집</a:t>
            </a:r>
            <a:endParaRPr lang="en-US" altLang="ko-KR" sz="2000" dirty="0">
              <a:solidFill>
                <a:srgbClr val="FFC000"/>
              </a:solidFill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조사자가 임의로 만든 할당표본을 이용하여 표본을 선정함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모집단의 여러 속성을 참고하여 표본 수를 할당하고 각 할당된 범위 내에서 표본을 선정함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예를 들면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복지관 이용자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100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명의 표본을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할당표집할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경우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이용자 남녀 비율을 고려하여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예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6:4)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비례적으로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표본수를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할당하면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(60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명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: 40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명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이 할당표집됨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. 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ko-KR" altLang="en-US" sz="2000" dirty="0" err="1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층화표집과</a:t>
            </a:r>
            <a:r>
              <a:rPr lang="ko-KR" altLang="en-US" sz="2000" dirty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 유사해 보이지만 실제 표본을 선정하는데 무작위추출방법을 사용하지 않는 다는 점이 다름  </a:t>
            </a:r>
            <a:endParaRPr lang="en-US" altLang="ko-KR" sz="2000" dirty="0">
              <a:solidFill>
                <a:srgbClr val="FF0000"/>
              </a:solidFill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AutoNum type="arabicParenR"/>
            </a:pPr>
            <a:endParaRPr lang="ko-KR" altLang="en-US" sz="2000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142976" y="1643050"/>
            <a:ext cx="7215238" cy="4483113"/>
          </a:xfrm>
        </p:spPr>
        <p:txBody>
          <a:bodyPr>
            <a:normAutofit/>
          </a:bodyPr>
          <a:lstStyle/>
          <a:p>
            <a:pPr marL="514350" indent="-514350">
              <a:buFont typeface="+mj-ea"/>
              <a:buAutoNum type="circleNumDbPlain" startAt="4"/>
            </a:pPr>
            <a:r>
              <a:rPr lang="ko-KR" altLang="en-US" sz="2000" dirty="0">
                <a:solidFill>
                  <a:srgbClr val="FFC000"/>
                </a:solidFill>
                <a:latin typeface="굴림체" pitchFamily="49" charset="-127"/>
                <a:ea typeface="굴림체" pitchFamily="49" charset="-127"/>
              </a:rPr>
              <a:t>눈덩이 </a:t>
            </a:r>
            <a:r>
              <a:rPr lang="ko-KR" altLang="en-US" sz="2000" dirty="0" err="1">
                <a:solidFill>
                  <a:srgbClr val="FFC000"/>
                </a:solidFill>
                <a:latin typeface="굴림체" pitchFamily="49" charset="-127"/>
                <a:ea typeface="굴림체" pitchFamily="49" charset="-127"/>
              </a:rPr>
              <a:t>표집</a:t>
            </a:r>
            <a:endParaRPr lang="en-US" altLang="ko-KR" sz="2000" dirty="0">
              <a:solidFill>
                <a:srgbClr val="FFC000"/>
              </a:solidFill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최초의 표본에서 시작하여 조사 대상자를 점진적으로 확대해 나가는 방법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조사자는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최초의 표본에서 얻은 정보를 바탕으로 다음 표본으로 연결 범위를 확대해 나감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모집단에 대한 사전 정보가 거의 없어 탐색적으로 조사할 때 주로 사용함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예를 들면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에이즈 환자에 대해 조사를 하는 경우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한 환자에서 다른 환자에 대한 정보를 얻어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점차 표본을 확대해 나감 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142976" y="1643050"/>
            <a:ext cx="7215238" cy="44831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4.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표본의 크기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확률표집에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의한 양적 연구는 꽤 많은 표본을 필요로 하지만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질적연구는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모집단에 대한 풍부한 정보를 제공할 수 있는 적은 표본으로도 연구가 가능함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표본의 크기에 대한 명확한 답은 없음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표본크기는 모집단 요소간의 동질성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조사목적과 조사방법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시간 및 비용의 제약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자료분석 상의 제약 등에 따라 달라질 수 있음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37485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142976" y="1643050"/>
            <a:ext cx="7215238" cy="481028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4.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표본의 크기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연구자가 표본크기를 결정할 때 고려할 사항 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457200" indent="-457200">
              <a:buFont typeface="+mj-ea"/>
              <a:buAutoNum type="circleNumDbPlain"/>
            </a:pPr>
            <a:r>
              <a:rPr lang="ko-KR" altLang="en-US" sz="2000" dirty="0">
                <a:solidFill>
                  <a:srgbClr val="7030A0"/>
                </a:solidFill>
                <a:latin typeface="굴림체" pitchFamily="49" charset="-127"/>
                <a:ea typeface="굴림체" pitchFamily="49" charset="-127"/>
              </a:rPr>
              <a:t>연구에서 요구되는 정확도의 수준을 어느 수준에서 정할 것인가</a:t>
            </a:r>
            <a:r>
              <a:rPr lang="en-US" altLang="ko-KR" sz="2000" dirty="0">
                <a:solidFill>
                  <a:srgbClr val="7030A0"/>
                </a:solidFill>
                <a:latin typeface="굴림체" pitchFamily="49" charset="-127"/>
                <a:ea typeface="굴림체" pitchFamily="49" charset="-127"/>
              </a:rPr>
              <a:t>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결과의 정확성을 높이기 위해서 표본은 크게 하는 것이 좋음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하지만 단순히 표본의 수가 증가한다고 표본의 대표성이 증가하는 것이 아님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확률표집이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아니거나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빈약한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표집틀에서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추출된 표본은 표본수가 아무리 많아도 대표성이 약할 수 있음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표본의 크기에서 발생하는 오차의 차이를 고려한다면 표본을 무한정 크게 하는 것이 바람직하지 않음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예를 들어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표본크기를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50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명에서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100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명으로 증가시키면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오차는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7.1%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에서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2.1%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로 크게 줄지만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표본크기를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1,000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명에서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2,000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명으로 증가시키면 오차는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1.6%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에서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1.1%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로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소폭 감소함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따라서 표본이 크면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표집오차가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줄어드는 것은 사실이지만 무조건적으로 표본을 크게 하는 것이 효율적이라고 말하기 어렵고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오히려 많은 표본 조사로 인한 조사인력 및 시간의 낭비를 가져 올 수 있어 비효율을 초래할 수 있으며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많은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표집으로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인한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비표집오차가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증가하는 문제를 발생시킬 수 있음 </a:t>
            </a:r>
          </a:p>
        </p:txBody>
      </p:sp>
    </p:spTree>
    <p:extLst>
      <p:ext uri="{BB962C8B-B14F-4D97-AF65-F5344CB8AC3E}">
        <p14:creationId xmlns:p14="http://schemas.microsoft.com/office/powerpoint/2010/main" val="31905472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142976" y="1643050"/>
            <a:ext cx="7215238" cy="448311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4.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표본의 크기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연구자가 표본크기를 결정할 때 고려할 사항 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457200" indent="-457200">
              <a:buFont typeface="+mj-ea"/>
              <a:buAutoNum type="circleNumDbPlain" startAt="2"/>
            </a:pPr>
            <a:r>
              <a:rPr lang="ko-KR" altLang="en-US" sz="2000" dirty="0">
                <a:solidFill>
                  <a:srgbClr val="7030A0"/>
                </a:solidFill>
                <a:latin typeface="굴림체" pitchFamily="49" charset="-127"/>
                <a:ea typeface="굴림체" pitchFamily="49" charset="-127"/>
              </a:rPr>
              <a:t>모집단 내의 다양성이 얼마나 존재하는가</a:t>
            </a:r>
            <a:r>
              <a:rPr lang="en-US" altLang="ko-KR" sz="2000" dirty="0">
                <a:solidFill>
                  <a:srgbClr val="7030A0"/>
                </a:solidFill>
                <a:latin typeface="굴림체" pitchFamily="49" charset="-127"/>
                <a:ea typeface="굴림체" pitchFamily="49" charset="-127"/>
              </a:rPr>
              <a:t>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ko-KR" altLang="en-US" sz="2000" dirty="0">
                <a:solidFill>
                  <a:srgbClr val="7030A0"/>
                </a:solidFill>
                <a:latin typeface="굴림체" pitchFamily="49" charset="-127"/>
                <a:ea typeface="굴림체" pitchFamily="49" charset="-127"/>
              </a:rPr>
              <a:t>모집단 내의 이질적인 부분이 많은 경우는 표본이 커야 함</a:t>
            </a:r>
            <a:endParaRPr lang="en-US" altLang="ko-KR" sz="2000" dirty="0">
              <a:solidFill>
                <a:srgbClr val="7030A0"/>
              </a:solidFill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적은 집단을 선정하여 모집단 내의 이질적인 집단을 표본으로 반영하지 못한다면 모집단을 정확히 설명하지 못함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예를 들어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A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지역 초등학교 전교생을 대상으로 학교폭력을 연구할 경우 다문화 가정 학생의 분포를 고려하지 않는 표본추출은 그들을 표본에서 제외시킬 수 있음으로 모집단 내의 이질적인 집단이 반영될 수 충분한 표본수가 확보되어야 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일반적으로 이질적인 모집단보다 동질적인 모집단에서 표본오차를 줄일 수 있고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상대적으로 적은 표본으로도 모집단 추론이 가능함  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456192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142976" y="1643050"/>
            <a:ext cx="7215238" cy="448311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4.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표본의 크기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연구자가 표본크기를 결정할 때 고려할 사항 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457200" indent="-457200">
              <a:buFont typeface="+mj-ea"/>
              <a:buAutoNum type="circleNumDbPlain" startAt="3"/>
            </a:pPr>
            <a:r>
              <a:rPr lang="ko-KR" altLang="en-US" sz="2000" dirty="0">
                <a:solidFill>
                  <a:srgbClr val="7030A0"/>
                </a:solidFill>
                <a:latin typeface="굴림체" pitchFamily="49" charset="-127"/>
                <a:ea typeface="굴림체" pitchFamily="49" charset="-127"/>
              </a:rPr>
              <a:t>조사에서 함께 분석될 변수들의 수는 어느 정도인가</a:t>
            </a:r>
            <a:r>
              <a:rPr lang="en-US" altLang="ko-KR" sz="2000" dirty="0">
                <a:solidFill>
                  <a:srgbClr val="7030A0"/>
                </a:solidFill>
                <a:latin typeface="굴림체" pitchFamily="49" charset="-127"/>
                <a:ea typeface="굴림체" pitchFamily="49" charset="-127"/>
              </a:rPr>
              <a:t>?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조사가설에서 많은 변수는 표본크기를 정하는데 영향을 미침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표본크기는 변수 당 사례의 수를 곱하여 결정하는 경우가 많음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예를 들어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10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개의 변수를 고려한 연구를 수행하면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각 변수당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10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개의 사례를 요구하기 때문에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100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개의 표본을 선정하게 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변수를 다양한 범주로 세분화하여 분석하려면 세부항목을 설명할 수 있을 만큼의 충분한 표본 수를 확보하는 것이 중요함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조사를 하다 보면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문항에 응답을 하지 않아 </a:t>
            </a: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결측치가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발생하거나 응답의 일관성이 없어 질문지를 버려야 하는 경우도 발생한다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따라서 표본 수는 약간의 여유를 두고 정하는 것이 바람직함</a:t>
            </a:r>
          </a:p>
        </p:txBody>
      </p:sp>
    </p:spTree>
    <p:extLst>
      <p:ext uri="{BB962C8B-B14F-4D97-AF65-F5344CB8AC3E}">
        <p14:creationId xmlns:p14="http://schemas.microsoft.com/office/powerpoint/2010/main" val="42275770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1043608" y="2204864"/>
            <a:ext cx="7215188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ko-KR" altLang="en-US" sz="2400" dirty="0">
                <a:solidFill>
                  <a:srgbClr val="7030A0"/>
                </a:solidFill>
                <a:latin typeface="굴림체" pitchFamily="49" charset="-127"/>
                <a:ea typeface="굴림체" pitchFamily="49" charset="-127"/>
              </a:rPr>
              <a:t>표본은 모집단의 규모가 클수록</a:t>
            </a:r>
            <a:r>
              <a:rPr lang="en-US" altLang="ko-KR" sz="2400" dirty="0">
                <a:solidFill>
                  <a:srgbClr val="7030A0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굴림체" pitchFamily="49" charset="-127"/>
                <a:ea typeface="굴림체" pitchFamily="49" charset="-127"/>
              </a:rPr>
              <a:t>변수의 종류와 범주의 수가 다양할수록</a:t>
            </a:r>
            <a:r>
              <a:rPr lang="en-US" altLang="ko-KR" sz="2400" dirty="0">
                <a:solidFill>
                  <a:srgbClr val="7030A0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400" dirty="0">
                <a:solidFill>
                  <a:srgbClr val="7030A0"/>
                </a:solidFill>
                <a:latin typeface="굴림체" pitchFamily="49" charset="-127"/>
                <a:ea typeface="굴림체" pitchFamily="49" charset="-127"/>
              </a:rPr>
              <a:t>모집단의 이질성이 클수록 표본의 크기는 증가되어야 함</a:t>
            </a:r>
            <a:endParaRPr lang="en-US" altLang="ko-KR" sz="2400" dirty="0">
              <a:solidFill>
                <a:srgbClr val="7030A0"/>
              </a:solidFill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37413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가을">
  <a:themeElements>
    <a:clrScheme name="가을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가을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가을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1165</TotalTime>
  <Words>2294</Words>
  <Application>Microsoft Office PowerPoint</Application>
  <PresentationFormat>화면 슬라이드 쇼(4:3)</PresentationFormat>
  <Paragraphs>293</Paragraphs>
  <Slides>38</Slides>
  <Notes>38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38</vt:i4>
      </vt:variant>
    </vt:vector>
  </HeadingPairs>
  <TitlesOfParts>
    <vt:vector size="48" baseType="lpstr">
      <vt:lpstr>굴림체</vt:lpstr>
      <vt:lpstr>맑은 고딕</vt:lpstr>
      <vt:lpstr>새굴림</vt:lpstr>
      <vt:lpstr>휴먼고딕</vt:lpstr>
      <vt:lpstr>휴먼모음T</vt:lpstr>
      <vt:lpstr>Arial</vt:lpstr>
      <vt:lpstr>Tw Cen MT</vt:lpstr>
      <vt:lpstr>Wingdings</vt:lpstr>
      <vt:lpstr>Wingdings 2</vt:lpstr>
      <vt:lpstr>가을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최윤정</dc:creator>
  <cp:lastModifiedBy>USER</cp:lastModifiedBy>
  <cp:revision>68</cp:revision>
  <dcterms:created xsi:type="dcterms:W3CDTF">2011-04-29T08:13:50Z</dcterms:created>
  <dcterms:modified xsi:type="dcterms:W3CDTF">2026-10-07T06:00:23Z</dcterms:modified>
</cp:coreProperties>
</file>