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71" r:id="rId3"/>
    <p:sldId id="278" r:id="rId4"/>
    <p:sldId id="274" r:id="rId5"/>
    <p:sldId id="275" r:id="rId6"/>
    <p:sldId id="276" r:id="rId7"/>
    <p:sldId id="279" r:id="rId8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221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">
            <a:extLst>
              <a:ext uri="{FF2B5EF4-FFF2-40B4-BE49-F238E27FC236}">
                <a16:creationId xmlns:a16="http://schemas.microsoft.com/office/drawing/2014/main" id="{75A39346-6234-4AA7-81EF-453CE128ADA0}"/>
              </a:ext>
            </a:extLst>
          </p:cNvPr>
          <p:cNvGrpSpPr/>
          <p:nvPr/>
        </p:nvGrpSpPr>
        <p:grpSpPr>
          <a:xfrm>
            <a:off x="-32" y="354885"/>
            <a:ext cx="9180544" cy="5214958"/>
            <a:chOff x="-32" y="354885"/>
            <a:chExt cx="9180544" cy="5214958"/>
          </a:xfrm>
        </p:grpSpPr>
        <p:sp>
          <p:nvSpPr>
            <p:cNvPr id="2051" name="Line 46"/>
            <p:cNvSpPr>
              <a:spLocks noChangeShapeType="1"/>
            </p:cNvSpPr>
            <p:nvPr/>
          </p:nvSpPr>
          <p:spPr bwMode="auto">
            <a:xfrm>
              <a:off x="3143" y="354885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53" name="Rectangle 61"/>
            <p:cNvSpPr>
              <a:spLocks noChangeArrowheads="1"/>
            </p:cNvSpPr>
            <p:nvPr/>
          </p:nvSpPr>
          <p:spPr bwMode="auto">
            <a:xfrm>
              <a:off x="-32" y="1760487"/>
              <a:ext cx="9144000" cy="95410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ko-KR" altLang="en-US" sz="2800" dirty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상담이론</a:t>
              </a:r>
              <a:endParaRPr lang="en-US" altLang="ko-KR" sz="2800" dirty="0">
                <a:solidFill>
                  <a:srgbClr val="FF6600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algn="ctr"/>
              <a:r>
                <a:rPr lang="en-US" altLang="ko-KR" sz="2800" dirty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 Counseling</a:t>
              </a:r>
              <a:r>
                <a:rPr lang="ko-KR" altLang="en-US" sz="2800" dirty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dirty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Theories</a:t>
              </a:r>
            </a:p>
          </p:txBody>
        </p:sp>
        <p:sp>
          <p:nvSpPr>
            <p:cNvPr id="2054" name="Rectangle 327"/>
            <p:cNvSpPr>
              <a:spLocks noChangeArrowheads="1"/>
            </p:cNvSpPr>
            <p:nvPr/>
          </p:nvSpPr>
          <p:spPr bwMode="auto">
            <a:xfrm>
              <a:off x="36480" y="1739281"/>
              <a:ext cx="9144032" cy="1152128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28575">
              <a:solidFill>
                <a:srgbClr val="B8950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 dirty="0"/>
            </a:p>
          </p:txBody>
        </p:sp>
        <p:sp>
          <p:nvSpPr>
            <p:cNvPr id="2055" name="AutoShape 87"/>
            <p:cNvSpPr>
              <a:spLocks noChangeArrowheads="1"/>
            </p:cNvSpPr>
            <p:nvPr/>
          </p:nvSpPr>
          <p:spPr bwMode="auto">
            <a:xfrm>
              <a:off x="2000200" y="5049145"/>
              <a:ext cx="5452088" cy="520698"/>
            </a:xfrm>
            <a:prstGeom prst="roundRect">
              <a:avLst>
                <a:gd name="adj" fmla="val 16667"/>
              </a:avLst>
            </a:prstGeom>
            <a:noFill/>
            <a:ln w="28575">
              <a:solidFill>
                <a:srgbClr val="B2B2B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ko-KR" altLang="en-US" sz="2400" b="1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목원대학교 사회복지학과  권 중 돈 </a:t>
              </a:r>
              <a:endParaRPr lang="en-US" altLang="ko-KR" sz="2400" b="1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Line 46"/>
          <p:cNvSpPr>
            <a:spLocks noChangeShapeType="1"/>
          </p:cNvSpPr>
          <p:nvPr/>
        </p:nvSpPr>
        <p:spPr bwMode="auto">
          <a:xfrm>
            <a:off x="3207" y="730231"/>
            <a:ext cx="9143968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3076" name="Text Box 56"/>
          <p:cNvSpPr txBox="1">
            <a:spLocks noChangeArrowheads="1"/>
          </p:cNvSpPr>
          <p:nvPr/>
        </p:nvSpPr>
        <p:spPr bwMode="auto">
          <a:xfrm>
            <a:off x="96870" y="293688"/>
            <a:ext cx="195919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1. </a:t>
            </a:r>
            <a:r>
              <a:rPr lang="ko-KR" altLang="en-US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강의개요</a:t>
            </a:r>
            <a:endParaRPr lang="en-US" altLang="ko-KR" sz="28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3100" name="Rectangle 61"/>
          <p:cNvSpPr>
            <a:spLocks noChangeArrowheads="1"/>
          </p:cNvSpPr>
          <p:nvPr/>
        </p:nvSpPr>
        <p:spPr bwMode="auto">
          <a:xfrm>
            <a:off x="-14335" y="1556792"/>
            <a:ext cx="9143968" cy="50136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인간행동과 사회환경 교과목의 연속 강의과목이자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청소년상담사 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3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급 이수 교과목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ko-KR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rPr>
              <a:t>1</a:t>
            </a:r>
            <a:r>
              <a:rPr lang="ko-KR" altLang="en-US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rPr>
              <a:t>학기 인간행동과 사회환경 교과목의 학습내용</a:t>
            </a:r>
            <a:endParaRPr lang="en-US" altLang="ko-KR" dirty="0">
              <a:solidFill>
                <a:srgbClr val="FFC000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사회복지대상인 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Person in Environment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에 대한 이해를 위한 기초교과목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ko-KR" altLang="en-US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학습내용 </a:t>
            </a:r>
            <a:r>
              <a:rPr lang="en-US" altLang="ko-KR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1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: PIE system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에 대한 기본 이해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 PIE system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과 사회복지의 관계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사회복지사의 </a:t>
            </a:r>
            <a:r>
              <a:rPr lang="ko-KR" altLang="en-US" dirty="0" err="1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인행사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 학습 이유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ko-KR" altLang="en-US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학습내용 </a:t>
            </a:r>
            <a:r>
              <a:rPr lang="en-US" altLang="ko-KR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2: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인간발달의 기초 이해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dirty="0" err="1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태내기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-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노년기까지의 신체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심리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사회적 발달의 양상과 사회복지실천의 관심영역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ko-KR" altLang="en-US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학습내용 </a:t>
            </a:r>
            <a:r>
              <a:rPr lang="en-US" altLang="ko-KR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3: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성격의 기초 이해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정신분석이론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분석심리이론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rPr>
              <a:t>남아 있는 학습내용</a:t>
            </a:r>
            <a:r>
              <a:rPr lang="en-US" altLang="ko-KR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rPr>
              <a:t>(2</a:t>
            </a:r>
            <a:r>
              <a:rPr lang="ko-KR" altLang="en-US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rPr>
              <a:t>학기 학습예정</a:t>
            </a:r>
            <a:r>
              <a:rPr lang="en-US" altLang="ko-KR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rPr>
              <a:t>)</a:t>
            </a: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사회복지대상인 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Person in Environment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에 대한 이해를 위한 기초교과목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ko-KR" altLang="en-US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학습내용 </a:t>
            </a:r>
            <a:r>
              <a:rPr lang="en-US" altLang="ko-KR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1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: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인간의 성격을 설명하는 주요 이론들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ko-KR" altLang="en-US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학습내용 </a:t>
            </a:r>
            <a:r>
              <a:rPr lang="en-US" altLang="ko-KR" dirty="0">
                <a:solidFill>
                  <a:srgbClr val="FF0000"/>
                </a:solidFill>
                <a:latin typeface="HY견고딕" pitchFamily="18" charset="-127"/>
                <a:ea typeface="HY견고딕" pitchFamily="18" charset="-127"/>
              </a:rPr>
              <a:t>2: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사회체계에 대한 기초 이해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사회환경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(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체계</a:t>
            </a:r>
            <a:r>
              <a:rPr lang="en-US" altLang="ko-KR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)</a:t>
            </a:r>
            <a:r>
              <a:rPr lang="ko-KR" altLang="en-US" dirty="0"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를 설명하는 주요 이론들</a:t>
            </a:r>
            <a:endParaRPr lang="en-US" altLang="ko-KR" dirty="0"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</p:txBody>
      </p:sp>
      <p:grpSp>
        <p:nvGrpSpPr>
          <p:cNvPr id="3082" name="그룹 43"/>
          <p:cNvGrpSpPr>
            <a:grpSpLocks/>
          </p:cNvGrpSpPr>
          <p:nvPr/>
        </p:nvGrpSpPr>
        <p:grpSpPr bwMode="auto">
          <a:xfrm>
            <a:off x="36512" y="945181"/>
            <a:ext cx="9144000" cy="576039"/>
            <a:chOff x="-32" y="5643578"/>
            <a:chExt cx="9144000" cy="785818"/>
          </a:xfrm>
        </p:grpSpPr>
        <p:sp>
          <p:nvSpPr>
            <p:cNvPr id="3089" name="Rectangle 327"/>
            <p:cNvSpPr>
              <a:spLocks noChangeArrowheads="1"/>
            </p:cNvSpPr>
            <p:nvPr/>
          </p:nvSpPr>
          <p:spPr bwMode="auto">
            <a:xfrm>
              <a:off x="-32" y="5643578"/>
              <a:ext cx="9144000" cy="785818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6350">
              <a:solidFill>
                <a:srgbClr val="FFE38B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/>
            </a:p>
          </p:txBody>
        </p:sp>
        <p:sp>
          <p:nvSpPr>
            <p:cNvPr id="3090" name="Rectangle 61"/>
            <p:cNvSpPr>
              <a:spLocks noChangeArrowheads="1"/>
            </p:cNvSpPr>
            <p:nvPr/>
          </p:nvSpPr>
          <p:spPr bwMode="auto">
            <a:xfrm>
              <a:off x="-32" y="5840031"/>
              <a:ext cx="9144000" cy="5038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en-US" altLang="ko-KR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1. </a:t>
              </a:r>
              <a:r>
                <a:rPr lang="ko-KR" altLang="en-US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상담이론 교과목의 특성</a:t>
              </a:r>
              <a:endParaRPr lang="en-US" altLang="ko-KR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Line 46"/>
          <p:cNvSpPr>
            <a:spLocks noChangeShapeType="1"/>
          </p:cNvSpPr>
          <p:nvPr/>
        </p:nvSpPr>
        <p:spPr bwMode="auto">
          <a:xfrm>
            <a:off x="3207" y="730231"/>
            <a:ext cx="9143968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3076" name="Text Box 56"/>
          <p:cNvSpPr txBox="1">
            <a:spLocks noChangeArrowheads="1"/>
          </p:cNvSpPr>
          <p:nvPr/>
        </p:nvSpPr>
        <p:spPr bwMode="auto">
          <a:xfrm>
            <a:off x="96870" y="293688"/>
            <a:ext cx="195919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1. </a:t>
            </a:r>
            <a:r>
              <a:rPr lang="ko-KR" altLang="en-US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강의개요</a:t>
            </a:r>
            <a:endParaRPr lang="en-US" altLang="ko-KR" sz="28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3100" name="Rectangle 61"/>
          <p:cNvSpPr>
            <a:spLocks noChangeArrowheads="1"/>
          </p:cNvSpPr>
          <p:nvPr/>
        </p:nvSpPr>
        <p:spPr bwMode="auto">
          <a:xfrm>
            <a:off x="-14335" y="1556792"/>
            <a:ext cx="9143968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>
                <a:solidFill>
                  <a:schemeClr val="bg1"/>
                </a:solidFill>
              </a:rPr>
              <a:t>인간과 사회환경 및 사회복지실천과의 관계에 대한 이해 도모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>
                <a:solidFill>
                  <a:schemeClr val="bg1"/>
                </a:solidFill>
              </a:rPr>
              <a:t>특히 인간 성격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사회체계와 관련된 이론 습득과 사회복지실천에의 적용방안 모색</a:t>
            </a:r>
            <a:endParaRPr lang="ko-KR" altLang="en-US" dirty="0">
              <a:solidFill>
                <a:schemeClr val="bg1"/>
              </a:solidFill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en-US" altLang="ko-KR" b="1" dirty="0">
              <a:solidFill>
                <a:schemeClr val="bg1"/>
              </a:solidFill>
            </a:endParaRPr>
          </a:p>
        </p:txBody>
      </p:sp>
      <p:grpSp>
        <p:nvGrpSpPr>
          <p:cNvPr id="3082" name="그룹 43"/>
          <p:cNvGrpSpPr>
            <a:grpSpLocks/>
          </p:cNvGrpSpPr>
          <p:nvPr/>
        </p:nvGrpSpPr>
        <p:grpSpPr bwMode="auto">
          <a:xfrm>
            <a:off x="36512" y="945181"/>
            <a:ext cx="9144000" cy="576039"/>
            <a:chOff x="-32" y="5643578"/>
            <a:chExt cx="9144000" cy="785818"/>
          </a:xfrm>
        </p:grpSpPr>
        <p:sp>
          <p:nvSpPr>
            <p:cNvPr id="3089" name="Rectangle 327"/>
            <p:cNvSpPr>
              <a:spLocks noChangeArrowheads="1"/>
            </p:cNvSpPr>
            <p:nvPr/>
          </p:nvSpPr>
          <p:spPr bwMode="auto">
            <a:xfrm>
              <a:off x="-32" y="5643578"/>
              <a:ext cx="9144000" cy="785818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6350">
              <a:solidFill>
                <a:srgbClr val="FFE38B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/>
            </a:p>
          </p:txBody>
        </p:sp>
        <p:sp>
          <p:nvSpPr>
            <p:cNvPr id="3090" name="Rectangle 61"/>
            <p:cNvSpPr>
              <a:spLocks noChangeArrowheads="1"/>
            </p:cNvSpPr>
            <p:nvPr/>
          </p:nvSpPr>
          <p:spPr bwMode="auto">
            <a:xfrm>
              <a:off x="-32" y="5840031"/>
              <a:ext cx="9144000" cy="5038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en-US" altLang="ko-KR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2. </a:t>
              </a:r>
              <a:r>
                <a:rPr lang="ko-KR" altLang="en-US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강의목표</a:t>
              </a:r>
              <a:endParaRPr lang="en-US" altLang="ko-KR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grpSp>
        <p:nvGrpSpPr>
          <p:cNvPr id="17" name="그룹 43">
            <a:extLst>
              <a:ext uri="{FF2B5EF4-FFF2-40B4-BE49-F238E27FC236}">
                <a16:creationId xmlns:a16="http://schemas.microsoft.com/office/drawing/2014/main" id="{D54D79E7-73DC-4C96-A423-D3B7501C26A8}"/>
              </a:ext>
            </a:extLst>
          </p:cNvPr>
          <p:cNvGrpSpPr>
            <a:grpSpLocks/>
          </p:cNvGrpSpPr>
          <p:nvPr/>
        </p:nvGrpSpPr>
        <p:grpSpPr bwMode="auto">
          <a:xfrm>
            <a:off x="36512" y="2636937"/>
            <a:ext cx="9144000" cy="576039"/>
            <a:chOff x="-32" y="5643578"/>
            <a:chExt cx="9144000" cy="785818"/>
          </a:xfrm>
        </p:grpSpPr>
        <p:sp>
          <p:nvSpPr>
            <p:cNvPr id="18" name="Rectangle 327">
              <a:extLst>
                <a:ext uri="{FF2B5EF4-FFF2-40B4-BE49-F238E27FC236}">
                  <a16:creationId xmlns:a16="http://schemas.microsoft.com/office/drawing/2014/main" id="{840278B5-5342-4869-B389-8839E1B4DD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32" y="5643578"/>
              <a:ext cx="9144000" cy="785818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6350">
              <a:solidFill>
                <a:srgbClr val="FFE38B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/>
            </a:p>
          </p:txBody>
        </p:sp>
        <p:sp>
          <p:nvSpPr>
            <p:cNvPr id="19" name="Rectangle 61">
              <a:extLst>
                <a:ext uri="{FF2B5EF4-FFF2-40B4-BE49-F238E27FC236}">
                  <a16:creationId xmlns:a16="http://schemas.microsoft.com/office/drawing/2014/main" id="{8B7CB530-770D-42C3-8F25-4468D26BB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32" y="5840031"/>
              <a:ext cx="9144000" cy="5038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en-US" altLang="ko-KR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3.  </a:t>
              </a:r>
              <a:r>
                <a:rPr lang="ko-KR" altLang="en-US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상담이론에서 다루는 주요 학습내용</a:t>
              </a:r>
              <a:endParaRPr lang="en-US" altLang="ko-KR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20" name="Rectangle 61">
            <a:extLst>
              <a:ext uri="{FF2B5EF4-FFF2-40B4-BE49-F238E27FC236}">
                <a16:creationId xmlns:a16="http://schemas.microsoft.com/office/drawing/2014/main" id="{AC8514AC-CFD2-41D1-B446-B11C8E86B3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-36512" y="3284984"/>
            <a:ext cx="9143968" cy="33516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>
                <a:solidFill>
                  <a:srgbClr val="FFC000"/>
                </a:solidFill>
              </a:rPr>
              <a:t>인간성격과 사회복지실천</a:t>
            </a:r>
            <a:r>
              <a:rPr lang="en-US" altLang="ko-KR" b="1" dirty="0">
                <a:solidFill>
                  <a:schemeClr val="bg1"/>
                </a:solidFill>
              </a:rPr>
              <a:t>: </a:t>
            </a:r>
            <a:r>
              <a:rPr lang="ko-KR" altLang="en-US" b="1" dirty="0">
                <a:solidFill>
                  <a:schemeClr val="bg1"/>
                </a:solidFill>
              </a:rPr>
              <a:t>개인심리이론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자아심리이론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en-US" altLang="ko-KR" b="1" dirty="0">
                <a:solidFill>
                  <a:srgbClr val="FFC000"/>
                </a:solidFill>
              </a:rPr>
              <a:t>(</a:t>
            </a:r>
            <a:r>
              <a:rPr lang="ko-KR" altLang="en-US" b="1" dirty="0">
                <a:solidFill>
                  <a:srgbClr val="FFC000"/>
                </a:solidFill>
              </a:rPr>
              <a:t>대상관계이론</a:t>
            </a:r>
            <a:r>
              <a:rPr lang="en-US" altLang="ko-KR" b="1" dirty="0">
                <a:solidFill>
                  <a:srgbClr val="FFC000"/>
                </a:solidFill>
              </a:rPr>
              <a:t>, </a:t>
            </a:r>
            <a:r>
              <a:rPr lang="ko-KR" altLang="en-US" b="1" dirty="0">
                <a:solidFill>
                  <a:srgbClr val="FFC000"/>
                </a:solidFill>
              </a:rPr>
              <a:t>교류분석이론</a:t>
            </a:r>
            <a:r>
              <a:rPr lang="en-US" altLang="ko-KR" b="1" dirty="0">
                <a:solidFill>
                  <a:srgbClr val="FFC000"/>
                </a:solidFill>
              </a:rPr>
              <a:t>), </a:t>
            </a:r>
            <a:r>
              <a:rPr lang="ko-KR" altLang="en-US" b="1" dirty="0">
                <a:solidFill>
                  <a:schemeClr val="bg1"/>
                </a:solidFill>
              </a:rPr>
              <a:t>인본주의이론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행동주의이론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인지이론</a:t>
            </a:r>
            <a:endParaRPr lang="ko-KR" altLang="en-US" dirty="0">
              <a:solidFill>
                <a:schemeClr val="bg1"/>
              </a:solidFill>
            </a:endParaRP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>
                <a:solidFill>
                  <a:srgbClr val="FFC000"/>
                </a:solidFill>
              </a:rPr>
              <a:t>사회체계와 사회복지실천</a:t>
            </a:r>
            <a:r>
              <a:rPr lang="en-US" altLang="ko-KR" b="1" dirty="0">
                <a:solidFill>
                  <a:schemeClr val="bg1"/>
                </a:solidFill>
              </a:rPr>
              <a:t>: </a:t>
            </a:r>
            <a:r>
              <a:rPr lang="ko-KR" altLang="en-US" b="1" dirty="0">
                <a:solidFill>
                  <a:schemeClr val="bg1"/>
                </a:solidFill>
              </a:rPr>
              <a:t>사회체계의 개념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 err="1">
                <a:solidFill>
                  <a:schemeClr val="bg1"/>
                </a:solidFill>
              </a:rPr>
              <a:t>가족ㆍ집단ㆍ조직ㆍ지역사회ㆍ문화ㆍ가상공간과</a:t>
            </a:r>
            <a:r>
              <a:rPr lang="ko-KR" altLang="en-US" b="1" dirty="0">
                <a:solidFill>
                  <a:schemeClr val="bg1"/>
                </a:solidFill>
              </a:rPr>
              <a:t> 인간행동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en-US" altLang="ko-KR" b="1" dirty="0">
                <a:solidFill>
                  <a:srgbClr val="FFC000"/>
                </a:solidFill>
              </a:rPr>
              <a:t>(</a:t>
            </a:r>
            <a:r>
              <a:rPr lang="ko-KR" altLang="en-US" b="1" dirty="0">
                <a:solidFill>
                  <a:srgbClr val="FFC000"/>
                </a:solidFill>
              </a:rPr>
              <a:t>소집단이론</a:t>
            </a:r>
            <a:r>
              <a:rPr lang="en-US" altLang="ko-KR" b="1" dirty="0">
                <a:solidFill>
                  <a:srgbClr val="FFC000"/>
                </a:solidFill>
              </a:rPr>
              <a:t>), </a:t>
            </a:r>
            <a:r>
              <a:rPr lang="ko-KR" altLang="en-US" b="1" dirty="0">
                <a:solidFill>
                  <a:schemeClr val="bg1"/>
                </a:solidFill>
              </a:rPr>
              <a:t>일반체계이론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생태학적 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구조기능주의이론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갈등이론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상호작용이론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교환이론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여성주의이론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다문화이론</a:t>
            </a:r>
            <a:endParaRPr lang="en-US" altLang="ko-KR" b="1" dirty="0">
              <a:solidFill>
                <a:schemeClr val="bg1"/>
              </a:solidFill>
            </a:endParaRP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ko-KR" altLang="en-US" b="1" dirty="0" err="1">
                <a:solidFill>
                  <a:srgbClr val="FFC000"/>
                </a:solidFill>
              </a:rPr>
              <a:t>군제대</a:t>
            </a:r>
            <a:r>
              <a:rPr lang="ko-KR" altLang="en-US" b="1" dirty="0">
                <a:solidFill>
                  <a:srgbClr val="FFC000"/>
                </a:solidFill>
              </a:rPr>
              <a:t> 및 일반 휴학 후 복학생</a:t>
            </a:r>
            <a:r>
              <a:rPr lang="en-US" altLang="ko-KR" b="1" dirty="0">
                <a:solidFill>
                  <a:srgbClr val="FFC000"/>
                </a:solidFill>
              </a:rPr>
              <a:t>, </a:t>
            </a:r>
            <a:r>
              <a:rPr lang="ko-KR" altLang="en-US" b="1" dirty="0">
                <a:solidFill>
                  <a:srgbClr val="FFC000"/>
                </a:solidFill>
              </a:rPr>
              <a:t>복수전공 첫 학기 학생</a:t>
            </a:r>
            <a:r>
              <a:rPr lang="en-US" altLang="ko-KR" b="1" dirty="0">
                <a:solidFill>
                  <a:srgbClr val="FFC000"/>
                </a:solidFill>
              </a:rPr>
              <a:t>:</a:t>
            </a:r>
            <a:r>
              <a:rPr lang="ko-KR" altLang="en-US" b="1" dirty="0">
                <a:solidFill>
                  <a:schemeClr val="bg1"/>
                </a:solidFill>
              </a:rPr>
              <a:t> 성격의 이해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  <a:r>
              <a:rPr lang="ko-KR" altLang="en-US" b="1" dirty="0">
                <a:solidFill>
                  <a:schemeClr val="bg1"/>
                </a:solidFill>
              </a:rPr>
              <a:t>정신분석이론</a:t>
            </a:r>
            <a:r>
              <a:rPr lang="en-US" altLang="ko-KR" b="1" dirty="0">
                <a:solidFill>
                  <a:schemeClr val="bg1"/>
                </a:solidFill>
              </a:rPr>
              <a:t>, </a:t>
            </a:r>
          </a:p>
          <a:p>
            <a:pPr>
              <a:lnSpc>
                <a:spcPct val="150000"/>
              </a:lnSpc>
            </a:pPr>
            <a:r>
              <a:rPr lang="en-US" altLang="ko-KR" b="1" dirty="0">
                <a:solidFill>
                  <a:schemeClr val="bg1"/>
                </a:solidFill>
              </a:rPr>
              <a:t>    </a:t>
            </a:r>
            <a:r>
              <a:rPr lang="ko-KR" altLang="en-US" b="1" dirty="0">
                <a:solidFill>
                  <a:schemeClr val="bg1"/>
                </a:solidFill>
              </a:rPr>
              <a:t>분석심리이론을 다룬 교재의 </a:t>
            </a:r>
            <a:r>
              <a:rPr lang="en-US" altLang="ko-KR" b="1" dirty="0">
                <a:solidFill>
                  <a:schemeClr val="bg1"/>
                </a:solidFill>
              </a:rPr>
              <a:t>chapter</a:t>
            </a:r>
            <a:r>
              <a:rPr lang="ko-KR" altLang="en-US" b="1" dirty="0">
                <a:solidFill>
                  <a:schemeClr val="bg1"/>
                </a:solidFill>
              </a:rPr>
              <a:t>를 자발적으로 학습하여야  강의내용의 이해에 </a:t>
            </a:r>
            <a:endParaRPr lang="en-US" altLang="ko-KR" b="1" dirty="0">
              <a:solidFill>
                <a:schemeClr val="bg1"/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ko-KR" b="1" dirty="0">
                <a:solidFill>
                  <a:schemeClr val="bg1"/>
                </a:solidFill>
              </a:rPr>
              <a:t>    </a:t>
            </a:r>
            <a:r>
              <a:rPr lang="ko-KR" altLang="en-US" b="1" dirty="0">
                <a:solidFill>
                  <a:schemeClr val="bg1"/>
                </a:solidFill>
              </a:rPr>
              <a:t>도움이 될 것임임 </a:t>
            </a:r>
            <a:endParaRPr lang="ko-KR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936816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29"/>
          <p:cNvGrpSpPr>
            <a:grpSpLocks/>
          </p:cNvGrpSpPr>
          <p:nvPr/>
        </p:nvGrpSpPr>
        <p:grpSpPr bwMode="auto">
          <a:xfrm>
            <a:off x="0" y="293688"/>
            <a:ext cx="9147175" cy="6375400"/>
            <a:chOff x="-32" y="293688"/>
            <a:chExt cx="9147207" cy="6375672"/>
          </a:xfrm>
        </p:grpSpPr>
        <p:sp>
          <p:nvSpPr>
            <p:cNvPr id="3075" name="Line 46"/>
            <p:cNvSpPr>
              <a:spLocks noChangeShapeType="1"/>
            </p:cNvSpPr>
            <p:nvPr/>
          </p:nvSpPr>
          <p:spPr bwMode="auto">
            <a:xfrm>
              <a:off x="3175" y="730250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3076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2861691" cy="5232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err="1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주별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 강의일정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49"/>
            <p:cNvGrpSpPr>
              <a:grpSpLocks/>
            </p:cNvGrpSpPr>
            <p:nvPr/>
          </p:nvGrpSpPr>
          <p:grpSpPr bwMode="auto">
            <a:xfrm>
              <a:off x="0" y="908720"/>
              <a:ext cx="9144000" cy="571504"/>
              <a:chOff x="0" y="1214422"/>
              <a:chExt cx="9144000" cy="571504"/>
            </a:xfrm>
          </p:grpSpPr>
          <p:sp>
            <p:nvSpPr>
              <p:cNvPr id="3099" name="Rectangle 327"/>
              <p:cNvSpPr>
                <a:spLocks noChangeArrowheads="1"/>
              </p:cNvSpPr>
              <p:nvPr/>
            </p:nvSpPr>
            <p:spPr bwMode="auto">
              <a:xfrm>
                <a:off x="0" y="1214422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 dirty="0"/>
              </a:p>
            </p:txBody>
          </p:sp>
          <p:sp>
            <p:nvSpPr>
              <p:cNvPr id="3100" name="Rectangle 61"/>
              <p:cNvSpPr>
                <a:spLocks noChangeArrowheads="1"/>
              </p:cNvSpPr>
              <p:nvPr/>
            </p:nvSpPr>
            <p:spPr bwMode="auto">
              <a:xfrm>
                <a:off x="0" y="1285859"/>
                <a:ext cx="9144000" cy="36934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1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강의개요 및 개인심리이론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(14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4" name="그룹 45"/>
            <p:cNvGrpSpPr>
              <a:grpSpLocks/>
            </p:cNvGrpSpPr>
            <p:nvPr/>
          </p:nvGrpSpPr>
          <p:grpSpPr bwMode="auto">
            <a:xfrm>
              <a:off x="-32" y="1628800"/>
              <a:ext cx="9144064" cy="571504"/>
              <a:chOff x="-32" y="1928802"/>
              <a:chExt cx="9144064" cy="571504"/>
            </a:xfrm>
          </p:grpSpPr>
          <p:sp>
            <p:nvSpPr>
              <p:cNvPr id="3097" name="Rectangle 327"/>
              <p:cNvSpPr>
                <a:spLocks noChangeArrowheads="1"/>
              </p:cNvSpPr>
              <p:nvPr/>
            </p:nvSpPr>
            <p:spPr bwMode="auto">
              <a:xfrm>
                <a:off x="32" y="1928802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8" name="Rectangle 61"/>
              <p:cNvSpPr>
                <a:spLocks noChangeArrowheads="1"/>
              </p:cNvSpPr>
              <p:nvPr/>
            </p:nvSpPr>
            <p:spPr bwMode="auto">
              <a:xfrm>
                <a:off x="-32" y="2000239"/>
                <a:ext cx="9144000" cy="36934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2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자아심리이론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(15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5" name="그룹 46"/>
            <p:cNvGrpSpPr>
              <a:grpSpLocks/>
            </p:cNvGrpSpPr>
            <p:nvPr/>
          </p:nvGrpSpPr>
          <p:grpSpPr bwMode="auto">
            <a:xfrm>
              <a:off x="-32" y="2348880"/>
              <a:ext cx="9144064" cy="571504"/>
              <a:chOff x="-32" y="2786058"/>
              <a:chExt cx="9144064" cy="571504"/>
            </a:xfrm>
          </p:grpSpPr>
          <p:sp>
            <p:nvSpPr>
              <p:cNvPr id="3095" name="Rectangle 327"/>
              <p:cNvSpPr>
                <a:spLocks noChangeArrowheads="1"/>
              </p:cNvSpPr>
              <p:nvPr/>
            </p:nvSpPr>
            <p:spPr bwMode="auto">
              <a:xfrm>
                <a:off x="32" y="2786058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6" name="Rectangle 61"/>
              <p:cNvSpPr>
                <a:spLocks noChangeArrowheads="1"/>
              </p:cNvSpPr>
              <p:nvPr/>
            </p:nvSpPr>
            <p:spPr bwMode="auto">
              <a:xfrm>
                <a:off x="-32" y="2916793"/>
                <a:ext cx="9144000" cy="36934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3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인본주의이론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(18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6" name="그룹 47"/>
            <p:cNvGrpSpPr>
              <a:grpSpLocks/>
            </p:cNvGrpSpPr>
            <p:nvPr/>
          </p:nvGrpSpPr>
          <p:grpSpPr bwMode="auto">
            <a:xfrm>
              <a:off x="-32" y="3140968"/>
              <a:ext cx="9144064" cy="571504"/>
              <a:chOff x="-32" y="3651294"/>
              <a:chExt cx="9144064" cy="571504"/>
            </a:xfrm>
          </p:grpSpPr>
          <p:sp>
            <p:nvSpPr>
              <p:cNvPr id="3093" name="Rectangle 327"/>
              <p:cNvSpPr>
                <a:spLocks noChangeArrowheads="1"/>
              </p:cNvSpPr>
              <p:nvPr/>
            </p:nvSpPr>
            <p:spPr bwMode="auto">
              <a:xfrm>
                <a:off x="32" y="3651294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4" name="Rectangle 61"/>
              <p:cNvSpPr>
                <a:spLocks noChangeArrowheads="1"/>
              </p:cNvSpPr>
              <p:nvPr/>
            </p:nvSpPr>
            <p:spPr bwMode="auto">
              <a:xfrm>
                <a:off x="-32" y="3714752"/>
                <a:ext cx="9144000" cy="36934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4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행동주의이론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(19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7" name="그룹 48"/>
            <p:cNvGrpSpPr>
              <a:grpSpLocks/>
            </p:cNvGrpSpPr>
            <p:nvPr/>
          </p:nvGrpSpPr>
          <p:grpSpPr bwMode="auto">
            <a:xfrm>
              <a:off x="-32" y="3933056"/>
              <a:ext cx="9144000" cy="571504"/>
              <a:chOff x="-32" y="4714884"/>
              <a:chExt cx="9144000" cy="571504"/>
            </a:xfrm>
          </p:grpSpPr>
          <p:sp>
            <p:nvSpPr>
              <p:cNvPr id="3091" name="Rectangle 327"/>
              <p:cNvSpPr>
                <a:spLocks noChangeArrowheads="1"/>
              </p:cNvSpPr>
              <p:nvPr/>
            </p:nvSpPr>
            <p:spPr bwMode="auto">
              <a:xfrm>
                <a:off x="-32" y="4714884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2" name="Rectangle 61"/>
              <p:cNvSpPr>
                <a:spLocks noChangeArrowheads="1"/>
              </p:cNvSpPr>
              <p:nvPr/>
            </p:nvSpPr>
            <p:spPr bwMode="auto">
              <a:xfrm>
                <a:off x="-32" y="4845620"/>
                <a:ext cx="9144000" cy="36934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5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인지이론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(20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8" name="그룹 43"/>
            <p:cNvGrpSpPr>
              <a:grpSpLocks/>
            </p:cNvGrpSpPr>
            <p:nvPr/>
          </p:nvGrpSpPr>
          <p:grpSpPr bwMode="auto">
            <a:xfrm>
              <a:off x="-32" y="4653136"/>
              <a:ext cx="9144032" cy="576064"/>
              <a:chOff x="-32" y="5643578"/>
              <a:chExt cx="9144000" cy="785818"/>
            </a:xfrm>
          </p:grpSpPr>
          <p:sp>
            <p:nvSpPr>
              <p:cNvPr id="3089" name="Rectangle 327"/>
              <p:cNvSpPr>
                <a:spLocks noChangeArrowheads="1"/>
              </p:cNvSpPr>
              <p:nvPr/>
            </p:nvSpPr>
            <p:spPr bwMode="auto">
              <a:xfrm>
                <a:off x="-32" y="5643578"/>
                <a:ext cx="9144000" cy="785818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0" name="Rectangle 61"/>
              <p:cNvSpPr>
                <a:spLocks noChangeArrowheads="1"/>
              </p:cNvSpPr>
              <p:nvPr/>
            </p:nvSpPr>
            <p:spPr bwMode="auto">
              <a:xfrm>
                <a:off x="-32" y="5840033"/>
                <a:ext cx="9144000" cy="50383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6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사회체계와 사회복지실천의 기초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(4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9" name="그룹 21"/>
            <p:cNvGrpSpPr>
              <a:grpSpLocks/>
            </p:cNvGrpSpPr>
            <p:nvPr/>
          </p:nvGrpSpPr>
          <p:grpSpPr bwMode="auto">
            <a:xfrm>
              <a:off x="0" y="5373216"/>
              <a:ext cx="9144000" cy="571504"/>
              <a:chOff x="-32" y="4714884"/>
              <a:chExt cx="9144000" cy="571504"/>
            </a:xfrm>
          </p:grpSpPr>
          <p:sp>
            <p:nvSpPr>
              <p:cNvPr id="3087" name="Rectangle 327"/>
              <p:cNvSpPr>
                <a:spLocks noChangeArrowheads="1"/>
              </p:cNvSpPr>
              <p:nvPr/>
            </p:nvSpPr>
            <p:spPr bwMode="auto">
              <a:xfrm>
                <a:off x="-32" y="4714884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88" name="Rectangle 61"/>
              <p:cNvSpPr>
                <a:spLocks noChangeArrowheads="1"/>
              </p:cNvSpPr>
              <p:nvPr/>
            </p:nvSpPr>
            <p:spPr bwMode="auto">
              <a:xfrm>
                <a:off x="-32" y="4845620"/>
                <a:ext cx="9144000" cy="36934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7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일반체계이론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(22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10" name="그룹 25"/>
            <p:cNvGrpSpPr>
              <a:grpSpLocks/>
            </p:cNvGrpSpPr>
            <p:nvPr/>
          </p:nvGrpSpPr>
          <p:grpSpPr bwMode="auto">
            <a:xfrm>
              <a:off x="0" y="6093296"/>
              <a:ext cx="9144032" cy="576064"/>
              <a:chOff x="-32" y="5643578"/>
              <a:chExt cx="9144000" cy="785818"/>
            </a:xfrm>
          </p:grpSpPr>
          <p:sp>
            <p:nvSpPr>
              <p:cNvPr id="3085" name="Rectangle 327"/>
              <p:cNvSpPr>
                <a:spLocks noChangeArrowheads="1"/>
              </p:cNvSpPr>
              <p:nvPr/>
            </p:nvSpPr>
            <p:spPr bwMode="auto">
              <a:xfrm>
                <a:off x="-32" y="5643578"/>
                <a:ext cx="9144000" cy="785818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 dirty="0"/>
              </a:p>
            </p:txBody>
          </p:sp>
          <p:sp>
            <p:nvSpPr>
              <p:cNvPr id="3086" name="Rectangle 61"/>
              <p:cNvSpPr>
                <a:spLocks noChangeArrowheads="1"/>
              </p:cNvSpPr>
              <p:nvPr/>
            </p:nvSpPr>
            <p:spPr bwMode="auto">
              <a:xfrm>
                <a:off x="-32" y="5840035"/>
                <a:ext cx="9144000" cy="50383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8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중간고사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(5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지 선다형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29"/>
          <p:cNvGrpSpPr>
            <a:grpSpLocks/>
          </p:cNvGrpSpPr>
          <p:nvPr/>
        </p:nvGrpSpPr>
        <p:grpSpPr bwMode="auto">
          <a:xfrm>
            <a:off x="0" y="293688"/>
            <a:ext cx="9147175" cy="6159648"/>
            <a:chOff x="-32" y="293688"/>
            <a:chExt cx="9147207" cy="5651032"/>
          </a:xfrm>
        </p:grpSpPr>
        <p:sp>
          <p:nvSpPr>
            <p:cNvPr id="3075" name="Line 46"/>
            <p:cNvSpPr>
              <a:spLocks noChangeShapeType="1"/>
            </p:cNvSpPr>
            <p:nvPr/>
          </p:nvSpPr>
          <p:spPr bwMode="auto">
            <a:xfrm>
              <a:off x="3175" y="730250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3076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2861691" cy="5232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err="1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주별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 강의일정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49"/>
            <p:cNvGrpSpPr>
              <a:grpSpLocks/>
            </p:cNvGrpSpPr>
            <p:nvPr/>
          </p:nvGrpSpPr>
          <p:grpSpPr bwMode="auto">
            <a:xfrm>
              <a:off x="0" y="908720"/>
              <a:ext cx="9144000" cy="571504"/>
              <a:chOff x="0" y="1214422"/>
              <a:chExt cx="9144000" cy="571504"/>
            </a:xfrm>
          </p:grpSpPr>
          <p:sp>
            <p:nvSpPr>
              <p:cNvPr id="3099" name="Rectangle 327"/>
              <p:cNvSpPr>
                <a:spLocks noChangeArrowheads="1"/>
              </p:cNvSpPr>
              <p:nvPr/>
            </p:nvSpPr>
            <p:spPr bwMode="auto">
              <a:xfrm>
                <a:off x="0" y="1214422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100" name="Rectangle 61"/>
              <p:cNvSpPr>
                <a:spLocks noChangeArrowheads="1"/>
              </p:cNvSpPr>
              <p:nvPr/>
            </p:nvSpPr>
            <p:spPr bwMode="auto">
              <a:xfrm>
                <a:off x="0" y="1285859"/>
                <a:ext cx="9144000" cy="33883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9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생태학적 이론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(23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4" name="그룹 45"/>
            <p:cNvGrpSpPr>
              <a:grpSpLocks/>
            </p:cNvGrpSpPr>
            <p:nvPr/>
          </p:nvGrpSpPr>
          <p:grpSpPr bwMode="auto">
            <a:xfrm>
              <a:off x="-32" y="1628800"/>
              <a:ext cx="9144064" cy="571504"/>
              <a:chOff x="-32" y="1928802"/>
              <a:chExt cx="9144064" cy="571504"/>
            </a:xfrm>
          </p:grpSpPr>
          <p:sp>
            <p:nvSpPr>
              <p:cNvPr id="3097" name="Rectangle 327"/>
              <p:cNvSpPr>
                <a:spLocks noChangeArrowheads="1"/>
              </p:cNvSpPr>
              <p:nvPr/>
            </p:nvSpPr>
            <p:spPr bwMode="auto">
              <a:xfrm>
                <a:off x="32" y="1928802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8" name="Rectangle 61"/>
              <p:cNvSpPr>
                <a:spLocks noChangeArrowheads="1"/>
              </p:cNvSpPr>
              <p:nvPr/>
            </p:nvSpPr>
            <p:spPr bwMode="auto">
              <a:xfrm>
                <a:off x="-32" y="2000239"/>
                <a:ext cx="9144000" cy="33883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10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구조기능주의이론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(24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5" name="그룹 46"/>
            <p:cNvGrpSpPr>
              <a:grpSpLocks/>
            </p:cNvGrpSpPr>
            <p:nvPr/>
          </p:nvGrpSpPr>
          <p:grpSpPr bwMode="auto">
            <a:xfrm>
              <a:off x="-32" y="2348880"/>
              <a:ext cx="9144064" cy="571504"/>
              <a:chOff x="-32" y="2786058"/>
              <a:chExt cx="9144064" cy="571504"/>
            </a:xfrm>
          </p:grpSpPr>
          <p:sp>
            <p:nvSpPr>
              <p:cNvPr id="3095" name="Rectangle 327"/>
              <p:cNvSpPr>
                <a:spLocks noChangeArrowheads="1"/>
              </p:cNvSpPr>
              <p:nvPr/>
            </p:nvSpPr>
            <p:spPr bwMode="auto">
              <a:xfrm>
                <a:off x="32" y="2786058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 dirty="0"/>
              </a:p>
            </p:txBody>
          </p:sp>
          <p:sp>
            <p:nvSpPr>
              <p:cNvPr id="3096" name="Rectangle 61"/>
              <p:cNvSpPr>
                <a:spLocks noChangeArrowheads="1"/>
              </p:cNvSpPr>
              <p:nvPr/>
            </p:nvSpPr>
            <p:spPr bwMode="auto">
              <a:xfrm>
                <a:off x="-32" y="2916793"/>
                <a:ext cx="9144000" cy="33883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11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갈등이론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(25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6" name="그룹 47"/>
            <p:cNvGrpSpPr>
              <a:grpSpLocks/>
            </p:cNvGrpSpPr>
            <p:nvPr/>
          </p:nvGrpSpPr>
          <p:grpSpPr bwMode="auto">
            <a:xfrm>
              <a:off x="-32" y="3140968"/>
              <a:ext cx="9144064" cy="571504"/>
              <a:chOff x="-32" y="3651294"/>
              <a:chExt cx="9144064" cy="571504"/>
            </a:xfrm>
          </p:grpSpPr>
          <p:sp>
            <p:nvSpPr>
              <p:cNvPr id="3093" name="Rectangle 327"/>
              <p:cNvSpPr>
                <a:spLocks noChangeArrowheads="1"/>
              </p:cNvSpPr>
              <p:nvPr/>
            </p:nvSpPr>
            <p:spPr bwMode="auto">
              <a:xfrm>
                <a:off x="32" y="3651294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4" name="Rectangle 61"/>
              <p:cNvSpPr>
                <a:spLocks noChangeArrowheads="1"/>
              </p:cNvSpPr>
              <p:nvPr/>
            </p:nvSpPr>
            <p:spPr bwMode="auto">
              <a:xfrm>
                <a:off x="-32" y="3714752"/>
                <a:ext cx="9144000" cy="33883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12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상호작용이론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(26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7" name="그룹 48"/>
            <p:cNvGrpSpPr>
              <a:grpSpLocks/>
            </p:cNvGrpSpPr>
            <p:nvPr/>
          </p:nvGrpSpPr>
          <p:grpSpPr bwMode="auto">
            <a:xfrm>
              <a:off x="-32" y="3933056"/>
              <a:ext cx="9144000" cy="571504"/>
              <a:chOff x="-32" y="4714884"/>
              <a:chExt cx="9144000" cy="571504"/>
            </a:xfrm>
          </p:grpSpPr>
          <p:sp>
            <p:nvSpPr>
              <p:cNvPr id="3091" name="Rectangle 327"/>
              <p:cNvSpPr>
                <a:spLocks noChangeArrowheads="1"/>
              </p:cNvSpPr>
              <p:nvPr/>
            </p:nvSpPr>
            <p:spPr bwMode="auto">
              <a:xfrm>
                <a:off x="-32" y="4714884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2" name="Rectangle 61"/>
              <p:cNvSpPr>
                <a:spLocks noChangeArrowheads="1"/>
              </p:cNvSpPr>
              <p:nvPr/>
            </p:nvSpPr>
            <p:spPr bwMode="auto">
              <a:xfrm>
                <a:off x="-32" y="4845621"/>
                <a:ext cx="9144000" cy="33883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13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교환이론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(27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8" name="그룹 43"/>
            <p:cNvGrpSpPr>
              <a:grpSpLocks/>
            </p:cNvGrpSpPr>
            <p:nvPr/>
          </p:nvGrpSpPr>
          <p:grpSpPr bwMode="auto">
            <a:xfrm>
              <a:off x="-32" y="4653136"/>
              <a:ext cx="9144032" cy="576064"/>
              <a:chOff x="-32" y="5643578"/>
              <a:chExt cx="9144000" cy="785818"/>
            </a:xfrm>
          </p:grpSpPr>
          <p:sp>
            <p:nvSpPr>
              <p:cNvPr id="3089" name="Rectangle 327"/>
              <p:cNvSpPr>
                <a:spLocks noChangeArrowheads="1"/>
              </p:cNvSpPr>
              <p:nvPr/>
            </p:nvSpPr>
            <p:spPr bwMode="auto">
              <a:xfrm>
                <a:off x="-32" y="5643578"/>
                <a:ext cx="9144000" cy="785818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90" name="Rectangle 61"/>
              <p:cNvSpPr>
                <a:spLocks noChangeArrowheads="1"/>
              </p:cNvSpPr>
              <p:nvPr/>
            </p:nvSpPr>
            <p:spPr bwMode="auto">
              <a:xfrm>
                <a:off x="-32" y="5840033"/>
                <a:ext cx="9144000" cy="46221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14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여성주의이론과 다문화이론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(28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장 및 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29</a:t>
                </a:r>
                <a:r>
                  <a:rPr lang="ko-KR" altLang="en-US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장</a:t>
                </a:r>
                <a:r>
                  <a:rPr lang="en-US" altLang="ko-KR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  <p:grpSp>
          <p:nvGrpSpPr>
            <p:cNvPr id="9" name="그룹 21"/>
            <p:cNvGrpSpPr>
              <a:grpSpLocks/>
            </p:cNvGrpSpPr>
            <p:nvPr/>
          </p:nvGrpSpPr>
          <p:grpSpPr bwMode="auto">
            <a:xfrm>
              <a:off x="0" y="5373216"/>
              <a:ext cx="9144000" cy="571504"/>
              <a:chOff x="-32" y="4714884"/>
              <a:chExt cx="9144000" cy="571504"/>
            </a:xfrm>
          </p:grpSpPr>
          <p:sp>
            <p:nvSpPr>
              <p:cNvPr id="3087" name="Rectangle 327"/>
              <p:cNvSpPr>
                <a:spLocks noChangeArrowheads="1"/>
              </p:cNvSpPr>
              <p:nvPr/>
            </p:nvSpPr>
            <p:spPr bwMode="auto">
              <a:xfrm>
                <a:off x="-32" y="4714884"/>
                <a:ext cx="9144000" cy="571504"/>
              </a:xfrm>
              <a:prstGeom prst="rect">
                <a:avLst/>
              </a:prstGeom>
              <a:gradFill rotWithShape="1">
                <a:gsLst>
                  <a:gs pos="0">
                    <a:srgbClr val="185E76">
                      <a:alpha val="0"/>
                    </a:srgbClr>
                  </a:gs>
                  <a:gs pos="100000">
                    <a:srgbClr val="33CCFF">
                      <a:alpha val="29999"/>
                    </a:srgbClr>
                  </a:gs>
                </a:gsLst>
                <a:lin ang="2700000" scaled="1"/>
              </a:gradFill>
              <a:ln w="6350">
                <a:solidFill>
                  <a:srgbClr val="FFE38B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ko-KR" altLang="en-US"/>
              </a:p>
            </p:txBody>
          </p:sp>
          <p:sp>
            <p:nvSpPr>
              <p:cNvPr id="3088" name="Rectangle 61"/>
              <p:cNvSpPr>
                <a:spLocks noChangeArrowheads="1"/>
              </p:cNvSpPr>
              <p:nvPr/>
            </p:nvSpPr>
            <p:spPr bwMode="auto">
              <a:xfrm>
                <a:off x="-32" y="4845620"/>
                <a:ext cx="9144000" cy="33883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 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15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주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기말고사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(5</a:t>
                </a:r>
                <a:r>
                  <a:rPr lang="ko-KR" altLang="en-US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지 선다형</a:t>
                </a:r>
                <a:r>
                  <a:rPr lang="en-US" altLang="ko-KR" dirty="0">
                    <a:solidFill>
                      <a:schemeClr val="bg1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</a:p>
            </p:txBody>
          </p:sp>
        </p:grp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18" name="그룹 15"/>
          <p:cNvGrpSpPr>
            <a:grpSpLocks/>
          </p:cNvGrpSpPr>
          <p:nvPr/>
        </p:nvGrpSpPr>
        <p:grpSpPr bwMode="auto">
          <a:xfrm>
            <a:off x="-30732" y="293688"/>
            <a:ext cx="9177907" cy="6303511"/>
            <a:chOff x="-30765" y="293688"/>
            <a:chExt cx="9177940" cy="6375517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4283560" cy="49246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강의교재</a:t>
              </a:r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,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평가방법</a:t>
              </a:r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,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과제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9220" name="그룹 13"/>
            <p:cNvGrpSpPr>
              <a:grpSpLocks/>
            </p:cNvGrpSpPr>
            <p:nvPr/>
          </p:nvGrpSpPr>
          <p:grpSpPr bwMode="auto">
            <a:xfrm>
              <a:off x="-32" y="836712"/>
              <a:ext cx="9147207" cy="2502645"/>
              <a:chOff x="-32" y="836712"/>
              <a:chExt cx="9147207" cy="2502645"/>
            </a:xfrm>
          </p:grpSpPr>
          <p:sp>
            <p:nvSpPr>
              <p:cNvPr id="9226" name="Line 46"/>
              <p:cNvSpPr>
                <a:spLocks noChangeShapeType="1"/>
              </p:cNvSpPr>
              <p:nvPr/>
            </p:nvSpPr>
            <p:spPr bwMode="auto">
              <a:xfrm>
                <a:off x="3175" y="836712"/>
                <a:ext cx="9144000" cy="0"/>
              </a:xfrm>
              <a:prstGeom prst="line">
                <a:avLst/>
              </a:prstGeom>
              <a:noFill/>
              <a:ln w="9525">
                <a:solidFill>
                  <a:srgbClr val="C0C0C0">
                    <a:alpha val="70195"/>
                  </a:srgbClr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-32" y="1143554"/>
                <a:ext cx="9144032" cy="519270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3.1. 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강의교재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-32" y="1643118"/>
                <a:ext cx="9144032" cy="169623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주교재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권중돈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(2021).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인간행동과 사회복지실천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(2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판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):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이론과 적용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.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서울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학지사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.</a:t>
                </a:r>
              </a:p>
              <a:p>
                <a:pPr marL="180975">
                  <a:lnSpc>
                    <a:spcPct val="150000"/>
                  </a:lnSpc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참고교재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1.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최옥채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외</a:t>
                </a:r>
                <a:r>
                  <a:rPr lang="en-US" altLang="ko-KR" b="1" dirty="0">
                    <a:solidFill>
                      <a:srgbClr val="800000"/>
                    </a:solidFill>
                  </a:rPr>
                  <a:t>3(2020). </a:t>
                </a:r>
                <a:r>
                  <a:rPr lang="ko-KR" altLang="en-US" b="1" dirty="0">
                    <a:solidFill>
                      <a:srgbClr val="800000"/>
                    </a:solidFill>
                  </a:rPr>
                  <a:t>인간행동과 사회환경</a:t>
                </a:r>
                <a:r>
                  <a:rPr lang="en-US" altLang="ko-KR" b="1" dirty="0">
                    <a:solidFill>
                      <a:srgbClr val="800000"/>
                    </a:solidFill>
                  </a:rPr>
                  <a:t>(5</a:t>
                </a:r>
                <a:r>
                  <a:rPr lang="ko-KR" altLang="en-US" b="1" dirty="0">
                    <a:solidFill>
                      <a:srgbClr val="800000"/>
                    </a:solidFill>
                  </a:rPr>
                  <a:t>판</a:t>
                </a:r>
                <a:r>
                  <a:rPr lang="en-US" altLang="ko-KR" b="1" dirty="0">
                    <a:solidFill>
                      <a:srgbClr val="800000"/>
                    </a:solidFill>
                  </a:rPr>
                  <a:t>). </a:t>
                </a:r>
                <a:r>
                  <a:rPr lang="ko-KR" altLang="en-US" b="1" dirty="0">
                    <a:solidFill>
                      <a:srgbClr val="800000"/>
                    </a:solidFill>
                  </a:rPr>
                  <a:t>서울</a:t>
                </a:r>
                <a:r>
                  <a:rPr lang="en-US" altLang="ko-KR" b="1" dirty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800000"/>
                    </a:solidFill>
                  </a:rPr>
                  <a:t>양서원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.</a:t>
                </a:r>
              </a:p>
              <a:p>
                <a:pPr marL="180975">
                  <a:lnSpc>
                    <a:spcPct val="150000"/>
                  </a:lnSpc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           2. </a:t>
                </a:r>
                <a:r>
                  <a:rPr lang="ko-KR" altLang="en-US" b="1" dirty="0" err="1">
                    <a:solidFill>
                      <a:srgbClr val="800000"/>
                    </a:solidFill>
                  </a:rPr>
                  <a:t>권중돈</a:t>
                </a:r>
                <a:r>
                  <a:rPr lang="en-US" altLang="ko-KR" b="1" dirty="0">
                    <a:solidFill>
                      <a:srgbClr val="800000"/>
                    </a:solidFill>
                  </a:rPr>
                  <a:t>(2021). </a:t>
                </a:r>
                <a:r>
                  <a:rPr lang="ko-KR" altLang="en-US" b="1" dirty="0">
                    <a:solidFill>
                      <a:srgbClr val="800000"/>
                    </a:solidFill>
                  </a:rPr>
                  <a:t>인간행동과 사회환경</a:t>
                </a:r>
                <a:r>
                  <a:rPr lang="en-US" altLang="ko-KR" b="1" dirty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800000"/>
                    </a:solidFill>
                  </a:rPr>
                  <a:t>이론과 실천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.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서울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학지사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.</a:t>
                </a:r>
              </a:p>
            </p:txBody>
          </p:sp>
        </p:grpSp>
        <p:grpSp>
          <p:nvGrpSpPr>
            <p:cNvPr id="9221" name="그룹 14"/>
            <p:cNvGrpSpPr>
              <a:grpSpLocks/>
            </p:cNvGrpSpPr>
            <p:nvPr/>
          </p:nvGrpSpPr>
          <p:grpSpPr bwMode="auto">
            <a:xfrm>
              <a:off x="0" y="3345115"/>
              <a:ext cx="9144000" cy="1668060"/>
              <a:chOff x="0" y="3345115"/>
              <a:chExt cx="9144000" cy="1668060"/>
            </a:xfrm>
          </p:grpSpPr>
          <p:sp>
            <p:nvSpPr>
              <p:cNvPr id="9224" name="Rectangle 53"/>
              <p:cNvSpPr>
                <a:spLocks noChangeArrowheads="1"/>
              </p:cNvSpPr>
              <p:nvPr/>
            </p:nvSpPr>
            <p:spPr bwMode="auto">
              <a:xfrm>
                <a:off x="0" y="3345115"/>
                <a:ext cx="9138529" cy="556684"/>
              </a:xfrm>
              <a:prstGeom prst="rect">
                <a:avLst/>
              </a:prstGeom>
              <a:gradFill rotWithShape="0">
                <a:gsLst>
                  <a:gs pos="0">
                    <a:srgbClr val="63AEE7"/>
                  </a:gs>
                  <a:gs pos="100000">
                    <a:srgbClr val="386282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 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과제</a:t>
                </a:r>
              </a:p>
            </p:txBody>
          </p:sp>
          <p:sp>
            <p:nvSpPr>
              <p:cNvPr id="23" name="Rectangle 76"/>
              <p:cNvSpPr>
                <a:spLocks noChangeArrowheads="1"/>
              </p:cNvSpPr>
              <p:nvPr/>
            </p:nvSpPr>
            <p:spPr bwMode="auto">
              <a:xfrm>
                <a:off x="4731" y="3907557"/>
                <a:ext cx="9139269" cy="1105618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466725" indent="-285750">
                  <a:lnSpc>
                    <a:spcPct val="150000"/>
                  </a:lnSpc>
                  <a:buFont typeface="Arial" panose="020B0604020202020204" pitchFamily="34" charset="0"/>
                  <a:buChar char="•"/>
                  <a:defRPr/>
                </a:pPr>
                <a:r>
                  <a:rPr lang="ko-KR" altLang="en-US" b="1" dirty="0">
                    <a:solidFill>
                      <a:srgbClr val="003366"/>
                    </a:solidFill>
                  </a:rPr>
                  <a:t>과제</a:t>
                </a:r>
                <a:r>
                  <a:rPr lang="en-US" altLang="ko-KR" b="1" dirty="0">
                    <a:solidFill>
                      <a:srgbClr val="003366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매주 </a:t>
                </a:r>
                <a:r>
                  <a:rPr lang="en-US" altLang="ko-KR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1</a:t>
                </a:r>
                <a:r>
                  <a:rPr lang="ko-KR" altLang="en-US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개 과제 부여</a:t>
                </a:r>
                <a:r>
                  <a:rPr lang="en-US" altLang="ko-KR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분량</a:t>
                </a:r>
                <a:r>
                  <a:rPr lang="en-US" altLang="ko-KR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: A4 1</a:t>
                </a:r>
                <a:r>
                  <a:rPr lang="ko-KR" altLang="en-US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페이지 정도</a:t>
                </a:r>
                <a:r>
                  <a:rPr lang="en-US" altLang="ko-KR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사이버캠퍼스에 파일로 제출</a:t>
                </a:r>
                <a:r>
                  <a:rPr lang="en-US" altLang="ko-KR" b="1" dirty="0">
                    <a:solidFill>
                      <a:srgbClr val="003366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</p:txBody>
          </p:sp>
        </p:grpSp>
        <p:sp>
          <p:nvSpPr>
            <p:cNvPr id="9222" name="Rectangle 54"/>
            <p:cNvSpPr>
              <a:spLocks noChangeArrowheads="1"/>
            </p:cNvSpPr>
            <p:nvPr/>
          </p:nvSpPr>
          <p:spPr bwMode="auto">
            <a:xfrm>
              <a:off x="0" y="4994257"/>
              <a:ext cx="9144000" cy="504056"/>
            </a:xfrm>
            <a:prstGeom prst="rect">
              <a:avLst/>
            </a:prstGeom>
            <a:gradFill rotWithShape="0">
              <a:gsLst>
                <a:gs pos="0">
                  <a:srgbClr val="D6B19C"/>
                </a:gs>
                <a:gs pos="30000">
                  <a:srgbClr val="D49E6C"/>
                </a:gs>
                <a:gs pos="70000">
                  <a:srgbClr val="A65528"/>
                </a:gs>
                <a:gs pos="100000">
                  <a:srgbClr val="663012"/>
                </a:gs>
              </a:gsLst>
              <a:lin ang="5400000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3.3. </a:t>
              </a:r>
              <a:r>
                <a: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평가방법</a:t>
              </a:r>
            </a:p>
          </p:txBody>
        </p:sp>
        <p:sp>
          <p:nvSpPr>
            <p:cNvPr id="13" name="Rectangle 76"/>
            <p:cNvSpPr>
              <a:spLocks noChangeArrowheads="1"/>
            </p:cNvSpPr>
            <p:nvPr/>
          </p:nvSpPr>
          <p:spPr bwMode="auto">
            <a:xfrm>
              <a:off x="-30765" y="5516631"/>
              <a:ext cx="9139269" cy="1152574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50000"/>
                </a:lnSpc>
                <a:buFontTx/>
                <a:buChar char="•"/>
                <a:defRPr/>
              </a:pPr>
              <a:r>
                <a:rPr lang="ko-KR" altLang="en-US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중간시험 </a:t>
              </a:r>
              <a:r>
                <a:rPr lang="en-US" altLang="ko-KR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40%, </a:t>
              </a:r>
              <a:r>
                <a:rPr lang="ko-KR" altLang="en-US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기말시험 </a:t>
              </a:r>
              <a:r>
                <a:rPr lang="en-US" altLang="ko-KR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40%, </a:t>
              </a:r>
              <a:r>
                <a:rPr lang="ko-KR" altLang="en-US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보고서 </a:t>
              </a:r>
              <a:r>
                <a:rPr lang="en-US" altLang="ko-KR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10%, </a:t>
              </a:r>
              <a:r>
                <a:rPr lang="ko-KR" altLang="en-US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출석 </a:t>
              </a:r>
              <a:r>
                <a:rPr lang="en-US" altLang="ko-KR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10%</a:t>
              </a:r>
            </a:p>
            <a:p>
              <a:pPr marL="180975">
                <a:lnSpc>
                  <a:spcPct val="150000"/>
                </a:lnSpc>
                <a:buFontTx/>
                <a:buChar char="•"/>
                <a:defRPr/>
              </a:pPr>
              <a:r>
                <a:rPr lang="en-US" altLang="ko-KR" b="1" dirty="0">
                  <a:solidFill>
                    <a:srgbClr val="003366"/>
                  </a:solidFill>
                </a:rPr>
                <a:t> </a:t>
              </a:r>
              <a:r>
                <a:rPr lang="ko-KR" altLang="en-US" b="1" dirty="0">
                  <a:solidFill>
                    <a:srgbClr val="003366"/>
                  </a:solidFill>
                </a:rPr>
                <a:t>시험은 </a:t>
              </a:r>
              <a:r>
                <a:rPr lang="en-US" altLang="ko-KR" b="1" dirty="0">
                  <a:solidFill>
                    <a:srgbClr val="003366"/>
                  </a:solidFill>
                </a:rPr>
                <a:t>5</a:t>
              </a:r>
              <a:r>
                <a:rPr lang="ko-KR" altLang="en-US" b="1" dirty="0">
                  <a:solidFill>
                    <a:srgbClr val="003366"/>
                  </a:solidFill>
                </a:rPr>
                <a:t>지 선다형</a:t>
              </a:r>
              <a:r>
                <a:rPr lang="en-US" altLang="ko-KR" b="1" dirty="0">
                  <a:solidFill>
                    <a:srgbClr val="003366"/>
                  </a:solidFill>
                </a:rPr>
                <a:t>, </a:t>
              </a:r>
              <a:r>
                <a:rPr lang="ko-KR" altLang="en-US" b="1" dirty="0">
                  <a:solidFill>
                    <a:srgbClr val="003366"/>
                  </a:solidFill>
                </a:rPr>
                <a:t>성적평가는 </a:t>
              </a:r>
              <a:r>
                <a:rPr lang="en-US" altLang="ko-KR" b="1" dirty="0">
                  <a:solidFill>
                    <a:srgbClr val="003366"/>
                  </a:solidFill>
                </a:rPr>
                <a:t>11</a:t>
              </a:r>
              <a:r>
                <a:rPr lang="ko-KR" altLang="en-US" b="1" dirty="0">
                  <a:solidFill>
                    <a:srgbClr val="003366"/>
                  </a:solidFill>
                </a:rPr>
                <a:t>분반과 </a:t>
              </a:r>
              <a:r>
                <a:rPr lang="en-US" altLang="ko-KR" b="1" dirty="0">
                  <a:solidFill>
                    <a:srgbClr val="003366"/>
                  </a:solidFill>
                </a:rPr>
                <a:t>12</a:t>
              </a:r>
              <a:r>
                <a:rPr lang="ko-KR" altLang="en-US" b="1" dirty="0">
                  <a:solidFill>
                    <a:srgbClr val="003366"/>
                  </a:solidFill>
                </a:rPr>
                <a:t>분반 통합 상대평가</a:t>
              </a:r>
              <a:endParaRPr lang="en-US" altLang="ko-KR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그림 2">
            <a:extLst>
              <a:ext uri="{FF2B5EF4-FFF2-40B4-BE49-F238E27FC236}">
                <a16:creationId xmlns:a16="http://schemas.microsoft.com/office/drawing/2014/main" id="{82BE8BD1-76A5-4D82-AB22-6FB9EE5F3C6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03648" y="285750"/>
            <a:ext cx="4662488" cy="6286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67174475"/>
      </p:ext>
    </p:extLst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480</TotalTime>
  <Words>511</Words>
  <Application>Microsoft Office PowerPoint</Application>
  <PresentationFormat>화면 슬라이드 쇼(4:3)</PresentationFormat>
  <Paragraphs>52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13" baseType="lpstr">
      <vt:lpstr>HY강B</vt:lpstr>
      <vt:lpstr>HY견고딕</vt:lpstr>
      <vt:lpstr>굴림</vt:lpstr>
      <vt:lpstr>Arial</vt:lpstr>
      <vt:lpstr>Wingdings</vt:lpstr>
      <vt:lpstr>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권중돈</cp:lastModifiedBy>
  <cp:revision>69</cp:revision>
  <dcterms:created xsi:type="dcterms:W3CDTF">2004-08-11T05:45:06Z</dcterms:created>
  <dcterms:modified xsi:type="dcterms:W3CDTF">2022-08-26T02:18:18Z</dcterms:modified>
</cp:coreProperties>
</file>

<file path=docProps/thumbnail.jpeg>
</file>