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6"/>
  </p:notesMasterIdLst>
  <p:sldIdLst>
    <p:sldId id="259" r:id="rId2"/>
    <p:sldId id="287" r:id="rId3"/>
    <p:sldId id="288" r:id="rId4"/>
    <p:sldId id="289" r:id="rId5"/>
    <p:sldId id="263" r:id="rId6"/>
    <p:sldId id="290" r:id="rId7"/>
    <p:sldId id="291" r:id="rId8"/>
    <p:sldId id="264" r:id="rId9"/>
    <p:sldId id="265" r:id="rId10"/>
    <p:sldId id="266" r:id="rId11"/>
    <p:sldId id="292" r:id="rId12"/>
    <p:sldId id="267" r:id="rId13"/>
    <p:sldId id="293" r:id="rId14"/>
    <p:sldId id="268" r:id="rId15"/>
    <p:sldId id="294" r:id="rId16"/>
    <p:sldId id="269" r:id="rId17"/>
    <p:sldId id="295" r:id="rId18"/>
    <p:sldId id="270" r:id="rId19"/>
    <p:sldId id="296" r:id="rId20"/>
    <p:sldId id="271" r:id="rId21"/>
    <p:sldId id="278" r:id="rId22"/>
    <p:sldId id="279" r:id="rId23"/>
    <p:sldId id="280" r:id="rId24"/>
    <p:sldId id="281" r:id="rId25"/>
    <p:sldId id="297" r:id="rId26"/>
    <p:sldId id="298" r:id="rId27"/>
    <p:sldId id="282" r:id="rId28"/>
    <p:sldId id="283" r:id="rId29"/>
    <p:sldId id="284" r:id="rId30"/>
    <p:sldId id="285" r:id="rId31"/>
    <p:sldId id="286" r:id="rId32"/>
    <p:sldId id="299" r:id="rId33"/>
    <p:sldId id="300" r:id="rId34"/>
    <p:sldId id="301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40" autoAdjust="0"/>
    <p:restoredTop sz="94700" autoAdjust="0"/>
  </p:normalViewPr>
  <p:slideViewPr>
    <p:cSldViewPr>
      <p:cViewPr varScale="1">
        <p:scale>
          <a:sx n="96" d="100"/>
          <a:sy n="96" d="100"/>
        </p:scale>
        <p:origin x="96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5997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405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022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530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8443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266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4324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573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3327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859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0707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35218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729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576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308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정신역동</a:t>
            </a:r>
            <a:r>
              <a:rPr lang="en-US" altLang="ko-KR" sz="4000" dirty="0" smtClean="0"/>
              <a:t>(</a:t>
            </a:r>
            <a:r>
              <a:rPr lang="ko-KR" altLang="en-US" sz="4000" dirty="0" smtClean="0"/>
              <a:t>분석</a:t>
            </a:r>
            <a:r>
              <a:rPr lang="en-US" altLang="ko-KR" sz="4000" dirty="0"/>
              <a:t>)</a:t>
            </a:r>
            <a:r>
              <a:rPr lang="ko-KR" altLang="en-US" sz="4000" dirty="0" smtClean="0"/>
              <a:t>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정신역동이론에서는 생물학적 성숙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충동의 만족에 따라 심리적 발달이 이루어진다고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리비도의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 개념이 신체적 사랑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충동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부모의 자식에 대한 사랑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우정의 감정까지 포함한다고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심리성적 발달단계는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리비도가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신체의 어는 부분에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집중되느냐에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따라 유아기부터 청소년까지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단계에 걸쳐 이루어지고 그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순서는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구강기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항문기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남근기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잠재기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생식기로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504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발달단계에서 개인은 특정 신체부위에 에너지를 투입하고 집중하며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발달 단계를 성공적으로 통과하기 위해서는 적절한 정도의 만족감을 얻어야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상태에서 지나친 만족감을 얻거나 과도한 에너지를 얻는 경우에는 더 이상 성숙하지 못하고 특정 단계에 머무르게 되는 고착이 일어나고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고착은 개인이 완전한 성장에 도달할 수 있는 능력을 방해함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다섯단계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항문기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남근기가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성격형성에 가장 중요한 역할을 한다고 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정신분석학에서 인간의 성격이 욕구와 관련하여 발달한다고 믿기 때문에 이를 심리성적발달단계로 부름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27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주요본개념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출생부터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개월까지로 성적 에너지인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리비도가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구강구조를 중심으로 집중되어 있어서 모든 생물학적 충동과 쾌락을 구강을 통해서만 충족시킴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개월까지 주로 빠는 행위에 쾌감을 느끼고 이후에는 깨무는 것에 쾌감을 느낌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동안 욕구를 철저히 충족시킨 경우는 개별화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대상관계의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형성과 같은 발달과업을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적절히 성취할 수 있고 타인과 친밀한 관계를 형성하며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공개적으로 공격적이거나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탐욕적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성격을 보이지 않음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2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2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동안 신체적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정서적으로 무시당하거나 박탈당한 아이가 성인이 된 후 충족되지 못한 보살핌에 대한 강한 갈망을 경험하기 쉬우며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타인에 대한 불신으로 대인관계가 어려울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구강수동적 성격은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초기에 아이에게 먹는 것이 너무 과도하거나 불충분한 경우 발달하는 성격으로 낙천적이고 타인에게 의존적이며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희생을 감수하면서도 인정받고 싶어하고 잘 속는 경향이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구강공격적 혹은 구강가학적 성격은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후기에 욕구 좌절을 경험하는 경우로 물어 뜯음으로써 불만족을 표현함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발달하는 성격으로 논쟁적이고 비판적이며 비꼬기를 잘하며 타인을 이용하거나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지배하려함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60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항문기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18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세까지로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리비도가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항문 주위로 퍼져나가며 아이도 대소변의 배출과 보유에서 상당함 쾌감을 얻는 시기임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배변훈련시기이며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자아통제훈련의 원형이며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예의범절의 기본이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항문기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경험으로 아동은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구강기의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전적인 의존에서 벗어나 지기조절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자존 등을 경험하고 배움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998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항문기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항문보유적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성격은 부모의 지나친 배변훈련으로 고집이 세고 인색하며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복종적이고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시간을 엄수하며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지나치게 청결한 특징을 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항문폭발적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성격은 잔인하고 파괴적이며 난폭하고 적개심이 강하며 불결한 특징을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적절한 배변훈련은 창조성과 생산성의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5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남근기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세로 전 성기기로도 불리며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리비도가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성기로 집중되는 시기이며 성 정체성의 기초를 형성하는 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시기 아동은 자기중심적인 성향을 가지며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사랑하고 사랑받기를 원하며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칭찬을 갈망함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시기의 아동은 이성에 대한 구별의식이 생기고 자기존재규정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자아도취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모방의 시기로 동일시와 모방이 생김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여아는 엘렉트라 콤플렉스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남아는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외디푸스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콤플렉스를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47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남근기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과제는 동성의 부모와 동일시를 통해서 남성이나 여성으로서의 역할을 학습하고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정체감을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가질수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성인이 되어서는 성행위를 통해 이러한 성적 욕망을 해소 할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충성심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헌신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낭만적 사랑과 같은 많은 감정을 표현할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규범과 가치기준을 내면화하는 초자아를 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 시킬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이시기에 고착되거나 욕구가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좌절되면 건강한 성을 즐기고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이성애적 관계를 발전시키는 성인으로 성장하는 데 장애가 발생할 수 있음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남성은 경솔할 뿐만 아니라 과장이 심하고 야심이 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여성은 성관계에서 순진하고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결백해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보이지만 난잡하고 유혹적이며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경박한 기질을 보이거나 자기 주장이 강하게 나타남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20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잠재기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세에서 사춘기 시기로 잠복기라도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이성과는 성적관계를 회피하거나 정서적 감정 없이 공격적 방식으로 성적행동을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성적관심은 수면상태로 들어가 활동하지 않고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리비도는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승화되어 지적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운동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동성간의 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공부 등으로 표출됨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초자아가 더욱 강화되고 부모와의 삼각관계나 동성부모에 대한 동일시가 중단되는 시기이며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동성의 또래와 어울림으로써 동성 간의 동일화와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확립 등 지속적 사회화 시기로 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101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잠재기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신체의 발육과 성장에 에너지가 집중되므로 본능적 욕구인 성적 관심이 약한데 이 시기의 과도한 성적 억압은 수치심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반동형성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혐오감에 빠지게 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잠재기에 고착되면 성인이 되어서도 이성에 대한 정상적인 친밀감을 갖지 못하게 되는데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특히 잠재기에 동성 간의 우정에 고착되면 동성애로 발전할 수 있다고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00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개요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인간행동의 원인을 마음 깊은 곳에서 일어나는 서로 다른 다양한 힘의 역동적인 상호작용으로 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자유연상과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꿈의 해석 등을 통해 무의식세계를 밝히고자 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그의 동료들의 정신분석 연구에 기반을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모델에서는 인간 행동의 동기가 되는 정신을 다양한 힘이 상호작용하는 에너지 체계로 보았으며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정신이 행동을 자극하는 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정신과 행동이 인간의 사회환경으로 부터 영향을 받는 방식을 강조하고 있어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정신역동모델이라고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006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심리성적발달단계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생식기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사춘기에서 성인기 이전의 시기로 잠복되어 있던 성적 에너지가 무의식에서 의식의 세계로 나오는 시기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추동이 다시 발현하지만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단계들을 성공적으로 거쳐 온 사람은 잘 사회화된 성인으로 성장하여 건전한 이성관계로부터 결혼에 이르지만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그렇지 않으면 해결하지 못한 갈등이 성인기 전반에 걸쳐 나타남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자기애착적 시기에서 이성애착적 시기로 이동하는 시기이며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긴장의 급격한 증가가 일어나지만 도덕적 가치와 사회규범에 의해 제한됨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33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개입목표 및 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/>
            </a:pPr>
            <a:r>
              <a:rPr lang="ko-KR" altLang="en-US" sz="2200" dirty="0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2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과거의 경험에서 갖게 된 불안한 감정이나 무의식적 갈등을 의식화하여 이러한 것들이 어떻게 자신의 행동에 영향을 주고 있는지에 대한 통찰력을 갖도록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200" dirty="0" smtClean="0"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sz="22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관계형성단계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신뢰관계를 형성하는 단계로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클라이언트가 덜 방어적인 태도를 갖게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동일시를 통한 자아구축단계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사이에 친밀관계가 형성되는 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동일시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하기 시작하여 사회복지사의 생각과 태도 중 많은 부분을 받아들이기도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갈등과 관련 있는 과거의 어떤 중요한 인물에 대한 정서적 반응을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옮기는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전이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현상을 보이기도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동일시와 전이 등과 같은 심리기제를 잘 분석하여 클라이언트가 겪고 있는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갈등의 본질을 잘 </a:t>
            </a:r>
            <a:r>
              <a:rPr lang="ko-KR" altLang="en-US" sz="2000" dirty="0" err="1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파악해야함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18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개입목표 및 과정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클라이언트가 독립된 </a:t>
            </a:r>
            <a:r>
              <a:rPr lang="ko-KR" altLang="en-US" sz="2000" dirty="0" err="1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정체감을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형성하도록 원조하는 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독립적으로 세상을 향해 나아가야 하기 때문에 독립된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정체감을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확립하는 것이 필요하면서도 어렵기 때문에 퇴행을 보일 수도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성인으로서의 성장을 위한 투쟁을 이해해주는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강하고 공정하며 일관성 있는 부모의 모습을 보여주어야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클라이언트의 자기이해를 원조하는 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자신의 행동과 그 행동의 과거의 뿌리를 이해할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 있도록 원조하는 단계로서 클라이언트의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무의식적 갈등과 미해결된 문제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해결하는 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클라이언트가 자신의 방어기제에 대해 의식하며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유치한 정서적 행동에 빠지지 않으면서 좌절과 실패에 대응하는 방법을 생각할 수 있게 원조함 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7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자유연상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마음속에 떠오르는 것을 무엇이든지 이야기하도록 하는 개입기술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일상생활의 상념과 선입견을 제거하고 어떤 감정이나 생각도 억압하지 않은 채 마음에 떠오르는 것이면 무엇이든 즉시 말하도록 하는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자유연상의 과정 동안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표현의 자발성이 중요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하므로 클라이언트가 최대한 자발적으로 참여하도록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해야함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무의식적 사건을 표면으로 끌어내는 데 효과적임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때때로 문제를 표면으로 끌어내기 위해 명료화 질문을 하면서 관심을 갖고 경청하며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마지막에는 무의식적 내용에 대한 저항과 전이를 해석함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이 기법을 통해 자기 꿈의 밑에 깔려 있는 의미에 도달하며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 혹은 무의식적 갈등에 접근할 수 있음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9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저항의 분석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저항이란 불안으로부터 자신을 방어하는 경향을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 초기에 클라이언트는 억압된 감정이나 생각을 회상할 수 없거나 혹은 표현을 주저하는 경향을 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주의를 집중하게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 가운데서도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가장 분명한 저항현상을 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저항분석의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목적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클라이언트가 저항의 이유를 각성하고 저항을 처리하여 치료과정에 협조할 수 있도록 도우려는 것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32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방어기제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방어기제는 갈등이나 불안을 처리하려는 자아의 노력이며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병리적이라기보다는 정상적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과정은 자아가 주관하고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무의식의 영역에서 이루어지므로 본인은 의식하지 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자동적으로 작동되며 한 번에 여러가지 방어기제가 동원되는 것이 대부분임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방어기제는 매우 긍정적이고 유용하나 또 어떤 것은 인간이 갈등에 직면하는 것을 회피하게 하는 부정적인 면도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방어기제는 고통에서 우리를 보호한다는 점에서 유용하지만 무분별하고 충동적으로 사용될 때는 병리적 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0" indent="0">
              <a:buNone/>
            </a:pPr>
            <a:endParaRPr lang="en-US" altLang="ko-KR" sz="22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34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방어기제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방어기제의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병리성은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보통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자기기만과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현실왜곡을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포함하며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스트레스에 대처하기 위한 주요한 수단이 될 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부적응적이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된다고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방어기제의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병리성은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균형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연령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철회 가능성에 의해 판단됨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균형은 한 가지 방어기제를 사용하는지 혹은 여러가지 방어기제를 사용하는지 사용한 방어기제가 연령의 측면에서 적절한지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철회 가능성은 위험이 사라지고 나서도 방어기제가 사용되는지 혹은 사용되지 않는지를 의미함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방어기제 종류</a:t>
            </a:r>
            <a:r>
              <a:rPr lang="en-US" altLang="ko-KR" sz="2000" kern="1500" spc="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억압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동일시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err="1" smtClean="0">
                <a:latin typeface="돋움" pitchFamily="50" charset="-127"/>
                <a:ea typeface="돋움" pitchFamily="50" charset="-127"/>
              </a:rPr>
              <a:t>반동형성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합리화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전치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투사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퇴행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승화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치환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kern="1500" spc="100" dirty="0" smtClean="0">
                <a:latin typeface="돋움" pitchFamily="50" charset="-127"/>
                <a:ea typeface="돋움" pitchFamily="50" charset="-127"/>
              </a:rPr>
              <a:t>격리</a:t>
            </a:r>
            <a:r>
              <a:rPr lang="en-US" altLang="ko-KR" sz="2000" kern="1500" spc="1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kern="1500" spc="100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2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332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꿈의 분석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꿈은 무의식적인 원망을 표현하는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꿈의 분석은 꿈의 내용의 상징들을 탐구하여 숨겨져 있는 의미를 파악하는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꿈은 두 가지 수준의 내용을 가지고 있는데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“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잠재적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너무나 고통스러우며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무의식적인 동기로 구성되어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“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현시적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꿈속에 나타나는 꿈의 내용임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32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전이의 분석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정신역동모델에서는 전이와 역전이 현상에 대한 해석이나 활용이 매우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전이는 클라이언트가 어릴 때 어떤 중요한 인물에 대하여 가졌던 사랑이나 증오의 감정을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전치시킬 때 나타나는 현상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전이의 분석은 클라이언트로 하여금 자신의 미결사항이 현재 자신에게 어떻게 영향을 미치는지 통찰할 수 있는 기회를 부여하며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통찰된 미결사항을 적절히 해석하고 훈습함으로써 클라이언트가 자신을 변화시킬 수 있는 기회를 갖게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전이는 클라이언트가 치료상황 밖의 세상에서 인간관계를 어떻게 해석하고 있는가에 관해 매우 중요한 실마리를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비롯한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중립적 태도와 반영적 태도로 클라이언트의 전이를 유발시키고 전이를 다루어 주어야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32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해석은 정신분석의 과정에서 자유연상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 그리고 전이를 분석할 때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해석은 자아로 하여금 무의식적 내용을 의식화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함으로써 클라이언트로 하여금 자신의 문제에 대해 통찰을 갖도록 하는 것이며 이러한 과정을 통해 클라이언트와 가족구성원의 문제는 치료됨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해석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클라이언트가 깨닫지 못했던 것이 문제를 일으키고 있었다는 것을 인정하도록 하는 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통찰을 갖게 하는 효과가 있음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치료관계에서 나타나는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클라이언트의 행동의 의미를 설명하고 때로는 가르치기도 하는 것으로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행동에 대한 단순한 설명이 아닌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더 깊은 무의식의 자료를 탐색할 수 있도록 도와줌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32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개요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정신분석이론은 정신결정론과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무의식론을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전제로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정신결정론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인과론과 같은 개념으로 인간의 모든 생각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행동에는 원인이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 원인은 과거의 경험에서 나온다는 이론으로서 과거의 여러가지 경험이 상호작용하여 현재의 행동을 야기하며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상호작용하는 다양한 힘 중 무의식적 동기에 의해 행동이 크게 좌우된다고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무의식론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무의식속의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욕구와 충동이 인간의 생각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행동에 영향을 미치고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동기화시키므로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의식적이라고 생각하는 인간의 행동이 무의식에 의해 좌우된다고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82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인지한 저항을 좀 더 숙지시키고 반복되는 강박의 지배로부터 해방시켜주는 심리적인 작업인데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 작업을 하지 않으면 통찰은 지적 단계에 머물고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경험적 확신으로까지 도달하지 못함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아직 충분히 통합되지 않았지만 점점 의식화되어 가는 과정을 클라이언트가 계속 탐색하고 이해할 수 있도록 반복적으로 상황을 설명하고 이해시킴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가장 잘 이해하도록 문제에 대해 조리 있는 설명을 반복적으로 전달하여 통찰이 발달하고 자아통합이 확대되도록 도와줌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21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8)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감정이입은 클라이언트 입장에서 생각하고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그들의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행위 등을 이해하는 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감정이입적 경청은 치료자가 클라이언트의 생각과 느낌을 함께 공감할 수 있도록 주의를 기울여 들어주는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감정이입적 경청을 할 때 클라이언트의 감정을 공유할 수 있으며 효과적인 치료적 상황을 가져올 수 있게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3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9)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버텨 주기와 간직하기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버텨 주기는 클라이언트가 지금 체험하고 있거나 혹은 뭔가 막연하게 느끼기는 하지만 감히 직면할 수 없는 불안과 두려움을 분석가가 잘 알고 있다는 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분석과정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안에서 적절한 순간에 적합한 방법으로 전해 주면서 클라이언트에게 큰 힘으로 의지가 되어 주고 따뜻한 배려로 마음을 녹여주는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간직하기는 클라이언트가 두려워하는 모든 충동과 경험을 간직하여 완화시켜 주는 역할인데 사회복지사는 클라이언트의 그런 감정에 즉시 개선될 것으로 반응하지 않고 마음에 간직하여 뜸들이고 길들여서 위험하지 않도록 변화시키는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기법을 활용하기 위해서는 사회복지사가 감정을 통제할 수 있는 능력이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기법은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버텨주기와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직결되며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역전이 반응을 통제하여 그것을 효율적으로 활용하기 위해서 필수적임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58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모델을 적용한 사례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 정씨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(40)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부인 김씨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(47)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결혼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 된 연상 연하 부부이며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슬하에 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(18)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한 명 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부부가 중국집을 함께 운영 중이다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부인 김씨의 의뢰로 다루게 된 사례이다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 년 전 부터 주 수입원인 식당 운영에 전념하지 않고 친구들과 번번이 과음을 하고 폭언과 폭력을 자주 행사 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이유로 부부싸움을 하게 되면 남편은 가출을 일삼아 중국집 운영에 어려움을 겪게 되고 이로 인해 부인이 혼자 아이의 양육과 가정의 경제적인 문제까지 책임을 져야하는 현실이 너무 힘들어 이혼을 생각하고 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0" indent="0">
              <a:buNone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초기상담시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부부상담을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통해 문제 원인을 찾기 위해 각자의 가정생활에 대한 불만을 듣는 과정에서 서로의 의견 충돌이 심하고 서로에 대한 신뢰가 없는 것으로 보였다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그러나 상담과정에서 남편의 가장 큰 불만이 아내가 아침밥을 챙겨주지 않는 것이라는 의외의 단순한 불만 요인을 찾아낼 수 있었다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도대체 아침밥을 챙겨주는 것이 이 남편에게 왜 그렇게 중요한 것일까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22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모델을 적용한 사례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개입기법</a:t>
            </a:r>
            <a:r>
              <a:rPr lang="en-US" altLang="ko-KR" sz="200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87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개요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행동을 이해하기 위해서는 이미 형성된 무의식적 동기를 이해해야 하며 무의식적 동기를 형성하는 어린시절과 같은 과거의 충족되거나 충족되지 못한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욕구와 같은 생물학적 욕구의 중요성을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정신역동모델에서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클라이언트에게 현재의 문제에 대한 해결책을 제시하기 보다는 클라이언트 스스로가 과거의 경험과 충동에 대해여 통찰력을 갖고 이해하며 현재 문제에 대한 문제인식능력과 이해력을 향상시키도록 하는 것에 목적을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정신역동모델은 심리사회모델과 위기개입모델과 같은 모델에도 영향을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전이와 같은 용어와 개방적이고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수용적이며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경청하는 관계형성에 대한 강조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66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/>
            </a:pP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지형학적 모델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인간의 의식을 지형학적 관점의 지각 수준에 따라 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 수준으로 구분함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마음은 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본능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동기로 채워져 있는데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대부분은 무의식 혹은 전의식에 위치함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지각의 가장 앞부분에 위치하고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개인의 감각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기억 등의 모든 것을 의미함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의식은 깨어 있는 동안 작용하며 우리가 자신에게 주의를 기울이는 바로 그 순간에 알아차릴 수 있는 경험과 감각을 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듣고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만지고 맛보는 것과 같은 여러 가지 감각을 인식하고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슬픔과 고통 같은 것을 쉽게 알아차릴 수 있는 정신생활의 영역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7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지형학적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지형학적으로 의식과 무의식의 중간지점에 있으면서 교량역할을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조금만 노력하면 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사실을 기억하려고 회상하면 의식 속으로 떠올릴 수 있는 생각이나 감정이며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정신분석기술을 통해 무의식의 내용이 전의식으로 표출되고 다시 의식화 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지형학적 위치상 정신의 가장 깊은 곳에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위치해 있으며 우리가 지각하지 못하는 경험과 기억으로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구성됨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정신내용의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대부분에 해당하며 인간행동의 동기가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인간행동을 결정하는 주요원인이 무의식이라고 보았고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인간이해 및 심리치료의 관건이 되는 정신세계임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41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지형학적 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세가지 층은 구분되거나 절대적인 범주로 볼 수 없으며 개인의 사고와 감정의 대부분은 의식 외부에 존재함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정신역동모델에선 가장 중요시하는 부분은 무의식의 영역으로 분석의 초점이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무의식은 사고와 행동을 전적으로 통제하는 힘이며 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원초아와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초자아로 구성되어 있고 방어기제 또한 무의식의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일부분임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19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구조적 모델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인간의 성격을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원초아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초자아로 구성함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원초아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 안에 감추어진 일차적 정신의 힘으로 성격의 기초가 되는 기본 욕구와 충동을 대표함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생존하는데 필요한 모든 본능이며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본능적 욕구를 충족시키는데 있어서 비논리적이고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현실세계의 상황은 전혀 고려하지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쾌락의 원칙에 따름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세계의 직접적인 영향에 의해 수정된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원초아의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일부이고 성격의 실행자임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원초아의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욕구를 현실적 방법으로 충족시키기 위해 기능함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마음의 이성적 요소이며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경험을 통해 발달함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자아는 현실원리에 따라 사회적으로 수용될 수 있는 방법을 발견할 때까지 쾌락을 추구하는 긴장해소를 보류할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90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주요개념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구조적 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초자아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마지막으로 발달하는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성격체계로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성격의 도적적 무기이며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심판자로서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자아와 함께 작용하여 개인이 자신의 행동을 통제할 수 있게 해줌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3-5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세에 발달하며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남근기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갈등의 산물로서 부모가 아이에게 전달하는 사회의 가치와 관습을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초자아는 자아로 부터 발달하는데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주요기능은 옳고 그름을 결정하는 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정신구조의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최고 단계로서 흔히 양심이라고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초자아는 자아이상과 양심이라는 두 개의 하위체계로 이루어져 있는데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자아이상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부모가 도덕적으로 바람직한 것이라고 간주하는 것으로서 부모의 칭찬에 의해 형성되는 부분이며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양심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부모가 도덕적으로 나쁘다고 간주하는 것으로서 부모의 처벌에 의해 형성됨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504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1156</TotalTime>
  <Words>2493</Words>
  <Application>Microsoft Office PowerPoint</Application>
  <PresentationFormat>화면 슬라이드 쇼(4:3)</PresentationFormat>
  <Paragraphs>213</Paragraphs>
  <Slides>34</Slides>
  <Notes>33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43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81</cp:revision>
  <dcterms:created xsi:type="dcterms:W3CDTF">2011-09-05T13:36:33Z</dcterms:created>
  <dcterms:modified xsi:type="dcterms:W3CDTF">2024-03-06T05:53:42Z</dcterms:modified>
</cp:coreProperties>
</file>