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sldIdLst>
    <p:sldId id="256" r:id="rId2"/>
    <p:sldId id="318" r:id="rId3"/>
    <p:sldId id="342" r:id="rId4"/>
    <p:sldId id="344" r:id="rId5"/>
    <p:sldId id="319" r:id="rId6"/>
    <p:sldId id="320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5" r:id="rId18"/>
    <p:sldId id="356" r:id="rId19"/>
    <p:sldId id="357" r:id="rId20"/>
    <p:sldId id="358" r:id="rId21"/>
    <p:sldId id="363" r:id="rId22"/>
    <p:sldId id="359" r:id="rId23"/>
    <p:sldId id="362" r:id="rId24"/>
    <p:sldId id="360" r:id="rId25"/>
    <p:sldId id="361" r:id="rId2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1" autoAdjust="0"/>
    <p:restoredTop sz="94700" autoAdjust="0"/>
  </p:normalViewPr>
  <p:slideViewPr>
    <p:cSldViewPr>
      <p:cViewPr varScale="1">
        <p:scale>
          <a:sx n="106" d="100"/>
          <a:sy n="106" d="100"/>
        </p:scale>
        <p:origin x="12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2023-04-13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2023-04-13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2123728" y="2204864"/>
            <a:ext cx="5112568" cy="72008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altLang="ko-K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ko-KR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정신장애의 유형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10. </a:t>
            </a:r>
            <a:r>
              <a:rPr lang="ko-KR" altLang="en-US" sz="2000" dirty="0" smtClean="0">
                <a:latin typeface="+mj-ea"/>
              </a:rPr>
              <a:t>급식 및 섭식 장애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5) </a:t>
            </a:r>
            <a:r>
              <a:rPr lang="ko-KR" altLang="en-US" sz="2000" dirty="0" smtClean="0">
                <a:latin typeface="+mj-ea"/>
                <a:ea typeface="+mj-ea"/>
              </a:rPr>
              <a:t>반추 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적어도 </a:t>
            </a:r>
            <a:r>
              <a:rPr lang="en-US" altLang="ko-KR" sz="2000" dirty="0">
                <a:latin typeface="+mj-ea"/>
                <a:ea typeface="+mj-ea"/>
              </a:rPr>
              <a:t>1</a:t>
            </a:r>
            <a:r>
              <a:rPr lang="ko-KR" altLang="en-US" sz="2000" dirty="0">
                <a:latin typeface="+mj-ea"/>
                <a:ea typeface="+mj-ea"/>
              </a:rPr>
              <a:t>개월 동안 음식물을 반복적으로 게워내고 다시 씹는 행위를 지속적이고 반복적으로 하는 행위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생후 </a:t>
            </a:r>
            <a:r>
              <a:rPr lang="en-US" altLang="ko-KR" sz="2000" dirty="0">
                <a:latin typeface="+mj-ea"/>
                <a:ea typeface="+mj-ea"/>
              </a:rPr>
              <a:t>3-4</a:t>
            </a:r>
            <a:r>
              <a:rPr lang="ko-KR" altLang="en-US" sz="2000" dirty="0">
                <a:latin typeface="+mj-ea"/>
                <a:ea typeface="+mj-ea"/>
              </a:rPr>
              <a:t>개월 사이에 발병되며 대개 자연적으로 회복되나 심한 경우 만성적으로 지속되기도 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자극의 결여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무관심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스트레스가 많은 생활환경과 같은 심리사회적 문제와 부모자녀관계의 문제가 원인일 수 있음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대개는 자연적으로 완화되지만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심한 경우에는 지속될 수 있음</a:t>
            </a:r>
            <a:r>
              <a:rPr lang="en-US" altLang="ko-KR" sz="2000" dirty="0">
                <a:latin typeface="+mj-ea"/>
                <a:ea typeface="+mj-ea"/>
              </a:rPr>
              <a:t> </a:t>
            </a:r>
            <a:r>
              <a:rPr lang="ko-KR" altLang="en-US" sz="2000" dirty="0">
                <a:latin typeface="+mj-ea"/>
                <a:ea typeface="+mj-ea"/>
              </a:rPr>
              <a:t>  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6) </a:t>
            </a:r>
            <a:r>
              <a:rPr lang="ko-KR" altLang="en-US" sz="2000" dirty="0" smtClean="0">
                <a:latin typeface="+mj-ea"/>
                <a:ea typeface="+mj-ea"/>
              </a:rPr>
              <a:t>회피적</a:t>
            </a:r>
            <a:r>
              <a:rPr lang="en-US" altLang="ko-KR" sz="2000" dirty="0" smtClean="0">
                <a:latin typeface="+mj-ea"/>
                <a:ea typeface="+mj-ea"/>
              </a:rPr>
              <a:t>/</a:t>
            </a:r>
            <a:r>
              <a:rPr lang="ko-KR" altLang="en-US" sz="2000" dirty="0" smtClean="0">
                <a:latin typeface="+mj-ea"/>
                <a:ea typeface="+mj-ea"/>
              </a:rPr>
              <a:t>제한적 음식섭취 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음식을 지속적으로 먹지 않거나 극히 제한된 양만 먹음으로써 심각한 체중감소가 나타남</a:t>
            </a:r>
            <a:endParaRPr lang="en-US" altLang="ko-KR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8200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11. </a:t>
            </a:r>
            <a:r>
              <a:rPr lang="ko-KR" altLang="en-US" sz="2000" dirty="0" smtClean="0">
                <a:latin typeface="+mj-ea"/>
              </a:rPr>
              <a:t>배설장애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주로 아동기나 청소년기에 주로 진단되는 장애로서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대소변을 가릴 연령이 되었음에도 불구하고 옷이나 적절하지 않은 장소에서 배설하는 것이 특징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대소변 가리기는 소아의 </a:t>
            </a:r>
            <a:r>
              <a:rPr lang="ko-KR" altLang="en-US" sz="2000" dirty="0" err="1" smtClean="0">
                <a:latin typeface="+mj-ea"/>
              </a:rPr>
              <a:t>지적능력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시회성숙도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문화적 요소 및 양육자와 아이의 심리적 교류 등에 의해서 영향을 받음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장애에는 </a:t>
            </a:r>
            <a:r>
              <a:rPr lang="ko-KR" altLang="en-US" sz="2000" dirty="0" err="1" smtClean="0">
                <a:latin typeface="+mj-ea"/>
              </a:rPr>
              <a:t>유뇨증과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 err="1" smtClean="0">
                <a:latin typeface="+mj-ea"/>
              </a:rPr>
              <a:t>유분증이</a:t>
            </a:r>
            <a:r>
              <a:rPr lang="ko-KR" altLang="en-US" sz="2000" dirty="0" smtClean="0">
                <a:latin typeface="+mj-ea"/>
              </a:rPr>
              <a:t> 있음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R"/>
            </a:pPr>
            <a:r>
              <a:rPr lang="ko-KR" altLang="en-US" sz="2000" dirty="0" err="1" smtClean="0">
                <a:latin typeface="+mj-ea"/>
              </a:rPr>
              <a:t>유뇨증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신체질환이 없으나 </a:t>
            </a:r>
            <a:r>
              <a:rPr lang="en-US" altLang="ko-KR" sz="2000" dirty="0">
                <a:latin typeface="+mj-ea"/>
              </a:rPr>
              <a:t>5</a:t>
            </a:r>
            <a:r>
              <a:rPr lang="ko-KR" altLang="en-US" sz="2000" dirty="0">
                <a:latin typeface="+mj-ea"/>
              </a:rPr>
              <a:t>세 이후에도 지속적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반복적으로 소변을 가리지 못하는 경우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최소한 </a:t>
            </a:r>
            <a:r>
              <a:rPr lang="en-US" altLang="ko-KR" sz="2000" dirty="0">
                <a:latin typeface="+mj-ea"/>
              </a:rPr>
              <a:t>3</a:t>
            </a:r>
            <a:r>
              <a:rPr lang="ko-KR" altLang="en-US" sz="2000" dirty="0">
                <a:latin typeface="+mj-ea"/>
              </a:rPr>
              <a:t>개월 동안에 일주일에 </a:t>
            </a:r>
            <a:r>
              <a:rPr lang="en-US" altLang="ko-KR" sz="2000" dirty="0">
                <a:latin typeface="+mj-ea"/>
              </a:rPr>
              <a:t>2</a:t>
            </a:r>
            <a:r>
              <a:rPr lang="ko-KR" altLang="en-US" sz="2000" dirty="0">
                <a:latin typeface="+mj-ea"/>
              </a:rPr>
              <a:t>회 이상 불수의적으로나 고의적으로 소변을 옷이나 적당하지 않은 장소에 보는 것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원인으로는 지연되거나 느슨한 </a:t>
            </a:r>
            <a:r>
              <a:rPr lang="ko-KR" altLang="en-US" sz="2000" dirty="0" err="1">
                <a:latin typeface="+mj-ea"/>
              </a:rPr>
              <a:t>대소변가리기</a:t>
            </a:r>
            <a:r>
              <a:rPr lang="ko-KR" altLang="en-US" sz="2000" dirty="0">
                <a:latin typeface="+mj-ea"/>
              </a:rPr>
              <a:t> 훈련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심리사회적 스트레스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중추신경계의 미성숙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자발적 배뇨를 할 수 없을 정도의 낮은 방광용적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깊은 </a:t>
            </a:r>
            <a:r>
              <a:rPr lang="ko-KR" altLang="en-US" sz="2000" dirty="0" smtClean="0">
                <a:latin typeface="+mj-ea"/>
              </a:rPr>
              <a:t>잠과 </a:t>
            </a:r>
            <a:r>
              <a:rPr lang="ko-KR" altLang="en-US" sz="2000" dirty="0">
                <a:latin typeface="+mj-ea"/>
              </a:rPr>
              <a:t>꿈 등의 수면요인 등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한번도 소변을 못 가린 </a:t>
            </a:r>
            <a:r>
              <a:rPr lang="ko-KR" altLang="en-US" sz="2000" dirty="0" err="1">
                <a:latin typeface="+mj-ea"/>
              </a:rPr>
              <a:t>일차성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err="1">
                <a:latin typeface="+mj-ea"/>
              </a:rPr>
              <a:t>유뇨증과</a:t>
            </a:r>
            <a:r>
              <a:rPr lang="ko-KR" altLang="en-US" sz="2000" dirty="0">
                <a:latin typeface="+mj-ea"/>
              </a:rPr>
              <a:t> 일정기간 분명하게 소변을 가린 후에 장애가 나타나는 </a:t>
            </a:r>
            <a:r>
              <a:rPr lang="ko-KR" altLang="en-US" sz="2000" dirty="0" err="1">
                <a:latin typeface="+mj-ea"/>
              </a:rPr>
              <a:t>이차성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err="1">
                <a:latin typeface="+mj-ea"/>
              </a:rPr>
              <a:t>유뇨증이</a:t>
            </a:r>
            <a:r>
              <a:rPr lang="ko-KR" altLang="en-US" sz="2000" dirty="0">
                <a:latin typeface="+mj-ea"/>
              </a:rPr>
              <a:t>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일차성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err="1">
                <a:latin typeface="+mj-ea"/>
              </a:rPr>
              <a:t>유뇨증은</a:t>
            </a:r>
            <a:r>
              <a:rPr lang="ko-KR" altLang="en-US" sz="2000" dirty="0">
                <a:latin typeface="+mj-ea"/>
              </a:rPr>
              <a:t> </a:t>
            </a:r>
            <a:r>
              <a:rPr lang="en-US" altLang="ko-KR" sz="2000" dirty="0">
                <a:latin typeface="+mj-ea"/>
              </a:rPr>
              <a:t>5</a:t>
            </a:r>
            <a:r>
              <a:rPr lang="ko-KR" altLang="en-US" sz="2000" dirty="0">
                <a:latin typeface="+mj-ea"/>
              </a:rPr>
              <a:t>세에 시작되며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이차성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err="1">
                <a:latin typeface="+mj-ea"/>
              </a:rPr>
              <a:t>유뇨증은</a:t>
            </a:r>
            <a:r>
              <a:rPr lang="ko-KR" altLang="en-US" sz="2000" dirty="0">
                <a:latin typeface="+mj-ea"/>
              </a:rPr>
              <a:t> </a:t>
            </a:r>
            <a:r>
              <a:rPr lang="en-US" altLang="ko-KR" sz="2000" dirty="0">
                <a:latin typeface="+mj-ea"/>
              </a:rPr>
              <a:t>5-8</a:t>
            </a:r>
            <a:r>
              <a:rPr lang="ko-KR" altLang="en-US" sz="2000" dirty="0">
                <a:latin typeface="+mj-ea"/>
              </a:rPr>
              <a:t>세 또는 </a:t>
            </a:r>
            <a:r>
              <a:rPr lang="ko-KR" altLang="en-US" sz="2000" dirty="0" err="1">
                <a:latin typeface="+mj-ea"/>
              </a:rPr>
              <a:t>어느시기에</a:t>
            </a:r>
            <a:r>
              <a:rPr lang="ko-KR" altLang="en-US" sz="2000" dirty="0">
                <a:latin typeface="+mj-ea"/>
              </a:rPr>
              <a:t> 발병하나 대부분 청소년기에 소변을 가릴 수 있게 되지만 </a:t>
            </a:r>
            <a:r>
              <a:rPr lang="en-US" altLang="ko-KR" sz="2000" dirty="0">
                <a:latin typeface="+mj-ea"/>
              </a:rPr>
              <a:t>1%</a:t>
            </a:r>
            <a:r>
              <a:rPr lang="ko-KR" altLang="en-US" sz="2000" dirty="0">
                <a:latin typeface="+mj-ea"/>
              </a:rPr>
              <a:t>는 성인기까지 장애가 계속됨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0419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11. </a:t>
            </a:r>
            <a:r>
              <a:rPr lang="ko-KR" altLang="en-US" sz="2000" dirty="0" smtClean="0">
                <a:latin typeface="+mj-ea"/>
              </a:rPr>
              <a:t>배설장애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err="1" smtClean="0">
                <a:latin typeface="+mj-ea"/>
              </a:rPr>
              <a:t>유분증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>
                <a:latin typeface="+mj-ea"/>
              </a:rPr>
              <a:t>4</a:t>
            </a:r>
            <a:r>
              <a:rPr lang="ko-KR" altLang="en-US" sz="2000" dirty="0">
                <a:latin typeface="+mj-ea"/>
              </a:rPr>
              <a:t>세 이후에도 지속적으로 대변을 가리지 못하는 것을 말함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최소 </a:t>
            </a:r>
            <a:r>
              <a:rPr lang="en-US" altLang="ko-KR" sz="2000" dirty="0">
                <a:latin typeface="+mj-ea"/>
              </a:rPr>
              <a:t>3</a:t>
            </a:r>
            <a:r>
              <a:rPr lang="ko-KR" altLang="en-US" sz="2000" dirty="0">
                <a:latin typeface="+mj-ea"/>
              </a:rPr>
              <a:t>개월 이상 동안 월 </a:t>
            </a:r>
            <a:r>
              <a:rPr lang="en-US" altLang="ko-KR" sz="2000" dirty="0">
                <a:latin typeface="+mj-ea"/>
              </a:rPr>
              <a:t>1</a:t>
            </a:r>
            <a:r>
              <a:rPr lang="ko-KR" altLang="en-US" sz="2000" dirty="0">
                <a:latin typeface="+mj-ea"/>
              </a:rPr>
              <a:t>회 이상 불수의적이거나 의도적으로 부적절한 곳에 반복적으로 대변을 봄 </a:t>
            </a:r>
            <a:r>
              <a:rPr lang="en-US" altLang="ko-KR" sz="2000" dirty="0">
                <a:latin typeface="+mj-ea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유뇨증보다</a:t>
            </a:r>
            <a:r>
              <a:rPr lang="ko-KR" altLang="en-US" sz="2000" dirty="0">
                <a:latin typeface="+mj-ea"/>
              </a:rPr>
              <a:t> 드문 편이며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남아에게 흔함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유분증이</a:t>
            </a:r>
            <a:r>
              <a:rPr lang="ko-KR" altLang="en-US" sz="2000" dirty="0">
                <a:latin typeface="+mj-ea"/>
              </a:rPr>
              <a:t> 있는 아이는 수줍음이 많고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야영이나 학교 등 난처한 일이 일어날 수 있는 상황이나 장면을 피하려고 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원인으로는 부적절하고 일관성 없는 </a:t>
            </a:r>
            <a:r>
              <a:rPr lang="ko-KR" altLang="en-US" sz="2000" dirty="0" err="1">
                <a:latin typeface="+mj-ea"/>
              </a:rPr>
              <a:t>대소변가리기</a:t>
            </a:r>
            <a:r>
              <a:rPr lang="ko-KR" altLang="en-US" sz="2000" dirty="0">
                <a:latin typeface="+mj-ea"/>
              </a:rPr>
              <a:t> 훈련과 입학 및 동생의 출생 등 심리사회적 스트레스 </a:t>
            </a:r>
            <a:r>
              <a:rPr lang="ko-KR" altLang="en-US" sz="2000" dirty="0" smtClean="0">
                <a:latin typeface="+mj-ea"/>
              </a:rPr>
              <a:t>등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</a:rPr>
              <a:t>유분증은</a:t>
            </a:r>
            <a:r>
              <a:rPr lang="ko-KR" altLang="en-US" sz="2000" dirty="0" smtClean="0">
                <a:latin typeface="+mj-ea"/>
              </a:rPr>
              <a:t> 분노의 표현으로 나타나기도 하는데 정신지체나 행동장애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유뇨증을</a:t>
            </a:r>
            <a:r>
              <a:rPr lang="ko-KR" altLang="en-US" sz="2000" dirty="0" smtClean="0">
                <a:latin typeface="+mj-ea"/>
              </a:rPr>
              <a:t> 동반하는 경우가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대변가리기가</a:t>
            </a:r>
            <a:r>
              <a:rPr lang="ko-KR" altLang="en-US" sz="2000" dirty="0">
                <a:latin typeface="+mj-ea"/>
              </a:rPr>
              <a:t> 이전에 성취되지 않았던 </a:t>
            </a:r>
            <a:r>
              <a:rPr lang="ko-KR" altLang="en-US" sz="2000" dirty="0" err="1">
                <a:latin typeface="+mj-ea"/>
              </a:rPr>
              <a:t>일차성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err="1">
                <a:latin typeface="+mj-ea"/>
              </a:rPr>
              <a:t>유분증과</a:t>
            </a:r>
            <a:r>
              <a:rPr lang="ko-KR" altLang="en-US" sz="2000" dirty="0">
                <a:latin typeface="+mj-ea"/>
              </a:rPr>
              <a:t> 일정기간 대변을 가린 후 발생하는 </a:t>
            </a:r>
            <a:r>
              <a:rPr lang="ko-KR" altLang="en-US" sz="2000" dirty="0" err="1">
                <a:latin typeface="+mj-ea"/>
              </a:rPr>
              <a:t>이차성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err="1">
                <a:latin typeface="+mj-ea"/>
              </a:rPr>
              <a:t>유분증이</a:t>
            </a:r>
            <a:r>
              <a:rPr lang="ko-KR" altLang="en-US" sz="2000" dirty="0">
                <a:latin typeface="+mj-ea"/>
              </a:rPr>
              <a:t>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유분증은</a:t>
            </a:r>
            <a:r>
              <a:rPr lang="ko-KR" altLang="en-US" sz="2000" dirty="0">
                <a:latin typeface="+mj-ea"/>
              </a:rPr>
              <a:t> 몇 년 동안 간헐적으로 약화되면서 지속될 수 있으나 만성화 되는 경우는 거의 없음 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j-ea"/>
              </a:rPr>
              <a:t> 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7456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12. </a:t>
            </a:r>
            <a:r>
              <a:rPr lang="ko-KR" altLang="en-US" sz="2000" dirty="0" smtClean="0">
                <a:latin typeface="+mj-ea"/>
              </a:rPr>
              <a:t>수면</a:t>
            </a:r>
            <a:r>
              <a:rPr lang="en-US" altLang="ko-KR" sz="2000" dirty="0" smtClean="0">
                <a:latin typeface="+mj-ea"/>
              </a:rPr>
              <a:t>-</a:t>
            </a:r>
            <a:r>
              <a:rPr lang="ko-KR" altLang="en-US" sz="2000" dirty="0" smtClean="0">
                <a:latin typeface="+mj-ea"/>
              </a:rPr>
              <a:t>각성장애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수면의 양이나 질의 문제로 인해 수면에 대한 불만과 불평을 나타내는 것이 특징이며</a:t>
            </a:r>
            <a:r>
              <a:rPr lang="en-US" altLang="ko-KR" sz="2000" dirty="0" smtClean="0">
                <a:latin typeface="+mj-ea"/>
              </a:rPr>
              <a:t>, 10</a:t>
            </a:r>
            <a:r>
              <a:rPr lang="ko-KR" altLang="en-US" sz="2000" dirty="0" smtClean="0">
                <a:latin typeface="+mj-ea"/>
              </a:rPr>
              <a:t>가지 하위유형이 있음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1) </a:t>
            </a:r>
            <a:r>
              <a:rPr lang="ko-KR" altLang="en-US" sz="2000" dirty="0" smtClean="0">
                <a:latin typeface="+mj-ea"/>
              </a:rPr>
              <a:t>불면장애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자고자 하는 시간에 잠을 이루지 못하거나 밤중에 자꾸 깨어나서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개월 이상 수면 부족 상태가 지속됨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smtClean="0">
                <a:latin typeface="+mj-ea"/>
              </a:rPr>
              <a:t>과다수면장애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잠을 충분히 취했음에도 불구하고 졸린 상태가 지속되거나 지나치게 잠을 많이 자는 것이 특징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3) </a:t>
            </a:r>
            <a:r>
              <a:rPr lang="ko-KR" altLang="en-US" sz="2000" dirty="0" smtClean="0">
                <a:latin typeface="+mj-ea"/>
              </a:rPr>
              <a:t>수면 발작증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주간에 갑자기 근육이 풀리고 힘이 빠지면서 참을 수 없는 졸음으로 인해 부적절한 상황에서 수면상태에 빠지는 것이 특징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4) </a:t>
            </a:r>
            <a:r>
              <a:rPr lang="ko-KR" altLang="en-US" sz="2000" dirty="0" smtClean="0">
                <a:latin typeface="+mj-ea"/>
              </a:rPr>
              <a:t>호흡관련 수면장애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수면중에</a:t>
            </a:r>
            <a:r>
              <a:rPr lang="ko-KR" altLang="en-US" sz="2000" dirty="0" smtClean="0">
                <a:latin typeface="+mj-ea"/>
              </a:rPr>
              <a:t> 호흡곤란이 자주 나타나서 수면에 방해를 받음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7456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12. </a:t>
            </a:r>
            <a:r>
              <a:rPr lang="ko-KR" altLang="en-US" sz="2000" dirty="0" smtClean="0">
                <a:latin typeface="+mj-ea"/>
              </a:rPr>
              <a:t>수면</a:t>
            </a:r>
            <a:r>
              <a:rPr lang="en-US" altLang="ko-KR" sz="2000" dirty="0" smtClean="0">
                <a:latin typeface="+mj-ea"/>
              </a:rPr>
              <a:t>-</a:t>
            </a:r>
            <a:r>
              <a:rPr lang="ko-KR" altLang="en-US" sz="2000" dirty="0" smtClean="0">
                <a:latin typeface="+mj-ea"/>
              </a:rPr>
              <a:t>각성장애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</a:t>
            </a:r>
            <a:r>
              <a:rPr lang="en-US" altLang="ko-KR" sz="2000" dirty="0">
                <a:latin typeface="+mj-ea"/>
              </a:rPr>
              <a:t>) </a:t>
            </a:r>
            <a:r>
              <a:rPr lang="ko-KR" altLang="en-US" sz="2000" dirty="0">
                <a:latin typeface="+mj-ea"/>
              </a:rPr>
              <a:t>일주기 리듬 수면</a:t>
            </a:r>
            <a:r>
              <a:rPr lang="en-US" altLang="ko-KR" sz="2000" dirty="0">
                <a:latin typeface="+mj-ea"/>
              </a:rPr>
              <a:t>-</a:t>
            </a:r>
            <a:r>
              <a:rPr lang="ko-KR" altLang="en-US" sz="2000" dirty="0">
                <a:latin typeface="+mj-ea"/>
              </a:rPr>
              <a:t>각성 장애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야간 근무로 인해 낮에 수면을 취해야 하는 경우처럼 평소의 수면 주기와 맞지 않는 수면상황에서 수면에 어려움을 경험하는 </a:t>
            </a:r>
            <a:r>
              <a:rPr lang="ko-KR" altLang="en-US" sz="2000" dirty="0" smtClean="0">
                <a:latin typeface="+mj-ea"/>
              </a:rPr>
              <a:t>것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6) </a:t>
            </a:r>
            <a:r>
              <a:rPr lang="ko-KR" altLang="en-US" sz="2000" dirty="0" smtClean="0">
                <a:latin typeface="+mj-ea"/>
              </a:rPr>
              <a:t>악몽장애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수면 중반 이후 주로 새벽에 많이 발생함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금방 자기 정신으로 돌아오며 꿈 내용을 생생하게 기억할 수 있음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전쟁이나 극심한 충격 후 발생하기 쉬움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7) </a:t>
            </a:r>
            <a:r>
              <a:rPr lang="ko-KR" altLang="en-US" sz="2000" dirty="0" smtClean="0">
                <a:latin typeface="+mj-ea"/>
              </a:rPr>
              <a:t>비</a:t>
            </a:r>
            <a:r>
              <a:rPr lang="en-US" altLang="ko-KR" sz="2000" dirty="0" smtClean="0">
                <a:latin typeface="+mj-ea"/>
              </a:rPr>
              <a:t>REM</a:t>
            </a:r>
            <a:r>
              <a:rPr lang="ko-KR" altLang="en-US" sz="2000" dirty="0" smtClean="0">
                <a:latin typeface="+mj-ea"/>
              </a:rPr>
              <a:t>수면</a:t>
            </a:r>
            <a:r>
              <a:rPr lang="en-US" altLang="ko-KR" sz="2000" dirty="0" smtClean="0">
                <a:latin typeface="+mj-ea"/>
              </a:rPr>
              <a:t>-</a:t>
            </a:r>
            <a:r>
              <a:rPr lang="ko-KR" altLang="en-US" sz="2000" dirty="0" smtClean="0">
                <a:latin typeface="+mj-ea"/>
              </a:rPr>
              <a:t>각성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수면 중에 잠자리에서 일어나 걸어 다니거나 자율신경계의 흥분과 함께 강렬한 공포를 느껴서 자주 잠에서 깨어남</a:t>
            </a:r>
            <a:r>
              <a:rPr lang="en-US" altLang="ko-KR" sz="2000" dirty="0" smtClean="0">
                <a:latin typeface="+mj-ea"/>
              </a:rPr>
              <a:t> 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6633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12. </a:t>
            </a:r>
            <a:r>
              <a:rPr lang="ko-KR" altLang="en-US" sz="2000" dirty="0" smtClean="0">
                <a:latin typeface="+mj-ea"/>
              </a:rPr>
              <a:t>수면</a:t>
            </a:r>
            <a:r>
              <a:rPr lang="en-US" altLang="ko-KR" sz="2000" dirty="0" smtClean="0">
                <a:latin typeface="+mj-ea"/>
              </a:rPr>
              <a:t>-</a:t>
            </a:r>
            <a:r>
              <a:rPr lang="ko-KR" altLang="en-US" sz="2000" dirty="0" smtClean="0">
                <a:latin typeface="+mj-ea"/>
              </a:rPr>
              <a:t>각성장애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8) </a:t>
            </a:r>
            <a:r>
              <a:rPr lang="en-US" altLang="ko-KR" sz="2000" dirty="0" smtClean="0">
                <a:latin typeface="+mj-ea"/>
                <a:ea typeface="+mj-ea"/>
              </a:rPr>
              <a:t>REM</a:t>
            </a:r>
            <a:r>
              <a:rPr lang="en-US" altLang="ko-KR" sz="2000" dirty="0">
                <a:latin typeface="+mj-ea"/>
                <a:ea typeface="+mj-ea"/>
              </a:rPr>
              <a:t>(Rapid Eye Movement)</a:t>
            </a:r>
            <a:r>
              <a:rPr lang="en-US" altLang="ko-KR" sz="2000" dirty="0" smtClean="0">
                <a:latin typeface="+mj-ea"/>
                <a:ea typeface="+mj-ea"/>
              </a:rPr>
              <a:t> </a:t>
            </a:r>
            <a:r>
              <a:rPr lang="ko-KR" altLang="en-US" sz="2000" dirty="0" smtClean="0">
                <a:latin typeface="+mj-ea"/>
              </a:rPr>
              <a:t>수면 행동장애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+mj-ea"/>
              </a:rPr>
              <a:t>REM </a:t>
            </a:r>
            <a:r>
              <a:rPr lang="ko-KR" altLang="en-US" sz="2000" dirty="0" smtClean="0">
                <a:latin typeface="+mj-ea"/>
              </a:rPr>
              <a:t>수면 기간에 소리를 내거나 옆 사람을 다치게 할 수 있는 움직임을 반복적으로 하는 것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9) </a:t>
            </a:r>
            <a:r>
              <a:rPr lang="ko-KR" altLang="en-US" sz="2000" dirty="0" err="1" smtClean="0">
                <a:latin typeface="+mj-ea"/>
              </a:rPr>
              <a:t>초조성</a:t>
            </a:r>
            <a:r>
              <a:rPr lang="ko-KR" altLang="en-US" sz="2000" dirty="0" smtClean="0">
                <a:latin typeface="+mj-ea"/>
              </a:rPr>
              <a:t> 다리증후군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장애는 수면 중에 다리에 불편한 감각을 느껴 다리를 움직이고자 하는 충동을 반복적으로 느끼는 것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10) </a:t>
            </a:r>
            <a:r>
              <a:rPr lang="ko-KR" altLang="en-US" sz="2000" dirty="0" smtClean="0">
                <a:latin typeface="+mj-ea"/>
              </a:rPr>
              <a:t>물질</a:t>
            </a:r>
            <a:r>
              <a:rPr lang="en-US" altLang="ko-KR" sz="2000" dirty="0" smtClean="0">
                <a:latin typeface="+mj-ea"/>
              </a:rPr>
              <a:t>/</a:t>
            </a:r>
            <a:r>
              <a:rPr lang="ko-KR" altLang="en-US" sz="2000" dirty="0" smtClean="0">
                <a:latin typeface="+mj-ea"/>
              </a:rPr>
              <a:t>약물 </a:t>
            </a:r>
            <a:r>
              <a:rPr lang="ko-KR" altLang="en-US" sz="2000" dirty="0" err="1" smtClean="0">
                <a:latin typeface="+mj-ea"/>
              </a:rPr>
              <a:t>유도성</a:t>
            </a:r>
            <a:r>
              <a:rPr lang="ko-KR" altLang="en-US" sz="2000" dirty="0" smtClean="0">
                <a:latin typeface="+mj-ea"/>
              </a:rPr>
              <a:t> 수면장애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 약물중독이나 금단증상으로 인해 심각한 수면장애가 나타나는 것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6633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13. </a:t>
            </a:r>
            <a:r>
              <a:rPr lang="ko-KR" altLang="en-US" sz="2000" dirty="0" smtClean="0">
                <a:latin typeface="+mj-ea"/>
              </a:rPr>
              <a:t>성기능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이 장애는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성반응의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주기를 특징짓는 정신생리학적 변화에 장애가 있는 것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성적 욕구단계</a:t>
            </a: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흥분단계</a:t>
            </a: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절정 단계</a:t>
            </a: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그리고 해소단계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중에 하나 또는 그 이상의 단계에서 문제가 발생하면 성기능 장애로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남성에게 관련된 성기능 장애는 남성 성욕감퇴장애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발기장애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조루장애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조루증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지루증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여성에게 관련된 성기능 장애에는 여성 성적 관심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흥분 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여성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절정감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생식기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골반 통증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삽입장애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남성 성욕감퇴장애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최소한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6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개월 이상 성적인 욕구를 지속적으로 느끼지 못하는 것으로 성적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흥미 뿐만 아니라 성적 욕구를 추구하는 행동이 크게 결여되는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성적인 공상이나 흥분 및 성행위에 대한 성적 욕망이 없고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상대의 강한 유혹이 있어도 그에 반응하지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않음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원인은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대부분 심리적인 것으로서 부부간의 미움과 갈등이 가장 흔한 문제이고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우울증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과거의 심한 성적 공포감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수행불안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동성애적 충동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부적절한 신체 이미지 등이 원인이 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6582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13. </a:t>
            </a:r>
            <a:r>
              <a:rPr lang="ko-KR" altLang="en-US" sz="2000" dirty="0" smtClean="0">
                <a:latin typeface="+mj-ea"/>
              </a:rPr>
              <a:t>성기능 장애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smtClean="0">
                <a:latin typeface="+mj-ea"/>
              </a:rPr>
              <a:t>발기장애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성적활동을 하는 동안 발기에 어려움을 겪는 것이 특징으로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흥분기의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장애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성행위가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끝날 때까지 성기의 발기상태를 유지할 수 없는 상태가 지속적이며 반복적으로 일어나는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발기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부전증은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본인이나 성교 대상자에게 심각한 심적 갈등을 유발하는데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그 원인은 대부분 심인성인 경우가 많음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사랑과 욕구간의 갈등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과도한 초자아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신뢰감 부족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부적절감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원하는 대상이 아니라는 느낌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분노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긴장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불안 등이 원인이 될 수 있음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3) </a:t>
            </a:r>
            <a:r>
              <a:rPr lang="ko-KR" altLang="en-US" sz="2000" dirty="0" smtClean="0">
                <a:latin typeface="+mj-ea"/>
              </a:rPr>
              <a:t>조루증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성행위 시에 자신이 원하기 전에 너무 일찍 사정을 하는 것이 특징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음경이 질에 삽입하기 전에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사정을 하거나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삽입되자마자 사정하는 경우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원하기도 전에 사정하는 경우가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지속적이며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반복적으로 일어나는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+mj-ea"/>
              </a:rPr>
              <a:t>4) </a:t>
            </a:r>
            <a:r>
              <a:rPr lang="ko-KR" altLang="en-US" sz="2000" dirty="0" err="1">
                <a:latin typeface="+mj-ea"/>
              </a:rPr>
              <a:t>지루증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성행위 시에 사정이 되지 않거나 현저하게 </a:t>
            </a:r>
            <a:r>
              <a:rPr lang="ko-KR" altLang="en-US" sz="2000" dirty="0" smtClean="0">
                <a:latin typeface="+mj-ea"/>
              </a:rPr>
              <a:t>지연되는 </a:t>
            </a:r>
            <a:r>
              <a:rPr lang="ko-KR" altLang="en-US" sz="2000" dirty="0">
                <a:latin typeface="+mj-ea"/>
              </a:rPr>
              <a:t>것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0282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13. </a:t>
            </a:r>
            <a:r>
              <a:rPr lang="ko-KR" altLang="en-US" sz="2000" dirty="0" smtClean="0">
                <a:latin typeface="+mj-ea"/>
              </a:rPr>
              <a:t>성기능 장애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5)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여성 성적 관심</a:t>
            </a:r>
            <a:r>
              <a:rPr lang="en-US" altLang="ko-KR" sz="2000" dirty="0" smtClean="0">
                <a:latin typeface="+mj-ea"/>
              </a:rPr>
              <a:t>/</a:t>
            </a:r>
            <a:r>
              <a:rPr lang="ko-KR" altLang="en-US" sz="2000" dirty="0" smtClean="0">
                <a:latin typeface="+mj-ea"/>
              </a:rPr>
              <a:t>흥분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여성에게 나타나는 성기능 장애로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성적 활동에 대한 관심이 현저하게 저하될 뿐 아니라 성행위 시에 성적인 흥분이 적절하게 일어나지 않는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성행위가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끝날 때까지 성적 각성에 따른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윤화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팽창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반응이 지속적으로 또는 반복적으로 일어나지 않거나 유지되지 않는 것으로 성적 자극에 대해 전혀 쾌감을 느끼지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못함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+mj-ea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돋움" pitchFamily="50" charset="-127"/>
              </a:rPr>
              <a:t>6) </a:t>
            </a:r>
            <a:r>
              <a:rPr lang="ko-KR" altLang="en-US" sz="2000" dirty="0" smtClean="0">
                <a:latin typeface="+mj-ea"/>
                <a:ea typeface="돋움" pitchFamily="50" charset="-127"/>
              </a:rPr>
              <a:t>여성 </a:t>
            </a:r>
            <a:r>
              <a:rPr lang="ko-KR" altLang="en-US" sz="2000" dirty="0" err="1" smtClean="0">
                <a:latin typeface="+mj-ea"/>
                <a:ea typeface="돋움" pitchFamily="50" charset="-127"/>
              </a:rPr>
              <a:t>절정감</a:t>
            </a:r>
            <a:r>
              <a:rPr lang="ko-KR" altLang="en-US" sz="2000" dirty="0" smtClean="0">
                <a:latin typeface="+mj-ea"/>
                <a:ea typeface="돋움" pitchFamily="50" charset="-127"/>
              </a:rPr>
              <a:t> 장애</a:t>
            </a:r>
            <a:endParaRPr lang="en-US" altLang="ko-KR" sz="2000" dirty="0" smtClean="0">
              <a:latin typeface="+mj-ea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여성이 성행위시에 </a:t>
            </a:r>
            <a:r>
              <a:rPr lang="ko-KR" altLang="en-US" sz="200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절정감을</a:t>
            </a:r>
            <a:r>
              <a:rPr lang="ko-KR" altLang="en-US" sz="200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경험하지 못하는 경우</a:t>
            </a:r>
            <a:endParaRPr lang="en-US" altLang="ko-KR" sz="200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정상적인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흥분기에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이어지는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절정감이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지속적으로 또는 반복적으로 지연되어 있거나 결여되어 있는 것으로 여성의 성기능 장애 중에서 가장 많이 호소하는 질환이며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대부분 심인성임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7</a:t>
            </a:r>
            <a:r>
              <a:rPr lang="en-US" altLang="ko-KR" sz="2000" dirty="0">
                <a:latin typeface="+mj-ea"/>
              </a:rPr>
              <a:t>) </a:t>
            </a:r>
            <a:r>
              <a:rPr lang="ko-KR" altLang="en-US" sz="2000" dirty="0">
                <a:latin typeface="+mj-ea"/>
              </a:rPr>
              <a:t>생식기</a:t>
            </a:r>
            <a:r>
              <a:rPr lang="en-US" altLang="ko-KR" sz="2000" dirty="0">
                <a:latin typeface="+mj-ea"/>
              </a:rPr>
              <a:t>-</a:t>
            </a:r>
            <a:r>
              <a:rPr lang="ko-KR" altLang="en-US" sz="2000" dirty="0">
                <a:latin typeface="+mj-ea"/>
              </a:rPr>
              <a:t>골반 통증</a:t>
            </a:r>
            <a:r>
              <a:rPr lang="en-US" altLang="ko-KR" sz="2000" dirty="0">
                <a:latin typeface="+mj-ea"/>
              </a:rPr>
              <a:t>/</a:t>
            </a:r>
            <a:r>
              <a:rPr lang="ko-KR" altLang="en-US" sz="2000" dirty="0">
                <a:latin typeface="+mj-ea"/>
              </a:rPr>
              <a:t>삽입장애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성 </a:t>
            </a:r>
            <a:r>
              <a:rPr lang="ko-KR" altLang="en-US" sz="2000" dirty="0" err="1">
                <a:latin typeface="+mj-ea"/>
              </a:rPr>
              <a:t>행위시에</a:t>
            </a:r>
            <a:r>
              <a:rPr lang="ko-KR" altLang="en-US" sz="2000" dirty="0">
                <a:latin typeface="+mj-ea"/>
              </a:rPr>
              <a:t> 생식기나 골반에 현저한 통증을 경험하는 것이 특징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ko-KR" altLang="en-US" sz="2000" dirty="0">
                <a:latin typeface="+mj-ea"/>
              </a:rPr>
              <a:t> 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0282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14</a:t>
            </a:r>
            <a:r>
              <a:rPr lang="en-US" altLang="ko-KR" sz="2000" dirty="0" smtClean="0">
                <a:latin typeface="+mj-ea"/>
                <a:ea typeface="+mj-ea"/>
              </a:rPr>
              <a:t>. </a:t>
            </a:r>
            <a:r>
              <a:rPr lang="ko-KR" altLang="en-US" sz="2000" dirty="0" smtClean="0">
                <a:latin typeface="+mj-ea"/>
                <a:ea typeface="+mj-ea"/>
              </a:rPr>
              <a:t>성 </a:t>
            </a:r>
            <a:r>
              <a:rPr lang="ko-KR" altLang="en-US" sz="2000" dirty="0" err="1" smtClean="0">
                <a:latin typeface="+mj-ea"/>
                <a:ea typeface="+mj-ea"/>
              </a:rPr>
              <a:t>불편증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자신의 생물학적 성과 자신이 경험하고 표현하는 성 행동 간의 괴리로 인하여 심한 고통과 사회적 곤란을 나타내는 것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이전에는 </a:t>
            </a:r>
            <a:r>
              <a:rPr lang="ko-KR" altLang="en-US" sz="2000" dirty="0" smtClean="0">
                <a:solidFill>
                  <a:srgbClr val="FF0000"/>
                </a:solidFill>
                <a:latin typeface="+mj-ea"/>
                <a:ea typeface="+mj-ea"/>
              </a:rPr>
              <a:t>성 </a:t>
            </a:r>
            <a:r>
              <a:rPr lang="ko-KR" altLang="en-US" sz="2000" dirty="0" err="1" smtClean="0">
                <a:solidFill>
                  <a:srgbClr val="FF0000"/>
                </a:solidFill>
                <a:latin typeface="+mj-ea"/>
                <a:ea typeface="+mj-ea"/>
              </a:rPr>
              <a:t>정체감</a:t>
            </a:r>
            <a:r>
              <a:rPr lang="ko-KR" altLang="en-US" sz="2000" dirty="0" smtClean="0">
                <a:solidFill>
                  <a:srgbClr val="FF0000"/>
                </a:solidFill>
                <a:latin typeface="+mj-ea"/>
                <a:ea typeface="+mj-ea"/>
              </a:rPr>
              <a:t> 장애</a:t>
            </a:r>
            <a:r>
              <a:rPr lang="ko-KR" altLang="en-US" sz="2000" dirty="0" smtClean="0">
                <a:latin typeface="+mj-ea"/>
                <a:ea typeface="+mj-ea"/>
              </a:rPr>
              <a:t>라고도 </a:t>
            </a:r>
            <a:r>
              <a:rPr lang="ko-KR" altLang="en-US" sz="2000" dirty="0" err="1" smtClean="0">
                <a:latin typeface="+mj-ea"/>
                <a:ea typeface="+mj-ea"/>
              </a:rPr>
              <a:t>불리움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자신의 성과 다른 성이 되고자 하는 강렬한 열망을 가지고 있으며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반대 성의 복장을 선호하거나 반대 성의 역할을 하고자 함  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여성보다 </a:t>
            </a:r>
            <a:r>
              <a:rPr lang="ko-KR" altLang="en-US" sz="2000" dirty="0">
                <a:latin typeface="+mj-ea"/>
                <a:ea typeface="+mj-ea"/>
              </a:rPr>
              <a:t>남성에게 더 많음</a:t>
            </a:r>
            <a:r>
              <a:rPr lang="en-US" altLang="ko-KR" sz="2000" dirty="0">
                <a:latin typeface="+mj-ea"/>
                <a:ea typeface="+mj-ea"/>
              </a:rPr>
              <a:t>. </a:t>
            </a:r>
            <a:r>
              <a:rPr lang="ko-KR" altLang="en-US" sz="2000" dirty="0">
                <a:latin typeface="+mj-ea"/>
                <a:ea typeface="+mj-ea"/>
              </a:rPr>
              <a:t>남성의 성기가 분명히 있고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수염이 나는 등 이차적 성 특징이 뚜렷하지만 이를 인정하지 않고 매력적인 여성으로 보이기 위해 여성 호르몬을 사용하여 유방을 크게 하고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털을 없애거나 자신의 생식기를 떼어내는 수술을 받기도 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  <a:ea typeface="+mj-ea"/>
              </a:rPr>
              <a:t>여성의 경우도 유방이나 자궁을 제거하고 남성 호르몬을 사용하는 등 성전환 수술을 통해 남성으로 생활하기를 바라는 경우 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3579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9. </a:t>
            </a:r>
            <a:r>
              <a:rPr lang="ko-KR" altLang="en-US" sz="2000" dirty="0" smtClean="0">
                <a:latin typeface="+mj-ea"/>
              </a:rPr>
              <a:t>신체증상 및 관련장애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신체증상 및 관련 장애는 일반적인 의학적 상태를 시사하는 신체적인 증상은 있지만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이 증상을 충분히 설명해 줄 수 있는 일반적인 의학적 상태를 진단할 수 없는 것이 특징임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증상은 주로 심리적 요인이나 갈등에 의해서 발생한다고 볼 수 있는데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이 증상으로 인하여 사회적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직업적 또는 다른 중요한 기능영역에서 임상적으로 심각한 고통이나 손상을 초래하지만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꾀병처럼 증상을 의도적으로 만드는 것은 아님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장애에는 신체증상장애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질병불안장애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전환장애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허위성 장애가 있음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0641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15</a:t>
            </a:r>
            <a:r>
              <a:rPr lang="en-US" altLang="ko-KR" sz="2000" dirty="0" smtClean="0">
                <a:latin typeface="+mj-ea"/>
                <a:ea typeface="+mj-ea"/>
              </a:rPr>
              <a:t>. </a:t>
            </a:r>
            <a:r>
              <a:rPr lang="ko-KR" altLang="en-US" sz="2000" dirty="0" smtClean="0">
                <a:latin typeface="+mj-ea"/>
                <a:ea typeface="+mj-ea"/>
              </a:rPr>
              <a:t>파괴적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충동통제 및 품행장애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다른 사람의 권리를 침해하거나 사회규범을 위반하는 부적응적인 행위를 하는 것이 특징이며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감정과 행동에 대한 자기 통제 기능에 문제를 나타냄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이 장애가 있는 사람은 어떤 행동을 수행하기 전에 긴장감이나 각성상태가 고조되는 것을 느끼고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행동을 취할 때 기쁨이나 만족감 또는 안도감을 경험함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행동을 한 후에는 후회와 자책을 하며 죄의식을 느끼기도 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적대적 반항장애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품행장애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반사회적 성격장애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간헐적 </a:t>
            </a:r>
            <a:r>
              <a:rPr lang="ko-KR" altLang="en-US" sz="2000" dirty="0" err="1" smtClean="0">
                <a:latin typeface="+mj-ea"/>
                <a:ea typeface="+mj-ea"/>
              </a:rPr>
              <a:t>폭발성</a:t>
            </a:r>
            <a:r>
              <a:rPr lang="ko-KR" altLang="en-US" sz="2000" dirty="0" smtClean="0">
                <a:latin typeface="+mj-ea"/>
                <a:ea typeface="+mj-ea"/>
              </a:rPr>
              <a:t> 장애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err="1" smtClean="0">
                <a:latin typeface="+mj-ea"/>
                <a:ea typeface="+mj-ea"/>
              </a:rPr>
              <a:t>도벽증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err="1" smtClean="0">
                <a:latin typeface="+mj-ea"/>
                <a:ea typeface="+mj-ea"/>
              </a:rPr>
              <a:t>방화증</a:t>
            </a:r>
            <a:r>
              <a:rPr lang="ko-KR" altLang="en-US" sz="2000" dirty="0" smtClean="0">
                <a:latin typeface="+mj-ea"/>
                <a:ea typeface="+mj-ea"/>
              </a:rPr>
              <a:t> 등이 있음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4249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15</a:t>
            </a:r>
            <a:r>
              <a:rPr lang="en-US" altLang="ko-KR" sz="2000" dirty="0" smtClean="0">
                <a:latin typeface="+mj-ea"/>
                <a:ea typeface="+mj-ea"/>
              </a:rPr>
              <a:t>. </a:t>
            </a:r>
            <a:r>
              <a:rPr lang="ko-KR" altLang="en-US" sz="2000" dirty="0" smtClean="0">
                <a:latin typeface="+mj-ea"/>
                <a:ea typeface="+mj-ea"/>
              </a:rPr>
              <a:t>파괴적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충동통제 및 품행장애</a:t>
            </a:r>
            <a:endParaRPr lang="en-US" altLang="ko-KR" sz="2000" dirty="0">
              <a:latin typeface="+mj-ea"/>
              <a:ea typeface="+mj-ea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+mj-ea"/>
                <a:ea typeface="+mj-ea"/>
              </a:rPr>
              <a:t>적대적 반항장애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거부적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적대적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반항적 행동이 나타나고 특히 화</a:t>
            </a:r>
            <a:r>
              <a:rPr lang="en-US" altLang="ko-KR" sz="2000" dirty="0">
                <a:latin typeface="+mj-ea"/>
                <a:ea typeface="+mj-ea"/>
              </a:rPr>
              <a:t>,</a:t>
            </a:r>
            <a:r>
              <a:rPr lang="ko-KR" altLang="en-US" sz="2000" dirty="0">
                <a:latin typeface="+mj-ea"/>
                <a:ea typeface="+mj-ea"/>
              </a:rPr>
              <a:t>논쟁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원망 등이 증가하며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다른 사람의 권리나 사회적 규범을 무시하는 것이 주요 증상임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반항적 증상은 흔히 가정에서 나타나지만 시간이 지나면서 학교 등 다른 장면에서도 나타날 수 있음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대개 부모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교사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친구 관계에 갈등이 빈번하며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부모와 자녀 사이가 심하게 악화되는 악순환이 일어남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양육자가 자주 바뀌어 돌봄이 결여된 가정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엄격하고 모순된 가정의 자녀에게 발병되는 경우가 많음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  <a:ea typeface="+mj-ea"/>
              </a:rPr>
              <a:t>학령기</a:t>
            </a:r>
            <a:r>
              <a:rPr lang="ko-KR" altLang="en-US" sz="2000" dirty="0">
                <a:latin typeface="+mj-ea"/>
                <a:ea typeface="+mj-ea"/>
              </a:rPr>
              <a:t> 동안 기분의 변동이 심하고 좌절에 견디는 </a:t>
            </a:r>
            <a:r>
              <a:rPr lang="ko-KR" altLang="en-US" sz="2000" dirty="0" smtClean="0">
                <a:latin typeface="+mj-ea"/>
                <a:ea typeface="+mj-ea"/>
              </a:rPr>
              <a:t>힘이 약하여 </a:t>
            </a:r>
            <a:r>
              <a:rPr lang="ko-KR" altLang="en-US" sz="2000" dirty="0">
                <a:latin typeface="+mj-ea"/>
                <a:ea typeface="+mj-ea"/>
              </a:rPr>
              <a:t>술이나 담배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욕을 하는 경우가 많음 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>
                <a:latin typeface="+mj-ea"/>
                <a:ea typeface="+mj-ea"/>
              </a:rPr>
              <a:t>8</a:t>
            </a:r>
            <a:r>
              <a:rPr lang="ko-KR" altLang="en-US" sz="2000" dirty="0">
                <a:latin typeface="+mj-ea"/>
                <a:ea typeface="+mj-ea"/>
              </a:rPr>
              <a:t>세 이전에 발병하며 청소년기 이후에는 소멸하는 경향이 </a:t>
            </a:r>
            <a:r>
              <a:rPr lang="ko-KR" altLang="en-US" sz="2000" dirty="0" smtClean="0">
                <a:latin typeface="+mj-ea"/>
                <a:ea typeface="+mj-ea"/>
              </a:rPr>
              <a:t>있음</a:t>
            </a:r>
            <a:r>
              <a:rPr lang="en-US" altLang="ko-KR" sz="2000" dirty="0" smtClean="0">
                <a:latin typeface="+mj-ea"/>
                <a:ea typeface="+mj-ea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063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15. </a:t>
            </a:r>
            <a:r>
              <a:rPr lang="ko-KR" altLang="en-US" sz="2000" dirty="0" smtClean="0">
                <a:latin typeface="+mj-ea"/>
                <a:ea typeface="+mj-ea"/>
              </a:rPr>
              <a:t>파괴적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충동통제 및 품행장애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2) </a:t>
            </a:r>
            <a:r>
              <a:rPr lang="ko-KR" altLang="en-US" sz="2000" dirty="0" smtClean="0">
                <a:latin typeface="+mj-ea"/>
                <a:ea typeface="+mj-ea"/>
              </a:rPr>
              <a:t>품행장애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난폭하고 잔인한 행동이나 기물파괴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도둑질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거짓말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가출 등과 같이 타인의 권리를 침해하거나 사회규범을 위반하는 행동을 지속적으로 나타냄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청소년의 심한 비행행동 등이 품행장애로 진단될 수 있음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3) </a:t>
            </a:r>
            <a:r>
              <a:rPr lang="ko-KR" altLang="en-US" sz="2000" dirty="0" smtClean="0">
                <a:latin typeface="+mj-ea"/>
                <a:ea typeface="+mj-ea"/>
              </a:rPr>
              <a:t>반사회적 성격장애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성격장애 중에 하나이며 이 장애는 성인에게 해당하며 사회규범이나 타인의 권리를 무시하는 행동이 반복적으로 나타냄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1829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15. </a:t>
            </a:r>
            <a:r>
              <a:rPr lang="ko-KR" altLang="en-US" sz="2000" dirty="0" smtClean="0">
                <a:latin typeface="+mj-ea"/>
                <a:ea typeface="+mj-ea"/>
              </a:rPr>
              <a:t>파괴적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충동통제 및 품행장애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4) </a:t>
            </a:r>
            <a:r>
              <a:rPr lang="ko-KR" altLang="en-US" sz="2000" dirty="0" smtClean="0">
                <a:latin typeface="+mj-ea"/>
                <a:ea typeface="+mj-ea"/>
              </a:rPr>
              <a:t>간헐적 </a:t>
            </a:r>
            <a:r>
              <a:rPr lang="ko-KR" altLang="en-US" sz="2000" dirty="0" err="1" smtClean="0">
                <a:latin typeface="+mj-ea"/>
                <a:ea typeface="+mj-ea"/>
              </a:rPr>
              <a:t>폭발성</a:t>
            </a:r>
            <a:r>
              <a:rPr lang="ko-KR" altLang="en-US" sz="2000" dirty="0" smtClean="0">
                <a:latin typeface="+mj-ea"/>
                <a:ea typeface="+mj-ea"/>
              </a:rPr>
              <a:t> 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공격적 충동을 조절할 능력이 상실되는 일이 반복적으로 일어나서 심한 폭력사태나 재정적 손실을 초래하는 것을 말함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>
                <a:latin typeface="+mj-ea"/>
                <a:ea typeface="+mj-ea"/>
              </a:rPr>
              <a:t>10</a:t>
            </a:r>
            <a:r>
              <a:rPr lang="ko-KR" altLang="en-US" sz="2000" dirty="0">
                <a:latin typeface="+mj-ea"/>
                <a:ea typeface="+mj-ea"/>
              </a:rPr>
              <a:t>대와 </a:t>
            </a:r>
            <a:r>
              <a:rPr lang="en-US" altLang="ko-KR" sz="2000" dirty="0">
                <a:latin typeface="+mj-ea"/>
                <a:ea typeface="+mj-ea"/>
              </a:rPr>
              <a:t>20</a:t>
            </a:r>
            <a:r>
              <a:rPr lang="ko-KR" altLang="en-US" sz="2000" dirty="0">
                <a:latin typeface="+mj-ea"/>
                <a:ea typeface="+mj-ea"/>
              </a:rPr>
              <a:t>대 후반에 흔하며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남성에게 많음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원인으로는 출산시의 </a:t>
            </a:r>
            <a:r>
              <a:rPr lang="ko-KR" altLang="en-US" sz="2000" dirty="0" err="1">
                <a:latin typeface="+mj-ea"/>
                <a:ea typeface="+mj-ea"/>
              </a:rPr>
              <a:t>뇌손상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유아기 경련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두부손상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뇌염 등의 뇌 장애가 지적되며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아동기에 알코올 중독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구타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문란한 성문화 등에 노출된 경험과도 관련됨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solidFill>
                  <a:srgbClr val="FF0000"/>
                </a:solidFill>
                <a:latin typeface="+mj-ea"/>
                <a:ea typeface="+mj-ea"/>
              </a:rPr>
              <a:t>공격적 행동은 외부자극과 비례하지 않으며 개인 내부의 발작이라고 할 수 있음</a:t>
            </a:r>
            <a:endParaRPr lang="en-US" altLang="ko-KR" sz="2000" dirty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발작시간은 몇 분에서 몇 시간씩 돌발적으로 일어나고 급격히 소실됨   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본인이 이러한 공격적 행동에 대해 충분히 알고 있고 후회도 하며 발작이 없는 시기에 충동조절도 잘 하고 공격적 행동도 하지 않음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8000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15. </a:t>
            </a:r>
            <a:r>
              <a:rPr lang="ko-KR" altLang="en-US" sz="2000" dirty="0" smtClean="0">
                <a:latin typeface="+mj-ea"/>
                <a:ea typeface="+mj-ea"/>
              </a:rPr>
              <a:t>파괴적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충동통제 및 품행장애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5) </a:t>
            </a:r>
            <a:r>
              <a:rPr lang="ko-KR" altLang="en-US" sz="2000" dirty="0" err="1" smtClean="0">
                <a:latin typeface="+mj-ea"/>
                <a:ea typeface="+mj-ea"/>
              </a:rPr>
              <a:t>도벽증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  <a:ea typeface="+mj-ea"/>
              </a:rPr>
              <a:t>병적도벽이라고도</a:t>
            </a:r>
            <a:r>
              <a:rPr lang="ko-KR" altLang="en-US" sz="2000" dirty="0">
                <a:latin typeface="+mj-ea"/>
                <a:ea typeface="+mj-ea"/>
              </a:rPr>
              <a:t> 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solidFill>
                  <a:srgbClr val="FF0000"/>
                </a:solidFill>
                <a:latin typeface="+mj-ea"/>
                <a:ea typeface="+mj-ea"/>
              </a:rPr>
              <a:t>금전적 가치가 없고 즉각적인 사용목적이 없는 물건을 훔치고 싶은 억제할 수 없는 충동이 있는 것을 말함</a:t>
            </a:r>
            <a:endParaRPr lang="en-US" altLang="ko-KR" sz="2000" dirty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대개 훔친 물건을 살만한 돈을 가지고 있고 훔친 물건을 남에게 주거나 훔쳤던 장소에 몰래 다시 갖다 놓거나 숨겨두기도 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solidFill>
                  <a:srgbClr val="FF0000"/>
                </a:solidFill>
                <a:latin typeface="+mj-ea"/>
                <a:ea typeface="+mj-ea"/>
              </a:rPr>
              <a:t>이러한 행위는 미리 계획하는 것이 아니며 즉흥적이며 언제나 혼자서 훔침</a:t>
            </a:r>
            <a:endParaRPr lang="en-US" altLang="ko-KR" sz="2000" dirty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훔치는 행동 전에 훔치고 싶은 충동과 긴장이 고조되고 훔치고 나면 쾌감과 만족을 느끼고 긴장도 풀림</a:t>
            </a:r>
            <a:r>
              <a:rPr lang="en-US" altLang="ko-KR" sz="2000" dirty="0">
                <a:latin typeface="+mj-ea"/>
                <a:ea typeface="+mj-ea"/>
              </a:rPr>
              <a:t>.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  <a:ea typeface="+mj-ea"/>
              </a:rPr>
              <a:t>조현병에</a:t>
            </a:r>
            <a:r>
              <a:rPr lang="ko-KR" altLang="en-US" sz="2000" dirty="0" smtClean="0">
                <a:latin typeface="+mj-ea"/>
                <a:ea typeface="+mj-ea"/>
              </a:rPr>
              <a:t> </a:t>
            </a:r>
            <a:r>
              <a:rPr lang="ko-KR" altLang="en-US" sz="2000" dirty="0">
                <a:latin typeface="+mj-ea"/>
                <a:ea typeface="+mj-ea"/>
              </a:rPr>
              <a:t>도벽이 동반되기도 하나 망상이나 환각 때문인 경우가 많으므로 절도광과는 구분됨 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6393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15. </a:t>
            </a:r>
            <a:r>
              <a:rPr lang="ko-KR" altLang="en-US" sz="2000" dirty="0" smtClean="0">
                <a:latin typeface="+mj-ea"/>
              </a:rPr>
              <a:t>파괴적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충동통제 및 품행장애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돋움" pitchFamily="50" charset="-127"/>
              </a:rPr>
              <a:t>6) </a:t>
            </a:r>
            <a:r>
              <a:rPr lang="ko-KR" altLang="en-US" sz="2000" dirty="0" err="1" smtClean="0">
                <a:latin typeface="+mj-ea"/>
                <a:ea typeface="돋움" pitchFamily="50" charset="-127"/>
              </a:rPr>
              <a:t>방화증</a:t>
            </a:r>
            <a:endParaRPr lang="en-US" altLang="ko-KR" sz="2000" dirty="0" smtClean="0">
              <a:latin typeface="+mj-ea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병적 방화벽이라고도 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불을 지르고 싶은 충동이나 불타는 것을 보고 싶은 충동을 억제할 능력이 반복적으로 상실되는 것을 말함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화재가 초래하는 재산이나 인명피해에 무관심함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대개 알코올 중독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지적장애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불만이나 원한 등과 관련 있고 불을 봄으로서 성적으로 흥분하는 경우도 있음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8661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800" dirty="0">
                <a:latin typeface="+mj-ea"/>
              </a:rPr>
              <a:t>9. </a:t>
            </a:r>
            <a:r>
              <a:rPr lang="ko-KR" altLang="en-US" sz="1800" dirty="0">
                <a:latin typeface="+mj-ea"/>
              </a:rPr>
              <a:t>신체증상 및 관련장애</a:t>
            </a:r>
            <a:endParaRPr lang="en-US" altLang="ko-KR" sz="1800" dirty="0">
              <a:latin typeface="+mj-ea"/>
            </a:endParaRPr>
          </a:p>
          <a:p>
            <a:pPr marL="0" indent="0">
              <a:buNone/>
            </a:pPr>
            <a:r>
              <a:rPr lang="en-US" altLang="ko-KR" sz="1900" dirty="0" smtClean="0">
                <a:latin typeface="+mj-ea"/>
              </a:rPr>
              <a:t>1) </a:t>
            </a:r>
            <a:r>
              <a:rPr lang="ko-KR" altLang="en-US" sz="1900" dirty="0" smtClean="0">
                <a:latin typeface="+mj-ea"/>
              </a:rPr>
              <a:t>신체증상장애</a:t>
            </a: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900" dirty="0" smtClean="0">
                <a:latin typeface="+mj-ea"/>
              </a:rPr>
              <a:t>이 장애는 한 가지 이상의 신체적 증상에 과도하게 집착함으로써 심각한 고통과 일생생활에서의 부적응을 초래하는 것이 특징</a:t>
            </a: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900" dirty="0" smtClean="0">
                <a:latin typeface="+mj-ea"/>
              </a:rPr>
              <a:t>신체증상에 대한 걱정과 염려가 </a:t>
            </a:r>
            <a:r>
              <a:rPr lang="en-US" altLang="ko-KR" sz="1900" dirty="0" smtClean="0">
                <a:latin typeface="+mj-ea"/>
              </a:rPr>
              <a:t>6</a:t>
            </a:r>
            <a:r>
              <a:rPr lang="ko-KR" altLang="en-US" sz="1900" dirty="0" smtClean="0">
                <a:latin typeface="+mj-ea"/>
              </a:rPr>
              <a:t>개월 이상 지속될 때 이 장애로 간주함  </a:t>
            </a: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900" dirty="0" err="1" smtClean="0">
                <a:latin typeface="+mj-ea"/>
              </a:rPr>
              <a:t>여러가지</a:t>
            </a:r>
            <a:r>
              <a:rPr lang="ko-KR" altLang="en-US" sz="1900" dirty="0" smtClean="0">
                <a:latin typeface="+mj-ea"/>
              </a:rPr>
              <a:t> 신체적 증상을 반복적으로 호소하지만</a:t>
            </a:r>
            <a:r>
              <a:rPr lang="en-US" altLang="ko-KR" sz="1900" dirty="0" smtClean="0">
                <a:latin typeface="+mj-ea"/>
              </a:rPr>
              <a:t>,</a:t>
            </a:r>
            <a:r>
              <a:rPr lang="ko-KR" altLang="en-US" sz="1900" dirty="0" smtClean="0">
                <a:latin typeface="+mj-ea"/>
              </a:rPr>
              <a:t>그러한 신체적 증상을 객관적으로 설명할 수 있는 원인이나 소인을 찾아 볼 수 없음</a:t>
            </a:r>
            <a:r>
              <a:rPr lang="en-US" altLang="ko-KR" sz="1900" dirty="0" smtClean="0">
                <a:latin typeface="+mj-ea"/>
              </a:rPr>
              <a:t>. </a:t>
            </a:r>
            <a:r>
              <a:rPr lang="ko-KR" altLang="en-US" sz="1900" dirty="0" smtClean="0">
                <a:latin typeface="+mj-ea"/>
              </a:rPr>
              <a:t>즉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의학적으로 신체적 질병이 발견되지 않는데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본인은 신체적 증상을 호소함</a:t>
            </a: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900" dirty="0" smtClean="0">
                <a:latin typeface="+mj-ea"/>
              </a:rPr>
              <a:t>증상은 두통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복통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복부팽만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설사 등의 위장 증상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근육약화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또는 마비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시력장애 또는 실명 등 가성 신경학적 증상이 나타남</a:t>
            </a: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900" dirty="0" smtClean="0">
                <a:latin typeface="+mj-ea"/>
              </a:rPr>
              <a:t>심리적 요인으로 나타남</a:t>
            </a:r>
            <a:endParaRPr lang="en-US" altLang="ko-KR" sz="1900" dirty="0" smtClean="0">
              <a:latin typeface="+mj-ea"/>
            </a:endParaRPr>
          </a:p>
          <a:p>
            <a:pPr marL="0" indent="0">
              <a:buNone/>
            </a:pP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19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543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>
                <a:latin typeface="+mj-ea"/>
              </a:rPr>
              <a:t>2) </a:t>
            </a:r>
            <a:r>
              <a:rPr lang="ko-KR" altLang="en-US" sz="1900" dirty="0" smtClean="0">
                <a:latin typeface="+mj-ea"/>
              </a:rPr>
              <a:t>질병불안장애</a:t>
            </a: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+mj-ea"/>
              </a:rPr>
              <a:t>이 장애는 </a:t>
            </a:r>
            <a:r>
              <a:rPr lang="ko-KR" altLang="en-US" sz="1800" dirty="0" err="1" smtClean="0">
                <a:latin typeface="+mj-ea"/>
              </a:rPr>
              <a:t>건강염려증이라고도</a:t>
            </a:r>
            <a:r>
              <a:rPr lang="ko-KR" altLang="en-US" sz="1800" dirty="0" smtClean="0">
                <a:latin typeface="+mj-ea"/>
              </a:rPr>
              <a:t> </a:t>
            </a:r>
            <a:r>
              <a:rPr lang="ko-KR" altLang="en-US" sz="1800" dirty="0" err="1" smtClean="0">
                <a:latin typeface="+mj-ea"/>
              </a:rPr>
              <a:t>불리우며</a:t>
            </a:r>
            <a:r>
              <a:rPr lang="ko-KR" altLang="en-US" sz="1800" dirty="0" smtClean="0">
                <a:latin typeface="+mj-ea"/>
              </a:rPr>
              <a:t> 실제로 자신의 건강에 큰 문제가 없음에도 불구하고 자기 몸에 심각한 질병이 있다는 생각에 집착하며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과도한 불안을 나타내는 것이 특징  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+mj-ea"/>
              </a:rPr>
              <a:t>신체적 </a:t>
            </a:r>
            <a:r>
              <a:rPr lang="ko-KR" altLang="en-US" sz="1800" dirty="0">
                <a:latin typeface="+mj-ea"/>
              </a:rPr>
              <a:t>증상이나 기능에 대한 잘못된</a:t>
            </a:r>
            <a:r>
              <a:rPr lang="en-US" altLang="ko-KR" sz="1800" dirty="0">
                <a:latin typeface="+mj-ea"/>
              </a:rPr>
              <a:t> </a:t>
            </a:r>
            <a:r>
              <a:rPr lang="ko-KR" altLang="en-US" sz="1800" dirty="0">
                <a:latin typeface="+mj-ea"/>
              </a:rPr>
              <a:t>해석을 근거로 하여 자신이 심각한 질병에 걸렸을 것이라는 비현실적인 공포나 생각에 집착하는 것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신체에 대한 집착은 심장박동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발한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 err="1">
                <a:latin typeface="+mj-ea"/>
              </a:rPr>
              <a:t>장운동과</a:t>
            </a:r>
            <a:r>
              <a:rPr lang="ko-KR" altLang="en-US" sz="1800" dirty="0">
                <a:latin typeface="+mj-ea"/>
              </a:rPr>
              <a:t> 같은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</a:rPr>
              <a:t>신체기능</a:t>
            </a:r>
            <a:r>
              <a:rPr lang="ko-KR" altLang="en-US" sz="1800" dirty="0">
                <a:latin typeface="+mj-ea"/>
              </a:rPr>
              <a:t>에 대한 것 또는 작은 염증이나 간헐적인 기침과 같은 경미한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</a:rPr>
              <a:t>신체적 이상</a:t>
            </a:r>
            <a:r>
              <a:rPr lang="ko-KR" altLang="en-US" sz="1800" dirty="0">
                <a:latin typeface="+mj-ea"/>
              </a:rPr>
              <a:t>에 대한 것 또는 지친 심장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쓰라린 동맥 등과 같이 막연하고 모호한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</a:rPr>
              <a:t>신체감각</a:t>
            </a:r>
            <a:r>
              <a:rPr lang="ko-KR" altLang="en-US" sz="1800" dirty="0">
                <a:latin typeface="+mj-ea"/>
              </a:rPr>
              <a:t>에 대한 것으로 나타남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이러한 증상의 원인을 알고자 여러 병원과 의사를 찾아 다니지만 원인을 입증할 만한 근거를 발견하지 못하여 심한 좌절과 분노를 느낌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초기 성인기에 발생하고 경과는 </a:t>
            </a:r>
            <a:r>
              <a:rPr lang="ko-KR" altLang="en-US" sz="1800" dirty="0" smtClean="0">
                <a:latin typeface="+mj-ea"/>
              </a:rPr>
              <a:t>만성적이어서 </a:t>
            </a:r>
            <a:r>
              <a:rPr lang="ko-KR" altLang="en-US" sz="1800" dirty="0">
                <a:latin typeface="+mj-ea"/>
              </a:rPr>
              <a:t>증상의 완화와 약화가 반복되는 경우가 많음</a:t>
            </a:r>
            <a:endParaRPr lang="en-US" altLang="ko-KR" sz="1800" dirty="0">
              <a:latin typeface="+mj-ea"/>
            </a:endParaRPr>
          </a:p>
          <a:p>
            <a:pPr marL="0" indent="0">
              <a:buNone/>
            </a:pPr>
            <a:endParaRPr lang="en-US" altLang="ko-KR" sz="19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0559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3) </a:t>
            </a:r>
            <a:r>
              <a:rPr lang="ko-KR" altLang="en-US" sz="2000" dirty="0" smtClean="0">
                <a:latin typeface="+mj-ea"/>
              </a:rPr>
              <a:t>전환장애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+mj-ea"/>
              </a:rPr>
              <a:t>“ </a:t>
            </a:r>
            <a:r>
              <a:rPr lang="ko-KR" altLang="en-US" sz="2000" dirty="0" smtClean="0">
                <a:latin typeface="+mj-ea"/>
              </a:rPr>
              <a:t>가성 신경적 장애</a:t>
            </a:r>
            <a:r>
              <a:rPr lang="en-US" altLang="ko-KR" sz="2000" dirty="0" smtClean="0">
                <a:latin typeface="+mj-ea"/>
              </a:rPr>
              <a:t>” </a:t>
            </a:r>
            <a:r>
              <a:rPr lang="ko-KR" altLang="en-US" sz="2000" dirty="0" smtClean="0">
                <a:latin typeface="+mj-ea"/>
              </a:rPr>
              <a:t>라고 하는데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어떤 실제적인 신체적 원인 없이 심리적 갈등 때문에 근육운동 증상이나 감각기능의 장애를 수반하는 경우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무의식적으로 일어나기 때문에 본인은 그 증상이 심리적인 원인에서 오는 것인지를 전혀 알지 못함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근육운동 증상에는 마비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국소적 쇠약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발성 불능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목의 </a:t>
            </a:r>
            <a:r>
              <a:rPr lang="ko-KR" altLang="en-US" sz="2000" dirty="0" err="1" smtClean="0">
                <a:latin typeface="+mj-ea"/>
              </a:rPr>
              <a:t>이물감</a:t>
            </a:r>
            <a:r>
              <a:rPr lang="ko-KR" altLang="en-US" sz="2000" dirty="0" smtClean="0">
                <a:latin typeface="+mj-ea"/>
              </a:rPr>
              <a:t> 등이 있음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감각기능의 증상에는 접촉 이상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시력장애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난청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환각이 있으며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심한 경우에는 간질이나 경련도 일어남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발병은 후기 아동기나 초기 청소년기에 주로 발생하고 </a:t>
            </a:r>
            <a:r>
              <a:rPr lang="en-US" altLang="ko-KR" sz="2000" dirty="0" smtClean="0">
                <a:latin typeface="+mj-ea"/>
              </a:rPr>
              <a:t>10</a:t>
            </a:r>
            <a:r>
              <a:rPr lang="ko-KR" altLang="en-US" sz="2000" dirty="0" smtClean="0">
                <a:latin typeface="+mj-ea"/>
              </a:rPr>
              <a:t>세 이전이나 </a:t>
            </a:r>
            <a:r>
              <a:rPr lang="en-US" altLang="ko-KR" sz="2000" dirty="0" smtClean="0">
                <a:latin typeface="+mj-ea"/>
              </a:rPr>
              <a:t>35</a:t>
            </a:r>
            <a:r>
              <a:rPr lang="ko-KR" altLang="en-US" sz="2000" dirty="0" smtClean="0">
                <a:latin typeface="+mj-ea"/>
              </a:rPr>
              <a:t>세 이후에는 드묾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여자에게 더 흔하고 </a:t>
            </a:r>
            <a:r>
              <a:rPr lang="ko-KR" altLang="en-US" sz="2000" dirty="0" err="1" smtClean="0">
                <a:latin typeface="+mj-ea"/>
              </a:rPr>
              <a:t>재발율이</a:t>
            </a:r>
            <a:r>
              <a:rPr lang="ko-KR" altLang="en-US" sz="2000" dirty="0" smtClean="0">
                <a:latin typeface="+mj-ea"/>
              </a:rPr>
              <a:t> 높아서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년 이내에 </a:t>
            </a:r>
            <a:r>
              <a:rPr lang="en-US" altLang="ko-KR" sz="2000" dirty="0" smtClean="0">
                <a:latin typeface="+mj-ea"/>
              </a:rPr>
              <a:t>1/4-1/5 </a:t>
            </a:r>
            <a:r>
              <a:rPr lang="ko-KR" altLang="en-US" sz="2000" dirty="0" smtClean="0">
                <a:latin typeface="+mj-ea"/>
              </a:rPr>
              <a:t>정도가 증상이 다시 나타남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4573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4) </a:t>
            </a:r>
            <a:r>
              <a:rPr lang="ko-KR" altLang="en-US" sz="2000" dirty="0" smtClean="0">
                <a:latin typeface="+mj-ea"/>
              </a:rPr>
              <a:t>허위성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sz="2000" dirty="0">
                <a:latin typeface="+mj-ea"/>
                <a:ea typeface="+mj-ea"/>
              </a:rPr>
              <a:t>“</a:t>
            </a:r>
            <a:r>
              <a:rPr lang="ko-KR" altLang="en-US" sz="2000" dirty="0">
                <a:latin typeface="+mj-ea"/>
                <a:ea typeface="+mj-ea"/>
              </a:rPr>
              <a:t>가성 장애</a:t>
            </a:r>
            <a:r>
              <a:rPr lang="en-US" altLang="ko-KR" sz="2000" dirty="0">
                <a:latin typeface="+mj-ea"/>
                <a:ea typeface="+mj-ea"/>
              </a:rPr>
              <a:t>”</a:t>
            </a:r>
            <a:r>
              <a:rPr lang="ko-KR" altLang="en-US" sz="2000" dirty="0">
                <a:latin typeface="+mj-ea"/>
                <a:ea typeface="+mj-ea"/>
              </a:rPr>
              <a:t>라고 하는데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환자로 인정 받기 위해서 신체적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심리적 증상을 의도적으로 만들어 내거나 조작하는 것이 특징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즉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고의적으로 자신에게 신체적 질병이나 심리적 질병이 있는 것 처럼 속이려고 하는 것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병적으로 거짓말을 하고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그럴 듯한 이야기를 지어내기도 하며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스스로의 이야기에 도취되기도 함</a:t>
            </a:r>
            <a:r>
              <a:rPr lang="en-US" altLang="ko-KR" sz="2000" dirty="0">
                <a:latin typeface="+mj-ea"/>
                <a:ea typeface="+mj-ea"/>
              </a:rPr>
              <a:t>. </a:t>
            </a:r>
            <a:r>
              <a:rPr lang="ko-KR" altLang="en-US" sz="2000" dirty="0">
                <a:latin typeface="+mj-ea"/>
                <a:ea typeface="+mj-ea"/>
              </a:rPr>
              <a:t>예를 들어 </a:t>
            </a:r>
            <a:r>
              <a:rPr lang="ko-KR" altLang="en-US" sz="2000" dirty="0" err="1">
                <a:latin typeface="+mj-ea"/>
                <a:ea typeface="+mj-ea"/>
              </a:rPr>
              <a:t>항응고제를</a:t>
            </a:r>
            <a:r>
              <a:rPr lang="ko-KR" altLang="en-US" sz="2000" dirty="0">
                <a:latin typeface="+mj-ea"/>
                <a:ea typeface="+mj-ea"/>
              </a:rPr>
              <a:t> 상습적으로 복용한 결과 혈뇨를 나타내는 환자의 경우에 의사가 </a:t>
            </a:r>
            <a:r>
              <a:rPr lang="ko-KR" altLang="en-US" sz="2000" dirty="0" err="1">
                <a:latin typeface="+mj-ea"/>
                <a:ea typeface="+mj-ea"/>
              </a:rPr>
              <a:t>항응고제</a:t>
            </a:r>
            <a:r>
              <a:rPr lang="ko-KR" altLang="en-US" sz="2000" dirty="0">
                <a:latin typeface="+mj-ea"/>
                <a:ea typeface="+mj-ea"/>
              </a:rPr>
              <a:t> 복용을 알고 있어도 그 사실을 부인함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인위성 장애는 꾀병과는 다름</a:t>
            </a:r>
            <a:r>
              <a:rPr lang="en-US" altLang="ko-KR" sz="2000" dirty="0">
                <a:latin typeface="+mj-ea"/>
                <a:ea typeface="+mj-ea"/>
              </a:rPr>
              <a:t>. </a:t>
            </a:r>
            <a:r>
              <a:rPr lang="ko-KR" altLang="en-US" sz="2000" dirty="0">
                <a:latin typeface="+mj-ea"/>
                <a:ea typeface="+mj-ea"/>
              </a:rPr>
              <a:t>꾀병은 고통스러운 장면이나 책임을 회피하려는 뚜렷한 목적이 있고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어떤 이차적 이득이 있어서 증상이 더 이상 유용하지 않으면 증상을 중단하는 것이 특징인 반면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인위성 장애는 단지 환자 역할을 하는 것이 초점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인위성장애는 환자가 치료를 회피하는 경우가 대부분이므로 확실한 치료법이 없는 상태임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환자가 정신과에 의뢰되는 것에 불만이 많기 때문에 치료를 시작하기도 어렵고 효과도 떨어지며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치료를 통해 환자의 증상을 야기한 심리적 동기를 파악해 내더라도 환자는 이러한 심리적 문제를 인정 하려 하지 않으며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인정하는 경우도 거짓 수긍인 경우가 많음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29191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1800" dirty="0" smtClean="0">
                <a:latin typeface="+mj-ea"/>
              </a:rPr>
              <a:t>10. </a:t>
            </a:r>
            <a:r>
              <a:rPr lang="ko-KR" altLang="en-US" sz="1800" dirty="0" smtClean="0">
                <a:latin typeface="+mj-ea"/>
              </a:rPr>
              <a:t>급식 및 섭식 장애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부적응적인 섭식행동과 섭식 관련행동으로 인해 개인의 건강과 심리사회적 기능을 현저하게 방해하는 것이 특징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하위 유형으로는 신경성 </a:t>
            </a:r>
            <a:r>
              <a:rPr lang="ko-KR" altLang="en-US" sz="1800" dirty="0" err="1" smtClean="0">
                <a:latin typeface="+mj-ea"/>
              </a:rPr>
              <a:t>식욕부진증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신경성 </a:t>
            </a:r>
            <a:r>
              <a:rPr lang="ko-KR" altLang="en-US" sz="1800" dirty="0" err="1" smtClean="0">
                <a:latin typeface="+mj-ea"/>
              </a:rPr>
              <a:t>폭식증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폭식장애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err="1" smtClean="0">
                <a:latin typeface="+mj-ea"/>
              </a:rPr>
              <a:t>이식증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반추장애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회피적</a:t>
            </a:r>
            <a:r>
              <a:rPr lang="en-US" altLang="ko-KR" sz="1800" dirty="0" smtClean="0">
                <a:latin typeface="+mj-ea"/>
              </a:rPr>
              <a:t>/</a:t>
            </a:r>
            <a:r>
              <a:rPr lang="ko-KR" altLang="en-US" sz="1800" dirty="0" smtClean="0">
                <a:latin typeface="+mj-ea"/>
              </a:rPr>
              <a:t>제한적 음식섭취 장애 등</a:t>
            </a:r>
            <a:endParaRPr lang="en-US" altLang="ko-KR" sz="1800" dirty="0" smtClean="0">
              <a:latin typeface="+mj-ea"/>
            </a:endParaRPr>
          </a:p>
          <a:p>
            <a:pPr marL="0" indent="0">
              <a:buNone/>
            </a:pPr>
            <a:endParaRPr lang="en-US" altLang="ko-KR" sz="1800" dirty="0">
              <a:latin typeface="+mj-ea"/>
            </a:endParaRPr>
          </a:p>
          <a:p>
            <a:pPr marL="0" indent="0">
              <a:buNone/>
            </a:pPr>
            <a:r>
              <a:rPr lang="en-US" altLang="ko-KR" sz="1900" dirty="0" smtClean="0">
                <a:latin typeface="+mj-ea"/>
              </a:rPr>
              <a:t>1) </a:t>
            </a:r>
            <a:r>
              <a:rPr lang="ko-KR" altLang="en-US" sz="1800" b="1" dirty="0" smtClean="0">
                <a:latin typeface="+mj-ea"/>
                <a:ea typeface="+mj-ea"/>
              </a:rPr>
              <a:t>신경성 </a:t>
            </a:r>
            <a:r>
              <a:rPr lang="ko-KR" altLang="en-US" sz="1800" b="1" dirty="0" err="1">
                <a:latin typeface="+mj-ea"/>
                <a:ea typeface="+mj-ea"/>
              </a:rPr>
              <a:t>식욕부진증</a:t>
            </a:r>
            <a:endParaRPr lang="en-US" altLang="ko-KR" sz="1800" b="1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  <a:ea typeface="+mj-ea"/>
              </a:rPr>
              <a:t>거식증으로 불리기도 함</a:t>
            </a:r>
            <a:r>
              <a:rPr lang="en-US" altLang="ko-KR" sz="1800" dirty="0">
                <a:latin typeface="+mj-ea"/>
                <a:ea typeface="+mj-ea"/>
              </a:rPr>
              <a:t>. </a:t>
            </a:r>
            <a:r>
              <a:rPr lang="ko-KR" altLang="en-US" sz="1800" dirty="0">
                <a:latin typeface="+mj-ea"/>
                <a:ea typeface="+mj-ea"/>
              </a:rPr>
              <a:t>극단적으로 음식을 거부하여 정상 체중을 유지하는 것을 거부하는 것이 특징임</a:t>
            </a:r>
            <a:endParaRPr lang="en-US" altLang="ko-KR" sz="18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solidFill>
                  <a:srgbClr val="FF0000"/>
                </a:solidFill>
                <a:latin typeface="+mj-ea"/>
                <a:ea typeface="+mj-ea"/>
              </a:rPr>
              <a:t>체중이 정상 체중의 </a:t>
            </a:r>
            <a:r>
              <a:rPr lang="en-US" altLang="ko-KR" sz="1800" dirty="0">
                <a:solidFill>
                  <a:srgbClr val="FF0000"/>
                </a:solidFill>
                <a:latin typeface="+mj-ea"/>
                <a:ea typeface="+mj-ea"/>
              </a:rPr>
              <a:t>85%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  <a:ea typeface="+mj-ea"/>
              </a:rPr>
              <a:t>이하일 때 해당되며</a:t>
            </a:r>
            <a:r>
              <a:rPr lang="en-US" altLang="ko-KR" sz="1800" dirty="0">
                <a:solidFill>
                  <a:srgbClr val="FF0000"/>
                </a:solidFill>
                <a:latin typeface="+mj-ea"/>
                <a:ea typeface="+mj-ea"/>
              </a:rPr>
              <a:t>,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  <a:ea typeface="+mj-ea"/>
              </a:rPr>
              <a:t>심한 체중감소</a:t>
            </a:r>
            <a:r>
              <a:rPr lang="en-US" altLang="ko-KR" sz="1800" dirty="0">
                <a:solidFill>
                  <a:srgbClr val="FF0000"/>
                </a:solidFill>
                <a:latin typeface="+mj-ea"/>
                <a:ea typeface="+mj-ea"/>
              </a:rPr>
              <a:t>,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  <a:ea typeface="+mj-ea"/>
              </a:rPr>
              <a:t>비만에 대한 공포</a:t>
            </a:r>
            <a:r>
              <a:rPr lang="en-US" altLang="ko-KR" sz="1800" dirty="0">
                <a:solidFill>
                  <a:srgbClr val="FF0000"/>
                </a:solidFill>
                <a:latin typeface="+mj-ea"/>
                <a:ea typeface="+mj-ea"/>
              </a:rPr>
              <a:t>,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  <a:ea typeface="+mj-ea"/>
              </a:rPr>
              <a:t>거식이라는 </a:t>
            </a:r>
            <a:r>
              <a:rPr lang="en-US" altLang="ko-KR" sz="1800" dirty="0">
                <a:solidFill>
                  <a:srgbClr val="FF0000"/>
                </a:solidFill>
                <a:latin typeface="+mj-ea"/>
                <a:ea typeface="+mj-ea"/>
              </a:rPr>
              <a:t>3</a:t>
            </a:r>
            <a:r>
              <a:rPr lang="ko-KR" altLang="en-US" sz="1800" dirty="0">
                <a:solidFill>
                  <a:srgbClr val="FF0000"/>
                </a:solidFill>
                <a:latin typeface="+mj-ea"/>
                <a:ea typeface="+mj-ea"/>
              </a:rPr>
              <a:t>대 중요 증후를 가지고 있음</a:t>
            </a:r>
            <a:endParaRPr lang="en-US" altLang="ko-KR" sz="1800" dirty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  <a:ea typeface="+mj-ea"/>
              </a:rPr>
              <a:t>왜곡된 신체상을 가지고 있기 때문에 심하게 말랐어도 자신의 몸매가 아름답고 적당한 수준의 체중이라고 생각함</a:t>
            </a:r>
            <a:endParaRPr lang="en-US" altLang="ko-KR" sz="18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  <a:ea typeface="+mj-ea"/>
              </a:rPr>
              <a:t>자신의 신체적 건강의 위험성에 대해 인정하려 하지 않으며 심한 경우 약 </a:t>
            </a:r>
            <a:r>
              <a:rPr lang="en-US" altLang="ko-KR" sz="1800" dirty="0">
                <a:latin typeface="+mj-ea"/>
                <a:ea typeface="+mj-ea"/>
              </a:rPr>
              <a:t>5%</a:t>
            </a:r>
            <a:r>
              <a:rPr lang="ko-KR" altLang="en-US" sz="1800" dirty="0">
                <a:latin typeface="+mj-ea"/>
                <a:ea typeface="+mj-ea"/>
              </a:rPr>
              <a:t>는 생명을 잃음</a:t>
            </a:r>
            <a:endParaRPr lang="en-US" altLang="ko-KR" sz="18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  <a:ea typeface="+mj-ea"/>
              </a:rPr>
              <a:t>여자에게 많으며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무월경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변비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복통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추위에 대한 내성 저하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무기력감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심한 저혈압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 err="1">
                <a:latin typeface="+mj-ea"/>
                <a:ea typeface="+mj-ea"/>
              </a:rPr>
              <a:t>저체온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피부건조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가느다란 솜털 같은 체모 등이 있음</a:t>
            </a:r>
            <a:endParaRPr lang="en-US" altLang="ko-KR" sz="18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  <a:ea typeface="+mj-ea"/>
              </a:rPr>
              <a:t>심리적 특징에는 완벽주의적이며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자기 </a:t>
            </a:r>
            <a:r>
              <a:rPr lang="ko-KR" altLang="en-US" sz="1800" dirty="0" err="1">
                <a:latin typeface="+mj-ea"/>
                <a:ea typeface="+mj-ea"/>
              </a:rPr>
              <a:t>비하감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인지 왜곡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우울증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신체상의 왜곡이 있음</a:t>
            </a:r>
            <a:endParaRPr lang="en-US" altLang="ko-KR" sz="18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19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0221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10. </a:t>
            </a:r>
            <a:r>
              <a:rPr lang="ko-KR" altLang="en-US" sz="2000" dirty="0" smtClean="0">
                <a:latin typeface="+mj-ea"/>
                <a:ea typeface="+mj-ea"/>
              </a:rPr>
              <a:t>급식 및 섭식 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2) </a:t>
            </a:r>
            <a:r>
              <a:rPr lang="ko-KR" altLang="en-US" sz="2000" dirty="0" smtClean="0">
                <a:latin typeface="+mj-ea"/>
                <a:ea typeface="+mj-ea"/>
              </a:rPr>
              <a:t>신경성 </a:t>
            </a:r>
            <a:r>
              <a:rPr lang="ko-KR" altLang="en-US" sz="2000" dirty="0" err="1" smtClean="0">
                <a:latin typeface="+mj-ea"/>
                <a:ea typeface="+mj-ea"/>
              </a:rPr>
              <a:t>폭식증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이 장애는 짧은 시간 내에 많은 양을 먹는 폭식행동과 체중 증가를 막기 위한  구토 등의 보상행동이 반복되는 것이 특징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이 들은 일반인이 먹는 양보다 훨씬 많은 양의 음식을 단시간</a:t>
            </a:r>
            <a:r>
              <a:rPr lang="en-US" altLang="ko-KR" sz="2000" dirty="0" smtClean="0">
                <a:latin typeface="+mj-ea"/>
                <a:ea typeface="+mj-ea"/>
              </a:rPr>
              <a:t>(2</a:t>
            </a:r>
            <a:r>
              <a:rPr lang="ko-KR" altLang="en-US" sz="2000" dirty="0" smtClean="0">
                <a:latin typeface="+mj-ea"/>
                <a:ea typeface="+mj-ea"/>
              </a:rPr>
              <a:t>시간 이내</a:t>
            </a:r>
            <a:r>
              <a:rPr lang="en-US" altLang="ko-KR" sz="2000" dirty="0" smtClean="0">
                <a:latin typeface="+mj-ea"/>
                <a:ea typeface="+mj-ea"/>
              </a:rPr>
              <a:t>)</a:t>
            </a:r>
            <a:r>
              <a:rPr lang="ko-KR" altLang="en-US" sz="2000" dirty="0" smtClean="0">
                <a:latin typeface="+mj-ea"/>
                <a:ea typeface="+mj-ea"/>
              </a:rPr>
              <a:t>내에 먹어 치우며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체중 증가에 대한 두려움으로 인해 심한 자책과 함께 구토나 이뇨제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설사제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관장약 등을 사용하는 보상행동을 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이 장애는 스스로 음식섭취를 조절하는 통제력을 상실한 것이 특징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반복적으로 </a:t>
            </a:r>
            <a:r>
              <a:rPr lang="ko-KR" altLang="en-US" sz="2000" dirty="0">
                <a:latin typeface="+mj-ea"/>
                <a:ea typeface="+mj-ea"/>
              </a:rPr>
              <a:t>폭식하면서 먹고 싶은 욕구를 조절할 수 없으며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먹고 난 후에는 체중을 줄이려는 행동을 강박적으로 반복함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폭식을 불편할 정도로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심지어 고통스러울 정도로 팽만감을 느낄 때까지 지속되는 경우가 많음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폭식 후에는 바로 후회하며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체중을 줄이려고 구토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이뇨제 같은 약물을 사용하고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단식이나 지나친 운동에 집착함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폭식할 때 쾌감을 느끼지만 음식에 대한 조절력이 상실되어 있고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은밀히 자신의 행동을 숨김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왜곡된 신체상을 가지고 있고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낮은 </a:t>
            </a:r>
            <a:r>
              <a:rPr lang="ko-KR" altLang="en-US" sz="2000" dirty="0" err="1">
                <a:latin typeface="+mj-ea"/>
                <a:ea typeface="+mj-ea"/>
              </a:rPr>
              <a:t>자존감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완벽주의적 성격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극단적인 사고방식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우울증이 있는 경우가 많음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8473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10. </a:t>
            </a:r>
            <a:r>
              <a:rPr lang="ko-KR" altLang="en-US" sz="2000" dirty="0" smtClean="0">
                <a:latin typeface="+mj-ea"/>
                <a:ea typeface="+mj-ea"/>
              </a:rPr>
              <a:t>급식 및 섭식 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3) </a:t>
            </a:r>
            <a:r>
              <a:rPr lang="ko-KR" altLang="en-US" sz="2000" dirty="0" smtClean="0">
                <a:latin typeface="+mj-ea"/>
                <a:ea typeface="+mj-ea"/>
              </a:rPr>
              <a:t>폭식장애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이 장애는 신경성 </a:t>
            </a:r>
            <a:r>
              <a:rPr lang="ko-KR" altLang="en-US" sz="2000" dirty="0" err="1" smtClean="0">
                <a:latin typeface="+mj-ea"/>
                <a:ea typeface="+mj-ea"/>
              </a:rPr>
              <a:t>폭식증과</a:t>
            </a:r>
            <a:r>
              <a:rPr lang="ko-KR" altLang="en-US" sz="2000" dirty="0" smtClean="0">
                <a:latin typeface="+mj-ea"/>
                <a:ea typeface="+mj-ea"/>
              </a:rPr>
              <a:t> 마찬가지로 폭식행동을 나타내지만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체중 증가를 막기 위한 보상행동을 하지 않는 것이 특징</a:t>
            </a:r>
            <a:r>
              <a:rPr lang="en-US" altLang="ko-KR" sz="2000" dirty="0" smtClean="0">
                <a:latin typeface="+mj-ea"/>
                <a:ea typeface="+mj-ea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폭식장애가 있는 사람은 </a:t>
            </a:r>
            <a:r>
              <a:rPr lang="ko-KR" altLang="en-US" sz="2000" dirty="0" err="1" smtClean="0">
                <a:latin typeface="+mj-ea"/>
                <a:ea typeface="+mj-ea"/>
              </a:rPr>
              <a:t>과체중이나</a:t>
            </a:r>
            <a:r>
              <a:rPr lang="ko-KR" altLang="en-US" sz="2000" dirty="0" smtClean="0">
                <a:latin typeface="+mj-ea"/>
                <a:ea typeface="+mj-ea"/>
              </a:rPr>
              <a:t> 비만이 있는 경우가 흔함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4) </a:t>
            </a:r>
            <a:r>
              <a:rPr lang="ko-KR" altLang="en-US" sz="2000" dirty="0" err="1" smtClean="0">
                <a:latin typeface="+mj-ea"/>
                <a:ea typeface="+mj-ea"/>
              </a:rPr>
              <a:t>이식증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아동기에 주로 나타나는 부적응적인 급식장애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적어도 </a:t>
            </a:r>
            <a:r>
              <a:rPr lang="en-US" altLang="ko-KR" sz="2000" dirty="0">
                <a:latin typeface="+mj-ea"/>
                <a:ea typeface="+mj-ea"/>
              </a:rPr>
              <a:t>1</a:t>
            </a:r>
            <a:r>
              <a:rPr lang="ko-KR" altLang="en-US" sz="2000" dirty="0">
                <a:latin typeface="+mj-ea"/>
                <a:ea typeface="+mj-ea"/>
              </a:rPr>
              <a:t>개월 동안 흙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쓰레기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종이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 머리카락 등 </a:t>
            </a:r>
            <a:r>
              <a:rPr lang="ko-KR" altLang="en-US" sz="2000" dirty="0" err="1">
                <a:latin typeface="+mj-ea"/>
                <a:ea typeface="+mj-ea"/>
              </a:rPr>
              <a:t>비영양성</a:t>
            </a:r>
            <a:r>
              <a:rPr lang="ko-KR" altLang="en-US" sz="2000" dirty="0">
                <a:latin typeface="+mj-ea"/>
                <a:ea typeface="+mj-ea"/>
              </a:rPr>
              <a:t> 물질을 먹는 것으로 흔히 </a:t>
            </a:r>
            <a:r>
              <a:rPr lang="ko-KR" altLang="en-US" sz="2000" dirty="0" err="1">
                <a:latin typeface="+mj-ea"/>
                <a:ea typeface="+mj-ea"/>
              </a:rPr>
              <a:t>지적장애와</a:t>
            </a:r>
            <a:r>
              <a:rPr lang="ko-KR" altLang="en-US" sz="2000" dirty="0">
                <a:latin typeface="+mj-ea"/>
                <a:ea typeface="+mj-ea"/>
              </a:rPr>
              <a:t> 연관됨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다양한 의학적 합병증이 초래되는 경우 병원에 의뢰함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빈곤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무지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지도감독의 결여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발달 지연이 </a:t>
            </a:r>
            <a:r>
              <a:rPr lang="ko-KR" altLang="en-US" sz="2000" dirty="0" err="1">
                <a:latin typeface="+mj-ea"/>
                <a:ea typeface="+mj-ea"/>
              </a:rPr>
              <a:t>이식증의</a:t>
            </a:r>
            <a:r>
              <a:rPr lang="ko-KR" altLang="en-US" sz="2000" dirty="0">
                <a:latin typeface="+mj-ea"/>
                <a:ea typeface="+mj-ea"/>
              </a:rPr>
              <a:t> 위험을 증가시키는 경향이 있음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1757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2252</TotalTime>
  <Words>2449</Words>
  <Application>Microsoft Office PowerPoint</Application>
  <PresentationFormat>화면 슬라이드 쇼(4:3)</PresentationFormat>
  <Paragraphs>204</Paragraphs>
  <Slides>25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31" baseType="lpstr">
      <vt:lpstr>굴림체</vt:lpstr>
      <vt:lpstr>돋움</vt:lpstr>
      <vt:lpstr>Arial</vt:lpstr>
      <vt:lpstr>Georgia</vt:lpstr>
      <vt:lpstr>Wingdings</vt:lpstr>
      <vt:lpstr>고구려 벽화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</dc:creator>
  <cp:lastModifiedBy>USER</cp:lastModifiedBy>
  <cp:revision>100</cp:revision>
  <dcterms:created xsi:type="dcterms:W3CDTF">2011-05-12T14:47:52Z</dcterms:created>
  <dcterms:modified xsi:type="dcterms:W3CDTF">2023-04-13T07:09:09Z</dcterms:modified>
</cp:coreProperties>
</file>