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  <p:sldId id="256" r:id="rId3"/>
    <p:sldId id="315" r:id="rId4"/>
    <p:sldId id="258" r:id="rId5"/>
    <p:sldId id="270" r:id="rId6"/>
    <p:sldId id="257" r:id="rId7"/>
    <p:sldId id="317" r:id="rId8"/>
    <p:sldId id="272" r:id="rId9"/>
    <p:sldId id="273" r:id="rId10"/>
    <p:sldId id="318" r:id="rId11"/>
    <p:sldId id="274" r:id="rId12"/>
    <p:sldId id="259" r:id="rId13"/>
    <p:sldId id="260" r:id="rId14"/>
    <p:sldId id="276" r:id="rId15"/>
    <p:sldId id="277" r:id="rId16"/>
    <p:sldId id="278" r:id="rId17"/>
    <p:sldId id="279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319" r:id="rId29"/>
    <p:sldId id="291" r:id="rId30"/>
    <p:sldId id="292" r:id="rId31"/>
    <p:sldId id="293" r:id="rId32"/>
    <p:sldId id="294" r:id="rId33"/>
    <p:sldId id="296" r:id="rId34"/>
    <p:sldId id="297" r:id="rId35"/>
    <p:sldId id="298" r:id="rId36"/>
    <p:sldId id="299" r:id="rId37"/>
    <p:sldId id="300" r:id="rId38"/>
    <p:sldId id="301" r:id="rId39"/>
    <p:sldId id="304" r:id="rId40"/>
    <p:sldId id="305" r:id="rId41"/>
    <p:sldId id="302" r:id="rId42"/>
    <p:sldId id="303" r:id="rId43"/>
    <p:sldId id="306" r:id="rId44"/>
    <p:sldId id="307" r:id="rId45"/>
    <p:sldId id="309" r:id="rId46"/>
    <p:sldId id="312" r:id="rId47"/>
    <p:sldId id="269" r:id="rId48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786058"/>
            <a:ext cx="9144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</a:pPr>
            <a:r>
              <a:rPr lang="ko-KR" altLang="en-US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인간행동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사회환경 그리고 사회복지실천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20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인간 발달과 사회복지실천의 기초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20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인간 성격과 사회복지실천의 기초</a:t>
            </a:r>
          </a:p>
          <a:p>
            <a:pPr>
              <a:lnSpc>
                <a:spcPct val="200000"/>
              </a:lnSpc>
            </a:pP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사회체계와 사회복지실천의 기초</a:t>
            </a:r>
          </a:p>
          <a:p>
            <a:endParaRPr lang="ko-KR" altLang="en-US" sz="1400" b="1" dirty="0">
              <a:solidFill>
                <a:srgbClr val="66CCFF"/>
              </a:solidFill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8573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1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인간행동과 사회환경의 기초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2643182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2714620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-1" y="214290"/>
            <a:ext cx="9144001" cy="6599086"/>
            <a:chOff x="0" y="1000108"/>
            <a:chExt cx="9144001" cy="6599086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000108"/>
              <a:ext cx="659026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가족의 구조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기능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관계 및 생활주기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554013"/>
              <a:ext cx="9144000" cy="6045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가족관계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가족관계의 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89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관계상의 측면에서 다른 집단과 구분되는 특성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89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결혼의 의미 변화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전통가족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가계존속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시부모 부양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가족화목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중매결혼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vs. </a:t>
              </a: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현대가족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심리정서적 욕구 충족과 개인발전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연애결혼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부부관계 변화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전통가족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부자관계의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차적 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주종관계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vs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현대가족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 가족관계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애정적 유대관계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그러나 남편주도형의 전통적 부부관계 잔존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부모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자녀관계의 변화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전통가족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부모의 분신 간주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vs.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현대가족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자녀의 성장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양육 즐거움 추구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자녀의 독립성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자율성 인정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그러나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효사상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부모의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권위적 태도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자녀의 순종적 태도는 유지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고부관계 변화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전통가족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주종관계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주변적 가족관계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vs.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현대가족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며느리의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권력 강화와 시어머니의 권위 약화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고부갈등 외부 표출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조부모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손자녀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관계 변화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전통가족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손자녀의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훈육에 적극 관여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vs.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현대가족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훈육기능 약화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원거리형과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재미추구형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관계 증가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_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형제관계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위계적 서열구조의 속성은 약화되고 정서적 결속이 강화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친척관계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범위가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3∼4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촌 정도까지로 축소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특별한 행사나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위기시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접촉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지지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157161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2894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5496" y="214290"/>
            <a:ext cx="9250934" cy="6239046"/>
            <a:chOff x="-35496" y="214290"/>
            <a:chExt cx="9250934" cy="6239046"/>
          </a:xfrm>
        </p:grpSpPr>
        <p:grpSp>
          <p:nvGrpSpPr>
            <p:cNvPr id="2" name="그룹 7"/>
            <p:cNvGrpSpPr/>
            <p:nvPr/>
          </p:nvGrpSpPr>
          <p:grpSpPr>
            <a:xfrm>
              <a:off x="-35496" y="214290"/>
              <a:ext cx="9179496" cy="4083105"/>
              <a:chOff x="-35495" y="1000108"/>
              <a:chExt cx="9179496" cy="4083105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1000108"/>
                <a:ext cx="268214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2)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가족의 특성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-35495" y="1523328"/>
                <a:ext cx="9144000" cy="35598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가족생활주기</a:t>
                </a: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가족은 수직적 스트레스 유발요인과 수평적 스트레스 유발요인 경험하여 발달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indent="-342900"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Carter &amp; </a:t>
                </a:r>
                <a:r>
                  <a:rPr lang="en-US" altLang="ko-KR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McGoldrick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한국보건사회연구원의 가족생활주기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90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가족생활주기 변화 양상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부부의 평균 초혼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初婚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연령은 늦어지고 신혼부부기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간과 자녀양육기간은 점진적 감소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노부부로 생활하는 노년기도 감소</a:t>
                </a: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91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표 </a:t>
                </a: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4-1 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참조</a:t>
                </a: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가족생활주기 변화 요인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여성의 사회참여 증가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소자녀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가치관 및 낮은 출산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율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가족의 노인 보호부양 기능의 약화</a:t>
                </a:r>
              </a:p>
            </p:txBody>
          </p:sp>
          <p:sp>
            <p:nvSpPr>
              <p:cNvPr id="7" name="Line 68"/>
              <p:cNvSpPr>
                <a:spLocks noChangeShapeType="1"/>
              </p:cNvSpPr>
              <p:nvPr/>
            </p:nvSpPr>
            <p:spPr bwMode="auto">
              <a:xfrm>
                <a:off x="0" y="157161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grpSp>
          <p:nvGrpSpPr>
            <p:cNvPr id="8" name="그룹 7"/>
            <p:cNvGrpSpPr/>
            <p:nvPr/>
          </p:nvGrpSpPr>
          <p:grpSpPr>
            <a:xfrm>
              <a:off x="0" y="4489956"/>
              <a:ext cx="9215438" cy="1963380"/>
              <a:chOff x="-71438" y="1521775"/>
              <a:chExt cx="9215438" cy="1963380"/>
            </a:xfrm>
          </p:grpSpPr>
          <p:sp>
            <p:nvSpPr>
              <p:cNvPr id="9" name="Rectangle 67"/>
              <p:cNvSpPr>
                <a:spLocks noChangeArrowheads="1"/>
              </p:cNvSpPr>
              <p:nvPr/>
            </p:nvSpPr>
            <p:spPr bwMode="auto">
              <a:xfrm>
                <a:off x="-71438" y="1521775"/>
                <a:ext cx="573746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3)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가족이 인간행동에 미치는 영향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10" name="Rectangle 69"/>
              <p:cNvSpPr>
                <a:spLocks noChangeArrowheads="1"/>
              </p:cNvSpPr>
              <p:nvPr/>
            </p:nvSpPr>
            <p:spPr bwMode="auto">
              <a:xfrm>
                <a:off x="0" y="2007827"/>
                <a:ext cx="9144000" cy="14773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가족은 친밀한 대인관계 경험의 토대로서 행동과 성격 형성에 지대한 영향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특히 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·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유아기의 자녀양육방식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모자관계의 질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형제와의 관계 등은 행동발달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에 큰 영향</a:t>
                </a:r>
              </a:p>
            </p:txBody>
          </p:sp>
          <p:sp>
            <p:nvSpPr>
              <p:cNvPr id="11" name="Line 68"/>
              <p:cNvSpPr>
                <a:spLocks noChangeShapeType="1"/>
              </p:cNvSpPr>
              <p:nvPr/>
            </p:nvSpPr>
            <p:spPr bwMode="auto">
              <a:xfrm>
                <a:off x="-71438" y="2044995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0" y="116632"/>
            <a:ext cx="9144001" cy="6636634"/>
            <a:chOff x="0" y="116632"/>
            <a:chExt cx="9144001" cy="6636634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16632"/>
              <a:ext cx="5737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3)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가족이 인간행동에 미치는 영향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692696"/>
              <a:ext cx="9144000" cy="6060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부모의 자녀 양육태도와 인간행동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(Baumrind-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애정과 통제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권위적 부모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사회관계에서 불안감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더 우울하고 스트레스에 취약한 경향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허용적 부모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충동적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공격적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낮은 사회책임감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민주적인 부모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사회책임감이 강하고 유능하며 독립성이 강함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가족성원의 사회화와 사회통제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부모의 민주적 양육태도와 조화로운 부부관계는 자녀에게 바람직한 사회화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모델 제시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이혼이나 지속적 가족갈등은 자녀의 미래 행동규범의 선택에 부정적인 영향</a:t>
              </a:r>
            </a:p>
            <a:p>
              <a:pPr marL="342900" indent="-342900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가족의 반복적 상호작용 유형과 개인의 성격과 행동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Minuchin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경계선의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침투성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명확한 경계선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경직된 경계선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애매한 경계선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(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92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가족체계의 역기능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역기능적 의사소통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세대 간 결탁이나 삼각관계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모자간의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공생관계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혼란된 위계질서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왜곡된 가족신념과 전제 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가족성원의 정신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장애 유발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증상은 역기능적 역기능적 상호작용 유형의 은유적 표현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69269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285728"/>
            <a:ext cx="9144001" cy="6736918"/>
            <a:chOff x="0" y="285728"/>
            <a:chExt cx="9144001" cy="6736918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40927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가족과 사회복지실천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28670"/>
              <a:ext cx="9144000" cy="6093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Richmond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 가족을 돕는다는 기치를 내건 이래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가족을 사회복지실천의 기본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단위로 간주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가족복지실천의 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생활상의 어려움에 처한 가족을 위하여 가족 전체에 초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점을 두고 가족이 안정된 삶을 추구할 수 있도록 가족의 기능을 강화하는 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회 전체의 조직적 노력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가족복지실천의 접근방법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거시적 접근방법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가족문제의 원인을 가족 외부의 사회경제적 요인에서 찾고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가족이 처한 사회적 조건과 환경을 개선을 도모하는 국가적인 차원의 노력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가족복지정책이 대표적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미시적 접근방법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가족문제의 원인을 가족 내부 요인에서 찾고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다양한 가족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문제를 다루고 가족의 변화와 가족성원의 성장을 도모하며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가족치료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가족보존 및 지원서비스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가족계획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가족옹호사업 등이 대표적</a:t>
              </a:r>
            </a:p>
            <a:p>
              <a:pPr algn="ctr">
                <a:lnSpc>
                  <a:spcPct val="150000"/>
                </a:lnSpc>
                <a:buFont typeface="Wingdings" pitchFamily="2" charset="2"/>
                <a:buChar char="§"/>
              </a:pP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92867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0" y="285728"/>
            <a:ext cx="9144001" cy="5351923"/>
            <a:chOff x="0" y="285728"/>
            <a:chExt cx="9144001" cy="5351923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40927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가족과 사회복지실천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28670"/>
              <a:ext cx="9144000" cy="4708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33CC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가족복지실천에 가장 큰 영향을 미친 이론은 일반체계이론이며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이의 도입으로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가족에 대한 미시적 개입 중 가족치료적 접근방법은 일대 부흥기를 맞음</a:t>
              </a:r>
            </a:p>
            <a:p>
              <a:pPr algn="dist"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대표적인 가족치료 모델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구조적 가족치료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전략적 가족치료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체계론적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상호작용적 단기가족치료 등</a:t>
              </a:r>
            </a:p>
            <a:p>
              <a:pPr algn="dist"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사회복지실천에서도 가족을 기본단위로 하는 서비스로 전환하여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가족치료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모델을 통합적으로 활용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92867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-32" y="44624"/>
            <a:ext cx="9169954" cy="6912768"/>
            <a:chOff x="-32" y="44624"/>
            <a:chExt cx="9169954" cy="6912768"/>
          </a:xfrm>
        </p:grpSpPr>
        <p:grpSp>
          <p:nvGrpSpPr>
            <p:cNvPr id="2" name="그룹 7"/>
            <p:cNvGrpSpPr/>
            <p:nvPr/>
          </p:nvGrpSpPr>
          <p:grpSpPr>
            <a:xfrm>
              <a:off x="-32" y="2708920"/>
              <a:ext cx="9169954" cy="4248472"/>
              <a:chOff x="-32" y="2708920"/>
              <a:chExt cx="9169954" cy="4248472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-32" y="2708920"/>
                <a:ext cx="268214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집단의 개념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25922" y="3171740"/>
                <a:ext cx="9144000" cy="3785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Brown: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어떤 목적을 달성하기 위해 상호 작용하는 사람들의 소규모의 집합 또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는 대면적 집합체</a:t>
                </a:r>
              </a:p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Johnson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과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Johnson: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대면적 접촉을 하는 두 사람 이상의 개인이 다른 구성원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을 알고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자신이 그 집단의 구성원임을 인식하며 상호 목적을 달성하기 위해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상호 의존관계에 있는 상태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indent="-342900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Hartford, </a:t>
                </a:r>
                <a:r>
                  <a:rPr lang="en-US" altLang="ko-KR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Norlin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&amp; Chess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정의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95</a:t>
                </a:r>
                <a:r>
                  <a:rPr lang="ko-KR" alt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</a:p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집단의 정의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서로가 동일한 집단에 소속하고 있다는 집단의식이 있고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공동의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목적이나 관심사가 있으며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이들 목적을 성취함에 있어서 상호 의존적이며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</a:p>
              <a:p>
                <a:pPr algn="dist"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의사소통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·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·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정서적 반응을 통하여 상호 작용하며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단일한 행동을 할 수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있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는 능력이 있는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 이상의 사회적 집합체</a:t>
                </a:r>
              </a:p>
            </p:txBody>
          </p:sp>
          <p:sp>
            <p:nvSpPr>
              <p:cNvPr id="7" name="Line 68"/>
              <p:cNvSpPr>
                <a:spLocks noChangeShapeType="1"/>
              </p:cNvSpPr>
              <p:nvPr/>
            </p:nvSpPr>
            <p:spPr bwMode="auto">
              <a:xfrm>
                <a:off x="0" y="321297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-1" y="44624"/>
              <a:ext cx="335861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3.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집단과 인간행동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0" name="Line 68"/>
            <p:cNvSpPr>
              <a:spLocks noChangeShapeType="1"/>
            </p:cNvSpPr>
            <p:nvPr/>
          </p:nvSpPr>
          <p:spPr bwMode="auto">
            <a:xfrm>
              <a:off x="-32" y="54868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3" name="직사각형 2"/>
          <p:cNvSpPr/>
          <p:nvPr/>
        </p:nvSpPr>
        <p:spPr>
          <a:xfrm>
            <a:off x="-33101" y="548680"/>
            <a:ext cx="92620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인간은 환경 속의 집단에 속한 개인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(person-in group-in environment)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이므로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집단지향적 존재이고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집단 소속에 대한 욕구 지님</a:t>
            </a:r>
          </a:p>
          <a:p>
            <a:pPr marL="285750" indent="-285750" algn="dist">
              <a:lnSpc>
                <a:spcPct val="12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집단에 소속됨으로써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정체감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형성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삶의 의미와 만족 추구가 가능하며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집단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경험이 발달과 행동에 의미 있는 영향</a:t>
            </a:r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사회복지실천에서는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내담자에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대한 사회집단의 영향 이해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내담자와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집단의 변화를 도모하기 위한 사회복지실천의 개입방법과 지식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기술을 습득해야 함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-1" y="214290"/>
            <a:ext cx="9144001" cy="6440154"/>
            <a:chOff x="0" y="1000108"/>
            <a:chExt cx="9144001" cy="6440154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000108"/>
              <a:ext cx="268214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집단의 특성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500174"/>
              <a:ext cx="9144000" cy="5940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</a:rPr>
                <a:t> 집단의 특성 </a:t>
              </a:r>
              <a:endParaRPr lang="en-US" altLang="ko-KR" sz="2000" b="1" dirty="0">
                <a:solidFill>
                  <a:srgbClr val="FFFF00"/>
                </a:solidFill>
              </a:endParaRP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비슷한 관심사와 목적을 가진 최소 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2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인 이상의 일정한 구성원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집단성원이 공유하고 있고 달성 가능한 공통의 목적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대면적 의사소통과 상호작용을 통하여 소속감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정체성과 결속력 형성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상호작용과 집단 내 행동을 통제하는 사회통제 기제와 집단문화 형성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개인 간의 상호작용을 통하여 전체로서의 체계의 특성을 지니게 되지만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 동시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에 전체로서의 집단은 개인의 행동에 영향을 미침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집단을 둘러싼 외부 환경과의 지속적 에너지 교환을 통하여 생존이 가능하고 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그 기능의 변화와 발달이 이루어짐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형성에서부터 해체에 이르기까지 역동적 변화를 하는 발달 단계를 거침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157161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-1" y="214290"/>
            <a:ext cx="9144001" cy="6534235"/>
            <a:chOff x="0" y="1000108"/>
            <a:chExt cx="9144001" cy="6534235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000108"/>
              <a:ext cx="268214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집단의 특성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643050"/>
              <a:ext cx="9144000" cy="5891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</a:rPr>
                <a:t> 집단의 유형 분류</a:t>
              </a:r>
            </a:p>
            <a:p>
              <a:pPr>
                <a:lnSpc>
                  <a:spcPct val="16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인간관계 특성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: 1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차 집단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가족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친구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이웃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자연발생적 형성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정서적 인간관계 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 algn="dist"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중시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과 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2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차 집단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전문단체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군대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인위적 계약에 의해 형성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이성적 관계 중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시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)(Cooley)</a:t>
              </a:r>
              <a:endParaRPr lang="ko-KR" altLang="en-US" sz="2000" b="1" dirty="0">
                <a:solidFill>
                  <a:srgbClr val="00CCFF"/>
                </a:solidFill>
              </a:endParaRPr>
            </a:p>
            <a:p>
              <a:pPr algn="dist">
                <a:lnSpc>
                  <a:spcPct val="16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집단구성 동기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자연적 집단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자연발생적 구성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또래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</a:rPr>
                <a:t>갱집단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 등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과 인위적 집단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 algn="dist"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(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목적 달성을 위해 구성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사회기관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학교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회사 등의 집단으로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치료집단과 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과업집단으로 구분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)</a:t>
              </a:r>
            </a:p>
            <a:p>
              <a:pPr>
                <a:lnSpc>
                  <a:spcPct val="16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집단의 크기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</a:rPr>
                <a:t>대집단과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 소집단</a:t>
              </a:r>
            </a:p>
            <a:p>
              <a:pPr>
                <a:lnSpc>
                  <a:spcPct val="16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가입과 탈퇴의 자율성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개방집단과 폐쇄집단</a:t>
              </a:r>
            </a:p>
            <a:p>
              <a:pPr algn="dist"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집단과정과 집단역동은 집단성원에게 영향을 미치므로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</a:rPr>
                <a:t>사회복지사는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 집단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 algn="dist"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목적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집단지도력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의사소통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상호작용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집단결속력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집단 내의 사회통제 기제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집단문화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집단발달을 이해해야 함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</a:t>
              </a:r>
              <a:r>
                <a:rPr lang="ko-KR" altLang="en-US" sz="2000" b="1" dirty="0">
                  <a:solidFill>
                    <a:srgbClr val="FFC000"/>
                  </a:solidFill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</a:rPr>
                <a:t>4</a:t>
              </a:r>
              <a:r>
                <a:rPr lang="ko-KR" altLang="en-US" sz="2000" b="1" dirty="0">
                  <a:solidFill>
                    <a:srgbClr val="FFC000"/>
                  </a:solidFill>
                </a:rPr>
                <a:t>부 </a:t>
              </a:r>
              <a:r>
                <a:rPr lang="en-US" altLang="ko-KR" sz="2000" b="1" dirty="0">
                  <a:solidFill>
                    <a:srgbClr val="FFC000"/>
                  </a:solidFill>
                </a:rPr>
                <a:t>21</a:t>
              </a:r>
              <a:r>
                <a:rPr lang="ko-KR" altLang="en-US" sz="2000" b="1" dirty="0">
                  <a:solidFill>
                    <a:srgbClr val="FFC000"/>
                  </a:solidFill>
                </a:rPr>
                <a:t>장 소집단이론 참조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</a:endParaRP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157161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0" y="285728"/>
            <a:ext cx="9144001" cy="6374941"/>
            <a:chOff x="0" y="285728"/>
            <a:chExt cx="9144001" cy="6374941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5737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3)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집단이 인간행동에 미치는 영향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59190"/>
              <a:ext cx="9144000" cy="5401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집단은 기본 사회단위인 동시에 개인이 타인과의 관계를 형성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유지할 수 있는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수단 제공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endParaRPr lang="ko-KR" altLang="en-US" sz="1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 발달단계와 집단의 영향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유아기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또래와의 연합놀이나 상징놀이를 통하여 기초적 도덕성 발달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 역할분담 학습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의미 있는 지도력 경험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아동기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학급집단이나 또래집단 성원의 경험을 통하여 규범준수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상호 협력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자기욕구의 통제와 관련된 기술 습득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근면성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열등감이라는 성격 특성 형성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청소년기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타인이 보는 자신에 대한 관점을 받아들임으로써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자아정체감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형성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기반 마련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성인기 이후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유의미한 집단경험을 못할 경우 고독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소외감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우울증 등과 정신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장애 경험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92867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0" y="285728"/>
            <a:ext cx="9144001" cy="6307779"/>
            <a:chOff x="0" y="285728"/>
            <a:chExt cx="9144001" cy="6307779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5737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3)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집단이 인간행동에 미치는 영향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71546"/>
              <a:ext cx="9144000" cy="5521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집단은 행동과 성격의 변화에도 많은 영향을 미침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집단에 참여하여 의사소통과 상호작용을 하는 과정에서 타인의 행동이나 성격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특성을 모방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집단 내에서의 지위에 따르는 역할을 수행하고 집단규범에 순응하는 과정에서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기존의 성격 유형이나 행동 유형을 다른 유형으로 대치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집단의 긍정적 영향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대인관계의 장 제공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집단과 개인의 목적 달성에 필요한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지지 제공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성장과 변화의 촉진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심리사회적 욕구 충족의 기회 제공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집단의 부정적 영향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지나친 사회통제 기제나 왜곡된 집단문화 등으로 성원의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성장과 변화를 방해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집단소외 현상을 경험하여 심리사회적 문제를 유발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92867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3214686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dirty="0"/>
              <a:t>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사회체계의 개념과 특성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가족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집단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조직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지역사회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문화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가상공간의 특성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가족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집단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조직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지역사회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문화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가상공간이 인간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행동에 미치는 영향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가족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집단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조직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지역사회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문화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가상공간과 관련된 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사회복지실천의 접근방법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4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사회체계와 사회복지실천의 기초</a:t>
            </a:r>
            <a:endParaRPr lang="ko-KR" altLang="en-US" sz="3800" dirty="0"/>
          </a:p>
        </p:txBody>
      </p:sp>
      <p:grpSp>
        <p:nvGrpSpPr>
          <p:cNvPr id="10" name="그룹 9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pic>
          <p:nvPicPr>
            <p:cNvPr id="1026" name="Picture 2" descr="C:\Users\User\Desktop\pc\문화여가\사진모음\사진(2012.5.-11.)\2012-08-25 07.59.2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2571744"/>
              <a:ext cx="1214414" cy="669163"/>
            </a:xfrm>
            <a:prstGeom prst="rect">
              <a:avLst/>
            </a:prstGeom>
            <a:noFill/>
          </p:spPr>
        </p:pic>
        <p:sp>
          <p:nvSpPr>
            <p:cNvPr id="11" name="직사각형 10"/>
            <p:cNvSpPr/>
            <p:nvPr/>
          </p:nvSpPr>
          <p:spPr>
            <a:xfrm>
              <a:off x="1357290" y="2571744"/>
              <a:ext cx="235745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0" y="285728"/>
            <a:ext cx="9144001" cy="6275253"/>
            <a:chOff x="0" y="285728"/>
            <a:chExt cx="9144001" cy="6275253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40927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집단과 사회복지실천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28670"/>
              <a:ext cx="9144000" cy="563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33CC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집단사회복지실천의 발달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인보관과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청소년기관에서 사회개량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시민교육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지역사회에의 적응을 위해 집단을 매개체로 한 실천에서 발달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집단사회복지실천의 초점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집단성원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전체로서의 집단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집단환경</a:t>
              </a:r>
            </a:p>
            <a:p>
              <a:pPr algn="dist"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집단사회복지실천의 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사회복지전문직의 지식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윤리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기술에 근거를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두고 집단 내의 개별 성원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전체로서의 집단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그리고 집단이 속한 환경의 변화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 사회적 기능의 증진을 도모하는 사회복지실천의 한 방법</a:t>
              </a:r>
            </a:p>
            <a:p>
              <a:pPr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집단사회복지실천의 목적에 따른 집단구분</a:t>
              </a:r>
            </a:p>
            <a:p>
              <a:pPr>
                <a:lnSpc>
                  <a:spcPct val="18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치료집단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 성원 개인의 성장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행동변화 및 사회화를 주된 목적</a:t>
              </a:r>
            </a:p>
            <a:p>
              <a:pPr algn="dist">
                <a:lnSpc>
                  <a:spcPct val="18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과업집단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조직이나 기관의 문제에 대한 해결책 모색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새로운 아이디어의 개발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관련된 의사결정과 효과적인 원조전략의 수립에 목적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92867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0" y="116632"/>
            <a:ext cx="9144001" cy="6598162"/>
            <a:chOff x="0" y="116632"/>
            <a:chExt cx="9144001" cy="6598162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16632"/>
              <a:ext cx="40927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집단과 사회복지실천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692696"/>
              <a:ext cx="9144000" cy="6022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집단사회복지실천의 모델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Papell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Rothman)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사회목표 모델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시민의 사회적 의식화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선량하고 책임 있는 시민의 양성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노동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조건 개선 및 빈곤문제 해결을 위한 사회 및 정치적 행동에 목적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 모델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역기능적 행동이나 증상을 보이는 성원의 치료와 재활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문제해결에 초점을 둔 모델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상호작용 모델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성원의 사회화와 사회적 적응을 성취하기 위하여 성원 간의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지지체계 형성에 초점을 둔 모델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실천현장의 집단사회복지실천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 방법론에서 하나의 방법론으로 통합되었으나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실천현장에서는 널리 사용</a:t>
              </a:r>
              <a:endParaRPr lang="ko-KR" altLang="en-US" sz="1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집단사회복지실천의 발달에 기여한 이론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치료모델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정신분석이론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개인심리이론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인본주의이론 등의 성격이론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사회목표 모델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소집단이론과 사회교육이론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상호작용 모델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실존주의이론과 일반체계이론의 융합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69269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-108520" y="116632"/>
            <a:ext cx="9252521" cy="6696744"/>
            <a:chOff x="-108520" y="116632"/>
            <a:chExt cx="9252521" cy="6696744"/>
          </a:xfrm>
        </p:grpSpPr>
        <p:grpSp>
          <p:nvGrpSpPr>
            <p:cNvPr id="2" name="그룹 7"/>
            <p:cNvGrpSpPr/>
            <p:nvPr/>
          </p:nvGrpSpPr>
          <p:grpSpPr>
            <a:xfrm>
              <a:off x="-108520" y="1916832"/>
              <a:ext cx="9252521" cy="4896544"/>
              <a:chOff x="-108520" y="1916832"/>
              <a:chExt cx="9252521" cy="4896544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14511" y="1916832"/>
                <a:ext cx="268214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조직의 개념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-108520" y="2376328"/>
                <a:ext cx="9144000" cy="4437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Parsons, </a:t>
                </a:r>
                <a:r>
                  <a:rPr lang="en-US" altLang="ko-KR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Etzioni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특정한 목표를 추구하기 위한 사회적 단위</a:t>
                </a:r>
              </a:p>
              <a:p>
                <a:pPr algn="dist"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ko-KR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Gortner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목표 또는 사명을 성취하기 위한 특수화되고 상호 연계된 활동에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참여한 사람들의 집합</a:t>
                </a:r>
              </a:p>
              <a:p>
                <a:pPr algn="dist"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조직의 정의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특정한 목적달성을 위하여 의도적으로 구성된 사회단위이며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공식화된 분화와 통합의 구조 및 과정 그리고 규범을 내포하는 사회체계</a:t>
                </a:r>
              </a:p>
              <a:p>
                <a:pPr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조직의 유사 개념</a:t>
                </a:r>
              </a:p>
              <a:p>
                <a:pPr algn="dist">
                  <a:lnSpc>
                    <a:spcPct val="13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기관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특정 종류의 조직을 지칭하며 공식적 조직과 동의어로 사용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전체 조직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일부를 의미하는 경우에 더 많이 사용되는 용어</a:t>
                </a:r>
              </a:p>
              <a:p>
                <a:pPr algn="dist">
                  <a:lnSpc>
                    <a:spcPct val="13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집단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조직은 집단에 비해 공식적인 지위와 역할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노동의 배분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위계적 구조 등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과 같은 특성이 더욱 강하며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조직 성원의 목적달성보다는 전체로서의 조직의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목적을 더욱 중시</a:t>
                </a:r>
              </a:p>
            </p:txBody>
          </p:sp>
          <p:sp>
            <p:nvSpPr>
              <p:cNvPr id="7" name="Line 68"/>
              <p:cNvSpPr>
                <a:spLocks noChangeShapeType="1"/>
              </p:cNvSpPr>
              <p:nvPr/>
            </p:nvSpPr>
            <p:spPr bwMode="auto">
              <a:xfrm>
                <a:off x="0" y="2420888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-1" y="116632"/>
              <a:ext cx="335861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4.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조직과 인간행동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0" name="Line 68"/>
            <p:cNvSpPr>
              <a:spLocks noChangeShapeType="1"/>
            </p:cNvSpPr>
            <p:nvPr/>
          </p:nvSpPr>
          <p:spPr bwMode="auto">
            <a:xfrm>
              <a:off x="-32" y="62068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3" name="직사각형 2"/>
          <p:cNvSpPr/>
          <p:nvPr/>
        </p:nvSpPr>
        <p:spPr>
          <a:xfrm>
            <a:off x="4985" y="548680"/>
            <a:ext cx="9138983" cy="1405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조직은 인간의 생존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욕구충족에 필수적인 사회환경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dist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사회복지실천에서는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내담자에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대한 조직의 영향 이해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내담자와 조직의 변화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를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도모하기 위한 사회복지실천의 개입방법과 지식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기술을 습득해야 함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-1" y="214290"/>
            <a:ext cx="9144001" cy="6500858"/>
            <a:chOff x="0" y="1000108"/>
            <a:chExt cx="9144001" cy="6500858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000108"/>
              <a:ext cx="268214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조직의 특성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622434"/>
              <a:ext cx="9144000" cy="587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</a:rPr>
                <a:t>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조직의 특성</a:t>
              </a:r>
            </a:p>
            <a:p>
              <a:pPr marL="457200" indent="-457200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특정한 목적을 가짐</a:t>
              </a:r>
            </a:p>
            <a:p>
              <a:pPr marL="457200" indent="-457200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조직의 특성에 맞는 일정한 규범을 가짐</a:t>
              </a:r>
            </a:p>
            <a:p>
              <a:pPr marL="457200" indent="-457200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조직의 유지와 운영을 위해서는 조직 외부로부터 합당한 투입이 있어야 함</a:t>
              </a:r>
            </a:p>
            <a:p>
              <a:pPr marL="457200" indent="-457200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권위 수준이 다양한 조직은 반드시 권위의 수준을 계급화하는 위계구조 형성</a:t>
              </a:r>
            </a:p>
            <a:p>
              <a:pPr marL="457200" indent="-457200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상위조직 혹은 하위조직과 상호 의존적 관계를 형성</a:t>
              </a:r>
            </a:p>
            <a:p>
              <a:pPr marL="457200" indent="-457200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나름의 독특한 문화를 형성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사회복지조직의 특성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문제나 욕구를 가진 사람과 직접 접촉하여 활동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서비스를 받는 내담자의 복지를 증진하도록 사회로부터 위임 받음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조직활동에 있어서 도덕적 정당성이 확보되어야 함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목표가 모호한 문제가 있음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가치와 이해 갈등이 발생할 경우 외부로부터 적절한 투입을  얻기 어려움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조직의 주된 활동이 일선 부서의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복지사와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사이에서 주로 이루어짐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서비스의 효과를 확실하고 타당하게 측정할 수 있는 도구가 없음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157161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-1" y="214290"/>
            <a:ext cx="9144001" cy="6275253"/>
            <a:chOff x="0" y="1000108"/>
            <a:chExt cx="9144001" cy="6275253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000108"/>
              <a:ext cx="268214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조직의 특성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643050"/>
              <a:ext cx="9144000" cy="563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조직의 유형 분류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102-104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5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Parsons: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사회의 유지발전을 위해 수행하는 기능에 따라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생산조직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정치조직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통합조직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유형유지조직</a:t>
              </a:r>
            </a:p>
            <a:p>
              <a:pPr>
                <a:lnSpc>
                  <a:spcPct val="25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Etzioni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통제의 유형에 따라 강제적 조직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공리적 조직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규범적 조직</a:t>
              </a:r>
            </a:p>
            <a:p>
              <a:pPr algn="dist">
                <a:lnSpc>
                  <a:spcPct val="25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Blau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Scott: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 활동의 이익 수혜자를 기준으로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호혜조직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기업조직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봉사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공익조직</a:t>
              </a:r>
            </a:p>
            <a:p>
              <a:pPr>
                <a:lnSpc>
                  <a:spcPct val="25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Smith: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업무의 통제성에 따라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관료조직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일선조직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전면통제조직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투과성조직</a:t>
              </a:r>
            </a:p>
            <a:p>
              <a:pPr>
                <a:lnSpc>
                  <a:spcPct val="2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조직구조의 공식화 정도에 따라 공식 조직과 비공식 조직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157161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0" y="285728"/>
            <a:ext cx="9144001" cy="6654468"/>
            <a:chOff x="0" y="285728"/>
            <a:chExt cx="9144001" cy="6654468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5737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3)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조직이 인간행동에 미치는 영향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00108"/>
              <a:ext cx="9144000" cy="5940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개인은 조직을 통해서 개인적 목적을 달성하며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조직은 개인을 통해서 조직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목적을 성취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조직과 성원이 공존하고 조화로운 관계 속에서 목적을 추구하면 상호 발전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그러나 조직이 목적달성을 위하여 개인을 희생시키기도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개인이 자신의 목적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달성을 위하여 조직의 목적을 무시할 수 있음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관료조직과 개인의 관계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관료조직은 목적달성에 공헌하는 공식적 대인관계만 인정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합리성만을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내세우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고 성원의 감정은 무시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명령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압력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강요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통제 등을 통하여 영향력 행사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개인은 조직 속에서 자신감과 안정감을 확보할 수 있는 기회를 추구하며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에게 할당된 목표를 달성하고 이에 대한 인정을 받고 싶어 함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개인의 욕구와 관료조직이 추구하는 가치 사이의 불일치로 인하여 개인은 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절감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실패감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갈등 경험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부정적 성격 특성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부적응의 증상을 보임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개인은 조직 내에서 살아남고 지도력에 대응하기 위하여 명령이나 강제에 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응하지만 내적으로는 집단적 저항을  표출하기도 함</a:t>
              </a:r>
              <a:endPara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92867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0" y="44624"/>
            <a:ext cx="9144001" cy="7244363"/>
            <a:chOff x="0" y="44624"/>
            <a:chExt cx="9144001" cy="7244363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44624"/>
              <a:ext cx="5737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3)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조직이 인간행동에 미치는 영향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548680"/>
              <a:ext cx="9144000" cy="6740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조직의 역기능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관료병리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규칙에 대해 과잉으로 의존하는 행동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인간관계의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비인격성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업무에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서 사소한 권리나 특권을 주장하는 행동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변화에 반대하는 행동 등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소진증후군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조직성원은 조직 내에서 수행하는 업무나 대인관계에 대한 불만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족이 누적되어 감정의 고갈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업무와 다른 사람에 대한 관심의 상실 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경험으로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절망감과 무력감을 경험하고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 내에서 부적응 행동을 표출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동료나 이용자에 대해서도 부정적 태도를 보임으로써 업무나 서비스의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질을 저하시킴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조직의 순기능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조직은 권력분배 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적응 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사회변화 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사회결속 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정체성 부여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등의 순기능 수행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개인은 조직에 소속됨으로써 불균형적 권력배분 구조를 변화시키고자 하는 동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기를 증진하고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복잡한 사회 현실에 적응할 수 있는 더 많은 기회를 가지며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대인관계에서의 소외를 극복하고 자율성과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자아정체감을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확보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조직 적응 유형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상승형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무관심형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모호형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105-106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54868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 dirty="0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0" y="285728"/>
            <a:ext cx="9144001" cy="6203375"/>
            <a:chOff x="0" y="285728"/>
            <a:chExt cx="9144001" cy="6203375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40927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조직과 사회복지실천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28670"/>
              <a:ext cx="9144000" cy="5560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33CC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사회복지실천의 서비스는 조직이라는 실천현장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(setting)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에서 제공되며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따라 사회복지실천의 분야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의료사회복지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산업복지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교정사회복지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학교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 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구분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사회복지실천에서 조직은 자원체계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외부의 기관이나 단체로부터 재정 및 인적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자원을 동원하거나 지원을 받아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내담자에게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서비스를 제공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사회복지실천을 위해 조직을 합리적으로 운영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사회복지조직의 투입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산출이라는 과정이 효과적으로 이루어지도록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조직의 기획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재정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시설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정보관리 업무를 체계화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사회복지조직은 고객서비스 조직으로 내담자의 삶의 질 향상을 위해서는 일선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부서에서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직접적 관계를 맺고 서비스를 제공하는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사회복지사가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소진되어 있거나 조직과의 부적응 문제를 예방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해결할 수 있도록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조직관리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운영 업무를 성공적으로 이행해야 함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92867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-32" y="214290"/>
            <a:ext cx="9144032" cy="6398749"/>
            <a:chOff x="-32" y="214290"/>
            <a:chExt cx="9144032" cy="6398749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80728"/>
              <a:ext cx="9144000" cy="563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지역사회는 그 자체만으로도 유지될 수 있는 사회의 최소 단위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재화와 서비스의 생산과 배분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소비하고 소속 구성원에 대한 사회화와 통제의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기능 수행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인간은 지역사회 내에서 일상의 실존적 욕구 충족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사회관계를 형성하여 공동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 생활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그러나 산업혁명과 현대화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도시화의 부정적 영향으로 공동체 생활이 유지되지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못하고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이질적 사회로 변화됨에 따라 인간의 삶은 더욱 소외됨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지역공동체가 약화되었으나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지역공동체의 성원은 지역공동체의 삶의 질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향상에 많은 관심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사회복지실천에서 지역사회를 개발하고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조직화하고 개혁하여 인간생활에 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합한 형태로 지역환경을 변화시키기 위해서는 지역사회의 영향을 이해하고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지역사회에 대한 지식과 개입에 필요한 기술을 습득해야 함</a:t>
              </a:r>
            </a:p>
          </p:txBody>
        </p: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-1" y="214290"/>
              <a:ext cx="406393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5.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지역사회와 인간행동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0" name="Line 68"/>
            <p:cNvSpPr>
              <a:spLocks noChangeShapeType="1"/>
            </p:cNvSpPr>
            <p:nvPr/>
          </p:nvSpPr>
          <p:spPr bwMode="auto">
            <a:xfrm>
              <a:off x="-32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264852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-12153" y="97468"/>
            <a:ext cx="9156154" cy="6548076"/>
            <a:chOff x="-12153" y="97468"/>
            <a:chExt cx="9156154" cy="6548076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97468"/>
              <a:ext cx="338746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지역사회의 개념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-12153" y="692696"/>
              <a:ext cx="9144000" cy="5952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community: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지역사회 또는 지역공동체로 번역되는 생물학에서 차용한 용어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지역사회의 말 뜻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생물의 어떤 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種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지역적 또는 공간적으로 분리되어 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데 모여 생활하는 모습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지역사회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지역성과 공간성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vs.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지역공동체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공동체로서의 삶의 터전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Bernard: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주민 간의 유대감이나 연대정신을 강조할 경우에는 지역공동체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(community),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주민이 거주하는 지역성이나 공간성을 중시하는 경우에는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지역사회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(the community)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Ross: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지리적 지역사회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일정한 지리적 영역 내에 함께 거주하는 주민의 집합체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 기능적 지역사회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합의성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일체감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공동생활 양식과 가치관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공동의 문화와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활동 등을 강조하는 사람들로 구성된 사회적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단일체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 구분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Warren: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심리적 측면의 지역사회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공동감정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공동이익을 추구하는 생활양식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vs.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지리적 측면의 지역사회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함께 모여 생활하는 특정 지역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vs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측면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의 지역사회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심리적 측면과 지리적 측면의 지역사회 결합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지역사회의 정의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다른 지역과 구별될 수 있는 경계를 갖는 독립적인 일정 지역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모여 살면서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상호작용을 통해 서로의 생활에 도움을 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같은 전통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관습 및 규범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가치 등을 공유하는 공동체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62068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116632"/>
            <a:ext cx="9144000" cy="664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인간은 환경체계와 지속적 상호작용을 통하여 발달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8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환경체계는 개인의 성격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발달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행동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욕구 등 인간의 모든 측면에 강한 영향</a:t>
            </a:r>
          </a:p>
          <a:p>
            <a:pPr algn="dist">
              <a:lnSpc>
                <a:spcPct val="18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따라서 효과적 사회복지실천을 위해서는 인간 내부 체계뿐 아니라 외부 환경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체계가 인간에게 미치는 영향 그리고 인간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환경 사이의 상호작용에 대한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정확한 이해를 갖춰야 함</a:t>
            </a:r>
          </a:p>
          <a:p>
            <a:pPr algn="dist">
              <a:lnSpc>
                <a:spcPct val="18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환경체계의 영향을 설명하고 사회복지실천의 기반을 제공해 주는 대표적 이론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은 소집단이론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일반체계이론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생태학적 이론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구조기능주의이론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갈등 이론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dist"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상호작용이론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교환이론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여성주의이론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다문화이론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등이 있으며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 책의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altLang="ko-KR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ko-KR" altLang="en-US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부 </a:t>
            </a:r>
            <a:r>
              <a:rPr lang="en-US" altLang="ko-KR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r>
              <a:rPr lang="ko-KR" altLang="en-US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</a:t>
            </a:r>
            <a:r>
              <a:rPr lang="en-US" altLang="ko-KR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-29</a:t>
            </a:r>
            <a:r>
              <a:rPr lang="ko-KR" altLang="en-US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에서 상세히 논의</a:t>
            </a:r>
          </a:p>
          <a:p>
            <a:pPr algn="dist">
              <a:lnSpc>
                <a:spcPct val="18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이에 일반체계이론과 생태학적 이론을 중심으로 사회체계의 개념을 살펴보고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dist"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가족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집단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조직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지역사회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문화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가상공간이 지닌 특성과 인간행동에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미치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는 영향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그리고 사회복지실천과의 관련성에 대해서 논의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-1" y="214290"/>
            <a:ext cx="9144001" cy="6624820"/>
            <a:chOff x="0" y="1000108"/>
            <a:chExt cx="9144001" cy="6624820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000108"/>
              <a:ext cx="338746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지역사회의 특성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500174"/>
              <a:ext cx="9144000" cy="61247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지역사회의 특성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물리적 혹은 지리적 장소에 기반을 둔 사회조직의 형태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최종목적은 지역주민의 삶의 질 향상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공통된 욕구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성장과 발전을 위하여 상호 의존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개인과 전체 사회를 연결하는 중간체계이며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 사회의 하위체계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역동성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변화성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서비스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요구성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변화능력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다양성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시민의 변화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최옥채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endParaRPr lang="ko-KR" altLang="en-US" sz="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지역사회의 기능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109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사회통제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사회통합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상호지지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157161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-1" y="214290"/>
            <a:ext cx="9144001" cy="6336808"/>
            <a:chOff x="0" y="1000108"/>
            <a:chExt cx="9144001" cy="6336808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000108"/>
              <a:ext cx="338746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지역사회의 특성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643050"/>
              <a:ext cx="9144000" cy="5693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</a:rPr>
                <a:t>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지역사회의 유형 구분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인구규모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경제적 기반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정부의 행정구역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인구구성의 특수성을 기준으로 구분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인구규모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대도시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중소도시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읍지역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자연부락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경제적 기반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농촌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광산촌 등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정부행정구역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특별시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광역시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읍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인구특성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대도시지역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산업지역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상업지역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정부행정중심지역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교육중심지역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기관 및 시설 중심지역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휴양지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농업중심지역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이념중심지역 등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공동사회와 이익사회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en-US" altLang="ko-KR" sz="2000" b="1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Tönnis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공동사회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친밀하고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사적이며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비개방적인 공동생활을 의미하며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성원 간의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관계는 자연적으로 형성된 정의적 관계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이익사회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의식적이고 의도적으로 참여하는 공식적 생활을 의미하며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계가 계약에 의해 이루어지고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능률과 효율성을 강조하며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능력과 업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적에 따라 생산을 배분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농촌 사회와 도시 사회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110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4-2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157161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0" y="285728"/>
            <a:ext cx="9144001" cy="6305746"/>
            <a:chOff x="0" y="285728"/>
            <a:chExt cx="9144001" cy="6305746"/>
          </a:xfrm>
        </p:grpSpPr>
        <p:grpSp>
          <p:nvGrpSpPr>
            <p:cNvPr id="2" name="그룹 7"/>
            <p:cNvGrpSpPr/>
            <p:nvPr/>
          </p:nvGrpSpPr>
          <p:grpSpPr>
            <a:xfrm>
              <a:off x="0" y="285728"/>
              <a:ext cx="9144001" cy="642942"/>
              <a:chOff x="0" y="285728"/>
              <a:chExt cx="9144001" cy="642942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285728"/>
                <a:ext cx="6442789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sz="2800" b="1" dirty="0">
                    <a:solidFill>
                      <a:srgbClr val="00B050"/>
                    </a:solidFill>
                    <a:latin typeface="HY견고딕" pitchFamily="18" charset="-127"/>
                    <a:ea typeface="HY견고딕" pitchFamily="18" charset="-127"/>
                  </a:rPr>
                  <a:t>3) </a:t>
                </a:r>
                <a:r>
                  <a:rPr lang="ko-KR" altLang="en-US" sz="2800" b="1" dirty="0">
                    <a:solidFill>
                      <a:srgbClr val="00B050"/>
                    </a:solidFill>
                    <a:latin typeface="HY견고딕" pitchFamily="18" charset="-127"/>
                    <a:ea typeface="HY견고딕" pitchFamily="18" charset="-127"/>
                  </a:rPr>
                  <a:t>지역사회가 인간행동에 미치는 영향</a:t>
                </a:r>
                <a:endPara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7" name="Line 68"/>
              <p:cNvSpPr>
                <a:spLocks noChangeShapeType="1"/>
              </p:cNvSpPr>
              <p:nvPr/>
            </p:nvSpPr>
            <p:spPr bwMode="auto">
              <a:xfrm>
                <a:off x="0" y="928670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8" name="직사각형 7"/>
            <p:cNvSpPr/>
            <p:nvPr/>
          </p:nvSpPr>
          <p:spPr>
            <a:xfrm>
              <a:off x="0" y="830986"/>
              <a:ext cx="9144000" cy="57604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개인은 사회화 과정에서 지역사회의 일반 지식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사회가치나 행동양식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규범을 내면화하고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행동에 대한 통제력 증진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지역사회 성원 간의 협력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결속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지지를 통하여 사회적 소외 극복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이타성이라는 성격 특성 발달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지역사회 환경이 미비할 경우 환경과의 적합성을 확보하지 못하여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부적응이나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문제에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직면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현대사회의 하위집단 분리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공식적 인간관계로 변화되면서 경쟁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70000"/>
                </a:lnSpc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성취를 강조하는 사회로 변화되어 개인의 소외 비인간화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사회부적응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범죄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정신장애 등의 사회병리 발생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농촌사회 주민은 시대적 흐름을 따라가지 못하는 사회적 실패자라는 느낌으로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부정적  자아개념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낮은 수준의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자기존중감과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유능성을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보일 가능성</a:t>
              </a: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0" y="285728"/>
            <a:ext cx="9144001" cy="7691025"/>
            <a:chOff x="0" y="285728"/>
            <a:chExt cx="9144001" cy="7691025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47981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지역사회와 사회복지실천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28670"/>
              <a:ext cx="9144000" cy="70480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지역사회는 사회복지실천의 현장인 동시에 자원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개입대상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endParaRPr lang="ko-KR" altLang="en-US" sz="1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현장으로서의 지역사회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사회복지실천에서 관여하는 조직과 사람의 원조활동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은 주로 지역사회를 기반으로 이루어지기 때문에 지역사회는 사회복지실천의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중요한 현장</a:t>
              </a:r>
            </a:p>
            <a:p>
              <a:pPr algn="dist"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자원으로서의 지역사회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친구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이웃 등의 순으로 원조를 요청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이런 원조로 문제가 해결되지 않을 경우 사회복지조직에 원조를 요청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조직의 자원에 한계가 있으므로 지역사회 사회관계망을 연계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역량강화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지지 기능 강화를 통해 내담자의 중요한 자원과 지지 기능 수행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개입대상으로서의 지역사회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지역사회는 안정된 상태를 유지하고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긍정적인 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화를 도모하고자 하는 욕구와 해결해야 하는 문제가 있으므로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지역사회복지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방법 사용하여 해결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endParaRPr lang="ko-KR" altLang="en-US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92867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0" y="285728"/>
            <a:ext cx="9144001" cy="5813588"/>
            <a:chOff x="0" y="285728"/>
            <a:chExt cx="9144001" cy="5813588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47981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지역사회와 사회복지실천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28670"/>
              <a:ext cx="9144000" cy="5170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지역사회복지실천의 모델</a:t>
              </a:r>
            </a:p>
            <a:p>
              <a:pPr>
                <a:lnSpc>
                  <a:spcPct val="2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지역사회개발 모델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지역사회개발의 계획과 주민의 참여를 강조하는 모델</a:t>
              </a:r>
            </a:p>
            <a:p>
              <a:pPr algn="dist">
                <a:lnSpc>
                  <a:spcPct val="2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사회계획 모델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지역사회 내의 문제를 해결하기 위한 전문적인 기술과정을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강조하는 모델</a:t>
              </a:r>
            </a:p>
            <a:p>
              <a:pPr>
                <a:lnSpc>
                  <a:spcPct val="2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사회행동 모델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소외되고 박해 받고 있는 특정 집단의 권익을 대변하고 이들의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문제를 해결하고자 하는 모델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92867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-32" y="214290"/>
            <a:ext cx="9144033" cy="6640186"/>
            <a:chOff x="-32" y="214290"/>
            <a:chExt cx="9144033" cy="6640186"/>
          </a:xfrm>
        </p:grpSpPr>
        <p:grpSp>
          <p:nvGrpSpPr>
            <p:cNvPr id="2" name="그룹 7"/>
            <p:cNvGrpSpPr/>
            <p:nvPr/>
          </p:nvGrpSpPr>
          <p:grpSpPr>
            <a:xfrm>
              <a:off x="0" y="2473732"/>
              <a:ext cx="9144001" cy="4380744"/>
              <a:chOff x="0" y="2473732"/>
              <a:chExt cx="9144001" cy="4380744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2473732"/>
                <a:ext cx="268214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문화의 개념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3038047"/>
                <a:ext cx="9144000" cy="38164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문화의 말 뜻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라틴어 ‘</a:t>
                </a:r>
                <a:r>
                  <a:rPr lang="en-US" altLang="ko-KR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cultura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’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에서 유래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경작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재배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교양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예술 등의 의미로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사용되다가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살아가는 행동 체계나 신념 등의 생활양식이라는 의미로 변화</a:t>
                </a: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문화에 대한 분야별 시각</a:t>
                </a: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교육학이나 심리학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문화를 학습된 행동</a:t>
                </a: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인류학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유무형의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유산이나 생활양식</a:t>
                </a: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사회학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초유기체적 속성</a:t>
                </a:r>
              </a:p>
              <a:p>
                <a:pPr algn="dist"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ko-KR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Tylor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사회성원으로서 인간이 습득한 지식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믿음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예술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도덕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관습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기타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모든 능력과 습관의 복합적 총체</a:t>
                </a: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문화와 문명</a:t>
                </a: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문화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비물질적이고 정신적인 인간의 포괄적인 생활양식</a:t>
                </a: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문명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물질적으로 생활이 편리해지거나 기술적으로 진보하는 상황 강조</a:t>
                </a:r>
              </a:p>
            </p:txBody>
          </p:sp>
          <p:sp>
            <p:nvSpPr>
              <p:cNvPr id="7" name="Line 68"/>
              <p:cNvSpPr>
                <a:spLocks noChangeShapeType="1"/>
              </p:cNvSpPr>
              <p:nvPr/>
            </p:nvSpPr>
            <p:spPr bwMode="auto">
              <a:xfrm>
                <a:off x="0" y="29969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-1" y="214290"/>
              <a:ext cx="335861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6.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문화와 인간행동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0" name="Line 68"/>
            <p:cNvSpPr>
              <a:spLocks noChangeShapeType="1"/>
            </p:cNvSpPr>
            <p:nvPr/>
          </p:nvSpPr>
          <p:spPr bwMode="auto">
            <a:xfrm>
              <a:off x="-32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3" name="직사각형 2"/>
          <p:cNvSpPr/>
          <p:nvPr/>
        </p:nvSpPr>
        <p:spPr>
          <a:xfrm>
            <a:off x="-32" y="785794"/>
            <a:ext cx="9144033" cy="1636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인간은 특정 사회에 태어나 그 사회의 문화를 배우고 적응해 가면서  성장</a:t>
            </a:r>
          </a:p>
          <a:p>
            <a:pPr marL="342900" indent="-342900">
              <a:lnSpc>
                <a:spcPct val="13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인간은 문화를 수용하고 순응만 하는 것이 아니라 새로운 문화를 창출함</a:t>
            </a:r>
          </a:p>
          <a:p>
            <a:pPr marL="342900" indent="-342900">
              <a:lnSpc>
                <a:spcPct val="13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사회복지실천에서는 문화가 인간에게 미치는 영향의 이해와 내담자의 문제를 해결할 수 있는 전략을 고안하고 실행하기 위해서 문화적 요인을 고려해야 함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-1" y="214290"/>
            <a:ext cx="9144001" cy="6440154"/>
            <a:chOff x="0" y="1000108"/>
            <a:chExt cx="9144001" cy="6440154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000108"/>
              <a:ext cx="268214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문화의 특성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500174"/>
              <a:ext cx="9144000" cy="5940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문화는 상징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언어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규범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가치 등의 문화요소로 구성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endParaRPr lang="ko-KR" altLang="en-US" sz="1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물질문화와 비물질적 문화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물질문화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생활하는 데 필요한 각종 생활용품이나 기술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비물질문화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관념문화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과학적 진리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종교적 신념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전설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미신 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규범문화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민습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유행 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규범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특정한 상황에 있어서 인간행동을 지배하는 특수한 규칙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가치 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vs.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규범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-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바람직함의 기준이 되는 추상성이 큰 초월적이고 궁극적인 것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-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규범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구체적으로 특정 상황에서의 행동을 지시하는 기준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157161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-1" y="214290"/>
            <a:ext cx="9144001" cy="6613807"/>
            <a:chOff x="0" y="1000108"/>
            <a:chExt cx="9144001" cy="6613807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000108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문화 특성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643050"/>
              <a:ext cx="9144000" cy="597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규범문화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민습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+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법률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법률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공식적 권위를 갖고 인간행동에 가장 강력한 제재가 따르는 규범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관습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사회에서 오래 전부터 역사적으로 발달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되풀이 되는 관행적 행동양식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민습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전통이나 세론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世論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같이 구속이 상대적으로 약한 것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원규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개인을 구속하는 힘이 강하며 외부 강제력보다는 내면적 자발성에 의해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지지됨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유행문화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일시적으로 많은 사람이 어떤 행동양식 또는 문화양식을 택함으로써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생기는 사회적인 동조현상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buFont typeface="Wingdings" pitchFamily="2" charset="2"/>
                <a:buChar char="§"/>
              </a:pPr>
              <a:endParaRPr lang="ko-KR" altLang="en-US" sz="1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문화의 특성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115-116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창조된 것이며 학습되는 것</a:t>
              </a:r>
            </a:p>
            <a:p>
              <a:pPr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사회적 유산 또는 상속으로서 전승되어 온 것</a:t>
              </a:r>
            </a:p>
            <a:p>
              <a:pPr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보편성</a:t>
              </a:r>
            </a:p>
            <a:p>
              <a:pPr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다양성</a:t>
              </a:r>
            </a:p>
            <a:p>
              <a:pPr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 구성물이 상호 작용한 결과물</a:t>
              </a:r>
            </a:p>
            <a:p>
              <a:pPr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상징성</a:t>
              </a:r>
            </a:p>
            <a:p>
              <a:pPr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역동성</a:t>
              </a:r>
            </a:p>
            <a:p>
              <a:pPr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초개인성 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157161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0" y="285728"/>
            <a:ext cx="9144001" cy="6033744"/>
            <a:chOff x="0" y="285728"/>
            <a:chExt cx="9144001" cy="6033744"/>
          </a:xfrm>
        </p:grpSpPr>
        <p:grpSp>
          <p:nvGrpSpPr>
            <p:cNvPr id="2" name="그룹 7"/>
            <p:cNvGrpSpPr/>
            <p:nvPr/>
          </p:nvGrpSpPr>
          <p:grpSpPr>
            <a:xfrm>
              <a:off x="0" y="285728"/>
              <a:ext cx="9144001" cy="1455582"/>
              <a:chOff x="0" y="285728"/>
              <a:chExt cx="9144001" cy="1455582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285728"/>
                <a:ext cx="573746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sz="2800" b="1" dirty="0">
                    <a:solidFill>
                      <a:srgbClr val="00B050"/>
                    </a:solidFill>
                    <a:latin typeface="HY견고딕" pitchFamily="18" charset="-127"/>
                    <a:ea typeface="HY견고딕" pitchFamily="18" charset="-127"/>
                  </a:rPr>
                  <a:t>3) </a:t>
                </a:r>
                <a:r>
                  <a:rPr lang="ko-KR" altLang="en-US" sz="2800" b="1" dirty="0">
                    <a:solidFill>
                      <a:srgbClr val="00B050"/>
                    </a:solidFill>
                    <a:latin typeface="HY견고딕" pitchFamily="18" charset="-127"/>
                    <a:ea typeface="HY견고딕" pitchFamily="18" charset="-127"/>
                  </a:rPr>
                  <a:t>문화가 인간행동에 미치는 영향</a:t>
                </a:r>
                <a:endPara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259190"/>
                <a:ext cx="9144000" cy="482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</p:txBody>
          </p:sp>
          <p:sp>
            <p:nvSpPr>
              <p:cNvPr id="7" name="Line 68"/>
              <p:cNvSpPr>
                <a:spLocks noChangeShapeType="1"/>
              </p:cNvSpPr>
              <p:nvPr/>
            </p:nvSpPr>
            <p:spPr bwMode="auto">
              <a:xfrm>
                <a:off x="0" y="928670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8" name="직사각형 7"/>
            <p:cNvSpPr/>
            <p:nvPr/>
          </p:nvSpPr>
          <p:spPr>
            <a:xfrm>
              <a:off x="0" y="889844"/>
              <a:ext cx="9144000" cy="5429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문화의 기능</a:t>
              </a:r>
            </a:p>
            <a:p>
              <a:pPr>
                <a:lnSpc>
                  <a:spcPct val="16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개인에게 적응 양식 제공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일상생활의 구체적 행동지침 제공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 인도 통제</a:t>
              </a:r>
            </a:p>
            <a:p>
              <a:pPr>
                <a:lnSpc>
                  <a:spcPct val="16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개인이 주변 상황이나 자극을 해석하는 방식 제공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자기실현의 길 제공</a:t>
              </a:r>
            </a:p>
            <a:p>
              <a:pPr algn="dist">
                <a:lnSpc>
                  <a:spcPct val="16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사회통합의 길을 제공하지만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문화갈등으로 인하여 대인관계상의 긴장이나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갈등의 단초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억압과 인간 소외의 원인</a:t>
              </a:r>
            </a:p>
            <a:p>
              <a:pPr algn="dist"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White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문화결정론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문화의 산물이며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인간행동은 문화에 대한 반응이라고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하여 문화에 의해 개인의 사고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행동을 결정</a:t>
              </a:r>
            </a:p>
            <a:p>
              <a:pPr algn="dist"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특정 사회의 개인은 문화에 내재된 가치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규범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신념체계 등을 내면화하여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60000"/>
                </a:lnSpc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사회화와 사회통합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사회화 과정에서 개인은 특정 사회에서 바람직한 것으로 인정되는 역할과 태도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행동양식과 가치를 </a:t>
              </a:r>
              <a:r>
                <a:rPr lang="ko-KR" altLang="en-US" sz="2000" dirty="0"/>
                <a:t>학습</a:t>
              </a: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0" y="285728"/>
            <a:ext cx="9144001" cy="6651925"/>
            <a:chOff x="0" y="285728"/>
            <a:chExt cx="9144001" cy="6651925"/>
          </a:xfrm>
        </p:grpSpPr>
        <p:grpSp>
          <p:nvGrpSpPr>
            <p:cNvPr id="2" name="그룹 7"/>
            <p:cNvGrpSpPr/>
            <p:nvPr/>
          </p:nvGrpSpPr>
          <p:grpSpPr>
            <a:xfrm>
              <a:off x="0" y="285728"/>
              <a:ext cx="9144001" cy="1455582"/>
              <a:chOff x="0" y="285728"/>
              <a:chExt cx="9144001" cy="1455582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285728"/>
                <a:ext cx="573746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sz="2800" b="1" dirty="0">
                    <a:solidFill>
                      <a:srgbClr val="00B050"/>
                    </a:solidFill>
                    <a:latin typeface="HY견고딕" pitchFamily="18" charset="-127"/>
                    <a:ea typeface="HY견고딕" pitchFamily="18" charset="-127"/>
                  </a:rPr>
                  <a:t>3) </a:t>
                </a:r>
                <a:r>
                  <a:rPr lang="ko-KR" altLang="en-US" sz="2800" b="1" dirty="0">
                    <a:solidFill>
                      <a:srgbClr val="00B050"/>
                    </a:solidFill>
                    <a:latin typeface="HY견고딕" pitchFamily="18" charset="-127"/>
                    <a:ea typeface="HY견고딕" pitchFamily="18" charset="-127"/>
                  </a:rPr>
                  <a:t>문화가 인간행동에 미치는 영향</a:t>
                </a:r>
                <a:endPara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259190"/>
                <a:ext cx="9144000" cy="482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</p:txBody>
          </p:sp>
          <p:sp>
            <p:nvSpPr>
              <p:cNvPr id="7" name="Line 68"/>
              <p:cNvSpPr>
                <a:spLocks noChangeShapeType="1"/>
              </p:cNvSpPr>
              <p:nvPr/>
            </p:nvSpPr>
            <p:spPr bwMode="auto">
              <a:xfrm>
                <a:off x="0" y="928670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8" name="직사각형 7"/>
            <p:cNvSpPr/>
            <p:nvPr/>
          </p:nvSpPr>
          <p:spPr>
            <a:xfrm>
              <a:off x="0" y="889844"/>
              <a:ext cx="9144000" cy="60478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사회적 성격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동일 문화권에 속하는 성원의 대다수가 갖는 성격구조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한국인의 전통적 사회적 성격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가족주의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감투지향의식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상하서열의식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친소구분의식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200000"/>
                </a:lnSpc>
              </a:pP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공동체지향의식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급격한 사회변동으로 인하여 전통문화와 물질주의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평등주의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개인주의가 혼재하여 한</a:t>
              </a:r>
              <a:endParaRPr lang="en-US" altLang="ko-KR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국의 사회적 성격 규정에 혼란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한국인은 집단주의적 자아와 개인주의적 자아의 충돌과 대립 경험 즉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‘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괜찮은 사람’인 </a:t>
              </a:r>
              <a:endParaRPr lang="en-US" altLang="ko-KR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동시에 ‘잘난 사람’</a:t>
              </a:r>
              <a:r>
                <a:rPr lang="ko-KR" altLang="en-US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으로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살고자 하는 경향을 동시에 지님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한국 사회는 전근대 문화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근대문화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탈근대문화가 공존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전통 한국문화의 특징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情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한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恨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체면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體面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눈치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연고주의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동류의식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핑계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의례</a:t>
              </a:r>
              <a:endParaRPr lang="en-US" altLang="ko-KR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근대 한국문화의 특징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남녀차별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엄격한 상하위계와 신분차별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지위와 명성 추구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물질주의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높은 교육열과 학식 존중 등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공존하므로</a:t>
              </a: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두 가지 문화가 사회적 성격 형</a:t>
              </a:r>
              <a:endParaRPr lang="en-US" altLang="ko-KR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성에 영향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-1" y="0"/>
            <a:ext cx="9144001" cy="6706821"/>
            <a:chOff x="-1" y="0"/>
            <a:chExt cx="9144001" cy="6706821"/>
          </a:xfrm>
        </p:grpSpPr>
        <p:grpSp>
          <p:nvGrpSpPr>
            <p:cNvPr id="7" name="그룹 6"/>
            <p:cNvGrpSpPr/>
            <p:nvPr/>
          </p:nvGrpSpPr>
          <p:grpSpPr>
            <a:xfrm>
              <a:off x="-1" y="0"/>
              <a:ext cx="9144001" cy="642942"/>
              <a:chOff x="0" y="3571876"/>
              <a:chExt cx="9144001" cy="642942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3571876"/>
                <a:ext cx="453361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1. </a:t>
                </a:r>
                <a:r>
                  <a:rPr lang="ko-KR" altLang="en-US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사회체계의 개념과 특성</a:t>
                </a:r>
                <a:endPara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116" name="Line 68"/>
              <p:cNvSpPr>
                <a:spLocks noChangeShapeType="1"/>
              </p:cNvSpPr>
              <p:nvPr/>
            </p:nvSpPr>
            <p:spPr bwMode="auto">
              <a:xfrm>
                <a:off x="0" y="4214818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5" name="직사각형 4"/>
            <p:cNvSpPr/>
            <p:nvPr/>
          </p:nvSpPr>
          <p:spPr>
            <a:xfrm>
              <a:off x="0" y="612845"/>
              <a:ext cx="9144000" cy="60939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발달은 특정한 환경 속에서 이루어지고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행동으로 표현됨</a:t>
              </a:r>
            </a:p>
            <a:p>
              <a:pPr marL="342900" indent="-342900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물리적 환경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환경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생태체계 또는 환경체계라 칭함</a:t>
              </a:r>
            </a:p>
            <a:p>
              <a:pPr marL="342900" indent="-342900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인간과 환경 그리고 양자 간의 상호작용에 의해 형성되는 사회환경은 체계로서의 속성 지님</a:t>
              </a:r>
            </a:p>
            <a:p>
              <a:pPr marL="342900" indent="-342900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(system):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독특한 방식으로 상호 작용하고 상호 의존하는 부분들로 구성된 전체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부분 간에 관계를 맺고 있는 일련의 단위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81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체계의 특성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상호 인과성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지속성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공간성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81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체계의 차원과 구조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체계는 다양한 수준에 걸쳐 존재하며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체계는 그 자체가 하나의 체계인 동시에 다른 체계의 상위체계이며 또 다른 체계의 하위체계임</a:t>
              </a:r>
            </a:p>
            <a:p>
              <a:pPr marL="342900" indent="-342900"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Bronfenbrenner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생태체계 모델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미시체계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중간체계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외적체계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거시체계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시간체계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82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4-1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 marL="342900" indent="-342900"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미시체계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가장 근접한 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학교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이웃 등의 물리적 환경과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사회적 환경 그리고 그 속에서의 지위나 역할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활동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대인관계 등</a:t>
              </a:r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0" y="476672"/>
            <a:ext cx="9144001" cy="5554480"/>
            <a:chOff x="-35497" y="285728"/>
            <a:chExt cx="9144001" cy="5554480"/>
          </a:xfrm>
        </p:grpSpPr>
        <p:grpSp>
          <p:nvGrpSpPr>
            <p:cNvPr id="2" name="그룹 7"/>
            <p:cNvGrpSpPr/>
            <p:nvPr/>
          </p:nvGrpSpPr>
          <p:grpSpPr>
            <a:xfrm>
              <a:off x="-35497" y="285728"/>
              <a:ext cx="9144001" cy="622992"/>
              <a:chOff x="-35497" y="285728"/>
              <a:chExt cx="9144001" cy="622992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285728"/>
                <a:ext cx="573746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sz="2800" b="1" dirty="0">
                    <a:solidFill>
                      <a:srgbClr val="00B050"/>
                    </a:solidFill>
                    <a:latin typeface="HY견고딕" pitchFamily="18" charset="-127"/>
                    <a:ea typeface="HY견고딕" pitchFamily="18" charset="-127"/>
                  </a:rPr>
                  <a:t>3) </a:t>
                </a:r>
                <a:r>
                  <a:rPr lang="ko-KR" altLang="en-US" sz="2800" b="1" dirty="0">
                    <a:solidFill>
                      <a:srgbClr val="00B050"/>
                    </a:solidFill>
                    <a:latin typeface="HY견고딕" pitchFamily="18" charset="-127"/>
                    <a:ea typeface="HY견고딕" pitchFamily="18" charset="-127"/>
                  </a:rPr>
                  <a:t>문화가 인간행동에 미치는 영향</a:t>
                </a:r>
                <a:endPara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7" name="Line 68"/>
              <p:cNvSpPr>
                <a:spLocks noChangeShapeType="1"/>
              </p:cNvSpPr>
              <p:nvPr/>
            </p:nvSpPr>
            <p:spPr bwMode="auto">
              <a:xfrm>
                <a:off x="-35497" y="908720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8" name="직사각형 7"/>
            <p:cNvSpPr/>
            <p:nvPr/>
          </p:nvSpPr>
          <p:spPr>
            <a:xfrm>
              <a:off x="-35497" y="933800"/>
              <a:ext cx="9144000" cy="49064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동양인과 서양인의 사고방식의 차이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Nisbett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서로 다른 생태환경에 근본 원인이 있으며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상이한 생태환경이 경제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체제의 상이성을 초래하고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서로 다른 사고방식을 갖게 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(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118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4-3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어떤 문화의 사고가 옳고 그르다고 할 수 없음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동양문화와 서양문화 간의 차이 심화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동양문화가 서양문화로 통합되기 보다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교류 확대와 서로 수렴되어 이중문화적 속성을 지닐 것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현대 한국인 역시 동양인과 서양인의 행동 성향을 동시에 지님</a:t>
              </a:r>
            </a:p>
          </p:txBody>
        </p:sp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0" y="285728"/>
            <a:ext cx="9144001" cy="6275253"/>
            <a:chOff x="0" y="285728"/>
            <a:chExt cx="9144001" cy="6275253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40927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문화와 사회복지실천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28670"/>
              <a:ext cx="9144000" cy="563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문화적 민감성을 갖춘 사회복지실천이 이루어져야 함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사회복지실천에 참여하는 개인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지역사회 등과 사회복지사의 문화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다를 수 있음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사회복지사는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자신의 문화를 정확히 이해하고 다른 문화에 대한 수용적 태도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가져야 함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이럴 때 문화적 차이 수용과 윤리적 딜레마 해결 가능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문화적으로 민감한 사회복지실천에 관심은 결혼이주여성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외국인 노동자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북한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이탈주민 등의 입국으로 인한 다문화사회로의 전환과정에서 발생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교차문화적 연구와 문화적 민감성에 기초한 실천이 매우 중요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92867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0" y="285728"/>
            <a:ext cx="9144001" cy="6527948"/>
            <a:chOff x="0" y="285728"/>
            <a:chExt cx="9144001" cy="6527948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40927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문화와 사회복지실천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76299"/>
              <a:ext cx="9144000" cy="5637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아직도 단일 민족 이데올로기를 강조하고 자문화 중심주의가 엄존하며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공존을 위한 노력은 미미한 상황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외국인 노동자에 대한 차별적 처우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결혼이민자에 대한 차별과 학대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문화동화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대한 강요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북한이탈주민 차별 등 문화에 따라 차별적으로 처우하고 인간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존엄성을 침해하는 행위 발생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민족과 문화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백인민족과 유럽문화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vs.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동남아시아와 아프리카 민족과 문화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따라서 이중적 모습을 보임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한국인 내에서도 주류문화와 비주류문화를 구분하고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연령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출신배경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학력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외모 등에 따라 차별하고 배타적 태도를 보임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다문화적 관점에 근거한 사회복지실천은 건강가정지원센터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다문화가족지원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센터 등과 다문화 프로그램을 운영하는 일부 사회복지기관에 국한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앞으로 문화적 민감성을 갖춘 사회복지실천을 더욱 강화하고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서구의 사회복지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지식과 기술을 우리 문화에 적합한 형태로 변용하거나 우리 문화에 근거한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사회복지실천 지식이나 기술 개발 노력을 경주해야 함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92867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-36512" y="214290"/>
            <a:ext cx="9180513" cy="6671094"/>
            <a:chOff x="-36512" y="214290"/>
            <a:chExt cx="9180513" cy="6671094"/>
          </a:xfrm>
        </p:grpSpPr>
        <p:grpSp>
          <p:nvGrpSpPr>
            <p:cNvPr id="2" name="그룹 7"/>
            <p:cNvGrpSpPr/>
            <p:nvPr/>
          </p:nvGrpSpPr>
          <p:grpSpPr>
            <a:xfrm>
              <a:off x="-36512" y="2617748"/>
              <a:ext cx="9180513" cy="4267636"/>
              <a:chOff x="-36512" y="2617748"/>
              <a:chExt cx="9180513" cy="4267636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2617748"/>
                <a:ext cx="338746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가상공간의 개념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-36512" y="3148527"/>
                <a:ext cx="9144000" cy="37368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</a:rPr>
                  <a:t> 가상공간 용어</a:t>
                </a:r>
                <a:r>
                  <a:rPr lang="en-US" altLang="ko-KR" sz="2000" b="1" dirty="0">
                    <a:solidFill>
                      <a:srgbClr val="00CCFF"/>
                    </a:solidFill>
                  </a:rPr>
                  <a:t>: 1984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년 처음으로 사용</a:t>
                </a:r>
                <a:r>
                  <a:rPr lang="en-US" altLang="ko-KR" sz="2000" b="1" dirty="0">
                    <a:solidFill>
                      <a:srgbClr val="00CCFF"/>
                    </a:solidFill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가상현실</a:t>
                </a:r>
                <a:r>
                  <a:rPr lang="en-US" altLang="ko-KR" sz="2000" b="1" dirty="0">
                    <a:solidFill>
                      <a:srgbClr val="00CCFF"/>
                    </a:solidFill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인공현실</a:t>
                </a:r>
                <a:r>
                  <a:rPr lang="en-US" altLang="ko-KR" sz="2000" b="1" dirty="0">
                    <a:solidFill>
                      <a:srgbClr val="00CCFF"/>
                    </a:solidFill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가상세계</a:t>
                </a:r>
                <a:r>
                  <a:rPr lang="en-US" altLang="ko-KR" sz="2000" b="1" dirty="0">
                    <a:solidFill>
                      <a:srgbClr val="00CCFF"/>
                    </a:solidFill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인공환</a:t>
                </a:r>
                <a:endParaRPr lang="en-US" altLang="ko-KR" sz="2000" b="1" dirty="0">
                  <a:solidFill>
                    <a:srgbClr val="00CCFF"/>
                  </a:solidFill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경 등의 용어와 혼용</a:t>
                </a:r>
              </a:p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</a:rPr>
                  <a:t> 가상공간의 개념</a:t>
                </a:r>
                <a:r>
                  <a:rPr lang="en-US" altLang="ko-KR" sz="2000" b="1" dirty="0">
                    <a:solidFill>
                      <a:srgbClr val="00CCFF"/>
                    </a:solidFill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통신망으로 연결된 컴퓨터나 </a:t>
                </a:r>
                <a:r>
                  <a:rPr lang="ko-KR" altLang="en-US" sz="2000" b="1" dirty="0" err="1">
                    <a:solidFill>
                      <a:srgbClr val="00CCFF"/>
                    </a:solidFill>
                  </a:rPr>
                  <a:t>스마트폰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 등을 이용하여 상호 </a:t>
                </a:r>
                <a:endParaRPr lang="en-US" altLang="ko-KR" sz="2000" b="1" dirty="0">
                  <a:solidFill>
                    <a:srgbClr val="00CCFF"/>
                  </a:solidFill>
                </a:endParaRPr>
              </a:p>
              <a:p>
                <a:pPr algn="dist"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간에 정보나 메시지 등을 주고받는 눈에 보이지 않는 활동 공간이나 영역으로</a:t>
                </a:r>
                <a:endParaRPr lang="en-US" altLang="ko-KR" sz="2000" b="1" dirty="0">
                  <a:solidFill>
                    <a:srgbClr val="00CCFF"/>
                  </a:solidFill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서</a:t>
                </a:r>
                <a:r>
                  <a:rPr lang="en-US" altLang="ko-KR" sz="2000" b="1" dirty="0">
                    <a:solidFill>
                      <a:srgbClr val="00CCFF"/>
                    </a:solidFill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장소와 물질에 기초한 현실세계와 구분되는 공간</a:t>
                </a:r>
              </a:p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</a:rPr>
                  <a:t> 가상공간은 컴퓨터라는 매체를 활용하여 개인이 가진 이해</a:t>
                </a:r>
                <a:r>
                  <a:rPr lang="en-US" altLang="ko-KR" sz="2000" b="1" dirty="0">
                    <a:solidFill>
                      <a:srgbClr val="00CCFF"/>
                    </a:solidFill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관심</a:t>
                </a:r>
                <a:r>
                  <a:rPr lang="en-US" altLang="ko-KR" sz="2000" b="1" dirty="0">
                    <a:solidFill>
                      <a:srgbClr val="00CCFF"/>
                    </a:solidFill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취미 등의 </a:t>
                </a:r>
                <a:endParaRPr lang="en-US" altLang="ko-KR" sz="2000" b="1" dirty="0">
                  <a:solidFill>
                    <a:srgbClr val="00CCFF"/>
                  </a:solidFill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유사성을 토대로 형성</a:t>
                </a:r>
                <a:r>
                  <a:rPr lang="en-US" altLang="ko-KR" sz="2000" b="1" dirty="0">
                    <a:solidFill>
                      <a:srgbClr val="00CCFF"/>
                    </a:solidFill>
                  </a:rPr>
                  <a:t>.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즉</a:t>
                </a:r>
                <a:r>
                  <a:rPr lang="en-US" altLang="ko-KR" sz="2000" b="1" dirty="0">
                    <a:solidFill>
                      <a:srgbClr val="00CCFF"/>
                    </a:solidFill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컴퓨터가 만들어 낸 생활공간</a:t>
                </a:r>
              </a:p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</a:rPr>
                  <a:t> 가상공간은 인간의 관계적 욕구 실현을 위한 가상공동체뿐만 아니라 정보 교류</a:t>
                </a:r>
                <a:endParaRPr lang="en-US" altLang="ko-KR" sz="2000" b="1" dirty="0">
                  <a:solidFill>
                    <a:srgbClr val="00CCFF"/>
                  </a:solidFill>
                </a:endParaRPr>
              </a:p>
              <a:p>
                <a:pPr algn="dist"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나 공유를 주목적으로 하는 기능적 공동체</a:t>
                </a:r>
                <a:r>
                  <a:rPr lang="en-US" altLang="ko-KR" sz="2000" b="1" dirty="0">
                    <a:solidFill>
                      <a:srgbClr val="00CCFF"/>
                    </a:solidFill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이윤창출의 매체로 활용하려는</a:t>
                </a:r>
                <a:endParaRPr lang="en-US" altLang="ko-KR" sz="2000" b="1" dirty="0">
                  <a:solidFill>
                    <a:srgbClr val="00CCFF"/>
                  </a:solidFill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</a:rPr>
                  <a:t>공리적 목적의 가상결사체로서의 기능 수행</a:t>
                </a:r>
              </a:p>
            </p:txBody>
          </p:sp>
          <p:sp>
            <p:nvSpPr>
              <p:cNvPr id="7" name="Line 68"/>
              <p:cNvSpPr>
                <a:spLocks noChangeShapeType="1"/>
              </p:cNvSpPr>
              <p:nvPr/>
            </p:nvSpPr>
            <p:spPr bwMode="auto">
              <a:xfrm>
                <a:off x="0" y="3140968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-1" y="214290"/>
              <a:ext cx="406393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7.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가상공간과 인간행동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0" name="Line 68"/>
            <p:cNvSpPr>
              <a:spLocks noChangeShapeType="1"/>
            </p:cNvSpPr>
            <p:nvPr/>
          </p:nvSpPr>
          <p:spPr bwMode="auto">
            <a:xfrm>
              <a:off x="-32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3" name="직사각형 2"/>
          <p:cNvSpPr/>
          <p:nvPr/>
        </p:nvSpPr>
        <p:spPr>
          <a:xfrm>
            <a:off x="-32" y="836712"/>
            <a:ext cx="914403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인간은 현실공간뿐 아니라 가상공간이라고 하는 두 가지 공간세계에서 행동하고 삶을 영위하므로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가상공간이 인간의 행동과 삶에 미치는 영향력이 커짐</a:t>
            </a:r>
          </a:p>
          <a:p>
            <a:pPr marL="342900" indent="-342900">
              <a:lnSpc>
                <a:spcPct val="11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사회복지실천에서는 가상공간이 인간의 행동에 미치는 영향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가상공간의 순기능을 활용한 인간의 삶의 질 증진 방안과 역기능으로 인한 부적응이나 행동문제의 이해와 해결에 필요한 지식과 기술 습득해야 함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-1" y="214290"/>
            <a:ext cx="9144001" cy="6330962"/>
            <a:chOff x="0" y="1000108"/>
            <a:chExt cx="9144001" cy="6330962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000108"/>
              <a:ext cx="338746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가상공간의 특성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698759"/>
              <a:ext cx="9144000" cy="563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3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물리적 제한이 없음</a:t>
              </a:r>
            </a:p>
            <a:p>
              <a:pPr>
                <a:lnSpc>
                  <a:spcPct val="3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끊임없이 변화하고 발전</a:t>
              </a:r>
            </a:p>
            <a:p>
              <a:pPr>
                <a:lnSpc>
                  <a:spcPct val="3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현실적 제한을 받지 아니하며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오감으로 직접 체험 가능</a:t>
              </a:r>
            </a:p>
            <a:p>
              <a:pPr>
                <a:lnSpc>
                  <a:spcPct val="3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가상공간의 모든 부분은 상호 작용하는 생활공간</a:t>
              </a:r>
            </a:p>
            <a:p>
              <a:pPr>
                <a:lnSpc>
                  <a:spcPct val="3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고도의 편집성과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조작성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3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공동사회와 이익사회 모두를 포괄하는 총체적 생활공간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157161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0" y="285728"/>
            <a:ext cx="9144001" cy="6698092"/>
            <a:chOff x="0" y="285728"/>
            <a:chExt cx="9144001" cy="6698092"/>
          </a:xfrm>
        </p:grpSpPr>
        <p:grpSp>
          <p:nvGrpSpPr>
            <p:cNvPr id="2" name="그룹 7"/>
            <p:cNvGrpSpPr/>
            <p:nvPr/>
          </p:nvGrpSpPr>
          <p:grpSpPr>
            <a:xfrm>
              <a:off x="0" y="285728"/>
              <a:ext cx="9144001" cy="1455582"/>
              <a:chOff x="0" y="285728"/>
              <a:chExt cx="9144001" cy="1455582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285728"/>
                <a:ext cx="6442789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sz="2800" b="1" dirty="0">
                    <a:solidFill>
                      <a:srgbClr val="00B050"/>
                    </a:solidFill>
                    <a:latin typeface="HY견고딕" pitchFamily="18" charset="-127"/>
                    <a:ea typeface="HY견고딕" pitchFamily="18" charset="-127"/>
                  </a:rPr>
                  <a:t>3) </a:t>
                </a:r>
                <a:r>
                  <a:rPr lang="ko-KR" altLang="en-US" sz="2800" b="1" dirty="0">
                    <a:solidFill>
                      <a:srgbClr val="00B050"/>
                    </a:solidFill>
                    <a:latin typeface="HY견고딕" pitchFamily="18" charset="-127"/>
                    <a:ea typeface="HY견고딕" pitchFamily="18" charset="-127"/>
                  </a:rPr>
                  <a:t>가상공간이 인간행동에 미치는 영향</a:t>
                </a:r>
                <a:endPara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259190"/>
                <a:ext cx="9144000" cy="482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</p:txBody>
          </p:sp>
          <p:sp>
            <p:nvSpPr>
              <p:cNvPr id="7" name="Line 68"/>
              <p:cNvSpPr>
                <a:spLocks noChangeShapeType="1"/>
              </p:cNvSpPr>
              <p:nvPr/>
            </p:nvSpPr>
            <p:spPr bwMode="auto">
              <a:xfrm>
                <a:off x="0" y="928670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8" name="직사각형 7"/>
            <p:cNvSpPr/>
            <p:nvPr/>
          </p:nvSpPr>
          <p:spPr>
            <a:xfrm>
              <a:off x="0" y="889844"/>
              <a:ext cx="9144000" cy="60939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스마트폰의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보급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SNS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발전 등의 가상공간의 변화로 인간의 삶에 대한 영향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력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또한 심화되고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인간행동과 삶 전반에 영향을 미치며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생존과 생활방식의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전면적 변화까지 요구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124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인용문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가상공간의 긍정적 영향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정보 교환과 공유의 촉진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소속감 강화와 안정된 정체성의 형성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정서적 유대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일반대중의견수렴과 담론화를 통한 전자민주주의의 실현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자유와 평등의 보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다양한 태도와 역량강화의 기회의 제공 등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가상공간의 부정적 영향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자신의 역할에 대한 책임회피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통합된 자아정체성 형성 방해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객관적 자아개념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형성의 어려움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몰인간화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정보의 독점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빈부 및 계층 간 격차 심화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절도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엿보기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강탈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사생활 침해 등의 부적응적이고 역기능적 행동 발생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사이버 채팅중독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사이버 주식중독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사이버 섹스중독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폭력성 게임중독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배타적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소집단 간의 갈등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정보과잉으로 인한 정신비만 등의 정신건강문제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악성루머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양산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인신공격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불건전한 사상의 유포 등과 같은 사회통합을 저해하는 행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동이 더욱 심화</a:t>
              </a:r>
            </a:p>
          </p:txBody>
        </p:sp>
      </p:grp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0" y="285728"/>
            <a:ext cx="9144001" cy="5857916"/>
            <a:chOff x="0" y="285728"/>
            <a:chExt cx="9144001" cy="5857916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47981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가상공간과 사회복지실천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434663"/>
              <a:ext cx="9144000" cy="4708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가상공간의 발전으로 인한 사회복지실천의 변화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내담자가 요구하는 정보를 시간과 공간에 제한 없이 제공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욕구와 정보를 효율적으로 파악하고 처리하고 기록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기관이나 시설 운영과 관리의 효율성 제고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서비스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접근성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증진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상담과 치료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사회복지정책에 대한 다양한 의견수렴과 대안모색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하지만 사회복지실천에서는 가상공간 발전의 혜택 향유에는 적극적이지만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상공간이 미치는 영향 규명과 부정적 영향 경감과 해결에는 관심이 낮음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92867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-227706" y="285728"/>
            <a:ext cx="9371707" cy="6319581"/>
            <a:chOff x="-227706" y="285728"/>
            <a:chExt cx="9371707" cy="6319581"/>
          </a:xfrm>
        </p:grpSpPr>
        <p:grpSp>
          <p:nvGrpSpPr>
            <p:cNvPr id="8" name="그룹 7"/>
            <p:cNvGrpSpPr/>
            <p:nvPr/>
          </p:nvGrpSpPr>
          <p:grpSpPr>
            <a:xfrm>
              <a:off x="-227706" y="785794"/>
              <a:ext cx="9371707" cy="5819515"/>
              <a:chOff x="-227706" y="785794"/>
              <a:chExt cx="9371707" cy="5819515"/>
            </a:xfrm>
          </p:grpSpPr>
          <p:sp>
            <p:nvSpPr>
              <p:cNvPr id="2116" name="Line 68"/>
              <p:cNvSpPr>
                <a:spLocks noChangeShapeType="1"/>
              </p:cNvSpPr>
              <p:nvPr/>
            </p:nvSpPr>
            <p:spPr bwMode="auto">
              <a:xfrm>
                <a:off x="0" y="785794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928670"/>
                <a:ext cx="9144000" cy="4401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사회복지실천에서 비교적 관심이 높은 분야는 게임중독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사이버 섹스중독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</a:p>
              <a:p>
                <a:pPr algn="dist">
                  <a:lnSpc>
                    <a:spcPct val="20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스마트폰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중독 등과 같은 사이버 중독분야로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인지행동치료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가족치료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집단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치료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온라인 상담과 치료 실시</a:t>
                </a:r>
              </a:p>
              <a:p>
                <a:pPr algn="dist"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거시적 관점에서 가상공간의 병리를 분석하고 변화를 도모하기 위한 사회복지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정책 방안에 대한 연구는 미진</a:t>
                </a:r>
              </a:p>
              <a:p>
                <a:pPr algn="dist"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사회복지실천에서는 가상공간에서 개인이 경험하는 문제의 해결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인간에게 부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정적 영향을 미치는 가상공간 자체의 변화를 위한 방안을 적극 모색해야 함</a:t>
                </a:r>
              </a:p>
            </p:txBody>
          </p:sp>
          <p:sp>
            <p:nvSpPr>
              <p:cNvPr id="5" name="Line 68"/>
              <p:cNvSpPr>
                <a:spLocks noChangeShapeType="1"/>
              </p:cNvSpPr>
              <p:nvPr/>
            </p:nvSpPr>
            <p:spPr bwMode="auto">
              <a:xfrm>
                <a:off x="0" y="607220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7" name="Rectangle 67"/>
              <p:cNvSpPr>
                <a:spLocks noChangeArrowheads="1"/>
              </p:cNvSpPr>
              <p:nvPr/>
            </p:nvSpPr>
            <p:spPr bwMode="auto">
              <a:xfrm>
                <a:off x="-227706" y="6143644"/>
                <a:ext cx="93362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altLang="ko-KR" sz="24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ko-KR" altLang="en-US" sz="24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다음 주 강의 주제</a:t>
                </a:r>
                <a:r>
                  <a:rPr lang="en-US" altLang="ko-KR" sz="24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: 4</a:t>
                </a:r>
                <a:r>
                  <a:rPr lang="ko-KR" altLang="en-US" sz="24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부</a:t>
                </a:r>
                <a:r>
                  <a:rPr lang="en-US" altLang="ko-KR" sz="24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. </a:t>
                </a:r>
                <a:r>
                  <a:rPr lang="ko-KR" altLang="en-US" sz="24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사회체계와 사회복지실천</a:t>
                </a:r>
                <a:r>
                  <a:rPr lang="en-US" altLang="ko-KR" sz="24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-21. </a:t>
                </a:r>
                <a:r>
                  <a:rPr lang="ko-KR" altLang="en-US" sz="24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소집단이론</a:t>
                </a:r>
                <a:endParaRPr lang="en-US" altLang="ko-KR" sz="24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47981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가상공간과 사회복지실천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-38389" y="214290"/>
            <a:ext cx="9182389" cy="6493574"/>
            <a:chOff x="-38389" y="214290"/>
            <a:chExt cx="9182389" cy="6493574"/>
          </a:xfrm>
        </p:grpSpPr>
        <p:grpSp>
          <p:nvGrpSpPr>
            <p:cNvPr id="2" name="그룹 6"/>
            <p:cNvGrpSpPr/>
            <p:nvPr/>
          </p:nvGrpSpPr>
          <p:grpSpPr>
            <a:xfrm>
              <a:off x="-1" y="214290"/>
              <a:ext cx="9144001" cy="571504"/>
              <a:chOff x="0" y="2643182"/>
              <a:chExt cx="9144001" cy="571504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2643182"/>
                <a:ext cx="453361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1. </a:t>
                </a:r>
                <a:r>
                  <a:rPr lang="ko-KR" altLang="en-US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사회체계의 개념과 특성</a:t>
                </a:r>
                <a:endPara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116" name="Line 68"/>
              <p:cNvSpPr>
                <a:spLocks noChangeShapeType="1"/>
              </p:cNvSpPr>
              <p:nvPr/>
            </p:nvSpPr>
            <p:spPr bwMode="auto">
              <a:xfrm>
                <a:off x="0" y="321468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4" name="직사각형 3"/>
            <p:cNvSpPr/>
            <p:nvPr/>
          </p:nvSpPr>
          <p:spPr>
            <a:xfrm>
              <a:off x="-38389" y="785794"/>
              <a:ext cx="9144001" cy="59220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dist"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중간체계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상호 작용하는 두 가지 이상의 미시체계의 관계망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학교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160000"/>
                </a:lnSpc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두 체계의 상호작용의 질에 따라 적응 또는 부적응행동 유발</a:t>
              </a:r>
            </a:p>
            <a:p>
              <a:pPr marL="342900" indent="-342900" algn="dist"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외적체계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개인이 직접 관여하지 않지만 개인에게 영향을 미치는 환경체계로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60000"/>
                </a:lnSpc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부모의 직장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사회복지기관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대중매체 등</a:t>
              </a:r>
            </a:p>
            <a:p>
              <a:pPr marL="342900" indent="-342900" algn="dist"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거시체계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미시체계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중간체계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외적 체계에 포함된 모든 요소에다 정치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종교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윤리와 가치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문화 등의 광범위한 사회적 맥락으로서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60000"/>
                </a:lnSpc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다른 체계보다 안정적이지만 근본적 변화가 일어나기도 함</a:t>
              </a:r>
            </a:p>
            <a:p>
              <a:pPr marL="342900" indent="-342900" algn="dist"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시간체계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전 생애에 걸쳐 일어나는 변화와 역사적인 환경을 포함하는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체계로서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생활사건에 일시적 혹은 누적적 영향을 미침</a:t>
              </a:r>
            </a:p>
            <a:p>
              <a:pPr marL="342900" indent="-342900" algn="dist"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 생태체계는 개별적으로 하나의 독립적 체계로서 개인에게 영향을 미치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상호 작용하여 개인에게 복합적 영향을 미침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84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4-2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생태체계의 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목표달성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유형 유지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84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-180528" y="214290"/>
            <a:ext cx="9324528" cy="6692585"/>
            <a:chOff x="-180528" y="214290"/>
            <a:chExt cx="9324528" cy="6692585"/>
          </a:xfrm>
        </p:grpSpPr>
        <p:grpSp>
          <p:nvGrpSpPr>
            <p:cNvPr id="11" name="그룹 10"/>
            <p:cNvGrpSpPr/>
            <p:nvPr/>
          </p:nvGrpSpPr>
          <p:grpSpPr>
            <a:xfrm>
              <a:off x="-32" y="214290"/>
              <a:ext cx="9144001" cy="571504"/>
              <a:chOff x="-32" y="214290"/>
              <a:chExt cx="9144001" cy="571504"/>
            </a:xfrm>
          </p:grpSpPr>
          <p:sp>
            <p:nvSpPr>
              <p:cNvPr id="9" name="Rectangle 67"/>
              <p:cNvSpPr>
                <a:spLocks noChangeArrowheads="1"/>
              </p:cNvSpPr>
              <p:nvPr/>
            </p:nvSpPr>
            <p:spPr bwMode="auto">
              <a:xfrm>
                <a:off x="-1" y="214290"/>
                <a:ext cx="335861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2. </a:t>
                </a:r>
                <a:r>
                  <a:rPr lang="ko-KR" altLang="en-US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가족과 인간행동</a:t>
                </a:r>
                <a:endPara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10" name="Line 68"/>
              <p:cNvSpPr>
                <a:spLocks noChangeShapeType="1"/>
              </p:cNvSpPr>
              <p:nvPr/>
            </p:nvSpPr>
            <p:spPr bwMode="auto">
              <a:xfrm>
                <a:off x="-32" y="785794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2" name="직사각형 1"/>
            <p:cNvSpPr/>
            <p:nvPr/>
          </p:nvSpPr>
          <p:spPr>
            <a:xfrm>
              <a:off x="32" y="836712"/>
              <a:ext cx="9143968" cy="20825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가족은 가장 기본적인 사회제도로서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행동과 발달에 영향을 미치는 직접적 환경</a:t>
              </a:r>
            </a:p>
            <a:p>
              <a:pPr marL="342900" indent="-342900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가족은 하나의 사회체계로서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 구성 요소의 구조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생활주기에 따라 특성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개인에게 미치는 영향이 달라짐</a:t>
              </a:r>
            </a:p>
            <a:p>
              <a:pPr marL="342900" indent="-342900"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따라서 사회복지실천에서는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대한 가족환경의 영향 이해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가족의 변화 도모를 위한 개입방법과 관련된 지식과 기술 습득해야 함</a:t>
              </a:r>
            </a:p>
          </p:txBody>
        </p:sp>
        <p:sp>
          <p:nvSpPr>
            <p:cNvPr id="12" name="Rectangle 67"/>
            <p:cNvSpPr>
              <a:spLocks noChangeArrowheads="1"/>
            </p:cNvSpPr>
            <p:nvPr/>
          </p:nvSpPr>
          <p:spPr bwMode="auto">
            <a:xfrm>
              <a:off x="-32" y="2924944"/>
              <a:ext cx="268214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가족의 개념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180528" y="342900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" name="직사각형 2"/>
            <p:cNvSpPr/>
            <p:nvPr/>
          </p:nvSpPr>
          <p:spPr>
            <a:xfrm>
              <a:off x="63" y="3429000"/>
              <a:ext cx="9143937" cy="34778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가족에 대한 관점</a:t>
              </a:r>
            </a:p>
            <a:p>
              <a:pPr marL="342900" indent="-342900">
                <a:lnSpc>
                  <a:spcPct val="11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구조기능주의이론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사회성원을 재생산하고 기존 사회체제에 적응하도록 돕는 사회제도</a:t>
              </a:r>
            </a:p>
            <a:p>
              <a:pPr marL="342900" indent="-342900">
                <a:lnSpc>
                  <a:spcPct val="11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갈등이론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착취적인 자본주의 체제의 유지를 위하여 가족의 안식처로서의 기능을 중시하고 개인의 가족에 대한 의존성을 더욱 강조하는 역할을 담당한다고 비판</a:t>
              </a:r>
            </a:p>
            <a:p>
              <a:pPr marL="342900" indent="-342900">
                <a:lnSpc>
                  <a:spcPct val="11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여성주의이론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현재의 가족체계가 남녀 간의 불평등을 기반으로 하는 가부장적 체계를 유지함으로써 여성 가족성원이 억압됨</a:t>
              </a:r>
            </a:p>
            <a:p>
              <a:pPr marL="342900" indent="-342900">
                <a:lnSpc>
                  <a:spcPct val="11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일반체계이론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가족을 상호 관련된 부분과 하위체계로 구성된 조직으로 보고 가족체계 내에서 이루어지는 가족역동을 파악하는 데 강조점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-1" y="25460"/>
            <a:ext cx="9144001" cy="6569118"/>
            <a:chOff x="-1" y="25460"/>
            <a:chExt cx="9144001" cy="6569118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5460"/>
              <a:ext cx="268214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가족의 개념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572480"/>
              <a:ext cx="9144000" cy="6022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가족에 대한 다양한 관점이 존재하고 시대와 문화에 따라 그 구조와 삶의 양식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변화하기 때문에 가족에 대한 광의의 개념적 접근이 필요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Murdock: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성관계가 허용되는 성인 남녀와 출산한 자녀나 입양자녀로 구성되어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있으며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공동거주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경제적 협력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生殖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특성을 갖는 사회집단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Levi-Strauss: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결혼에 의해 출발하며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가족구성은 부부와 자녀 그리고 근친자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近親者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 구성되어 있으며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구성원은 법적 유대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경제적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성적 의무와 권리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존경과 애정 등과 같은 다양한 심리적 감정으로 통합되어 있는 체계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미국사회복지사협회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(NASW, 1982):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자신들 스스로가 가족으로 생각하면서 전형적인 가족으로서의 의무를 수행하는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 이상의 집단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가족의 정의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혈연 또는 입양에 의해 결합되고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 구성원의 대부분이 동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거하면서 경제적으로 협력하고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각자에게 부여된 사회적 지위와 역할을 수행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하는 과정에서 상호작용과 의사소통을 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공통의 문화를 창출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유지하고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영구적 관계를 유지하는 사회집단 또는 사회체계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-1" y="53914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5083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-1" y="214290"/>
            <a:ext cx="9144001" cy="6496852"/>
            <a:chOff x="0" y="1000108"/>
            <a:chExt cx="9144001" cy="6496852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000108"/>
              <a:ext cx="659026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가족의 구조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기능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관계 및 생활주기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643050"/>
              <a:ext cx="9144000" cy="58539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가족의 특성 이해하기 위해서 가족 구조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생활주기를 고려해야 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  <a:buFont typeface="Wingdings" pitchFamily="2" charset="2"/>
                <a:buChar char="§"/>
              </a:pPr>
              <a:endParaRPr lang="ko-KR" altLang="en-US" sz="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가족구조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구조적 측면에서 다른 집단과 구분되는 특성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86-87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  <a:p>
              <a:pPr algn="dist">
                <a:lnSpc>
                  <a:spcPct val="18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가족유형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동거성원의 관계를 중심으로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부부가족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직계가족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방계가족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복합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가족으로 구분하며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부부가족이 보편화되고 직계가족은 감소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1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 독신가구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등 가족유형이 다양화</a:t>
              </a:r>
            </a:p>
            <a:p>
              <a:pPr>
                <a:lnSpc>
                  <a:spcPct val="18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가족규모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동거가족원의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2018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년 평균 동거가족원은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2.4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명으로 소가족화</a:t>
              </a:r>
            </a:p>
            <a:p>
              <a:pPr algn="dist">
                <a:lnSpc>
                  <a:spcPct val="18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세대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결혼과 출산에 의해 형성된 친자관계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親子關係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에서 시작되어 친족관계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 확대되는 혈연계통상의 단계로서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1∼2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세대는 증가하는 반면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세대 이상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은 지속적으로 감소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157161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-1" y="214290"/>
            <a:ext cx="9144001" cy="6275253"/>
            <a:chOff x="0" y="1000108"/>
            <a:chExt cx="9144001" cy="6275253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000108"/>
              <a:ext cx="659026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가족의 구조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기능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관계 및 생활주기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643050"/>
              <a:ext cx="9144000" cy="563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가족기능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기능적 측면에서 다른 집단과 구분되는 특성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87-88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가족의 고유 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88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성적 욕구충족 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성매매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등 부부관계 외의 경로를 통하여 성적 욕구 충족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자녀 양육 및 교육 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출산 기능 유지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양육과 교육은 보육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교육기관 이관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정서적 지지 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가족성원 간의 의사소통 단절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소외감 등으로 정서적 지지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욕구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미충족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경제적 협력 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생산 기능이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1∼2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명에게 집중되어 실직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사업실패 등의 경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우 가족해체 위험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사회화 교육기능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역할모델 부재와 세대 간의 단절 현상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자녀 과잉보호 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으로 사회적 기술 습득의 문제 초래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보호부양 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소가족화로 인한 부양부족으로 부양 기능이 지속적으로 약화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157161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5693</Words>
  <Application>Microsoft Office PowerPoint</Application>
  <PresentationFormat>화면 슬라이드 쇼(4:3)</PresentationFormat>
  <Paragraphs>592</Paragraphs>
  <Slides>47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47</vt:i4>
      </vt:variant>
    </vt:vector>
  </HeadingPairs>
  <TitlesOfParts>
    <vt:vector size="51" baseType="lpstr">
      <vt:lpstr>HY견고딕</vt:lpstr>
      <vt:lpstr>굴림</vt:lpstr>
      <vt:lpstr>Wingdings</vt:lpstr>
      <vt:lpstr>기본 디자인</vt:lpstr>
      <vt:lpstr>제 1 부   인간행동과 사회환경의 기초</vt:lpstr>
      <vt:lpstr>제 4 장   사회체계와 사회복지실천의 기초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Windows 사용자</cp:lastModifiedBy>
  <cp:revision>141</cp:revision>
  <dcterms:created xsi:type="dcterms:W3CDTF">2004-08-11T05:45:06Z</dcterms:created>
  <dcterms:modified xsi:type="dcterms:W3CDTF">2021-01-20T06:30:01Z</dcterms:modified>
</cp:coreProperties>
</file>