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8"/>
  </p:notesMasterIdLst>
  <p:sldIdLst>
    <p:sldId id="259" r:id="rId2"/>
    <p:sldId id="260" r:id="rId3"/>
    <p:sldId id="261" r:id="rId4"/>
    <p:sldId id="262" r:id="rId5"/>
    <p:sldId id="274" r:id="rId6"/>
    <p:sldId id="263" r:id="rId7"/>
    <p:sldId id="265" r:id="rId8"/>
    <p:sldId id="264" r:id="rId9"/>
    <p:sldId id="269" r:id="rId10"/>
    <p:sldId id="266" r:id="rId11"/>
    <p:sldId id="273" r:id="rId12"/>
    <p:sldId id="267" r:id="rId13"/>
    <p:sldId id="275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700" autoAdjust="0"/>
  </p:normalViewPr>
  <p:slideViewPr>
    <p:cSldViewPr>
      <p:cViewPr varScale="1">
        <p:scale>
          <a:sx n="101" d="100"/>
          <a:sy n="101" d="100"/>
        </p:scale>
        <p:origin x="102" y="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2234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64084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5691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3059832" y="2276872"/>
            <a:ext cx="3384376" cy="86409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4000" dirty="0" smtClean="0">
                <a:latin typeface="돋움" pitchFamily="50" charset="-127"/>
                <a:ea typeface="돋움" pitchFamily="50" charset="-127"/>
              </a:rPr>
              <a:t>과제중심모델</a:t>
            </a:r>
            <a:endParaRPr lang="en-US" altLang="ko-KR" sz="4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77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6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6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과제중심모델의 개입과정</a:t>
            </a:r>
            <a:endParaRPr lang="en-US" altLang="ko-KR" sz="26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계약하기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과제란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목표를 달성하기 위해 클라이언트와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해야 하는 활동으로서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함께 계획하고 동의한 후 수행하는 문제해결 활동을 말함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클라이언트만 과제를 수행하는 것이 아니라 사회복지사도 이를 수행하는 경우가 일반적임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주로 클라이언트의 과제수행을 지원하기 위한 활동을 하는데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다른 기관 혹은 클라이언트의 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친구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이웃 등과 협의하고 협상하는 과제를 수행함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과제의 종류는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회기에서 수행하는 과제와 회기 사이에 가정이나 환경에서 수행하는 과제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혼자서 수행하는 과제나 두 사람 이상이 교환으로 수행하는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두 사람 이상이 함께 수행하는 과제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적응훈련센터에 등록해야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와 보다 상세한 세부과제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적응훈련센터에 지원서 작성하여 제출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618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과제중심모델의 개입과정</a:t>
            </a:r>
            <a:endParaRPr lang="en-US" altLang="ko-KR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계약하기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부수적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 과제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세부유형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유일과제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한번의 수행을 위해 계획 된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되풀이과제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반복적인 활동을 위해 계획된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단일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여러단계가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필요한 하나의 활동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복잡한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밀접하게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관려된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둘 또는 그 이상의 구분된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개인적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한 사람이 수행하는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상호적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 또는 그 이상의 사람들이 수행해야 하는 과제로 구분되지만 서로 연관되어 있는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공유과제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 또는 그 이상의 사람이 같은 과제를 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인지적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사고 및 감정 활동과 관련된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로 나누어질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표적문제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목표와 마찬가지로 과제도 주어와 서술어의 형식으로 구체적으로 기술함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9846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과제중심모델의 개입과정</a:t>
            </a:r>
            <a:endParaRPr lang="en-US" altLang="ko-KR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4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실행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개입과정에서 가장 많은 시간을 할애하는 단계로서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8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회기 개입이면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회기부터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7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회기까지가 실행단계에 해당함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표적문제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맥락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직장 혹은 학교상황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사회경제적 지위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건강 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또래 집단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문화적 배경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성격과 기능양식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문제를 해결하기 위한 과거의 노력과 결과 등에 대해 탐색함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문제해결을 위한 대안을 모색하고 결정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618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과제중심모델의 개입과정</a:t>
            </a:r>
            <a:endParaRPr lang="en-US" altLang="ko-KR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4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실행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문제해결을 위한 대안을 실행하기 위해 과제를 개발하고 수행하며 과제를 수행하는 과정에서 예견되는 어려움과 장애물을 검토해 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이를 제거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변경하기 위한 활동을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과제수행의 실제적인 장애물로는 클라이언트의 기술부족</a:t>
            </a: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다른 사람들의 협력과 지지 부족</a:t>
            </a: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자원 </a:t>
            </a:r>
            <a:r>
              <a:rPr lang="ko-KR" altLang="en-US" sz="2000" dirty="0" err="1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부족등이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있음</a:t>
            </a: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).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또한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예행 연습을 하고 과제에 동의를 얻어내고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과제계획을 요약하여 다시 숙지시킴</a:t>
            </a:r>
            <a:endParaRPr lang="en-US" altLang="ko-KR" sz="20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회기마다 과제수행을 확인하고 문제의 상태와 변화를 점검하며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구조화된 표기법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차트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그래프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간결한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이야기체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코멘트를 사용하여 과제수행 과정을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모니터함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091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과제중심모델의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5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종결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개입과정을 통해 성취한 것에 대해 점검하고 필요한 경우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연장하거나 사후 지도함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클라이언트에게 개입에 대한 피드백을 요청하고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활동에 대해 평가할 필요가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활동을 평가하기 위해서 기술평가척도를 사용할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총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문항으로 구성되었고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보완해야 하는 기술을 나타냄으로써 자신에 대한 이해 뿐 아니라 지도감독을 위한 자료로 활용할 수 있음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659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사례적용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정호는 어머니가 정신병원에 수용되어 있고 아버지는 사망하여 외조부모와 함께 살고 있는 중학교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학년 남학생이다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정호의 할머니는 정호가 밤늦도록 돌아오지 않으면서 전화도 하지 않고 외박이 잦으며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학교에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무단결석하는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등 반항적인 행동이 늘어난 것과 이로 인해 학업성적이 떨어져 인문계 고등학교 진학이 어려울 것 같아 몹시 걱정하고 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할아버지는 정호의 교육과 양육에 벌로 참여를 하지 않는 편이어서 할머니는 주로 또래의 아들을 키우고 있는 딸에게 모든 것을 의논하고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정호의 이모는 정호에게 간섭이 많다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정호는 자기 문제를 무단결석  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외박하는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학업성적이라고 하였다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면접을 통해 이 사례의 본질은 인간 발달 단계적 측면에서 반항기에 들어선 청소년의 정상적 반항 행동에 대해 할머니가 이해하지 못하고 지나치게 간섭하고 다른 손자와 비교하는 데서 악화된 행동이라고 보았으며 표적 문제는 정호의 가출과 연락두절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진학 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할머니의 이해 부족과 부정적 양육태도로 보았다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4232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00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종합사회복지관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담당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</a:t>
            </a:r>
          </a:p>
          <a:p>
            <a:pPr marL="0" indent="0">
              <a:buNone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 algn="ctr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계약서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표적 문제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목적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과제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사회복지사의 과제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개입계획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 과제는 사정에 따라 수정 변경할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면담장소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  00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복지관 상담실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매주 토요일 오후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3:00~4:00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위와 같은 사항에 합의하며 합의 사항을 준수하기로 약속합니다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.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             </a:t>
            </a:r>
          </a:p>
          <a:p>
            <a:pPr marL="0" indent="0">
              <a:buNone/>
            </a:pP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                                                                               2019.4.  </a:t>
            </a:r>
          </a:p>
          <a:p>
            <a:pPr marL="0" indent="0">
              <a:buNone/>
            </a:pP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                                                      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               서명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                                                      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             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94563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과제중심모델</a:t>
            </a:r>
            <a:endParaRPr lang="en-US" altLang="ko-KR" sz="20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1970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년대 미국 시카고대학교에서 진행한 프로젝트의 결과로서 제시됨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프로젝트의 목표는 </a:t>
            </a:r>
            <a:r>
              <a:rPr lang="ko-KR" altLang="en-US" sz="2000" b="1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효율적으로 학습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할 수 있는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전문 원조 기술을 개발하고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b="1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직접적 실천의 </a:t>
            </a:r>
            <a:r>
              <a:rPr lang="ko-KR" altLang="en-US" sz="2000" dirty="0" err="1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효과성을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증진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하며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b="1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실천을 평가하는 능력을 증진할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 있는 모델을 개발하는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 결과 대인간의 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 내적인 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개인과 환경간의 문제를 효과적으로 경감할 수 있는 절충적 실천의 틀로서 과제중심모델을 제시함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과제중심모델은 하나의 이론적 경향에 기초하기 보다는 여러 이론적 성향을 절충하여 사용함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	`</a:t>
            </a:r>
          </a:p>
        </p:txBody>
      </p:sp>
    </p:spTree>
    <p:extLst>
      <p:ext uri="{BB962C8B-B14F-4D97-AF65-F5344CB8AC3E}">
        <p14:creationId xmlns:p14="http://schemas.microsoft.com/office/powerpoint/2010/main" val="106489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03648" y="836712"/>
            <a:ext cx="6196405" cy="4608512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ko-KR" altLang="en-US" sz="18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모델의 특성</a:t>
            </a:r>
            <a:endParaRPr lang="en-US" altLang="ko-KR" sz="18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1800" b="1" dirty="0" smtClean="0">
                <a:latin typeface="돋움" pitchFamily="50" charset="-127"/>
                <a:ea typeface="돋움" pitchFamily="50" charset="-127"/>
              </a:rPr>
              <a:t>단기개입</a:t>
            </a:r>
            <a:endParaRPr lang="en-US" altLang="ko-KR" sz="18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과제중심 접근은 약 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2-3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개월 동안 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8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회기에서 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12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회기 전후로 이루어짐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단기 개입은 대부분 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8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회 이내에 상당한 </a:t>
            </a:r>
            <a:r>
              <a:rPr lang="ko-KR" altLang="en-US" sz="18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개입의 효과를 본다는 메타분석에 근거를 둠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단기개입을 선호하는 미국 의료보험체계에 기인함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1800" b="1" dirty="0" smtClean="0">
                <a:latin typeface="돋움" pitchFamily="50" charset="-127"/>
                <a:ea typeface="돋움" pitchFamily="50" charset="-127"/>
              </a:rPr>
              <a:t>구조화된 접근</a:t>
            </a:r>
            <a:endParaRPr lang="en-US" altLang="ko-KR" sz="18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어떤 모델보다 구조화 되어있고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모두 다섯 단계로 이루어짐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ko-KR" altLang="en-US" sz="1800" b="1" dirty="0" smtClean="0">
                <a:latin typeface="돋움" pitchFamily="50" charset="-127"/>
                <a:ea typeface="돋움" pitchFamily="50" charset="-127"/>
              </a:rPr>
              <a:t>클라이언트의 자기결정권에 대한 강조</a:t>
            </a:r>
            <a:endParaRPr lang="en-US" altLang="ko-KR" sz="18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표적문제를 규명하는 데에 있어 클라이언트의 견해를 우선적으로 반영함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클라이언트는 과제를 설정하고 실행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평가하는 문제해결 작업에서 주체자의 역할을 수행함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427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모델의 특성</a:t>
            </a:r>
            <a:endParaRPr lang="en-US" altLang="ko-KR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4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클라이언트의 환경에 대한 개입 강조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과제중심모델에서 대부분의 클라이언트 문제는 자원의 부족 혹은 기술의 부족과 연관되는 것으로 이해됨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문제와 관련한 자원에 대해 탐색하고 이를 활성화하기 위한 방안을 개입의  모든 과정에서 강조함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활용 가능한 의뢰기관의 자원을 알아보고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표적문제와 관련된 사회환경적 맥락을 탐색하며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문제해결과정에 참여해야 할 사람을 관여시키고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공식적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비공식적 환경에 적극 개입함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5312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모델의 특성</a:t>
            </a:r>
            <a:endParaRPr lang="en-US" altLang="ko-KR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5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개입의 책무성에 대한 강조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모델 개발 목적 자체가 실천의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책무성을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증진하기 위한 것이었으므로 모델의 거의 모든 요소가 이런 목적과 연관됨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개입의 과정을 객관적으로 기록하고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진보 상황을 회기마다 모니터하며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개입과정과 사회복지사의 실천에 대한 클라이언트와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평가를 중요하게 여김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505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8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18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과제중심모델의 개입과정</a:t>
            </a:r>
            <a:endParaRPr lang="en-US" altLang="ko-KR" sz="18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시작하기</a:t>
            </a:r>
            <a:r>
              <a:rPr lang="en-US" altLang="ko-KR" sz="18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18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문제규명</a:t>
            </a:r>
            <a:r>
              <a:rPr lang="en-US" altLang="ko-KR" sz="18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18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계약하기</a:t>
            </a:r>
            <a:r>
              <a:rPr lang="en-US" altLang="ko-KR" sz="18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18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실행</a:t>
            </a:r>
            <a:r>
              <a:rPr lang="en-US" altLang="ko-KR" sz="18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18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종결</a:t>
            </a:r>
            <a:endParaRPr lang="en-US" altLang="ko-KR" sz="18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1800" b="1" dirty="0" smtClean="0">
                <a:latin typeface="돋움" pitchFamily="50" charset="-127"/>
                <a:ea typeface="돋움" pitchFamily="50" charset="-127"/>
              </a:rPr>
              <a:t>시작하기</a:t>
            </a:r>
            <a:endParaRPr lang="en-US" altLang="ko-KR" sz="18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클라이언트가 스스로 </a:t>
            </a:r>
            <a:r>
              <a:rPr lang="ko-KR" altLang="en-US" sz="1800" dirty="0" err="1" smtClean="0">
                <a:latin typeface="돋움" pitchFamily="50" charset="-127"/>
                <a:ea typeface="돋움" pitchFamily="50" charset="-127"/>
              </a:rPr>
              <a:t>사회복지사를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 찾아오는 경우와 다른 기관에 의뢰된 경우가 있음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클라이언트가 스스로 찾아온 경우에는 바로 문제규명단계로 넘어감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클라이언트가 다른 기관에 의해 의뢰된 경우에는 의뢰기관에서 클라이언트를 의뢰한 이유는 무엇인지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의뢰기관이 제시하는 클라이언트의 문제와 목표는 무엇인지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이 문제와 목표가 클라이언트 자신이 제시하는 문제와 목표와 일치하는지에 대해 탐색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만약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일치하지 않는 다면 </a:t>
            </a:r>
            <a:r>
              <a:rPr lang="ko-KR" altLang="en-US" sz="18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 이에 대해 협상하고 조정함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법원명령으로 위임된 목표가 있는 경우에는 클라이언트가 이에 대해 분명하게 이해하고 있는지를 확인함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의뢰기관에서 제공할 수 있는 자원으로서 정서적 지지와 관심 뿐 아니라 실제적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물질적 자원이 있는지 알아보고 활용함  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3228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과제중심모델의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문제규명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과제중심모델을 효과적으로 적용하기 위해서는 표적문제를 구체적으로 설정하는 것이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표적문제는 우선순위에 따라 최대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개까지 제한함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표적문제를 설정한 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신속한 사정을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이는 클라이언트와 계약을 위한 예비사정으로 본격적인 사정은 실행단계에서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제시하는 문제를 탐색하는 것에서 출발하여 개입의 초점이 되는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표적문제를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설정함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618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과제중심모델의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문제규명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표적문제란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자신의 문제로 인식하고 이를 경감 혹은 해결하기를 원하며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사회복지사도 전문적 판단에 의해 인정한 문제를 의미함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표적문제를 설정하는 과정에서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견해를 최대한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반영해야하며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설정한 표적문제가 무엇인지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 모두가 분명하게 이해하고 있어야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견해에 차이가 있는 경우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관심과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전문적 판단을 최대한 반영할 수 있는 방법으로 협의하여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29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과제중심모델의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계약하기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문제해결방향에 대한 클라이언트와 사회복지사의 동의로서 서면 혹은 구두로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계약에는 표적문제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사회복지사의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개입기간과 일정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면접일정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외의 참여자들이 포함됨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하나의 표적문제에 하나의 목표를 설정하며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표적문제와 목표는 클라이언트의 입장에서 주어와 서술어의 형식으로 구체적으로 서술함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사회기술부족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(x)-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가는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과방에서 과 친구들과 얘기하는 것이 어색하다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1993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624</TotalTime>
  <Words>1162</Words>
  <Application>Microsoft Office PowerPoint</Application>
  <PresentationFormat>화면 슬라이드 쇼(4:3)</PresentationFormat>
  <Paragraphs>118</Paragraphs>
  <Slides>16</Slides>
  <Notes>16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5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54</cp:revision>
  <dcterms:created xsi:type="dcterms:W3CDTF">2011-09-05T13:36:33Z</dcterms:created>
  <dcterms:modified xsi:type="dcterms:W3CDTF">2024-04-09T05:43:38Z</dcterms:modified>
</cp:coreProperties>
</file>