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7"/>
  </p:notesMasterIdLst>
  <p:sldIdLst>
    <p:sldId id="259" r:id="rId2"/>
    <p:sldId id="262" r:id="rId3"/>
    <p:sldId id="292" r:id="rId4"/>
    <p:sldId id="293" r:id="rId5"/>
    <p:sldId id="294" r:id="rId6"/>
    <p:sldId id="295" r:id="rId7"/>
    <p:sldId id="296" r:id="rId8"/>
    <p:sldId id="309" r:id="rId9"/>
    <p:sldId id="302" r:id="rId10"/>
    <p:sldId id="310" r:id="rId11"/>
    <p:sldId id="303" r:id="rId12"/>
    <p:sldId id="304" r:id="rId13"/>
    <p:sldId id="306" r:id="rId14"/>
    <p:sldId id="307" r:id="rId15"/>
    <p:sldId id="308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700" autoAdjust="0"/>
  </p:normalViewPr>
  <p:slideViewPr>
    <p:cSldViewPr>
      <p:cViewPr varScale="1">
        <p:scale>
          <a:sx n="101" d="100"/>
          <a:sy n="101" d="100"/>
        </p:scale>
        <p:origin x="132" y="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-382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DC5B71-C7FA-4B80-BD2B-96BB99675DD8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58250-439D-4F80-B57A-774D23C0D0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2235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7642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42069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514407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840961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05839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4614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37780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91171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3037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17188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40621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873274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200924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358250-439D-4F80-B57A-774D23C0D0F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99772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7A52D11C-D999-47DF-81E3-D6B20E7BD293}" type="datetimeFigureOut">
              <a:rPr lang="ko-KR" altLang="en-US" smtClean="0"/>
              <a:t>2024-04-30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BFB8773-3827-4656-851B-3510F23AE97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1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2267744" y="2204864"/>
            <a:ext cx="4896544" cy="158417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4000" dirty="0" smtClean="0"/>
              <a:t>클라이언트 </a:t>
            </a:r>
            <a:r>
              <a:rPr lang="ko-KR" altLang="en-US" sz="4000" dirty="0" err="1" smtClean="0"/>
              <a:t>중심모델</a:t>
            </a:r>
            <a:endParaRPr lang="ko-KR" altLang="en-US" sz="4000" dirty="0"/>
          </a:p>
        </p:txBody>
      </p:sp>
    </p:spTree>
    <p:extLst>
      <p:ext uri="{BB962C8B-B14F-4D97-AF65-F5344CB8AC3E}">
        <p14:creationId xmlns:p14="http://schemas.microsoft.com/office/powerpoint/2010/main" val="2385151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이러한 특징을 갖도록 격려함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클라이언트가 자신의 목표를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명료화하는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능력을 지녔음을 신뢰하고 이를 촉진하는 역할을 할 뿐 클라이언트를 위해 구체적인 목표는 선택하지 않음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56140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개인은 변화에 대한 의지가 없고 자신의 감정과 개인적인 의미를 인식하려 하지 않음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친밀한 의사소통을 거부하고 단지 외적인 상황에 대해서만 소통하고자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2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자기 자신이 아닌 다른 문제들에 대해 말하기 시작하고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문제를 회피함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객체로서의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자신에 대한 표현이 좀 더 자유로워지고 다른 사람에 의해 지각한 자신에 대해 소통함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자가 자신을 객관적으로 볼 수 있는 시각이 중요함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1105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단계로 이루어짐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경험과 자기와의 불일치 및 모순들을 인식하고 문제들에 대한 자신의 책임을 어느정도 표현함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자발적으로 다른 사람들과 관계를 맺으려는 시도를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 경험하는 많은 감정을 자유롭게 표현함으로써 그 감정을 수용하고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이전에 부인하였던 감정들을 자신의 것으로 지각하기 시작함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6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회피가 아니니 수용을 자세로 이전에 부인했던 모든 감정을 즉각적으로 수용함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4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7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단계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클라이언트는 다른 사람의 도움 없이 새로운 감정을 즉각적으로 느끼고 경험함으로써 자신의 역할을 만족스럽게 수행할 수 있는 인간으로 성장함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10029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개입기법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공감적 이해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경험과 감정을 민감하고 정확하게 이해하는 능력으로서 클라이언트의 감정에 휘말리지 않고 이해하는 것이 중요함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사회복지사는 클라이언트의 불일치성을 인식하여 해결하도록 격려함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무조건적인 긍정적 존중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방어적인 태도에 상관없이 무조건적인 긍정적 관심으로 일관되게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수용할때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클라이언트는 다른 사람에게 진정한 관심을 받고 있음을 확신함으로써 자기에 대해 긍정적인 수용을 하게 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진실성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실재성 또는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일치성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4562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주의사항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자신의 신념체계를 인식해야 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가치있는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존재이며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원조관계를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효과적으로 이용할 수 있는 능력을 지니고 있다고 생각하는지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온화함과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신뢰로운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분위기를 형성할 수 있는 능력이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사회복지사에게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있는지 점검함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치료적 관계에서 클라이언트가 자신의 경험과 감정을 표현할 수 있도록 사회복지사는 환경을 조성해야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관심사에 대해 정확히 반응함으로서 클라이언트이 주관적 경험을 존중함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면접상황에서 일어나는 현재 경험에 초점을 두고 클라이언트가 스스로 자신의 경험을 신뢰할 수 있는 과정을 개발해야 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1427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4)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주의사항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진실정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감정이입 등의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면접기법을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활용함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6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사회복지사와 클라이언트의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원조관계는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성장을 촉진하고 자기평가를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증진시킬수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있는 기회라고 생각함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364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등장배경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미국의 심리학자 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로저스에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의해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1940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년대 체계화된 모델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당시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개인치료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중심치료였던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지시적 접근과 전통적인 정신분석적 접근에 대한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반동으로서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비지시적 상담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＂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개발함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상담자가 가장 많이 안다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라는 기본 가정에 이의를 제기하였고 초기에 비지시적 치료법이라고 불렸으나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1951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년 로저의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중심치료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＂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 발간된 후 지금과 같은 명칭으로 불림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최근에 인간중심모델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인간중심접근법이라고도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822984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이론적 기반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1)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인본주의 이론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긍정적인 방향으로 자발적인 성장을 할 수 있는 잠재력을 지녔다고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주관적인 경험과 긍정적이고 건설적이며 의식적인 선택을 할 수 있는 클라이언트의 능력을 신뢰함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선택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책임감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자율성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목적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의미라는 단어를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자아를 실현시킬 수 있는 본성과 잠재력을 지녔다고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6109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2)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현상학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실존주의적인 경향을 가지고 있고 이에 근간이 되는 현상학이 기초가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현상학은 현실을 결정할 때 개인의 즉각적인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의식경험의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중요성을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객관적인 현실이 무엇이든 간에 인간의 행동을 결정하는 요인이 되지 않으며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인간이 그 현실을 어떻게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인식하는가가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중요하다고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현실에 대한 인간의 의식이 문제를 바라보는데 중요한 요소임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인식능력과 결정 능력을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33908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3)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자아실현 욕구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인간의 본성을 선하게 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모든 인간은 자아실현 욕구를 지녔다고 가정하고 자아실현의 욕구는 자신을 유지하거나 향상시키는 방향으로 자신의 모든 능력을 개발하려는 인간의 타고난 성향 임</a:t>
            </a:r>
            <a:endParaRPr lang="en-US" altLang="ko-KR" sz="2000" dirty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829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3. 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solidFill>
                  <a:srgbClr val="00B050"/>
                </a:solidFill>
                <a:latin typeface="돋움" pitchFamily="50" charset="-127"/>
                <a:ea typeface="돋움" pitchFamily="50" charset="-127"/>
              </a:rPr>
              <a:t>가치전제</a:t>
            </a:r>
            <a:endParaRPr lang="en-US" altLang="ko-KR" sz="2000" dirty="0" smtClean="0">
              <a:solidFill>
                <a:srgbClr val="00B050"/>
              </a:solidFill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사회복지사의 태도와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성격특성을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치료 과정의 결과를 결정하는 중요 요소로 사회복지사와 클라이언트 간의 관계를 강조함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인간에 대한 긍정적인 시각을 갖고 클라이언트의 능력에 대한 신뢰가 기반이 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사회복지사와 클라이언트의 인간적인 관계를 중시함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클라이언트의 자기성장을 위한 잠재력을 발현할 수 있는 분위기를 조성하는데 중점을 둠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개입 방향에 대한 일차적인 책임이 클라이언트에 있도록 클라이언트의 문제에 대한 과거사보다 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여기를 강조함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7050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실현화 경향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출생시부터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목적한 바를 이루기 위해서 생산적으로 성장하도록 만들어짐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인간을 이를 위해 다양한 학습을 통해 성장함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자아실현욕구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실현화 경향의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하위체계로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실현화 경향은 기본적인 인간의 동기이며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자아실현은 이러한 경향의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산물임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자아실현욕구는 자신을 실현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보존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향상시키려는 동기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긍정적 관심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인간은 필요로 하는 사랑과 애정을 얻고 인정받기 위해 성정장과정에서 중요한 타인을 기쁘게 하기 위해 노력하고 자신의 내적 경험은 무시함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즉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 보다 타인의 평가에 맞추어 행동함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)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조건부 가치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중요한 타인들의 긍정적인 관심이 조건부로 주어짐에 따라 인간이 어떤 측면에서 자신이 존중되고 있지만 다른 면에서는 그렇지 않다고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느낄때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일어남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6802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4.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기본 개념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지금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-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여기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현재의 나를 결정짓는 것은 과거가 아닌 지금이라는 것을 중요하게 여김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과거의 사건에서 빠져나오지 못하는 클라이언트게 지금의 상황을 보여주고자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기능하는 인간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타인으로 부터 긍정적인 관심을 받고자 하는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욕구과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자기관심의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욕구을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갖고 있고 이러한 욕구가 충족될 때 개인은 충분히 기능하는 인간이 될 수 있음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적응과 부적응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적응이란 자기와 유기체의 경험 간의 일치로 경험에 개방적인 특성을 가지고 있으며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기능을 발휘할 수 있는 상태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부적응이란 자기와 유기체 경험 간의 불일치를 말하며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방어적인 특성을 가짐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 startAt="5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(self):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자기는 개인의 전체적인 현상학적 장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,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혹은 지각적인 장으로부터 분화된 부분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다른 사람들과의 상호작용을 통해 자신의 전체적인 경험의 장으로부터 개인 자신의 각성된 존재를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자기라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0050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내용 개체 틀 3"/>
          <p:cNvSpPr>
            <a:spLocks noGrp="1"/>
          </p:cNvSpPr>
          <p:nvPr>
            <p:ph idx="1"/>
          </p:nvPr>
        </p:nvSpPr>
        <p:spPr>
          <a:xfrm>
            <a:off x="1475656" y="1124744"/>
            <a:ext cx="6196405" cy="489654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5.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클라이언트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중심모델의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및 과정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AutoNum type="arabicParenR"/>
            </a:pP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개입목표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개인의 독립과 통합을 목적으로 하고 인간의 문제보다는 클라이언트 존재 자체에 관심을 갖고 클라이언트의 단순한 문제해결 보다 </a:t>
            </a:r>
            <a:r>
              <a:rPr lang="ko-KR" altLang="en-US" sz="2000" dirty="0" smtClean="0">
                <a:solidFill>
                  <a:srgbClr val="FF0000"/>
                </a:solidFill>
                <a:latin typeface="돋움" pitchFamily="50" charset="-127"/>
                <a:ea typeface="돋움" pitchFamily="50" charset="-127"/>
              </a:rPr>
              <a:t>인간의 성장 자체에 초점을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두어 현재 직면하고 있는 문제와 앞으로의 문제에 더 잘 대처할 수 있도록 돕는 것임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충분히 기능하는 사람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“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을 강조하고 다음의 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3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가지 특성을 지님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경험에 대한 개방성 증가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자기방어로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인한 폐쇄성 감소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실존적인 삶의 태도가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순간 </a:t>
            </a:r>
            <a:r>
              <a:rPr lang="ko-KR" altLang="en-US" sz="2000" dirty="0" err="1" smtClean="0">
                <a:latin typeface="돋움" pitchFamily="50" charset="-127"/>
                <a:ea typeface="돋움" pitchFamily="50" charset="-127"/>
              </a:rPr>
              <a:t>순간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 자신에게 최선의 것을 선택하도록 노력하고 선택에 대한 후회와 미련이 없으면 최선의 삶을 살아가는 것 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  <a:p>
            <a:pPr marL="457200" indent="-457200">
              <a:buFont typeface="+mj-ea"/>
              <a:buAutoNum type="circleNumDbPlain"/>
            </a:pP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자신의 유기체에 대한 신뢰가 증가함</a:t>
            </a:r>
            <a:r>
              <a:rPr lang="en-US" altLang="ko-KR" sz="2000" dirty="0" smtClean="0">
                <a:latin typeface="돋움" pitchFamily="50" charset="-127"/>
                <a:ea typeface="돋움" pitchFamily="50" charset="-127"/>
              </a:rPr>
              <a:t>: </a:t>
            </a:r>
            <a:r>
              <a:rPr lang="ko-KR" altLang="en-US" sz="2000" dirty="0" smtClean="0">
                <a:latin typeface="돋움" pitchFamily="50" charset="-127"/>
                <a:ea typeface="돋움" pitchFamily="50" charset="-127"/>
              </a:rPr>
              <a:t>어떤 한 상황의 여러 측면을 고려하고 그 결과로 한 상황의 모든 측면들을 가장 만족스럽게 하는 결정을 내림으로써 스스로의 유기체를 신뢰하게 됨</a:t>
            </a:r>
            <a:endParaRPr lang="en-US" altLang="ko-KR" sz="2000" dirty="0" smtClean="0">
              <a:latin typeface="돋움" pitchFamily="50" charset="-127"/>
              <a:ea typeface="돋움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615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압정">
  <a:themeElements>
    <a:clrScheme name="압정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Office 클래식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uman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>
              <a:srgbClr val="000000">
                <a:alpha val="40000"/>
              </a:srgbClr>
            </a:outerShdw>
          </a:effectLst>
          <a:scene3d>
            <a:camera prst="perspective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1912</TotalTime>
  <Words>978</Words>
  <Application>Microsoft Office PowerPoint</Application>
  <PresentationFormat>화면 슬라이드 쇼(4:3)</PresentationFormat>
  <Paragraphs>87</Paragraphs>
  <Slides>15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8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24" baseType="lpstr">
      <vt:lpstr>돋움</vt:lpstr>
      <vt:lpstr>맑은 고딕</vt:lpstr>
      <vt:lpstr>바탕</vt:lpstr>
      <vt:lpstr>Arial</vt:lpstr>
      <vt:lpstr>Brush Script MT</vt:lpstr>
      <vt:lpstr>Rage Italic</vt:lpstr>
      <vt:lpstr>Times New Roman</vt:lpstr>
      <vt:lpstr>Wingdings</vt:lpstr>
      <vt:lpstr>압정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정신보건사회복지의 이해</dc:title>
  <dc:creator>대한민국최고</dc:creator>
  <cp:lastModifiedBy>USER</cp:lastModifiedBy>
  <cp:revision>100</cp:revision>
  <dcterms:created xsi:type="dcterms:W3CDTF">2011-09-05T13:36:33Z</dcterms:created>
  <dcterms:modified xsi:type="dcterms:W3CDTF">2024-04-30T05:56:52Z</dcterms:modified>
</cp:coreProperties>
</file>