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31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11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214DD3E-408A-4D45-97B2-FA70A904B6D0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2700" cmpd="thickThin">
              <a:solidFill>
                <a:schemeClr val="accent6"/>
              </a:solidFill>
            </a:ln>
          </a:top>
          <a:bottom>
            <a:ln w="22700" cmpd="thickThin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 w="10000" cmpd="sng">
              <a:solidFill>
                <a:schemeClr val="accent6"/>
              </a:solidFill>
            </a:ln>
          </a:top>
          <a:bottom>
            <a:ln w="10000" cmpd="sng">
              <a:solidFill>
                <a:schemeClr val="accent6"/>
              </a:solidFill>
            </a:ln>
          </a:bottom>
        </a:tcBdr>
        <a:fill>
          <a:solidFill>
            <a:schemeClr val="accent6">
              <a:alpha val="20000"/>
              <a:tint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86EB55A-D8E4-4A66-8E5A-C34D8BC1693A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TxStyle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TxStyle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>
        <a:fontRef idx="minor">
          <a:scrgbClr r="0" g="0" b="0"/>
        </a:fontRef>
        <a:schemeClr val="accent6"/>
      </a:tcTxStyle>
      <a:tcStyle>
        <a:tcBdr>
          <a:top>
            <a:ln w="6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accent6">
          <a:shade val="40000"/>
        </a:schemeClr>
      </a:tcTxStyle>
      <a:tcStyle>
        <a:tcBdr/>
        <a:fill>
          <a:solidFill>
            <a:schemeClr val="accent6">
              <a:alpha val="40000"/>
            </a:schemeClr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6" y="288"/>
      </p:cViewPr>
      <p:guideLst>
        <p:guide orient="horz" pos="2159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피해</c:v>
                </c:pt>
                <c:pt idx="1">
                  <c:v>가해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25.8</c:v>
                </c:pt>
                <c:pt idx="1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6B-4E99-97C4-A8D2AFC78F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피해</c:v>
                </c:pt>
                <c:pt idx="1">
                  <c:v>가해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30.2</c:v>
                </c:pt>
                <c:pt idx="1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6B-4E99-97C4-A8D2AFC78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1152490"/>
        <c:axId val="492771689"/>
      </c:barChart>
      <c:catAx>
        <c:axId val="74115249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2771689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2771689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115249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38421943783760071"/>
          <c:y val="0.11627236008644104"/>
          <c:w val="0.19691061973571777"/>
          <c:h val="0.23353041708469391"/>
        </c:manualLayout>
      </c:layout>
      <c:overlay val="0"/>
    </c:legend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b="0" i="0"/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CD0-4310-842A-3DB6232821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피해</c:v>
                </c:pt>
                <c:pt idx="1">
                  <c:v>가해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27.3</c:v>
                </c:pt>
                <c:pt idx="1">
                  <c:v>35.299999999999997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D0-4310-842A-3DB6232821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 i="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피해</c:v>
                </c:pt>
                <c:pt idx="1">
                  <c:v>가해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8.6</c:v>
                </c:pt>
                <c:pt idx="1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D0-4310-842A-3DB623282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1152490"/>
        <c:axId val="492771689"/>
      </c:barChart>
      <c:catAx>
        <c:axId val="74115249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2771689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2771689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115249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40154474973678589"/>
          <c:y val="0.10395100712776184"/>
          <c:w val="0.19691061973571777"/>
          <c:h val="0.23353041708469391"/>
        </c:manualLayout>
      </c:layout>
      <c:overlay val="0"/>
    </c:legend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신체적 폭력</c:v>
                </c:pt>
                <c:pt idx="1">
                  <c:v>정서적 폭력</c:v>
                </c:pt>
                <c:pt idx="2">
                  <c:v>경제적 폭력</c:v>
                </c:pt>
                <c:pt idx="3">
                  <c:v>성적 폭력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28.6</c:v>
                </c:pt>
                <c:pt idx="2">
                  <c:v>3.5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90-4E53-BDA3-95C934FE34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신체적 폭력</c:v>
                </c:pt>
                <c:pt idx="1">
                  <c:v>정서적 폭력</c:v>
                </c:pt>
                <c:pt idx="2">
                  <c:v>경제적 폭력</c:v>
                </c:pt>
                <c:pt idx="3">
                  <c:v>성적 폭력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3.3</c:v>
                </c:pt>
                <c:pt idx="1">
                  <c:v>10.5</c:v>
                </c:pt>
                <c:pt idx="2">
                  <c:v>2.4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90-4E53-BDA3-95C934FE3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1152490"/>
        <c:axId val="492771689"/>
      </c:barChart>
      <c:catAx>
        <c:axId val="74115249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2771689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277168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crossAx val="741152490"/>
        <c:crosses val="autoZero"/>
        <c:crossBetween val="between"/>
        <c:majorUnit val="20"/>
      </c:valAx>
      <c:spPr>
        <a:ln w="9525" cap="flat" cmpd="sng" algn="ctr">
          <a:noFill/>
          <a:prstDash val="solid"/>
          <a:round/>
        </a:ln>
      </c:spPr>
    </c:plotArea>
    <c:legend>
      <c:legendPos val="r"/>
      <c:layout>
        <c:manualLayout>
          <c:xMode val="edge"/>
          <c:yMode val="edge"/>
          <c:x val="0.91192322969436646"/>
          <c:y val="0.40452519059181213"/>
          <c:w val="7.5956828892230988E-2"/>
          <c:h val="0.19094949960708618"/>
        </c:manualLayout>
      </c:layout>
      <c:overlay val="0"/>
      <c:txPr>
        <a:bodyPr/>
        <a:lstStyle/>
        <a:p>
          <a:pPr>
            <a:defRPr sz="1400" b="0" i="0"/>
          </a:pPr>
          <a:endParaRPr lang="ko-KR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73449045419693"/>
          <c:y val="5.0051309168338776E-2"/>
          <c:w val="0.77122455835342407"/>
          <c:h val="0.866151213645935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기타</c:v>
                </c:pt>
                <c:pt idx="1">
                  <c:v>귀하의 이성문제</c:v>
                </c:pt>
                <c:pt idx="2">
                  <c:v>배우자의 이성문제</c:v>
                </c:pt>
                <c:pt idx="3">
                  <c:v>자녀문제</c:v>
                </c:pt>
                <c:pt idx="4">
                  <c:v>이유를 모르겠다</c:v>
                </c:pt>
                <c:pt idx="5">
                  <c:v>귀하의 음주문제</c:v>
                </c:pt>
                <c:pt idx="6">
                  <c:v>시가, 처가 문제</c:v>
                </c:pt>
                <c:pt idx="7">
                  <c:v>배우자의 음주문제</c:v>
                </c:pt>
                <c:pt idx="8">
                  <c:v>경제적인 문제</c:v>
                </c:pt>
                <c:pt idx="9">
                  <c:v>성격차이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0.3</c:v>
                </c:pt>
                <c:pt idx="1">
                  <c:v>0.4</c:v>
                </c:pt>
                <c:pt idx="2">
                  <c:v>1.1000000000000001</c:v>
                </c:pt>
                <c:pt idx="3">
                  <c:v>1.8</c:v>
                </c:pt>
                <c:pt idx="4">
                  <c:v>2.2000000000000002</c:v>
                </c:pt>
                <c:pt idx="5">
                  <c:v>4.4000000000000004</c:v>
                </c:pt>
                <c:pt idx="6">
                  <c:v>9.3000000000000007</c:v>
                </c:pt>
                <c:pt idx="7">
                  <c:v>9.6</c:v>
                </c:pt>
                <c:pt idx="8">
                  <c:v>25.7</c:v>
                </c:pt>
                <c:pt idx="9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F-430F-A599-D74821CB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4851758"/>
        <c:axId val="71994154"/>
      </c:barChart>
      <c:catAx>
        <c:axId val="81485175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ko-KR"/>
          </a:p>
        </c:txPr>
        <c:crossAx val="7199415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199415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noFill/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crossAx val="814851758"/>
        <c:crosses val="autoZero"/>
        <c:crossBetween val="between"/>
        <c:majorUnit val="20"/>
      </c:valAx>
      <c:spPr>
        <a:ln w="9525" cap="flat" cmpd="sng" algn="ctr">
          <a:noFill/>
          <a:prstDash val="solid"/>
          <a:round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남편이 먼저</c:v>
                </c:pt>
                <c:pt idx="1">
                  <c:v>서로 비슷하게</c:v>
                </c:pt>
                <c:pt idx="2">
                  <c:v>아내가 먼저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48.4</c:v>
                </c:pt>
                <c:pt idx="1">
                  <c:v>35.799999999999997</c:v>
                </c:pt>
                <c:pt idx="2">
                  <c:v>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4D-40AB-9880-355BE92FA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533394"/>
        <c:axId val="108888105"/>
      </c:barChart>
      <c:catAx>
        <c:axId val="53553339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ko-KR"/>
          </a:p>
        </c:txPr>
        <c:crossAx val="108888105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8888105"/>
        <c:scaling>
          <c:orientation val="minMax"/>
          <c:max val="10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535533394"/>
        <c:crosses val="autoZero"/>
        <c:crossBetween val="between"/>
        <c:majorUnit val="20"/>
      </c:valAx>
      <c:spPr>
        <a:ln w="9525" cap="flat" cmpd="sng" algn="ctr">
          <a:noFill/>
          <a:prstDash val="solid"/>
          <a:round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여성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신체적 상처</c:v>
                </c:pt>
                <c:pt idx="1">
                  <c:v>정신적 고통</c:v>
                </c:pt>
                <c:pt idx="2">
                  <c:v>위험이나 공포심 정도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43.4</c:v>
                </c:pt>
                <c:pt idx="2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1-4B75-8E86-22BC6E9F3F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남성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신체적 상처</c:v>
                </c:pt>
                <c:pt idx="1">
                  <c:v>정신적 고통</c:v>
                </c:pt>
                <c:pt idx="2">
                  <c:v>위험이나 공포심 정도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6.3</c:v>
                </c:pt>
                <c:pt idx="1">
                  <c:v>18.899999999999999</c:v>
                </c:pt>
                <c:pt idx="2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1-4B75-8E86-22BC6E9F3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533394"/>
        <c:axId val="108888105"/>
      </c:barChart>
      <c:catAx>
        <c:axId val="53553339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ko-KR"/>
          </a:p>
        </c:txPr>
        <c:crossAx val="108888105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8888105"/>
        <c:scaling>
          <c:orientation val="minMax"/>
          <c:max val="10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535533394"/>
        <c:crosses val="autoZero"/>
        <c:crossBetween val="between"/>
        <c:majorUnit val="20"/>
      </c:valAx>
      <c:spPr>
        <a:ln w="9525" cap="flat" cmpd="sng" algn="ctr">
          <a:noFill/>
          <a:prstDash val="solid"/>
          <a:round/>
        </a:ln>
      </c:spPr>
    </c:plotArea>
    <c:legend>
      <c:legendPos val="r"/>
      <c:layout>
        <c:manualLayout>
          <c:xMode val="edge"/>
          <c:yMode val="edge"/>
          <c:x val="0.90084308385848999"/>
          <c:y val="7.4035637080669403E-2"/>
          <c:w val="9.5338262617588043E-2"/>
          <c:h val="0.26327142119407654"/>
        </c:manualLayout>
      </c:layout>
      <c:overlay val="0"/>
      <c:txPr>
        <a:bodyPr/>
        <a:lstStyle/>
        <a:p>
          <a:pPr>
            <a:defRPr sz="1800" b="0" i="0"/>
          </a:pPr>
          <a:endParaRPr lang="ko-KR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00502A7B-1F39-4DC5-8358-D18662F1262C}" type="datetime1">
              <a:rPr lang="ko-KR" altLang="en-US"/>
              <a:pPr lvl="0">
                <a:defRPr lang="ko-KR" altLang="en-US"/>
              </a:pPr>
              <a:t>2019-05-20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fld id="{2C6EFADB-2759-45DD-993A-7A7766D23ACF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6666" y="1541881"/>
            <a:ext cx="4578668" cy="1233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7500" b="1" dirty="0" err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lt1"/>
                </a:solidFill>
                <a:latin typeface="함초롬돋움"/>
                <a:ea typeface="함초롬돋움"/>
                <a:cs typeface="함초롬돋움"/>
              </a:rPr>
              <a:t>아내학대</a:t>
            </a:r>
            <a:endParaRPr lang="ko-KR" altLang="en-US" sz="7500" b="1" dirty="0">
              <a:ln w="12700" cap="flat" cmpd="sng" algn="ctr">
                <a:solidFill>
                  <a:schemeClr val="accent6"/>
                </a:solidFill>
                <a:prstDash val="solid"/>
                <a:miter/>
              </a:ln>
              <a:solidFill>
                <a:schemeClr val="lt1"/>
              </a:solidFill>
              <a:latin typeface="함초롬돋움"/>
              <a:ea typeface="함초롬돋움"/>
              <a:cs typeface="함초롬돋움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16912" y="4054078"/>
            <a:ext cx="927088" cy="783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8457" y="4467282"/>
            <a:ext cx="3514846" cy="219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조장 1618064  김호현</a:t>
            </a:r>
          </a:p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1418005 권택민</a:t>
            </a:r>
          </a:p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1618031 유승현</a:t>
            </a:r>
          </a:p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1618053 차단비</a:t>
            </a:r>
          </a:p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1718023 문지원</a:t>
            </a:r>
          </a:p>
          <a:p>
            <a:pPr algn="r">
              <a:defRPr lang="ko-KR" altLang="en-US"/>
            </a:pPr>
            <a:r>
              <a:rPr lang="ko-KR" altLang="en-US" sz="2300">
                <a:ln w="9525">
                  <a:solidFill>
                    <a:srgbClr val="F1E327">
                      <a:alpha val="100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함초롬돋움"/>
                <a:ea typeface="함초롬돋움"/>
                <a:cs typeface="함초롬돋움"/>
              </a:rPr>
              <a:t>1718026 박재영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noFill/>
          <a:ln w="1905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직사각형 4"/>
          <p:cNvSpPr/>
          <p:nvPr/>
        </p:nvSpPr>
        <p:spPr>
          <a:xfrm flipH="1">
            <a:off x="3900984" y="1486427"/>
            <a:ext cx="173765" cy="1297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>
              <a:ln w="9525">
                <a:solidFill>
                  <a:schemeClr val="accent1">
                    <a:alpha val="0"/>
                  </a:schemeClr>
                </a:solidFill>
              </a:ln>
              <a:latin typeface="나눔고딕 ExtraBold"/>
              <a:ea typeface="나눔고딕 ExtraBold"/>
            </a:endParaRPr>
          </a:p>
        </p:txBody>
      </p:sp>
      <p:sp>
        <p:nvSpPr>
          <p:cNvPr id="10" name="직사각형 4"/>
          <p:cNvSpPr/>
          <p:nvPr/>
        </p:nvSpPr>
        <p:spPr>
          <a:xfrm flipH="1">
            <a:off x="7982446" y="1951366"/>
            <a:ext cx="129117" cy="10757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>
              <a:ln w="9525">
                <a:solidFill>
                  <a:schemeClr val="accent1">
                    <a:alpha val="0"/>
                  </a:schemeClr>
                </a:solidFill>
              </a:ln>
              <a:latin typeface="나눔고딕 ExtraBold"/>
              <a:ea typeface="나눔고딕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9024" y="1330523"/>
            <a:ext cx="2522638" cy="395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000">
                <a:solidFill>
                  <a:schemeClr val="tx1">
                    <a:lumMod val="70000"/>
                    <a:lumOff val="30000"/>
                  </a:schemeClr>
                </a:solidFill>
                <a:latin typeface="함초롬돋움"/>
                <a:ea typeface="함초롬돋움"/>
                <a:cs typeface="함초롬돋움"/>
              </a:rPr>
              <a:t>정신보건사회복지론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5368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사회심리적 이론</a:t>
            </a:r>
          </a:p>
        </p:txBody>
      </p:sp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65797" y="565673"/>
            <a:ext cx="845092" cy="845092"/>
          </a:xfrm>
          <a:prstGeom prst="rect">
            <a:avLst/>
          </a:prstGeom>
        </p:spPr>
      </p:pic>
      <p:grpSp>
        <p:nvGrpSpPr>
          <p:cNvPr id="150" name="그룹 149"/>
          <p:cNvGrpSpPr/>
          <p:nvPr/>
        </p:nvGrpSpPr>
        <p:grpSpPr>
          <a:xfrm>
            <a:off x="408973" y="2015132"/>
            <a:ext cx="11574771" cy="3358670"/>
            <a:chOff x="703530" y="1493998"/>
            <a:chExt cx="3280851" cy="3022244"/>
          </a:xfrm>
        </p:grpSpPr>
        <p:sp>
          <p:nvSpPr>
            <p:cNvPr id="151" name="TextBox 150"/>
            <p:cNvSpPr txBox="1"/>
            <p:nvPr/>
          </p:nvSpPr>
          <p:spPr>
            <a:xfrm>
              <a:off x="739702" y="1784204"/>
              <a:ext cx="3229463" cy="2548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 아동의 의미 있는 타락 행동과 그 결과를 관찰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 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→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어떠한 제약을 받지 않고 바라던 결과를 성취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→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사회적으로 부적절한 것일지라도 그 행동을 학습</a:t>
              </a:r>
            </a:p>
            <a:p>
              <a:pPr>
                <a:defRPr lang="ko-KR" altLang="en-US"/>
              </a:pPr>
              <a:endParaRPr lang="ko-KR" altLang="ko-KR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아내학대 가해 남성들이 아동기에 폭력에 더 많이 노출되었다는 여러 연구결과들은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 이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러한 사회학습이론의 주장을 지지</a:t>
              </a:r>
            </a:p>
            <a:p>
              <a:pPr>
                <a:defRPr lang="ko-KR" altLang="en-US"/>
              </a:pPr>
              <a:endParaRPr lang="ko-KR" altLang="ko-KR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유의점 :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일부 남성들의 경우 원 가족에서 가정폭력을 경험하지 않고도 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	  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아내학대의 가해자가 되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는 경우</a:t>
              </a: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03530" y="1493998"/>
              <a:ext cx="3280851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cxnSp>
        <p:nvCxnSpPr>
          <p:cNvPr id="170" name="직선 연결선 169"/>
          <p:cNvCxnSpPr/>
          <p:nvPr/>
        </p:nvCxnSpPr>
        <p:spPr>
          <a:xfrm>
            <a:off x="2233904" y="1256109"/>
            <a:ext cx="4970887" cy="0"/>
          </a:xfrm>
          <a:prstGeom prst="line">
            <a:avLst/>
          </a:prstGeom>
          <a:ln w="12700" algn="ctr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352971" y="764975"/>
            <a:ext cx="6980041" cy="42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사회학습이론, 스트레스론, 성역할이론</a:t>
            </a:r>
          </a:p>
        </p:txBody>
      </p:sp>
      <p:grpSp>
        <p:nvGrpSpPr>
          <p:cNvPr id="153" name="그룹 152"/>
          <p:cNvGrpSpPr/>
          <p:nvPr/>
        </p:nvGrpSpPr>
        <p:grpSpPr>
          <a:xfrm>
            <a:off x="976309" y="1628415"/>
            <a:ext cx="1949650" cy="625078"/>
            <a:chOff x="953985" y="1122164"/>
            <a:chExt cx="1949650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5" y="1226341"/>
              <a:ext cx="1820231" cy="424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사회학습이론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1" bldLvl="0" animBg="1"/>
      <p:bldP spid="147" grpId="2" bldLvl="0" animBg="1"/>
      <p:bldP spid="150" grpId="5" bldLvl="0" animBg="1"/>
      <p:bldP spid="170" grpId="3" bldLvl="0" animBg="1"/>
      <p:bldP spid="171" grpId="4" bldLvl="0" animBg="1"/>
      <p:bldP spid="153" grpId="6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5368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사회심리적 이론</a:t>
            </a:r>
          </a:p>
        </p:txBody>
      </p:sp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65797" y="565673"/>
            <a:ext cx="845092" cy="845092"/>
          </a:xfrm>
          <a:prstGeom prst="rect">
            <a:avLst/>
          </a:prstGeom>
        </p:spPr>
      </p:pic>
      <p:grpSp>
        <p:nvGrpSpPr>
          <p:cNvPr id="150" name="그룹 149"/>
          <p:cNvGrpSpPr/>
          <p:nvPr/>
        </p:nvGrpSpPr>
        <p:grpSpPr>
          <a:xfrm>
            <a:off x="676863" y="2015133"/>
            <a:ext cx="10821592" cy="3358669"/>
            <a:chOff x="781041" y="1493999"/>
            <a:chExt cx="3238745" cy="3022243"/>
          </a:xfrm>
        </p:grpSpPr>
        <p:sp>
          <p:nvSpPr>
            <p:cNvPr id="151" name="TextBox 150"/>
            <p:cNvSpPr txBox="1"/>
            <p:nvPr/>
          </p:nvSpPr>
          <p:spPr>
            <a:xfrm>
              <a:off x="790324" y="1810989"/>
              <a:ext cx="3229463" cy="2274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많은 연구에서 스트레스와 가정 내 폭력 간에 연관이 있다는 것이 밝혀졌으며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특정 스트레스 요인(재정적인 문제, 실직, 질투심, 음주, 임신, 자녀문제, 사회적 지위의 차이)이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폭행과 직접적인 연관성 有</a:t>
              </a: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남편이 스트레스가 쌓여 아내를 구타한다는 생각은 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  구타당하면서 살고 있는 아내들의 자기 합리화에 불과함.</a:t>
              </a: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전문가들은 구타의 원인이 술에 취해서 때리는 것이 아니라 때리기 위해 술을 마신다고 주장</a:t>
              </a: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cxnSp>
        <p:nvCxnSpPr>
          <p:cNvPr id="170" name="직선 연결선 169"/>
          <p:cNvCxnSpPr/>
          <p:nvPr/>
        </p:nvCxnSpPr>
        <p:spPr>
          <a:xfrm>
            <a:off x="2233904" y="1256109"/>
            <a:ext cx="4970887" cy="0"/>
          </a:xfrm>
          <a:prstGeom prst="line">
            <a:avLst/>
          </a:prstGeom>
          <a:ln w="12700" algn="ctr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352971" y="764975"/>
            <a:ext cx="6980041" cy="42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사회학습이론, 스트레스론, 성역할이론</a:t>
            </a:r>
          </a:p>
        </p:txBody>
      </p:sp>
      <p:grpSp>
        <p:nvGrpSpPr>
          <p:cNvPr id="153" name="그룹 152"/>
          <p:cNvGrpSpPr/>
          <p:nvPr/>
        </p:nvGrpSpPr>
        <p:grpSpPr>
          <a:xfrm>
            <a:off x="976309" y="1628415"/>
            <a:ext cx="1949649" cy="625078"/>
            <a:chOff x="953985" y="1122164"/>
            <a:chExt cx="1949649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5" y="1226341"/>
              <a:ext cx="1544006" cy="424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스트레스론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bldLvl="0" animBg="1"/>
      <p:bldP spid="15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5368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사회심리적 이론</a:t>
            </a:r>
          </a:p>
        </p:txBody>
      </p:sp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65797" y="565673"/>
            <a:ext cx="845092" cy="845092"/>
          </a:xfrm>
          <a:prstGeom prst="rect">
            <a:avLst/>
          </a:prstGeom>
        </p:spPr>
      </p:pic>
      <p:grpSp>
        <p:nvGrpSpPr>
          <p:cNvPr id="150" name="그룹 149"/>
          <p:cNvGrpSpPr/>
          <p:nvPr/>
        </p:nvGrpSpPr>
        <p:grpSpPr>
          <a:xfrm>
            <a:off x="528034" y="2015133"/>
            <a:ext cx="11372258" cy="3790271"/>
            <a:chOff x="781041" y="1493999"/>
            <a:chExt cx="3238745" cy="3022243"/>
          </a:xfrm>
        </p:grpSpPr>
        <p:sp>
          <p:nvSpPr>
            <p:cNvPr id="151" name="TextBox 150"/>
            <p:cNvSpPr txBox="1"/>
            <p:nvPr/>
          </p:nvSpPr>
          <p:spPr>
            <a:xfrm>
              <a:off x="790324" y="1810989"/>
              <a:ext cx="3229463" cy="35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cxnSp>
        <p:nvCxnSpPr>
          <p:cNvPr id="170" name="직선 연결선 169"/>
          <p:cNvCxnSpPr/>
          <p:nvPr/>
        </p:nvCxnSpPr>
        <p:spPr>
          <a:xfrm>
            <a:off x="2233904" y="1256109"/>
            <a:ext cx="4970887" cy="0"/>
          </a:xfrm>
          <a:prstGeom prst="line">
            <a:avLst/>
          </a:prstGeom>
          <a:ln w="12700" algn="ctr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352971" y="764975"/>
            <a:ext cx="6980041" cy="42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사회학습이론, 스트레스론, 성역할이론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715863" y="2446734"/>
            <a:ext cx="10462616" cy="2771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남자는 어린시절부터 공격적이며 폭력을 사용하고 여자는 남자에게 복종적이며 희생하도록 강요당하는 전통적인 성역할 학습에 근거한 이론</a:t>
            </a:r>
          </a:p>
          <a:p>
            <a:pPr>
              <a:defRPr lang="ko-KR" altLang="en-US"/>
            </a:pPr>
            <a:endParaRPr lang="ko-KR" altLang="ko-KR" sz="220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상당수의 사람들은 남성들은 가장이 되고 여성들의 기쁨은 아내와 어머니가 되는 것이라고 믿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음.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또 다른 사람들은 가족문제에 있어서는 남편의 의견을 따라야 하며 또한 성적으로는 항상 남편의 요구를 받아들이는 것이 아내의 의무라고 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함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. 이런 사실은 가족권력구조를 남성우위의 계급조직으로 보고,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구타당한 여성들은 여성하위의 전통적인 사고방식을 지닐 수밖에 없음을 뒷받침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함.</a:t>
            </a:r>
          </a:p>
        </p:txBody>
      </p:sp>
      <p:grpSp>
        <p:nvGrpSpPr>
          <p:cNvPr id="153" name="그룹 152"/>
          <p:cNvGrpSpPr/>
          <p:nvPr/>
        </p:nvGrpSpPr>
        <p:grpSpPr>
          <a:xfrm>
            <a:off x="976309" y="1628415"/>
            <a:ext cx="1949649" cy="625078"/>
            <a:chOff x="953985" y="1122164"/>
            <a:chExt cx="1949649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5" y="1226341"/>
              <a:ext cx="1544006" cy="424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성역할이론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bldLvl="0" animBg="1"/>
      <p:bldP spid="172" grpId="1" bldLvl="0" animBg="1"/>
      <p:bldP spid="153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0796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사회문화이론 </a:t>
            </a:r>
          </a:p>
        </p:txBody>
      </p:sp>
      <p:grpSp>
        <p:nvGrpSpPr>
          <p:cNvPr id="150" name="그룹 149"/>
          <p:cNvGrpSpPr/>
          <p:nvPr/>
        </p:nvGrpSpPr>
        <p:grpSpPr>
          <a:xfrm>
            <a:off x="408971" y="1330524"/>
            <a:ext cx="11372258" cy="4842866"/>
            <a:chOff x="781041" y="1493999"/>
            <a:chExt cx="3238745" cy="3022243"/>
          </a:xfrm>
        </p:grpSpPr>
        <p:sp>
          <p:nvSpPr>
            <p:cNvPr id="151" name="TextBox 150"/>
            <p:cNvSpPr txBox="1"/>
            <p:nvPr/>
          </p:nvSpPr>
          <p:spPr>
            <a:xfrm>
              <a:off x="790324" y="1810989"/>
              <a:ext cx="3229463" cy="35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72" name="TextBox 171"/>
          <p:cNvSpPr txBox="1"/>
          <p:nvPr/>
        </p:nvSpPr>
        <p:spPr>
          <a:xfrm>
            <a:off x="596800" y="1762122"/>
            <a:ext cx="10462616" cy="3779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가족은 상호의존적인 가족원들로 구성된 역동적인 조직체이기에</a:t>
            </a: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한 구성원의 행동은 다른 구성원들의 반응 및 피드백에 의해 나타나는 결과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.</a:t>
            </a:r>
          </a:p>
          <a:p>
            <a:pPr>
              <a:defRPr lang="ko-KR" altLang="en-US"/>
            </a:pPr>
            <a:endParaRPr lang="ko-KR" altLang="ko-KR" sz="220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체계이론가들은 폭력을 가족체계의 산물로 간주하고, 부부 역할이나 부부 관계,</a:t>
            </a:r>
          </a:p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의사소통, 문제 해결 기술들에 의해서 폭력이 일어나고 유지 된다고 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봄.</a:t>
            </a:r>
          </a:p>
          <a:p>
            <a:pPr>
              <a:defRPr lang="ko-KR" altLang="en-US"/>
            </a:pPr>
            <a:endParaRPr lang="ko-KR" altLang="en-US" sz="220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남성이 아내에게 폭력을 행사했을 때 아내가 소극적이고 무기력하게 반응 한다면</a:t>
            </a: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부부체계 속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폭력에 대한 긍정적인피드백이 형성→ 폭력이 지속적→ 하나의 상호작용 유형으로 자리매김 할 가능성이 더욱 커지게 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됨.</a:t>
            </a:r>
          </a:p>
          <a:p>
            <a:pPr>
              <a:defRPr lang="ko-KR" altLang="en-US"/>
            </a:pPr>
            <a:endParaRPr lang="ko-KR" altLang="en-US" sz="220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- 한계 : 체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계이론은 부부의 권력불균형으로 인해 발생하는 학대의 특성을 설명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못함.</a:t>
            </a:r>
          </a:p>
        </p:txBody>
      </p:sp>
      <p:grpSp>
        <p:nvGrpSpPr>
          <p:cNvPr id="153" name="그룹 152"/>
          <p:cNvGrpSpPr/>
          <p:nvPr/>
        </p:nvGrpSpPr>
        <p:grpSpPr>
          <a:xfrm>
            <a:off x="857246" y="943805"/>
            <a:ext cx="1949649" cy="625078"/>
            <a:chOff x="953985" y="1122164"/>
            <a:chExt cx="1949649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4" y="1226340"/>
              <a:ext cx="1524956" cy="5009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7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체계이론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1" bldLvl="0" animBg="1"/>
      <p:bldP spid="150" grpId="2" bldLvl="0" animBg="1"/>
      <p:bldP spid="172" grpId="3" bldLvl="0" animBg="1"/>
      <p:bldP spid="153" grpId="4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0796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페미니즘 이론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326056" y="1047744"/>
            <a:ext cx="10462618" cy="75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남성이 지배력을 형성하고 이를 유지하기 위해 취하는 통제행동이며,</a:t>
            </a:r>
          </a:p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남편과 아내의 권력 불균형이 여성에 대한폭력을 유발시킨다고 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봄.</a:t>
            </a:r>
          </a:p>
        </p:txBody>
      </p:sp>
      <p:pic>
        <p:nvPicPr>
          <p:cNvPr id="173" name="그림 17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321299" y="777898"/>
            <a:ext cx="1168365" cy="1168365"/>
          </a:xfrm>
          <a:prstGeom prst="rect">
            <a:avLst/>
          </a:prstGeom>
        </p:spPr>
      </p:pic>
      <p:sp>
        <p:nvSpPr>
          <p:cNvPr id="174" name="TextBox 173"/>
          <p:cNvSpPr txBox="1"/>
          <p:nvPr/>
        </p:nvSpPr>
        <p:spPr>
          <a:xfrm>
            <a:off x="1326056" y="2089541"/>
            <a:ext cx="10462618" cy="75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아내학대는 아내를 지배하기 위해서 남편에 의해 자행 되는 도구적 권력 전략이며,</a:t>
            </a:r>
          </a:p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이데올로기적 사회체계에 의해 수용되고 지지되어 진다고 주장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함.</a:t>
            </a: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321299" y="1819695"/>
            <a:ext cx="1168365" cy="1168365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1326056" y="3114662"/>
            <a:ext cx="10462618" cy="75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남성이 지배력을 형성하고 이를 유지하기 위해 취하는 통제행동이며,</a:t>
            </a:r>
          </a:p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남편과 아내의 권력 불균형이 여성에 대한폭력을 유발시킨다고 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봄.</a:t>
            </a:r>
          </a:p>
        </p:txBody>
      </p:sp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321299" y="2844817"/>
            <a:ext cx="1168365" cy="1168365"/>
          </a:xfrm>
          <a:prstGeom prst="rect">
            <a:avLst/>
          </a:prstGeom>
        </p:spPr>
      </p:pic>
      <p:sp>
        <p:nvSpPr>
          <p:cNvPr id="179" name="TextBox 178"/>
          <p:cNvSpPr txBox="1"/>
          <p:nvPr/>
        </p:nvSpPr>
        <p:spPr>
          <a:xfrm>
            <a:off x="1326056" y="4067162"/>
            <a:ext cx="10462618" cy="750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아내학대 문제 해결을 위한 페미니즘 접근은 가부장적 가족의 전통적 구조 변화와</a:t>
            </a:r>
          </a:p>
          <a:p>
            <a:pPr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이러한 구조를 지지하는 가부장제도와 규범의 근본적 개혁을 요구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함.</a:t>
            </a:r>
          </a:p>
        </p:txBody>
      </p:sp>
      <p:pic>
        <p:nvPicPr>
          <p:cNvPr id="180" name="그림 17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321299" y="3797317"/>
            <a:ext cx="1168365" cy="1168365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1326056" y="5019662"/>
            <a:ext cx="10462618" cy="750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</a:rPr>
              <a:t>제한점 : </a:t>
            </a: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</a:rPr>
              <a:t>페미니즘 이론은 가부장제 사회에서 유사한 영향을 받으면서도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</a:rPr>
              <a:t>폭력적인 남성과 그렇지 않은 남성들 간의 차이를 충분히 설명하지 못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</a:rPr>
              <a:t>함.</a:t>
            </a:r>
          </a:p>
        </p:txBody>
      </p:sp>
      <p:pic>
        <p:nvPicPr>
          <p:cNvPr id="183" name="그림 18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321299" y="4749817"/>
            <a:ext cx="1168365" cy="11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1" bldLvl="0" animBg="1"/>
      <p:bldP spid="172" grpId="2" bldLvl="0" animBg="1"/>
      <p:bldP spid="173" grpId="3" bldLvl="0" animBg="1"/>
      <p:bldP spid="174" grpId="4" bldLvl="0" animBg="1"/>
      <p:bldP spid="175" grpId="5" bldLvl="0" animBg="1"/>
      <p:bldP spid="176" grpId="6" bldLvl="0" animBg="1"/>
      <p:bldP spid="177" grpId="7" bldLvl="0" animBg="1"/>
      <p:bldP spid="179" grpId="8" bldLvl="0" animBg="1"/>
      <p:bldP spid="180" grpId="9" bldLvl="0" animBg="1"/>
      <p:bldP spid="182" grpId="10" bldLvl="0" animBg="1"/>
      <p:bldP spid="183" grpId="1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409277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35368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급진적 여권주의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206995" y="2223075"/>
            <a:ext cx="9480352" cy="75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남성의 폭력은 여성에 대 통제의 기본이며, 남성은 논쟁을 해결하기 위해 폭력을 사용하는데 익숙하므로 폭력과 성은 사회구조적으로 형성된 것으로 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봄.</a:t>
            </a:r>
          </a:p>
        </p:txBody>
      </p:sp>
      <p:pic>
        <p:nvPicPr>
          <p:cNvPr id="185" name="그림 18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127127" y="1997873"/>
            <a:ext cx="1168365" cy="1168365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1206996" y="2454355"/>
            <a:ext cx="9480352" cy="421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ko-KR" sz="2200"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1206996" y="3429000"/>
            <a:ext cx="9480352" cy="1100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가족성원 간의 갈등에서 비롯되는 단순한 폭력은 일반적으로 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사회문제로서의 가정 폭력의 범주에 해당 하지 않으며, 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기본적으로 남녀 불평등에서 비롯되는 폭력만을 그 범주에 포함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.</a:t>
            </a:r>
          </a:p>
        </p:txBody>
      </p:sp>
      <p:pic>
        <p:nvPicPr>
          <p:cNvPr id="191" name="그림 19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127127" y="3099619"/>
            <a:ext cx="1168365" cy="1168365"/>
          </a:xfrm>
          <a:prstGeom prst="rect">
            <a:avLst/>
          </a:prstGeom>
        </p:spPr>
      </p:pic>
      <p:sp>
        <p:nvSpPr>
          <p:cNvPr id="196" name="TextBox 195"/>
          <p:cNvSpPr txBox="1"/>
          <p:nvPr/>
        </p:nvSpPr>
        <p:spPr>
          <a:xfrm>
            <a:off x="1206995" y="1400079"/>
            <a:ext cx="10492384" cy="42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초점 :</a:t>
            </a:r>
            <a:r>
              <a:rPr lang="en-US" altLang="ko-KR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가부장적 사회에서의 성과 사회구조의 특성</a:t>
            </a:r>
          </a:p>
        </p:txBody>
      </p:sp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127128" y="981402"/>
            <a:ext cx="1168365" cy="1168365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1206995" y="4976812"/>
            <a:ext cx="10492384" cy="109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폭력적인 남성으로부터 독립하고자 하는 여성의 복지에 대한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욕구를 지원하지 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않는 등 국가의 소극적개입으로 인해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여성은 경제적으로 남성에게 종속되어 있으며, 결국 폭력을 조장 한다고  주장</a:t>
            </a:r>
          </a:p>
        </p:txBody>
      </p:sp>
      <p:pic>
        <p:nvPicPr>
          <p:cNvPr id="200" name="그림 19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9934356" flipV="1">
            <a:off x="127127" y="4647431"/>
            <a:ext cx="1168365" cy="11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1" bldLvl="0" animBg="1"/>
      <p:bldP spid="184" grpId="4" bldLvl="0" animBg="1"/>
      <p:bldP spid="185" grpId="5" bldLvl="0" animBg="1"/>
      <p:bldP spid="190" grpId="6" bldLvl="0" animBg="1"/>
      <p:bldP spid="191" grpId="7" bldLvl="0" animBg="1"/>
      <p:bldP spid="196" grpId="2" bldLvl="0" animBg="1"/>
      <p:bldP spid="197" grpId="3" bldLvl="0" animBg="1"/>
      <p:bldP spid="199" grpId="8" bldLvl="0" animBg="1"/>
      <p:bldP spid="200" grpId="9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오각형 15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영향</a:t>
            </a:r>
          </a:p>
        </p:txBody>
      </p:sp>
      <p:sp>
        <p:nvSpPr>
          <p:cNvPr id="18" name="갈매기형 수장 17"/>
          <p:cNvSpPr/>
          <p:nvPr/>
        </p:nvSpPr>
        <p:spPr>
          <a:xfrm>
            <a:off x="1177230" y="0"/>
            <a:ext cx="514945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460002" y="0"/>
            <a:ext cx="4985208" cy="636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개인에게 미치는 영향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423" y="1390054"/>
            <a:ext cx="1964531" cy="493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700" b="1">
                <a:latin typeface="함초롬돋움"/>
                <a:ea typeface="함초롬돋움"/>
                <a:cs typeface="함초롬돋움"/>
              </a:rPr>
              <a:t>신체적 피해 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311" y="1131219"/>
            <a:ext cx="949270" cy="9492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6914" y="1434701"/>
            <a:ext cx="8587388" cy="442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300">
                <a:latin typeface="함초롬돋움"/>
                <a:ea typeface="함초롬돋움"/>
                <a:cs typeface="함초롬돋움"/>
              </a:rPr>
              <a:t>가벼운 타박상에서부터 심각한 수준의 상해까지 다양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8524" y="1956552"/>
            <a:ext cx="9011606" cy="441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3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남편으로부터 학대 및 폭력을 당한 여성의 89.9%가 신체적증상</a:t>
            </a:r>
            <a:r>
              <a:rPr lang="ko-KR" altLang="en-US" sz="23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호소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2479729"/>
            <a:ext cx="949270" cy="9492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09187" y="2759272"/>
            <a:ext cx="1964531" cy="496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700" b="1">
                <a:latin typeface="함초롬돋움"/>
                <a:ea typeface="함초롬돋움"/>
                <a:cs typeface="함초롬돋움"/>
              </a:rPr>
              <a:t>심리적 영향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98524" y="2745339"/>
            <a:ext cx="7820982" cy="44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폭력을 당한 아내들은 무기력, 불만, 의사소통 능력의 약화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69691" y="3190876"/>
            <a:ext cx="2574728" cy="439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1">
                <a:latin typeface="함초롬돋움"/>
                <a:ea typeface="함초롬돋움"/>
                <a:cs typeface="함초롬돋움"/>
              </a:rPr>
              <a:t>→ 학습된 무기력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25355" y="3190876"/>
            <a:ext cx="5595939" cy="439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1">
                <a:latin typeface="함초롬돋움"/>
                <a:ea typeface="함초롬돋움"/>
                <a:cs typeface="함초롬돋움"/>
              </a:rPr>
              <a:t>→</a:t>
            </a:r>
            <a:r>
              <a:rPr lang="ko-KR" altLang="en-US" sz="2300">
                <a:latin typeface="함초롬돋움"/>
                <a:ea typeface="함초롬돋움"/>
                <a:cs typeface="함초롬돋움"/>
              </a:rPr>
              <a:t>   수동적, 무력하게 만들어 우울증 유발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3875484"/>
            <a:ext cx="949270" cy="9492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9187" y="4155027"/>
            <a:ext cx="1964531" cy="500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700" b="1">
                <a:latin typeface="함초롬돋움"/>
                <a:ea typeface="함초롬돋움"/>
                <a:cs typeface="함초롬돋움"/>
              </a:rPr>
              <a:t>사회적 영향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98524" y="4174089"/>
            <a:ext cx="9514882" cy="44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폭력사실</a:t>
            </a:r>
            <a:r>
              <a:rPr lang="ko-KR" altLang="en-US" sz="2300" b="0" i="0">
                <a:latin typeface="함초롬돋움"/>
                <a:ea typeface="함초롬돋움"/>
                <a:cs typeface="함초롬돋움"/>
              </a:rPr>
              <a:t>때문에 사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람들과의</a:t>
            </a:r>
            <a:r>
              <a:rPr lang="ko-KR" altLang="en-US" sz="23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만남을 피하고 </a:t>
            </a:r>
            <a:r>
              <a:rPr lang="ko-KR" altLang="ko-KR" sz="2300" b="1" i="0">
                <a:latin typeface="함초롬돋움"/>
                <a:ea typeface="함초롬돋움"/>
                <a:cs typeface="함초롬돋움"/>
              </a:rPr>
              <a:t>사회적으로 고립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되는 특성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98524" y="4814049"/>
            <a:ext cx="9916718" cy="44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300" b="0" i="0"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사회적 상호작용면에서 일반아내들에 비해</a:t>
            </a:r>
            <a:r>
              <a:rPr lang="ko-KR" altLang="en-US" sz="2300" b="0" i="0">
                <a:latin typeface="함초롬돋움"/>
                <a:ea typeface="함초롬돋움"/>
                <a:cs typeface="함초롬돋움"/>
              </a:rPr>
              <a:t> 일반아내들이</a:t>
            </a:r>
            <a:r>
              <a:rPr lang="ko-KR" altLang="ko-KR" sz="2300" b="0" i="0">
                <a:latin typeface="함초롬돋움"/>
                <a:ea typeface="함초롬돋움"/>
                <a:cs typeface="함초롬돋움"/>
              </a:rPr>
              <a:t> 낮은 점수를 </a:t>
            </a:r>
            <a:r>
              <a:rPr lang="ko-KR" altLang="en-US" sz="2300" b="0" i="0">
                <a:latin typeface="함초롬돋움"/>
                <a:ea typeface="함초롬돋움"/>
                <a:cs typeface="함초롬돋움"/>
              </a:rPr>
              <a:t>보임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1" bldLvl="0" animBg="1"/>
      <p:bldP spid="21" grpId="2" bldLvl="0" animBg="1"/>
      <p:bldP spid="23" grpId="3" bldLvl="0" animBg="1"/>
      <p:bldP spid="25" grpId="8" bldLvl="0" animBg="1"/>
      <p:bldP spid="26" grpId="9" bldLvl="0" animBg="1"/>
      <p:bldP spid="29" grpId="4" bldLvl="0" animBg="1"/>
      <p:bldP spid="30" grpId="5" bldLvl="0" animBg="1"/>
      <p:bldP spid="31" grpId="10" bldLvl="0" animBg="1"/>
      <p:bldP spid="32" grpId="11" bldLvl="0" animBg="1"/>
      <p:bldP spid="33" grpId="12" bldLvl="0" animBg="1"/>
      <p:bldP spid="35" grpId="6" bldLvl="0" animBg="1"/>
      <p:bldP spid="36" grpId="7" bldLvl="0" animBg="1"/>
      <p:bldP spid="38" grpId="13" bldLvl="0" animBg="1"/>
      <p:bldP spid="39" grpId="14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3231131" y="2639733"/>
            <a:ext cx="2520000" cy="1368000"/>
          </a:xfrm>
          <a:prstGeom prst="rect">
            <a:avLst/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" name="오각형 15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영향</a:t>
            </a:r>
          </a:p>
        </p:txBody>
      </p:sp>
      <p:sp>
        <p:nvSpPr>
          <p:cNvPr id="18" name="갈매기형 수장 17"/>
          <p:cNvSpPr/>
          <p:nvPr/>
        </p:nvSpPr>
        <p:spPr>
          <a:xfrm>
            <a:off x="1177230" y="0"/>
            <a:ext cx="514945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460002" y="0"/>
            <a:ext cx="4613138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아동에게 미치는 영향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64992" y="1275211"/>
            <a:ext cx="2334578" cy="471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자녀</a:t>
            </a:r>
            <a:r>
              <a:rPr lang="ko-KR" altLang="en-US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직접 학대</a:t>
            </a:r>
            <a:r>
              <a:rPr lang="ko-KR" altLang="en-US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</a:t>
            </a:r>
            <a:endParaRPr lang="ko-KR" altLang="ko-KR" sz="2500" b="0" i="0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01962" y="4673260"/>
            <a:ext cx="5133380" cy="42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장기적인 측면에서 심각한 영향</a:t>
            </a:r>
          </a:p>
        </p:txBody>
      </p:sp>
      <p:sp>
        <p:nvSpPr>
          <p:cNvPr id="42" name="갈매기형 수장 41"/>
          <p:cNvSpPr/>
          <p:nvPr/>
        </p:nvSpPr>
        <p:spPr>
          <a:xfrm flipH="1">
            <a:off x="5619751" y="1151984"/>
            <a:ext cx="595312" cy="744140"/>
          </a:xfrm>
          <a:prstGeom prst="chevron">
            <a:avLst>
              <a:gd name="adj" fmla="val 75756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6096000" y="1092450"/>
            <a:ext cx="3199804" cy="85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배우자</a:t>
            </a:r>
            <a:r>
              <a:rPr lang="ko-KR" altLang="en-US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(엄마)</a:t>
            </a:r>
            <a:r>
              <a:rPr lang="ko-KR" altLang="ko-KR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폭행</a:t>
            </a:r>
          </a:p>
          <a:p>
            <a:pPr algn="ctr">
              <a:defRPr lang="ko-KR" altLang="en-US"/>
            </a:pPr>
            <a:r>
              <a:rPr lang="ko-KR" altLang="ko-KR" sz="25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당하는 장면</a:t>
            </a:r>
            <a:r>
              <a:rPr lang="ko-KR" altLang="ko-KR" sz="25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을 목격</a:t>
            </a:r>
          </a:p>
        </p:txBody>
      </p:sp>
      <p:sp>
        <p:nvSpPr>
          <p:cNvPr id="44" name="톱니 모양의 오른쪽 화살표 43"/>
          <p:cNvSpPr/>
          <p:nvPr/>
        </p:nvSpPr>
        <p:spPr>
          <a:xfrm>
            <a:off x="3297819" y="4322316"/>
            <a:ext cx="578592" cy="386606"/>
          </a:xfrm>
          <a:prstGeom prst="notchedRightArrow">
            <a:avLst>
              <a:gd name="adj1" fmla="val 50000"/>
              <a:gd name="adj2" fmla="val 49218"/>
            </a:avLst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2" name="그룹 51"/>
          <p:cNvGrpSpPr/>
          <p:nvPr/>
        </p:nvGrpSpPr>
        <p:grpSpPr>
          <a:xfrm>
            <a:off x="3505344" y="3042866"/>
            <a:ext cx="2337647" cy="772266"/>
            <a:chOff x="3835000" y="1688530"/>
            <a:chExt cx="2375761" cy="772266"/>
          </a:xfrm>
        </p:grpSpPr>
        <p:sp>
          <p:nvSpPr>
            <p:cNvPr id="46" name="TextBox 45"/>
            <p:cNvSpPr txBox="1"/>
            <p:nvPr/>
          </p:nvSpPr>
          <p:spPr>
            <a:xfrm>
              <a:off x="3834999" y="1742235"/>
              <a:ext cx="1920938" cy="415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100">
                  <a:latin typeface="함초롬돋움"/>
                  <a:ea typeface="함초롬돋움"/>
                  <a:cs typeface="함초롬돋움"/>
                </a:rPr>
                <a:t>반사회적 행동 </a:t>
              </a:r>
            </a:p>
          </p:txBody>
        </p:sp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 rot="4534356" flipV="1">
              <a:off x="5438495" y="1688530"/>
              <a:ext cx="772266" cy="772266"/>
            </a:xfrm>
            <a:prstGeom prst="rect">
              <a:avLst/>
            </a:prstGeom>
          </p:spPr>
        </p:pic>
      </p:grpSp>
      <p:grpSp>
        <p:nvGrpSpPr>
          <p:cNvPr id="53" name="그룹 52"/>
          <p:cNvGrpSpPr/>
          <p:nvPr/>
        </p:nvGrpSpPr>
        <p:grpSpPr>
          <a:xfrm>
            <a:off x="6629547" y="2860562"/>
            <a:ext cx="2659724" cy="1050893"/>
            <a:chOff x="4994672" y="3751439"/>
            <a:chExt cx="2659724" cy="1050893"/>
          </a:xfrm>
        </p:grpSpPr>
        <p:sp>
          <p:nvSpPr>
            <p:cNvPr id="48" name="TextBox 47"/>
            <p:cNvSpPr txBox="1"/>
            <p:nvPr/>
          </p:nvSpPr>
          <p:spPr>
            <a:xfrm>
              <a:off x="4994672" y="3751439"/>
              <a:ext cx="2441974" cy="1052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100">
                  <a:latin typeface="함초롬돋움"/>
                  <a:ea typeface="함초롬돋움"/>
                  <a:cs typeface="함초롬돋움"/>
                </a:rPr>
                <a:t>집단 따돌림, </a:t>
              </a:r>
            </a:p>
            <a:p>
              <a:pPr algn="ctr">
                <a:defRPr lang="ko-KR" altLang="en-US"/>
              </a:pPr>
              <a:r>
                <a:rPr lang="ko-KR" altLang="en-US" sz="2100">
                  <a:latin typeface="함초롬돋움"/>
                  <a:ea typeface="함초롬돋움"/>
                  <a:cs typeface="함초롬돋움"/>
                </a:rPr>
                <a:t>다른 형태의 </a:t>
              </a:r>
            </a:p>
            <a:p>
              <a:pPr algn="ctr">
                <a:defRPr lang="ko-KR" altLang="en-US"/>
              </a:pPr>
              <a:r>
                <a:rPr lang="ko-KR" altLang="en-US" sz="2100">
                  <a:latin typeface="함초롬돋움"/>
                  <a:ea typeface="함초롬돋움"/>
                  <a:cs typeface="함초롬돋움"/>
                </a:rPr>
                <a:t>폭력의 표적 가능성</a:t>
              </a: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 rot="4534356" flipV="1">
              <a:off x="6882130" y="3813860"/>
              <a:ext cx="772266" cy="772266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3975737" y="4247551"/>
            <a:ext cx="4240528" cy="422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소외되고 거부당하고 있다고 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느낌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57414" y="5125639"/>
            <a:ext cx="7544398" cy="471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폭력행동 </a:t>
            </a:r>
            <a:r>
              <a:rPr lang="ko-KR" altLang="en-US" sz="2500" b="1" i="0">
                <a:solidFill>
                  <a:srgbClr val="FF0000"/>
                </a:solidFill>
                <a:latin typeface="함초롬돋움"/>
                <a:ea typeface="함초롬돋움"/>
                <a:cs typeface="함초롬돋움"/>
              </a:rPr>
              <a:t>세대간</a:t>
            </a:r>
            <a:r>
              <a:rPr lang="ko-KR" altLang="ko-KR" sz="2500" b="1" i="0">
                <a:solidFill>
                  <a:srgbClr val="FF0000"/>
                </a:solidFill>
                <a:latin typeface="함초롬돋움"/>
                <a:ea typeface="함초롬돋움"/>
                <a:cs typeface="함초롬돋움"/>
              </a:rPr>
              <a:t> 전이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시키는 가장 강력한 위험 요인</a:t>
            </a:r>
          </a:p>
        </p:txBody>
      </p:sp>
      <p:sp>
        <p:nvSpPr>
          <p:cNvPr id="56" name="모서리가 둥근 직사각형 55"/>
          <p:cNvSpPr/>
          <p:nvPr/>
        </p:nvSpPr>
        <p:spPr>
          <a:xfrm>
            <a:off x="3779487" y="2475681"/>
            <a:ext cx="1101327" cy="47625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100" b="1">
                <a:solidFill>
                  <a:schemeClr val="bg2">
                    <a:lumMod val="10000"/>
                    <a:lumOff val="90000"/>
                  </a:schemeClr>
                </a:solidFill>
                <a:latin typeface="함초롬돋움"/>
                <a:ea typeface="함초롬돋움"/>
                <a:cs typeface="함초롬돋움"/>
              </a:rPr>
              <a:t>소년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6633351" y="2639733"/>
            <a:ext cx="2520000" cy="1368000"/>
          </a:xfrm>
          <a:prstGeom prst="rect">
            <a:avLst/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2" name="모서리가 둥근 직사각형 61"/>
          <p:cNvSpPr/>
          <p:nvPr/>
        </p:nvSpPr>
        <p:spPr>
          <a:xfrm>
            <a:off x="7290644" y="2401266"/>
            <a:ext cx="1131093" cy="461367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100" b="1">
                <a:solidFill>
                  <a:schemeClr val="bg2">
                    <a:lumMod val="10000"/>
                    <a:lumOff val="90000"/>
                  </a:schemeClr>
                </a:solidFill>
                <a:latin typeface="함초롬돋움"/>
                <a:ea typeface="함초롬돋움"/>
                <a:cs typeface="함초롬돋움"/>
              </a:rPr>
              <a:t>소녀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12299" y="5676303"/>
            <a:ext cx="4911332" cy="42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이를 멈추기 위해 </a:t>
            </a:r>
            <a:r>
              <a:rPr lang="ko-KR" altLang="en-US" sz="2200" b="1">
                <a:solidFill>
                  <a:srgbClr val="FF0000"/>
                </a:solidFill>
                <a:latin typeface="함초롬돋움"/>
                <a:ea typeface="함초롬돋움"/>
                <a:cs typeface="함초롬돋움"/>
              </a:rPr>
              <a:t>초기개입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중요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7" bldLvl="0" animBg="1"/>
      <p:bldP spid="18" grpId="0" bldLvl="0" animBg="1"/>
      <p:bldP spid="19" grpId="1" bldLvl="0" animBg="1"/>
      <p:bldP spid="40" grpId="2" bldLvl="0" animBg="1"/>
      <p:bldP spid="41" grpId="13" bldLvl="0" animBg="1"/>
      <p:bldP spid="42" grpId="3" bldLvl="0" animBg="1"/>
      <p:bldP spid="43" grpId="4" bldLvl="0" animBg="1"/>
      <p:bldP spid="44" grpId="11" bldLvl="0" animBg="1"/>
      <p:bldP spid="52" grpId="8" bldLvl="0" animBg="1"/>
      <p:bldP spid="53" grpId="9" bldLvl="0" animBg="1"/>
      <p:bldP spid="54" grpId="12" bldLvl="0" animBg="1"/>
      <p:bldP spid="55" grpId="14" bldLvl="0" animBg="1"/>
      <p:bldP spid="56" grpId="5" bldLvl="0" animBg="1"/>
      <p:bldP spid="58" grpId="10" bldLvl="0" animBg="1"/>
      <p:bldP spid="62" grpId="6" bldLvl="0" animBg="1"/>
      <p:bldP spid="63" grpId="15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오각형 15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영향</a:t>
            </a:r>
          </a:p>
        </p:txBody>
      </p:sp>
      <p:sp>
        <p:nvSpPr>
          <p:cNvPr id="18" name="갈매기형 수장 17"/>
          <p:cNvSpPr/>
          <p:nvPr/>
        </p:nvSpPr>
        <p:spPr>
          <a:xfrm>
            <a:off x="1177230" y="0"/>
            <a:ext cx="6310313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460002" y="0"/>
            <a:ext cx="6461584" cy="636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가족 및 사회에 미치는 영향</a:t>
            </a:r>
          </a:p>
        </p:txBody>
      </p:sp>
      <p:grpSp>
        <p:nvGrpSpPr>
          <p:cNvPr id="65" name="그룹 64"/>
          <p:cNvGrpSpPr/>
          <p:nvPr/>
        </p:nvGrpSpPr>
        <p:grpSpPr>
          <a:xfrm>
            <a:off x="2412683" y="1375172"/>
            <a:ext cx="1994297" cy="1890117"/>
            <a:chOff x="1668362" y="4247555"/>
            <a:chExt cx="1300717" cy="1182816"/>
          </a:xfrm>
        </p:grpSpPr>
        <p:sp>
          <p:nvSpPr>
            <p:cNvPr id="66" name="타원 65"/>
            <p:cNvSpPr/>
            <p:nvPr/>
          </p:nvSpPr>
          <p:spPr>
            <a:xfrm>
              <a:off x="1668362" y="4247555"/>
              <a:ext cx="1300716" cy="1182816"/>
            </a:xfrm>
            <a:prstGeom prst="ellipse">
              <a:avLst/>
            </a:prstGeom>
            <a:solidFill>
              <a:schemeClr val="accent6">
                <a:alpha val="85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08517" y="4622179"/>
              <a:ext cx="1250158" cy="28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가족해체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5097854" y="1375172"/>
            <a:ext cx="1996290" cy="1890117"/>
            <a:chOff x="1668362" y="4247555"/>
            <a:chExt cx="1302017" cy="1182816"/>
          </a:xfrm>
        </p:grpSpPr>
        <p:sp>
          <p:nvSpPr>
            <p:cNvPr id="69" name="타원 68"/>
            <p:cNvSpPr/>
            <p:nvPr/>
          </p:nvSpPr>
          <p:spPr>
            <a:xfrm>
              <a:off x="1668362" y="4247555"/>
              <a:ext cx="1300716" cy="1182816"/>
            </a:xfrm>
            <a:prstGeom prst="ellipse">
              <a:avLst/>
            </a:prstGeom>
            <a:solidFill>
              <a:schemeClr val="accent6">
                <a:alpha val="85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720211" y="4486615"/>
              <a:ext cx="1250166" cy="514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청소년의</a:t>
              </a:r>
            </a:p>
            <a:p>
              <a:pPr algn="ctr">
                <a:defRPr lang="ko-KR" altLang="en-US"/>
              </a:pPr>
              <a:r>
                <a:rPr lang="ko-KR" altLang="en-US" sz="24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비행원인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7599342" y="1375172"/>
            <a:ext cx="1994301" cy="1890117"/>
            <a:chOff x="1668359" y="4247555"/>
            <a:chExt cx="1300719" cy="1182816"/>
          </a:xfrm>
        </p:grpSpPr>
        <p:sp>
          <p:nvSpPr>
            <p:cNvPr id="72" name="타원 71"/>
            <p:cNvSpPr/>
            <p:nvPr/>
          </p:nvSpPr>
          <p:spPr>
            <a:xfrm>
              <a:off x="1668362" y="4247555"/>
              <a:ext cx="1300716" cy="1182816"/>
            </a:xfrm>
            <a:prstGeom prst="ellipse">
              <a:avLst/>
            </a:prstGeom>
            <a:solidFill>
              <a:schemeClr val="accent6">
                <a:alpha val="85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68357" y="4523546"/>
              <a:ext cx="1250166" cy="5133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세대간</a:t>
              </a:r>
            </a:p>
            <a:p>
              <a:pPr algn="ctr">
                <a:defRPr lang="ko-KR" altLang="en-US"/>
              </a:pPr>
              <a:r>
                <a:rPr lang="ko-KR" altLang="en-US" sz="24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전승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501382" y="3727599"/>
            <a:ext cx="7189236" cy="79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300" b="0" i="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단순한 개인이나 가족만의 문제에</a:t>
            </a:r>
          </a:p>
          <a:p>
            <a:pPr algn="ctr">
              <a:defRPr lang="ko-KR" altLang="en-US"/>
            </a:pPr>
            <a:r>
              <a:rPr lang="ko-KR" altLang="ko-KR" sz="2300" b="0" i="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국한되지 않으며 가족과 </a:t>
            </a:r>
            <a:r>
              <a:rPr lang="ko-KR" altLang="ko-KR" sz="2300" b="1" i="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사회에도 부정적</a:t>
            </a:r>
            <a:endParaRPr lang="ko-KR" altLang="ko-KR" sz="2300" b="0" i="0">
              <a:solidFill>
                <a:schemeClr val="tx1"/>
              </a:solidFill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919115" y="5765360"/>
            <a:ext cx="6353770" cy="4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500" b="0" i="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사회의 건강성을 해치는 </a:t>
            </a:r>
            <a:r>
              <a:rPr lang="ko-KR" altLang="ko-KR" sz="2500" b="1" i="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명백한 사회문제</a:t>
            </a:r>
            <a:endParaRPr lang="ko-KR" altLang="en-US" sz="2500" b="1"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78" name="줄무늬가 있는 오른쪽 화살표 77"/>
          <p:cNvSpPr/>
          <p:nvPr/>
        </p:nvSpPr>
        <p:spPr>
          <a:xfrm rot="5400000">
            <a:off x="5530337" y="4612062"/>
            <a:ext cx="1131323" cy="1040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1" bldLvl="0" animBg="1"/>
      <p:bldP spid="65" grpId="2" bldLvl="0" animBg="1"/>
      <p:bldP spid="68" grpId="3" bldLvl="0" animBg="1"/>
      <p:bldP spid="71" grpId="4" bldLvl="0" animBg="1"/>
      <p:bldP spid="75" grpId="5" bldLvl="0" animBg="1"/>
      <p:bldP spid="76" grpId="6" bldLvl="0" animBg="1"/>
      <p:bldP spid="78" grpId="7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1037211" y="2496696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993558" y="6327101"/>
            <a:ext cx="4198442" cy="3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/>
              <a:t>▲ 여성가족부 가정폭력 실태조사(2016)</a:t>
            </a:r>
          </a:p>
        </p:txBody>
      </p:sp>
      <p:cxnSp>
        <p:nvCxnSpPr>
          <p:cNvPr id="40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2"/>
          <p:cNvCxnSpPr/>
          <p:nvPr/>
        </p:nvCxnSpPr>
        <p:spPr>
          <a:xfrm>
            <a:off x="0" y="586800"/>
            <a:ext cx="105840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0"/>
            <a:ext cx="3437928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실태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1028401" y="0"/>
            <a:ext cx="4420195" cy="601265"/>
            <a:chOff x="998635" y="0"/>
            <a:chExt cx="4420195" cy="601265"/>
          </a:xfrm>
        </p:grpSpPr>
        <p:sp>
          <p:nvSpPr>
            <p:cNvPr id="44" name="한쪽 모서리가 잘린 사각형 43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95369" y="0"/>
              <a:ext cx="3929065" cy="512445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지난 1년간 부부 폭력률</a:t>
              </a:r>
            </a:p>
          </p:txBody>
        </p:sp>
      </p:grpSp>
      <p:grpSp>
        <p:nvGrpSpPr>
          <p:cNvPr id="52" name="그룹 51"/>
          <p:cNvGrpSpPr>
            <a:grpSpLocks/>
          </p:cNvGrpSpPr>
          <p:nvPr/>
        </p:nvGrpSpPr>
        <p:grpSpPr>
          <a:xfrm>
            <a:off x="1709737" y="1691579"/>
            <a:ext cx="4888110" cy="4247733"/>
            <a:chOff x="1501377" y="1408806"/>
            <a:chExt cx="4888110" cy="4247733"/>
          </a:xfrm>
        </p:grpSpPr>
        <p:sp>
          <p:nvSpPr>
            <p:cNvPr id="34" name="TextBox 33"/>
            <p:cNvSpPr txBox="1"/>
            <p:nvPr/>
          </p:nvSpPr>
          <p:spPr>
            <a:xfrm>
              <a:off x="3426927" y="5289350"/>
              <a:ext cx="811994" cy="367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b="1"/>
                <a:t>여성</a:t>
              </a:r>
            </a:p>
          </p:txBody>
        </p:sp>
        <p:graphicFrame>
          <p:nvGraphicFramePr>
            <p:cNvPr id="46" name="차트 45"/>
            <p:cNvGraphicFramePr/>
            <p:nvPr/>
          </p:nvGraphicFramePr>
          <p:xfrm>
            <a:off x="1501377" y="1408806"/>
            <a:ext cx="4888110" cy="40701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53" name="그룹 52"/>
          <p:cNvGrpSpPr>
            <a:grpSpLocks/>
          </p:cNvGrpSpPr>
          <p:nvPr/>
        </p:nvGrpSpPr>
        <p:grpSpPr>
          <a:xfrm>
            <a:off x="6707386" y="1721345"/>
            <a:ext cx="4873228" cy="4334649"/>
            <a:chOff x="6499026" y="1438572"/>
            <a:chExt cx="4873228" cy="4334649"/>
          </a:xfrm>
        </p:grpSpPr>
        <p:sp>
          <p:nvSpPr>
            <p:cNvPr id="32" name="TextBox 31"/>
            <p:cNvSpPr txBox="1"/>
            <p:nvPr/>
          </p:nvSpPr>
          <p:spPr>
            <a:xfrm>
              <a:off x="8332004" y="5408411"/>
              <a:ext cx="811996" cy="366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b="1"/>
                <a:t>남성</a:t>
              </a:r>
            </a:p>
          </p:txBody>
        </p:sp>
        <p:graphicFrame>
          <p:nvGraphicFramePr>
            <p:cNvPr id="51" name="차트 50"/>
            <p:cNvGraphicFramePr/>
            <p:nvPr/>
          </p:nvGraphicFramePr>
          <p:xfrm>
            <a:off x="6499026" y="1438572"/>
            <a:ext cx="4873227" cy="40999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3351609" y="1033817"/>
            <a:ext cx="5792391" cy="42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지난 1년간 부부폭력률</a:t>
            </a:r>
            <a:r>
              <a:rPr lang="ko-KR" altLang="en-US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에 대한 남녀 응답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0690" y="0"/>
            <a:ext cx="1373505" cy="822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4800">
                <a:ln w="6350" cap="flat" cmpd="sng" algn="ctr">
                  <a:solidFill>
                    <a:schemeClr val="accent6"/>
                  </a:solidFill>
                  <a:prstDash val="solid"/>
                  <a:miter/>
                </a:ln>
                <a:gradFill flip="xy" rotWithShape="1">
                  <a:gsLst>
                    <a:gs pos="0">
                      <a:schemeClr val="accent6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6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6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  <a:tileRect/>
                </a:gradFill>
                <a:latin typeface="함초롬돋움"/>
                <a:ea typeface="함초롬돋움"/>
                <a:cs typeface="함초롬돋움"/>
              </a:rPr>
              <a:t>목차</a:t>
            </a:r>
          </a:p>
        </p:txBody>
      </p:sp>
      <p:cxnSp>
        <p:nvCxnSpPr>
          <p:cNvPr id="21" name="직선 연결선 13"/>
          <p:cNvCxnSpPr/>
          <p:nvPr/>
        </p:nvCxnSpPr>
        <p:spPr>
          <a:xfrm>
            <a:off x="3609992" y="6694289"/>
            <a:ext cx="8395402" cy="0"/>
          </a:xfrm>
          <a:prstGeom prst="line">
            <a:avLst/>
          </a:prstGeom>
          <a:ln w="12700" algn="ctr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13"/>
          <p:cNvCxnSpPr/>
          <p:nvPr/>
        </p:nvCxnSpPr>
        <p:spPr>
          <a:xfrm rot="16200000" flipH="1">
            <a:off x="8958746" y="3647641"/>
            <a:ext cx="6093296" cy="0"/>
          </a:xfrm>
          <a:prstGeom prst="line">
            <a:avLst/>
          </a:prstGeom>
          <a:ln w="12700" algn="ctr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27088" cy="783336"/>
          </a:xfrm>
          <a:prstGeom prst="rect">
            <a:avLst/>
          </a:prstGeom>
        </p:spPr>
      </p:pic>
      <p:graphicFrame>
        <p:nvGraphicFramePr>
          <p:cNvPr id="24" name="표 23"/>
          <p:cNvGraphicFramePr/>
          <p:nvPr/>
        </p:nvGraphicFramePr>
        <p:xfrm>
          <a:off x="1087125" y="1689759"/>
          <a:ext cx="10017750" cy="669379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209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9379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2200" b="1">
                          <a:solidFill>
                            <a:schemeClr val="bg1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서론</a:t>
                      </a:r>
                    </a:p>
                  </a:txBody>
                  <a:tcPr anchor="ctr">
                    <a:lnL w="88900" cmpd="sng">
                      <a:solidFill>
                        <a:schemeClr val="bg1"/>
                      </a:solidFill>
                      <a:prstDash val="solid"/>
                    </a:lnL>
                    <a:lnR w="88900" cmpd="sng">
                      <a:solidFill>
                        <a:schemeClr val="bg1"/>
                      </a:solidFill>
                      <a:prstDash val="solid"/>
                    </a:lnR>
                    <a:lnT w="88900" cmpd="sng">
                      <a:solidFill>
                        <a:schemeClr val="bg1"/>
                      </a:solidFill>
                      <a:prstDash val="solid"/>
                    </a:lnT>
                    <a:lnB w="8890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endParaRPr lang="ko-KR" altLang="en-US" sz="2200" b="1">
                        <a:solidFill>
                          <a:schemeClr val="bg1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ctr">
                    <a:lnL w="88900" cmpd="sng">
                      <a:solidFill>
                        <a:schemeClr val="bg1"/>
                      </a:solidFill>
                      <a:prstDash val="solid"/>
                    </a:lnL>
                    <a:lnR w="88900" cmpd="sng">
                      <a:solidFill>
                        <a:schemeClr val="bg1"/>
                      </a:solidFill>
                      <a:prstDash val="solid"/>
                    </a:lnR>
                    <a:lnT w="88900" cmpd="sng">
                      <a:solidFill>
                        <a:schemeClr val="bg1"/>
                      </a:solidFill>
                      <a:prstDash val="solid"/>
                    </a:lnT>
                    <a:lnB w="88900" cmpd="sng">
                      <a:solidFill>
                        <a:schemeClr val="bg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2200" b="1">
                          <a:solidFill>
                            <a:schemeClr val="bg1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본론</a:t>
                      </a:r>
                    </a:p>
                  </a:txBody>
                  <a:tcPr anchor="ctr">
                    <a:lnL w="88900" cmpd="sng">
                      <a:solidFill>
                        <a:schemeClr val="bg1"/>
                      </a:solidFill>
                      <a:prstDash val="solid"/>
                    </a:lnL>
                    <a:lnR w="88900" cmpd="sng">
                      <a:solidFill>
                        <a:schemeClr val="bg1"/>
                      </a:solidFill>
                      <a:prstDash val="solid"/>
                    </a:lnR>
                    <a:lnT w="88900" cmpd="sng">
                      <a:solidFill>
                        <a:schemeClr val="bg1"/>
                      </a:solidFill>
                      <a:prstDash val="solid"/>
                    </a:lnT>
                    <a:lnB w="8890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endParaRPr lang="ko-KR" altLang="en-US" sz="2200" b="1">
                        <a:solidFill>
                          <a:schemeClr val="bg1"/>
                        </a:solidFill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ctr">
                    <a:lnL w="88900" cmpd="sng">
                      <a:solidFill>
                        <a:schemeClr val="bg1"/>
                      </a:solidFill>
                      <a:prstDash val="solid"/>
                    </a:lnL>
                    <a:lnR w="88900" cmpd="sng">
                      <a:solidFill>
                        <a:schemeClr val="bg1"/>
                      </a:solidFill>
                      <a:prstDash val="solid"/>
                    </a:lnR>
                    <a:lnT w="88900" cmpd="sng">
                      <a:solidFill>
                        <a:schemeClr val="bg1"/>
                      </a:solidFill>
                      <a:prstDash val="solid"/>
                    </a:lnT>
                    <a:lnB w="88900" cmpd="sng">
                      <a:solidFill>
                        <a:schemeClr val="bg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2200" b="1">
                          <a:solidFill>
                            <a:schemeClr val="bg1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결론</a:t>
                      </a:r>
                    </a:p>
                  </a:txBody>
                  <a:tcPr anchor="ctr">
                    <a:lnL w="88900" cmpd="sng">
                      <a:solidFill>
                        <a:schemeClr val="bg1"/>
                      </a:solidFill>
                      <a:prstDash val="solid"/>
                    </a:lnL>
                    <a:lnR w="88900" cmpd="sng">
                      <a:solidFill>
                        <a:schemeClr val="bg1"/>
                      </a:solidFill>
                      <a:prstDash val="solid"/>
                    </a:lnR>
                    <a:lnT w="88900" cmpd="sng">
                      <a:solidFill>
                        <a:schemeClr val="bg1"/>
                      </a:solidFill>
                      <a:prstDash val="solid"/>
                    </a:lnT>
                    <a:lnB w="8890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표 27"/>
          <p:cNvGraphicFramePr>
            <a:graphicFrameLocks noGrp="1"/>
          </p:cNvGraphicFramePr>
          <p:nvPr/>
        </p:nvGraphicFramePr>
        <p:xfrm>
          <a:off x="812411" y="2604600"/>
          <a:ext cx="10567176" cy="1648800"/>
        </p:xfrm>
        <a:graphic>
          <a:graphicData uri="http://schemas.openxmlformats.org/drawingml/2006/table">
            <a:tbl>
              <a:tblPr firstRow="1" bandRow="1"/>
              <a:tblGrid>
                <a:gridCol w="245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3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600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1. 아내학대의 정의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1. 아내학대의 현황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1. 해결방안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600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2. 아내학대의 특성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2. 한국 정책 및 지원서비스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600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3. 아내학대의 유형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000">
                          <a:latin typeface="함초롬돋움"/>
                          <a:ea typeface="함초롬돋움"/>
                          <a:cs typeface="함초롬돋움"/>
                        </a:rPr>
                        <a:t>3. 외국 정책 및 지원서비스</a:t>
                      </a: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 sz="2000">
                        <a:latin typeface="함초롬돋움"/>
                        <a:ea typeface="함초롬돋움"/>
                        <a:cs typeface="함초롬돋움"/>
                      </a:endParaRPr>
                    </a:p>
                  </a:txBody>
                  <a:tcPr anchor="b"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828851" y="22139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"/>
          <p:cNvCxnSpPr/>
          <p:nvPr/>
        </p:nvCxnSpPr>
        <p:spPr>
          <a:xfrm>
            <a:off x="0" y="586800"/>
            <a:ext cx="105840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0"/>
            <a:ext cx="3437928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실태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25449" y="854271"/>
            <a:ext cx="4732736" cy="39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000" b="1">
                <a:latin typeface="함초롬돋움"/>
                <a:ea typeface="함초롬돋움"/>
                <a:cs typeface="함초롬돋움"/>
              </a:rPr>
              <a:t>폭력유형별 여성의 배우자 폭력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00081" y="5865734"/>
            <a:ext cx="4198442" cy="3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/>
              <a:t>▲ 여성가족부 가정폭력 실태조사(2016)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1028401" y="0"/>
            <a:ext cx="4420195" cy="601265"/>
            <a:chOff x="998635" y="0"/>
            <a:chExt cx="4420195" cy="601265"/>
          </a:xfrm>
        </p:grpSpPr>
        <p:sp>
          <p:nvSpPr>
            <p:cNvPr id="41" name="한쪽 모서리가 잘린 사각형 40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5369" y="0"/>
              <a:ext cx="3929065" cy="512445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지난 1년간 부부 폭력률</a:t>
              </a:r>
            </a:p>
          </p:txBody>
        </p:sp>
      </p:grpSp>
      <p:graphicFrame>
        <p:nvGraphicFramePr>
          <p:cNvPr id="45" name="차트 44"/>
          <p:cNvGraphicFramePr/>
          <p:nvPr/>
        </p:nvGraphicFramePr>
        <p:xfrm>
          <a:off x="1233485" y="1609725"/>
          <a:ext cx="10186392" cy="423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486143" y="1257061"/>
            <a:ext cx="7759186" cy="34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1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여성의 폭력가해, 전반적으로 3년 전보다  부부폭력률은 상당히 낮아진 수치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828851" y="22139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"/>
          <p:cNvCxnSpPr/>
          <p:nvPr/>
        </p:nvCxnSpPr>
        <p:spPr>
          <a:xfrm>
            <a:off x="0" y="586800"/>
            <a:ext cx="105840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0"/>
            <a:ext cx="3437928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실태</a:t>
            </a:r>
          </a:p>
        </p:txBody>
      </p:sp>
      <p:graphicFrame>
        <p:nvGraphicFramePr>
          <p:cNvPr id="30" name="차트 29"/>
          <p:cNvGraphicFramePr/>
          <p:nvPr/>
        </p:nvGraphicFramePr>
        <p:xfrm>
          <a:off x="297778" y="1781228"/>
          <a:ext cx="11300697" cy="474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804044" y="1560430"/>
            <a:ext cx="4732736" cy="395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000" b="1">
                <a:latin typeface="함초롬돋움"/>
                <a:ea typeface="함초롬돋움"/>
                <a:cs typeface="함초롬돋움"/>
              </a:rPr>
              <a:t>부부폭력 이유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38206" y="6490812"/>
            <a:ext cx="4198442" cy="3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/>
              <a:t>▲ 여성가족부 가정폭력 실태조사(2016)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904792" y="0"/>
            <a:ext cx="5578161" cy="601265"/>
            <a:chOff x="894221" y="0"/>
            <a:chExt cx="4711937" cy="601265"/>
          </a:xfrm>
        </p:grpSpPr>
        <p:sp>
          <p:nvSpPr>
            <p:cNvPr id="41" name="한쪽 모서리가 잘린 사각형 40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94221" y="0"/>
              <a:ext cx="4711937" cy="512445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8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부부폭력 첫 발생시기 및 이유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4725" y="750093"/>
            <a:ext cx="10522150" cy="64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함초롬돋움"/>
                <a:ea typeface="함초롬돋움"/>
                <a:cs typeface="함초롬돋움"/>
              </a:rPr>
              <a:t>여성이 배</a:t>
            </a:r>
            <a:r>
              <a:rPr lang="ko-KR" altLang="ko-KR">
                <a:latin typeface="함초롬돋움"/>
                <a:ea typeface="함초롬돋움"/>
                <a:cs typeface="함초롬돋움"/>
              </a:rPr>
              <a:t>우자로부터 폭력 피해를 처음으로 경험한 시기는 결혼 후 </a:t>
            </a:r>
            <a:r>
              <a:rPr lang="ko-KR" altLang="ko-KR" b="1">
                <a:latin typeface="함초롬돋움"/>
                <a:ea typeface="함초롬돋움"/>
                <a:cs typeface="함초롬돋움"/>
              </a:rPr>
              <a:t>1년 미만</a:t>
            </a:r>
            <a:r>
              <a:rPr lang="ko-KR" altLang="ko-KR">
                <a:latin typeface="함초롬돋움"/>
                <a:ea typeface="함초롬돋움"/>
                <a:cs typeface="함초롬돋움"/>
              </a:rPr>
              <a:t>이 18.1%</a:t>
            </a:r>
            <a:r>
              <a:rPr lang="ko-KR" altLang="en-US">
                <a:latin typeface="함초롬돋움"/>
                <a:ea typeface="함초롬돋움"/>
                <a:cs typeface="함초롬돋움"/>
              </a:rPr>
              <a:t>,</a:t>
            </a:r>
          </a:p>
          <a:p>
            <a:pPr>
              <a:defRPr lang="ko-KR" altLang="en-US"/>
            </a:pPr>
            <a:r>
              <a:rPr lang="ko-KR" altLang="ko-KR">
                <a:latin typeface="함초롬돋움"/>
                <a:ea typeface="함초롬돋움"/>
                <a:cs typeface="함초롬돋움"/>
              </a:rPr>
              <a:t>결혼 후</a:t>
            </a:r>
            <a:r>
              <a:rPr lang="ko-KR" altLang="ko-KR" b="1">
                <a:latin typeface="함초롬돋움"/>
                <a:ea typeface="함초롬돋움"/>
                <a:cs typeface="함초롬돋움"/>
              </a:rPr>
              <a:t> 1년 이상에서 5년 미만 사이</a:t>
            </a:r>
            <a:r>
              <a:rPr lang="ko-KR" altLang="ko-KR">
                <a:latin typeface="함초롬돋움"/>
                <a:ea typeface="함초롬돋움"/>
                <a:cs typeface="함초롬돋움"/>
              </a:rPr>
              <a:t>가 44.2%로 여성의 62.3%가 결혼 후 </a:t>
            </a:r>
            <a:r>
              <a:rPr lang="ko-KR" altLang="ko-KR" b="1">
                <a:latin typeface="함초롬돋움"/>
                <a:ea typeface="함초롬돋움"/>
                <a:cs typeface="함초롬돋움"/>
              </a:rPr>
              <a:t>5년 내</a:t>
            </a:r>
            <a:r>
              <a:rPr lang="ko-KR" altLang="ko-KR">
                <a:latin typeface="함초롬돋움"/>
                <a:ea typeface="함초롬돋움"/>
                <a:cs typeface="함초롬돋움"/>
              </a:rPr>
              <a:t>에 처음 폭력을 경험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828851" y="22139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"/>
          <p:cNvCxnSpPr/>
          <p:nvPr/>
        </p:nvCxnSpPr>
        <p:spPr>
          <a:xfrm>
            <a:off x="0" y="586800"/>
            <a:ext cx="105840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0"/>
            <a:ext cx="3437928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실태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93558" y="6327101"/>
            <a:ext cx="4198442" cy="3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/>
              <a:t>▲ 여성가족부 가정폭력 실태조사(2016)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904792" y="0"/>
            <a:ext cx="5578161" cy="601265"/>
            <a:chOff x="894221" y="0"/>
            <a:chExt cx="4711937" cy="601265"/>
          </a:xfrm>
        </p:grpSpPr>
        <p:sp>
          <p:nvSpPr>
            <p:cNvPr id="41" name="한쪽 모서리가 잘린 사각형 40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94221" y="0"/>
              <a:ext cx="4711937" cy="512445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폭력을 먼저 시작한 사람</a:t>
              </a:r>
            </a:p>
          </p:txBody>
        </p:sp>
      </p:grpSp>
      <p:graphicFrame>
        <p:nvGraphicFramePr>
          <p:cNvPr id="45" name="차트 44"/>
          <p:cNvGraphicFramePr/>
          <p:nvPr/>
        </p:nvGraphicFramePr>
        <p:xfrm>
          <a:off x="1160980" y="2029148"/>
          <a:ext cx="10601205" cy="4079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93110" y="843554"/>
            <a:ext cx="9581695" cy="754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응답자 중 </a:t>
            </a:r>
            <a:r>
              <a:rPr lang="ko-KR" altLang="en-US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남편이 먼저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했다는 응답은 48.4%</a:t>
            </a:r>
          </a:p>
          <a:p>
            <a:pPr>
              <a:defRPr lang="ko-KR" altLang="en-US"/>
            </a:pP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아내가 먼저 시작했다는 응답은 15.8%로 </a:t>
            </a:r>
            <a:r>
              <a:rPr lang="ko-KR" altLang="ko-KR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남성</a:t>
            </a:r>
            <a:r>
              <a:rPr lang="ko-KR" altLang="en-US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의 폭력행동의 응답비율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이 높음.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/>
          <p:cNvCxnSpPr/>
          <p:nvPr/>
        </p:nvCxnSpPr>
        <p:spPr>
          <a:xfrm>
            <a:off x="1096741" y="844704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07953" y="321223"/>
            <a:ext cx="448913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"/>
          <p:cNvCxnSpPr/>
          <p:nvPr/>
        </p:nvCxnSpPr>
        <p:spPr>
          <a:xfrm>
            <a:off x="0" y="586800"/>
            <a:ext cx="105840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0"/>
            <a:ext cx="3437928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실태</a:t>
            </a:r>
          </a:p>
        </p:txBody>
      </p:sp>
      <p:graphicFrame>
        <p:nvGraphicFramePr>
          <p:cNvPr id="30" name="차트 29"/>
          <p:cNvGraphicFramePr/>
          <p:nvPr/>
        </p:nvGraphicFramePr>
        <p:xfrm>
          <a:off x="759143" y="838523"/>
          <a:ext cx="10601205" cy="4079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166693" y="626983"/>
            <a:ext cx="4198442" cy="367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/>
              <a:t>▼여성가족부 가정폭력 실태조사(2016)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1028401" y="-2"/>
            <a:ext cx="3750468" cy="601267"/>
            <a:chOff x="998635" y="-2"/>
            <a:chExt cx="4420195" cy="601267"/>
          </a:xfrm>
        </p:grpSpPr>
        <p:sp>
          <p:nvSpPr>
            <p:cNvPr id="41" name="한쪽 모서리가 잘린 사각형 40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5366" y="-2"/>
              <a:ext cx="3929067" cy="512447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부부폭력 피해 영향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56009" y="5179456"/>
            <a:ext cx="11384163" cy="100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부부폭력 피해를 경험한 응답자는 배우자의 폭력으로 인해 </a:t>
            </a:r>
          </a:p>
          <a:p>
            <a:pPr algn="ctr"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신체적, 정신적 고통, 위협이나 공포심을 경험한 것으로 나타났으며, </a:t>
            </a:r>
          </a:p>
          <a:p>
            <a:pPr algn="ctr">
              <a:defRPr lang="ko-KR" altLang="en-US"/>
            </a:pPr>
            <a:r>
              <a:rPr lang="ko-KR" altLang="ko-KR" sz="20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여성이 남성에 비해 더 심각한 수준</a:t>
            </a: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의 신체적, 정신적</a:t>
            </a: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고통 및 위협·공포심을 겪는 것으로 조사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1693577" y="0"/>
            <a:ext cx="7096210" cy="553563"/>
            <a:chOff x="894218" y="0"/>
            <a:chExt cx="4711937" cy="601265"/>
          </a:xfrm>
        </p:grpSpPr>
        <p:sp>
          <p:nvSpPr>
            <p:cNvPr id="24" name="한쪽 모서리가 잘린 사각형 23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4218" y="-2"/>
              <a:ext cx="4711937" cy="525568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가정폭력 피해자에 대한 정책 및 지원서비스</a:t>
              </a:r>
            </a:p>
          </p:txBody>
        </p:sp>
      </p:grpSp>
      <p:cxnSp>
        <p:nvCxnSpPr>
          <p:cNvPr id="27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525633" y="1518783"/>
            <a:ext cx="11253190" cy="1532661"/>
            <a:chOff x="781041" y="1493999"/>
            <a:chExt cx="3203110" cy="3022243"/>
          </a:xfrm>
        </p:grpSpPr>
        <p:sp>
          <p:nvSpPr>
            <p:cNvPr id="29" name="TextBox 28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796799" y="1133385"/>
            <a:ext cx="5299201" cy="540000"/>
            <a:chOff x="953984" y="1122164"/>
            <a:chExt cx="4650943" cy="625078"/>
          </a:xfrm>
        </p:grpSpPr>
        <p:sp>
          <p:nvSpPr>
            <p:cNvPr id="32" name="한쪽 모서리가 잘린 사각형 31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3984" y="1226340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>
                <a:defRPr lang="ko-KR" altLang="en-US"/>
              </a:pPr>
              <a:r>
                <a:rPr lang="ko-KR" altLang="ko-KR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가정폭력범죄의 처벌 등에 관한 특례법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39643" y="1841323"/>
            <a:ext cx="10997208" cy="1099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가정폭력범죄를 범한 자에 대하여 환경의 조정과 성행의 교정을 위한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보호처분을 행함으로써 가정폭력 범죄에 의해 파괴된 가정의 평화와 안정을 회복하고 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건강한 가정을 육성하는 것을 목적으로 함.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525633" y="3817461"/>
            <a:ext cx="11253190" cy="1979146"/>
            <a:chOff x="781041" y="1493999"/>
            <a:chExt cx="3203110" cy="3022243"/>
          </a:xfrm>
        </p:grpSpPr>
        <p:sp>
          <p:nvSpPr>
            <p:cNvPr id="36" name="TextBox 35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795314" y="3429000"/>
            <a:ext cx="4390434" cy="540000"/>
            <a:chOff x="953985" y="1120421"/>
            <a:chExt cx="4650943" cy="540000"/>
          </a:xfrm>
        </p:grpSpPr>
        <p:sp>
          <p:nvSpPr>
            <p:cNvPr id="39" name="한쪽 모서리가 잘린 사각형 38"/>
            <p:cNvSpPr/>
            <p:nvPr/>
          </p:nvSpPr>
          <p:spPr>
            <a:xfrm>
              <a:off x="967000" y="1120421"/>
              <a:ext cx="4629720" cy="540000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53985" y="1181693"/>
              <a:ext cx="4650943" cy="452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가정폭력방지 및 피해자보호법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87554" y="4140000"/>
            <a:ext cx="11012092" cy="137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목적 :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가정폭력을 예방하고 가정폭력의 피해자를 보호함으로써 건전한 가정을 육성</a:t>
            </a:r>
          </a:p>
          <a:p>
            <a:pPr>
              <a:defRPr lang="ko-KR" altLang="en-US"/>
            </a:pPr>
            <a:endParaRPr lang="ko-KR" altLang="ko-KR" sz="21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단기보호시설에 입소한 가정폭력 피해자 등에 대해 필요 시 연장하는 보호기간을 현행  1회, 3개월 이내에서 2회 각 3개월 이내로 확대(법 제7조 제 2항)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8" grpId="3" bldLvl="0" animBg="1"/>
      <p:bldP spid="31" grpId="1" bldLvl="0" animBg="1"/>
      <p:bldP spid="34" grpId="4" bldLvl="0" animBg="1"/>
      <p:bldP spid="35" grpId="5" bldLvl="0" animBg="1"/>
      <p:bldP spid="38" grpId="2" bldLvl="0" animBg="1"/>
      <p:bldP spid="41" grpId="6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/>
        </p:nvGrpSpPr>
        <p:grpSpPr>
          <a:xfrm>
            <a:off x="392400" y="1237214"/>
            <a:ext cx="10567868" cy="891572"/>
            <a:chOff x="781243" y="1497495"/>
            <a:chExt cx="3202907" cy="3018967"/>
          </a:xfrm>
        </p:grpSpPr>
        <p:sp>
          <p:nvSpPr>
            <p:cNvPr id="46" name="TextBox 45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781243" y="1497495"/>
              <a:ext cx="3157115" cy="3018967"/>
            </a:xfrm>
            <a:prstGeom prst="rect">
              <a:avLst/>
            </a:prstGeom>
            <a:noFill/>
            <a:ln w="12700" algn="ctr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1693577" y="0"/>
            <a:ext cx="7096210" cy="553563"/>
            <a:chOff x="894218" y="0"/>
            <a:chExt cx="4711937" cy="601265"/>
          </a:xfrm>
        </p:grpSpPr>
        <p:sp>
          <p:nvSpPr>
            <p:cNvPr id="24" name="한쪽 모서리가 잘린 사각형 23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4218" y="-11"/>
              <a:ext cx="4711937" cy="525578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가정폭력 피해자에 대한 정책 및 지원서비스</a:t>
              </a:r>
            </a:p>
          </p:txBody>
        </p:sp>
      </p:grpSp>
      <p:cxnSp>
        <p:nvCxnSpPr>
          <p:cNvPr id="27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60022" y="1480302"/>
            <a:ext cx="9010893" cy="424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 방지를 위해 시급히 보완·개선해야 할 영역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별 주요 과제 수립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2302370" y="2454176"/>
            <a:ext cx="3586758" cy="580429"/>
            <a:chOff x="626565" y="2476500"/>
            <a:chExt cx="3586758" cy="580429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626565" y="2476500"/>
              <a:ext cx="3586758" cy="580429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3530" y="2549367"/>
              <a:ext cx="3556399" cy="452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400" b="1" i="0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피해자 안전 및 인권보호</a:t>
              </a:r>
              <a:endParaRPr lang="ko-KR" altLang="en-US" sz="24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lt1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646486" y="824507"/>
            <a:ext cx="2946801" cy="540000"/>
            <a:chOff x="953985" y="1120421"/>
            <a:chExt cx="4650943" cy="540000"/>
          </a:xfrm>
        </p:grpSpPr>
        <p:sp>
          <p:nvSpPr>
            <p:cNvPr id="41" name="한쪽 모서리가 잘린 사각형 40"/>
            <p:cNvSpPr/>
            <p:nvPr/>
          </p:nvSpPr>
          <p:spPr>
            <a:xfrm>
              <a:off x="967000" y="1120421"/>
              <a:ext cx="4629720" cy="540000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53985" y="1181656"/>
              <a:ext cx="4650943" cy="464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5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가정폭력방지대책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953341" y="4820808"/>
            <a:ext cx="6785378" cy="41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경찰관이 가해자를 피해자로부터 즉시 격리</a:t>
            </a:r>
          </a:p>
        </p:txBody>
      </p:sp>
      <p:grpSp>
        <p:nvGrpSpPr>
          <p:cNvPr id="58" name="그룹 57"/>
          <p:cNvGrpSpPr/>
          <p:nvPr/>
        </p:nvGrpSpPr>
        <p:grpSpPr>
          <a:xfrm>
            <a:off x="6218038" y="2446734"/>
            <a:ext cx="3586758" cy="580429"/>
            <a:chOff x="626565" y="2476500"/>
            <a:chExt cx="3586758" cy="580429"/>
          </a:xfrm>
        </p:grpSpPr>
        <p:sp>
          <p:nvSpPr>
            <p:cNvPr id="59" name="모서리가 둥근 직사각형 58"/>
            <p:cNvSpPr/>
            <p:nvPr/>
          </p:nvSpPr>
          <p:spPr>
            <a:xfrm>
              <a:off x="626565" y="2476500"/>
              <a:ext cx="3586758" cy="580429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3531" y="2549367"/>
              <a:ext cx="3556399" cy="452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400" b="1" i="0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가해자 처벌 및 재범방지</a:t>
              </a: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2287488" y="3138785"/>
            <a:ext cx="3586758" cy="580429"/>
            <a:chOff x="626565" y="2476500"/>
            <a:chExt cx="3586758" cy="580429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626565" y="2476500"/>
              <a:ext cx="3586758" cy="580429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43531" y="2549364"/>
              <a:ext cx="3556399" cy="452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400" b="1" i="0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피해자 자립지원</a:t>
              </a: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6222504" y="3138785"/>
            <a:ext cx="3586758" cy="580429"/>
            <a:chOff x="626565" y="2476500"/>
            <a:chExt cx="3586758" cy="580429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626565" y="2476500"/>
              <a:ext cx="3586758" cy="580429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43530" y="2549364"/>
              <a:ext cx="3556400" cy="452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2400" b="1" i="0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예방 및 인식개선 </a:t>
              </a:r>
            </a:p>
          </p:txBody>
        </p:sp>
      </p:grpSp>
      <p:sp>
        <p:nvSpPr>
          <p:cNvPr id="72" name="줄무늬가 있는 오른쪽 화살표 71"/>
          <p:cNvSpPr/>
          <p:nvPr/>
        </p:nvSpPr>
        <p:spPr>
          <a:xfrm rot="5400000">
            <a:off x="5604751" y="3957218"/>
            <a:ext cx="848549" cy="698095"/>
          </a:xfrm>
          <a:prstGeom prst="stripedRightArrow">
            <a:avLst>
              <a:gd name="adj1" fmla="val 50000"/>
              <a:gd name="adj2" fmla="val 50000"/>
            </a:avLst>
          </a:prstGeom>
          <a:noFill/>
          <a:ln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-282178" y="5234224"/>
            <a:ext cx="12574787" cy="41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‘가정폭력처벌법’ 상의</a:t>
            </a: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‘응급조치’ 유형에 ‘현행범 체포’를 추가</a:t>
            </a:r>
            <a:endParaRPr lang="ko-KR" altLang="en-US" sz="2100" b="0" i="0">
              <a:latin typeface="함초롬돋움"/>
              <a:ea typeface="함초롬돋움"/>
              <a:cs typeface="함초롬돋움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167528" y="5660587"/>
            <a:ext cx="7901590" cy="41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1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 접근금지는  피해자 또는 가정구성원 등 ‘특정 사람’중심으로 변경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37259" y="6067782"/>
            <a:ext cx="6710959" cy="41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1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가정구성원도</a:t>
            </a:r>
            <a:r>
              <a:rPr lang="ko-KR" altLang="en-US" sz="21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긴급임시조치</a:t>
            </a:r>
            <a:r>
              <a:rPr lang="ko-KR" altLang="ko-KR" sz="21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요청</a:t>
            </a:r>
            <a:r>
              <a:rPr lang="ko-KR" altLang="en-US" sz="21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가능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35" grpId="1" bldLvl="0" animBg="1"/>
      <p:bldP spid="54" grpId="2" bldLvl="0" animBg="1"/>
      <p:bldP spid="43" grpId="6" bldLvl="0" animBg="1"/>
      <p:bldP spid="58" grpId="3" bldLvl="0" animBg="1"/>
      <p:bldP spid="61" grpId="4" bldLvl="0" animBg="1"/>
      <p:bldP spid="67" grpId="5" bldLvl="0" animBg="1"/>
      <p:bldP spid="72" grpId="7" bldLvl="0" animBg="1"/>
      <p:bldP spid="73" grpId="8" bldLvl="0" animBg="1"/>
      <p:bldP spid="74" grpId="9" bldLvl="0" animBg="1"/>
      <p:bldP spid="75" grpId="1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1693576" y="-14"/>
            <a:ext cx="5116799" cy="553577"/>
            <a:chOff x="894217" y="-15"/>
            <a:chExt cx="4711938" cy="601280"/>
          </a:xfrm>
        </p:grpSpPr>
        <p:sp>
          <p:nvSpPr>
            <p:cNvPr id="24" name="한쪽 모서리가 잘린 사각형 23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4217" y="-15"/>
              <a:ext cx="4711938" cy="525581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아내학대피해자 지원서비스</a:t>
              </a:r>
            </a:p>
          </p:txBody>
        </p:sp>
      </p:grpSp>
      <p:cxnSp>
        <p:nvCxnSpPr>
          <p:cNvPr id="27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608832" y="990299"/>
            <a:ext cx="9152930" cy="419279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①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여성긴급전화 1366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②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가정폭력 상담소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③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가정폭력 피해자 숙식제공 등 보호(가정폭력 피해자 보호시설)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④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가정폭력 피해자 치료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⑤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여성폭력피해자 주거지원시설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⑥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가정폭력 피해자 무료법률지원(상담 및 구조)</a:t>
            </a:r>
          </a:p>
          <a:p>
            <a:pPr>
              <a:lnSpc>
                <a:spcPct val="160000"/>
              </a:lnSpc>
              <a:defRPr lang="ko-KR" altLang="en-US"/>
            </a:pPr>
            <a:r>
              <a:rPr lang="ko-KR" altLang="ko-KR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⑦</a:t>
            </a:r>
            <a:r>
              <a:rPr lang="ko-KR" altLang="en-US" sz="2400">
                <a:solidFill>
                  <a:schemeClr val="tx1"/>
                </a:solidFill>
                <a:latin typeface="함초롬돋움"/>
                <a:ea typeface="함초롬돋움"/>
                <a:cs typeface="함초롬돋움"/>
              </a:rPr>
              <a:t> 폭력피해 이주여성 보호·지원(보호시설)</a:t>
            </a:r>
          </a:p>
        </p:txBody>
      </p:sp>
      <p:sp>
        <p:nvSpPr>
          <p:cNvPr id="88" name="1/2 액자 87"/>
          <p:cNvSpPr/>
          <p:nvPr/>
        </p:nvSpPr>
        <p:spPr>
          <a:xfrm rot="5400000" flipH="1">
            <a:off x="4768453" y="-590848"/>
            <a:ext cx="6250782" cy="8646913"/>
          </a:xfrm>
          <a:prstGeom prst="halfFrame">
            <a:avLst>
              <a:gd name="adj1" fmla="val 6835"/>
              <a:gd name="adj2" fmla="val 5802"/>
            </a:avLst>
          </a:prstGeom>
          <a:noFill/>
          <a:ln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86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2" y="625814"/>
            <a:ext cx="11253190" cy="1523264"/>
            <a:chOff x="781041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240416"/>
            <a:ext cx="3849615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여성긴급전화 1366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10" y="858580"/>
            <a:ext cx="10997210" cy="124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전국적으로 통일된 국번 없는 특수전화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1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366을</a:t>
            </a:r>
            <a:r>
              <a:rPr lang="ko-KR" altLang="ko-KR" sz="2200" b="1" i="0">
                <a:latin typeface="함초롬돋움"/>
                <a:ea typeface="함초롬돋움"/>
                <a:cs typeface="함초롬돋움"/>
              </a:rPr>
              <a:t> 365일 24시간 운영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하여</a:t>
            </a:r>
          </a:p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피해자에 대하여 1차 긴급상담, 서비스연계등 위기개입 서비스 제공  </a:t>
            </a:r>
          </a:p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    ※ 광역자치단체 단위로 1개소씩 전국 16개 시,도에 설치</a:t>
            </a:r>
          </a:p>
          <a:p>
            <a:pPr algn="ctr">
              <a:defRPr lang="ko-KR" altLang="en-US"/>
            </a:pPr>
            <a:r>
              <a:rPr lang="ko-KR" altLang="ko-KR" sz="1000" b="0" i="0">
                <a:latin typeface="함초롬돋움"/>
                <a:ea typeface="함초롬돋움"/>
                <a:cs typeface="함초롬돋움"/>
              </a:rPr>
              <a:t>  </a:t>
            </a:r>
          </a:p>
        </p:txBody>
      </p:sp>
      <p:grpSp>
        <p:nvGrpSpPr>
          <p:cNvPr id="118" name="그룹 117"/>
          <p:cNvGrpSpPr/>
          <p:nvPr/>
        </p:nvGrpSpPr>
        <p:grpSpPr>
          <a:xfrm>
            <a:off x="510750" y="2667368"/>
            <a:ext cx="11253190" cy="1523264"/>
            <a:chOff x="781041" y="1493999"/>
            <a:chExt cx="3203110" cy="3022244"/>
          </a:xfrm>
        </p:grpSpPr>
        <p:sp>
          <p:nvSpPr>
            <p:cNvPr id="119" name="TextBox 118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1" name="그룹 120"/>
          <p:cNvGrpSpPr/>
          <p:nvPr/>
        </p:nvGrpSpPr>
        <p:grpSpPr>
          <a:xfrm>
            <a:off x="767033" y="2281970"/>
            <a:ext cx="2749820" cy="540000"/>
            <a:chOff x="928715" y="1122164"/>
            <a:chExt cx="4668709" cy="625078"/>
          </a:xfrm>
        </p:grpSpPr>
        <p:sp>
          <p:nvSpPr>
            <p:cNvPr id="122" name="한쪽 모서리가 잘린 사각형 121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 상담소</a:t>
              </a: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624759" y="2900134"/>
            <a:ext cx="10997209" cy="109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 가정폭력의 피해를 신고받거나 이에 관한 상담, 가정폭력으로 인하여 정상적인 가정생활       및 사회생활이 어렵거나 기타 긴급히 보호가 필요한 피해자에 대해 임시보호를 하거나       의료기관 또는 가정폭력 피해자 보호시설로의 인도</a:t>
            </a:r>
          </a:p>
        </p:txBody>
      </p:sp>
      <p:graphicFrame>
        <p:nvGraphicFramePr>
          <p:cNvPr id="129" name="표 128"/>
          <p:cNvGraphicFramePr>
            <a:graphicFrameLocks noGrp="1"/>
          </p:cNvGraphicFramePr>
          <p:nvPr/>
        </p:nvGraphicFramePr>
        <p:xfrm>
          <a:off x="360000" y="4649090"/>
          <a:ext cx="11397586" cy="1671017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965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560094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구분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합계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서울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부산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인천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광주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울산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강원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제주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세종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923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가정폭력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상담소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(개소)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207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(40)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37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11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5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8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9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6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40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11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6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12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7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22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14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0" name="TextBox 129"/>
          <p:cNvSpPr txBox="1"/>
          <p:nvPr/>
        </p:nvSpPr>
        <p:spPr>
          <a:xfrm>
            <a:off x="3235522" y="4307085"/>
            <a:ext cx="5908478" cy="362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b="1"/>
              <a:t>지역별 가정폭력 상담소 설치 현황(18.06.30.기준)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007793" y="6497955"/>
            <a:ext cx="272415" cy="360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133" name="TextBox 132"/>
          <p:cNvSpPr txBox="1"/>
          <p:nvPr/>
        </p:nvSpPr>
        <p:spPr>
          <a:xfrm>
            <a:off x="9144000" y="6390680"/>
            <a:ext cx="2629793" cy="33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600"/>
              <a:t>▲ 출처 :여성가족부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1" bldLvl="0" animBg="1"/>
      <p:bldP spid="96" grpId="0" bldLvl="0" animBg="1"/>
      <p:bldP spid="99" grpId="2" bldLvl="0" animBg="1"/>
      <p:bldP spid="118" grpId="4" bldLvl="0" animBg="1"/>
      <p:bldP spid="121" grpId="3" bldLvl="0" animBg="1"/>
      <p:bldP spid="124" grpId="5" bldLvl="0" animBg="1"/>
      <p:bldP spid="129" grpId="6" bldLvl="0" animBg="1"/>
      <p:bldP spid="130" grpId="7" bldLvl="0" animBg="1"/>
      <p:bldP spid="133" grpId="8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1" y="1191361"/>
            <a:ext cx="11253190" cy="1225607"/>
            <a:chOff x="781041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805963"/>
            <a:ext cx="3849615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 피해자 보호시설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09" y="1424126"/>
            <a:ext cx="10997210" cy="907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가정폭력 피해자를 일시보호(숙식제공)하고 </a:t>
            </a:r>
          </a:p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가정폭력 피해자의 신체적·정신적 안정 및 가정복귀자원지원 등 </a:t>
            </a:r>
          </a:p>
          <a:p>
            <a:pPr algn="ctr">
              <a:defRPr lang="ko-KR" altLang="en-US"/>
            </a:pPr>
            <a:r>
              <a:rPr lang="ko-KR" altLang="ko-KR" sz="1000" b="0" i="0">
                <a:latin typeface="함초롬돋움"/>
                <a:ea typeface="함초롬돋움"/>
                <a:cs typeface="함초롬돋움"/>
              </a:rPr>
              <a:t>  </a:t>
            </a:r>
          </a:p>
        </p:txBody>
      </p:sp>
      <p:graphicFrame>
        <p:nvGraphicFramePr>
          <p:cNvPr id="131" name="표 130"/>
          <p:cNvGraphicFramePr>
            <a:graphicFrameLocks noGrp="1"/>
          </p:cNvGraphicFramePr>
          <p:nvPr/>
        </p:nvGraphicFramePr>
        <p:xfrm>
          <a:off x="672539" y="3830536"/>
          <a:ext cx="10818014" cy="1671017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965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560094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구분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합계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서울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부산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인천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광주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울산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강원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제주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923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가정폭력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피해자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보호시설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(개소)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2" name="TextBox 131"/>
          <p:cNvSpPr txBox="1"/>
          <p:nvPr/>
        </p:nvSpPr>
        <p:spPr>
          <a:xfrm>
            <a:off x="3131342" y="3429000"/>
            <a:ext cx="6354962" cy="36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b="1"/>
              <a:t>지역별 가정폭력 피해자 보호시설 설치 현황(18.06.30.기준)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144000" y="5512595"/>
            <a:ext cx="2629793" cy="33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600"/>
              <a:t>▲ 출처 :여성가족부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99" grpId="1" bldLvl="0" animBg="1"/>
      <p:bldP spid="131" grpId="2" bldLvl="0" animBg="1"/>
      <p:bldP spid="132" grpId="3" bldLvl="0" animBg="1"/>
      <p:bldP spid="133" grpId="4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1" y="1191361"/>
            <a:ext cx="11253190" cy="1180958"/>
            <a:chOff x="781041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805963"/>
            <a:ext cx="3849615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 피해자 치료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10" y="1424126"/>
            <a:ext cx="10997210" cy="82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1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400" b="0" i="0">
                <a:latin typeface="함초롬돋움"/>
                <a:ea typeface="함초롬돋움"/>
                <a:cs typeface="함초롬돋움"/>
              </a:rPr>
              <a:t>가정폭력 피해로 말미암아 신체적·정신적 치료</a:t>
            </a:r>
            <a:r>
              <a:rPr lang="ko-KR" altLang="en-US" sz="2400" b="0" i="0">
                <a:latin typeface="함초롬돋움"/>
                <a:ea typeface="함초롬돋움"/>
                <a:cs typeface="함초롬돋움"/>
              </a:rPr>
              <a:t>가 필요한</a:t>
            </a:r>
            <a:r>
              <a:rPr lang="ko-KR" altLang="ko-KR" sz="2400" b="0" i="0">
                <a:latin typeface="함초롬돋움"/>
                <a:ea typeface="함초롬돋움"/>
                <a:cs typeface="함초롬돋움"/>
              </a:rPr>
              <a:t> </a:t>
            </a:r>
          </a:p>
          <a:p>
            <a:pPr algn="ctr">
              <a:defRPr lang="ko-KR" altLang="en-US"/>
            </a:pPr>
            <a:r>
              <a:rPr lang="ko-KR" altLang="ko-KR" sz="2400" b="0" i="0">
                <a:latin typeface="함초롬돋움"/>
                <a:ea typeface="함초롬돋움"/>
                <a:cs typeface="함초롬돋움"/>
              </a:rPr>
              <a:t>가정폭력 피해자에 대한 치료비 지원</a:t>
            </a:r>
          </a:p>
        </p:txBody>
      </p:sp>
      <p:graphicFrame>
        <p:nvGraphicFramePr>
          <p:cNvPr id="132" name="표 131"/>
          <p:cNvGraphicFramePr>
            <a:graphicFrameLocks noGrp="1"/>
          </p:cNvGraphicFramePr>
          <p:nvPr/>
        </p:nvGraphicFramePr>
        <p:xfrm>
          <a:off x="837633" y="2842069"/>
          <a:ext cx="10280470" cy="2661285"/>
        </p:xfrm>
        <a:graphic>
          <a:graphicData uri="http://schemas.openxmlformats.org/drawingml/2006/table">
            <a:tbl>
              <a:tblPr firstRow="1" bandRow="1"/>
              <a:tblGrid>
                <a:gridCol w="102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386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1">
                          <a:latin typeface="함초롬돋움"/>
                          <a:ea typeface="함초롬돋움"/>
                          <a:cs typeface="함초롬돋움"/>
                        </a:rPr>
                        <a:t>치료보호 범위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0" i="0">
                          <a:latin typeface="함초롬돋움"/>
                          <a:ea typeface="함초롬돋움"/>
                          <a:cs typeface="함초롬돋움"/>
                        </a:rPr>
                        <a:t>- </a:t>
                      </a:r>
                      <a:r>
                        <a:rPr lang="ko-KR" altLang="ko-KR" sz="2300" b="0" i="0">
                          <a:latin typeface="함초롬돋움"/>
                          <a:ea typeface="함초롬돋움"/>
                          <a:cs typeface="함초롬돋움"/>
                        </a:rPr>
                        <a:t>보건에 관한 상담 및 지도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0" i="0">
                          <a:latin typeface="함초롬돋움"/>
                          <a:ea typeface="함초롬돋움"/>
                          <a:cs typeface="함초롬돋움"/>
                        </a:rPr>
                        <a:t>- </a:t>
                      </a:r>
                      <a:r>
                        <a:rPr lang="ko-KR" altLang="ko-KR" sz="2300" b="0" i="0">
                          <a:latin typeface="함초롬돋움"/>
                          <a:ea typeface="함초롬돋움"/>
                          <a:cs typeface="함초롬돋움"/>
                        </a:rPr>
                        <a:t>신체적·정신적 피해에 대한 치료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333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0" i="0">
                          <a:latin typeface="함초롬돋움"/>
                          <a:ea typeface="함초롬돋움"/>
                          <a:cs typeface="함초롬돋움"/>
                        </a:rPr>
                        <a:t>- </a:t>
                      </a:r>
                      <a:r>
                        <a:rPr lang="ko-KR" altLang="ko-KR" sz="2300" b="0" i="0">
                          <a:latin typeface="함초롬돋움"/>
                          <a:ea typeface="함초롬돋움"/>
                          <a:cs typeface="함초롬돋움"/>
                        </a:rPr>
                        <a:t>임산부의 심리적 안정을 위한 각종 치료프로그램의 시행 등 정신치료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0" i="0">
                          <a:latin typeface="함초롬돋움"/>
                          <a:ea typeface="함초롬돋움"/>
                          <a:cs typeface="함초롬돋움"/>
                        </a:rPr>
                        <a:t>- </a:t>
                      </a:r>
                      <a:r>
                        <a:rPr lang="ko-KR" altLang="ko-KR" sz="2300" b="0" i="0">
                          <a:latin typeface="함초롬돋움"/>
                          <a:ea typeface="함초롬돋움"/>
                          <a:cs typeface="함초롬돋움"/>
                        </a:rPr>
                        <a:t>임산부 및 태아보호를 위한 검사 및 치료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en-US" sz="2300" b="0" i="0">
                          <a:latin typeface="함초롬돋움"/>
                          <a:ea typeface="함초롬돋움"/>
                          <a:cs typeface="함초롬돋움"/>
                        </a:rPr>
                        <a:t>- </a:t>
                      </a:r>
                      <a:r>
                        <a:rPr lang="ko-KR" altLang="ko-KR" sz="2300" b="0" i="0">
                          <a:latin typeface="함초롬돋움"/>
                          <a:ea typeface="함초롬돋움"/>
                          <a:cs typeface="함초롬돋움"/>
                        </a:rPr>
                        <a:t>가정폭력피해자 가정의 신생아에 관한 의료</a:t>
                      </a:r>
                    </a:p>
                  </a:txBody>
                  <a:tcPr>
                    <a:lnL w="25400" cap="flat" cmpd="sng" algn="ctr">
                      <a:noFill/>
                      <a:prstDash val="solid"/>
                      <a:round/>
                    </a:lnL>
                    <a:lnR w="25400" cap="flat" cmpd="sng" algn="ctr">
                      <a:noFill/>
                      <a:prstDash val="solid"/>
                      <a:round/>
                    </a:lnR>
                    <a:lnT w="25400" cap="flat" cmpd="sng" algn="ctr">
                      <a:noFill/>
                      <a:prstDash val="solid"/>
                      <a:round/>
                    </a:lnT>
                    <a:lnB w="25400" cap="flat" cmpd="sng" algn="ctr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99" grpId="1" bldLvl="0" animBg="1"/>
      <p:bldP spid="132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9718" y="2016084"/>
            <a:ext cx="11428810" cy="7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'</a:t>
            </a:r>
            <a:r>
              <a:rPr lang="ko-KR" altLang="ko-KR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가정폭력범죄의 처벌 등에 관한 특례법'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에 의해</a:t>
            </a:r>
          </a:p>
          <a:p>
            <a:pPr algn="ctr"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가정폭력은 가정구성원 사이의 신체적, 정신적, 또는 재산상 피해를 수반하는 행위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3011" y="4449781"/>
            <a:ext cx="9614300" cy="754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남편의 아내에 대한 폭력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,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부모의 자녀에 대한 폭력, 자녀의 부모에 대한 폭력, 형제간의 폭력, 아내의 남편에 대한 폭력 등 가족 간의 모든 폭력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등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3307919" y="407789"/>
            <a:ext cx="5315183" cy="1165501"/>
            <a:chOff x="1914406" y="1397545"/>
            <a:chExt cx="5315183" cy="1165501"/>
          </a:xfrm>
        </p:grpSpPr>
        <p:sp>
          <p:nvSpPr>
            <p:cNvPr id="28" name="직사각형 12"/>
            <p:cNvSpPr/>
            <p:nvPr/>
          </p:nvSpPr>
          <p:spPr>
            <a:xfrm>
              <a:off x="6264208" y="1654397"/>
              <a:ext cx="360000" cy="8832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66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?</a:t>
              </a:r>
              <a:endParaRPr lang="ko-KR" altLang="en-US" sz="660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고딕 ExtraBold"/>
                <a:ea typeface="나눔고딕 ExtraBold"/>
              </a:endParaRPr>
            </a:p>
          </p:txBody>
        </p:sp>
        <p:sp>
          <p:nvSpPr>
            <p:cNvPr id="29" name="직사각형 9"/>
            <p:cNvSpPr/>
            <p:nvPr/>
          </p:nvSpPr>
          <p:spPr>
            <a:xfrm rot="720000">
              <a:off x="1957719" y="1397545"/>
              <a:ext cx="1080000" cy="51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3000" spc="-154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What</a:t>
              </a:r>
              <a:endParaRPr lang="ko-KR" altLang="en-US" sz="3000" spc="-154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고딕 ExtraBold"/>
                <a:ea typeface="나눔고딕 ExtraBold"/>
              </a:endParaRPr>
            </a:p>
          </p:txBody>
        </p:sp>
        <p:sp>
          <p:nvSpPr>
            <p:cNvPr id="30" name="TextBox 10"/>
            <p:cNvSpPr txBox="1"/>
            <p:nvPr/>
          </p:nvSpPr>
          <p:spPr>
            <a:xfrm>
              <a:off x="1914406" y="1606395"/>
              <a:ext cx="5315183" cy="956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sz="5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</a:t>
              </a:r>
            </a:p>
          </p:txBody>
        </p:sp>
        <p:sp>
          <p:nvSpPr>
            <p:cNvPr id="31" name="직사각형 12"/>
            <p:cNvSpPr/>
            <p:nvPr/>
          </p:nvSpPr>
          <p:spPr>
            <a:xfrm>
              <a:off x="6768264" y="1654397"/>
              <a:ext cx="360000" cy="8832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66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!</a:t>
              </a:r>
            </a:p>
          </p:txBody>
        </p:sp>
      </p:grp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280172" y="2589735"/>
            <a:ext cx="1678529" cy="167852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75697" y="3050232"/>
            <a:ext cx="5468303" cy="75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폭력의 주체와 대상 모두가 가족구성원으로 </a:t>
            </a:r>
          </a:p>
          <a:p>
            <a:pPr algn="ctr"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매우 </a:t>
            </a:r>
            <a:r>
              <a:rPr lang="ko-KR" altLang="ko-KR" sz="22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친밀</a:t>
            </a: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한 관계에 있다는 특징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6" grpId="3" bldLvl="0" animBg="1"/>
      <p:bldP spid="32" grpId="1" bldLvl="0" animBg="1"/>
      <p:bldP spid="33" grpId="2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1" y="1191361"/>
            <a:ext cx="11253190" cy="1180958"/>
            <a:chOff x="781041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805963"/>
            <a:ext cx="4370513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4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여성폭력피해자 주거지원시설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10" y="1424126"/>
            <a:ext cx="10997210" cy="75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    가정폭력 피해여성들의 자립을 지원하고 사회적응 여건을 </a:t>
            </a:r>
          </a:p>
          <a:p>
            <a:pPr algn="ctr"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조성하기 위하여 피해여성과 그 가족들이 생활할 수 있는 주거공간 제공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235521" y="3057227"/>
            <a:ext cx="5908478" cy="362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b="1"/>
              <a:t>지역별 주거지원시설 공급 현황(18.06.30.기준)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144000" y="5140822"/>
            <a:ext cx="2629793" cy="334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600"/>
              <a:t>▲ 출처 :여성가족부</a:t>
            </a:r>
          </a:p>
        </p:txBody>
      </p:sp>
      <p:graphicFrame>
        <p:nvGraphicFramePr>
          <p:cNvPr id="142" name="표 141"/>
          <p:cNvGraphicFramePr>
            <a:graphicFrameLocks noGrp="1"/>
          </p:cNvGraphicFramePr>
          <p:nvPr/>
        </p:nvGraphicFramePr>
        <p:xfrm>
          <a:off x="687421" y="3429000"/>
          <a:ext cx="10818010" cy="1671017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965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560094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구분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합계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서울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부산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인천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광주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울산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강원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제주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923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임대주택(호)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99" grpId="1" bldLvl="0" animBg="1"/>
      <p:bldP spid="140" grpId="2" bldLvl="0" animBg="1"/>
      <p:bldP spid="141" grpId="3" bldLvl="0" animBg="1"/>
      <p:bldP spid="142" grpId="4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1" y="1191361"/>
            <a:ext cx="11253190" cy="1939983"/>
            <a:chOff x="781041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805963"/>
            <a:ext cx="6201099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가정폭력 피해자 무료법률지원(상담 및 구조)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10" y="1424126"/>
            <a:ext cx="10997210" cy="155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1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400" b="0" i="0">
                <a:solidFill>
                  <a:srgbClr val="000000"/>
                </a:solidFill>
                <a:latin typeface="함초롬바탕"/>
                <a:ea typeface="함초롬돋움"/>
              </a:rPr>
              <a:t> </a:t>
            </a:r>
            <a:r>
              <a:rPr lang="ko-KR" altLang="ko-KR" sz="2400" b="0" i="0">
                <a:solidFill>
                  <a:srgbClr val="000000"/>
                </a:solidFill>
                <a:latin typeface="함초롬돋움"/>
                <a:ea typeface="함초롬돋움"/>
              </a:rPr>
              <a:t> 피해여성은 여성폭력에 대한 사회적 무관심, 법률지식의 부족 및 무자력 등으로 자신의 권익을 지키지 못하는 인권 사각지대에 놓여있음. </a:t>
            </a:r>
          </a:p>
          <a:p>
            <a:pPr algn="ctr">
              <a:defRPr lang="ko-KR" altLang="en-US"/>
            </a:pPr>
            <a:r>
              <a:rPr lang="ko-KR" altLang="ko-KR" sz="2400" b="0" i="0">
                <a:solidFill>
                  <a:srgbClr val="000000"/>
                </a:solidFill>
                <a:latin typeface="함초롬돋움"/>
                <a:ea typeface="함초롬돋움"/>
              </a:rPr>
              <a:t>이에 피해자에 대하여 무료로 볍률구조를 지원</a:t>
            </a:r>
            <a:r>
              <a:rPr lang="ko-KR" altLang="en-US" sz="2400" b="0" i="0">
                <a:solidFill>
                  <a:srgbClr val="000000"/>
                </a:solidFill>
                <a:latin typeface="함초롬돋움"/>
                <a:ea typeface="함초롬돋움"/>
              </a:rPr>
              <a:t>해</a:t>
            </a:r>
          </a:p>
          <a:p>
            <a:pPr algn="ctr">
              <a:defRPr lang="ko-KR" altLang="en-US"/>
            </a:pPr>
            <a:r>
              <a:rPr lang="ko-KR" altLang="ko-KR" sz="2400" b="0" i="0">
                <a:solidFill>
                  <a:srgbClr val="000000"/>
                </a:solidFill>
                <a:latin typeface="함초롬돋움"/>
                <a:ea typeface="함초롬돋움"/>
              </a:rPr>
              <a:t>스스로 방어·보호 능력이 부족한 피해자의 권익 보호를 강화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72379" y="3176945"/>
            <a:ext cx="7053263" cy="125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1900" b="0" i="0">
                <a:solidFill>
                  <a:srgbClr val="000000"/>
                </a:solidFill>
                <a:latin typeface="함초롬돋움"/>
                <a:ea typeface="함초롬돋움"/>
              </a:rPr>
              <a:t>※ 수행기관</a:t>
            </a:r>
          </a:p>
          <a:p>
            <a:pPr>
              <a:defRPr lang="ko-KR" altLang="en-US"/>
            </a:pPr>
            <a:r>
              <a:rPr lang="ko-KR" altLang="ko-KR" sz="1900" b="0" i="0">
                <a:solidFill>
                  <a:srgbClr val="000000"/>
                </a:solidFill>
                <a:latin typeface="함초롬바탕"/>
                <a:ea typeface="함초롬돋움"/>
              </a:rPr>
              <a:t>     </a:t>
            </a:r>
            <a:r>
              <a:rPr lang="ko-KR" altLang="ko-KR" sz="1900" b="0" i="0">
                <a:solidFill>
                  <a:srgbClr val="000000"/>
                </a:solidFill>
                <a:latin typeface="함초롬돋움"/>
                <a:ea typeface="함초롬돋움"/>
              </a:rPr>
              <a:t>- 대한법률구조공단 전국 18개 지부 및 39개 출장소 : 132</a:t>
            </a:r>
          </a:p>
          <a:p>
            <a:pPr>
              <a:defRPr lang="ko-KR" altLang="en-US"/>
            </a:pPr>
            <a:r>
              <a:rPr lang="ko-KR" altLang="ko-KR" sz="1900" b="0" i="0">
                <a:solidFill>
                  <a:srgbClr val="000000"/>
                </a:solidFill>
                <a:latin typeface="함초롬바탕"/>
                <a:ea typeface="함초롬돋움"/>
              </a:rPr>
              <a:t>     </a:t>
            </a:r>
            <a:r>
              <a:rPr lang="ko-KR" altLang="ko-KR" sz="1900" b="0" i="0">
                <a:solidFill>
                  <a:srgbClr val="000000"/>
                </a:solidFill>
                <a:latin typeface="함초롬돋움"/>
                <a:ea typeface="함초롬돋움"/>
              </a:rPr>
              <a:t>- 한국가정법률 상담소, 본부 및 전국 31개 지부 : 1644-7077</a:t>
            </a:r>
          </a:p>
          <a:p>
            <a:pPr>
              <a:defRPr lang="ko-KR" altLang="en-US"/>
            </a:pPr>
            <a:r>
              <a:rPr lang="ko-KR" altLang="ko-KR" sz="1900" b="0" i="0">
                <a:solidFill>
                  <a:srgbClr val="000000"/>
                </a:solidFill>
                <a:latin typeface="함초롬바탕"/>
                <a:ea typeface="함초롬돋움"/>
              </a:rPr>
              <a:t>     </a:t>
            </a:r>
            <a:r>
              <a:rPr lang="ko-KR" altLang="ko-KR" sz="1900" b="0" i="0">
                <a:solidFill>
                  <a:srgbClr val="000000"/>
                </a:solidFill>
                <a:latin typeface="함초롬돋움"/>
                <a:ea typeface="함초롬돋움"/>
              </a:rPr>
              <a:t>- 대한변협법률구조재단 : 02)3476-6515</a:t>
            </a:r>
            <a:endParaRPr lang="ko-KR" altLang="en-US" sz="19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99" grpId="1" bldLvl="0" animBg="1"/>
      <p:bldP spid="135" grpId="2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/>
          <p:cNvGrpSpPr/>
          <p:nvPr/>
        </p:nvGrpSpPr>
        <p:grpSpPr>
          <a:xfrm>
            <a:off x="466101" y="1191361"/>
            <a:ext cx="11253190" cy="1553030"/>
            <a:chOff x="781040" y="1493999"/>
            <a:chExt cx="3203110" cy="3022244"/>
          </a:xfrm>
        </p:grpSpPr>
        <p:sp>
          <p:nvSpPr>
            <p:cNvPr id="94" name="TextBox 93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1040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2384" y="805963"/>
            <a:ext cx="6201099" cy="540000"/>
            <a:chOff x="928715" y="1122164"/>
            <a:chExt cx="4668709" cy="625078"/>
          </a:xfrm>
        </p:grpSpPr>
        <p:sp>
          <p:nvSpPr>
            <p:cNvPr id="97" name="한쪽 모서리가 잘린 사각형 96"/>
            <p:cNvSpPr/>
            <p:nvPr/>
          </p:nvSpPr>
          <p:spPr>
            <a:xfrm>
              <a:off x="968870" y="1122164"/>
              <a:ext cx="4628554" cy="625078"/>
            </a:xfrm>
            <a:prstGeom prst="snip1Rect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28715" y="1122974"/>
              <a:ext cx="4650943" cy="518054"/>
            </a:xfrm>
            <a:prstGeom prst="rect">
              <a:avLst/>
            </a:prstGeom>
          </p:spPr>
          <p:txBody>
            <a:bodyPr vert="horz" wrap="square" lIns="91440" tIns="45720" rIns="91440" bIns="45720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4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폭력피해 이주여성 보호·지원(보호시설)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80110" y="1424126"/>
            <a:ext cx="10997210" cy="127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ko-KR" sz="1200" b="0" i="0">
              <a:solidFill>
                <a:srgbClr val="000000"/>
              </a:solidFill>
              <a:latin typeface="함초롬돋움"/>
              <a:ea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바탕"/>
                <a:ea typeface="함초롬돋움"/>
              </a:rPr>
              <a:t>     </a:t>
            </a: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</a:rPr>
              <a:t>가정폭력·성폭력·성매매 등 피해 이주여성 및 동반아동을 일시적으로 보호하고, 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</a:rPr>
              <a:t>의료·법률 지원, 치료회복프로그램, 주거 제공, 직업훈련등을 통한 인권 보호 및 자립지원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solidFill>
                  <a:srgbClr val="000000"/>
                </a:solidFill>
                <a:latin typeface="함초롬바탕"/>
                <a:ea typeface="함초롬돋움"/>
              </a:rPr>
              <a:t> </a:t>
            </a:r>
          </a:p>
          <a:p>
            <a:pPr>
              <a:defRPr lang="ko-KR" altLang="en-US"/>
            </a:pPr>
            <a:endParaRPr lang="ko-KR" altLang="ko-KR" sz="2200" b="0" i="0">
              <a:solidFill>
                <a:srgbClr val="000000"/>
              </a:solidFill>
              <a:latin typeface="함초롬돋움"/>
              <a:ea typeface="함초롬돋움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21146" y="3068657"/>
            <a:ext cx="7560470" cy="36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b="1"/>
              <a:t>지역별 폭력피해 이주여성 보호시설(쉼터) 설치 현황(18.09.30.기준)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144000" y="5215236"/>
            <a:ext cx="2629793" cy="33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1600"/>
              <a:t>▲ 출처 :여성가족부</a:t>
            </a:r>
          </a:p>
        </p:txBody>
      </p:sp>
      <p:graphicFrame>
        <p:nvGraphicFramePr>
          <p:cNvPr id="147" name="표 146"/>
          <p:cNvGraphicFramePr>
            <a:graphicFrameLocks noGrp="1"/>
          </p:cNvGraphicFramePr>
          <p:nvPr/>
        </p:nvGraphicFramePr>
        <p:xfrm>
          <a:off x="687421" y="3429000"/>
          <a:ext cx="10818008" cy="1730549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96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795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560094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구분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합계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서울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부산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인천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광주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대전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울산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강원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충남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전남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경남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sz="160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제주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455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폭력피해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이주여성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쉼터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en-US" sz="1500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(개소)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en-US" sz="1500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99" grpId="1" bldLvl="0" animBg="1"/>
      <p:bldP spid="145" grpId="2" bldLvl="0" animBg="1"/>
      <p:bldP spid="146" grpId="3" bldLvl="0" animBg="1"/>
      <p:bldP spid="147" grpId="4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그림 142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997148" y="660876"/>
            <a:ext cx="10430430" cy="553624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9734846" y="6331148"/>
            <a:ext cx="2321720" cy="36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>
                <a:latin typeface="함초롬돋움"/>
                <a:ea typeface="함초롬돋움"/>
                <a:cs typeface="함초롬돋움"/>
              </a:rPr>
              <a:t>출처 : 여성가족부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오각형 150"/>
          <p:cNvSpPr/>
          <p:nvPr/>
        </p:nvSpPr>
        <p:spPr>
          <a:xfrm>
            <a:off x="0" y="654843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52" name="TextBox 151"/>
          <p:cNvSpPr txBox="1"/>
          <p:nvPr/>
        </p:nvSpPr>
        <p:spPr>
          <a:xfrm>
            <a:off x="0" y="654837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경찰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474886" y="794741"/>
            <a:ext cx="3097114" cy="424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1">
                <a:latin typeface="함초롬돋움"/>
                <a:ea typeface="함초롬돋움"/>
                <a:cs typeface="함초롬돋움"/>
              </a:rPr>
              <a:t>가정폭력처벌법 개정</a:t>
            </a:r>
          </a:p>
        </p:txBody>
      </p:sp>
      <p:sp>
        <p:nvSpPr>
          <p:cNvPr id="156" name="줄무늬가 있는 오른쪽 화살표 155"/>
          <p:cNvSpPr/>
          <p:nvPr/>
        </p:nvSpPr>
        <p:spPr>
          <a:xfrm>
            <a:off x="4095000" y="705117"/>
            <a:ext cx="1013531" cy="76034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57" name="TextBox 156"/>
          <p:cNvSpPr txBox="1"/>
          <p:nvPr/>
        </p:nvSpPr>
        <p:spPr>
          <a:xfrm>
            <a:off x="5165823" y="809624"/>
            <a:ext cx="1949648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임시조치제도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015758" y="809624"/>
            <a:ext cx="2500313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긴급임시조치제도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4214812" y="913803"/>
            <a:ext cx="714375" cy="36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b="1">
                <a:solidFill>
                  <a:schemeClr val="tx1"/>
                </a:solidFill>
              </a:rPr>
              <a:t>시행</a:t>
            </a:r>
          </a:p>
        </p:txBody>
      </p:sp>
      <p:grpSp>
        <p:nvGrpSpPr>
          <p:cNvPr id="160" name="그룹 159"/>
          <p:cNvGrpSpPr/>
          <p:nvPr/>
        </p:nvGrpSpPr>
        <p:grpSpPr>
          <a:xfrm>
            <a:off x="525632" y="2334370"/>
            <a:ext cx="11253190" cy="3050709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4" name="한쪽 모서리가 잘린 사각형 163"/>
          <p:cNvSpPr/>
          <p:nvPr/>
        </p:nvSpPr>
        <p:spPr>
          <a:xfrm>
            <a:off x="805696" y="1948972"/>
            <a:ext cx="1814252" cy="495351"/>
          </a:xfrm>
          <a:prstGeom prst="snip1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5" name="TextBox 164"/>
          <p:cNvSpPr txBox="1"/>
          <p:nvPr/>
        </p:nvSpPr>
        <p:spPr>
          <a:xfrm>
            <a:off x="841447" y="1971997"/>
            <a:ext cx="1711284" cy="410539"/>
          </a:xfrm>
          <a:prstGeom prst="rect">
            <a:avLst/>
          </a:prstGeom>
        </p:spPr>
        <p:txBody>
          <a:bodyPr vert="horz" wrap="square" lIns="91440" tIns="45720" rIns="91440" bIns="45720">
            <a:noAutofit/>
          </a:bodyPr>
          <a:lstStyle/>
          <a:p>
            <a:pPr>
              <a:defRPr lang="ko-KR" altLang="en-US"/>
            </a:pPr>
            <a:r>
              <a:rPr lang="ko-KR" altLang="en-US" sz="24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lt1"/>
                </a:solidFill>
                <a:latin typeface="함초롬돋움"/>
                <a:ea typeface="함초롬돋움"/>
                <a:cs typeface="함초롬돋움"/>
              </a:rPr>
              <a:t>응급조치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64367" y="2781537"/>
            <a:ext cx="10461428" cy="2224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-</a:t>
            </a: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경찰은 </a:t>
            </a: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 발생시 응급조치</a:t>
            </a: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·</a:t>
            </a: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긴급임시조치 실시 및 임시조치의 신청가능.</a:t>
            </a:r>
          </a:p>
          <a:p>
            <a:pPr>
              <a:defRPr lang="ko-KR" altLang="en-US"/>
            </a:pPr>
            <a:endParaRPr lang="ko-KR" altLang="en-US" sz="2000" b="0" i="0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-</a:t>
            </a: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가정폭력범죄에 대하여 신고를 받아 현장에 나갔을 때 범죄가 진행중인 경우 즉시 </a:t>
            </a:r>
          </a:p>
          <a:p>
            <a:pPr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① 폭력행위의 제지, 가정폭력행위자･피해자 분리 및 범죄수</a:t>
            </a:r>
            <a:r>
              <a:rPr lang="ko-KR" altLang="en-US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사</a:t>
            </a:r>
          </a:p>
          <a:p>
            <a:pPr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② 피해자가 동의한 경우 피해자를 가정폭력관련 상담소 또는 보호시설로 인도</a:t>
            </a:r>
          </a:p>
          <a:p>
            <a:pPr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③ 긴급치료가 필요한 피해자를 의료기관으로 인도</a:t>
            </a:r>
          </a:p>
          <a:p>
            <a:pPr>
              <a:defRPr lang="ko-KR" altLang="en-US"/>
            </a:pPr>
            <a:r>
              <a:rPr lang="ko-KR" altLang="ko-KR" sz="2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④ 폭력행위 재발시 임시조치를 신청할 수 있음을 통보하여야 한다(제5조).</a:t>
            </a:r>
            <a:endParaRPr lang="ko-KR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ldLvl="0" animBg="1"/>
      <p:bldP spid="151" grpId="1" bldLvl="0" animBg="1"/>
      <p:bldP spid="152" grpId="2" bldLvl="0" animBg="1"/>
      <p:bldP spid="155" grpId="3" bldLvl="0" animBg="1"/>
      <p:bldP spid="156" grpId="4" bldLvl="0" animBg="1"/>
      <p:bldP spid="157" grpId="6" bldLvl="0" animBg="1"/>
      <p:bldP spid="158" grpId="7" bldLvl="0" animBg="1"/>
      <p:bldP spid="159" grpId="5" bldLvl="0" animBg="1"/>
      <p:bldP spid="160" grpId="9" bldLvl="0" animBg="1"/>
      <p:bldP spid="164" grpId="8" bldLvl="0" animBg="1"/>
      <p:bldP spid="166" grpId="1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그룹 159"/>
          <p:cNvGrpSpPr/>
          <p:nvPr/>
        </p:nvGrpSpPr>
        <p:grpSpPr>
          <a:xfrm>
            <a:off x="257741" y="1858120"/>
            <a:ext cx="11253190" cy="4806881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4" name="한쪽 모서리가 잘린 사각형 163"/>
          <p:cNvSpPr/>
          <p:nvPr/>
        </p:nvSpPr>
        <p:spPr>
          <a:xfrm>
            <a:off x="537805" y="1472722"/>
            <a:ext cx="2201205" cy="495351"/>
          </a:xfrm>
          <a:prstGeom prst="snip1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5" name="TextBox 164"/>
          <p:cNvSpPr txBox="1"/>
          <p:nvPr/>
        </p:nvSpPr>
        <p:spPr>
          <a:xfrm>
            <a:off x="573556" y="1495747"/>
            <a:ext cx="2113120" cy="410539"/>
          </a:xfrm>
          <a:prstGeom prst="rect">
            <a:avLst/>
          </a:prstGeom>
        </p:spPr>
        <p:txBody>
          <a:bodyPr vert="horz" wrap="square" lIns="91440" tIns="45720" rIns="91440" bIns="45720">
            <a:noAutofit/>
          </a:bodyPr>
          <a:lstStyle/>
          <a:p>
            <a:pPr>
              <a:defRPr lang="ko-KR" altLang="en-US"/>
            </a:pPr>
            <a:r>
              <a:rPr lang="ko-KR" altLang="en-US" sz="24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lt1"/>
                </a:solidFill>
                <a:latin typeface="함초롬돋움"/>
                <a:ea typeface="함초롬돋움"/>
                <a:cs typeface="함초롬돋움"/>
              </a:rPr>
              <a:t>긴급임시조치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426238" y="1981138"/>
            <a:ext cx="10982334" cy="4265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경찰관은 응급조치에도 불구하고 가정폭력범죄가 재발될 우려가 있고</a:t>
            </a:r>
            <a:r>
              <a: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,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긴급을 요하여 법원의 임시조치 결정을 받을 수 없을 때에는 직권 또는 피해자, 그 법     정대리인의 신청에 의해 </a:t>
            </a:r>
          </a:p>
          <a:p>
            <a:pPr>
              <a:defRPr lang="ko-KR" altLang="en-US"/>
            </a:pPr>
            <a:endParaRPr lang="ko-KR" altLang="ko-KR" sz="2200" b="0" i="0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① 피해자 또는 가정구성원의 주거 또는 점유하는 방실로부터의 퇴거 등 격리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② 피해자 또는 가정구성원의 주거, 직장등에서 100미터 이내의 접근금지</a:t>
            </a:r>
          </a:p>
          <a:p>
            <a:pPr>
              <a:defRPr lang="ko-KR" altLang="en-US"/>
            </a:pPr>
            <a:r>
              <a:rPr lang="ko-KR" altLang="ko-KR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③ 피해자 또는 가정구성원에 대한 ｢전기통신기본법｣제2조 제1호의 전기통신을 이용한 접근금지 등 긴급임시조치를 할 수 있다(제8조의2 제1항, 제29조 제1항). 경찰은 긴급임시조치를 한 경우 즉시 범죄사실의 요지, 사유 등이 기재된 긴급임시조치결정서를 작성해야 한다(제8조의2 제2항, 제3항).경찰은 긴급임시조치를 한 때 지체 없이 검사에게 임시조치를신청해야 한다(처벌법제8조의3 제1항). </a:t>
            </a:r>
          </a:p>
          <a:p>
            <a:pPr>
              <a:defRPr lang="ko-KR" altLang="en-US"/>
            </a:pPr>
            <a:endParaRPr lang="ko-KR" altLang="ko-KR" sz="2200" b="0" i="0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10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 </a:t>
            </a:r>
          </a:p>
        </p:txBody>
      </p:sp>
      <p:cxnSp>
        <p:nvCxnSpPr>
          <p:cNvPr id="176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오각형 176"/>
          <p:cNvSpPr/>
          <p:nvPr/>
        </p:nvSpPr>
        <p:spPr>
          <a:xfrm>
            <a:off x="0" y="654843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8" name="TextBox 177"/>
          <p:cNvSpPr txBox="1"/>
          <p:nvPr/>
        </p:nvSpPr>
        <p:spPr>
          <a:xfrm>
            <a:off x="0" y="654837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경찰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474886" y="794741"/>
            <a:ext cx="3097114" cy="424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1">
                <a:latin typeface="함초롬돋움"/>
                <a:ea typeface="함초롬돋움"/>
                <a:cs typeface="함초롬돋움"/>
              </a:rPr>
              <a:t>가정폭력처벌법 개정</a:t>
            </a:r>
          </a:p>
        </p:txBody>
      </p:sp>
      <p:sp>
        <p:nvSpPr>
          <p:cNvPr id="180" name="줄무늬가 있는 오른쪽 화살표 179"/>
          <p:cNvSpPr/>
          <p:nvPr/>
        </p:nvSpPr>
        <p:spPr>
          <a:xfrm>
            <a:off x="4095000" y="705117"/>
            <a:ext cx="1013531" cy="76034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1" name="TextBox 180"/>
          <p:cNvSpPr txBox="1"/>
          <p:nvPr/>
        </p:nvSpPr>
        <p:spPr>
          <a:xfrm>
            <a:off x="5165823" y="809624"/>
            <a:ext cx="1949648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임시조치제도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7015758" y="809624"/>
            <a:ext cx="2500313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긴급임시조치제도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214812" y="913803"/>
            <a:ext cx="714375" cy="36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b="1">
                <a:solidFill>
                  <a:schemeClr val="tx1"/>
                </a:solidFill>
              </a:rPr>
              <a:t>시행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8" bldLvl="0" animBg="1"/>
      <p:bldP spid="164" grpId="7" bldLvl="0" animBg="1"/>
      <p:bldP spid="167" grpId="9" bldLvl="0" animBg="1"/>
      <p:bldP spid="177" grpId="0" bldLvl="0" animBg="1"/>
      <p:bldP spid="178" grpId="1" bldLvl="0" animBg="1"/>
      <p:bldP spid="179" grpId="2" bldLvl="0" animBg="1"/>
      <p:bldP spid="180" grpId="3" bldLvl="0" animBg="1"/>
      <p:bldP spid="181" grpId="5" bldLvl="0" animBg="1"/>
      <p:bldP spid="182" grpId="6" bldLvl="0" animBg="1"/>
      <p:bldP spid="183" grpId="4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4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오각형 150"/>
          <p:cNvSpPr/>
          <p:nvPr/>
        </p:nvSpPr>
        <p:spPr>
          <a:xfrm>
            <a:off x="0" y="654843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52" name="TextBox 151"/>
          <p:cNvSpPr txBox="1"/>
          <p:nvPr/>
        </p:nvSpPr>
        <p:spPr>
          <a:xfrm>
            <a:off x="0" y="654837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경찰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474886" y="794741"/>
            <a:ext cx="3097114" cy="424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1">
                <a:latin typeface="함초롬돋움"/>
                <a:ea typeface="함초롬돋움"/>
                <a:cs typeface="함초롬돋움"/>
              </a:rPr>
              <a:t>가정폭력처벌법 개정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165823" y="809624"/>
            <a:ext cx="1949648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임시조치제도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015758" y="809624"/>
            <a:ext cx="2500313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긴급임시조치제도</a:t>
            </a:r>
          </a:p>
        </p:txBody>
      </p:sp>
      <p:grpSp>
        <p:nvGrpSpPr>
          <p:cNvPr id="168" name="그룹 167"/>
          <p:cNvGrpSpPr/>
          <p:nvPr/>
        </p:nvGrpSpPr>
        <p:grpSpPr>
          <a:xfrm>
            <a:off x="4095000" y="705117"/>
            <a:ext cx="1013531" cy="760345"/>
            <a:chOff x="4095000" y="705117"/>
            <a:chExt cx="1013531" cy="760345"/>
          </a:xfrm>
        </p:grpSpPr>
        <p:sp>
          <p:nvSpPr>
            <p:cNvPr id="156" name="줄무늬가 있는 오른쪽 화살표 155"/>
            <p:cNvSpPr/>
            <p:nvPr/>
          </p:nvSpPr>
          <p:spPr>
            <a:xfrm>
              <a:off x="4095000" y="705117"/>
              <a:ext cx="1013531" cy="760345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214812" y="913803"/>
              <a:ext cx="714375" cy="363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b="1">
                  <a:solidFill>
                    <a:schemeClr val="tx1"/>
                  </a:solidFill>
                </a:rPr>
                <a:t>시행</a:t>
              </a: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59577" y="2151246"/>
            <a:ext cx="11253190" cy="2425630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4" name="한쪽 모서리가 잘린 사각형 163"/>
          <p:cNvSpPr/>
          <p:nvPr/>
        </p:nvSpPr>
        <p:spPr>
          <a:xfrm>
            <a:off x="939641" y="1765848"/>
            <a:ext cx="2201205" cy="495351"/>
          </a:xfrm>
          <a:prstGeom prst="snip1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5" name="TextBox 164"/>
          <p:cNvSpPr txBox="1"/>
          <p:nvPr/>
        </p:nvSpPr>
        <p:spPr>
          <a:xfrm>
            <a:off x="975392" y="1788872"/>
            <a:ext cx="2113120" cy="410539"/>
          </a:xfrm>
          <a:prstGeom prst="rect">
            <a:avLst/>
          </a:prstGeom>
        </p:spPr>
        <p:txBody>
          <a:bodyPr vert="horz" wrap="square" lIns="91440" tIns="45720" rIns="91440" bIns="45720">
            <a:noAutofit/>
          </a:bodyPr>
          <a:lstStyle/>
          <a:p>
            <a:pPr>
              <a:defRPr lang="ko-KR" altLang="en-US"/>
            </a:pPr>
            <a:r>
              <a:rPr lang="ko-KR" altLang="en-US" sz="24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lt1"/>
                </a:solidFill>
                <a:latin typeface="함초롬돋움"/>
                <a:ea typeface="함초롬돋움"/>
                <a:cs typeface="함초롬돋움"/>
              </a:rPr>
              <a:t>긴급임시조치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98308" y="2378442"/>
            <a:ext cx="10982334" cy="210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경찰은 긴급임시조치를 신청하지 않은 경우에도 검사에게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① 피해자 또는 가정구성원의 주거 또는 점유하는 방실로부터의 퇴거 등 격리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② 피해자 또는 가정구성원의 주거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③ 직장 등에서 100미터 이내의 접근금지 외에도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④ 국가경찰관서의유치장 또는 구치소에의 위탁을 하는 임시조치를 신청할 수 있다.</a:t>
            </a:r>
            <a:endParaRPr lang="ko-KR" altLang="ko-KR" sz="2200" b="0" i="0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883355"/>
            <a:ext cx="11952682" cy="4528160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322056" y="2111264"/>
            <a:ext cx="11607414" cy="411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검사는 가정폭력범죄가 재발될 우려가 있다고 인정하는 경우 직권으로 또는 사법경찰관의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신청에 의해 법원에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① 피해자 또는 가정구성원의 주거 또는 점유하는 방실로부터의 퇴거 등 격리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② 피해자 또는 가정구성원의 주거, 직장 등에서 100미터 이내의 접근금지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③ 피해자 또는 가정구성원에 대한 ｢전기통신기본법｣제2조 제1호의 전기통신을 이용한</a:t>
            </a: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 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접근금지와 같은 임시조치를 신청할 수 있다(처벌법 제8조 제1항).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이 임시조치를 위반하여 가정폭력범죄가 재발될 우려가 있는 경우 검사는 직권으로 또는 사법경찰관의 신청에 의해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국가경찰관서의 유치장 또는 구치소에의 위탁하는 임시조치를 청구할 수 있다(제9조 제2항).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사법경찰관이 한 긴급임시조치에 대한 임시조치의 청구는 긴급임시조치를 한 때로부터 48시간 이내에 하여야 하고, 긴급임시조치결정서를 첨부하여야 한다(제8조의3 제1항, 제2항).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검찰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2604492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9" y="943569"/>
            <a:ext cx="2125921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임시조치 청구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4" bldLvl="0" animBg="1"/>
      <p:bldP spid="167" grpId="5" bldLvl="0" animBg="1"/>
      <p:bldP spid="168" grpId="0" bldLvl="0" animBg="1"/>
      <p:bldP spid="169" grpId="1" bldLvl="0" animBg="1"/>
      <p:bldP spid="172" grpId="2" bldLvl="0" animBg="1"/>
      <p:bldP spid="173" grpId="3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163711" y="1734527"/>
            <a:ext cx="12136010" cy="4855581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193476" y="2041131"/>
            <a:ext cx="12093182" cy="425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2011년 가정폭력처벌법 개정에 따라 검사가 가정폭력사건을 수사한 결과 가정폭력행위자의 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성행교정을 위하여 필요하다고 인정하는 경우에는 행위자에 대하여 상담조건부 기소유예를 할 </a:t>
            </a: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수 있다.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(제9조의2). 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사안이 중대하지 않고 피해자가 처벌을 원하지 않는 경우 가정구성원의 화합과 치유</a:t>
            </a: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를 위해 </a:t>
            </a: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단기소유예보다는 조건부 기소유예를 적극 활용</a:t>
            </a:r>
          </a:p>
          <a:p>
            <a:pPr>
              <a:defRPr lang="ko-KR" altLang="en-US"/>
            </a:pPr>
            <a:endParaRPr lang="ko-KR" altLang="en-US" sz="21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20시간 내지 40시간 이내의 상담조건부 기소유예 실시</a:t>
            </a: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가정폭력 행위자에게 전문적인 상담이 필요하다고 판단되는 경우</a:t>
            </a: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가정폭력행위자에게 알코올 중독 등이 있어 지속적으로 관찰과 상담이 필요하다고 판단</a:t>
            </a: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 될 경우</a:t>
            </a:r>
          </a:p>
          <a:p>
            <a:pPr>
              <a:defRPr lang="ko-KR" altLang="en-US"/>
            </a:pPr>
            <a:endParaRPr lang="ko-KR" altLang="en-US" sz="21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교육조건부 기소유예 실시</a:t>
            </a: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: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 단기적인 교육으로 가정폭력 행위자의 성행교정이 가능하다고 판단되는 경우 </a:t>
            </a: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: 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8시간 내지 16시간 보호관찰소의 교육프로그램 이수를 조건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검찰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3528715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9" y="943569"/>
            <a:ext cx="3059371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상담조건부 기소유예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bldLvl="0" animBg="1"/>
      <p:bldP spid="167" grpId="3" bldLvl="0" animBg="1"/>
      <p:bldP spid="172" grpId="0" bldLvl="0" animBg="1"/>
      <p:bldP spid="173" grpId="1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883355"/>
            <a:ext cx="11952682" cy="3010113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322056" y="2111264"/>
            <a:ext cx="11607414" cy="2096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상습적인 가정폭력 행위자에 대한 강력 대응</a:t>
            </a:r>
          </a:p>
          <a:p>
            <a:pPr>
              <a:defRPr lang="ko-KR" altLang="en-US"/>
            </a:pPr>
            <a:endParaRPr lang="ko-KR" altLang="en-US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2013년 7월 5일부터 3년 이내 2회 이상 가정폭력범죄를 저지른 사람이</a:t>
            </a: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다시 가정폭력범죄를 저지른 경우 원칙적으로 구속수사하는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3진 아웃제를 시행</a:t>
            </a:r>
          </a:p>
          <a:p>
            <a:pPr>
              <a:defRPr lang="ko-KR" altLang="en-US"/>
            </a:pPr>
            <a:endParaRPr lang="ko-KR" altLang="en-US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이는 2013년 6월 1일부터 폭력사범 삼진아웃제를 운영하던 것을 가정폭력사범에도 적용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검찰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3543597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8" y="943569"/>
            <a:ext cx="2916497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가정폭력 3진아웃제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bldLvl="0" animBg="1"/>
      <p:bldP spid="167" grpId="3" bldLvl="0" animBg="1"/>
      <p:bldP spid="172" grpId="0" bldLvl="0" animBg="1"/>
      <p:bldP spid="17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KakaoTalk_Video_20190520_2134_11_8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259" y="-342612"/>
            <a:ext cx="12381216" cy="69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69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660113"/>
            <a:ext cx="11952682" cy="5049058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247641" y="1735737"/>
            <a:ext cx="11860422" cy="460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판사는 가정보호사건의 원활한 조사･심리, 피해자보호를 위해 필요하다고 인정하는 경우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    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가정폭력행위자에게</a:t>
            </a: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① 피해자 또는 가정구성원의 주거 또는 점유하는 방실로부터의 퇴거 등 격리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② 피해자 또는 가정구성원의 주거, 직장 등에서100미터 이내의 접근금지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③ 피해자 또는 가정구성원에 대한 ｢전기통신기본법｣제2조 제1호의 전기통신을 이용한 접근금지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④ 의료기관이나 그 밖의 요양소에의 위탁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⑤ 국가경찰관서의 유치장 또는 구치소에의 유치를 할 수 있다(제29조 제1항)</a:t>
            </a:r>
          </a:p>
          <a:p>
            <a:pPr>
              <a:defRPr lang="ko-KR" altLang="en-US"/>
            </a:pPr>
            <a:endParaRPr lang="ko-KR" altLang="ko-KR" sz="21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1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법원은 임시조치 시 검사와 피해자에게 통지해야 하고, 의료기관 위탁이나 유치장등 유치를 한 경우</a:t>
            </a:r>
          </a:p>
          <a:p>
            <a:pPr>
              <a:defRPr lang="ko-KR" altLang="en-US"/>
            </a:pPr>
            <a:endParaRPr lang="ko-KR" altLang="ko-KR" sz="21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가정폭력행위자의 보조인이나 법정대리인에게 통지해야 한다(제29조 제3항, 제4항). </a:t>
            </a:r>
          </a:p>
          <a:p>
            <a:pPr>
              <a:defRPr lang="ko-KR" altLang="en-US"/>
            </a:pPr>
            <a:r>
              <a:rPr lang="ko-KR" altLang="ko-KR" sz="2100" b="0" i="0">
                <a:latin typeface="함초롬돋움"/>
                <a:ea typeface="함초롬돋움"/>
                <a:cs typeface="함초롬돋움"/>
              </a:rPr>
              <a:t>주거 격리, 100미터 이내 접근금지, 전기통신 접근금지는 2개월을 초과할 수 없으나 피해자 보호를 위해 필요한 경우 두 차례 연장이 가능하다. 의료기관 위탁이나 유치장 유치의 경우에는 1개월을 초과할 수 없으나, 피해자 보호를 위해 필요한 경우 한 차례 연장이 가능하다(제29조 제5항)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법원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2040433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8" y="943569"/>
            <a:ext cx="1421072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임시조치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4" bldLvl="0" animBg="1"/>
      <p:bldP spid="167" grpId="5" bldLvl="0" animBg="1"/>
      <p:bldP spid="168" grpId="0" bldLvl="0" animBg="1"/>
      <p:bldP spid="169" grpId="1" bldLvl="0" animBg="1"/>
      <p:bldP spid="172" grpId="2" bldLvl="0" animBg="1"/>
      <p:bldP spid="173" grpId="3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660113"/>
            <a:ext cx="11952682" cy="5049058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247642" y="1735736"/>
            <a:ext cx="11860422" cy="4786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판사는 심리한 결과 보호처분이 필요하다고 인정한 경우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① 가정폭력행위자가 피해자 또는 가정구성원에게 접근하는 행위의 제한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② 가정폭력행위자가 피해자 또는 가정구성원에게 ｢전기통신기본법｣제2조 제1호의 전기통신을 이용한 접근행위의 제한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③ 가정폭력 행위자가 친권자인 경우 피해자에 대한 친권행사의 제한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④ ｢보호관찰 등에 관한 법     률｣에 따른 사회봉사･수강명령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⑤ ｢보호관찰 등에 관한법률｣에 따른 보호관찰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⑥ 가정폭력방지법상 보호시설에의 감호위탁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⑦ 의료기관에의 치료위탁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⑧ 상담소 등에의 상담위탁을 실시할 수 있다(제40조 제1항). 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각 처분은병과가 가능하다(제40조 제2항). 사회봉사･수강명령은 200시간을 초과할 수 없고,이외의 보호처분은 6개월을 초과할 수 없다(제41조).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법원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2591097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8" y="943569"/>
            <a:ext cx="2030672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보호처분결정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bldLvl="0" animBg="1"/>
      <p:bldP spid="167" grpId="3" bldLvl="0" animBg="1"/>
      <p:bldP spid="172" grpId="0" bldLvl="0" animBg="1"/>
      <p:bldP spid="173" grpId="1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660113"/>
            <a:ext cx="11952682" cy="3292886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247642" y="1735736"/>
            <a:ext cx="11860422" cy="2777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피해자보호를 위해 필요하다고 인정할 때에는 피해자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,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그 법정대리인의 청구에따라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가정폭력행위자에게 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① 피해자 또는 가정구성원의주거 또는 점유하는 방실로부터의 퇴거 등 격리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② 피해자 또는 가정구성원의 주거, 직장 등에서 100미터 이내의 접근금지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③ 피해자 또는 가정구성원에 대한 ｢전기통신기본법｣제2조 제1호의 전기통신을 이용한 접근금지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④ 친권자인 가정폭력행위자의피해자에 대한 친권행사의 제한에 해당하는 피해자보호명령을 실시할 수 있다(제55조의2 제1항). </a:t>
            </a:r>
          </a:p>
        </p:txBody>
      </p: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법원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1921370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8" y="943569"/>
            <a:ext cx="1421072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보호명령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2" bldLvl="0" animBg="1"/>
      <p:bldP spid="167" grpId="3" bldLvl="0" animBg="1"/>
      <p:bldP spid="172" grpId="0" bldLvl="0" animBg="1"/>
      <p:bldP spid="173" grpId="1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우리나라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4"/>
            <a:ext cx="6039534" cy="553577"/>
            <a:chOff x="894217" y="-15"/>
            <a:chExt cx="4711939" cy="601280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5" y="-16"/>
              <a:ext cx="4711938" cy="52558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가해자에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0" y="75901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3300" b="1">
              <a:solidFill>
                <a:schemeClr val="accent6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227976" y="1660113"/>
            <a:ext cx="11952682" cy="3813785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68" name="오각형 167"/>
          <p:cNvSpPr/>
          <p:nvPr/>
        </p:nvSpPr>
        <p:spPr>
          <a:xfrm>
            <a:off x="0" y="866774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0" y="866768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법원</a:t>
            </a:r>
          </a:p>
        </p:txBody>
      </p:sp>
      <p:sp>
        <p:nvSpPr>
          <p:cNvPr id="172" name="갈매기형 수장 171"/>
          <p:cNvSpPr/>
          <p:nvPr/>
        </p:nvSpPr>
        <p:spPr>
          <a:xfrm>
            <a:off x="1192113" y="854273"/>
            <a:ext cx="1921370" cy="684609"/>
          </a:xfrm>
          <a:prstGeom prst="chevron">
            <a:avLst>
              <a:gd name="adj" fmla="val 5000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1489768" y="943569"/>
            <a:ext cx="1421072" cy="470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25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보호명령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77416" y="1864278"/>
            <a:ext cx="11726466" cy="359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법원은 피해자보호를 위해 필요한 경우 피해자 또는 법정대리인의 청구, 직권으로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일정기간 동안 검사에게 피해자에 대하여 가정폭력행위자를 상대방당사자로 하는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가정보호사건, 피해자보호명령사건 및 그밖에 가사소송절차에 참석하기 위하여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법원에 출석하는 조치, 자녀에 대한 면접교섭권을 행사 하는 조치 등 신변안전조치를 하도록 요청할 수 있다. 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피해자보호명령기간은 6개월을 초과할 수 없고, 피해자 보호를 위해 연장이 필요 한경우 직권이나 피해자 또는 법정대리인의 청구에 따라 2개월 단위로 연장할 수 있다(제55조의3 제1항). 피해자보호명령기간을</a:t>
            </a: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연장하거나 종류를 변경하는 경우 종전처분기간을 합산하여 2년을 초과할 수 없다.</a:t>
            </a:r>
          </a:p>
          <a:p>
            <a:pPr>
              <a:defRPr lang="ko-KR" altLang="en-US"/>
            </a:pPr>
            <a:r>
              <a:rPr lang="ko-KR" altLang="ko-KR" sz="1000" b="0" i="0">
                <a:latin typeface="함초롬돋움"/>
                <a:ea typeface="함초롬돋움"/>
                <a:cs typeface="함초롬돋움"/>
              </a:rPr>
              <a:t>  </a:t>
            </a:r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표 175"/>
          <p:cNvGraphicFramePr>
            <a:graphicFrameLocks noGrp="1"/>
          </p:cNvGraphicFramePr>
          <p:nvPr/>
        </p:nvGraphicFramePr>
        <p:xfrm>
          <a:off x="723566" y="760358"/>
          <a:ext cx="10804397" cy="5709619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153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252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종류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상담내용 및 목표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상담횟수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813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사전면접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사전면접(상담자)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가족상황, 신체･정신건강, 알코올, 폭력행동, 법적기록(가정폭력관련)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사전면접 평가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※ 상담형태･참여시킬 프로그램 결정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수강자에 대한 최초 상담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(회당 1시간 내외)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585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개별상담(Ⅰ)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가정폭력 행사 원인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폭력행사시의 심정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현재의 심정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자신의 문제 진단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반성의 기회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지속의 효과를 위해 주 1~2회 상담(회당 1시간 내외)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695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개별상담(Ⅱ)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알코올 문제 상담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알코올과 폭력의 관계인식 ∙ 정신･심리상담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분노 다스리기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스트레스 다스리기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질투관리법 등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부부상담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- 부부간 이해증진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지속의 효과를 위해 주 1~2회 상담(회당 1시간 내외)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8311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부부상담</a:t>
                      </a:r>
                    </a:p>
                    <a:p>
                      <a:pPr algn="ctr"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·가족상담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 vMerge="1"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7" name="오각형 176"/>
          <p:cNvSpPr/>
          <p:nvPr/>
        </p:nvSpPr>
        <p:spPr>
          <a:xfrm>
            <a:off x="0" y="0"/>
            <a:ext cx="5716487" cy="550664"/>
          </a:xfrm>
          <a:prstGeom prst="homePlate">
            <a:avLst>
              <a:gd name="adj" fmla="val 50000"/>
            </a:avLst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6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가해자 대상 상담</a:t>
            </a:r>
            <a:r>
              <a:rPr lang="ko-KR" altLang="ko-KR" sz="22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(상담조건부 기소유예)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bldLvl="0" animBg="1"/>
      <p:bldP spid="177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표 175"/>
          <p:cNvGraphicFramePr>
            <a:graphicFrameLocks noGrp="1"/>
          </p:cNvGraphicFramePr>
          <p:nvPr/>
        </p:nvGraphicFramePr>
        <p:xfrm>
          <a:off x="723566" y="775241"/>
          <a:ext cx="10804397" cy="5872189"/>
        </p:xfrm>
        <a:graphic>
          <a:graphicData uri="http://schemas.openxmlformats.org/drawingml/2006/table">
            <a:tbl>
              <a:tblPr firstRow="1" bandRow="1">
                <a:tableStyleId>{F86EB55A-D8E4-4A66-8E5A-C34D8BC1693A}</a:tableStyleId>
              </a:tblPr>
              <a:tblGrid>
                <a:gridCol w="153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369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종류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상담내용 및 목표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상담횟수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813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집단상담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가정폭력 책임 인식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가족간 의사소통 증진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갈등해결 기술 향상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성평등적인 인식의 향상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규모: 10인 내외 ∙ 간격: 주1~2회(1회 2~4시간)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585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부부집단상담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부부간 의사소통법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배우자 이해증진법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※ 상담도우미: 필요시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규모: 5부부(10명) ∙ 간격: 주1~2회(1회 2~4 시간)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695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부부캠프(별도)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부부+자녀 참여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부부화합 도모 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건강한 가정회복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※ 상담도우미: 필요시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규모: 5부부(10명) ∙ 기간: 1박 2일(상담프로그램은 8시간 이내)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8311">
                <a:tc>
                  <a:txBody>
                    <a:bodyPr/>
                    <a:lstStyle/>
                    <a:p>
                      <a:pPr algn="ctr">
                        <a:defRPr lang="ko-KR" altLang="en-US"/>
                      </a:pPr>
                      <a:r>
                        <a:rPr lang="ko-KR" altLang="ko-KR" b="1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정신과치료(별도)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∙ 정신과 의사 진료</a:t>
                      </a:r>
                    </a:p>
                    <a:p>
                      <a:pPr>
                        <a:defRPr lang="ko-KR" altLang="en-US"/>
                      </a:pPr>
                      <a:r>
                        <a:rPr lang="ko-KR" altLang="ko-KR" b="0" i="0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※ 의료보험 적용대상의 경우 본인 부담분 지원원칙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lang="ko-KR" altLang="en-US"/>
                      </a:pPr>
                      <a:r>
                        <a:rPr lang="ko-KR" altLang="ko-KR">
                          <a:solidFill>
                            <a:srgbClr val="000000"/>
                          </a:solidFill>
                          <a:latin typeface="함초롬돋움"/>
                          <a:ea typeface="함초롬돋움"/>
                          <a:cs typeface="함초롬돋움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7" name="오각형 176"/>
          <p:cNvSpPr/>
          <p:nvPr/>
        </p:nvSpPr>
        <p:spPr>
          <a:xfrm>
            <a:off x="0" y="0"/>
            <a:ext cx="5716487" cy="550664"/>
          </a:xfrm>
          <a:prstGeom prst="homePlate">
            <a:avLst>
              <a:gd name="adj" fmla="val 50000"/>
            </a:avLst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6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가해자 대상 상담</a:t>
            </a:r>
            <a:r>
              <a:rPr lang="ko-KR" altLang="ko-KR" sz="22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 (상담조건부 기소유예)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외국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8"/>
            <a:ext cx="6039533" cy="553580"/>
            <a:chOff x="894217" y="-19"/>
            <a:chExt cx="4711938" cy="601284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7" y="-19"/>
              <a:ext cx="4711938" cy="525586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아내학대에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그룹 159"/>
          <p:cNvGrpSpPr/>
          <p:nvPr/>
        </p:nvGrpSpPr>
        <p:grpSpPr>
          <a:xfrm>
            <a:off x="227976" y="1660113"/>
            <a:ext cx="11952682" cy="4498395"/>
            <a:chOff x="781041" y="1493999"/>
            <a:chExt cx="3203110" cy="3022244"/>
          </a:xfrm>
        </p:grpSpPr>
        <p:sp>
          <p:nvSpPr>
            <p:cNvPr id="161" name="TextBox 160"/>
            <p:cNvSpPr txBox="1"/>
            <p:nvPr/>
          </p:nvSpPr>
          <p:spPr>
            <a:xfrm>
              <a:off x="799232" y="2014376"/>
              <a:ext cx="3184919" cy="502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72" name="갈매기형 수장 171"/>
          <p:cNvSpPr/>
          <p:nvPr/>
        </p:nvSpPr>
        <p:spPr>
          <a:xfrm>
            <a:off x="567035" y="1300757"/>
            <a:ext cx="1608831" cy="654843"/>
          </a:xfrm>
          <a:prstGeom prst="chevron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596797" y="1345404"/>
            <a:ext cx="1421073" cy="51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8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미국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62533" y="1789863"/>
            <a:ext cx="11726466" cy="3780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- 1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994년 제정된 여성폭력방지법 제6편에 ‘스토커와 가정폭력의 감소’를 포함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 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가정폭력피해자서비스 프로그램의 개발, 국립 가정폭력전화의 운영, 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가정폭력의 개입과 예방을 위한 지역사회프로그램을 실시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가정폭력범죄자에 대한 경찰의 의무적인 체포 혹은 체포권장 프로그램을 시행하고 있어 경찰은 가정폭력 통제의 제 1선으로서 역할을 담당</a:t>
            </a:r>
          </a:p>
          <a:p>
            <a:pPr>
              <a:defRPr lang="ko-KR" altLang="en-US"/>
            </a:pPr>
            <a:endParaRPr lang="ko-KR" altLang="ko-KR" sz="2200" b="0" i="0">
              <a:latin typeface="함초롬돋움"/>
              <a:ea typeface="함초롬돋움"/>
              <a:cs typeface="함초롬돋움"/>
            </a:endParaRPr>
          </a:p>
          <a:p>
            <a:pPr>
              <a:defRPr lang="ko-KR" altLang="en-US"/>
            </a:pPr>
            <a:r>
              <a:rPr lang="ko-KR" altLang="en-US" sz="2200" b="0" i="0">
                <a:latin typeface="함초롬돋움"/>
                <a:ea typeface="함초롬돋움"/>
                <a:cs typeface="함초롬돋움"/>
              </a:rPr>
              <a:t>-</a:t>
            </a: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 1995년 법무부에 여성폭력담당실을 두고 연방, 다른 기관과 주정부, 의회와의 접촉을 조정,</a:t>
            </a:r>
          </a:p>
          <a:p>
            <a:pPr>
              <a:defRPr lang="ko-KR" altLang="en-US"/>
            </a:pPr>
            <a:r>
              <a:rPr lang="ko-KR" altLang="ko-KR" sz="2200" b="0" i="0">
                <a:latin typeface="함초롬돋움"/>
                <a:ea typeface="함초롬돋움"/>
                <a:cs typeface="함초롬돋움"/>
              </a:rPr>
              <a:t>지원금 배당의 임무를 부여하고 있어 그 기능은 우리의 여성 특별위원회와 유사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bldLvl="0" animBg="1"/>
      <p:bldP spid="147" grpId="1" bldLvl="0" animBg="1"/>
      <p:bldP spid="150" grpId="2" bldLvl="0" animBg="1"/>
      <p:bldP spid="160" grpId="4" bldLvl="0" animBg="1"/>
      <p:bldP spid="172" grpId="3" bldLvl="0" animBg="1"/>
      <p:bldP spid="175" grpId="5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그룹 175"/>
          <p:cNvGrpSpPr/>
          <p:nvPr/>
        </p:nvGrpSpPr>
        <p:grpSpPr>
          <a:xfrm>
            <a:off x="227976" y="1660113"/>
            <a:ext cx="11952682" cy="4498395"/>
            <a:chOff x="227976" y="1660113"/>
            <a:chExt cx="11952682" cy="4498395"/>
          </a:xfrm>
        </p:grpSpPr>
        <p:grpSp>
          <p:nvGrpSpPr>
            <p:cNvPr id="160" name="그룹 159"/>
            <p:cNvGrpSpPr/>
            <p:nvPr/>
          </p:nvGrpSpPr>
          <p:grpSpPr>
            <a:xfrm>
              <a:off x="227976" y="1660113"/>
              <a:ext cx="11952682" cy="4498395"/>
              <a:chOff x="781041" y="1493999"/>
              <a:chExt cx="3203110" cy="3022244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799232" y="2014376"/>
                <a:ext cx="3184919" cy="502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 lang="ko-KR" altLang="en-US"/>
                </a:pPr>
                <a:endParaRPr lang="ko-KR" altLang="en-US" sz="2000">
                  <a:latin typeface="함초롬돋움"/>
                  <a:ea typeface="함초롬돋움"/>
                  <a:cs typeface="함초롬돋움"/>
                </a:endParaRPr>
              </a:p>
            </p:txBody>
          </p:sp>
          <p:sp>
            <p:nvSpPr>
              <p:cNvPr id="162" name="직사각형 161"/>
              <p:cNvSpPr/>
              <p:nvPr/>
            </p:nvSpPr>
            <p:spPr>
              <a:xfrm>
                <a:off x="781041" y="1493999"/>
                <a:ext cx="3156937" cy="3022244"/>
              </a:xfrm>
              <a:prstGeom prst="rect">
                <a:avLst/>
              </a:prstGeom>
              <a:noFill/>
              <a:ln w="25400" algn="ctr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22065" y="2381784"/>
              <a:ext cx="11726466" cy="2769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캐나다의 경우 가정폭력에 대한 별도의 입법은 마련되어 있지 않고, 배우자에 의해 발생한 폭행, 성폭행 등에 대해서는 일반형법을 적용</a:t>
              </a:r>
            </a:p>
            <a:p>
              <a:pPr>
                <a:defRPr lang="ko-KR" altLang="en-US"/>
              </a:pPr>
              <a:endParaRPr lang="ko-KR" altLang="en-US" sz="2200" b="0" i="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가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정폭력피해자는 법원에게 폭력행사를 중지하는 평화협정이나 금지명령을 발부해 주도록 요청할 수 있다.</a:t>
              </a:r>
            </a:p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 최근 폭력과 성적 학대로부터 여성 보호를 강화하기 위하여 사회법률조사를 실시하고 형사사법제도를 개선, 가정폭력에 대응하는 경찰의 능력을 향상시키기 위한 교육 실시, 방송매체규제, 폭력피해자 주택공급지원사업</a:t>
              </a: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 실시</a:t>
              </a:r>
              <a:endParaRPr lang="ko-KR" altLang="ko-KR" sz="2200" b="0" i="0">
                <a:latin typeface="함초롬돋움"/>
                <a:ea typeface="함초롬돋움"/>
                <a:cs typeface="함초롬돋움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외국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5" y="-19"/>
            <a:ext cx="6039532" cy="553582"/>
            <a:chOff x="894216" y="-20"/>
            <a:chExt cx="4711938" cy="601285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6" y="-20"/>
              <a:ext cx="4711938" cy="525586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아내학대에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갈매기형 수장 171"/>
          <p:cNvSpPr/>
          <p:nvPr/>
        </p:nvSpPr>
        <p:spPr>
          <a:xfrm>
            <a:off x="567035" y="1300757"/>
            <a:ext cx="1608831" cy="654843"/>
          </a:xfrm>
          <a:prstGeom prst="chevron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596797" y="1345404"/>
            <a:ext cx="1421073" cy="51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8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캐나다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그룹 175"/>
          <p:cNvGrpSpPr/>
          <p:nvPr/>
        </p:nvGrpSpPr>
        <p:grpSpPr>
          <a:xfrm>
            <a:off x="227976" y="1660113"/>
            <a:ext cx="11952682" cy="3337535"/>
            <a:chOff x="227976" y="1660113"/>
            <a:chExt cx="11952682" cy="3337535"/>
          </a:xfrm>
        </p:grpSpPr>
        <p:grpSp>
          <p:nvGrpSpPr>
            <p:cNvPr id="160" name="그룹 159"/>
            <p:cNvGrpSpPr/>
            <p:nvPr/>
          </p:nvGrpSpPr>
          <p:grpSpPr>
            <a:xfrm>
              <a:off x="227976" y="1660113"/>
              <a:ext cx="11952682" cy="3337535"/>
              <a:chOff x="781041" y="1493999"/>
              <a:chExt cx="3203110" cy="3022244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799232" y="2014376"/>
                <a:ext cx="3184919" cy="502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 lang="ko-KR" altLang="en-US"/>
                </a:pPr>
                <a:endParaRPr lang="ko-KR" altLang="en-US" sz="2000">
                  <a:latin typeface="함초롬돋움"/>
                  <a:ea typeface="함초롬돋움"/>
                  <a:cs typeface="함초롬돋움"/>
                </a:endParaRPr>
              </a:p>
            </p:txBody>
          </p:sp>
          <p:sp>
            <p:nvSpPr>
              <p:cNvPr id="162" name="직사각형 161"/>
              <p:cNvSpPr/>
              <p:nvPr/>
            </p:nvSpPr>
            <p:spPr>
              <a:xfrm>
                <a:off x="781041" y="1493999"/>
                <a:ext cx="3156937" cy="3022244"/>
              </a:xfrm>
              <a:prstGeom prst="rect">
                <a:avLst/>
              </a:prstGeom>
              <a:noFill/>
              <a:ln w="25400" algn="ctr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2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22065" y="2381784"/>
              <a:ext cx="11726466" cy="2435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1996년 개정 가족법</a:t>
              </a:r>
            </a:p>
            <a:p>
              <a:pPr>
                <a:defRPr lang="ko-KR" altLang="en-US"/>
              </a:pP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: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가정폭력의 위협으로부터 여성의 안전을 보장하기 위해 접근금지명령 등의 </a:t>
              </a:r>
            </a:p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새로운 민사상 조치를 도입하였으며 최근 몇 년간 가정폭력에 많은 관심과 정책을 마련</a:t>
              </a:r>
            </a:p>
            <a:p>
              <a:pPr>
                <a:defRPr lang="ko-KR" altLang="en-US"/>
              </a:pPr>
              <a:endParaRPr lang="ko-KR" altLang="ko-KR" sz="2200" b="0" i="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: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각 지역별 복지포럼 구성, 쉼터, 가정폭력에 대한 통계개선, 재판시 까지의 시간단축을 통하여 피해자의 안전을 보호하고 재판과정중 피해자에게 정보를 주는 등의 대책</a:t>
              </a: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 마련</a:t>
              </a:r>
            </a:p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  </a:t>
              </a: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외국</a:t>
            </a:r>
          </a:p>
        </p:txBody>
      </p:sp>
      <p:grpSp>
        <p:nvGrpSpPr>
          <p:cNvPr id="147" name="그룹 146"/>
          <p:cNvGrpSpPr/>
          <p:nvPr/>
        </p:nvGrpSpPr>
        <p:grpSpPr>
          <a:xfrm>
            <a:off x="1693576" y="-18"/>
            <a:ext cx="6039533" cy="553580"/>
            <a:chOff x="894217" y="-19"/>
            <a:chExt cx="4711938" cy="601284"/>
          </a:xfrm>
        </p:grpSpPr>
        <p:sp>
          <p:nvSpPr>
            <p:cNvPr id="148" name="한쪽 모서리가 잘린 사각형 147"/>
            <p:cNvSpPr/>
            <p:nvPr/>
          </p:nvSpPr>
          <p:spPr>
            <a:xfrm>
              <a:off x="998635" y="0"/>
              <a:ext cx="4420195" cy="601265"/>
            </a:xfrm>
            <a:prstGeom prst="snip1Rect">
              <a:avLst>
                <a:gd name="adj" fmla="val 16667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94217" y="-19"/>
              <a:ext cx="4711938" cy="525586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600" b="1">
                  <a:solidFill>
                    <a:schemeClr val="bg2">
                      <a:lumMod val="20000"/>
                      <a:lumOff val="80000"/>
                    </a:schemeClr>
                  </a:solidFill>
                  <a:latin typeface="함초롬돋움"/>
                  <a:ea typeface="함초롬돋움"/>
                  <a:cs typeface="함초롬돋움"/>
                </a:rPr>
                <a:t>아내학대에 대한 정책 및 지원서비스</a:t>
              </a:r>
            </a:p>
          </p:txBody>
        </p:sp>
      </p:grpSp>
      <p:cxnSp>
        <p:nvCxnSpPr>
          <p:cNvPr id="150" name="직선 연결선 2"/>
          <p:cNvCxnSpPr/>
          <p:nvPr/>
        </p:nvCxnSpPr>
        <p:spPr>
          <a:xfrm>
            <a:off x="0" y="527268"/>
            <a:ext cx="1951190" cy="0"/>
          </a:xfrm>
          <a:prstGeom prst="line">
            <a:avLst/>
          </a:prstGeom>
          <a:ln w="38100" algn="ctr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갈매기형 수장 171"/>
          <p:cNvSpPr/>
          <p:nvPr/>
        </p:nvSpPr>
        <p:spPr>
          <a:xfrm>
            <a:off x="567035" y="1300757"/>
            <a:ext cx="1608831" cy="654843"/>
          </a:xfrm>
          <a:prstGeom prst="chevron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3" name="TextBox 172"/>
          <p:cNvSpPr txBox="1"/>
          <p:nvPr/>
        </p:nvSpPr>
        <p:spPr>
          <a:xfrm>
            <a:off x="596797" y="1345404"/>
            <a:ext cx="1421073" cy="51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8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영국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0" y="-6"/>
            <a:ext cx="2189260" cy="669733"/>
            <a:chOff x="0" y="-6"/>
            <a:chExt cx="2189260" cy="669733"/>
          </a:xfrm>
        </p:grpSpPr>
        <p:sp>
          <p:nvSpPr>
            <p:cNvPr id="8" name="오각형 7"/>
            <p:cNvSpPr/>
            <p:nvPr/>
          </p:nvSpPr>
          <p:spPr>
            <a:xfrm>
              <a:off x="0" y="0"/>
              <a:ext cx="2189260" cy="669727"/>
            </a:xfrm>
            <a:prstGeom prst="homePlate">
              <a:avLst>
                <a:gd name="adj" fmla="val 50000"/>
              </a:avLst>
            </a:prstGeom>
            <a:noFill/>
            <a:ln w="381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-6"/>
              <a:ext cx="1861837" cy="588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3300" b="1">
                  <a:solidFill>
                    <a:schemeClr val="accent6"/>
                  </a:solidFill>
                  <a:latin typeface="함초롬돋움"/>
                  <a:ea typeface="함초롬돋움"/>
                  <a:cs typeface="함초롬돋움"/>
                </a:rPr>
                <a:t>해결방안</a:t>
              </a:r>
            </a:p>
          </p:txBody>
        </p:sp>
      </p:grpSp>
      <p:sp>
        <p:nvSpPr>
          <p:cNvPr id="10" name="갈매기형 수장 9"/>
          <p:cNvSpPr/>
          <p:nvPr/>
        </p:nvSpPr>
        <p:spPr>
          <a:xfrm>
            <a:off x="2040431" y="0"/>
            <a:ext cx="3556992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323205" y="0"/>
            <a:ext cx="2625985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정책적 대안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647097" y="1464468"/>
            <a:ext cx="10627524" cy="2227576"/>
            <a:chOff x="647097" y="1464468"/>
            <a:chExt cx="10627524" cy="2227576"/>
          </a:xfrm>
        </p:grpSpPr>
        <p:sp>
          <p:nvSpPr>
            <p:cNvPr id="12" name="TextBox 11"/>
            <p:cNvSpPr txBox="1"/>
            <p:nvPr/>
          </p:nvSpPr>
          <p:spPr>
            <a:xfrm>
              <a:off x="649484" y="1756349"/>
              <a:ext cx="10625137" cy="1765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1000" b="0" i="0">
                  <a:solidFill>
                    <a:srgbClr val="000000"/>
                  </a:solidFill>
                  <a:latin typeface="함초롬바탕"/>
                  <a:ea typeface="함초롬돋움"/>
                </a:rPr>
                <a:t>  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- </a:t>
              </a: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과거 : 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우리나라 가정폭력서비스는 </a:t>
              </a: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그 동안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주로 피해여성들에게만 치우</a:t>
              </a: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침</a:t>
              </a:r>
            </a:p>
            <a:p>
              <a:pPr>
                <a:defRPr lang="ko-KR" altLang="en-US"/>
              </a:pP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- 최근 : 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그 자녀와 피해자를 포함한 가족 전체를 대상으로 한 서비스 마련</a:t>
              </a: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관심 증가</a:t>
              </a:r>
            </a:p>
            <a:p>
              <a:pPr>
                <a:defRPr lang="ko-KR" altLang="en-US"/>
              </a:pPr>
              <a:endParaRPr lang="ko-KR" altLang="en-US" sz="22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-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가정폭력 피해여성의 많은 수가 여전히 가해자와 </a:t>
              </a:r>
            </a:p>
            <a:p>
              <a:pPr>
                <a:defRPr lang="ko-KR" altLang="en-US"/>
              </a:pP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  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더불어 집에 머물고 있다는 점에서</a:t>
              </a:r>
              <a:r>
                <a:rPr lang="ko-KR" altLang="en-US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</a:t>
              </a: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가정폭력에 대한 가족단위의 개입이 필요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47097" y="1464468"/>
              <a:ext cx="10548247" cy="2227576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7" name="한쪽 모서리가 잘린 사각형 16"/>
          <p:cNvSpPr/>
          <p:nvPr/>
        </p:nvSpPr>
        <p:spPr>
          <a:xfrm>
            <a:off x="977109" y="1077750"/>
            <a:ext cx="3154358" cy="625078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57241" y="1181924"/>
            <a:ext cx="3318192" cy="418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2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가족단위개입의 필요성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635786" y="4280892"/>
            <a:ext cx="10627525" cy="2227576"/>
            <a:chOff x="635786" y="4280892"/>
            <a:chExt cx="10627525" cy="2227576"/>
          </a:xfrm>
        </p:grpSpPr>
        <p:sp>
          <p:nvSpPr>
            <p:cNvPr id="19" name="TextBox 18"/>
            <p:cNvSpPr txBox="1"/>
            <p:nvPr/>
          </p:nvSpPr>
          <p:spPr>
            <a:xfrm>
              <a:off x="638173" y="4572772"/>
              <a:ext cx="10625138" cy="1759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200" b="0" i="0">
                  <a:solidFill>
                    <a:srgbClr val="000000"/>
                  </a:solidFill>
                  <a:latin typeface="함초롬돋움"/>
                  <a:ea typeface="함초롬돋움"/>
                  <a:cs typeface="함초롬돋움"/>
                </a:rPr>
                <a:t> 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- 우리나라 가정폭력 관련 서비스 기관 간의 </a:t>
              </a: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미흡한 연계활동</a:t>
              </a:r>
            </a:p>
            <a:p>
              <a:pPr>
                <a:defRPr lang="ko-KR" altLang="en-US"/>
              </a:pPr>
              <a:endParaRPr lang="ko-KR" altLang="en-US" sz="2200" b="0" i="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  - 특히 연계방법의 경우 각 기관 소속 상담원의 </a:t>
              </a: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친분을 통한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비공식적 방법에 의존</a:t>
              </a: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,</a:t>
              </a:r>
            </a:p>
            <a:p>
              <a:pPr>
                <a:defRPr lang="ko-KR" altLang="en-US"/>
              </a:pP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  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연계내용으로는 타 기관에 대한 정보제공, 의뢰, 타기관과의 정보 공유 정도에</a:t>
              </a:r>
            </a:p>
            <a:p>
              <a:pPr>
                <a:defRPr lang="ko-KR" altLang="en-US"/>
              </a:pPr>
              <a:r>
                <a:rPr lang="ko-KR" altLang="en-US" sz="2200" b="0" i="0">
                  <a:latin typeface="함초롬돋움"/>
                  <a:ea typeface="함초롬돋움"/>
                  <a:cs typeface="함초롬돋움"/>
                </a:rPr>
                <a:t>   </a:t>
              </a:r>
              <a:r>
                <a:rPr lang="ko-KR" altLang="ko-KR" sz="2200" b="0" i="0">
                  <a:latin typeface="함초롬돋움"/>
                  <a:ea typeface="함초롬돋움"/>
                  <a:cs typeface="함초롬돋움"/>
                </a:rPr>
                <a:t>그치고 있어 각 기관 간의 긴밀한 협조가 매우 필요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635786" y="4280892"/>
              <a:ext cx="10548247" cy="2227576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21" name="한쪽 모서리가 잘린 사각형 20"/>
          <p:cNvSpPr/>
          <p:nvPr/>
        </p:nvSpPr>
        <p:spPr>
          <a:xfrm>
            <a:off x="965798" y="3894174"/>
            <a:ext cx="5729085" cy="625078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845931" y="3998348"/>
            <a:ext cx="5863153" cy="419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2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가정폭력 관련 기관 간 긴밀한 협조의 필요성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0" grpId="1" bldLvl="0" animBg="1"/>
      <p:bldP spid="11" grpId="2" bldLvl="0" animBg="1"/>
      <p:bldP spid="24" grpId="5" bldLvl="0" animBg="1"/>
      <p:bldP spid="17" grpId="3" bldLvl="0" animBg="1"/>
      <p:bldP spid="18" grpId="4" bldLvl="0" animBg="1"/>
      <p:bldP spid="25" grpId="7" bldLvl="0" animBg="1"/>
      <p:bldP spid="21" grpId="6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343670" y="616094"/>
            <a:ext cx="5315181" cy="1164907"/>
            <a:chOff x="1914407" y="1397545"/>
            <a:chExt cx="5315181" cy="1164907"/>
          </a:xfrm>
        </p:grpSpPr>
        <p:sp>
          <p:nvSpPr>
            <p:cNvPr id="5" name="직사각형 12"/>
            <p:cNvSpPr/>
            <p:nvPr/>
          </p:nvSpPr>
          <p:spPr>
            <a:xfrm>
              <a:off x="6264208" y="1654397"/>
              <a:ext cx="360000" cy="8832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66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?</a:t>
              </a:r>
              <a:endParaRPr lang="ko-KR" altLang="en-US" sz="660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고딕 ExtraBold"/>
                <a:ea typeface="나눔고딕 ExtraBold"/>
              </a:endParaRPr>
            </a:p>
          </p:txBody>
        </p:sp>
        <p:sp>
          <p:nvSpPr>
            <p:cNvPr id="6" name="직사각형 9"/>
            <p:cNvSpPr/>
            <p:nvPr/>
          </p:nvSpPr>
          <p:spPr>
            <a:xfrm rot="720000">
              <a:off x="1957719" y="1397545"/>
              <a:ext cx="1080000" cy="51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3000" spc="-154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What</a:t>
              </a:r>
              <a:endParaRPr lang="ko-KR" altLang="en-US" sz="3000" spc="-154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고딕 ExtraBold"/>
                <a:ea typeface="나눔고딕 ExtraBold"/>
              </a:endParaRPr>
            </a:p>
          </p:txBody>
        </p:sp>
        <p:sp>
          <p:nvSpPr>
            <p:cNvPr id="7" name="TextBox 10"/>
            <p:cNvSpPr txBox="1"/>
            <p:nvPr/>
          </p:nvSpPr>
          <p:spPr>
            <a:xfrm>
              <a:off x="1914407" y="1606396"/>
              <a:ext cx="5315181" cy="956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lang="ko-KR" altLang="en-US"/>
              </a:pPr>
              <a:r>
                <a:rPr lang="ko-KR" altLang="en-US" sz="5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아내학대</a:t>
              </a:r>
            </a:p>
          </p:txBody>
        </p:sp>
        <p:sp>
          <p:nvSpPr>
            <p:cNvPr id="8" name="직사각형 12"/>
            <p:cNvSpPr/>
            <p:nvPr/>
          </p:nvSpPr>
          <p:spPr>
            <a:xfrm>
              <a:off x="6768264" y="1654397"/>
              <a:ext cx="360000" cy="8832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66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latin typeface="나눔고딕 ExtraBold"/>
                  <a:ea typeface="나눔고딕 ExtraBold"/>
                </a:rPr>
                <a:t>!</a:t>
              </a:r>
            </a:p>
          </p:txBody>
        </p:sp>
      </p:grpSp>
      <p:sp>
        <p:nvSpPr>
          <p:cNvPr id="9" name="톱니 모양의 오른쪽 화살표 8"/>
          <p:cNvSpPr/>
          <p:nvPr/>
        </p:nvSpPr>
        <p:spPr>
          <a:xfrm>
            <a:off x="1612149" y="2372613"/>
            <a:ext cx="831600" cy="565200"/>
          </a:xfrm>
          <a:prstGeom prst="notchedRightArrow">
            <a:avLst>
              <a:gd name="adj1" fmla="val 50000"/>
              <a:gd name="adj2" fmla="val 49218"/>
            </a:avLst>
          </a:prstGeom>
          <a:noFill/>
          <a:ln w="254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427383" y="2327976"/>
            <a:ext cx="8200434" cy="110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두 사람사이의 합의하에 일어나는 가학적-피학적인 관계가 아니라 </a:t>
            </a:r>
          </a:p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쌍방의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 b="1">
                <a:solidFill>
                  <a:srgbClr val="FF0000"/>
                </a:solidFill>
                <a:latin typeface="함초롬돋움"/>
                <a:ea typeface="함초롬돋움"/>
                <a:cs typeface="함초롬돋움"/>
              </a:rPr>
              <a:t>합의 없이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 한사람이 다른 한 사람에 육체적으로</a:t>
            </a:r>
          </a:p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상해를 입히는 행위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2159495" y="4024312"/>
            <a:ext cx="2172891" cy="1815702"/>
            <a:chOff x="1668362" y="4247555"/>
            <a:chExt cx="1726406" cy="1503163"/>
          </a:xfrm>
        </p:grpSpPr>
        <p:sp>
          <p:nvSpPr>
            <p:cNvPr id="11" name="타원 10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1367" y="4634506"/>
              <a:ext cx="1250157" cy="601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은폐되는</a:t>
              </a:r>
            </a:p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가정폭력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01255" y="4667844"/>
            <a:ext cx="1250159" cy="728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100" b="1">
                <a:solidFill>
                  <a:schemeClr val="bg1"/>
                </a:solidFill>
              </a:rPr>
              <a:t>은폐되는</a:t>
            </a:r>
          </a:p>
          <a:p>
            <a:pPr algn="ctr">
              <a:defRPr lang="ko-KR" altLang="en-US"/>
            </a:pPr>
            <a:r>
              <a:rPr lang="ko-KR" altLang="en-US" sz="2100" b="1">
                <a:solidFill>
                  <a:schemeClr val="bg1"/>
                </a:solidFill>
              </a:rPr>
              <a:t>가정폭력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5211960" y="3968352"/>
            <a:ext cx="2172891" cy="1815702"/>
            <a:chOff x="1668362" y="4247555"/>
            <a:chExt cx="1726406" cy="1503163"/>
          </a:xfrm>
        </p:grpSpPr>
        <p:sp>
          <p:nvSpPr>
            <p:cNvPr id="26" name="타원 25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21366" y="4634503"/>
              <a:ext cx="1250157" cy="868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주기적으로</a:t>
              </a:r>
            </a:p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반복되는</a:t>
              </a:r>
            </a:p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가정폭력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8326040" y="3957040"/>
            <a:ext cx="2172891" cy="1815702"/>
            <a:chOff x="1668362" y="4247555"/>
            <a:chExt cx="1726406" cy="1503163"/>
          </a:xfrm>
        </p:grpSpPr>
        <p:sp>
          <p:nvSpPr>
            <p:cNvPr id="29" name="타원 28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21368" y="4560579"/>
              <a:ext cx="1250157" cy="869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세대간</a:t>
              </a:r>
            </a:p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지속되는</a:t>
              </a:r>
            </a:p>
            <a:p>
              <a:pPr algn="ctr">
                <a:defRPr lang="ko-KR" altLang="en-US"/>
              </a:pPr>
              <a:r>
                <a:rPr lang="ko-KR" altLang="en-US" sz="2100" b="1">
                  <a:solidFill>
                    <a:schemeClr val="bg1"/>
                  </a:solidFill>
                </a:rPr>
                <a:t>가정폭력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1" bldLvl="0" animBg="1"/>
      <p:bldP spid="14" grpId="2" bldLvl="0" animBg="1"/>
      <p:bldP spid="25" grpId="3" bldLvl="0" animBg="1"/>
      <p:bldP spid="28" grpId="4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각형 7"/>
          <p:cNvSpPr/>
          <p:nvPr/>
        </p:nvSpPr>
        <p:spPr>
          <a:xfrm>
            <a:off x="0" y="0"/>
            <a:ext cx="2189260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-6"/>
            <a:ext cx="1861837" cy="588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해결방안</a:t>
            </a:r>
          </a:p>
        </p:txBody>
      </p:sp>
      <p:sp>
        <p:nvSpPr>
          <p:cNvPr id="10" name="갈매기형 수장 9"/>
          <p:cNvSpPr/>
          <p:nvPr/>
        </p:nvSpPr>
        <p:spPr>
          <a:xfrm>
            <a:off x="2040431" y="0"/>
            <a:ext cx="3556992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323205" y="0"/>
            <a:ext cx="2625985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정책적 대안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766159" y="1900916"/>
            <a:ext cx="10627524" cy="1528084"/>
            <a:chOff x="766159" y="1900916"/>
            <a:chExt cx="10627524" cy="1528084"/>
          </a:xfrm>
        </p:grpSpPr>
        <p:sp>
          <p:nvSpPr>
            <p:cNvPr id="12" name="TextBox 11"/>
            <p:cNvSpPr txBox="1"/>
            <p:nvPr/>
          </p:nvSpPr>
          <p:spPr>
            <a:xfrm>
              <a:off x="768545" y="2192796"/>
              <a:ext cx="10625138" cy="758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</a:rPr>
                <a:t>법원에서 가정보호사건은 생활보호나 가정의 평화와 안정을 위하여</a:t>
              </a:r>
            </a:p>
            <a:p>
              <a:pPr>
                <a:defRPr lang="ko-KR" altLang="en-US"/>
              </a:pPr>
              <a:r>
                <a:rPr lang="ko-KR" altLang="ko-KR" sz="2200" b="0" i="0">
                  <a:latin typeface="함초롬돋움"/>
                  <a:ea typeface="함초롬돋움"/>
                </a:rPr>
                <a:t>필요하다고 인정될</a:t>
              </a:r>
              <a:r>
                <a:rPr lang="ko-KR" altLang="en-US" sz="2200" b="0" i="0">
                  <a:latin typeface="함초롬돋움"/>
                  <a:ea typeface="함초롬돋움"/>
                </a:rPr>
                <a:t> </a:t>
              </a:r>
              <a:r>
                <a:rPr lang="ko-KR" altLang="ko-KR" sz="2200" b="0" i="0">
                  <a:latin typeface="함초롬돋움"/>
                  <a:ea typeface="함초롬돋움"/>
                </a:rPr>
                <a:t>때는 심리를 비공개로 하여 실질적인 피해자 유도가 되어야 함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766159" y="1900916"/>
              <a:ext cx="10548247" cy="152808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7" name="한쪽 모서리가 잘린 사각형 16"/>
          <p:cNvSpPr/>
          <p:nvPr/>
        </p:nvSpPr>
        <p:spPr>
          <a:xfrm>
            <a:off x="1096171" y="1514197"/>
            <a:ext cx="6339281" cy="625078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99544" y="1633253"/>
            <a:ext cx="5714324" cy="42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200" b="1">
                <a:solidFill>
                  <a:schemeClr val="bg1"/>
                </a:solidFill>
                <a:latin typeface="함초롬돋움"/>
                <a:ea typeface="함초롬돋움"/>
                <a:cs typeface="함초롬돋움"/>
              </a:rPr>
              <a:t>가정폭력범죄에 대한 사법체계의 적극적 대응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KakaoTalk_Video_20190520_2133_52_7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" y="-8965"/>
            <a:ext cx="12218236" cy="68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03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오각형 7"/>
          <p:cNvSpPr/>
          <p:nvPr/>
        </p:nvSpPr>
        <p:spPr>
          <a:xfrm>
            <a:off x="0" y="0"/>
            <a:ext cx="2189260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-6"/>
            <a:ext cx="1861837" cy="588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해결방안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2040431" y="0"/>
            <a:ext cx="3556992" cy="645914"/>
            <a:chOff x="2040431" y="0"/>
            <a:chExt cx="3556992" cy="645914"/>
          </a:xfrm>
        </p:grpSpPr>
        <p:sp>
          <p:nvSpPr>
            <p:cNvPr id="10" name="갈매기형 수장 9"/>
            <p:cNvSpPr/>
            <p:nvPr/>
          </p:nvSpPr>
          <p:spPr>
            <a:xfrm>
              <a:off x="2040431" y="0"/>
              <a:ext cx="3556992" cy="645914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 w="38100"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23205" y="0"/>
              <a:ext cx="2625985" cy="6362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36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bg1"/>
                  </a:solidFill>
                </a:rPr>
                <a:t>실천적 대안</a:t>
              </a: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3497418" y="1476500"/>
            <a:ext cx="4973878" cy="565200"/>
            <a:chOff x="3497418" y="1476500"/>
            <a:chExt cx="4973878" cy="565200"/>
          </a:xfrm>
        </p:grpSpPr>
        <p:sp>
          <p:nvSpPr>
            <p:cNvPr id="23" name="오각형 22"/>
            <p:cNvSpPr/>
            <p:nvPr/>
          </p:nvSpPr>
          <p:spPr>
            <a:xfrm>
              <a:off x="3497418" y="1476500"/>
              <a:ext cx="745200" cy="5652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latin typeface="함초롬돋움"/>
                  <a:ea typeface="함초롬돋움"/>
                  <a:cs typeface="함초롬돋움"/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4471" y="1525725"/>
              <a:ext cx="4106824" cy="500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ko-KR" sz="2700" b="1" i="0">
                  <a:solidFill>
                    <a:srgbClr val="000000"/>
                  </a:solidFill>
                  <a:latin typeface="함초롬돋움"/>
                  <a:ea typeface="함초롬돋움"/>
                </a:rPr>
                <a:t>상담프로그램의 활성화 </a:t>
              </a: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3497418" y="2399235"/>
            <a:ext cx="4973878" cy="565200"/>
            <a:chOff x="3497418" y="2399235"/>
            <a:chExt cx="4973878" cy="565200"/>
          </a:xfrm>
        </p:grpSpPr>
        <p:sp>
          <p:nvSpPr>
            <p:cNvPr id="30" name="오각형 29"/>
            <p:cNvSpPr/>
            <p:nvPr/>
          </p:nvSpPr>
          <p:spPr>
            <a:xfrm>
              <a:off x="3497418" y="2399235"/>
              <a:ext cx="745200" cy="5652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latin typeface="함초롬돋움"/>
                  <a:ea typeface="함초롬돋움"/>
                  <a:cs typeface="함초롬돋움"/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64471" y="2448460"/>
              <a:ext cx="4106824" cy="492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700" b="1" i="0">
                  <a:solidFill>
                    <a:srgbClr val="000000"/>
                  </a:solidFill>
                  <a:latin typeface="함초롬돋움"/>
                  <a:ea typeface="함초롬돋움"/>
                </a:rPr>
                <a:t>생계보호제공</a:t>
              </a: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3497418" y="3379775"/>
            <a:ext cx="4973878" cy="565200"/>
            <a:chOff x="3497418" y="3379775"/>
            <a:chExt cx="4973878" cy="565200"/>
          </a:xfrm>
        </p:grpSpPr>
        <p:sp>
          <p:nvSpPr>
            <p:cNvPr id="32" name="오각형 31"/>
            <p:cNvSpPr/>
            <p:nvPr/>
          </p:nvSpPr>
          <p:spPr>
            <a:xfrm>
              <a:off x="3497418" y="3379775"/>
              <a:ext cx="745200" cy="5652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latin typeface="함초롬돋움"/>
                  <a:ea typeface="함초롬돋움"/>
                  <a:cs typeface="함초롬돋움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4471" y="3429000"/>
              <a:ext cx="4106824" cy="493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700" b="1" i="0">
                  <a:solidFill>
                    <a:srgbClr val="000000"/>
                  </a:solidFill>
                  <a:latin typeface="함초롬돋움"/>
                  <a:ea typeface="함초롬돋움"/>
                </a:rPr>
                <a:t>주거서비스</a:t>
              </a: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3497418" y="4362041"/>
            <a:ext cx="4973878" cy="565200"/>
            <a:chOff x="3497418" y="4362041"/>
            <a:chExt cx="4973878" cy="565200"/>
          </a:xfrm>
        </p:grpSpPr>
        <p:sp>
          <p:nvSpPr>
            <p:cNvPr id="34" name="오각형 33"/>
            <p:cNvSpPr/>
            <p:nvPr/>
          </p:nvSpPr>
          <p:spPr>
            <a:xfrm>
              <a:off x="3497418" y="4362041"/>
              <a:ext cx="745200" cy="5652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latin typeface="함초롬돋움"/>
                  <a:ea typeface="함초롬돋움"/>
                  <a:cs typeface="함초롬돋움"/>
                </a:rPr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64471" y="4411264"/>
              <a:ext cx="4106825" cy="500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700" b="1" i="0">
                  <a:solidFill>
                    <a:srgbClr val="000000"/>
                  </a:solidFill>
                  <a:latin typeface="함초롬돋움"/>
                  <a:ea typeface="함초롬돋움"/>
                </a:rPr>
                <a:t>재가서비스</a:t>
              </a: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3497418" y="5240127"/>
            <a:ext cx="4973878" cy="565200"/>
            <a:chOff x="3497418" y="5240127"/>
            <a:chExt cx="4973878" cy="565200"/>
          </a:xfrm>
        </p:grpSpPr>
        <p:sp>
          <p:nvSpPr>
            <p:cNvPr id="36" name="오각형 35"/>
            <p:cNvSpPr/>
            <p:nvPr/>
          </p:nvSpPr>
          <p:spPr>
            <a:xfrm>
              <a:off x="3497418" y="5240127"/>
              <a:ext cx="745200" cy="5652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 b="1">
                  <a:latin typeface="함초롬돋움"/>
                  <a:ea typeface="함초롬돋움"/>
                  <a:cs typeface="함초롬돋움"/>
                </a:rPr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64471" y="5289351"/>
              <a:ext cx="4106824" cy="499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700" b="1" i="0">
                  <a:solidFill>
                    <a:srgbClr val="000000"/>
                  </a:solidFill>
                  <a:latin typeface="함초롬돋움"/>
                  <a:ea typeface="함초롬돋움"/>
                </a:rPr>
                <a:t>가해자프로그램</a:t>
              </a:r>
            </a:p>
          </p:txBody>
        </p:sp>
      </p:grpSp>
      <p:cxnSp>
        <p:nvCxnSpPr>
          <p:cNvPr id="38" name="직선 연결선 37"/>
          <p:cNvCxnSpPr/>
          <p:nvPr/>
        </p:nvCxnSpPr>
        <p:spPr>
          <a:xfrm rot="16200000" flipH="1">
            <a:off x="8915730" y="3578400"/>
            <a:ext cx="6192394" cy="0"/>
          </a:xfrm>
          <a:prstGeom prst="line">
            <a:avLst/>
          </a:prstGeom>
          <a:ln w="12700" algn="ctr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rot="10800000" flipH="1">
            <a:off x="5823676" y="6647832"/>
            <a:ext cx="6192394" cy="0"/>
          </a:xfrm>
          <a:prstGeom prst="line">
            <a:avLst/>
          </a:prstGeom>
          <a:ln w="12700" algn="ctr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1" grpId="1" bldLvl="0" animBg="1"/>
      <p:bldP spid="42" grpId="2" bldLvl="0" animBg="1"/>
      <p:bldP spid="43" grpId="3" bldLvl="0" animBg="1"/>
      <p:bldP spid="45" grpId="4" bldLvl="0" animBg="1"/>
      <p:bldP spid="46" grpId="5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 algn="ctr">
              <a:defRPr lang="ko-KR" altLang="en-US"/>
            </a:pPr>
            <a:r>
              <a:rPr lang="en-US" altLang="ko-KR" sz="95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latin typeface="함초롬돋움"/>
                <a:ea typeface="함초롬돋움"/>
                <a:cs typeface="함초롬돋움"/>
              </a:rPr>
              <a:t>Q &amp; A</a:t>
            </a:r>
          </a:p>
        </p:txBody>
      </p:sp>
      <p:cxnSp>
        <p:nvCxnSpPr>
          <p:cNvPr id="9" name="직선 연결선 5"/>
          <p:cNvCxnSpPr/>
          <p:nvPr/>
        </p:nvCxnSpPr>
        <p:spPr>
          <a:xfrm>
            <a:off x="125760" y="94320"/>
            <a:ext cx="0" cy="6669360"/>
          </a:xfrm>
          <a:prstGeom prst="line">
            <a:avLst/>
          </a:prstGeom>
          <a:ln algn="ctr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 algn="ctr">
              <a:defRPr lang="ko-KR" altLang="en-US"/>
            </a:pPr>
            <a:r>
              <a:rPr lang="en-US" altLang="ko-KR" sz="95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latin typeface="함초롬돋움"/>
                <a:ea typeface="함초롬돋움"/>
                <a:cs typeface="함초롬돋움"/>
              </a:rPr>
              <a:t>THANK YOU</a:t>
            </a:r>
          </a:p>
        </p:txBody>
      </p:sp>
      <p:cxnSp>
        <p:nvCxnSpPr>
          <p:cNvPr id="9" name="직선 연결선 5"/>
          <p:cNvCxnSpPr/>
          <p:nvPr/>
        </p:nvCxnSpPr>
        <p:spPr>
          <a:xfrm>
            <a:off x="125760" y="94320"/>
            <a:ext cx="0" cy="6669360"/>
          </a:xfrm>
          <a:prstGeom prst="line">
            <a:avLst/>
          </a:prstGeom>
          <a:ln algn="ctr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직선 연결선 2"/>
          <p:cNvCxnSpPr/>
          <p:nvPr/>
        </p:nvCxnSpPr>
        <p:spPr>
          <a:xfrm>
            <a:off x="0" y="586383"/>
            <a:ext cx="3155156" cy="0"/>
          </a:xfrm>
          <a:prstGeom prst="line">
            <a:avLst/>
          </a:prstGeom>
          <a:ln w="38100" algn="ctr">
            <a:solidFill>
              <a:srgbClr val="61C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53006" y="0"/>
            <a:ext cx="3184922" cy="54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0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아내학대의 유형</a:t>
            </a:r>
          </a:p>
        </p:txBody>
      </p:sp>
      <p:grpSp>
        <p:nvGrpSpPr>
          <p:cNvPr id="89" name="그룹 88"/>
          <p:cNvGrpSpPr/>
          <p:nvPr/>
        </p:nvGrpSpPr>
        <p:grpSpPr>
          <a:xfrm>
            <a:off x="781042" y="1493999"/>
            <a:ext cx="3216475" cy="1772699"/>
            <a:chOff x="781042" y="1493999"/>
            <a:chExt cx="3216475" cy="1772699"/>
          </a:xfrm>
        </p:grpSpPr>
        <p:sp>
          <p:nvSpPr>
            <p:cNvPr id="34" name="TextBox 33"/>
            <p:cNvSpPr txBox="1"/>
            <p:nvPr/>
          </p:nvSpPr>
          <p:spPr>
            <a:xfrm>
              <a:off x="812598" y="1896067"/>
              <a:ext cx="3184920" cy="1245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'더 자주, 더 심하게'</a:t>
              </a:r>
            </a:p>
            <a:p>
              <a:pPr algn="ctr">
                <a:defRPr lang="ko-KR" altLang="en-US"/>
              </a:pPr>
              <a:endParaRPr lang="ko-KR" altLang="en-US" sz="1900">
                <a:latin typeface="함초롬돋움"/>
                <a:ea typeface="함초롬돋움"/>
                <a:cs typeface="함초롬돋움"/>
              </a:endParaRPr>
            </a:p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신체적으로 고통과</a:t>
              </a:r>
            </a:p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심리적인 면에 심각한 영향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81042" y="1493999"/>
              <a:ext cx="3156937" cy="1772699"/>
            </a:xfrm>
            <a:prstGeom prst="rect">
              <a:avLst/>
            </a:prstGeom>
            <a:noFill/>
            <a:ln w="635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4356196" y="1479115"/>
            <a:ext cx="3318865" cy="1786054"/>
            <a:chOff x="4356196" y="1479115"/>
            <a:chExt cx="3318865" cy="1786054"/>
          </a:xfrm>
        </p:grpSpPr>
        <p:sp>
          <p:nvSpPr>
            <p:cNvPr id="50" name="TextBox 49"/>
            <p:cNvSpPr txBox="1"/>
            <p:nvPr/>
          </p:nvSpPr>
          <p:spPr>
            <a:xfrm>
              <a:off x="4356196" y="1732353"/>
              <a:ext cx="3318865" cy="1532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일방성과 강제성을 가지고</a:t>
              </a:r>
            </a:p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힘과 지배욕구를 과시</a:t>
              </a:r>
            </a:p>
            <a:p>
              <a:pPr algn="ctr">
                <a:defRPr lang="ko-KR" altLang="en-US"/>
              </a:pPr>
              <a:endParaRPr lang="ko-KR" altLang="en-US" sz="1900">
                <a:latin typeface="함초롬돋움"/>
                <a:ea typeface="함초롬돋움"/>
                <a:cs typeface="함초롬돋움"/>
              </a:endParaRPr>
            </a:p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아내에게 자괴감과</a:t>
              </a:r>
            </a:p>
            <a:p>
              <a:pPr algn="ctr">
                <a:defRPr lang="ko-KR" altLang="en-US"/>
              </a:pP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모멸감을 줌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4384172" y="1479115"/>
              <a:ext cx="3156937" cy="1772699"/>
            </a:xfrm>
            <a:prstGeom prst="rect">
              <a:avLst/>
            </a:prstGeom>
            <a:noFill/>
            <a:ln w="635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7871517" y="1493999"/>
            <a:ext cx="3408164" cy="1772699"/>
            <a:chOff x="7871517" y="1493999"/>
            <a:chExt cx="3408164" cy="1772699"/>
          </a:xfrm>
        </p:grpSpPr>
        <p:sp>
          <p:nvSpPr>
            <p:cNvPr id="60" name="TextBox 59"/>
            <p:cNvSpPr txBox="1"/>
            <p:nvPr/>
          </p:nvSpPr>
          <p:spPr>
            <a:xfrm>
              <a:off x="7871517" y="1836535"/>
              <a:ext cx="3408164" cy="1251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자존감</a:t>
              </a: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, </a:t>
              </a: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자기 이미지를 손상</a:t>
              </a:r>
            </a:p>
            <a:p>
              <a:pPr algn="ctr">
                <a:defRPr lang="ko-KR" altLang="en-US"/>
              </a:pPr>
              <a:endParaRPr lang="ko-KR" altLang="ko-KR" sz="1900">
                <a:latin typeface="함초롬돋움"/>
                <a:ea typeface="함초롬돋움"/>
                <a:cs typeface="함초롬돋움"/>
              </a:endParaRPr>
            </a:p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탈진하고 생기가 없으며</a:t>
              </a:r>
            </a:p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정서 감정이 없는 로봇의 모습</a:t>
              </a: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7988789" y="1493999"/>
              <a:ext cx="3156937" cy="1772699"/>
            </a:xfrm>
            <a:prstGeom prst="rect">
              <a:avLst/>
            </a:prstGeom>
            <a:noFill/>
            <a:ln w="635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2397316" y="4083609"/>
            <a:ext cx="3216475" cy="1772699"/>
            <a:chOff x="2397316" y="4083609"/>
            <a:chExt cx="3216475" cy="1772699"/>
          </a:xfrm>
        </p:grpSpPr>
        <p:sp>
          <p:nvSpPr>
            <p:cNvPr id="66" name="TextBox 65"/>
            <p:cNvSpPr txBox="1"/>
            <p:nvPr/>
          </p:nvSpPr>
          <p:spPr>
            <a:xfrm>
              <a:off x="2428871" y="4485677"/>
              <a:ext cx="3184921" cy="1246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부부간에 가장 흔히 발생</a:t>
              </a:r>
            </a:p>
            <a:p>
              <a:pPr algn="ctr">
                <a:defRPr lang="ko-KR" altLang="en-US"/>
              </a:pPr>
              <a:endParaRPr lang="ko-KR" altLang="en-US" sz="1900"/>
            </a:p>
            <a:p>
              <a:pPr algn="ctr">
                <a:defRPr lang="ko-KR" altLang="en-US"/>
              </a:pPr>
              <a:r>
                <a:rPr lang="ko-KR" altLang="en-US" sz="1900"/>
                <a:t>신체적으로 고통과</a:t>
              </a:r>
            </a:p>
            <a:p>
              <a:pPr algn="ctr">
                <a:defRPr lang="ko-KR" altLang="en-US"/>
              </a:pPr>
              <a:r>
                <a:rPr lang="ko-KR" altLang="en-US" sz="1900"/>
                <a:t>심리적인 면에 심각한 영향</a:t>
              </a: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2397316" y="4083609"/>
              <a:ext cx="3156937" cy="1772699"/>
            </a:xfrm>
            <a:prstGeom prst="rect">
              <a:avLst/>
            </a:prstGeom>
            <a:noFill/>
            <a:ln w="635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6195413" y="4083609"/>
            <a:ext cx="3186711" cy="1772699"/>
            <a:chOff x="6195413" y="4083609"/>
            <a:chExt cx="3186711" cy="1772699"/>
          </a:xfrm>
        </p:grpSpPr>
        <p:sp>
          <p:nvSpPr>
            <p:cNvPr id="72" name="TextBox 71"/>
            <p:cNvSpPr txBox="1"/>
            <p:nvPr/>
          </p:nvSpPr>
          <p:spPr>
            <a:xfrm>
              <a:off x="6197202" y="4411263"/>
              <a:ext cx="3184922" cy="124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아내가 법적</a:t>
              </a:r>
              <a:r>
                <a:rPr lang="ko-KR" altLang="en-US" sz="1900">
                  <a:latin typeface="함초롬돋움"/>
                  <a:ea typeface="함초롬돋움"/>
                  <a:cs typeface="함초롬돋움"/>
                </a:rPr>
                <a:t>,</a:t>
              </a: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도덕적으로</a:t>
              </a:r>
            </a:p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권한을 갖는 자원에</a:t>
              </a:r>
            </a:p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접근하는 것이 거부되거나</a:t>
              </a:r>
            </a:p>
            <a:p>
              <a:pPr algn="ctr">
                <a:defRPr lang="ko-KR" altLang="en-US"/>
              </a:pPr>
              <a:r>
                <a:rPr lang="ko-KR" altLang="ko-KR" sz="1900">
                  <a:latin typeface="함초롬돋움"/>
                  <a:ea typeface="함초롬돋움"/>
                  <a:cs typeface="함초롬돋움"/>
                </a:rPr>
                <a:t>아내에 대한 노동착취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6195413" y="4083609"/>
              <a:ext cx="3156937" cy="1772699"/>
            </a:xfrm>
            <a:prstGeom prst="rect">
              <a:avLst/>
            </a:prstGeom>
            <a:noFill/>
            <a:ln w="635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288850" y="1122164"/>
            <a:ext cx="1934765" cy="625078"/>
            <a:chOff x="968870" y="1122164"/>
            <a:chExt cx="1934765" cy="625078"/>
          </a:xfrm>
        </p:grpSpPr>
        <p:sp>
          <p:nvSpPr>
            <p:cNvPr id="38" name="한쪽 모서리가 잘린 사각형 37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3284" y="1211460"/>
              <a:ext cx="1629431" cy="42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신체적 학대</a:t>
              </a: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4891980" y="1107279"/>
            <a:ext cx="1934765" cy="625078"/>
            <a:chOff x="968870" y="1122164"/>
            <a:chExt cx="1934765" cy="625078"/>
          </a:xfrm>
        </p:grpSpPr>
        <p:sp>
          <p:nvSpPr>
            <p:cNvPr id="53" name="한쪽 모서리가 잘린 사각형 52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43280" y="1211456"/>
              <a:ext cx="1630624" cy="424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성적 학대</a:t>
              </a: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8496598" y="1122164"/>
            <a:ext cx="1934765" cy="625078"/>
            <a:chOff x="968870" y="1122164"/>
            <a:chExt cx="1934765" cy="625078"/>
          </a:xfrm>
        </p:grpSpPr>
        <p:sp>
          <p:nvSpPr>
            <p:cNvPr id="63" name="한쪽 모서리가 잘린 사각형 62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43280" y="1211458"/>
              <a:ext cx="1630324" cy="424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정서적 학대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905124" y="3711773"/>
            <a:ext cx="1934765" cy="625078"/>
            <a:chOff x="968870" y="1122164"/>
            <a:chExt cx="1934765" cy="625078"/>
          </a:xfrm>
        </p:grpSpPr>
        <p:sp>
          <p:nvSpPr>
            <p:cNvPr id="69" name="한쪽 모서리가 잘린 사각형 68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3281" y="1211457"/>
              <a:ext cx="1630625" cy="424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심리적 학대</a:t>
              </a: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6703221" y="3711773"/>
            <a:ext cx="1934765" cy="625078"/>
            <a:chOff x="968870" y="1122164"/>
            <a:chExt cx="1934765" cy="625078"/>
          </a:xfrm>
        </p:grpSpPr>
        <p:sp>
          <p:nvSpPr>
            <p:cNvPr id="75" name="한쪽 모서리가 잘린 사각형 74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43282" y="1211457"/>
              <a:ext cx="1630624" cy="424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경제적 학대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5" bldLvl="0" animBg="1"/>
      <p:bldP spid="90" grpId="6" bldLvl="0" animBg="1"/>
      <p:bldP spid="91" grpId="7" bldLvl="0" animBg="1"/>
      <p:bldP spid="92" grpId="8" bldLvl="0" animBg="1"/>
      <p:bldP spid="93" grpId="9" bldLvl="0" animBg="1"/>
      <p:bldP spid="40" grpId="0" bldLvl="0" animBg="1"/>
      <p:bldP spid="52" grpId="1" bldLvl="0" animBg="1"/>
      <p:bldP spid="62" grpId="2" bldLvl="0" animBg="1"/>
      <p:bldP spid="68" grpId="3" bldLvl="0" animBg="1"/>
      <p:bldP spid="74" grpId="4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그룹 91"/>
          <p:cNvGrpSpPr/>
          <p:nvPr/>
        </p:nvGrpSpPr>
        <p:grpSpPr>
          <a:xfrm>
            <a:off x="462697" y="3429000"/>
            <a:ext cx="2114868" cy="1576668"/>
            <a:chOff x="1668362" y="4247555"/>
            <a:chExt cx="1726406" cy="1503163"/>
          </a:xfrm>
          <a:solidFill>
            <a:schemeClr val="accent6">
              <a:lumMod val="20000"/>
              <a:lumOff val="80000"/>
              <a:alpha val="78000"/>
            </a:schemeClr>
          </a:solidFill>
        </p:grpSpPr>
        <p:sp>
          <p:nvSpPr>
            <p:cNvPr id="93" name="타원 92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grpFill/>
            <a:ln w="12700" cap="flat" cmpd="sng" algn="ctr">
              <a:solidFill>
                <a:schemeClr val="accent6"/>
              </a:solidFill>
              <a:prstDash val="lgDash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889034" y="4593486"/>
              <a:ext cx="1337257" cy="82313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</a:ln>
          </p:spPr>
          <p:txBody>
            <a:bodyPr vert="horz" wrap="square" lIns="91440" tIns="45720" rIns="91440" bIns="45720" anchor="t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개인내적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이론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1304327" y="1746644"/>
            <a:ext cx="10059593" cy="910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7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과거</a:t>
            </a:r>
            <a:r>
              <a:rPr lang="ko-KR" altLang="ko-KR" sz="2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(경험된 사실)와 </a:t>
            </a:r>
            <a:r>
              <a:rPr lang="ko-KR" altLang="ko-KR" sz="27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현재</a:t>
            </a:r>
            <a:r>
              <a:rPr lang="ko-KR" altLang="ko-KR" sz="2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(경험되고 있는 현재 상황-비교와 열등감)</a:t>
            </a:r>
          </a:p>
          <a:p>
            <a:pPr algn="ctr">
              <a:defRPr lang="ko-KR" altLang="en-US"/>
            </a:pPr>
            <a:r>
              <a:rPr lang="ko-KR" altLang="ko-KR" sz="2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그리고 </a:t>
            </a:r>
            <a:r>
              <a:rPr lang="ko-KR" altLang="ko-KR" sz="2700" b="1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미래</a:t>
            </a:r>
            <a:r>
              <a:rPr lang="ko-KR" altLang="ko-KR" sz="2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(경제적인 쇼크 상태의 불완전함)등에서 유출</a:t>
            </a:r>
            <a:r>
              <a:rPr lang="ko-KR" altLang="en-US" sz="2700" b="0" i="0">
                <a:solidFill>
                  <a:srgbClr val="000000"/>
                </a:solidFill>
                <a:latin typeface="함초롬돋움"/>
                <a:ea typeface="함초롬돋움"/>
                <a:cs typeface="함초롬돋움"/>
              </a:rPr>
              <a:t> 가능</a:t>
            </a:r>
          </a:p>
        </p:txBody>
      </p:sp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현황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30" y="0"/>
            <a:ext cx="1577578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10984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원인</a:t>
            </a:r>
          </a:p>
        </p:txBody>
      </p:sp>
      <p:grpSp>
        <p:nvGrpSpPr>
          <p:cNvPr id="133" name="그룹 132"/>
          <p:cNvGrpSpPr/>
          <p:nvPr/>
        </p:nvGrpSpPr>
        <p:grpSpPr>
          <a:xfrm>
            <a:off x="2724884" y="3429000"/>
            <a:ext cx="2114868" cy="1576668"/>
            <a:chOff x="1668362" y="4247555"/>
            <a:chExt cx="1726406" cy="1503163"/>
          </a:xfrm>
          <a:solidFill>
            <a:schemeClr val="accent6">
              <a:lumMod val="20000"/>
              <a:lumOff val="80000"/>
              <a:alpha val="78000"/>
            </a:schemeClr>
          </a:solidFill>
        </p:grpSpPr>
        <p:sp>
          <p:nvSpPr>
            <p:cNvPr id="134" name="타원 133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grpFill/>
            <a:ln w="12700" cap="flat" cmpd="sng" algn="ctr">
              <a:solidFill>
                <a:schemeClr val="accent6"/>
              </a:solidFill>
              <a:prstDash val="lgDash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864736" y="4409030"/>
              <a:ext cx="1337257" cy="82313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</a:ln>
          </p:spPr>
          <p:txBody>
            <a:bodyPr vert="horz" wrap="square" lIns="91440" tIns="45720" rIns="91440" bIns="45720" anchor="t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사회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심리학적이론</a:t>
              </a: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5031722" y="3429000"/>
            <a:ext cx="2114868" cy="1576668"/>
            <a:chOff x="1668362" y="4247555"/>
            <a:chExt cx="1726406" cy="1503163"/>
          </a:xfrm>
          <a:solidFill>
            <a:schemeClr val="accent6">
              <a:lumMod val="20000"/>
              <a:lumOff val="80000"/>
              <a:alpha val="78000"/>
            </a:schemeClr>
          </a:solidFill>
        </p:grpSpPr>
        <p:sp>
          <p:nvSpPr>
            <p:cNvPr id="137" name="타원 136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grpFill/>
            <a:ln w="12700" cap="flat" cmpd="sng" algn="ctr">
              <a:solidFill>
                <a:schemeClr val="accent6"/>
              </a:solidFill>
              <a:prstDash val="lgDash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89035" y="4593486"/>
              <a:ext cx="1337257" cy="82313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</a:ln>
          </p:spPr>
          <p:txBody>
            <a:bodyPr vert="horz" wrap="square" lIns="91440" tIns="45720" rIns="91440" bIns="45720" anchor="t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사회문화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이론</a:t>
              </a:r>
            </a:p>
          </p:txBody>
        </p:sp>
      </p:grpSp>
      <p:grpSp>
        <p:nvGrpSpPr>
          <p:cNvPr id="139" name="그룹 138"/>
          <p:cNvGrpSpPr/>
          <p:nvPr/>
        </p:nvGrpSpPr>
        <p:grpSpPr>
          <a:xfrm>
            <a:off x="7383206" y="3429000"/>
            <a:ext cx="2114868" cy="1576668"/>
            <a:chOff x="1668362" y="4247555"/>
            <a:chExt cx="1726406" cy="1503163"/>
          </a:xfrm>
          <a:solidFill>
            <a:schemeClr val="accent6">
              <a:lumMod val="20000"/>
              <a:lumOff val="80000"/>
              <a:alpha val="78000"/>
            </a:schemeClr>
          </a:solidFill>
        </p:grpSpPr>
        <p:sp>
          <p:nvSpPr>
            <p:cNvPr id="140" name="타원 139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grpFill/>
            <a:ln w="12700" cap="flat" cmpd="sng" algn="ctr">
              <a:solidFill>
                <a:schemeClr val="accent6"/>
              </a:solidFill>
              <a:prstDash val="lgDash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889035" y="4593486"/>
              <a:ext cx="1337257" cy="82313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</a:ln>
          </p:spPr>
          <p:txBody>
            <a:bodyPr vert="horz" wrap="square" lIns="91440" tIns="45720" rIns="91440" bIns="45720" anchor="t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페미니즘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이론</a:t>
              </a: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9734689" y="3429000"/>
            <a:ext cx="2114868" cy="1576668"/>
            <a:chOff x="1668362" y="4247555"/>
            <a:chExt cx="1726406" cy="1503163"/>
          </a:xfrm>
          <a:solidFill>
            <a:schemeClr val="accent6">
              <a:lumMod val="20000"/>
              <a:lumOff val="80000"/>
              <a:alpha val="78000"/>
            </a:schemeClr>
          </a:solidFill>
        </p:grpSpPr>
        <p:sp>
          <p:nvSpPr>
            <p:cNvPr id="143" name="타원 142"/>
            <p:cNvSpPr/>
            <p:nvPr/>
          </p:nvSpPr>
          <p:spPr>
            <a:xfrm>
              <a:off x="1668362" y="4247555"/>
              <a:ext cx="1726406" cy="1503163"/>
            </a:xfrm>
            <a:prstGeom prst="ellipse">
              <a:avLst/>
            </a:prstGeom>
            <a:grpFill/>
            <a:ln w="12700" cap="flat" cmpd="sng" algn="ctr">
              <a:solidFill>
                <a:schemeClr val="accent6"/>
              </a:solidFill>
              <a:prstDash val="lgDash"/>
              <a:round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accent6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852588" y="4409030"/>
              <a:ext cx="1337257" cy="823139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</a:ln>
          </p:spPr>
          <p:txBody>
            <a:bodyPr vert="horz" wrap="square" lIns="91440" tIns="45720" rIns="91440" bIns="45720" anchor="t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급진적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여권주의</a:t>
              </a:r>
            </a:p>
            <a:p>
              <a:pPr algn="ctr">
                <a:defRPr lang="ko-KR" altLang="en-US"/>
              </a:pPr>
              <a:r>
                <a:rPr lang="ko-KR" altLang="en-US" sz="2700" b="1">
                  <a:ln w="12700" cap="flat" cmpd="sng" algn="ctr">
                    <a:solidFill>
                      <a:schemeClr val="accent6"/>
                    </a:solidFill>
                    <a:prstDash val="solid"/>
                    <a:miter/>
                  </a:ln>
                  <a:solidFill>
                    <a:schemeClr val="lt1"/>
                  </a:solidFill>
                  <a:latin typeface="함초롬돋움"/>
                  <a:ea typeface="함초롬돋움"/>
                  <a:cs typeface="함초롬돋움"/>
                </a:rPr>
                <a:t>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ldLvl="0" animBg="1"/>
      <p:bldP spid="133" grpId="1" bldLvl="0" animBg="1"/>
      <p:bldP spid="136" grpId="2" bldLvl="0" animBg="1"/>
      <p:bldP spid="139" grpId="3" bldLvl="0" animBg="1"/>
      <p:bldP spid="142" grpId="4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29" y="0"/>
            <a:ext cx="3556992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29272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개인내적이론</a:t>
            </a:r>
          </a:p>
        </p:txBody>
      </p:sp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46735" y="580556"/>
            <a:ext cx="1023686" cy="1023686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2123776" y="898921"/>
            <a:ext cx="9718478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아내 학대에 대한 초기 연구에서학대의 요인을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설명하는 이론으로 많이 사용</a:t>
            </a:r>
          </a:p>
        </p:txBody>
      </p:sp>
      <p:grpSp>
        <p:nvGrpSpPr>
          <p:cNvPr id="150" name="그룹 149"/>
          <p:cNvGrpSpPr/>
          <p:nvPr/>
        </p:nvGrpSpPr>
        <p:grpSpPr>
          <a:xfrm>
            <a:off x="751275" y="2521148"/>
            <a:ext cx="10702527" cy="2366099"/>
            <a:chOff x="781041" y="1493999"/>
            <a:chExt cx="3203110" cy="3022243"/>
          </a:xfrm>
        </p:grpSpPr>
        <p:sp>
          <p:nvSpPr>
            <p:cNvPr id="151" name="TextBox 150"/>
            <p:cNvSpPr txBox="1"/>
            <p:nvPr/>
          </p:nvSpPr>
          <p:spPr>
            <a:xfrm>
              <a:off x="799231" y="2014374"/>
              <a:ext cx="3184919" cy="1670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행동의 유전적이고 선천적인 원인에 역점을 둠.</a:t>
              </a:r>
            </a:p>
            <a:p>
              <a:pPr>
                <a:defRPr lang="ko-KR" altLang="en-US"/>
              </a:pP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유전학, 신경 병리학, 뇌염이나 기타 질병, 충동성,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외상에 의한 뇌의 구조나 기능의 변화,</a:t>
              </a:r>
            </a:p>
            <a:p>
              <a:pPr>
                <a:defRPr lang="ko-KR" altLang="en-US"/>
              </a:pP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내분비학적 요소들이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 </a:t>
              </a: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폭력과 밀접한 관련을 맺</a:t>
              </a: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는다고 주장.</a:t>
              </a:r>
            </a:p>
            <a:p>
              <a:pPr>
                <a:defRPr lang="ko-KR" altLang="en-US"/>
              </a:pPr>
              <a:r>
                <a:rPr lang="ko-KR" altLang="ko-KR" sz="2000">
                  <a:latin typeface="함초롬돋움"/>
                  <a:ea typeface="함초롬돋움"/>
                  <a:cs typeface="함초롬돋움"/>
                </a:rPr>
                <a:t>공격적 성향을 증가 시키고, 충동을 조절하는 능력에 문제가 초래 되는 경우 폭력 행동이 증가</a:t>
              </a: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050723" y="2134430"/>
            <a:ext cx="1949648" cy="625078"/>
            <a:chOff x="953986" y="1122164"/>
            <a:chExt cx="1949648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1934765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6" y="1226342"/>
              <a:ext cx="1819635" cy="424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생물학적이론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ldLvl="0" animBg="1"/>
      <p:bldP spid="148" grpId="1" bldLvl="0" animBg="1"/>
      <p:bldP spid="150" grpId="2" bldLvl="0" animBg="1"/>
      <p:bldP spid="153" grpId="3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오각형 113"/>
          <p:cNvSpPr/>
          <p:nvPr/>
        </p:nvSpPr>
        <p:spPr>
          <a:xfrm>
            <a:off x="0" y="0"/>
            <a:ext cx="1370706" cy="669727"/>
          </a:xfrm>
          <a:prstGeom prst="homePlate">
            <a:avLst>
              <a:gd name="adj" fmla="val 50000"/>
            </a:avLst>
          </a:prstGeom>
          <a:noFill/>
          <a:ln w="38100" algn="ctr">
            <a:solidFill>
              <a:schemeClr val="accent6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0" y="-6"/>
            <a:ext cx="1147464" cy="593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3300" b="1">
                <a:solidFill>
                  <a:schemeClr val="accent6"/>
                </a:solidFill>
                <a:latin typeface="함초롬돋움"/>
                <a:ea typeface="함초롬돋움"/>
                <a:cs typeface="함초롬돋움"/>
              </a:rPr>
              <a:t>원인</a:t>
            </a:r>
          </a:p>
        </p:txBody>
      </p:sp>
      <p:sp>
        <p:nvSpPr>
          <p:cNvPr id="126" name="갈매기형 수장 125"/>
          <p:cNvSpPr/>
          <p:nvPr/>
        </p:nvSpPr>
        <p:spPr>
          <a:xfrm>
            <a:off x="1177229" y="0"/>
            <a:ext cx="3556992" cy="64591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38100" algn="ctr"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TextBox 126"/>
          <p:cNvSpPr txBox="1"/>
          <p:nvPr/>
        </p:nvSpPr>
        <p:spPr>
          <a:xfrm>
            <a:off x="1460003" y="0"/>
            <a:ext cx="2927212" cy="636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r>
              <a:rPr lang="ko-KR" altLang="en-US" sz="3600" b="1">
                <a:ln w="12700" cap="flat" cmpd="sng" algn="ctr">
                  <a:solidFill>
                    <a:schemeClr val="accent6"/>
                  </a:solidFill>
                  <a:prstDash val="solid"/>
                  <a:miter/>
                </a:ln>
                <a:solidFill>
                  <a:schemeClr val="bg1"/>
                </a:solidFill>
              </a:rPr>
              <a:t>개인내적이론</a:t>
            </a:r>
          </a:p>
        </p:txBody>
      </p:sp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46735" y="580556"/>
            <a:ext cx="1023686" cy="1023686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2123776" y="898921"/>
            <a:ext cx="9718478" cy="42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아내 학대에 대한 초기 연구에서학대의 요인을</a:t>
            </a:r>
            <a:r>
              <a:rPr lang="ko-KR" altLang="en-US" sz="2200">
                <a:latin typeface="함초롬돋움"/>
                <a:ea typeface="함초롬돋움"/>
                <a:cs typeface="함초롬돋움"/>
              </a:rPr>
              <a:t> </a:t>
            </a:r>
            <a:r>
              <a:rPr lang="ko-KR" altLang="ko-KR" sz="2200">
                <a:latin typeface="함초롬돋움"/>
                <a:ea typeface="함초롬돋움"/>
                <a:cs typeface="함초롬돋움"/>
              </a:rPr>
              <a:t>설명하는 이론으로 많이 사용</a:t>
            </a:r>
          </a:p>
        </p:txBody>
      </p:sp>
      <p:grpSp>
        <p:nvGrpSpPr>
          <p:cNvPr id="150" name="그룹 149"/>
          <p:cNvGrpSpPr/>
          <p:nvPr/>
        </p:nvGrpSpPr>
        <p:grpSpPr>
          <a:xfrm>
            <a:off x="721509" y="2163961"/>
            <a:ext cx="10717411" cy="4123015"/>
            <a:chOff x="781041" y="1493999"/>
            <a:chExt cx="3207564" cy="3183709"/>
          </a:xfrm>
        </p:grpSpPr>
        <p:sp>
          <p:nvSpPr>
            <p:cNvPr id="151" name="TextBox 150"/>
            <p:cNvSpPr txBox="1"/>
            <p:nvPr/>
          </p:nvSpPr>
          <p:spPr>
            <a:xfrm>
              <a:off x="803686" y="1784526"/>
              <a:ext cx="3184919" cy="2893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폭력은 임상적 측면에서 소극적-공격적성격장애, 우울, 반사회적 성격장애, 경계선 성격장애, 신경증, 정신병 편집증, 새티즘, 알콜리즘 등과 같은 정신장애의 결과로 해석.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실제 아내학대 가해자들은 특수한 성격 특성이 매우 높은 수준을 보인다고 보고됨.</a:t>
              </a: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 충동이나 분노조절 능력의 결핍과 같은 정신역동적 변인들에 초점을 둠.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또한 아동기의 충격적인 사건이나 부정적 사건들의 경험으로 인해 아내를 학대하는 </a:t>
              </a: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정신병리적 증상이 발달.</a:t>
              </a: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r>
                <a:rPr lang="ko-KR" altLang="en-US" sz="2000">
                  <a:latin typeface="함초롬돋움"/>
                  <a:ea typeface="함초롬돋움"/>
                  <a:cs typeface="함초롬돋움"/>
                </a:rPr>
                <a:t>-아내학대가해자들이 특정 정신병적 증상(경계선 성격장애나 반사회적 성격장애, 알콜리즘)을 많이 보이는 결과에 의해 일부 지지를 얻고 있음.</a:t>
              </a: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  <a:p>
              <a:pPr>
                <a:defRPr lang="ko-KR" altLang="en-US"/>
              </a:pPr>
              <a:endParaRPr lang="ko-KR" altLang="en-US" sz="2000">
                <a:latin typeface="함초롬돋움"/>
                <a:ea typeface="함초롬돋움"/>
                <a:cs typeface="함초롬돋움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781041" y="1493999"/>
              <a:ext cx="3156937" cy="3022244"/>
            </a:xfrm>
            <a:prstGeom prst="rect">
              <a:avLst/>
            </a:prstGeom>
            <a:noFill/>
            <a:ln w="25400" algn="ctr">
              <a:solidFill>
                <a:schemeClr val="accent6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020958" y="1777243"/>
            <a:ext cx="2053828" cy="625078"/>
            <a:chOff x="953986" y="1122164"/>
            <a:chExt cx="2053828" cy="625078"/>
          </a:xfrm>
        </p:grpSpPr>
        <p:sp>
          <p:nvSpPr>
            <p:cNvPr id="154" name="한쪽 모서리가 잘린 사각형 153"/>
            <p:cNvSpPr/>
            <p:nvPr/>
          </p:nvSpPr>
          <p:spPr>
            <a:xfrm>
              <a:off x="968870" y="1122164"/>
              <a:ext cx="2038944" cy="625078"/>
            </a:xfrm>
            <a:prstGeom prst="snip1Rect">
              <a:avLst>
                <a:gd name="adj" fmla="val 50000"/>
              </a:avLst>
            </a:prstGeom>
            <a:solidFill>
              <a:schemeClr val="accent6"/>
            </a:solidFill>
            <a:ln algn="ctr"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53986" y="1226341"/>
              <a:ext cx="1813682" cy="424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함초롬돋움"/>
                  <a:ea typeface="함초롬돋움"/>
                  <a:cs typeface="함초롬돋움"/>
                </a:rPr>
                <a:t>정신병리이론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ldLvl="0" animBg="1"/>
      <p:bldP spid="148" grpId="1" bldLvl="0" animBg="1"/>
      <p:bldP spid="150" grpId="2" bldLvl="0" animBg="1"/>
      <p:bldP spid="153" grpId="3" bldLvl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20000000000000000000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3674</Words>
  <Application>Microsoft Office PowerPoint</Application>
  <PresentationFormat>와이드스크린</PresentationFormat>
  <Paragraphs>740</Paragraphs>
  <Slides>54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54</vt:i4>
      </vt:variant>
    </vt:vector>
  </HeadingPairs>
  <TitlesOfParts>
    <vt:vector size="60" baseType="lpstr">
      <vt:lpstr>나눔고딕 ExtraBold</vt:lpstr>
      <vt:lpstr>맑은 고딕</vt:lpstr>
      <vt:lpstr>함초롬돋움</vt:lpstr>
      <vt:lpstr>함초롬바탕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201</cp:revision>
  <dcterms:created xsi:type="dcterms:W3CDTF">2015-05-27T15:10:50Z</dcterms:created>
  <dcterms:modified xsi:type="dcterms:W3CDTF">2019-05-20T13:17:39Z</dcterms:modified>
</cp:coreProperties>
</file>