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embeddings/oleObject1" ContentType="application/vnd.openxmlformats-officedocument.spreadsheetml.sheet"/>
  <Override PartName="/ppt/embeddings/oleObject2" ContentType="application/vnd.openxmlformats-officedocument.spreadsheetml.sheet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59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present/>
    <p:sldAll/>
    <p:penClr>
      <a:prstClr val="red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horzBarState="maximized">
    <p:restoredLeft sz="16103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0" y="180"/>
      </p:cViewPr>
      <p:guideLst>
        <p:guide orient="horz" pos="2158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slide" Target="slides/slide21.xml"  /><Relationship Id="rId24" Type="http://schemas.openxmlformats.org/officeDocument/2006/relationships/slide" Target="slides/slide22.xml"  /><Relationship Id="rId25" Type="http://schemas.openxmlformats.org/officeDocument/2006/relationships/slide" Target="slides/slide23.xml"  /><Relationship Id="rId26" Type="http://schemas.openxmlformats.org/officeDocument/2006/relationships/slide" Target="slides/slide24.xml"  /><Relationship Id="rId27" Type="http://schemas.openxmlformats.org/officeDocument/2006/relationships/slide" Target="slides/slide25.xml"  /><Relationship Id="rId28" Type="http://schemas.openxmlformats.org/officeDocument/2006/relationships/slide" Target="slides/slide26.xml"  /><Relationship Id="rId29" Type="http://schemas.openxmlformats.org/officeDocument/2006/relationships/slide" Target="slides/slide27.xml"  /><Relationship Id="rId3" Type="http://schemas.openxmlformats.org/officeDocument/2006/relationships/slide" Target="slides/slide1.xml"  /><Relationship Id="rId30" Type="http://schemas.openxmlformats.org/officeDocument/2006/relationships/slide" Target="slides/slide28.xml"  /><Relationship Id="rId31" Type="http://schemas.openxmlformats.org/officeDocument/2006/relationships/slide" Target="slides/slide29.xml"  /><Relationship Id="rId32" Type="http://schemas.openxmlformats.org/officeDocument/2006/relationships/slide" Target="slides/slide30.xml"  /><Relationship Id="rId33" Type="http://schemas.openxmlformats.org/officeDocument/2006/relationships/slide" Target="slides/slide31.xml"  /><Relationship Id="rId34" Type="http://schemas.openxmlformats.org/officeDocument/2006/relationships/slide" Target="slides/slide32.xml"  /><Relationship Id="rId35" Type="http://schemas.openxmlformats.org/officeDocument/2006/relationships/slide" Target="slides/slide33.xml"  /><Relationship Id="rId36" Type="http://schemas.openxmlformats.org/officeDocument/2006/relationships/slide" Target="slides/slide34.xml"  /><Relationship Id="rId37" Type="http://schemas.openxmlformats.org/officeDocument/2006/relationships/slide" Target="slides/slide35.xml"  /><Relationship Id="rId38" Type="http://schemas.openxmlformats.org/officeDocument/2006/relationships/slide" Target="slides/slide36.xml"  /><Relationship Id="rId39" Type="http://schemas.openxmlformats.org/officeDocument/2006/relationships/slide" Target="slides/slide37.xml"  /><Relationship Id="rId4" Type="http://schemas.openxmlformats.org/officeDocument/2006/relationships/slide" Target="slides/slide2.xml"  /><Relationship Id="rId40" Type="http://schemas.openxmlformats.org/officeDocument/2006/relationships/slide" Target="slides/slide38.xml"  /><Relationship Id="rId41" Type="http://schemas.openxmlformats.org/officeDocument/2006/relationships/slide" Target="slides/slide39.xml"  /><Relationship Id="rId42" Type="http://schemas.openxmlformats.org/officeDocument/2006/relationships/slide" Target="slides/slide40.xml"  /><Relationship Id="rId43" Type="http://schemas.openxmlformats.org/officeDocument/2006/relationships/slide" Target="slides/slide41.xml"  /><Relationship Id="rId44" Type="http://schemas.openxmlformats.org/officeDocument/2006/relationships/slide" Target="slides/slide42.xml"  /><Relationship Id="rId45" Type="http://schemas.openxmlformats.org/officeDocument/2006/relationships/slide" Target="slides/slide43.xml"  /><Relationship Id="rId46" Type="http://schemas.openxmlformats.org/officeDocument/2006/relationships/presProps" Target="presProps.xml"  /><Relationship Id="rId47" Type="http://schemas.openxmlformats.org/officeDocument/2006/relationships/viewProps" Target="viewProps.xml"  /><Relationship Id="rId48" Type="http://schemas.openxmlformats.org/officeDocument/2006/relationships/theme" Target="theme/theme1.xml"  /><Relationship Id="rId49" Type="http://schemas.openxmlformats.org/officeDocument/2006/relationships/tableStyles" Target="tableStyles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charts/_rels/chart1.xml.rels><?xml version="1.0" encoding="UTF-8" standalone="yes" ?><Relationships xmlns="http://schemas.openxmlformats.org/package/2006/relationships"><Relationship Id="rId1" Type="http://schemas.openxmlformats.org/officeDocument/2006/relationships/package" Target="../embeddings/oleObject1"  /></Relationships>
</file>

<file path=ppt/charts/_rels/chart2.xml.rels><?xml version="1.0" encoding="UTF-8" standalone="yes" ?><Relationships xmlns="http://schemas.openxmlformats.org/package/2006/relationships"><Relationship Id="rId1" Type="http://schemas.openxmlformats.org/officeDocument/2006/relationships/package" Target="../embeddings/oleObject2"  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txPr>
        <a:bodyPr rot="0" vert="horz" wrap="none" lIns="0" tIns="0" rIns="0" bIns="0" anchor="ctr" anchorCtr="1"/>
        <a:lstStyle/>
        <a:p>
          <a:pPr algn="l">
            <a:defRPr b="0" i="0" u="none"/>
          </a:pPr>
          <a:endParaRPr lang="ko-K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9525" cap="flat" cmpd="sng" algn="ctr">
          <a:noFill/>
          <a:prstDash val="solid"/>
          <a:round/>
          <a:headEnd w="med" len="med"/>
          <a:tailEnd w="med" len="med"/>
        </a:ln>
      </c:spPr>
    </c:plotArea>
    <c:legend>
      <c:legendPos val="b"/>
      <c:layout/>
      <c:overlay val="0"/>
    </c:legend>
    <c:plotVisOnly val="1"/>
    <c:dispBlanksAs val="gap"/>
    <c:showDLblsOverMax val="1"/>
  </c:chart>
  <c:txPr>
    <a:bodyPr rot="0" vert="horz" wrap="none" lIns="0" tIns="0" rIns="0" bIns="0" anchor="ctr" anchorCtr="1"/>
    <a:lstStyle/>
    <a:p>
      <a:pPr algn="l">
        <a:defRPr sz="1200" b="0" i="0" u="none">
          <a:latin typeface="함초롬돋움"/>
          <a:ea typeface="함초롬돋움"/>
          <a:cs typeface="함초롬돋움"/>
          <a:sym typeface="함초롬돋움"/>
        </a:defRPr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0" styleIndex="2"/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 wrap="none" lIns="0" tIns="0" rIns="0" bIns="0" anchor="ctr" anchorCtr="1"/>
          <a:lstStyle/>
          <a:p>
            <a:pPr algn="l">
              <a:defRPr sz="1600" b="1" i="0" u="none">
                <a:solidFill>
                  <a:sysClr val="windowText" lastClr="000000"/>
                </a:solidFill>
                <a:latin typeface="함초롬돋움"/>
                <a:ea typeface="나눔고딕 ExtraBold"/>
                <a:cs typeface="나눔고딕 ExtraBold"/>
                <a:sym typeface="나눔고딕 ExtraBold"/>
              </a:defRPr>
            </a:pPr>
            <a:r>
              <a:rPr lang="ko-KR" altLang="en-US" sz="1600" b="1" i="0" u="none">
                <a:solidFill>
                  <a:sysClr val="windowText" lastClr="000000"/>
                </a:solidFill>
                <a:latin typeface="함초롬돋움"/>
                <a:ea typeface="나눔고딕 ExtraBold"/>
                <a:cs typeface="나눔고딕 ExtraBold"/>
                <a:sym typeface="나눔고딕 ExtraBold"/>
              </a:rPr>
              <a:t>청소년 자살 이유</a:t>
            </a:r>
            <a:r>
              <a:rPr lang="en-US" altLang="ko-KR" sz="1600" b="1" i="0" u="none">
                <a:solidFill>
                  <a:sysClr val="windowText" lastClr="000000"/>
                </a:solidFill>
                <a:latin typeface="함초롬돋움"/>
                <a:ea typeface="나눔고딕 ExtraBold"/>
                <a:cs typeface="나눔고딕 ExtraBold"/>
                <a:sym typeface="나눔고딕 ExtraBold"/>
              </a:rPr>
              <a:t>(</a:t>
            </a:r>
            <a:r>
              <a:rPr lang="ko-KR" altLang="en-US" sz="1600" b="1" i="0" u="none">
                <a:solidFill>
                  <a:sysClr val="windowText" lastClr="000000"/>
                </a:solidFill>
                <a:latin typeface="함초롬돋움"/>
                <a:ea typeface="나눔고딕 ExtraBold"/>
                <a:cs typeface="나눔고딕 ExtraBold"/>
                <a:sym typeface="나눔고딕 ExtraBold"/>
              </a:rPr>
              <a:t>중앙자살예방센터</a:t>
            </a:r>
            <a:r>
              <a:rPr lang="en-US" altLang="ko-KR" sz="1600" b="1" i="0" u="none">
                <a:solidFill>
                  <a:sysClr val="windowText" lastClr="000000"/>
                </a:solidFill>
                <a:latin typeface="함초롬돋움"/>
                <a:ea typeface="나눔고딕 ExtraBold"/>
                <a:cs typeface="나눔고딕 ExtraBold"/>
                <a:sym typeface="나눔고딕 ExtraBold"/>
              </a:rPr>
              <a:t>2016)</a:t>
            </a:r>
            <a:endParaRPr lang="ko-KR" altLang="en-US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extLst>
              <c:ext xmlns:c16="http://schemas.microsoft.com/office/drawing/2014/chart" uri="{C3380CC4-5D6E-409C-BE32-E72D297353CC}">
                <c16:uniqueId val="{00000000-A33A-4EC3-8D71-ACBB86A8BB8D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A33A-4EC3-8D71-ACBB86A8BB8D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A33A-4EC3-8D71-ACBB86A8BB8D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A33A-4EC3-8D71-ACBB86A8BB8D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A33A-4EC3-8D71-ACBB86A8BB8D}"/>
              </c:ext>
            </c:extLst>
          </c:dPt>
          <c:cat>
            <c:strRef>
              <c:f>Sheet1!$A$2:$A$6</c:f>
              <c:strCache>
                <c:ptCount val="5"/>
                <c:pt idx="0">
                  <c:v>학교성적</c:v>
                </c:pt>
                <c:pt idx="1">
                  <c:v>가족간의 갈등</c:v>
                </c:pt>
                <c:pt idx="2">
                  <c:v>또래갈등 및 선후배관계</c:v>
                </c:pt>
                <c:pt idx="3">
                  <c:v>경제적어려움</c:v>
                </c:pt>
                <c:pt idx="4">
                  <c:v>기타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40.700000000000003</c:v>
                </c:pt>
                <c:pt idx="1">
                  <c:v>22.1</c:v>
                </c:pt>
                <c:pt idx="2">
                  <c:v>8.3000000000000007</c:v>
                </c:pt>
                <c:pt idx="3">
                  <c:v>1.7</c:v>
                </c:pt>
                <c:pt idx="4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33A-4EC3-8D71-ACBB86A8B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9525" cap="flat" cmpd="sng" algn="ctr">
          <a:noFill/>
          <a:prstDash val="solid"/>
          <a:round/>
          <a:headEnd w="med" len="med"/>
          <a:tailEnd w="med" len="med"/>
        </a:ln>
      </c:spPr>
    </c:plotArea>
    <c:legend>
      <c:legendPos val="r"/>
      <c:layout/>
      <c:overlay val="0"/>
      <c:txPr>
        <a:bodyPr rot="0" vert="horz" wrap="none" lIns="0" tIns="0" rIns="0" bIns="0" anchor="ctr" anchorCtr="1"/>
        <a:lstStyle/>
        <a:p>
          <a:pPr algn="l">
            <a:defRPr sz="1200" b="1" i="0" u="none">
              <a:latin typeface="함초롬돋움"/>
              <a:ea typeface="함초롬돋움"/>
              <a:cs typeface="함초롬돋움"/>
              <a:sym typeface="함초롬돋움"/>
            </a:defRPr>
          </a:pPr>
          <a:endParaRPr lang="ko-KR"/>
        </a:p>
      </c:txPr>
    </c:legend>
    <c:plotVisOnly val="1"/>
    <c:dispBlanksAs val="gap"/>
    <c:showDLblsOverMax val="1"/>
  </c:chart>
  <c:txPr>
    <a:bodyPr rot="0" vert="horz" wrap="none" lIns="0" tIns="0" rIns="0" bIns="0" anchor="ctr" anchorCtr="1"/>
    <a:lstStyle/>
    <a:p>
      <a:pPr algn="l">
        <a:defRPr sz="1200" b="0" i="0" u="none">
          <a:latin typeface="함초롬돋움"/>
          <a:ea typeface="함초롬돋움"/>
          <a:cs typeface="함초롬돋움"/>
          <a:sym typeface="함초롬돋움"/>
        </a:defRPr>
      </a:pPr>
      <a:endParaRPr lang="ko-KR"/>
    </a:p>
  </c:txPr>
  <c:externalData r:id="rId1">
    <c:autoUpdate val="0"/>
  </c:externalData>
  <c:extLst>
    <c:ext uri="CC8EB2C9-7E31-499d-B8F2-F6CE61031016">
      <ho:hncChartStyle xmlns:ho="http://schemas.haansoft.com/office/8.0" layoutIndex="-1" colorIndex="0" styleIndex="0"/>
    </c:ext>
  </c:extLst>
</c:chartSpace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17FB36FB-C10C-479A-9DFD-15DEB134881C}" type="datetime1">
              <a:rPr lang="ko-KR" altLang="en-US"/>
              <a:pPr lvl="0">
                <a:defRPr/>
              </a:pPr>
              <a:t>2019-06-04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ko-KR" altLang="en-US"/>
              <a:t>마스터 텍스트 스타일 편집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2D64B5D5-48B7-4F94-AE9E-F3674E44000D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351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5790527"/>
      </p:ext>
    </p:extLst>
  </p:cSld>
  <p:clrMapOvr>
    <a:masterClrMapping/>
  </p:clrMapOvr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slideLayout" Target="../slideLayouts/slideLayout2.xml"  /><Relationship Id="rId3" Type="http://schemas.openxmlformats.org/officeDocument/2006/relationships/theme" Target="../theme/theme1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이등변 삼각형 1"/>
          <p:cNvSpPr/>
          <p:nvPr userDrawn="1"/>
        </p:nvSpPr>
        <p:spPr>
          <a:xfrm rot="5400000">
            <a:off x="0" y="0"/>
            <a:ext cx="1080000" cy="1080000"/>
          </a:xfrm>
          <a:prstGeom prst="triangle">
            <a:avLst>
              <a:gd name="adj" fmla="val 0"/>
            </a:avLst>
          </a:prstGeom>
          <a:solidFill>
            <a:srgbClr val="00002F"/>
          </a:solidFill>
          <a:ln>
            <a:solidFill>
              <a:srgbClr val="5B3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이등변 삼각형 2"/>
          <p:cNvSpPr/>
          <p:nvPr userDrawn="1"/>
        </p:nvSpPr>
        <p:spPr>
          <a:xfrm rot="16200000">
            <a:off x="11112000" y="5778000"/>
            <a:ext cx="1080000" cy="1080000"/>
          </a:xfrm>
          <a:prstGeom prst="triangle">
            <a:avLst>
              <a:gd name="adj" fmla="val 0"/>
            </a:avLst>
          </a:prstGeom>
          <a:solidFill>
            <a:srgbClr val="00002F"/>
          </a:solidFill>
          <a:ln>
            <a:solidFill>
              <a:srgbClr val="5B3F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8692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6.jpeg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hyperlink" Target="https://www.youtube.com/watch?v=8IsmdCjM9g4" TargetMode="External"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7.png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8.jpeg"  /><Relationship Id="rId3" Type="http://schemas.openxmlformats.org/officeDocument/2006/relationships/image" Target="../media/image9.jpeg"  /></Relationships>
</file>

<file path=ppt/slides/_rels/slide2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0.jpeg"  /><Relationship Id="rId3" Type="http://schemas.openxmlformats.org/officeDocument/2006/relationships/image" Target="../media/image11.jpeg"  /></Relationships>
</file>

<file path=ppt/slides/_rels/slide2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2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2.png"  /></Relationships>
</file>

<file path=ppt/slides/_rels/slide3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3.png"  /></Relationships>
</file>

<file path=ppt/slides/_rels/slide3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3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4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1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2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3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image" Target="../media/image4.jpeg"  /><Relationship Id="rId3" Type="http://schemas.openxmlformats.org/officeDocument/2006/relationships/image" Target="../media/image5.png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chart" Target="../charts/chart1.xml"  /><Relationship Id="rId3" Type="http://schemas.openxmlformats.org/officeDocument/2006/relationships/chart" Target="../charts/chart2.xml" 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90010" y="2447473"/>
            <a:ext cx="4392930" cy="11796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72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7574691" y="3767966"/>
            <a:ext cx="3818246" cy="2226434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dirty="0">
                <a:latin typeface="나눔스퀘어 Bold"/>
                <a:ea typeface="나눔스퀘어 Bold"/>
              </a:rPr>
              <a:t>조장</a:t>
            </a:r>
            <a:r>
              <a:rPr lang="en-US" altLang="ko-KR" dirty="0">
                <a:latin typeface="나눔스퀘어 Bold"/>
                <a:ea typeface="나눔스퀘어 Bold"/>
              </a:rPr>
              <a:t>:1718004 </a:t>
            </a:r>
            <a:r>
              <a:rPr lang="ko-KR" altLang="en-US" dirty="0">
                <a:latin typeface="나눔스퀘어 Bold"/>
                <a:ea typeface="나눔스퀘어 Bold"/>
              </a:rPr>
              <a:t>강지혜</a:t>
            </a:r>
          </a:p>
          <a:p>
            <a:pPr algn="ctr">
              <a:defRPr/>
            </a:pPr>
            <a:r>
              <a:rPr lang="ko-KR" altLang="en-US" dirty="0">
                <a:latin typeface="나눔스퀘어 Bold"/>
                <a:ea typeface="나눔스퀘어 Bold"/>
              </a:rPr>
              <a:t>조원</a:t>
            </a:r>
            <a:r>
              <a:rPr lang="en-US" altLang="ko-KR" dirty="0">
                <a:latin typeface="나눔스퀘어 Bold"/>
                <a:ea typeface="나눔스퀘어 Bold"/>
              </a:rPr>
              <a:t>:1518015 </a:t>
            </a:r>
            <a:r>
              <a:rPr lang="ko-KR" altLang="en-US" dirty="0" err="1">
                <a:latin typeface="나눔스퀘어 Bold"/>
                <a:ea typeface="나눔스퀘어 Bold"/>
              </a:rPr>
              <a:t>노유영</a:t>
            </a:r>
            <a:endParaRPr lang="ko-KR" altLang="en-US">
              <a:latin typeface="나눔스퀘어 Bold"/>
              <a:ea typeface="나눔스퀘어 Bold"/>
            </a:endParaRPr>
          </a:p>
          <a:p>
            <a:pPr algn="ctr">
              <a:defRPr/>
            </a:pPr>
            <a:r>
              <a:rPr lang="en-US" altLang="ko-KR">
                <a:latin typeface="나눔스퀘어 Bold"/>
                <a:ea typeface="나눔스퀘어 Bold"/>
              </a:rPr>
              <a:t>       1718003 </a:t>
            </a:r>
            <a:r>
              <a:rPr lang="ko-KR" altLang="en-US">
                <a:latin typeface="나눔스퀘어 Bold"/>
                <a:ea typeface="나눔스퀘어 Bold"/>
              </a:rPr>
              <a:t>강은지</a:t>
            </a:r>
          </a:p>
          <a:p>
            <a:pPr algn="ctr">
              <a:defRPr/>
            </a:pPr>
            <a:r>
              <a:rPr lang="en-US" altLang="ko-KR">
                <a:latin typeface="나눔스퀘어 Bold"/>
                <a:ea typeface="나눔스퀘어 Bold"/>
              </a:rPr>
              <a:t>       1718013 </a:t>
            </a:r>
            <a:r>
              <a:rPr lang="ko-KR" altLang="en-US">
                <a:latin typeface="나눔스퀘어 Bold"/>
                <a:ea typeface="나눔스퀘어 Bold"/>
              </a:rPr>
              <a:t>김수연</a:t>
            </a:r>
          </a:p>
          <a:p>
            <a:pPr algn="ctr">
              <a:defRPr/>
            </a:pPr>
            <a:r>
              <a:rPr lang="en-US" altLang="ko-KR">
                <a:latin typeface="나눔스퀘어 Bold"/>
                <a:ea typeface="나눔스퀘어 Bold"/>
              </a:rPr>
              <a:t>       1718035 </a:t>
            </a:r>
            <a:r>
              <a:rPr lang="ko-KR" altLang="en-US">
                <a:latin typeface="나눔스퀘어 Bold"/>
                <a:ea typeface="나눔스퀘어 Bold"/>
              </a:rPr>
              <a:t>신재영</a:t>
            </a:r>
          </a:p>
          <a:p>
            <a:pPr algn="ctr">
              <a:defRPr/>
            </a:pPr>
            <a:r>
              <a:rPr lang="en-US" altLang="ko-KR">
                <a:latin typeface="나눔스퀘어 Bold"/>
                <a:ea typeface="나눔스퀘어 Bold"/>
              </a:rPr>
              <a:t>        1718060 </a:t>
            </a:r>
            <a:r>
              <a:rPr lang="ko-KR" altLang="en-US">
                <a:latin typeface="나눔스퀘어 Bold"/>
                <a:ea typeface="나눔스퀘어 Bold"/>
              </a:rPr>
              <a:t>현소라</a:t>
            </a:r>
          </a:p>
          <a:p>
            <a:pPr algn="ctr">
              <a:defRPr/>
            </a:pPr>
            <a:endParaRPr lang="ko-KR" altLang="en-US">
              <a:latin typeface="나눔스퀘어 Bold"/>
              <a:ea typeface="나눔스퀘어 Bold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890311" y="1859038"/>
            <a:ext cx="3148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07" y="1597241"/>
            <a:ext cx="6662195" cy="493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408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44056" y="3914069"/>
            <a:ext cx="271709" cy="3607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17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관련 영상</a:t>
            </a:r>
          </a:p>
        </p:txBody>
      </p:sp>
      <p:sp>
        <p:nvSpPr>
          <p:cNvPr id="20" name="TextBox 2"/>
          <p:cNvSpPr txBox="1"/>
          <p:nvPr/>
        </p:nvSpPr>
        <p:spPr>
          <a:xfrm>
            <a:off x="872477" y="1571744"/>
            <a:ext cx="9738415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3500" spc="-300" dirty="0">
                <a:solidFill>
                  <a:srgbClr val="00002F"/>
                </a:solidFill>
                <a:latin typeface="나눔스퀘어 ExtraBold"/>
                <a:ea typeface="나눔스퀘어 ExtraBold"/>
                <a:hlinkClick r:id="rId2"/>
              </a:rPr>
              <a:t>https://www.youtube.com/watch?v=8IsmdCjM9g4</a:t>
            </a:r>
            <a:endParaRPr lang="en-US" altLang="ko-KR" sz="3500" spc="-300" dirty="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7726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>
                <a:solidFill>
                  <a:srgbClr val="00002F"/>
                </a:solidFill>
                <a:latin typeface="한컴 윤고딕 250"/>
                <a:ea typeface="한컴 윤고딕 250"/>
              </a:rPr>
              <a:t>02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원인 및 특징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5939" y="424153"/>
            <a:ext cx="974251" cy="7550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02</a:t>
            </a:r>
            <a:endParaRPr lang="ko-KR" altLang="en-US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447462" y="638402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원인</a:t>
            </a:r>
          </a:p>
        </p:txBody>
      </p:sp>
      <p:sp>
        <p:nvSpPr>
          <p:cNvPr id="11" name="순서도: 대체 처리 10"/>
          <p:cNvSpPr/>
          <p:nvPr/>
        </p:nvSpPr>
        <p:spPr>
          <a:xfrm>
            <a:off x="1520190" y="1393443"/>
            <a:ext cx="3447051" cy="2361644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accent1">
                <a:shade val="20000"/>
              </a:schemeClr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3200" b="1" dirty="0" err="1">
                <a:solidFill>
                  <a:schemeClr val="tx1"/>
                </a:solidFill>
                <a:latin typeface="한컴 윤고딕 250"/>
                <a:ea typeface="한컴 윤고딕 250"/>
              </a:rPr>
              <a:t>가정환경적</a:t>
            </a:r>
            <a:r>
              <a:rPr lang="ko-KR" altLang="en-US" sz="3200" b="1" dirty="0">
                <a:solidFill>
                  <a:schemeClr val="tx1"/>
                </a:solidFill>
                <a:latin typeface="한컴 윤고딕 250"/>
                <a:ea typeface="한컴 윤고딕 250"/>
              </a:rPr>
              <a:t> 요인</a:t>
            </a:r>
          </a:p>
        </p:txBody>
      </p:sp>
      <p:sp>
        <p:nvSpPr>
          <p:cNvPr id="18" name="순서도: 대체 처리 17"/>
          <p:cNvSpPr/>
          <p:nvPr/>
        </p:nvSpPr>
        <p:spPr>
          <a:xfrm>
            <a:off x="6809129" y="4259613"/>
            <a:ext cx="3447051" cy="2361644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accent1">
                <a:shade val="20000"/>
              </a:schemeClr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3200" b="1" dirty="0">
                <a:solidFill>
                  <a:srgbClr val="000000"/>
                </a:solidFill>
                <a:latin typeface="한컴 윤고딕 250"/>
                <a:ea typeface="한컴 윤고딕 250"/>
              </a:rPr>
              <a:t>일상적 스트레스 요인</a:t>
            </a:r>
          </a:p>
        </p:txBody>
      </p:sp>
      <p:sp>
        <p:nvSpPr>
          <p:cNvPr id="19" name="순서도: 대체 처리 18"/>
          <p:cNvSpPr/>
          <p:nvPr/>
        </p:nvSpPr>
        <p:spPr>
          <a:xfrm>
            <a:off x="1520190" y="4259613"/>
            <a:ext cx="3447051" cy="2361644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accent1">
                <a:shade val="20000"/>
              </a:schemeClr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ko-KR" altLang="en-US" sz="3200" b="1" dirty="0" smtClean="0">
                <a:solidFill>
                  <a:srgbClr val="000000"/>
                </a:solidFill>
                <a:latin typeface="한컴 윤고딕 250"/>
                <a:ea typeface="한컴 윤고딕 250"/>
              </a:rPr>
              <a:t>정신장애 </a:t>
            </a:r>
            <a:r>
              <a:rPr lang="ko-KR" altLang="en-US" sz="3200" b="1" dirty="0">
                <a:solidFill>
                  <a:srgbClr val="000000"/>
                </a:solidFill>
                <a:latin typeface="한컴 윤고딕 250"/>
                <a:ea typeface="한컴 윤고딕 250"/>
              </a:rPr>
              <a:t>원인</a:t>
            </a:r>
          </a:p>
        </p:txBody>
      </p:sp>
      <p:sp>
        <p:nvSpPr>
          <p:cNvPr id="20" name="순서도: 대체 처리 19"/>
          <p:cNvSpPr/>
          <p:nvPr/>
        </p:nvSpPr>
        <p:spPr>
          <a:xfrm>
            <a:off x="6809128" y="1393443"/>
            <a:ext cx="3447051" cy="2361644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accent1">
                <a:shade val="20000"/>
              </a:schemeClr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3200" b="1" dirty="0" err="1" smtClean="0">
                <a:solidFill>
                  <a:schemeClr val="tx1"/>
                </a:solidFill>
                <a:latin typeface="한컴 윤고딕 250"/>
                <a:ea typeface="한컴 윤고딕 250"/>
              </a:rPr>
              <a:t>개인사회적</a:t>
            </a:r>
            <a:r>
              <a:rPr lang="ko-KR" altLang="en-US" sz="3200" b="1" dirty="0" smtClean="0">
                <a:solidFill>
                  <a:schemeClr val="tx1"/>
                </a:solidFill>
                <a:latin typeface="한컴 윤고딕 250"/>
                <a:ea typeface="한컴 윤고딕 250"/>
              </a:rPr>
              <a:t> 요인</a:t>
            </a:r>
            <a:endParaRPr lang="ko-KR" altLang="en-US" sz="3200" b="1" dirty="0">
              <a:solidFill>
                <a:schemeClr val="tx1"/>
              </a:solidFill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00552" y="343728"/>
            <a:ext cx="3830706" cy="359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TextBox 6"/>
          <p:cNvSpPr txBox="1"/>
          <p:nvPr/>
        </p:nvSpPr>
        <p:spPr>
          <a:xfrm>
            <a:off x="2208350" y="4919870"/>
            <a:ext cx="2691848" cy="3612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9" name="순서도: 대체 처리 8"/>
          <p:cNvSpPr/>
          <p:nvPr/>
        </p:nvSpPr>
        <p:spPr>
          <a:xfrm>
            <a:off x="670891" y="1565413"/>
            <a:ext cx="10870925" cy="4058478"/>
          </a:xfrm>
          <a:prstGeom prst="flowChartAlternateProcess">
            <a:avLst/>
          </a:prstGeom>
          <a:solidFill>
            <a:schemeClr val="lt1"/>
          </a:solidFill>
          <a:ln w="76200">
            <a:solidFill>
              <a:srgbClr val="00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57040" indent="-257040" defTabSz="914400">
              <a:buFont typeface="Arial"/>
              <a:buChar char="•"/>
              <a:defRPr/>
            </a:pPr>
            <a:endParaRPr kumimoji="0" lang="ko-KR" altLang="en-US" sz="2000" b="0" i="0" u="none" strike="noStrike" kern="1200" cap="none" spc="0" normalizeH="0" baseline="0">
              <a:solidFill>
                <a:schemeClr val="tx1"/>
              </a:solidFill>
              <a:latin typeface="한컴 윤고딕 250"/>
              <a:ea typeface="한컴 윤고딕 250"/>
            </a:endParaRPr>
          </a:p>
        </p:txBody>
      </p:sp>
      <p:sp>
        <p:nvSpPr>
          <p:cNvPr id="10" name="순서도: 대체 처리 9"/>
          <p:cNvSpPr/>
          <p:nvPr/>
        </p:nvSpPr>
        <p:spPr>
          <a:xfrm>
            <a:off x="4408418" y="1031185"/>
            <a:ext cx="3375163" cy="973206"/>
          </a:xfrm>
          <a:prstGeom prst="flowChartAlternateProcess">
            <a:avLst/>
          </a:prstGeom>
          <a:solidFill>
            <a:schemeClr val="lt1"/>
          </a:solidFill>
          <a:ln w="76200">
            <a:solidFill>
              <a:srgbClr val="00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3000" b="1" dirty="0">
                <a:solidFill>
                  <a:schemeClr val="tx1"/>
                </a:solidFill>
                <a:latin typeface="한컴 윤고딕 250"/>
                <a:ea typeface="한컴 윤고딕 250"/>
              </a:rPr>
              <a:t>정신장애 원인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 flipH="1">
            <a:off x="924643" y="2160823"/>
            <a:ext cx="2536353" cy="2536353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565580" y="2064274"/>
            <a:ext cx="5269810" cy="4660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040" indent="-25704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500">
                <a:latin typeface="한컴 윤고딕 250"/>
                <a:ea typeface="한컴 윤고딕 250"/>
              </a:rPr>
              <a:t> 학업 및 대인관계 스트레스</a:t>
            </a:r>
          </a:p>
          <a:p>
            <a:pPr marL="428400" indent="-428400">
              <a:lnSpc>
                <a:spcPct val="150000"/>
              </a:lnSpc>
              <a:buFont typeface="Arial"/>
              <a:buChar char="•"/>
              <a:defRPr/>
            </a:pPr>
            <a:r>
              <a:rPr lang="ko-KR" altLang="en-US" sz="2500">
                <a:latin typeface="한컴 윤고딕 250"/>
                <a:ea typeface="한컴 윤고딕 250"/>
              </a:rPr>
              <a:t>우울증 증상 </a:t>
            </a:r>
          </a:p>
          <a:p>
            <a:pPr marL="428400" indent="-428400" defTabSz="914400">
              <a:lnSpc>
                <a:spcPct val="150000"/>
              </a:lnSpc>
              <a:buFont typeface="Arial"/>
              <a:buChar char="•"/>
              <a:defRPr/>
            </a:pPr>
            <a:r>
              <a:rPr kumimoji="0" lang="ko-KR" altLang="en-US" sz="2500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기분장애</a:t>
            </a:r>
          </a:p>
          <a:p>
            <a:pPr marL="428400" indent="-428400" defTabSz="914400">
              <a:lnSpc>
                <a:spcPct val="150000"/>
              </a:lnSpc>
              <a:buFont typeface="Arial"/>
              <a:buChar char="•"/>
              <a:defRPr/>
            </a:pPr>
            <a:r>
              <a:rPr kumimoji="0" lang="ko-KR" altLang="en-US" sz="2500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품행장애</a:t>
            </a:r>
          </a:p>
          <a:p>
            <a:pPr marL="428400" indent="-428400" defTabSz="914400">
              <a:lnSpc>
                <a:spcPct val="150000"/>
              </a:lnSpc>
              <a:buFont typeface="Arial"/>
              <a:buChar char="•"/>
              <a:defRPr/>
            </a:pPr>
            <a:r>
              <a:rPr kumimoji="0" lang="ko-KR" altLang="en-US" sz="2500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반사회적 성격장애</a:t>
            </a:r>
          </a:p>
          <a:p>
            <a:pPr marL="428400" indent="-428400" defTabSz="914400">
              <a:lnSpc>
                <a:spcPct val="150000"/>
              </a:lnSpc>
              <a:buFont typeface="Arial"/>
              <a:buChar char="•"/>
              <a:defRPr/>
            </a:pPr>
            <a:r>
              <a:rPr kumimoji="0" lang="ko-KR" altLang="en-US" sz="2500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약물중독</a:t>
            </a:r>
          </a:p>
          <a:p>
            <a:pPr marL="428400" indent="-428400" defTabSz="91440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500">
              <a:latin typeface="한컴 윤고딕 250"/>
              <a:ea typeface="한컴 윤고딕 250"/>
            </a:endParaRPr>
          </a:p>
          <a:p>
            <a:pPr marL="428400" indent="-428400">
              <a:lnSpc>
                <a:spcPct val="150000"/>
              </a:lnSpc>
              <a:buFont typeface="Arial"/>
              <a:buChar char="•"/>
              <a:defRPr/>
            </a:pPr>
            <a:endParaRPr lang="ko-KR" altLang="en-US" sz="2500" b="0">
              <a:latin typeface="한컴 윤고딕 250"/>
              <a:ea typeface="한컴 윤고딕 25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44056" y="3914069"/>
            <a:ext cx="271709" cy="3607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17" name="직사각형 2"/>
          <p:cNvSpPr/>
          <p:nvPr/>
        </p:nvSpPr>
        <p:spPr>
          <a:xfrm>
            <a:off x="1297133" y="565000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2500" dirty="0" smtClean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특징</a:t>
            </a:r>
            <a:endParaRPr kumimoji="0" lang="ko-KR" altLang="en-US" sz="2500" b="0" i="0" u="none" strike="noStrike" kern="1200" cap="none" spc="0" normalizeH="0" baseline="0" dirty="0">
              <a:solidFill>
                <a:srgbClr val="000000"/>
              </a:solidFill>
              <a:latin typeface="한컴 윤고딕 250"/>
              <a:ea typeface="한컴 윤고딕 25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5939" y="424153"/>
            <a:ext cx="974251" cy="7550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02</a:t>
            </a:r>
            <a:endParaRPr lang="ko-KR" altLang="en-US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34682" y="1520000"/>
            <a:ext cx="972377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1. 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청소년 자살은 충동적으로 일어나는 경우가 많다는 점이다</a:t>
            </a:r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청소년들이 보이는 </a:t>
            </a:r>
            <a:r>
              <a:rPr lang="ko-KR" altLang="en-US" sz="2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자살시도는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현실도피적인 문제를 해결하는 충동적 방식임을 반영하는 것이라고 할 수 있다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endParaRPr lang="en-US" altLang="ko-KR" sz="20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fontAlgn="base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청소년 자살은 </a:t>
            </a:r>
            <a:r>
              <a:rPr lang="ko-KR" altLang="en-US" sz="20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장∙노년층에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비해 우울증과 정신분열증과 같은 정신과적 질환에 의해 자살이 시도되는 경우가 많지 않다는 것이다</a:t>
            </a:r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en-US" altLang="ko-KR" sz="2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Kashani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와 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Simonds(1979)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의 연구에서 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103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명의 아동을 조사한 결과 우울증상을 보이는 경우가 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18%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나 되었으나 임상적 진단에 따른 우울증의 결과는 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1.9%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 것으로 나타났다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이러한 현상은 청소년기 우울증의 특성이 성인의 우울증과 달리 </a:t>
            </a:r>
            <a:r>
              <a:rPr lang="ko-KR" altLang="en-US" sz="2000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발달단계상</a:t>
            </a:r>
            <a:r>
              <a:rPr lang="ko-KR" altLang="en-US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나타나는 가변적 우울증인 경우가 많다는 것으로 설명할 수 있다</a:t>
            </a:r>
            <a:r>
              <a:rPr lang="en-US" altLang="ko-KR" sz="20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407359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44056" y="3914069"/>
            <a:ext cx="271709" cy="3607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17" name="직사각형 2"/>
          <p:cNvSpPr/>
          <p:nvPr/>
        </p:nvSpPr>
        <p:spPr>
          <a:xfrm>
            <a:off x="1297133" y="565000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ko-KR" altLang="en-US" sz="2500" dirty="0" smtClean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특징</a:t>
            </a:r>
            <a:endParaRPr kumimoji="0" lang="ko-KR" altLang="en-US" sz="2500" b="0" i="0" u="none" strike="noStrike" kern="1200" cap="none" spc="0" normalizeH="0" baseline="0" dirty="0">
              <a:solidFill>
                <a:srgbClr val="000000"/>
              </a:solidFill>
              <a:latin typeface="한컴 윤고딕 250"/>
              <a:ea typeface="한컴 윤고딕 25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5939" y="424153"/>
            <a:ext cx="974251" cy="7550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02</a:t>
            </a:r>
            <a:endParaRPr lang="ko-KR" altLang="en-US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33064" y="1423849"/>
            <a:ext cx="995620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altLang="ko-KR" sz="2000" b="1" dirty="0" smtClean="0"/>
              <a:t>3. </a:t>
            </a:r>
            <a:r>
              <a:rPr lang="ko-KR" altLang="en-US" sz="2000" b="1" dirty="0"/>
              <a:t>청소년의 자살은 정말 죽고자 하는 의지를 나타내는 것이 아니라 자신의 심리적 고통을 극단적인 방법으로 표현하는 경우가 많다는 점이다</a:t>
            </a:r>
            <a:r>
              <a:rPr lang="en-US" altLang="ko-KR" sz="2000" b="1" dirty="0"/>
              <a:t>. </a:t>
            </a:r>
            <a:r>
              <a:rPr lang="ko-KR" altLang="en-US" sz="2000" dirty="0"/>
              <a:t>한 연구에 따르면 자살기도자의 수와 자살자의 비율을 약 </a:t>
            </a:r>
            <a:r>
              <a:rPr lang="en-US" altLang="ko-KR" sz="2000" dirty="0"/>
              <a:t>100 </a:t>
            </a:r>
            <a:r>
              <a:rPr lang="ko-KR" altLang="en-US" sz="2000" dirty="0"/>
              <a:t>대 </a:t>
            </a:r>
            <a:r>
              <a:rPr lang="en-US" altLang="ko-KR" sz="2000" dirty="0"/>
              <a:t>1</a:t>
            </a:r>
            <a:r>
              <a:rPr lang="ko-KR" altLang="en-US" sz="2000" dirty="0"/>
              <a:t>로 추정하기도 한다</a:t>
            </a:r>
            <a:r>
              <a:rPr lang="en-US" altLang="ko-KR" sz="2000" dirty="0"/>
              <a:t>. </a:t>
            </a:r>
            <a:r>
              <a:rPr lang="ko-KR" altLang="en-US" sz="2000" dirty="0"/>
              <a:t>청소년의 </a:t>
            </a:r>
            <a:r>
              <a:rPr lang="ko-KR" altLang="en-US" sz="2000" dirty="0" err="1"/>
              <a:t>자살시도는</a:t>
            </a:r>
            <a:r>
              <a:rPr lang="ko-KR" altLang="en-US" sz="2000" dirty="0"/>
              <a:t> 삶에 대한 완전한 포기보다는 가정</a:t>
            </a:r>
            <a:r>
              <a:rPr lang="en-US" altLang="ko-KR" sz="2000" dirty="0"/>
              <a:t>, </a:t>
            </a:r>
            <a:r>
              <a:rPr lang="ko-KR" altLang="en-US" sz="2000" dirty="0"/>
              <a:t>사회에 대한 감춰진 호소</a:t>
            </a:r>
            <a:r>
              <a:rPr lang="en-US" altLang="ko-KR" sz="2000" dirty="0"/>
              <a:t>, </a:t>
            </a:r>
            <a:r>
              <a:rPr lang="ko-KR" altLang="en-US" sz="2000" dirty="0"/>
              <a:t>즉 도움을 청하는 울음이라는 것이다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b="1" dirty="0" smtClean="0"/>
              <a:t>4. </a:t>
            </a:r>
            <a:r>
              <a:rPr lang="ko-KR" altLang="en-US" sz="2000" b="1" dirty="0"/>
              <a:t>청소년기 자살은 평상시 유대관계를 깊게 갖고 있었던 대상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또래와 동반자살을 시도한다는 특징이 있다</a:t>
            </a:r>
            <a:r>
              <a:rPr lang="en-US" altLang="ko-KR" sz="2000" b="1" dirty="0"/>
              <a:t>. </a:t>
            </a:r>
            <a:r>
              <a:rPr lang="ko-KR" altLang="en-US" sz="2000" dirty="0"/>
              <a:t>즉 청소년들은 다른 연령층에 비해 자신의 내적 자살동기보다 외적 요인의 영향을 많이 받는다</a:t>
            </a:r>
            <a:r>
              <a:rPr lang="en-US" altLang="ko-KR" sz="2000" dirty="0"/>
              <a:t>. </a:t>
            </a:r>
            <a:r>
              <a:rPr lang="ko-KR" altLang="en-US" sz="2000" dirty="0"/>
              <a:t>그래서 모방자살이나 동반자살을 감행하는 경우가 성인들보다 더 많다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pPr fontAlgn="base"/>
            <a:endParaRPr lang="en-US" altLang="ko-KR" sz="2000" dirty="0" smtClean="0"/>
          </a:p>
          <a:p>
            <a:pPr fontAlgn="base"/>
            <a:r>
              <a:rPr lang="en-US" altLang="ko-KR" sz="2000" b="1" dirty="0" smtClean="0"/>
              <a:t>5. </a:t>
            </a:r>
            <a:r>
              <a:rPr lang="ko-KR" altLang="en-US" sz="2000" b="1" dirty="0"/>
              <a:t>청소년들은 </a:t>
            </a:r>
            <a:r>
              <a:rPr lang="ko-KR" altLang="en-US" sz="2000" b="1" dirty="0" smtClean="0"/>
              <a:t>판타지 </a:t>
            </a:r>
            <a:r>
              <a:rPr lang="ko-KR" altLang="en-US" sz="2000" b="1" dirty="0"/>
              <a:t>소설류나 인터넷게임 등의 영향으로 죽음에 대한 환상을 가진 </a:t>
            </a:r>
            <a:r>
              <a:rPr lang="ko-KR" altLang="en-US" sz="2000" b="1" dirty="0" smtClean="0"/>
              <a:t>경우가 </a:t>
            </a:r>
            <a:r>
              <a:rPr lang="ko-KR" altLang="en-US" sz="2000" b="1" dirty="0"/>
              <a:t>많다</a:t>
            </a:r>
            <a:r>
              <a:rPr lang="en-US" altLang="ko-KR" sz="2000" b="1" dirty="0"/>
              <a:t>. </a:t>
            </a:r>
            <a:r>
              <a:rPr lang="ko-KR" altLang="en-US" sz="2000" dirty="0"/>
              <a:t>청소년들은 현실세계에서 강한 압력을 받을 때 죽음을 일종의 도피수단으로 보고</a:t>
            </a:r>
            <a:r>
              <a:rPr lang="en-US" altLang="ko-KR" sz="2000" dirty="0"/>
              <a:t>, </a:t>
            </a:r>
            <a:r>
              <a:rPr lang="ko-KR" altLang="en-US" sz="2000" dirty="0" smtClean="0"/>
              <a:t>자살을 </a:t>
            </a:r>
            <a:r>
              <a:rPr lang="ko-KR" altLang="en-US" sz="2000" dirty="0"/>
              <a:t>선택함으로써 문제를 해결하려는 의존성을 지닌다</a:t>
            </a:r>
            <a:r>
              <a:rPr lang="en-US" altLang="ko-KR" sz="2000" dirty="0"/>
              <a:t>.</a:t>
            </a:r>
            <a:endParaRPr lang="ko-KR" altLang="en-US" sz="2000" dirty="0"/>
          </a:p>
          <a:p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9769599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86789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>
                <a:solidFill>
                  <a:srgbClr val="00002F"/>
                </a:solidFill>
                <a:latin typeface="한컴 윤고딕 250"/>
                <a:ea typeface="한컴 윤고딕 250"/>
              </a:rPr>
              <a:t>03</a:t>
            </a:r>
            <a:endParaRPr lang="ko-KR" altLang="en-US" sz="4400" spc="-30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387803" y="473528"/>
            <a:ext cx="1234168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2210" y="1986325"/>
            <a:ext cx="1123138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ko-KR" altLang="en-US" dirty="0" smtClean="0"/>
              <a:t>자살 예방법 </a:t>
            </a:r>
            <a:r>
              <a:rPr lang="ko-KR" altLang="en-US" dirty="0"/>
              <a:t>제 </a:t>
            </a:r>
            <a:r>
              <a:rPr lang="en-US" altLang="ko-KR" dirty="0"/>
              <a:t>4</a:t>
            </a:r>
            <a:r>
              <a:rPr lang="ko-KR" altLang="en-US" dirty="0"/>
              <a:t>조 국가 및 지방자치단체의 책무에 의하면 </a:t>
            </a:r>
          </a:p>
          <a:p>
            <a:pPr lvl="0">
              <a:lnSpc>
                <a:spcPct val="150000"/>
              </a:lnSpc>
              <a:defRPr/>
            </a:pPr>
            <a:r>
              <a:rPr lang="ko-KR" altLang="en-US" dirty="0"/>
              <a:t>① 국가 및 지방자치단체는 자살위험자를 위험으로부터 적극 구조하기 위하여 필요한 정책을 수립하여야 한다고 말하고 있다</a:t>
            </a:r>
            <a:r>
              <a:rPr lang="en-US" altLang="ko-KR" dirty="0"/>
              <a:t>.</a:t>
            </a:r>
          </a:p>
          <a:p>
            <a:pPr lvl="0">
              <a:lnSpc>
                <a:spcPct val="150000"/>
              </a:lnSpc>
              <a:defRPr/>
            </a:pPr>
            <a:r>
              <a:rPr lang="ko-KR" altLang="en-US" dirty="0"/>
              <a:t>② 국가 및 지방자치단체는 자살의 사전예방</a:t>
            </a:r>
            <a:r>
              <a:rPr lang="en-US" altLang="ko-KR" dirty="0"/>
              <a:t>, </a:t>
            </a:r>
            <a:r>
              <a:rPr lang="ko-KR" altLang="en-US" dirty="0"/>
              <a:t>자살 발생 위기에 대한 대응 및 자살이 발생한 후 또는 자살이 미수에 그친 후 </a:t>
            </a:r>
            <a:r>
              <a:rPr lang="ko-KR" altLang="en-US" dirty="0" smtClean="0"/>
              <a:t>사후 대응의 </a:t>
            </a:r>
            <a:r>
              <a:rPr lang="ko-KR" altLang="en-US" dirty="0"/>
              <a:t>각 단계에 따른 정책을 수립</a:t>
            </a:r>
            <a:r>
              <a:rPr lang="en-US" altLang="ko-KR" dirty="0"/>
              <a:t>·</a:t>
            </a:r>
            <a:r>
              <a:rPr lang="ko-KR" altLang="en-US" dirty="0"/>
              <a:t>시행 하여야 하며</a:t>
            </a:r>
            <a:r>
              <a:rPr lang="en-US" altLang="ko-KR" dirty="0"/>
              <a:t>,</a:t>
            </a:r>
            <a:r>
              <a:rPr lang="ko-KR" altLang="en-US" dirty="0"/>
              <a:t> 이 경우 </a:t>
            </a:r>
            <a:r>
              <a:rPr lang="ko-KR" altLang="en-US" dirty="0"/>
              <a:t>자살시도자</a:t>
            </a:r>
            <a:r>
              <a:rPr lang="ko-KR" altLang="en-US" dirty="0"/>
              <a:t> 및 그 가족 또는 자살자의 유족을 보호하기 위한 방안을 포함하여야 한다고 법률로 제정되어 있다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42211" y="1395698"/>
            <a:ext cx="65812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자살예방 및 생명존중문화 조성을 위한 법률</a:t>
            </a:r>
            <a:r>
              <a:rPr lang="en-US" altLang="ko-KR" dirty="0">
                <a:solidFill>
                  <a:schemeClr val="accent2"/>
                </a:solidFill>
              </a:rPr>
              <a:t>(</a:t>
            </a:r>
            <a:r>
              <a:rPr lang="ko-KR" altLang="en-US" dirty="0">
                <a:solidFill>
                  <a:schemeClr val="accent2"/>
                </a:solidFill>
              </a:rPr>
              <a:t>약칭</a:t>
            </a:r>
            <a:r>
              <a:rPr lang="en-US" altLang="ko-KR" dirty="0" smtClean="0">
                <a:solidFill>
                  <a:schemeClr val="accent2"/>
                </a:solidFill>
              </a:rPr>
              <a:t>:</a:t>
            </a:r>
            <a:r>
              <a:rPr lang="ko-KR" altLang="en-US" dirty="0" smtClean="0">
                <a:solidFill>
                  <a:schemeClr val="accent2"/>
                </a:solidFill>
              </a:rPr>
              <a:t>자살 예방법</a:t>
            </a:r>
            <a:r>
              <a:rPr lang="en-US" altLang="ko-KR" dirty="0" smtClean="0">
                <a:solidFill>
                  <a:schemeClr val="accent2"/>
                </a:solidFill>
              </a:rPr>
              <a:t>)</a:t>
            </a:r>
            <a:endParaRPr lang="ko-KR" alt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8278" y="499715"/>
            <a:ext cx="1410173" cy="755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2128" y="1242967"/>
            <a:ext cx="3484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자살예방 법에 의한 프로그램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02128" y="1652129"/>
            <a:ext cx="11329451" cy="5770811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lvl="0">
              <a:defRPr/>
            </a:pPr>
            <a:r>
              <a:rPr lang="en-US" altLang="ko-KR" dirty="0"/>
              <a:t>1. </a:t>
            </a:r>
            <a:r>
              <a:rPr lang="ko-KR" altLang="en-US" dirty="0">
                <a:solidFill>
                  <a:schemeClr val="accent2"/>
                </a:solidFill>
              </a:rPr>
              <a:t>또래 지지 프로그램</a:t>
            </a:r>
          </a:p>
          <a:p>
            <a:pPr lvl="0"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학교나 지역사회에 기초한 </a:t>
            </a:r>
            <a:r>
              <a:rPr lang="ko-KR" altLang="en-US" dirty="0" smtClean="0"/>
              <a:t>또래 지지 </a:t>
            </a:r>
            <a:r>
              <a:rPr lang="ko-KR" altLang="en-US" dirty="0"/>
              <a:t>프로그램으로 경청하는 법</a:t>
            </a:r>
            <a:r>
              <a:rPr lang="en-US" altLang="ko-KR" dirty="0"/>
              <a:t>, </a:t>
            </a:r>
            <a:r>
              <a:rPr lang="ko-KR" altLang="en-US" dirty="0"/>
              <a:t>효과적으로 의사소통하는 법</a:t>
            </a:r>
            <a:r>
              <a:rPr lang="en-US" altLang="ko-KR" dirty="0"/>
              <a:t>, </a:t>
            </a:r>
            <a:r>
              <a:rPr lang="ko-KR" altLang="en-US" dirty="0"/>
              <a:t>다른 사람들에게 도움을 요청하는 법 등을 교육함으로써 자살 위험에 처한 청소년들이 자연스럽게 또래로부터 지지를 받고</a:t>
            </a:r>
            <a:r>
              <a:rPr lang="en-US" altLang="ko-KR" dirty="0"/>
              <a:t>, </a:t>
            </a:r>
            <a:r>
              <a:rPr lang="ko-KR" altLang="en-US" dirty="0"/>
              <a:t>대인관계능력과 대처능력을 개발할 수 있도록 도와주는 프로그램</a:t>
            </a:r>
          </a:p>
          <a:p>
            <a:pPr lvl="0">
              <a:defRPr/>
            </a:pPr>
            <a:endParaRPr lang="en-US" altLang="ko-KR" dirty="0"/>
          </a:p>
          <a:p>
            <a:pPr lvl="0">
              <a:defRPr/>
            </a:pPr>
            <a:r>
              <a:rPr lang="en-US" altLang="ko-KR" dirty="0"/>
              <a:t>2. </a:t>
            </a:r>
            <a:r>
              <a:rPr lang="ko-KR" altLang="en-US" dirty="0">
                <a:solidFill>
                  <a:schemeClr val="accent2"/>
                </a:solidFill>
              </a:rPr>
              <a:t>학교 지킴이 프로그램</a:t>
            </a:r>
          </a:p>
          <a:p>
            <a:pPr lvl="0"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 smtClean="0"/>
              <a:t>상담 교사나 </a:t>
            </a:r>
            <a:r>
              <a:rPr lang="ko-KR" altLang="en-US" dirty="0"/>
              <a:t>교사 등 학교 직원을 대상으로 자살에 대한 경고신호를 교육하여</a:t>
            </a:r>
            <a:r>
              <a:rPr lang="en-US" altLang="ko-KR" dirty="0"/>
              <a:t>, </a:t>
            </a:r>
            <a:r>
              <a:rPr lang="ko-KR" altLang="en-US" dirty="0"/>
              <a:t>이들이 학생들의 자살 위험을 평가</a:t>
            </a:r>
            <a:r>
              <a:rPr lang="en-US" altLang="ko-KR" dirty="0"/>
              <a:t>, </a:t>
            </a:r>
            <a:r>
              <a:rPr lang="ko-KR" altLang="en-US" dirty="0"/>
              <a:t>적절한 </a:t>
            </a:r>
            <a:r>
              <a:rPr lang="ko-KR" altLang="en-US" dirty="0" smtClean="0"/>
              <a:t>의뢰 과정을 </a:t>
            </a:r>
            <a:r>
              <a:rPr lang="ko-KR" altLang="en-US" dirty="0"/>
              <a:t>수행하고 학교 정책과 </a:t>
            </a:r>
            <a:r>
              <a:rPr lang="ko-KR" altLang="en-US" dirty="0" smtClean="0"/>
              <a:t>절차 개발에 </a:t>
            </a:r>
            <a:r>
              <a:rPr lang="ko-KR" altLang="en-US" dirty="0"/>
              <a:t>조력하도록 훈련하는 프로그램</a:t>
            </a:r>
          </a:p>
          <a:p>
            <a:pPr lvl="0">
              <a:defRPr/>
            </a:pPr>
            <a:endParaRPr lang="en-US" altLang="ko-KR" dirty="0"/>
          </a:p>
          <a:p>
            <a:pPr lvl="0">
              <a:defRPr/>
            </a:pPr>
            <a:r>
              <a:rPr lang="en-US" altLang="ko-KR" dirty="0"/>
              <a:t>3. </a:t>
            </a:r>
            <a:r>
              <a:rPr lang="ko-KR" altLang="en-US" dirty="0">
                <a:solidFill>
                  <a:schemeClr val="accent2"/>
                </a:solidFill>
              </a:rPr>
              <a:t>선별 프로그램</a:t>
            </a:r>
          </a:p>
          <a:p>
            <a:pPr lvl="0"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학교에서 자살 위험에 대한 </a:t>
            </a:r>
            <a:r>
              <a:rPr lang="ko-KR" altLang="en-US" dirty="0" smtClean="0"/>
              <a:t>선별 도구인 </a:t>
            </a:r>
            <a:r>
              <a:rPr lang="ko-KR" altLang="en-US" dirty="0"/>
              <a:t>질문지를 이용하여 초기 </a:t>
            </a:r>
            <a:r>
              <a:rPr lang="ko-KR" altLang="en-US" dirty="0" smtClean="0"/>
              <a:t>선별검사에서 자살 위험이 </a:t>
            </a:r>
            <a:r>
              <a:rPr lang="ko-KR" altLang="en-US" dirty="0"/>
              <a:t>높다고 확인된             학생들을 </a:t>
            </a:r>
            <a:r>
              <a:rPr lang="ko-KR" altLang="en-US" dirty="0" smtClean="0"/>
              <a:t>자살 위험 </a:t>
            </a:r>
            <a:r>
              <a:rPr lang="ko-KR" altLang="en-US" dirty="0"/>
              <a:t>신호를 확인하는 훈련 받은 상담자나 </a:t>
            </a:r>
            <a:r>
              <a:rPr lang="ko-KR" altLang="en-US" dirty="0"/>
              <a:t>사회복지사들에게</a:t>
            </a:r>
            <a:r>
              <a:rPr lang="ko-KR" altLang="en-US" dirty="0"/>
              <a:t> 개별상담을 하게 하고</a:t>
            </a:r>
            <a:r>
              <a:rPr lang="en-US" altLang="ko-KR" dirty="0"/>
              <a:t>, </a:t>
            </a:r>
            <a:r>
              <a:rPr lang="ko-KR" altLang="en-US" dirty="0"/>
              <a:t>외부전문기관에 의뢰하여 치료받도록 하는 것이다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  <a:p>
            <a:pPr>
              <a:lnSpc>
                <a:spcPct val="150000"/>
              </a:lnSpc>
              <a:defRPr/>
            </a:pP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556" y="2497976"/>
            <a:ext cx="201208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01</a:t>
            </a:r>
            <a:endParaRPr lang="ko-KR" altLang="en-US" sz="11500" b="1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270814" y="3194050"/>
            <a:ext cx="2201573" cy="70739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</a:t>
            </a:r>
          </a:p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정의 및 현황</a:t>
            </a:r>
            <a:r>
              <a:rPr lang="ko-KR" altLang="en-US" sz="2000">
                <a:solidFill>
                  <a:srgbClr val="00002F"/>
                </a:solidFill>
                <a:latin typeface="나눔스퀘어 ExtraBold"/>
                <a:ea typeface="나눔스퀘어 ExtraBold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0412" y="2497976"/>
            <a:ext cx="201208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02</a:t>
            </a:r>
            <a:endParaRPr lang="ko-KR" altLang="en-US" sz="11500" b="1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64756" y="2497976"/>
            <a:ext cx="201208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03</a:t>
            </a:r>
            <a:endParaRPr lang="ko-KR" altLang="en-US" sz="11500" b="1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6570014" y="3194050"/>
            <a:ext cx="2201573" cy="4699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서비스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814356" y="2497976"/>
            <a:ext cx="2012089" cy="1862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04</a:t>
            </a:r>
            <a:endParaRPr lang="ko-KR" altLang="en-US" sz="11500" b="1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9624872" y="3141980"/>
            <a:ext cx="2201573" cy="728731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</a:p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국내정책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52134" y="627893"/>
            <a:ext cx="86868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o-KR" altLang="en-US" sz="3200" spc="-150">
                <a:solidFill>
                  <a:srgbClr val="00002F"/>
                </a:solidFill>
                <a:latin typeface="한컴 윤고딕 250"/>
                <a:ea typeface="한컴 윤고딕 250"/>
              </a:rPr>
              <a:t>목차</a:t>
            </a:r>
          </a:p>
        </p:txBody>
      </p:sp>
      <p:cxnSp>
        <p:nvCxnSpPr>
          <p:cNvPr id="15" name="직선 연결선 14"/>
          <p:cNvCxnSpPr/>
          <p:nvPr/>
        </p:nvCxnSpPr>
        <p:spPr>
          <a:xfrm>
            <a:off x="5014614" y="1243148"/>
            <a:ext cx="216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직사각형 11"/>
          <p:cNvSpPr/>
          <p:nvPr/>
        </p:nvSpPr>
        <p:spPr>
          <a:xfrm>
            <a:off x="3325669" y="3188970"/>
            <a:ext cx="2201573" cy="70739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</a:p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원인 및 특징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31395" y="4419460"/>
            <a:ext cx="1817795" cy="1836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05</a:t>
            </a:r>
            <a:endParaRPr lang="ko-KR" altLang="en-US" sz="11500" b="1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839664" y="5004931"/>
            <a:ext cx="2201573" cy="739085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</a:p>
          <a:p>
            <a:pPr algn="ctr">
              <a:defRPr/>
            </a:pPr>
            <a:r>
              <a:rPr lang="ko-KR" altLang="en-US" sz="2000">
                <a:solidFill>
                  <a:srgbClr val="00002F"/>
                </a:solidFill>
                <a:latin typeface="한컴 윤고딕 250"/>
                <a:ea typeface="한컴 윤고딕 250"/>
              </a:rPr>
              <a:t>국외 정책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158244" y="4406428"/>
            <a:ext cx="2182467" cy="1843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11500" b="1">
                <a:solidFill>
                  <a:srgbClr val="00002F"/>
                </a:solidFill>
                <a:latin typeface="나눔스퀘어 ExtraBold"/>
                <a:ea typeface="나눔스퀘어 ExtraBold"/>
              </a:rPr>
              <a:t>06</a:t>
            </a:r>
          </a:p>
        </p:txBody>
      </p:sp>
      <p:sp>
        <p:nvSpPr>
          <p:cNvPr id="18" name="직사각형 15"/>
          <p:cNvSpPr/>
          <p:nvPr/>
        </p:nvSpPr>
        <p:spPr>
          <a:xfrm>
            <a:off x="6865012" y="5012800"/>
            <a:ext cx="2201573" cy="739085"/>
          </a:xfrm>
          <a:prstGeom prst="rect">
            <a:avLst/>
          </a:prstGeom>
          <a:solidFill>
            <a:srgbClr val="FFFFFF">
              <a:alpha val="80000"/>
            </a:srgbClr>
          </a:solidFill>
          <a:ln w="12700" cap="flat" cmpd="sng" algn="ctr">
            <a:solidFill>
              <a:srgbClr val="FFFFFF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0" i="0" u="none" strike="noStrike" kern="1200" cap="none" spc="0" normalizeH="0" baseline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</a:p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000" b="0" i="0" u="none" strike="noStrike" kern="1200" cap="none" spc="0" normalizeH="0" baseline="0">
                <a:solidFill>
                  <a:srgbClr val="00002F"/>
                </a:solidFill>
                <a:latin typeface="한컴 윤고딕 250"/>
                <a:ea typeface="한컴 윤고딕 250"/>
              </a:rPr>
              <a:t>문제점 및 해결방안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7328" y="473528"/>
            <a:ext cx="1244521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02128" y="1242967"/>
            <a:ext cx="3376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자살예방법에 의한 프로그램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4084" y="1760346"/>
            <a:ext cx="10851942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/>
              <a:t>4. </a:t>
            </a:r>
            <a:r>
              <a:rPr lang="ko-KR" altLang="en-US" dirty="0" smtClean="0">
                <a:solidFill>
                  <a:schemeClr val="accent2"/>
                </a:solidFill>
              </a:rPr>
              <a:t>위기 센터와 </a:t>
            </a:r>
            <a:r>
              <a:rPr lang="ko-KR" altLang="en-US" dirty="0">
                <a:solidFill>
                  <a:schemeClr val="accent2"/>
                </a:solidFill>
              </a:rPr>
              <a:t>긴급전화</a:t>
            </a:r>
          </a:p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/>
            </a:r>
            <a:br>
              <a:rPr lang="ko-KR" altLang="en-US" dirty="0">
                <a:solidFill>
                  <a:schemeClr val="accent2"/>
                </a:solidFill>
              </a:rPr>
            </a:br>
            <a:r>
              <a:rPr lang="ko-KR" altLang="en-US" dirty="0"/>
              <a:t>즉각적으로 이용 가능한 지원책을 제공함으로써 위기에 대응하고 긴급 위기상황이 지나갈 때까지 전화 내담자가 자기파괴행위를 하지 않도록 하는 것으로</a:t>
            </a:r>
            <a:r>
              <a:rPr lang="en-US" altLang="ko-KR" dirty="0"/>
              <a:t>, </a:t>
            </a:r>
            <a:r>
              <a:rPr lang="ko-KR" altLang="en-US" dirty="0"/>
              <a:t>익명성이 보장된</a:t>
            </a:r>
            <a:r>
              <a:rPr lang="en-US" altLang="ko-KR" dirty="0"/>
              <a:t>, 24</a:t>
            </a:r>
            <a:r>
              <a:rPr lang="ko-KR" altLang="en-US" dirty="0"/>
              <a:t>시간 이용 가능한 전화상담 및 방문상담 서비스를 제공한다</a:t>
            </a:r>
            <a:r>
              <a:rPr lang="en-US" altLang="ko-KR" dirty="0" smtClean="0"/>
              <a:t>.</a:t>
            </a:r>
          </a:p>
          <a:p>
            <a:pPr lvl="0">
              <a:defRPr/>
            </a:pPr>
            <a:r>
              <a:rPr lang="en-US" altLang="ko-KR" dirty="0" smtClean="0"/>
              <a:t>129</a:t>
            </a:r>
            <a:r>
              <a:rPr lang="en-US" altLang="ko-KR" dirty="0"/>
              <a:t>(</a:t>
            </a:r>
            <a:r>
              <a:rPr lang="ko-KR" altLang="en-US" dirty="0"/>
              <a:t>보건복지콜센터</a:t>
            </a:r>
            <a:r>
              <a:rPr lang="en-US" altLang="ko-KR" dirty="0"/>
              <a:t>), 1577-0199(</a:t>
            </a:r>
            <a:r>
              <a:rPr lang="ko-KR" altLang="en-US" dirty="0"/>
              <a:t>정신건강 </a:t>
            </a:r>
            <a:r>
              <a:rPr lang="ko-KR" altLang="en-US" dirty="0" smtClean="0"/>
              <a:t>위기 상담 </a:t>
            </a:r>
            <a:r>
              <a:rPr lang="ko-KR" altLang="en-US" dirty="0" smtClean="0"/>
              <a:t>전화</a:t>
            </a:r>
            <a:r>
              <a:rPr lang="en-US" altLang="ko-KR" dirty="0"/>
              <a:t>)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  <a:p>
            <a:pPr lvl="0">
              <a:defRPr/>
            </a:pPr>
            <a:r>
              <a:rPr lang="en-US" altLang="ko-KR" dirty="0"/>
              <a:t>5. </a:t>
            </a:r>
            <a:r>
              <a:rPr lang="ko-KR" altLang="en-US" dirty="0" smtClean="0">
                <a:solidFill>
                  <a:schemeClr val="accent2"/>
                </a:solidFill>
              </a:rPr>
              <a:t>사후 예방과 </a:t>
            </a:r>
            <a:r>
              <a:rPr lang="ko-KR" altLang="en-US" dirty="0">
                <a:solidFill>
                  <a:schemeClr val="accent2"/>
                </a:solidFill>
              </a:rPr>
              <a:t>집단 예방</a:t>
            </a:r>
          </a:p>
          <a:p>
            <a:pPr lvl="0">
              <a:defRPr/>
            </a:pPr>
            <a:r>
              <a:rPr lang="ko-KR" altLang="en-US" dirty="0"/>
              <a:t/>
            </a:r>
            <a:br>
              <a:rPr lang="ko-KR" altLang="en-US" dirty="0"/>
            </a:br>
            <a:r>
              <a:rPr lang="ko-KR" altLang="en-US" dirty="0"/>
              <a:t>친구나 주변 사람들이 자살하게 되면 남은 사람도 자살의 위험이 커지므로 학교나 지역사회에서의 </a:t>
            </a:r>
            <a:r>
              <a:rPr lang="ko-KR" altLang="en-US" dirty="0" smtClean="0"/>
              <a:t>자살 감염의 </a:t>
            </a:r>
            <a:r>
              <a:rPr lang="ko-KR" altLang="en-US" dirty="0"/>
              <a:t>가능성을 차단하기 위해</a:t>
            </a:r>
            <a:r>
              <a:rPr lang="en-US" altLang="ko-KR" dirty="0"/>
              <a:t>, </a:t>
            </a:r>
            <a:r>
              <a:rPr lang="ko-KR" altLang="en-US" dirty="0"/>
              <a:t>자살자와 직접 관련된 사람뿐 아니라 자살자의 친척</a:t>
            </a:r>
            <a:r>
              <a:rPr lang="en-US" altLang="ko-KR" dirty="0"/>
              <a:t>, </a:t>
            </a:r>
            <a:r>
              <a:rPr lang="ko-KR" altLang="en-US" dirty="0" smtClean="0"/>
              <a:t>남녀 친구</a:t>
            </a:r>
            <a:r>
              <a:rPr lang="en-US" altLang="ko-KR" dirty="0" smtClean="0"/>
              <a:t>, </a:t>
            </a:r>
            <a:r>
              <a:rPr lang="ko-KR" altLang="en-US" dirty="0"/>
              <a:t>과거 </a:t>
            </a:r>
            <a:r>
              <a:rPr lang="ko-KR" altLang="en-US" dirty="0"/>
              <a:t>자살시도자</a:t>
            </a:r>
            <a:r>
              <a:rPr lang="ko-KR" altLang="en-US" dirty="0"/>
              <a:t> 등 높은 </a:t>
            </a:r>
            <a:r>
              <a:rPr lang="ko-KR" altLang="en-US" dirty="0" smtClean="0"/>
              <a:t>자살 위험을 </a:t>
            </a:r>
            <a:r>
              <a:rPr lang="ko-KR" altLang="en-US" dirty="0"/>
              <a:t>지닌 자살생존자를 대상으로 시행함</a:t>
            </a:r>
          </a:p>
          <a:p>
            <a:pPr lvl="0">
              <a:defRPr/>
            </a:pP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9074006" y="1852931"/>
            <a:ext cx="1452535" cy="2646879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2790886" y="1760346"/>
            <a:ext cx="1949969" cy="73019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97328" y="473528"/>
            <a:ext cx="1410173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128" y="1242967"/>
            <a:ext cx="3376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사용되고 있는 실제 서비스 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02128" y="1760346"/>
            <a:ext cx="4290977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dirty="0"/>
              <a:t>1. </a:t>
            </a:r>
            <a:r>
              <a:rPr lang="ko-KR" altLang="en-US" dirty="0">
                <a:solidFill>
                  <a:schemeClr val="accent2"/>
                </a:solidFill>
              </a:rPr>
              <a:t>한국생명의</a:t>
            </a:r>
            <a:r>
              <a:rPr lang="ko-KR" altLang="en-US" dirty="0">
                <a:solidFill>
                  <a:schemeClr val="accent2"/>
                </a:solidFill>
              </a:rPr>
              <a:t> 전화</a:t>
            </a:r>
          </a:p>
          <a:p>
            <a:pPr>
              <a:defRPr/>
            </a:pPr>
            <a:r>
              <a:rPr lang="en-US" altLang="ko-KR" dirty="0"/>
              <a:t>1588-9191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en-US" altLang="ko-KR" dirty="0"/>
              <a:t>1) </a:t>
            </a:r>
            <a:r>
              <a:rPr lang="ko-KR" altLang="en-US" dirty="0"/>
              <a:t>청소년자살예방교육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dirty="0"/>
              <a:t>목적</a:t>
            </a:r>
          </a:p>
          <a:p>
            <a:pPr>
              <a:defRPr/>
            </a:pPr>
            <a:r>
              <a:rPr lang="ko-KR" altLang="en-US" dirty="0"/>
              <a:t>학생과 학급에서 자율적인 </a:t>
            </a:r>
            <a:r>
              <a:rPr lang="en-US" altLang="ko-KR" dirty="0"/>
              <a:t>'</a:t>
            </a:r>
            <a:r>
              <a:rPr lang="ko-KR" altLang="en-US" dirty="0"/>
              <a:t>생명존중 및 자살예방</a:t>
            </a:r>
            <a:r>
              <a:rPr lang="en-US" altLang="ko-KR" dirty="0"/>
              <a:t>' </a:t>
            </a:r>
            <a:r>
              <a:rPr lang="ko-KR" altLang="en-US" dirty="0"/>
              <a:t>교육활동을 통하여 학생 </a:t>
            </a:r>
            <a:r>
              <a:rPr lang="ko-KR" altLang="en-US" dirty="0"/>
              <a:t>자살예방에</a:t>
            </a:r>
            <a:r>
              <a:rPr lang="ko-KR" altLang="en-US" dirty="0"/>
              <a:t> 기여하고자 함</a:t>
            </a:r>
            <a:r>
              <a:rPr lang="en-US" altLang="ko-KR" dirty="0"/>
              <a:t>.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dirty="0"/>
              <a:t>나</a:t>
            </a:r>
            <a:r>
              <a:rPr lang="en-US" altLang="ko-KR" dirty="0"/>
              <a:t>- </a:t>
            </a:r>
            <a:r>
              <a:rPr lang="ko-KR" altLang="en-US" dirty="0"/>
              <a:t>나는 소중한 사람이다</a:t>
            </a:r>
            <a:r>
              <a:rPr lang="en-US" altLang="ko-KR" dirty="0"/>
              <a:t>!/</a:t>
            </a:r>
            <a:r>
              <a:rPr lang="ko-KR" altLang="en-US" dirty="0"/>
              <a:t>너</a:t>
            </a:r>
            <a:r>
              <a:rPr lang="en-US" altLang="ko-KR" dirty="0"/>
              <a:t>- </a:t>
            </a:r>
            <a:r>
              <a:rPr lang="ko-KR" altLang="en-US" dirty="0"/>
              <a:t>너와 나는 함께 해</a:t>
            </a:r>
            <a:r>
              <a:rPr lang="en-US" altLang="ko-KR" dirty="0"/>
              <a:t>!/</a:t>
            </a:r>
            <a:r>
              <a:rPr lang="ko-KR" altLang="en-US" dirty="0"/>
              <a:t>우리</a:t>
            </a:r>
            <a:r>
              <a:rPr lang="en-US" altLang="ko-KR" dirty="0"/>
              <a:t>- </a:t>
            </a:r>
            <a:r>
              <a:rPr lang="ko-KR" altLang="en-US" dirty="0"/>
              <a:t>우리 함께 해보자</a:t>
            </a:r>
            <a:r>
              <a:rPr lang="en-US" altLang="ko-KR" dirty="0"/>
              <a:t>!</a:t>
            </a:r>
          </a:p>
          <a:p>
            <a:pPr>
              <a:defRPr/>
            </a:pP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405463" y="1748382"/>
            <a:ext cx="387416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dirty="0"/>
              <a:t>2. </a:t>
            </a:r>
            <a:r>
              <a:rPr lang="ko-KR" altLang="en-US" dirty="0">
                <a:solidFill>
                  <a:schemeClr val="accent2"/>
                </a:solidFill>
              </a:rPr>
              <a:t>생명보험사회공헌재단 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dirty="0"/>
              <a:t>다들어줄개</a:t>
            </a:r>
            <a:r>
              <a:rPr lang="ko-KR" altLang="en-US" dirty="0"/>
              <a:t> </a:t>
            </a:r>
            <a:r>
              <a:rPr lang="ko-KR" altLang="en-US" dirty="0"/>
              <a:t>어플</a:t>
            </a:r>
            <a:endParaRPr lang="ko-KR" altLang="en-US" dirty="0"/>
          </a:p>
          <a:p>
            <a:pPr>
              <a:defRPr/>
            </a:pPr>
            <a:r>
              <a:rPr lang="ko-KR" altLang="en-US" dirty="0"/>
              <a:t>청소년들의 특성 및 생활패턴을 고려한 </a:t>
            </a:r>
            <a:r>
              <a:rPr lang="en-US" altLang="ko-KR" dirty="0"/>
              <a:t>24</a:t>
            </a:r>
            <a:r>
              <a:rPr lang="ko-KR" altLang="en-US" dirty="0"/>
              <a:t>시간 전문적인 </a:t>
            </a:r>
            <a:r>
              <a:rPr lang="ko-KR" altLang="en-US" dirty="0"/>
              <a:t>상담시스템</a:t>
            </a:r>
            <a:r>
              <a:rPr lang="en-US" altLang="ko-KR" dirty="0"/>
              <a:t>.</a:t>
            </a:r>
          </a:p>
          <a:p>
            <a:pPr marL="342900" indent="-342900">
              <a:buAutoNum type="arabicParenR"/>
              <a:defRPr/>
            </a:pPr>
            <a:endParaRPr lang="ko-KR" altLang="en-US" dirty="0"/>
          </a:p>
          <a:p>
            <a:pPr>
              <a:defRPr/>
            </a:pPr>
            <a:r>
              <a:rPr lang="ko-KR" altLang="en-US" dirty="0"/>
              <a:t>카카오톡</a:t>
            </a:r>
            <a:r>
              <a:rPr lang="en-US" altLang="ko-KR" dirty="0"/>
              <a:t>, </a:t>
            </a:r>
            <a:r>
              <a:rPr lang="ko-KR" altLang="en-US" dirty="0"/>
              <a:t>페이스북에도 있다</a:t>
            </a:r>
            <a:r>
              <a:rPr lang="en-US" altLang="ko-KR" dirty="0"/>
              <a:t>.</a:t>
            </a:r>
          </a:p>
          <a:p>
            <a:pPr lvl="0">
              <a:defRPr/>
            </a:pP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328" y="473528"/>
            <a:ext cx="1410173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128" y="1242967"/>
            <a:ext cx="3376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사용되고 있는 실제 서비스  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02128" y="2245738"/>
            <a:ext cx="1135924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dirty="0"/>
              <a:t>1. </a:t>
            </a:r>
            <a:r>
              <a:rPr lang="en-US" altLang="ko-KR" dirty="0" err="1"/>
              <a:t>Livingworks</a:t>
            </a:r>
            <a:r>
              <a:rPr lang="en-US" altLang="ko-KR" dirty="0"/>
              <a:t> </a:t>
            </a:r>
            <a:r>
              <a:rPr lang="ko-KR" altLang="en-US" dirty="0"/>
              <a:t>자살예방 프로그램 </a:t>
            </a:r>
          </a:p>
          <a:p>
            <a:pPr>
              <a:defRPr/>
            </a:pPr>
            <a:endParaRPr lang="en-US" altLang="ko-KR" dirty="0"/>
          </a:p>
          <a:p>
            <a:pPr marL="342900" indent="-342900">
              <a:buAutoNum type="arabicParenR"/>
              <a:defRPr/>
            </a:pPr>
            <a:r>
              <a:rPr lang="en-US" altLang="ko-KR" dirty="0"/>
              <a:t>safe TALK (Tell Ask Listen </a:t>
            </a:r>
            <a:r>
              <a:rPr lang="en-US" altLang="ko-KR" dirty="0" err="1"/>
              <a:t>keepsafe</a:t>
            </a:r>
            <a:r>
              <a:rPr lang="en-US" altLang="ko-KR" dirty="0"/>
              <a:t>)(</a:t>
            </a:r>
            <a:r>
              <a:rPr lang="ko-KR" altLang="en-US" dirty="0"/>
              <a:t>지역사회 게이트키퍼교육</a:t>
            </a:r>
            <a:r>
              <a:rPr lang="en-US" altLang="ko-KR" dirty="0"/>
              <a:t>)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dirty="0"/>
              <a:t>일반대중이 받는 교육이다</a:t>
            </a:r>
            <a:r>
              <a:rPr lang="en-US" altLang="ko-KR" dirty="0"/>
              <a:t>.</a:t>
            </a:r>
          </a:p>
          <a:p>
            <a:pPr>
              <a:defRPr/>
            </a:pPr>
            <a:r>
              <a:rPr lang="ko-KR" altLang="en-US" dirty="0"/>
              <a:t>자살에 대한 경각심을 갖고 자살위험자를 도와줄 수 있는 자원에게 연결하는 훈련이다</a:t>
            </a:r>
            <a:r>
              <a:rPr lang="en-US" altLang="ko-KR" dirty="0"/>
              <a:t>.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en-US" altLang="ko-KR" dirty="0"/>
              <a:t>2) ASIST(</a:t>
            </a:r>
            <a:r>
              <a:rPr lang="ko-KR" altLang="en-US" dirty="0"/>
              <a:t>자살예방전문가 교육</a:t>
            </a:r>
            <a:r>
              <a:rPr lang="en-US" altLang="ko-KR" dirty="0"/>
              <a:t>)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dirty="0" err="1"/>
              <a:t>자살위험이</a:t>
            </a:r>
            <a:r>
              <a:rPr lang="ko-KR" altLang="en-US" dirty="0"/>
              <a:t> 있는 사람을 어떻게 이해하고 자살위험자에게 어떻게 접근하고 도울 것인지를 교육하는 프로그램이다</a:t>
            </a:r>
            <a:r>
              <a:rPr lang="en-US" altLang="ko-KR" dirty="0"/>
              <a:t>.</a:t>
            </a:r>
          </a:p>
          <a:p>
            <a:pPr>
              <a:defRPr/>
            </a:pPr>
            <a:r>
              <a:rPr lang="ko-KR" altLang="en-US" dirty="0"/>
              <a:t>지역사회기반의 포괄적인 접근을 우선시하여 자살의 위험을 낮추고 자살위험자가 정신보건서비스를 포함한 다양한 지역사회자원들로 연결될 수 있도록 하는 것에 중점을 두고 있다</a:t>
            </a:r>
            <a:r>
              <a:rPr lang="en-US" altLang="ko-KR" dirty="0"/>
              <a:t>.</a:t>
            </a:r>
          </a:p>
          <a:p>
            <a:pPr algn="ctr">
              <a:defRPr/>
            </a:pPr>
            <a:endParaRPr lang="ko-KR" altLang="en-US" spc="-300" dirty="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2319" y="1728359"/>
            <a:ext cx="48588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/>
              <a:t>3. </a:t>
            </a:r>
            <a:r>
              <a:rPr lang="ko-KR" altLang="en-US">
                <a:solidFill>
                  <a:schemeClr val="accent2"/>
                </a:solidFill>
              </a:rPr>
              <a:t>한국자살예방협회</a:t>
            </a:r>
            <a:r>
              <a:rPr lang="en-US" altLang="ko-KR">
                <a:solidFill>
                  <a:schemeClr val="accent2"/>
                </a:solidFill>
              </a:rPr>
              <a:t>: </a:t>
            </a:r>
            <a:r>
              <a:rPr lang="ko-KR" altLang="en-US">
                <a:solidFill>
                  <a:schemeClr val="accent2"/>
                </a:solidFill>
              </a:rPr>
              <a:t>자살예방교육 사업 내용</a:t>
            </a:r>
            <a:r>
              <a:rPr lang="en-US" altLang="ko-KR">
                <a:solidFill>
                  <a:schemeClr val="accent2"/>
                </a:solidFill>
              </a:rPr>
              <a:t> </a:t>
            </a:r>
            <a:endParaRPr lang="ko-KR" alt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328" y="473528"/>
            <a:ext cx="1410173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2128" y="1242967"/>
            <a:ext cx="337657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dirty="0">
                <a:solidFill>
                  <a:schemeClr val="accent2"/>
                </a:solidFill>
              </a:rPr>
              <a:t>사용되고 있는 실제 서비스 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02128" y="1719358"/>
            <a:ext cx="1558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dirty="0"/>
              <a:t>4. </a:t>
            </a:r>
            <a:r>
              <a:rPr lang="ko-KR" altLang="en-US" dirty="0" err="1">
                <a:solidFill>
                  <a:schemeClr val="accent2"/>
                </a:solidFill>
              </a:rPr>
              <a:t>카운셀</a:t>
            </a:r>
            <a:r>
              <a:rPr lang="ko-KR" altLang="en-US" dirty="0">
                <a:solidFill>
                  <a:schemeClr val="accent2"/>
                </a:solidFill>
              </a:rPr>
              <a:t> </a:t>
            </a:r>
            <a:r>
              <a:rPr lang="en-US" altLang="ko-KR" dirty="0">
                <a:solidFill>
                  <a:schemeClr val="accent2"/>
                </a:solidFill>
              </a:rPr>
              <a:t>24 </a:t>
            </a:r>
            <a:endParaRPr lang="ko-KR" altLang="en-US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68" y="2213751"/>
            <a:ext cx="3036196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pc="-300">
                <a:solidFill>
                  <a:srgbClr val="00002F"/>
                </a:solidFill>
                <a:latin typeface="+mn-ea"/>
              </a:rPr>
              <a:t>자살유가족 상담 및  자조모임</a:t>
            </a:r>
          </a:p>
          <a:p>
            <a:pPr algn="ctr">
              <a:defRPr/>
            </a:pPr>
            <a:endParaRPr lang="en-US" altLang="ko-KR" spc="-300">
              <a:solidFill>
                <a:srgbClr val="00002F"/>
              </a:solidFill>
              <a:latin typeface="+mn-ea"/>
            </a:endParaRPr>
          </a:p>
          <a:p>
            <a:pPr algn="ctr">
              <a:defRPr/>
            </a:pPr>
            <a:r>
              <a:rPr lang="ko-KR" altLang="en-US" spc="-300">
                <a:solidFill>
                  <a:srgbClr val="00002F"/>
                </a:solidFill>
                <a:latin typeface="+mn-ea"/>
              </a:rPr>
              <a:t>자살자  유가족들 </a:t>
            </a:r>
            <a:r>
              <a:rPr lang="en-US" altLang="ko-KR" spc="-300">
                <a:solidFill>
                  <a:srgbClr val="00002F"/>
                </a:solidFill>
                <a:latin typeface="+mn-ea"/>
              </a:rPr>
              <a:t>, </a:t>
            </a:r>
            <a:r>
              <a:rPr lang="ko-KR" altLang="en-US" spc="-300">
                <a:solidFill>
                  <a:srgbClr val="00002F"/>
                </a:solidFill>
                <a:latin typeface="+mn-ea"/>
              </a:rPr>
              <a:t>자살충동을 느끼거나  자살위험에 직면에 있는 사람들 상담 서비스 제공하고 있다</a:t>
            </a:r>
            <a:r>
              <a:rPr lang="en-US" altLang="ko-KR" spc="-300">
                <a:solidFill>
                  <a:srgbClr val="00002F"/>
                </a:solidFill>
                <a:latin typeface="+mn-ea"/>
              </a:rPr>
              <a:t>.</a:t>
            </a:r>
          </a:p>
        </p:txBody>
      </p:sp>
      <p:pic>
        <p:nvPicPr>
          <p:cNvPr id="13" name="그림 12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699164" y="2213751"/>
            <a:ext cx="2090033" cy="3172896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169395" y="1719358"/>
            <a:ext cx="443764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/>
              <a:t>5. </a:t>
            </a:r>
            <a:r>
              <a:rPr lang="ko-KR" altLang="en-US">
                <a:solidFill>
                  <a:schemeClr val="accent2"/>
                </a:solidFill>
              </a:rPr>
              <a:t>자살을 고민하는 청소년을 위한 </a:t>
            </a:r>
            <a:r>
              <a:rPr lang="en-US" altLang="ko-KR">
                <a:solidFill>
                  <a:schemeClr val="accent2"/>
                </a:solidFill>
              </a:rPr>
              <a:t>SOS</a:t>
            </a:r>
            <a:r>
              <a:rPr lang="ko-KR" altLang="en-US">
                <a:solidFill>
                  <a:schemeClr val="accent2"/>
                </a:solidFill>
              </a:rPr>
              <a:t>북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69395" y="2213751"/>
            <a:ext cx="29490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pc="-300">
                <a:solidFill>
                  <a:srgbClr val="00002F"/>
                </a:solidFill>
                <a:latin typeface="+mn-ea"/>
              </a:rPr>
              <a:t>청소년의 자살이해하기 </a:t>
            </a:r>
          </a:p>
          <a:p>
            <a:pPr algn="ctr">
              <a:defRPr/>
            </a:pPr>
            <a:r>
              <a:rPr lang="ko-KR" altLang="en-US" spc="-300">
                <a:solidFill>
                  <a:srgbClr val="00002F"/>
                </a:solidFill>
                <a:latin typeface="+mn-ea"/>
              </a:rPr>
              <a:t>자살하려는 친구  돕는 방법 </a:t>
            </a:r>
          </a:p>
          <a:p>
            <a:pPr algn="ctr">
              <a:defRPr/>
            </a:pPr>
            <a:r>
              <a:rPr lang="ko-KR" altLang="en-US" spc="-300">
                <a:solidFill>
                  <a:srgbClr val="00002F"/>
                </a:solidFill>
                <a:latin typeface="+mn-ea"/>
              </a:rPr>
              <a:t>자살한  주변인에 대한 대처  방법에 대한 내용이다</a:t>
            </a:r>
            <a:r>
              <a:rPr lang="en-US" altLang="ko-KR" spc="-300">
                <a:solidFill>
                  <a:srgbClr val="00002F"/>
                </a:solidFill>
                <a:latin typeface="+mn-ea"/>
              </a:rPr>
              <a:t>.</a:t>
            </a:r>
            <a:endParaRPr lang="ko-KR" altLang="en-US" spc="-300">
              <a:solidFill>
                <a:srgbClr val="00002F"/>
              </a:solidFill>
              <a:latin typeface="+mn-ea"/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9118457" y="2213751"/>
            <a:ext cx="2131751" cy="317289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7328" y="473528"/>
            <a:ext cx="1410173" cy="7532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sz="4400" dirty="0">
                <a:latin typeface="한컴 윤고딕 250"/>
                <a:ea typeface="한컴 윤고딕 250"/>
              </a:rPr>
              <a:t>03</a:t>
            </a:r>
            <a:endParaRPr lang="ko-KR" altLang="en-US" sz="4400" dirty="0"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255172" y="621575"/>
            <a:ext cx="3071429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서비스</a:t>
            </a:r>
            <a:r>
              <a:rPr lang="ko-KR" altLang="en-US" dirty="0">
                <a:solidFill>
                  <a:schemeClr val="tx1"/>
                </a:solidFill>
                <a:latin typeface="+mn-ea"/>
              </a:rPr>
              <a:t> 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553696"/>
              </p:ext>
            </p:extLst>
          </p:nvPr>
        </p:nvGraphicFramePr>
        <p:xfrm>
          <a:off x="397328" y="1749699"/>
          <a:ext cx="11293930" cy="361913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4109359">
                  <a:extLst>
                    <a:ext uri="{9D8B030D-6E8A-4147-A177-3AD203B41FA5}">
                      <a16:colId xmlns:a16="http://schemas.microsoft.com/office/drawing/2014/main" val="1545170453"/>
                    </a:ext>
                  </a:extLst>
                </a:gridCol>
                <a:gridCol w="7184571">
                  <a:extLst>
                    <a:ext uri="{9D8B030D-6E8A-4147-A177-3AD203B41FA5}">
                      <a16:colId xmlns:a16="http://schemas.microsoft.com/office/drawing/2014/main" val="3782783736"/>
                    </a:ext>
                  </a:extLst>
                </a:gridCol>
              </a:tblGrid>
              <a:tr h="47098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기초정신건강복지센터 자살예방 사업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기본적 서비스 내용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>
                    <a:lnT w="12700" cap="flat" cmpd="sng" algn="ctr">
                      <a:solidFill>
                        <a:schemeClr val="accent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217312"/>
                  </a:ext>
                </a:extLst>
              </a:tr>
              <a:tr h="127328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인식개선 사업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dirty="0" smtClean="0">
                          <a:latin typeface="한컴 윤고딕 250"/>
                        </a:rPr>
                        <a:t>자살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위험 군을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대상으로 하는 예방 및 교육 사업 </a:t>
                      </a:r>
                    </a:p>
                    <a:p>
                      <a:r>
                        <a:rPr lang="en-US" altLang="ko-KR" dirty="0" smtClean="0">
                          <a:latin typeface="한컴 윤고딕 250"/>
                        </a:rPr>
                        <a:t>-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생애주기별 자살예방교육</a:t>
                      </a:r>
                      <a:r>
                        <a:rPr lang="en-US" altLang="ko-KR" dirty="0" smtClean="0">
                          <a:latin typeface="한컴 윤고딕 250"/>
                        </a:rPr>
                        <a:t>(</a:t>
                      </a:r>
                      <a:r>
                        <a:rPr lang="ko-KR" altLang="en-US" dirty="0" smtClean="0">
                          <a:latin typeface="한컴 윤고딕 250"/>
                        </a:rPr>
                        <a:t>학생</a:t>
                      </a:r>
                      <a:r>
                        <a:rPr lang="en-US" altLang="ko-KR" dirty="0" smtClean="0">
                          <a:latin typeface="한컴 윤고딕 250"/>
                        </a:rPr>
                        <a:t>,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직장인</a:t>
                      </a:r>
                      <a:r>
                        <a:rPr lang="en-US" altLang="ko-KR" dirty="0" smtClean="0">
                          <a:latin typeface="한컴 윤고딕 250"/>
                        </a:rPr>
                        <a:t>,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노인 등</a:t>
                      </a:r>
                      <a:r>
                        <a:rPr lang="en-US" altLang="ko-KR" dirty="0" smtClean="0">
                          <a:latin typeface="한컴 윤고딕 250"/>
                        </a:rPr>
                        <a:t>)  </a:t>
                      </a:r>
                    </a:p>
                    <a:p>
                      <a:r>
                        <a:rPr lang="en-US" altLang="ko-KR" dirty="0" smtClean="0">
                          <a:latin typeface="한컴 윤고딕 250"/>
                        </a:rPr>
                        <a:t>-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게이트키퍼 양성교육   </a:t>
                      </a:r>
                      <a:endParaRPr lang="en-US" altLang="ko-KR" dirty="0" smtClean="0">
                        <a:latin typeface="한컴 윤고딕 250"/>
                      </a:endParaRPr>
                    </a:p>
                    <a:p>
                      <a:r>
                        <a:rPr lang="en-US" altLang="ko-KR" baseline="0" dirty="0" smtClean="0">
                          <a:latin typeface="한컴 윤고딕 250"/>
                        </a:rPr>
                        <a:t>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* 게이트키퍼</a:t>
                      </a:r>
                      <a:r>
                        <a:rPr lang="en-US" altLang="ko-KR" dirty="0" smtClean="0">
                          <a:latin typeface="한컴 윤고딕 250"/>
                        </a:rPr>
                        <a:t>: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자살 위험 대상자를 조기에 발견해 상담 및 치료를 받을 수 있도록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219429"/>
                  </a:ext>
                </a:extLst>
              </a:tr>
              <a:tr h="66620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고위험군 조기발견 및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치료 연계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사업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ko-KR" dirty="0" smtClean="0">
                          <a:latin typeface="한컴 윤고딕 250"/>
                        </a:rPr>
                        <a:t>-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지역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네트워크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및 유관기관 연계 강화</a:t>
                      </a:r>
                    </a:p>
                    <a:p>
                      <a:r>
                        <a:rPr lang="en-US" altLang="ko-KR" dirty="0" smtClean="0">
                          <a:latin typeface="한컴 윤고딕 250"/>
                        </a:rPr>
                        <a:t>- 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자살 유족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지원체계 마련 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263422"/>
                  </a:ext>
                </a:extLst>
              </a:tr>
              <a:tr h="65314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자살 위기대응 및 사후관리체계 마련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정신건강위기상담전화 운영 ☎ </a:t>
                      </a:r>
                      <a:r>
                        <a:rPr lang="en-US" altLang="ko-KR" dirty="0" smtClean="0">
                          <a:latin typeface="한컴 윤고딕 250"/>
                        </a:rPr>
                        <a:t>1577-0199</a:t>
                      </a:r>
                      <a:br>
                        <a:rPr lang="en-US" altLang="ko-KR" dirty="0" smtClean="0">
                          <a:latin typeface="한컴 윤고딕 250"/>
                        </a:rPr>
                      </a:br>
                      <a:r>
                        <a:rPr lang="ko-KR" altLang="en-US" dirty="0" smtClean="0">
                          <a:latin typeface="한컴 윤고딕 250"/>
                        </a:rPr>
                        <a:t>자살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시</a:t>
                      </a:r>
                      <a:r>
                        <a:rPr lang="ko-KR" altLang="en-US" dirty="0" smtClean="0">
                          <a:latin typeface="한컴 윤고딕 250"/>
                        </a:rPr>
                        <a:t>도자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사후관리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565799"/>
                  </a:ext>
                </a:extLst>
              </a:tr>
              <a:tr h="31350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자살 수단 </a:t>
                      </a:r>
                      <a:r>
                        <a:rPr lang="ko-KR" altLang="en-US" dirty="0" smtClean="0">
                          <a:latin typeface="한컴 윤고딕 250"/>
                        </a:rPr>
                        <a:t>접근차단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한컴 윤고딕 250"/>
                        </a:rPr>
                        <a:t>농약안전보관함 보급 및 모니터링</a:t>
                      </a:r>
                      <a:endParaRPr lang="ko-KR" altLang="en-US" dirty="0">
                        <a:latin typeface="한컴 윤고딕 25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907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8955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86789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04</a:t>
            </a:r>
            <a:endParaRPr lang="ko-KR" altLang="en-US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국내정책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2321" y="369753"/>
            <a:ext cx="984069" cy="7522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04</a:t>
            </a:r>
            <a:endParaRPr lang="ko-KR" altLang="en-US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596934" y="517800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err="1">
                <a:solidFill>
                  <a:srgbClr val="00002F"/>
                </a:solidFill>
                <a:latin typeface="한컴 윤고딕 250"/>
                <a:ea typeface="한컴 윤고딕 250"/>
              </a:rPr>
              <a:t>국내외정책</a:t>
            </a:r>
            <a:endParaRPr lang="ko-KR" altLang="en-US" sz="25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7977" y="1280160"/>
            <a:ext cx="10022389" cy="3231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2400" b="1" dirty="0"/>
              <a:t>국내 정책</a:t>
            </a:r>
          </a:p>
          <a:p>
            <a:pPr lvl="0">
              <a:defRPr/>
            </a:pPr>
            <a:endParaRPr lang="en-US" altLang="ko-KR" dirty="0"/>
          </a:p>
          <a:p>
            <a:pPr lvl="0">
              <a:defRPr/>
            </a:pPr>
            <a:r>
              <a:rPr lang="ko-KR" altLang="en-US" b="1" dirty="0">
                <a:solidFill>
                  <a:schemeClr val="accent2"/>
                </a:solidFill>
              </a:rPr>
              <a:t>교육부 정책</a:t>
            </a:r>
          </a:p>
          <a:p>
            <a:pPr lvl="0">
              <a:defRPr/>
            </a:pPr>
            <a:endParaRPr lang="en-US" altLang="ko-KR" b="1" dirty="0"/>
          </a:p>
          <a:p>
            <a:pPr lvl="0">
              <a:defRPr/>
            </a:pPr>
            <a:r>
              <a:rPr lang="ko-KR" altLang="en-US" b="1" dirty="0"/>
              <a:t>〮 학생 대상 자살예방 교육이 연간 </a:t>
            </a:r>
            <a:r>
              <a:rPr lang="en-US" altLang="ko-KR" b="1" dirty="0"/>
              <a:t>4</a:t>
            </a:r>
            <a:r>
              <a:rPr lang="ko-KR" altLang="en-US" b="1" dirty="0"/>
              <a:t>시간 시행</a:t>
            </a:r>
            <a:r>
              <a:rPr lang="ko-KR" altLang="en-US" dirty="0"/>
              <a:t>되며 </a:t>
            </a:r>
            <a:r>
              <a:rPr lang="ko-KR" altLang="en-US" b="1" dirty="0"/>
              <a:t>교장을 비롯한 교사들을 대상으로 하는 자살예방 교육도 강화</a:t>
            </a:r>
            <a:r>
              <a:rPr lang="ko-KR" altLang="en-US" dirty="0"/>
              <a:t>되고 있고 </a:t>
            </a:r>
            <a:r>
              <a:rPr lang="ko-KR" altLang="en-US" dirty="0" err="1"/>
              <a:t>대한소아청소년정신의학회에</a:t>
            </a:r>
            <a:r>
              <a:rPr lang="ko-KR" altLang="en-US" dirty="0"/>
              <a:t> 의뢰하여 자녀와의 의사소통을 촉진시킬 수 있는 </a:t>
            </a:r>
            <a:r>
              <a:rPr lang="ko-KR" altLang="en-US" b="1" dirty="0"/>
              <a:t>부모교육을 담은 가정통신문을 매달 배부</a:t>
            </a:r>
            <a:r>
              <a:rPr lang="ko-KR" altLang="en-US" dirty="0"/>
              <a:t>하고 있다</a:t>
            </a:r>
            <a:r>
              <a:rPr lang="en-US" altLang="ko-KR" dirty="0"/>
              <a:t>. </a:t>
            </a:r>
            <a:r>
              <a:rPr lang="ko-KR" altLang="en-US" dirty="0"/>
              <a:t>자살이 특히 많이 발생하는 학기 초에 특별 </a:t>
            </a:r>
            <a:r>
              <a:rPr lang="ko-KR" altLang="en-US" dirty="0" err="1"/>
              <a:t>상담기간을</a:t>
            </a:r>
            <a:r>
              <a:rPr lang="ko-KR" altLang="en-US" dirty="0"/>
              <a:t> 지정하여 학교 내 관리를 강화하고 있고 </a:t>
            </a:r>
            <a:r>
              <a:rPr lang="ko-KR" altLang="en-US" b="1" dirty="0"/>
              <a:t>자살예방 캠페인도 진행</a:t>
            </a:r>
            <a:r>
              <a:rPr lang="ko-KR" altLang="en-US" dirty="0"/>
              <a:t>하고 있다</a:t>
            </a:r>
            <a:r>
              <a:rPr lang="en-US" altLang="ko-KR" dirty="0"/>
              <a:t>. </a:t>
            </a:r>
          </a:p>
          <a:p>
            <a:pPr lvl="0">
              <a:defRPr/>
            </a:pPr>
            <a:endParaRPr lang="ko-KR" altLang="en-US" dirty="0"/>
          </a:p>
          <a:p>
            <a:pPr lvl="0">
              <a:defRPr/>
            </a:pP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9471" y="369753"/>
            <a:ext cx="984069" cy="7522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400" b="0" i="0" u="none" strike="noStrike" kern="1200" cap="none" spc="-30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04</a:t>
            </a:r>
            <a:endParaRPr kumimoji="0" lang="ko-KR" altLang="en-US" sz="4400" b="0" i="0" u="none" strike="noStrike" kern="1200" cap="none" spc="-300" normalizeH="0" baseline="0">
              <a:solidFill>
                <a:srgbClr val="00002F"/>
              </a:solidFill>
              <a:effectLst/>
              <a:uLnTx/>
              <a:uFillTx/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596934" y="517800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청소년 자살 국내외정책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7977" y="1280160"/>
            <a:ext cx="10022389" cy="5170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4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국내 정책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 dirty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 lvl="0"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〮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자살 고위험군 개입을 위한 교육부 정책의 시작은 </a:t>
            </a:r>
            <a:r>
              <a:rPr lang="ko-KR" altLang="en-US" dirty="0">
                <a:solidFill>
                  <a:prstClr val="black"/>
                </a:solidFill>
              </a:rPr>
              <a:t>정신건강 </a:t>
            </a:r>
            <a:r>
              <a:rPr lang="ko-KR" altLang="en-US" dirty="0" err="1">
                <a:solidFill>
                  <a:prstClr val="black"/>
                </a:solidFill>
              </a:rPr>
              <a:t>선별평가인</a:t>
            </a:r>
            <a:r>
              <a:rPr lang="ko-KR" altLang="en-US" dirty="0">
                <a:solidFill>
                  <a:prstClr val="black"/>
                </a:solidFill>
              </a:rPr>
              <a:t> </a:t>
            </a:r>
            <a:r>
              <a:rPr kumimoji="0" lang="ko-KR" altLang="en-US" sz="1800" b="1" i="0" u="none" strike="noStrike" kern="1200" cap="none" spc="0" normalizeH="0" baseline="0" dirty="0" err="1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학생정서</a:t>
            </a:r>
            <a:r>
              <a:rPr kumimoji="0" lang="en-US" altLang="ko-KR" sz="18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·</a:t>
            </a:r>
            <a:r>
              <a:rPr kumimoji="0" lang="ko-KR" altLang="en-US" sz="18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행동특성검사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이다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.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altLang="ko-KR" dirty="0">
              <a:latin typeface="맑은 고딕"/>
              <a:ea typeface="맑은 고딕"/>
            </a:endParaRP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-</a:t>
            </a:r>
            <a:r>
              <a:rPr kumimoji="0" lang="en-US" altLang="ko-KR" sz="1800" b="0" i="0" u="none" strike="noStrike" kern="1200" cap="none" spc="0" normalizeH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2012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 모든 학생을 대상으로 시행</a:t>
            </a:r>
          </a:p>
          <a:p>
            <a:pPr marR="0" lvl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lang="en-US" altLang="ko-KR" dirty="0">
                <a:solidFill>
                  <a:prstClr val="black"/>
                </a:solidFill>
                <a:latin typeface="맑은 고딕"/>
                <a:ea typeface="맑은 고딕"/>
              </a:rPr>
              <a:t>- 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2013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년부터는 매년 모든 초등 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1, 4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학년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중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1,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고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1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학생을 대상으로 시행되며 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3-5%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가 정신건강 및 자살 </a:t>
            </a:r>
            <a:r>
              <a:rPr kumimoji="0" lang="ko-KR" altLang="en-US" sz="1800" b="0" i="0" u="none" strike="noStrike" kern="1200" cap="none" spc="0" normalizeH="0" baseline="0" dirty="0" err="1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고위험군인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</a:t>
            </a:r>
            <a:r>
              <a:rPr kumimoji="0" lang="ko-KR" altLang="en-US" sz="1800" b="0" i="0" u="none" strike="noStrike" kern="1200" cap="none" spc="0" normalizeH="0" baseline="0" dirty="0" err="1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관심군으로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선별</a:t>
            </a:r>
          </a:p>
          <a:p>
            <a:pPr marR="0" lvl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- 2013~2017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년에는 교육청 차원에서 지역사회와 연계하여 자살 및 정신건강 고위험군 학생 관리체계 구축을 위한 학생 정신건강 지역협력 모델 구축 지원 사업이 시행</a:t>
            </a:r>
          </a:p>
          <a:p>
            <a:pPr marR="0" lvl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- 2016-2018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년에는 정신건강 전문가가 학교를 방문하여 </a:t>
            </a:r>
            <a:r>
              <a:rPr kumimoji="0" lang="ko-KR" altLang="en-US" sz="1800" b="0" i="0" u="none" strike="noStrike" kern="1200" cap="none" spc="0" normalizeH="0" baseline="0" dirty="0" err="1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미연계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학생 및 정신건강 고위험군 학생의 학교 관리 역량을 지원하고 가정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학교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, 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지역사회 전문기관을 연결하는 정신건강 전문가 학교 방문 지원사업이 시행</a:t>
            </a:r>
          </a:p>
          <a:p>
            <a:pPr marR="0" lvl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- 2017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년부터는 생명보험 사회공헌재단의 예산 지원으로 자살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/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자해 시도 및 정신건강 고위험군 학생들의 치료비 지원을 시행</a:t>
            </a:r>
          </a:p>
          <a:p>
            <a:pPr marR="0" lvl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defRPr/>
            </a:pP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- 2018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년부터는 청소년들의 문화와 현실을 감안하여 </a:t>
            </a:r>
            <a:r>
              <a:rPr kumimoji="0" lang="en-US" altLang="ko-KR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24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시간 자유롭게 문자 상담을 받을 수 있도록 위기 </a:t>
            </a:r>
            <a:r>
              <a:rPr kumimoji="0" lang="ko-KR" altLang="en-US" sz="1800" b="0" i="0" u="none" strike="noStrike" kern="1200" cap="none" spc="0" normalizeH="0" baseline="0" dirty="0" err="1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문자상담망</a:t>
            </a:r>
            <a:r>
              <a:rPr kumimoji="0" lang="ko-KR" altLang="en-US" sz="1800" b="0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 구축 사업을 진행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 dirty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746" y="369753"/>
            <a:ext cx="984069" cy="7522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400" b="0" i="0" u="none" strike="noStrike" kern="1200" cap="none" spc="-30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04</a:t>
            </a:r>
            <a:endParaRPr kumimoji="0" lang="ko-KR" altLang="en-US" sz="4400" b="0" i="0" u="none" strike="noStrike" kern="1200" cap="none" spc="-300" normalizeH="0" baseline="0">
              <a:solidFill>
                <a:srgbClr val="00002F"/>
              </a:solidFill>
              <a:effectLst/>
              <a:uLnTx/>
              <a:uFillTx/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596934" y="517800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청소년 자살 국내정책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7977" y="1280160"/>
            <a:ext cx="10022389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4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국내 정책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 dirty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>
              <a:defRPr/>
            </a:pPr>
            <a:r>
              <a:rPr kumimoji="0" lang="ko-KR" altLang="en-US" sz="1800" b="1" i="0" u="none" strike="noStrike" kern="1200" cap="none" spc="0" normalizeH="0" baseline="0" dirty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〮 </a:t>
            </a:r>
            <a:r>
              <a:rPr lang="ko-KR" altLang="en-US" dirty="0"/>
              <a:t>각 교육청에도 지역마다 특색 있는 학생 자살 예방 정책들이 시행되고 있다</a:t>
            </a:r>
            <a:r>
              <a:rPr lang="en-US" altLang="ko-KR" dirty="0"/>
              <a:t>. </a:t>
            </a:r>
          </a:p>
          <a:p>
            <a:pPr>
              <a:defRPr/>
            </a:pPr>
            <a:endParaRPr lang="en-US" altLang="ko-KR" dirty="0"/>
          </a:p>
          <a:p>
            <a:pPr>
              <a:defRPr/>
            </a:pPr>
            <a:r>
              <a:rPr lang="ko-KR" altLang="en-US" b="1" dirty="0"/>
              <a:t>제주 교육청</a:t>
            </a:r>
            <a:r>
              <a:rPr lang="ko-KR" altLang="en-US" dirty="0"/>
              <a:t>에서는 소아청소년 정신건강의학과 전문의 </a:t>
            </a:r>
            <a:r>
              <a:rPr lang="en-US" altLang="ko-KR" dirty="0"/>
              <a:t>2</a:t>
            </a:r>
            <a:r>
              <a:rPr lang="ko-KR" altLang="en-US" dirty="0"/>
              <a:t>인을 직접 고용하여 </a:t>
            </a:r>
            <a:r>
              <a:rPr lang="ko-KR" altLang="en-US" dirty="0" err="1"/>
              <a:t>자살율이</a:t>
            </a:r>
            <a:r>
              <a:rPr lang="ko-KR" altLang="en-US" dirty="0"/>
              <a:t> 떨어지는 효과를 보고하였으며 </a:t>
            </a:r>
          </a:p>
          <a:p>
            <a:pPr>
              <a:defRPr/>
            </a:pPr>
            <a:r>
              <a:rPr lang="ko-KR" altLang="en-US" b="1" dirty="0"/>
              <a:t>충북 및 광주 교육청</a:t>
            </a:r>
            <a:r>
              <a:rPr lang="ko-KR" altLang="en-US" dirty="0"/>
              <a:t>에서도 정신건강전문의를 고용하고 있다</a:t>
            </a:r>
            <a:r>
              <a:rPr lang="en-US" altLang="ko-KR" dirty="0"/>
              <a:t>. </a:t>
            </a:r>
          </a:p>
          <a:p>
            <a:pPr>
              <a:defRPr/>
            </a:pPr>
            <a:r>
              <a:rPr lang="ko-KR" altLang="en-US" b="1" dirty="0"/>
              <a:t>경기 교육청</a:t>
            </a:r>
            <a:r>
              <a:rPr lang="ko-KR" altLang="en-US" dirty="0"/>
              <a:t>의 경우 일부 </a:t>
            </a:r>
            <a:r>
              <a:rPr lang="ko-KR" altLang="en-US" dirty="0" err="1"/>
              <a:t>대학병원들에게</a:t>
            </a:r>
            <a:r>
              <a:rPr lang="ko-KR" altLang="en-US" dirty="0"/>
              <a:t> 정신건강 </a:t>
            </a:r>
            <a:r>
              <a:rPr lang="ko-KR" altLang="en-US" dirty="0" err="1"/>
              <a:t>위기학생을</a:t>
            </a:r>
            <a:r>
              <a:rPr lang="ko-KR" altLang="en-US" dirty="0"/>
              <a:t> 위한 치유적 대안 학교 운영을 위탁하였고 </a:t>
            </a:r>
          </a:p>
          <a:p>
            <a:pPr>
              <a:defRPr/>
            </a:pPr>
            <a:r>
              <a:rPr lang="ko-KR" altLang="en-US" b="1" dirty="0"/>
              <a:t>대구 교육청</a:t>
            </a:r>
            <a:r>
              <a:rPr lang="ko-KR" altLang="en-US" dirty="0"/>
              <a:t>의 경우는 자살 위기 및 정신건강 위기 학생들의 관리를 위한 </a:t>
            </a:r>
            <a:r>
              <a:rPr lang="ko-KR" altLang="en-US" dirty="0" err="1"/>
              <a:t>병원형</a:t>
            </a:r>
            <a:r>
              <a:rPr lang="ko-KR" altLang="en-US" dirty="0"/>
              <a:t> </a:t>
            </a:r>
            <a:r>
              <a:rPr lang="en-US" altLang="ko-KR" dirty="0"/>
              <a:t>Wee </a:t>
            </a:r>
            <a:r>
              <a:rPr lang="ko-KR" altLang="en-US" dirty="0"/>
              <a:t>센터를 여러 개의 </a:t>
            </a:r>
            <a:r>
              <a:rPr lang="ko-KR" altLang="en-US" dirty="0" err="1"/>
              <a:t>대학병원들에게</a:t>
            </a:r>
            <a:r>
              <a:rPr lang="ko-KR" altLang="en-US" dirty="0"/>
              <a:t> 위탁하고 있다</a:t>
            </a:r>
            <a:r>
              <a:rPr lang="en-US" altLang="ko-KR" dirty="0"/>
              <a:t>. 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 dirty="0">
              <a:effectLst/>
              <a:uLnTx/>
              <a:uFillTx/>
              <a:latin typeface="맑은 고딕"/>
              <a:ea typeface="맑은 고딕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3746" y="369753"/>
            <a:ext cx="984069" cy="7522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en-US" altLang="ko-KR" sz="4400" b="0" i="0" u="none" strike="noStrike" kern="1200" cap="none" spc="-30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04</a:t>
            </a:r>
            <a:endParaRPr kumimoji="0" lang="ko-KR" altLang="en-US" sz="4400" b="0" i="0" u="none" strike="noStrike" kern="1200" cap="none" spc="-300" normalizeH="0" baseline="0">
              <a:solidFill>
                <a:srgbClr val="00002F"/>
              </a:solidFill>
              <a:effectLst/>
              <a:uLnTx/>
              <a:uFillTx/>
              <a:latin typeface="한컴 윤고딕 250"/>
              <a:ea typeface="한컴 윤고딕 25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7977" y="1280160"/>
            <a:ext cx="10022389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400" b="1" i="0" u="none" strike="noStrike" kern="1200" cap="none" spc="0" normalizeH="0" baseline="0"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/>
                <a:cs typeface="+mn-cs"/>
              </a:rPr>
              <a:t>국내 정책</a:t>
            </a:r>
          </a:p>
          <a:p>
            <a:pPr marL="0" marR="0" lvl="0" indent="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endParaRPr kumimoji="0" lang="ko-KR" altLang="en-US" sz="1800" b="0" i="0" u="none" strike="noStrike" kern="1200" cap="none" spc="0" normalizeH="0" baseline="0">
              <a:solidFill>
                <a:prstClr val="black"/>
              </a:solidFill>
              <a:effectLst/>
              <a:uLnTx/>
              <a:uFillTx/>
              <a:latin typeface="맑은 고딕"/>
              <a:ea typeface="맑은 고딕"/>
              <a:cs typeface="+mn-cs"/>
            </a:endParaRPr>
          </a:p>
          <a:p>
            <a:pPr>
              <a:defRPr/>
            </a:pPr>
            <a:r>
              <a:rPr lang="en-US" altLang="ko-KR" b="1"/>
              <a:t>2018</a:t>
            </a:r>
            <a:r>
              <a:rPr lang="ko-KR" altLang="en-US" b="1"/>
              <a:t>년 </a:t>
            </a:r>
            <a:r>
              <a:rPr lang="en-US" altLang="ko-KR" b="1"/>
              <a:t>5</a:t>
            </a:r>
            <a:r>
              <a:rPr lang="ko-KR" altLang="en-US" b="1"/>
              <a:t>월 정부는 자살예방 국가 행동계획</a:t>
            </a:r>
            <a:r>
              <a:rPr lang="ko-KR" altLang="en-US"/>
              <a:t>을 발표하였으며 학생</a:t>
            </a:r>
            <a:r>
              <a:rPr lang="en-US" altLang="ko-KR"/>
              <a:t>·</a:t>
            </a:r>
            <a:r>
              <a:rPr lang="ko-KR" altLang="en-US"/>
              <a:t>청소년 자살 예방을 위해서</a:t>
            </a:r>
          </a:p>
          <a:p>
            <a:pPr>
              <a:defRPr/>
            </a:pPr>
            <a:r>
              <a:rPr lang="ko-KR" altLang="en-US"/>
              <a:t> </a:t>
            </a:r>
            <a:r>
              <a:rPr lang="en-US" altLang="ko-KR" b="1"/>
              <a:t>1) </a:t>
            </a:r>
            <a:r>
              <a:rPr lang="ko-KR" altLang="en-US" b="1"/>
              <a:t>자살 위험군 선별 강화</a:t>
            </a:r>
            <a:r>
              <a:rPr lang="en-US" altLang="ko-KR" b="1"/>
              <a:t>, </a:t>
            </a:r>
            <a:r>
              <a:rPr lang="ko-KR" altLang="en-US" b="1"/>
              <a:t>치료비 지원 확대</a:t>
            </a:r>
          </a:p>
          <a:p>
            <a:pPr>
              <a:defRPr/>
            </a:pPr>
            <a:r>
              <a:rPr lang="ko-KR" altLang="en-US" b="1"/>
              <a:t> </a:t>
            </a:r>
            <a:r>
              <a:rPr lang="en-US" altLang="ko-KR" b="1"/>
              <a:t>2) </a:t>
            </a:r>
            <a:r>
              <a:rPr lang="ko-KR" altLang="en-US" b="1"/>
              <a:t>위기 문자 상담체계 구축</a:t>
            </a:r>
          </a:p>
          <a:p>
            <a:pPr>
              <a:defRPr/>
            </a:pPr>
            <a:r>
              <a:rPr lang="ko-KR" altLang="en-US" b="1"/>
              <a:t> </a:t>
            </a:r>
            <a:r>
              <a:rPr lang="en-US" altLang="ko-KR" b="1"/>
              <a:t>3) </a:t>
            </a:r>
            <a:r>
              <a:rPr lang="ko-KR" altLang="en-US" b="1"/>
              <a:t>정신건강 전문가 학교 방문 지원 확대</a:t>
            </a:r>
          </a:p>
          <a:p>
            <a:pPr>
              <a:defRPr/>
            </a:pPr>
            <a:r>
              <a:rPr lang="ko-KR" altLang="en-US" b="1"/>
              <a:t> </a:t>
            </a:r>
            <a:r>
              <a:rPr lang="en-US" altLang="ko-KR" b="1"/>
              <a:t>4) </a:t>
            </a:r>
            <a:r>
              <a:rPr lang="ko-KR" altLang="en-US" b="1"/>
              <a:t>전 교원 정신건강 역량 강화 연수</a:t>
            </a:r>
          </a:p>
          <a:p>
            <a:pPr>
              <a:defRPr/>
            </a:pPr>
            <a:r>
              <a:rPr lang="ko-KR" altLang="en-US" b="1"/>
              <a:t> </a:t>
            </a:r>
            <a:r>
              <a:rPr lang="en-US" altLang="ko-KR" b="1"/>
              <a:t>5) </a:t>
            </a:r>
            <a:r>
              <a:rPr lang="ko-KR" altLang="en-US" b="1"/>
              <a:t>예비 교원 양성 과정 관련 교과목 개설</a:t>
            </a:r>
            <a:r>
              <a:rPr lang="ko-KR" altLang="en-US"/>
              <a:t>을 하겠다고 발표하였다</a:t>
            </a:r>
            <a:r>
              <a:rPr lang="en-US" altLang="ko-KR"/>
              <a:t>.</a:t>
            </a:r>
            <a:endParaRPr lang="ko-KR" altLang="en-US"/>
          </a:p>
        </p:txBody>
      </p:sp>
      <p:sp>
        <p:nvSpPr>
          <p:cNvPr id="5" name="직사각형 2"/>
          <p:cNvSpPr/>
          <p:nvPr/>
        </p:nvSpPr>
        <p:spPr>
          <a:xfrm>
            <a:off x="1701709" y="517800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청소년 자살 국내정책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10590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>
                <a:solidFill>
                  <a:srgbClr val="00002F"/>
                </a:solidFill>
                <a:latin typeface="한컴 윤고딕 250"/>
                <a:ea typeface="한컴 윤고딕 250"/>
              </a:rPr>
              <a:t>01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정의 및 현황</a:t>
            </a:r>
            <a:r>
              <a:rPr lang="ko-KR" altLang="en-US">
                <a:solidFill>
                  <a:srgbClr val="00002F"/>
                </a:solidFill>
                <a:latin typeface="한컴 윤고딕 250"/>
                <a:ea typeface="한컴 윤고딕 25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86790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>
                <a:solidFill>
                  <a:srgbClr val="00002F"/>
                </a:solidFill>
                <a:latin typeface="한컴 윤고딕 250"/>
                <a:ea typeface="한컴 윤고딕 250"/>
              </a:rPr>
              <a:t>05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4000499" y="3169741"/>
            <a:ext cx="4200071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2F"/>
                </a:solidFill>
                <a:effectLst/>
                <a:uLnTx/>
                <a:uFillTx/>
                <a:latin typeface="한컴 윤고딕 250"/>
                <a:ea typeface="한컴 윤고딕 250"/>
              </a:rPr>
              <a:t>청소년 자살 국외 서비스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303350" y="545411"/>
            <a:ext cx="11057284" cy="6170541"/>
          </a:xfrm>
          <a:prstGeom prst="flowChartAlternateProcess">
            <a:avLst/>
          </a:prstGeom>
          <a:solidFill>
            <a:schemeClr val="lt1"/>
          </a:solidFill>
          <a:ln w="57150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ko-KR" sz="2100" b="1">
                <a:solidFill>
                  <a:schemeClr val="tx1"/>
                </a:solidFill>
                <a:latin typeface="한컴 윤고딕 250"/>
                <a:ea typeface="한컴 윤고딕 250"/>
              </a:rPr>
              <a:t>‘21</a:t>
            </a:r>
            <a:r>
              <a:rPr lang="ko-KR" altLang="en-US" sz="2100" b="1">
                <a:solidFill>
                  <a:schemeClr val="tx1"/>
                </a:solidFill>
                <a:latin typeface="한컴 윤고딕 250"/>
                <a:ea typeface="한컴 윤고딕 250"/>
              </a:rPr>
              <a:t>세기 치유법</a:t>
            </a:r>
            <a:r>
              <a:rPr kumimoji="0" lang="en-US" altLang="ko-KR" sz="21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’</a:t>
            </a:r>
            <a:r>
              <a:rPr kumimoji="0" lang="ko-KR" altLang="en-US" sz="20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 </a:t>
            </a:r>
            <a:r>
              <a:rPr kumimoji="0" lang="en-US" altLang="ko-KR" sz="20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-</a:t>
            </a:r>
            <a:r>
              <a:rPr lang="ko-KR" altLang="en-US">
                <a:solidFill>
                  <a:schemeClr val="tx1"/>
                </a:solidFill>
              </a:rPr>
              <a:t> </a:t>
            </a:r>
            <a:r>
              <a:rPr lang="ko-KR" altLang="en-US">
                <a:solidFill>
                  <a:schemeClr val="tx1"/>
                </a:solidFill>
                <a:latin typeface="한컴 윤고딕 250"/>
                <a:ea typeface="한컴 윤고딕 250"/>
              </a:rPr>
              <a:t>정신건강 치료에 대한 연방 정책을 개혁하는 종합적 법안 </a:t>
            </a:r>
            <a:endParaRPr lang="ko-KR" altLang="en-US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&lt;</a:t>
            </a:r>
            <a:r>
              <a:rPr lang="ko-KR" altLang="en-US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세부 내용</a:t>
            </a: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&gt;</a:t>
            </a: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전국자살예방라이프라인 프로그램의 운영 지원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지역사회 위기 대응 시스템 강화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개럿 리 스미스 추모법안 연장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자살 예방 지원</a:t>
            </a:r>
          </a:p>
          <a:p>
            <a:pPr marL="257040" indent="-257040">
              <a:buFont typeface="Arial"/>
              <a:buChar char="•"/>
              <a:defRPr/>
            </a:pPr>
            <a:endParaRPr lang="ko-KR" altLang="en-US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None/>
              <a:defRPr/>
            </a:pPr>
            <a:r>
              <a:rPr lang="en-US" altLang="ko-KR" sz="2100" b="1">
                <a:solidFill>
                  <a:schemeClr val="tx1"/>
                </a:solidFill>
                <a:latin typeface="한컴 윤고딕 250"/>
                <a:ea typeface="한컴 윤고딕 250"/>
              </a:rPr>
              <a:t>‘</a:t>
            </a:r>
            <a:r>
              <a:rPr lang="ko-KR" altLang="en-US" sz="2100" b="1">
                <a:solidFill>
                  <a:schemeClr val="tx1"/>
                </a:solidFill>
                <a:latin typeface="한컴 윤고딕 250"/>
                <a:ea typeface="한컴 윤고딕 250"/>
              </a:rPr>
              <a:t>선별프로그램</a:t>
            </a:r>
            <a:r>
              <a:rPr lang="en-US" altLang="ko-KR" sz="2100" b="1">
                <a:solidFill>
                  <a:schemeClr val="tx1"/>
                </a:solidFill>
                <a:latin typeface="한컴 윤고딕 250"/>
                <a:ea typeface="한컴 윤고딕 250"/>
              </a:rPr>
              <a:t>’</a:t>
            </a:r>
            <a:r>
              <a:rPr lang="en-US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-</a:t>
            </a:r>
            <a:r>
              <a:rPr lang="en-US" altLang="ko-KR">
                <a:solidFill>
                  <a:schemeClr val="tx1"/>
                </a:solidFill>
                <a:latin typeface="한컴 윤고딕 250"/>
                <a:ea typeface="한컴 윤고딕 250"/>
              </a:rPr>
              <a:t>10</a:t>
            </a:r>
            <a:r>
              <a:rPr lang="ko-KR" altLang="en-US">
                <a:solidFill>
                  <a:schemeClr val="tx1"/>
                </a:solidFill>
                <a:latin typeface="한컴 윤고딕 250"/>
                <a:ea typeface="한컴 윤고딕 250"/>
              </a:rPr>
              <a:t>대 선별 프로그램은 청소년들을 선별하는 국가적인 정신 건강 프로그램으로 </a:t>
            </a:r>
          </a:p>
          <a:p>
            <a:pPr marL="0" indent="0">
              <a:buNone/>
              <a:defRPr/>
            </a:pPr>
            <a:r>
              <a:rPr lang="ko-KR" altLang="en-US">
                <a:solidFill>
                  <a:schemeClr val="tx1"/>
                </a:solidFill>
                <a:latin typeface="한컴 윤고딕 250"/>
                <a:ea typeface="한컴 윤고딕 250"/>
              </a:rPr>
              <a:t>자살, 우울 등 위기에 처해 있는 청소년들에게 효과적인 프로그램</a:t>
            </a:r>
            <a:endParaRPr lang="ko-KR" altLang="en-US" b="1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None/>
              <a:defRPr/>
            </a:pP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&lt;</a:t>
            </a:r>
            <a:r>
              <a:rPr lang="ko-KR" altLang="en-US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세부 내용</a:t>
            </a: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&gt;</a:t>
            </a:r>
            <a:endParaRPr lang="en-US" altLang="ko-KR" b="1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자살 위험이 높은 청소년들을 선별하기       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부모 동의나 참석 허락을 받고 관리하기 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선별에 참가했던 직원이 평가를 완료한 부모와 접촉하기</a:t>
            </a:r>
          </a:p>
          <a:p>
            <a:pPr marL="0" indent="0">
              <a:buFont typeface="Arial"/>
              <a:buNone/>
              <a:defRPr/>
            </a:pPr>
            <a:endParaRPr lang="en-US" altLang="en-US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None/>
              <a:defRPr/>
            </a:pPr>
            <a:endParaRPr lang="ko-KR" altLang="en-US" sz="1900" b="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257040" indent="-257040">
              <a:buFont typeface="Arial"/>
              <a:buChar char="•"/>
              <a:defRPr/>
            </a:pPr>
            <a:endParaRPr lang="ko-KR" altLang="en-US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>
              <a:defRPr/>
            </a:pPr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순서도: 대체 처리 6"/>
          <p:cNvSpPr/>
          <p:nvPr/>
        </p:nvSpPr>
        <p:spPr>
          <a:xfrm>
            <a:off x="1110906" y="271669"/>
            <a:ext cx="2495135" cy="766141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4000" b="1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미국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346336" y="237901"/>
            <a:ext cx="935358" cy="85355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순서도: 대체 처리 5"/>
          <p:cNvSpPr/>
          <p:nvPr/>
        </p:nvSpPr>
        <p:spPr>
          <a:xfrm>
            <a:off x="303350" y="545411"/>
            <a:ext cx="11057284" cy="6170541"/>
          </a:xfrm>
          <a:prstGeom prst="flowChartAlternateProcess">
            <a:avLst/>
          </a:prstGeom>
          <a:solidFill>
            <a:schemeClr val="lt1"/>
          </a:solidFill>
          <a:ln w="57150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>
              <a:buFont typeface="Arial"/>
              <a:buNone/>
              <a:defRPr/>
            </a:pPr>
            <a:endParaRPr lang="en-US" altLang="ko-KR" sz="2100" b="1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None/>
              <a:defRPr/>
            </a:pPr>
            <a:endParaRPr lang="ko-KR" altLang="en-US" sz="1900" b="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257040" indent="-257040">
              <a:buFont typeface="Arial"/>
              <a:buChar char="•"/>
              <a:defRPr/>
            </a:pPr>
            <a:endParaRPr lang="ko-KR" altLang="en-US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None/>
              <a:defRPr/>
            </a:pP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‘SOS’</a:t>
            </a:r>
            <a:r>
              <a:rPr lang="en-US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-</a:t>
            </a: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SOS 자살예방프로그램은 2001년 미국 정신건강스크리닝법인에서 개발한 증거기반 프로그램으로</a:t>
            </a: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 예방 프로그램 중에서도 현재까지 지속적으로 효과연구를 시행되고 있는 프로그램이다.</a:t>
            </a: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Font typeface="Arial"/>
              <a:buNone/>
              <a:defRPr/>
            </a:pP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&lt;</a:t>
            </a:r>
            <a:r>
              <a:rPr lang="ko-KR" altLang="en-US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세부 내용</a:t>
            </a: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&gt;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∙영상물 시청 및 토론 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∙토론 후 7문항으로 구성된 자기보고식실시하여 스크리 닝한다. </a:t>
            </a:r>
          </a:p>
          <a:p>
            <a:pPr marL="257040" indent="-257040">
              <a:buFont typeface="Arial"/>
              <a:buChar char="•"/>
              <a:defRPr/>
            </a:pP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∙토론 수업을 통해, 자살은 스트레스나 정서적 흥분과는 다른,</a:t>
            </a:r>
            <a:r>
              <a:rPr lang="ko-KR" altLang="en-US" sz="1900">
                <a:solidFill>
                  <a:schemeClr val="tx1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심각한 것임을 알게 한다</a:t>
            </a:r>
            <a:r>
              <a:rPr lang="en-US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.</a:t>
            </a: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Font typeface="Arial"/>
              <a:buNone/>
              <a:defRPr/>
            </a:pP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&lt;</a:t>
            </a:r>
            <a:r>
              <a:rPr lang="ko-KR" altLang="en-US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효과</a:t>
            </a:r>
            <a:r>
              <a:rPr lang="en-US" altLang="ko-KR" sz="1900" b="1">
                <a:solidFill>
                  <a:schemeClr val="tx1"/>
                </a:solidFill>
                <a:latin typeface="한컴 윤고딕 250"/>
                <a:ea typeface="한컴 윤고딕 250"/>
              </a:rPr>
              <a:t>&gt;</a:t>
            </a:r>
          </a:p>
          <a:p>
            <a:pPr marL="0" indent="0">
              <a:buFont typeface="Arial"/>
              <a:buNone/>
              <a:defRPr/>
            </a:pP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 프로그램에 참여한 학 생 중 자살시도자의 40%가 보다 낮은 시도율을 보였고, </a:t>
            </a:r>
          </a:p>
          <a:p>
            <a:pPr marL="0" indent="0">
              <a:buFont typeface="Arial"/>
              <a:buNone/>
              <a:defRPr/>
            </a:pPr>
            <a:r>
              <a:rPr lang="ko-KR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우울과 자살에 한 지식이 더 많 았으며, 우울 및 자살에 한 태도가 더 적응적으로 변화한 것으로 보고되었다</a:t>
            </a:r>
            <a:r>
              <a:rPr lang="en-US" altLang="ko-KR" sz="1900">
                <a:solidFill>
                  <a:schemeClr val="tx1"/>
                </a:solidFill>
                <a:latin typeface="한컴 윤고딕 250"/>
                <a:ea typeface="한컴 윤고딕 250"/>
              </a:rPr>
              <a:t>.</a:t>
            </a: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  <a:p>
            <a:pPr marL="0" indent="0">
              <a:buFont typeface="Arial"/>
              <a:buNone/>
              <a:defRPr/>
            </a:pPr>
            <a:endParaRPr lang="en-US" altLang="ko-KR" sz="1900">
              <a:solidFill>
                <a:schemeClr val="tx1"/>
              </a:solidFill>
              <a:latin typeface="한컴 윤고딕 250"/>
              <a:ea typeface="한컴 윤고딕 250"/>
            </a:endParaRPr>
          </a:p>
        </p:txBody>
      </p:sp>
      <p:sp>
        <p:nvSpPr>
          <p:cNvPr id="7" name="순서도: 대체 처리 6"/>
          <p:cNvSpPr/>
          <p:nvPr/>
        </p:nvSpPr>
        <p:spPr>
          <a:xfrm>
            <a:off x="1110906" y="271669"/>
            <a:ext cx="2495135" cy="766141"/>
          </a:xfrm>
          <a:prstGeom prst="flowChartAlternateProcess">
            <a:avLst/>
          </a:prstGeom>
          <a:solidFill>
            <a:schemeClr val="lt1"/>
          </a:solidFill>
          <a:ln w="38100">
            <a:solidFill>
              <a:schemeClr val="dk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indent="0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4000" b="1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미국</a:t>
            </a:r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346336" y="237901"/>
            <a:ext cx="935358" cy="85355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783080" y="3169741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문제점 및 해결방안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75" y="40594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525655" y="54637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문제점 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212532" y="1197308"/>
            <a:ext cx="9753600" cy="49090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altLang="ko-KR" sz="2500" b="1" dirty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자살예방사업의 편익에 비하여 투입되는 예산의 규모가 </a:t>
            </a:r>
            <a:r>
              <a:rPr lang="ko-KR" altLang="en-US" b="1" dirty="0" smtClean="0">
                <a:solidFill>
                  <a:schemeClr val="accent6">
                    <a:lumMod val="50000"/>
                  </a:schemeClr>
                </a:solidFill>
              </a:rPr>
              <a:t>작다</a:t>
            </a:r>
            <a:r>
              <a:rPr lang="en-US" altLang="ko-KR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altLang="ko-KR" dirty="0"/>
              <a:t>2013</a:t>
            </a:r>
            <a:r>
              <a:rPr lang="ko-KR" altLang="en-US" dirty="0"/>
              <a:t>년 자살예방사업 예산 약 </a:t>
            </a:r>
            <a:r>
              <a:rPr lang="en-US" altLang="ko-KR" dirty="0"/>
              <a:t>48</a:t>
            </a:r>
            <a:r>
              <a:rPr lang="ko-KR" altLang="en-US" dirty="0" err="1"/>
              <a:t>억원은</a:t>
            </a:r>
            <a:r>
              <a:rPr lang="ko-KR" altLang="en-US" dirty="0"/>
              <a:t> 보건분야 총 예산 </a:t>
            </a:r>
            <a:r>
              <a:rPr lang="en-US" altLang="ko-KR" dirty="0"/>
              <a:t>8</a:t>
            </a:r>
            <a:r>
              <a:rPr lang="ko-KR" altLang="en-US" dirty="0"/>
              <a:t>조 </a:t>
            </a:r>
            <a:r>
              <a:rPr lang="en-US" altLang="ko-KR" dirty="0"/>
              <a:t>5,203</a:t>
            </a:r>
            <a:r>
              <a:rPr lang="ko-KR" altLang="en-US" dirty="0"/>
              <a:t>억 원의 </a:t>
            </a:r>
            <a:r>
              <a:rPr lang="en-US" altLang="ko-KR" dirty="0"/>
              <a:t>0.06%, </a:t>
            </a:r>
            <a:r>
              <a:rPr lang="ko-KR" altLang="en-US" dirty="0"/>
              <a:t>자살예방사업의 주요 재원인 국민건강증진기금 </a:t>
            </a:r>
            <a:r>
              <a:rPr lang="en-US" altLang="ko-KR" dirty="0"/>
              <a:t>1</a:t>
            </a:r>
            <a:r>
              <a:rPr lang="ko-KR" altLang="en-US" dirty="0"/>
              <a:t>조 </a:t>
            </a:r>
            <a:r>
              <a:rPr lang="en-US" altLang="ko-KR" dirty="0" smtClean="0"/>
              <a:t>8,478</a:t>
            </a:r>
            <a:r>
              <a:rPr lang="ko-KR" altLang="en-US" dirty="0" smtClean="0"/>
              <a:t>억원의 </a:t>
            </a:r>
            <a:r>
              <a:rPr lang="en-US" altLang="ko-KR" dirty="0"/>
              <a:t>0.26%</a:t>
            </a:r>
            <a:r>
              <a:rPr lang="ko-KR" altLang="en-US" dirty="0"/>
              <a:t>에 </a:t>
            </a:r>
            <a:r>
              <a:rPr lang="ko-KR" altLang="en-US" dirty="0" smtClean="0"/>
              <a:t>해당됨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en-US" altLang="ko-KR" dirty="0"/>
          </a:p>
          <a:p>
            <a:pPr fontAlgn="base"/>
            <a:r>
              <a:rPr lang="en-US" altLang="ko-KR" b="1" dirty="0">
                <a:solidFill>
                  <a:schemeClr val="accent6">
                    <a:lumMod val="50000"/>
                  </a:schemeClr>
                </a:solidFill>
              </a:rPr>
              <a:t>2.</a:t>
            </a:r>
            <a:r>
              <a:rPr lang="ko-KR" altLang="en-US" b="1" dirty="0"/>
              <a:t> </a:t>
            </a: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관계부처</a:t>
            </a:r>
            <a:r>
              <a:rPr lang="en-US" altLang="ko-KR" b="1" dirty="0">
                <a:solidFill>
                  <a:schemeClr val="accent6">
                    <a:lumMod val="50000"/>
                  </a:schemeClr>
                </a:solidFill>
              </a:rPr>
              <a:t>·</a:t>
            </a: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지방자치단체</a:t>
            </a:r>
            <a:r>
              <a:rPr lang="en-US" altLang="ko-KR" b="1" dirty="0">
                <a:solidFill>
                  <a:schemeClr val="accent6">
                    <a:lumMod val="50000"/>
                  </a:schemeClr>
                </a:solidFill>
              </a:rPr>
              <a:t>·</a:t>
            </a: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일선전달체계 간 협조체계 구축 미흡</a:t>
            </a:r>
          </a:p>
          <a:p>
            <a:pPr fontAlgn="base"/>
            <a:r>
              <a:rPr lang="ko-KR" altLang="en-US" dirty="0" err="1"/>
              <a:t>국회예산정책처의</a:t>
            </a:r>
            <a:r>
              <a:rPr lang="ko-KR" altLang="en-US" dirty="0"/>
              <a:t> 설문조사</a:t>
            </a:r>
            <a:r>
              <a:rPr lang="en-US" altLang="ko-KR" dirty="0"/>
              <a:t> </a:t>
            </a:r>
            <a:r>
              <a:rPr lang="ko-KR" altLang="en-US" dirty="0"/>
              <a:t>결과</a:t>
            </a:r>
            <a:r>
              <a:rPr lang="en-US" altLang="ko-KR" dirty="0"/>
              <a:t>, </a:t>
            </a:r>
            <a:r>
              <a:rPr lang="ko-KR" altLang="en-US" dirty="0"/>
              <a:t>자살예방 및 상담서비스제공 업무 수행자는 중앙정부 관계부처 간</a:t>
            </a:r>
            <a:r>
              <a:rPr lang="en-US" altLang="ko-KR" dirty="0"/>
              <a:t>, </a:t>
            </a:r>
            <a:r>
              <a:rPr lang="ko-KR" altLang="en-US" dirty="0"/>
              <a:t>중앙정부와 지방정부 간 협조가 제대로 이루어지지 못하다고 </a:t>
            </a:r>
            <a:r>
              <a:rPr lang="ko-KR" altLang="en-US" dirty="0" smtClean="0"/>
              <a:t>인식하고 있음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 fontAlgn="base"/>
            <a:endParaRPr lang="en-US" altLang="ko-KR" dirty="0"/>
          </a:p>
          <a:p>
            <a:pPr fontAlgn="base"/>
            <a:r>
              <a:rPr lang="en-US" altLang="ko-KR" dirty="0"/>
              <a:t>3.</a:t>
            </a: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전달체계 마련 미비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 fontAlgn="base"/>
            <a:r>
              <a:rPr lang="ko-KR" altLang="en-US" dirty="0"/>
              <a:t>보건복지부 산하 정신건강증진센터는 자살예방사업에 있어 개별 부처가 운영하고 있는 각종 전달체계의 구심적 역할을 수행하고 </a:t>
            </a:r>
            <a:r>
              <a:rPr lang="ko-KR" altLang="en-US" dirty="0" smtClean="0"/>
              <a:t>있음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ko-KR" altLang="en-US" dirty="0"/>
              <a:t>학생 </a:t>
            </a:r>
            <a:r>
              <a:rPr lang="en-US" altLang="ko-KR" dirty="0"/>
              <a:t>·</a:t>
            </a:r>
            <a:r>
              <a:rPr lang="ko-KR" altLang="en-US" dirty="0"/>
              <a:t>청소년 </a:t>
            </a:r>
            <a:r>
              <a:rPr lang="en-US" altLang="ko-KR" dirty="0"/>
              <a:t>·</a:t>
            </a:r>
            <a:r>
              <a:rPr lang="ko-KR" altLang="en-US" dirty="0"/>
              <a:t>가족 </a:t>
            </a:r>
            <a:r>
              <a:rPr lang="en-US" altLang="ko-KR" dirty="0"/>
              <a:t>·</a:t>
            </a:r>
            <a:r>
              <a:rPr lang="ko-KR" altLang="en-US" dirty="0"/>
              <a:t>근로자를 대상으로 하는 다양한 상담 서비스 제공 과 정에서 정신보건 및 정신의학적 접근이 필요하다고 판단되면 정신건강증진 센터의 도움을 받도록 자살예방사업의 추진체계가 </a:t>
            </a:r>
            <a:r>
              <a:rPr lang="ko-KR" altLang="en-US" dirty="0" smtClean="0"/>
              <a:t>구성됨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보건복지부는 </a:t>
            </a:r>
            <a:r>
              <a:rPr lang="en-US" altLang="ko-KR" dirty="0"/>
              <a:t>1998</a:t>
            </a:r>
            <a:r>
              <a:rPr lang="ko-KR" altLang="en-US" dirty="0"/>
              <a:t>년부터 정신건강증진센터 설치</a:t>
            </a:r>
            <a:r>
              <a:rPr lang="en-US" altLang="ko-KR" dirty="0"/>
              <a:t>·</a:t>
            </a:r>
            <a:r>
              <a:rPr lang="ko-KR" altLang="en-US" dirty="0"/>
              <a:t>운영 사업을 수행하고 있으나</a:t>
            </a:r>
            <a:r>
              <a:rPr lang="en-US" altLang="ko-KR" dirty="0"/>
              <a:t>, 2012</a:t>
            </a:r>
            <a:r>
              <a:rPr lang="ko-KR" altLang="en-US" dirty="0"/>
              <a:t>년 </a:t>
            </a:r>
            <a:r>
              <a:rPr lang="en-US" altLang="ko-KR" dirty="0"/>
              <a:t>6</a:t>
            </a:r>
            <a:r>
              <a:rPr lang="ko-KR" altLang="en-US" dirty="0"/>
              <a:t>월말 기준 설치</a:t>
            </a:r>
            <a:r>
              <a:rPr lang="en-US" altLang="ko-KR" dirty="0"/>
              <a:t>·</a:t>
            </a:r>
            <a:r>
              <a:rPr lang="ko-KR" altLang="en-US" dirty="0" err="1"/>
              <a:t>운영률은</a:t>
            </a:r>
            <a:r>
              <a:rPr lang="ko-KR" altLang="en-US" dirty="0"/>
              <a:t> 광역지방자치단체 </a:t>
            </a:r>
            <a:r>
              <a:rPr lang="en-US" altLang="ko-KR" dirty="0" smtClean="0"/>
              <a:t>50%, </a:t>
            </a:r>
            <a:r>
              <a:rPr lang="ko-KR" altLang="en-US" dirty="0" smtClean="0"/>
              <a:t>기초지방자치단체 </a:t>
            </a:r>
            <a:r>
              <a:rPr lang="en-US" altLang="ko-KR" dirty="0"/>
              <a:t>56.5%</a:t>
            </a:r>
            <a:r>
              <a:rPr lang="ko-KR" altLang="en-US" dirty="0"/>
              <a:t>인 것으로 </a:t>
            </a:r>
            <a:r>
              <a:rPr lang="ko-KR" altLang="en-US" dirty="0" smtClean="0"/>
              <a:t>확인됨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1444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2950" y="434523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554230" y="574948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문제점</a:t>
            </a:r>
            <a:endParaRPr lang="ko-KR" altLang="en-US" sz="25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104899" y="1521277"/>
            <a:ext cx="9286876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altLang="ko-KR" b="1" dirty="0">
                <a:solidFill>
                  <a:schemeClr val="accent6">
                    <a:lumMod val="50000"/>
                  </a:schemeClr>
                </a:solidFill>
              </a:rPr>
              <a:t>4. </a:t>
            </a:r>
            <a:r>
              <a:rPr lang="ko-KR" altLang="en-US" b="1" dirty="0">
                <a:solidFill>
                  <a:schemeClr val="accent6">
                    <a:lumMod val="50000"/>
                  </a:schemeClr>
                </a:solidFill>
              </a:rPr>
              <a:t>민간자원 활용 저조</a:t>
            </a:r>
            <a:endParaRPr lang="ko-KR" altLang="en-US" dirty="0">
              <a:solidFill>
                <a:schemeClr val="accent6">
                  <a:lumMod val="50000"/>
                </a:schemeClr>
              </a:solidFill>
            </a:endParaRPr>
          </a:p>
          <a:p>
            <a:pPr fontAlgn="base"/>
            <a:r>
              <a:rPr lang="ko-KR" altLang="en-US" dirty="0"/>
              <a:t>자살예방사업 예산이 충분치 못하고 정부 산하 전달체계를 통한 사업 수 행에 한계가 있음에도</a:t>
            </a:r>
            <a:r>
              <a:rPr lang="en-US" altLang="ko-KR" dirty="0"/>
              <a:t>, </a:t>
            </a:r>
            <a:r>
              <a:rPr lang="ko-KR" altLang="en-US" dirty="0"/>
              <a:t>일선 실무자들은 민간자원 활용에 소극적인 </a:t>
            </a:r>
            <a:r>
              <a:rPr lang="ko-KR" altLang="en-US" dirty="0" smtClean="0"/>
              <a:t>것 으로 나타남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  <a:p>
            <a:pPr fontAlgn="base"/>
            <a:r>
              <a:rPr lang="ko-KR" altLang="en-US" dirty="0" err="1"/>
              <a:t>국회예산정책처의</a:t>
            </a:r>
            <a:r>
              <a:rPr lang="ko-KR" altLang="en-US" dirty="0"/>
              <a:t> 설문조사 결과</a:t>
            </a:r>
            <a:r>
              <a:rPr lang="en-US" altLang="ko-KR" dirty="0"/>
              <a:t>, </a:t>
            </a:r>
            <a:r>
              <a:rPr lang="ko-KR" altLang="en-US" dirty="0"/>
              <a:t>일선 실무자의 </a:t>
            </a:r>
            <a:r>
              <a:rPr lang="en-US" altLang="ko-KR" dirty="0"/>
              <a:t>45%</a:t>
            </a:r>
            <a:r>
              <a:rPr lang="ko-KR" altLang="en-US" dirty="0"/>
              <a:t>가 민간자원 활용도가 낮다고 </a:t>
            </a:r>
            <a:r>
              <a:rPr lang="ko-KR" altLang="en-US" dirty="0" smtClean="0"/>
              <a:t>평가함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  <a:p>
            <a:endParaRPr lang="ko-KR" altLang="en-US" sz="25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114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예방대</a:t>
            </a: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1170" y="1682298"/>
            <a:ext cx="5016117" cy="41549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spc="-300" dirty="0" smtClean="0">
                <a:solidFill>
                  <a:srgbClr val="00002F"/>
                </a:solidFill>
                <a:latin typeface="HY견고딕" pitchFamily="18" charset="-127"/>
                <a:ea typeface="HY견고딕" pitchFamily="18" charset="-127"/>
              </a:rPr>
              <a:t>가정</a:t>
            </a: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1.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자녀에 대한 세심한 주의와 관찰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2.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자녀의 </a:t>
            </a:r>
            <a:r>
              <a:rPr lang="ko-KR" altLang="en-US" sz="2400" spc="-300" dirty="0" err="1" smtClean="0">
                <a:solidFill>
                  <a:srgbClr val="00002F"/>
                </a:solidFill>
                <a:latin typeface="한컴 윤고딕 250"/>
                <a:ea typeface="한컴 윤고딕 250"/>
              </a:rPr>
              <a:t>자존감을</a:t>
            </a:r>
            <a:r>
              <a:rPr lang="ko-KR" altLang="en-US" sz="2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 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높여줌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3.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부모의 모범적 생활을 통한 모델링 제시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4.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자녀와 대화 및 친밀한 관계형성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5. 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자녀의 충분한 정서적 지원</a:t>
            </a: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</p:spTree>
    <p:extLst>
      <p:ext uri="{BB962C8B-B14F-4D97-AF65-F5344CB8AC3E}">
        <p14:creationId xmlns:p14="http://schemas.microsoft.com/office/powerpoint/2010/main" val="40806339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예방대</a:t>
            </a: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1170" y="1682298"/>
            <a:ext cx="6760184" cy="489364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spc="-300" dirty="0" smtClean="0">
                <a:solidFill>
                  <a:srgbClr val="00002F"/>
                </a:solidFill>
                <a:latin typeface="HY견고딕" pitchFamily="18" charset="-127"/>
                <a:ea typeface="HY견고딕" pitchFamily="18" charset="-127"/>
              </a:rPr>
              <a:t>학</a:t>
            </a:r>
            <a:r>
              <a:rPr lang="ko-KR" altLang="en-US" sz="2400" spc="-300" dirty="0">
                <a:solidFill>
                  <a:srgbClr val="00002F"/>
                </a:solidFill>
                <a:latin typeface="HY견고딕" pitchFamily="18" charset="-127"/>
                <a:ea typeface="HY견고딕" pitchFamily="18" charset="-127"/>
              </a:rPr>
              <a:t>교</a:t>
            </a: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1.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전문기관을 통한 자살예방 교사교육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2.</a:t>
            </a:r>
            <a:r>
              <a:rPr lang="ko-KR" altLang="en-US" sz="2400" spc="-300" dirty="0" err="1" smtClean="0">
                <a:solidFill>
                  <a:srgbClr val="00002F"/>
                </a:solidFill>
                <a:latin typeface="한컴 윤고딕 250"/>
                <a:ea typeface="한컴 윤고딕 250"/>
              </a:rPr>
              <a:t>학교사회사업실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 운영 및 상담프로그램의 강화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3.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청소년 또래집단 교사 양성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4.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청소년 인성교육 강화 및 건전 여가문화 프로그램 제공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5. </a:t>
            </a:r>
            <a:r>
              <a:rPr lang="ko-KR" altLang="en-US" sz="2400" spc="-300" dirty="0" err="1" smtClean="0">
                <a:solidFill>
                  <a:srgbClr val="00002F"/>
                </a:solidFill>
                <a:latin typeface="한컴 윤고딕 250"/>
                <a:ea typeface="한컴 윤고딕 250"/>
              </a:rPr>
              <a:t>멘토링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 프로그램의 도입</a:t>
            </a: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 lvl="0">
              <a:defRPr/>
            </a:pPr>
            <a:r>
              <a:rPr lang="en-US" altLang="ko-KR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6.</a:t>
            </a:r>
            <a:r>
              <a:rPr lang="ko-KR" altLang="en-US" sz="2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청소년 전문  상담인력을 학교 배치</a:t>
            </a: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</p:spTree>
    <p:extLst>
      <p:ext uri="{BB962C8B-B14F-4D97-AF65-F5344CB8AC3E}">
        <p14:creationId xmlns:p14="http://schemas.microsoft.com/office/powerpoint/2010/main" val="9613924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예방대</a:t>
            </a: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책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71170" y="1682298"/>
            <a:ext cx="9712915" cy="30469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 spc="-300" dirty="0" smtClean="0">
                <a:solidFill>
                  <a:srgbClr val="00002F"/>
                </a:solidFill>
                <a:latin typeface="HY견고딕" pitchFamily="18" charset="-127"/>
                <a:ea typeface="HY견고딕" pitchFamily="18" charset="-127"/>
              </a:rPr>
              <a:t>지역사회</a:t>
            </a: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lvl="0">
              <a:defRPr/>
            </a:pPr>
            <a:endParaRPr lang="en-US" altLang="ko-KR" sz="2400" spc="-300" dirty="0" smtClean="0">
              <a:solidFill>
                <a:srgbClr val="00002F"/>
              </a:solidFill>
              <a:latin typeface="HY견고딕" pitchFamily="18" charset="-127"/>
              <a:ea typeface="HY견고딕" pitchFamily="18" charset="-127"/>
            </a:endParaRPr>
          </a:p>
          <a:p>
            <a:pPr fontAlgn="base"/>
            <a:r>
              <a:rPr lang="en-US" altLang="ko-KR" sz="2400" dirty="0" smtClean="0"/>
              <a:t>1.</a:t>
            </a:r>
            <a:r>
              <a:rPr lang="ko-KR" altLang="en-US" sz="2400" dirty="0" smtClean="0"/>
              <a:t>청소년 </a:t>
            </a:r>
            <a:r>
              <a:rPr lang="ko-KR" altLang="en-US" sz="2400" dirty="0"/>
              <a:t>자살에 대한 오해와 편견을 수정하는 캠페인 </a:t>
            </a:r>
            <a:r>
              <a:rPr lang="ko-KR" altLang="en-US" sz="2400" dirty="0" smtClean="0"/>
              <a:t>실시</a:t>
            </a:r>
            <a:endParaRPr lang="en-US" altLang="ko-KR" sz="2400" dirty="0" smtClean="0"/>
          </a:p>
          <a:p>
            <a:pPr fontAlgn="base"/>
            <a:endParaRPr lang="ko-KR" altLang="en-US" sz="2400" dirty="0"/>
          </a:p>
          <a:p>
            <a:pPr fontAlgn="base"/>
            <a:r>
              <a:rPr lang="en-US" altLang="ko-KR" sz="2400" dirty="0" smtClean="0"/>
              <a:t>2.</a:t>
            </a:r>
            <a:r>
              <a:rPr lang="ko-KR" altLang="en-US" sz="2400" dirty="0" smtClean="0"/>
              <a:t>자살 </a:t>
            </a:r>
            <a:r>
              <a:rPr lang="ko-KR" altLang="en-US" sz="2400" dirty="0" err="1"/>
              <a:t>고위험</a:t>
            </a:r>
            <a:r>
              <a:rPr lang="ko-KR" altLang="en-US" sz="2400" dirty="0"/>
              <a:t> 청소년에게 도움을 제공할 수 있는 기관 네트워크 </a:t>
            </a:r>
            <a:r>
              <a:rPr lang="ko-KR" altLang="en-US" sz="2400" dirty="0" smtClean="0"/>
              <a:t>구축</a:t>
            </a:r>
            <a:endParaRPr lang="en-US" altLang="ko-KR" sz="2400" dirty="0" smtClean="0"/>
          </a:p>
          <a:p>
            <a:pPr lvl="0">
              <a:defRPr/>
            </a:pPr>
            <a:endParaRPr lang="en-US" altLang="ko-KR" sz="2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  <a:p>
            <a:pPr>
              <a:defRPr/>
            </a:pPr>
            <a:r>
              <a:rPr lang="en-US" altLang="ko-KR" sz="2400" dirty="0" smtClean="0"/>
              <a:t>3.</a:t>
            </a:r>
            <a:r>
              <a:rPr lang="ko-KR" altLang="en-US" sz="2400" dirty="0" smtClean="0"/>
              <a:t>청소년 </a:t>
            </a:r>
            <a:r>
              <a:rPr lang="ko-KR" altLang="en-US" sz="2400" dirty="0"/>
              <a:t>자살 예방에 기여할 수 있는 인력 확보</a:t>
            </a:r>
          </a:p>
          <a:p>
            <a:pPr lvl="0">
              <a:defRPr/>
            </a:pPr>
            <a:endParaRPr lang="en-US" altLang="ko-KR" sz="2400" spc="-300" dirty="0" smtClean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</p:spTree>
    <p:extLst>
      <p:ext uri="{BB962C8B-B14F-4D97-AF65-F5344CB8AC3E}">
        <p14:creationId xmlns:p14="http://schemas.microsoft.com/office/powerpoint/2010/main" val="4523729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정신보건 예방대책</a:t>
            </a:r>
            <a:endParaRPr lang="ko-KR" altLang="en-US" sz="25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97079" y="1757516"/>
            <a:ext cx="980229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/>
              <a:t>아동</a:t>
            </a:r>
            <a:r>
              <a:rPr lang="en-US" altLang="ko-KR" sz="2400" b="1" dirty="0"/>
              <a:t>·</a:t>
            </a:r>
            <a:r>
              <a:rPr lang="ko-KR" altLang="en-US" sz="2400" b="1" dirty="0" smtClean="0"/>
              <a:t>청소년</a:t>
            </a:r>
            <a:endParaRPr lang="en-US" altLang="ko-KR" sz="2400" b="1" dirty="0" smtClean="0"/>
          </a:p>
          <a:p>
            <a:endParaRPr lang="ko-KR" altLang="en-US" sz="2400" b="1" dirty="0"/>
          </a:p>
          <a:p>
            <a:r>
              <a:rPr lang="ko-KR" altLang="en-US" b="1" dirty="0" smtClean="0"/>
              <a:t>학교</a:t>
            </a:r>
            <a:r>
              <a:rPr lang="ko-KR" altLang="en-US" dirty="0" smtClean="0"/>
              <a:t> </a:t>
            </a:r>
            <a:r>
              <a:rPr lang="en-US" altLang="ko-KR" dirty="0" smtClean="0"/>
              <a:t> </a:t>
            </a:r>
            <a:r>
              <a:rPr lang="ko-KR" altLang="en-US" dirty="0"/>
              <a:t>시</a:t>
            </a:r>
            <a:r>
              <a:rPr lang="en-US" altLang="ko-KR" dirty="0"/>
              <a:t>·</a:t>
            </a:r>
            <a:r>
              <a:rPr lang="ko-KR" altLang="en-US" dirty="0"/>
              <a:t>도교육감에게 교사 대상 자살예방 및 </a:t>
            </a:r>
            <a:r>
              <a:rPr lang="ko-KR" altLang="en-US" dirty="0" err="1"/>
              <a:t>게이트키퍼</a:t>
            </a:r>
            <a:r>
              <a:rPr lang="ko-KR" altLang="en-US" dirty="0"/>
              <a:t> </a:t>
            </a:r>
            <a:r>
              <a:rPr lang="ko-KR" altLang="en-US" dirty="0" smtClean="0"/>
              <a:t>직무연수과정</a:t>
            </a:r>
            <a:r>
              <a:rPr lang="en-US" altLang="ko-KR" dirty="0"/>
              <a:t>(</a:t>
            </a:r>
            <a:r>
              <a:rPr lang="ko-KR" altLang="en-US" dirty="0"/>
              <a:t>교과목</a:t>
            </a:r>
            <a:r>
              <a:rPr lang="en-US" altLang="ko-KR" dirty="0"/>
              <a:t>) </a:t>
            </a:r>
            <a:r>
              <a:rPr lang="ko-KR" altLang="en-US" dirty="0"/>
              <a:t>개설</a:t>
            </a:r>
            <a:r>
              <a:rPr lang="en-US" altLang="ko-KR" dirty="0"/>
              <a:t>·</a:t>
            </a:r>
            <a:r>
              <a:rPr lang="ko-KR" altLang="en-US" dirty="0"/>
              <a:t>운영 안내</a:t>
            </a:r>
            <a:r>
              <a:rPr lang="en-US" altLang="ko-KR" dirty="0"/>
              <a:t>, </a:t>
            </a:r>
            <a:r>
              <a:rPr lang="ko-KR" altLang="en-US" dirty="0"/>
              <a:t>자살예방 관련 연수 강화 </a:t>
            </a:r>
            <a:r>
              <a:rPr lang="en-US" altLang="ko-KR" dirty="0"/>
              <a:t>(</a:t>
            </a:r>
            <a:r>
              <a:rPr lang="ko-KR" altLang="en-US" dirty="0"/>
              <a:t>교육부</a:t>
            </a:r>
            <a:r>
              <a:rPr lang="en-US" altLang="ko-KR" dirty="0" smtClean="0"/>
              <a:t>)</a:t>
            </a:r>
          </a:p>
          <a:p>
            <a:endParaRPr lang="en-US" altLang="ko-KR" dirty="0"/>
          </a:p>
          <a:p>
            <a:r>
              <a:rPr lang="ko-KR" altLang="en-US" b="1" dirty="0" err="1" smtClean="0"/>
              <a:t>학교밖</a:t>
            </a:r>
            <a:r>
              <a:rPr lang="ko-KR" altLang="en-US" dirty="0" smtClean="0"/>
              <a:t> 학교밖청소년지원센터</a:t>
            </a:r>
            <a:r>
              <a:rPr lang="en-US" altLang="ko-KR" dirty="0"/>
              <a:t>, </a:t>
            </a:r>
            <a:r>
              <a:rPr lang="en-US" altLang="ko-KR" dirty="0" err="1"/>
              <a:t>Cys</a:t>
            </a:r>
            <a:r>
              <a:rPr lang="en-US" altLang="ko-KR" dirty="0"/>
              <a:t>-Net(</a:t>
            </a:r>
            <a:r>
              <a:rPr lang="ko-KR" altLang="en-US" dirty="0"/>
              <a:t>지역사회 청소년 통합지원체계</a:t>
            </a:r>
            <a:r>
              <a:rPr lang="en-US" altLang="ko-KR" dirty="0" smtClean="0"/>
              <a:t>), </a:t>
            </a:r>
            <a:r>
              <a:rPr lang="ko-KR" altLang="en-US" dirty="0" smtClean="0"/>
              <a:t>정신건강증진센터</a:t>
            </a:r>
            <a:r>
              <a:rPr lang="en-US" altLang="ko-KR" dirty="0"/>
              <a:t>, </a:t>
            </a:r>
            <a:r>
              <a:rPr lang="ko-KR" altLang="en-US" dirty="0"/>
              <a:t>정신의료기관을 연계한 자살예방체계 구축 </a:t>
            </a:r>
            <a:r>
              <a:rPr lang="en-US" altLang="ko-KR" dirty="0"/>
              <a:t>(</a:t>
            </a:r>
            <a:r>
              <a:rPr lang="ko-KR" altLang="en-US" dirty="0" err="1" smtClean="0"/>
              <a:t>여성가족부</a:t>
            </a:r>
            <a:r>
              <a:rPr lang="en-US" altLang="ko-KR" dirty="0" smtClean="0"/>
              <a:t>)</a:t>
            </a:r>
            <a:endParaRPr lang="en-US" altLang="ko-KR" dirty="0"/>
          </a:p>
        </p:txBody>
      </p:sp>
      <p:sp>
        <p:nvSpPr>
          <p:cNvPr id="6" name="직사각형 5"/>
          <p:cNvSpPr/>
          <p:nvPr/>
        </p:nvSpPr>
        <p:spPr>
          <a:xfrm>
            <a:off x="1382087" y="5859419"/>
            <a:ext cx="1003227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400" dirty="0" err="1" smtClean="0"/>
              <a:t>게이트키퍼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자살 </a:t>
            </a:r>
            <a:r>
              <a:rPr lang="ko-KR" altLang="en-US" sz="1400" dirty="0"/>
              <a:t>위험 대상자를 조기에 발견해 전문기관의 상담 및 치료를 받을 수 있도록 연계하고</a:t>
            </a:r>
            <a:r>
              <a:rPr lang="en-US" altLang="ko-KR" sz="1400" dirty="0"/>
              <a:t>, </a:t>
            </a:r>
            <a:r>
              <a:rPr lang="ko-KR" altLang="en-US" sz="1400" dirty="0"/>
              <a:t>위급상황에서 자살 위험 대상자의 자살 시도를 방지하기 위해 지속적으로 </a:t>
            </a:r>
            <a:r>
              <a:rPr lang="ko-KR" altLang="en-US" sz="1400" dirty="0" err="1"/>
              <a:t>관리ㆍ지원하는</a:t>
            </a:r>
            <a:r>
              <a:rPr lang="ko-KR" altLang="en-US" sz="1400" dirty="0"/>
              <a:t> 사람 </a:t>
            </a:r>
          </a:p>
        </p:txBody>
      </p:sp>
    </p:spTree>
    <p:extLst>
      <p:ext uri="{BB962C8B-B14F-4D97-AF65-F5344CB8AC3E}">
        <p14:creationId xmlns:p14="http://schemas.microsoft.com/office/powerpoint/2010/main" val="4172380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62671" y="499027"/>
            <a:ext cx="4162011" cy="365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17" name="직사각형 2"/>
          <p:cNvSpPr/>
          <p:nvPr/>
        </p:nvSpPr>
        <p:spPr>
          <a:xfrm>
            <a:off x="892527" y="51416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chemeClr val="tx1"/>
                </a:solidFill>
                <a:latin typeface="한컴 윤고딕 250"/>
                <a:ea typeface="한컴 윤고딕 250"/>
              </a:rPr>
              <a:t>청소년 자살 정의</a:t>
            </a:r>
          </a:p>
        </p:txBody>
      </p:sp>
      <p:sp>
        <p:nvSpPr>
          <p:cNvPr id="19" name="TextBox 13"/>
          <p:cNvSpPr txBox="1"/>
          <p:nvPr/>
        </p:nvSpPr>
        <p:spPr>
          <a:xfrm>
            <a:off x="829356" y="1512367"/>
            <a:ext cx="1063667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Font typeface="Arial"/>
              <a:buChar char="•"/>
              <a:defRPr/>
            </a:pPr>
            <a:r>
              <a:rPr lang="ko-KR" altLang="en-US" sz="2000" spc="-150" dirty="0">
                <a:solidFill>
                  <a:srgbClr val="FF0000"/>
                </a:solidFill>
                <a:latin typeface="+mj-lt"/>
                <a:ea typeface="나눔스퀘어 ExtraBold"/>
              </a:rPr>
              <a:t>청소년 자살의 정의</a:t>
            </a:r>
          </a:p>
          <a:p>
            <a:pPr marL="342900" indent="-342900" algn="ctr">
              <a:buFont typeface="Arial"/>
              <a:buChar char="•"/>
              <a:defRPr/>
            </a:pPr>
            <a:endParaRPr lang="en-US" altLang="ko-KR" spc="-150" dirty="0">
              <a:latin typeface="+mj-lt"/>
              <a:ea typeface="나눔스퀘어 ExtraBold"/>
            </a:endParaRPr>
          </a:p>
          <a:p>
            <a:pPr marL="342900" indent="-342900">
              <a:buFont typeface="Arial"/>
              <a:buChar char="•"/>
              <a:defRPr/>
            </a:pPr>
            <a:r>
              <a:rPr lang="ko-KR" altLang="en-US" spc="-150" dirty="0">
                <a:solidFill>
                  <a:schemeClr val="accent1">
                    <a:lumMod val="75000"/>
                  </a:schemeClr>
                </a:solidFill>
                <a:latin typeface="+mj-lt"/>
                <a:ea typeface="나눔스퀘어 ExtraBold"/>
              </a:rPr>
              <a:t>자살</a:t>
            </a:r>
            <a:r>
              <a:rPr lang="en-US" altLang="ko-KR" spc="-150" dirty="0">
                <a:solidFill>
                  <a:schemeClr val="accent1">
                    <a:lumMod val="75000"/>
                  </a:schemeClr>
                </a:solidFill>
                <a:latin typeface="+mj-lt"/>
                <a:ea typeface="나눔스퀘어 ExtraBold"/>
              </a:rPr>
              <a:t>: </a:t>
            </a:r>
            <a:r>
              <a:rPr lang="ko-KR" altLang="en-US" spc="-150" dirty="0">
                <a:latin typeface="+mj-lt"/>
                <a:ea typeface="나눔스퀘어 ExtraBold"/>
              </a:rPr>
              <a:t>스스로 자기 생명을 끊는 행위</a:t>
            </a:r>
            <a:r>
              <a:rPr lang="en-US" altLang="ko-KR" spc="-150" dirty="0">
                <a:latin typeface="+mj-lt"/>
                <a:ea typeface="나눔스퀘어 ExtraBold"/>
              </a:rPr>
              <a:t> </a:t>
            </a:r>
          </a:p>
          <a:p>
            <a:pPr marL="342900" indent="-342900">
              <a:buFont typeface="Arial"/>
              <a:buChar char="•"/>
              <a:defRPr/>
            </a:pPr>
            <a:endParaRPr lang="en-US" altLang="ko-KR" spc="-150" dirty="0">
              <a:latin typeface="+mj-lt"/>
              <a:ea typeface="나눔스퀘어 ExtraBold"/>
            </a:endParaRPr>
          </a:p>
          <a:p>
            <a:pPr marL="342900" indent="-342900">
              <a:buFont typeface="Arial"/>
              <a:buChar char="•"/>
              <a:defRPr/>
            </a:pPr>
            <a:r>
              <a:rPr lang="ko-KR" altLang="en-US" spc="-150" dirty="0">
                <a:latin typeface="+mj-lt"/>
                <a:ea typeface="나눔스퀘어 ExtraBold"/>
              </a:rPr>
              <a:t>청소년의 자살은  자신의 삶을 완전히 포기함으로써 이루어지는 것이 아니라 자신의 </a:t>
            </a:r>
            <a:r>
              <a:rPr lang="ko-KR" altLang="en-US" spc="-150" dirty="0">
                <a:solidFill>
                  <a:schemeClr val="accent2"/>
                </a:solidFill>
                <a:latin typeface="+mj-lt"/>
                <a:ea typeface="나눔스퀘어 ExtraBold"/>
              </a:rPr>
              <a:t>어려움을 극단적으로 표출</a:t>
            </a:r>
            <a:r>
              <a:rPr lang="ko-KR" altLang="en-US" spc="-150" dirty="0">
                <a:latin typeface="+mj-lt"/>
                <a:ea typeface="나눔스퀘어 ExtraBold"/>
              </a:rPr>
              <a:t>하여 절실한 요구가 있음을 알리고 </a:t>
            </a:r>
            <a:r>
              <a:rPr lang="ko-KR" altLang="en-US" spc="-150" dirty="0">
                <a:solidFill>
                  <a:schemeClr val="accent2"/>
                </a:solidFill>
                <a:latin typeface="+mj-lt"/>
                <a:ea typeface="나눔스퀘어 ExtraBold"/>
              </a:rPr>
              <a:t>도움을 요청하는 신호</a:t>
            </a:r>
          </a:p>
          <a:p>
            <a:pPr marL="342900" indent="-342900">
              <a:buFont typeface="Arial"/>
              <a:buChar char="•"/>
              <a:defRPr/>
            </a:pPr>
            <a:endParaRPr lang="en-US" altLang="ko-KR" spc="-150" dirty="0">
              <a:latin typeface="+mj-lt"/>
              <a:ea typeface="나눔스퀘어 ExtraBold"/>
            </a:endParaRPr>
          </a:p>
          <a:p>
            <a:pPr marL="342900" indent="-342900">
              <a:buFont typeface="Arial"/>
              <a:buChar char="•"/>
              <a:defRPr/>
            </a:pPr>
            <a:r>
              <a:rPr lang="ko-KR" altLang="en-US" spc="-150" dirty="0">
                <a:latin typeface="+mj-lt"/>
                <a:ea typeface="나눔스퀘어 ExtraBold"/>
              </a:rPr>
              <a:t>청소년의 자살은 </a:t>
            </a:r>
            <a:r>
              <a:rPr lang="ko-KR" altLang="en-US" spc="-150" dirty="0" err="1">
                <a:latin typeface="+mj-lt"/>
                <a:ea typeface="나눔스퀘어 ExtraBold"/>
              </a:rPr>
              <a:t>자살생각</a:t>
            </a:r>
            <a:r>
              <a:rPr lang="en-US" altLang="ko-KR" spc="-150" dirty="0">
                <a:latin typeface="+mj-lt"/>
                <a:ea typeface="나눔스퀘어 ExtraBold"/>
              </a:rPr>
              <a:t>, </a:t>
            </a:r>
            <a:r>
              <a:rPr lang="ko-KR" altLang="en-US" spc="-150" dirty="0" err="1">
                <a:latin typeface="+mj-lt"/>
                <a:ea typeface="나눔스퀘어 ExtraBold"/>
              </a:rPr>
              <a:t>자살계획</a:t>
            </a:r>
            <a:r>
              <a:rPr lang="en-US" altLang="ko-KR" spc="-150" dirty="0">
                <a:latin typeface="+mj-lt"/>
                <a:ea typeface="나눔스퀘어 ExtraBold"/>
              </a:rPr>
              <a:t>, </a:t>
            </a:r>
            <a:r>
              <a:rPr lang="ko-KR" altLang="en-US" spc="-150" dirty="0">
                <a:latin typeface="+mj-lt"/>
                <a:ea typeface="나눔스퀘어 ExtraBold"/>
              </a:rPr>
              <a:t>자살시도</a:t>
            </a:r>
            <a:r>
              <a:rPr lang="en-US" altLang="ko-KR" spc="-150" dirty="0">
                <a:latin typeface="+mj-lt"/>
                <a:ea typeface="나눔스퀘어 ExtraBold"/>
              </a:rPr>
              <a:t>, </a:t>
            </a:r>
            <a:r>
              <a:rPr lang="ko-KR" altLang="en-US" spc="-150" dirty="0" err="1">
                <a:latin typeface="+mj-lt"/>
                <a:ea typeface="나눔스퀘어 ExtraBold"/>
              </a:rPr>
              <a:t>자살사망의</a:t>
            </a:r>
            <a:r>
              <a:rPr lang="ko-KR" altLang="en-US" spc="-150" dirty="0">
                <a:latin typeface="+mj-lt"/>
                <a:ea typeface="나눔스퀘어 ExtraBold"/>
              </a:rPr>
              <a:t> </a:t>
            </a:r>
            <a:r>
              <a:rPr lang="en-US" altLang="ko-KR" spc="-150" dirty="0">
                <a:latin typeface="+mj-lt"/>
                <a:ea typeface="나눔스퀘어 ExtraBold"/>
              </a:rPr>
              <a:t>4</a:t>
            </a:r>
            <a:r>
              <a:rPr lang="ko-KR" altLang="en-US" spc="-150" dirty="0">
                <a:latin typeface="+mj-lt"/>
                <a:ea typeface="나눔스퀘어 ExtraBold"/>
              </a:rPr>
              <a:t>차원으로 포함되어 있다</a:t>
            </a:r>
            <a:r>
              <a:rPr lang="en-US" altLang="ko-KR" spc="-150" dirty="0">
                <a:latin typeface="+mj-lt"/>
                <a:ea typeface="나눔스퀘어 ExtraBold"/>
              </a:rPr>
              <a:t>.</a:t>
            </a:r>
          </a:p>
          <a:p>
            <a:pPr marL="342900" indent="-342900">
              <a:buFont typeface="Arial"/>
              <a:buChar char="•"/>
              <a:defRPr/>
            </a:pPr>
            <a:endParaRPr lang="ko-KR" altLang="en-US" spc="-150" dirty="0">
              <a:solidFill>
                <a:schemeClr val="accent2"/>
              </a:solidFill>
              <a:latin typeface="+mj-lt"/>
              <a:ea typeface="나눔스퀘어 ExtraBold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정신보건 예방대책</a:t>
            </a:r>
            <a:endParaRPr lang="ko-KR" altLang="en-US" sz="25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497079" y="1737360"/>
            <a:ext cx="952797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/>
              <a:t>자살 </a:t>
            </a:r>
            <a:r>
              <a:rPr lang="ko-KR" altLang="en-US" sz="2400" b="1" dirty="0"/>
              <a:t>유가족 </a:t>
            </a:r>
            <a:r>
              <a:rPr lang="ko-KR" altLang="en-US" sz="2400" b="1" dirty="0" smtClean="0"/>
              <a:t>지원</a:t>
            </a:r>
            <a:endParaRPr lang="en-US" altLang="ko-KR" sz="2400" b="1" dirty="0" smtClean="0"/>
          </a:p>
          <a:p>
            <a:endParaRPr lang="ko-KR" altLang="en-US" dirty="0"/>
          </a:p>
          <a:p>
            <a:r>
              <a:rPr lang="ko-KR" altLang="en-US" b="1" dirty="0" smtClean="0"/>
              <a:t>유가족 연계</a:t>
            </a:r>
            <a:r>
              <a:rPr lang="en-US" altLang="ko-KR" b="1" dirty="0" smtClean="0"/>
              <a:t> </a:t>
            </a:r>
            <a:r>
              <a:rPr lang="ko-KR" altLang="en-US" dirty="0"/>
              <a:t>자살사건 관련 경찰 수사 </a:t>
            </a:r>
            <a:r>
              <a:rPr lang="ko-KR" altLang="en-US" dirty="0" err="1"/>
              <a:t>종료시</a:t>
            </a:r>
            <a:r>
              <a:rPr lang="ko-KR" altLang="en-US" dirty="0"/>
              <a:t> 유가족</a:t>
            </a:r>
            <a:r>
              <a:rPr lang="en-US" altLang="ko-KR" dirty="0"/>
              <a:t>‧</a:t>
            </a:r>
            <a:r>
              <a:rPr lang="ko-KR" altLang="en-US" dirty="0"/>
              <a:t>주변인 </a:t>
            </a:r>
            <a:r>
              <a:rPr lang="ko-KR" altLang="en-US" dirty="0" smtClean="0"/>
              <a:t>대상 </a:t>
            </a:r>
            <a:r>
              <a:rPr lang="ko-KR" altLang="en-US" dirty="0"/>
              <a:t>정신건강증진센터 이용 등 유가족 </a:t>
            </a:r>
            <a:r>
              <a:rPr lang="ko-KR" altLang="en-US" dirty="0" err="1"/>
              <a:t>심리지원</a:t>
            </a:r>
            <a:r>
              <a:rPr lang="ko-KR" altLang="en-US" dirty="0"/>
              <a:t> 서비스 안내 </a:t>
            </a:r>
            <a:endParaRPr lang="en-US" altLang="ko-KR" dirty="0" smtClean="0"/>
          </a:p>
          <a:p>
            <a:pPr marL="285750" indent="-285750">
              <a:buFontTx/>
              <a:buChar char="-"/>
            </a:pPr>
            <a:endParaRPr lang="en-US" altLang="ko-KR" dirty="0"/>
          </a:p>
          <a:p>
            <a:r>
              <a:rPr lang="en-US" altLang="ko-KR" dirty="0"/>
              <a:t> * </a:t>
            </a:r>
            <a:r>
              <a:rPr lang="ko-KR" altLang="en-US" dirty="0"/>
              <a:t>응급실로 내원하는 </a:t>
            </a:r>
            <a:r>
              <a:rPr lang="ko-KR" altLang="en-US" dirty="0" err="1"/>
              <a:t>자살사망자</a:t>
            </a:r>
            <a:r>
              <a:rPr lang="ko-KR" altLang="en-US" dirty="0"/>
              <a:t> </a:t>
            </a:r>
            <a:r>
              <a:rPr lang="ko-KR" altLang="en-US" dirty="0" err="1"/>
              <a:t>유가족에게도</a:t>
            </a:r>
            <a:r>
              <a:rPr lang="ko-KR" altLang="en-US" dirty="0"/>
              <a:t> 의료기관을 통해 서비스 </a:t>
            </a:r>
            <a:r>
              <a:rPr lang="ko-KR" altLang="en-US" dirty="0" smtClean="0"/>
              <a:t>안내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b="1" dirty="0" err="1" smtClean="0"/>
              <a:t>자조상담</a:t>
            </a:r>
            <a:r>
              <a:rPr lang="ko-KR" altLang="en-US" b="1" dirty="0" smtClean="0"/>
              <a:t> 활성화</a:t>
            </a:r>
            <a:r>
              <a:rPr lang="en-US" altLang="ko-KR" b="1" dirty="0" smtClean="0"/>
              <a:t> </a:t>
            </a:r>
            <a:r>
              <a:rPr lang="ko-KR" altLang="en-US" dirty="0" err="1"/>
              <a:t>자살시도자</a:t>
            </a:r>
            <a:r>
              <a:rPr lang="ko-KR" altLang="en-US" dirty="0"/>
              <a:t> 유가족 중 희망자를 자살예방 </a:t>
            </a:r>
            <a:r>
              <a:rPr lang="ko-KR" altLang="en-US" dirty="0" smtClean="0"/>
              <a:t>상담가로 </a:t>
            </a:r>
            <a:r>
              <a:rPr lang="ko-KR" altLang="en-US" dirty="0"/>
              <a:t>양성하여 당사자 교육 방식을 통한 교육 효과 </a:t>
            </a:r>
            <a:r>
              <a:rPr lang="ko-KR" altLang="en-US" dirty="0" smtClean="0"/>
              <a:t>제고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49059788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50" y="501198"/>
            <a:ext cx="996315" cy="7541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>
                <a:solidFill>
                  <a:srgbClr val="00002F"/>
                </a:solidFill>
                <a:latin typeface="한컴 윤고딕 250"/>
                <a:ea typeface="한컴 윤고딕 250"/>
              </a:rPr>
              <a:t>06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497080" y="641623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2500" dirty="0">
                <a:solidFill>
                  <a:srgbClr val="00002F"/>
                </a:solidFill>
                <a:latin typeface="한컴 윤고딕 250"/>
                <a:ea typeface="한컴 윤고딕 250"/>
              </a:rPr>
              <a:t>청소년 자살 </a:t>
            </a:r>
            <a:r>
              <a:rPr lang="ko-KR" altLang="en-US" sz="25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정신보건 예방대책</a:t>
            </a:r>
            <a:endParaRPr lang="ko-KR" altLang="en-US" sz="25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97079" y="1750423"/>
            <a:ext cx="9945983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400" b="1" dirty="0" smtClean="0"/>
              <a:t>응급실 </a:t>
            </a:r>
            <a:r>
              <a:rPr lang="ko-KR" altLang="en-US" sz="2400" b="1" dirty="0"/>
              <a:t>기반 </a:t>
            </a:r>
            <a:r>
              <a:rPr lang="ko-KR" altLang="en-US" sz="2400" b="1" dirty="0" err="1"/>
              <a:t>자살시도자</a:t>
            </a:r>
            <a:r>
              <a:rPr lang="ko-KR" altLang="en-US" sz="2400" b="1" dirty="0"/>
              <a:t> 사후관리 확대</a:t>
            </a:r>
            <a:r>
              <a:rPr lang="ko-KR" altLang="en-US" sz="2000" dirty="0"/>
              <a:t> </a:t>
            </a:r>
            <a:endParaRPr lang="en-US" altLang="ko-KR" sz="2000" dirty="0" smtClean="0"/>
          </a:p>
          <a:p>
            <a:endParaRPr lang="en-US" altLang="ko-KR" dirty="0" smtClean="0"/>
          </a:p>
          <a:p>
            <a:r>
              <a:rPr lang="ko-KR" altLang="en-US" b="1" dirty="0" smtClean="0"/>
              <a:t>수행기관 확대</a:t>
            </a:r>
            <a:r>
              <a:rPr lang="ko-KR" altLang="en-US" dirty="0" smtClean="0"/>
              <a:t> </a:t>
            </a:r>
            <a:r>
              <a:rPr lang="ko-KR" altLang="en-US" dirty="0"/>
              <a:t>사업수행 의료기관을 현재 27개 </a:t>
            </a:r>
            <a:r>
              <a:rPr lang="ko-KR" altLang="en-US" dirty="0" err="1"/>
              <a:t>종합병원급</a:t>
            </a:r>
            <a:r>
              <a:rPr lang="ko-KR" altLang="en-US" dirty="0"/>
              <a:t> </a:t>
            </a:r>
            <a:r>
              <a:rPr lang="ko-KR" altLang="en-US" dirty="0" smtClean="0"/>
              <a:t>의료기관에서 </a:t>
            </a:r>
            <a:r>
              <a:rPr lang="ko-KR" altLang="en-US" dirty="0"/>
              <a:t>전체 </a:t>
            </a:r>
            <a:r>
              <a:rPr lang="ko-KR" altLang="en-US" dirty="0" err="1"/>
              <a:t>권역·지역</a:t>
            </a:r>
            <a:r>
              <a:rPr lang="ko-KR" altLang="en-US" dirty="0"/>
              <a:t> 응급의료센터로 단계적 확대</a:t>
            </a:r>
          </a:p>
          <a:p>
            <a:r>
              <a:rPr lang="ko-KR" altLang="en-US" dirty="0"/>
              <a:t> * 사업수행 기관과 주변 의료기관 간 연계 강화, 타 의료기관 </a:t>
            </a:r>
            <a:r>
              <a:rPr lang="ko-KR" altLang="en-US" dirty="0" err="1"/>
              <a:t>내원</a:t>
            </a:r>
            <a:r>
              <a:rPr lang="ko-KR" altLang="en-US" dirty="0"/>
              <a:t> </a:t>
            </a:r>
            <a:r>
              <a:rPr lang="ko-KR" altLang="en-US" dirty="0" err="1"/>
              <a:t>시도자를</a:t>
            </a:r>
            <a:r>
              <a:rPr lang="ko-KR" altLang="en-US" dirty="0"/>
              <a:t> </a:t>
            </a:r>
            <a:r>
              <a:rPr lang="ko-KR" altLang="en-US" dirty="0" smtClean="0"/>
              <a:t>사업 </a:t>
            </a:r>
            <a:r>
              <a:rPr lang="ko-KR" altLang="en-US" dirty="0"/>
              <a:t>수행 의료기관으로 이송하는 응급이송체계 </a:t>
            </a:r>
            <a:r>
              <a:rPr lang="ko-KR" altLang="en-US" dirty="0" smtClean="0"/>
              <a:t>개선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sz="2400" b="1" dirty="0" err="1" smtClean="0"/>
              <a:t>자살시도자</a:t>
            </a:r>
            <a:r>
              <a:rPr lang="ko-KR" altLang="en-US" sz="2400" b="1" dirty="0" smtClean="0"/>
              <a:t> </a:t>
            </a:r>
            <a:r>
              <a:rPr lang="ko-KR" altLang="en-US" sz="2400" b="1" dirty="0"/>
              <a:t>사례관리시스템 내실화 </a:t>
            </a:r>
            <a:endParaRPr lang="en-US" altLang="ko-KR" sz="2400" b="1" dirty="0" smtClean="0"/>
          </a:p>
          <a:p>
            <a:endParaRPr lang="en-US" altLang="ko-KR" sz="2000" b="1" dirty="0" smtClean="0"/>
          </a:p>
          <a:p>
            <a:r>
              <a:rPr lang="ko-KR" altLang="en-US" b="1" dirty="0" smtClean="0"/>
              <a:t>사후관리 강화 </a:t>
            </a:r>
            <a:r>
              <a:rPr lang="ko-KR" altLang="en-US" dirty="0" err="1"/>
              <a:t>위기상담</a:t>
            </a:r>
            <a:r>
              <a:rPr lang="ko-KR" altLang="en-US" dirty="0"/>
              <a:t> 및 출동 이후 정신건강증진센터에서 </a:t>
            </a:r>
            <a:r>
              <a:rPr lang="ko-KR" altLang="en-US" dirty="0" smtClean="0"/>
              <a:t>자살시도자에 </a:t>
            </a:r>
            <a:r>
              <a:rPr lang="ko-KR" altLang="en-US" dirty="0"/>
              <a:t>대한 지속적인 사후관리 실시</a:t>
            </a:r>
          </a:p>
          <a:p>
            <a:r>
              <a:rPr lang="ko-KR" altLang="en-US" b="1" dirty="0" smtClean="0"/>
              <a:t>복지서비스 연계</a:t>
            </a:r>
            <a:r>
              <a:rPr lang="ko-KR" altLang="en-US" dirty="0"/>
              <a:t> </a:t>
            </a:r>
            <a:r>
              <a:rPr lang="ko-KR" altLang="en-US" dirty="0" smtClean="0"/>
              <a:t>사회복지시설</a:t>
            </a:r>
            <a:r>
              <a:rPr lang="ko-KR" altLang="en-US" dirty="0"/>
              <a:t>, 정신건강 관련 서비스 제공 </a:t>
            </a:r>
            <a:r>
              <a:rPr lang="ko-KR" altLang="en-US" dirty="0" smtClean="0"/>
              <a:t>기관에서 </a:t>
            </a:r>
            <a:r>
              <a:rPr lang="ko-KR" altLang="en-US" dirty="0"/>
              <a:t>발견한 </a:t>
            </a:r>
            <a:r>
              <a:rPr lang="ko-KR" altLang="en-US" dirty="0" err="1"/>
              <a:t>자살시도자</a:t>
            </a:r>
            <a:r>
              <a:rPr lang="ko-KR" altLang="en-US" dirty="0"/>
              <a:t> 정신건강증진센터 연계</a:t>
            </a:r>
          </a:p>
        </p:txBody>
      </p:sp>
    </p:spTree>
    <p:extLst>
      <p:ext uri="{BB962C8B-B14F-4D97-AF65-F5344CB8AC3E}">
        <p14:creationId xmlns:p14="http://schemas.microsoft.com/office/powerpoint/2010/main" val="584032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00500" y="2472873"/>
            <a:ext cx="75533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altLang="ko-KR" sz="4400" spc="-300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07</a:t>
            </a:r>
            <a:endParaRPr lang="en-US" altLang="ko-KR" sz="4400" spc="-300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783080" y="3169741"/>
            <a:ext cx="4790207" cy="473345"/>
          </a:xfrm>
          <a:prstGeom prst="rect">
            <a:avLst/>
          </a:prstGeom>
          <a:solidFill>
            <a:srgbClr val="8DBABD"/>
          </a:solidFill>
          <a:ln>
            <a:solidFill>
              <a:srgbClr val="8DBA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ko-KR" sz="3600" b="1" dirty="0" smtClean="0">
                <a:solidFill>
                  <a:srgbClr val="00002F"/>
                </a:solidFill>
                <a:latin typeface="한컴 윤고딕 250"/>
                <a:ea typeface="한컴 윤고딕 250"/>
              </a:rPr>
              <a:t>Q&amp;A</a:t>
            </a:r>
            <a:endParaRPr lang="ko-KR" altLang="en-US" sz="3600" b="1" dirty="0">
              <a:solidFill>
                <a:srgbClr val="00002F"/>
              </a:solidFill>
              <a:latin typeface="한컴 윤고딕 250"/>
              <a:ea typeface="한컴 윤고딕 250"/>
            </a:endParaRPr>
          </a:p>
        </p:txBody>
      </p:sp>
    </p:spTree>
    <p:extLst>
      <p:ext uri="{BB962C8B-B14F-4D97-AF65-F5344CB8AC3E}">
        <p14:creationId xmlns:p14="http://schemas.microsoft.com/office/powerpoint/2010/main" val="14190362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68376" y="2447473"/>
            <a:ext cx="4455259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ko-KR" sz="7200" spc="-300">
                <a:solidFill>
                  <a:srgbClr val="00002F"/>
                </a:solidFill>
                <a:latin typeface="나눔스퀘어 ExtraBold"/>
                <a:ea typeface="나눔스퀘어 ExtraBold"/>
              </a:rPr>
              <a:t>Thank you</a:t>
            </a:r>
            <a:endParaRPr lang="ko-KR" altLang="en-US" sz="7200" spc="-30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pic>
        <p:nvPicPr>
          <p:cNvPr id="25" name="그림 2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917111" y="1521761"/>
            <a:ext cx="10121348" cy="447398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pic>
        <p:nvPicPr>
          <p:cNvPr id="28" name="그림 27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845519" y="1362844"/>
            <a:ext cx="10500962" cy="508481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408" y="1312756"/>
            <a:ext cx="5319670" cy="46819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727372" y="1737360"/>
            <a:ext cx="3148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청소년 자살 </a:t>
            </a:r>
            <a:r>
              <a:rPr lang="ko-KR" altLang="en-US" dirty="0" err="1" smtClean="0"/>
              <a:t>시도율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37874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6" r="54969"/>
          <a:stretch/>
        </p:blipFill>
        <p:spPr>
          <a:xfrm>
            <a:off x="830408" y="1542757"/>
            <a:ext cx="4585063" cy="4288271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5471" y="2419890"/>
            <a:ext cx="6392167" cy="253400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36745" y="5949887"/>
            <a:ext cx="3972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/>
              <a:t>2017</a:t>
            </a:r>
            <a:r>
              <a:rPr lang="ko-KR" altLang="en-US" b="1" dirty="0"/>
              <a:t>년 </a:t>
            </a:r>
            <a:r>
              <a:rPr lang="ko-KR" altLang="en-US" b="1" dirty="0" err="1"/>
              <a:t>교육정도</a:t>
            </a:r>
            <a:r>
              <a:rPr lang="en-US" altLang="ko-KR" b="1" dirty="0"/>
              <a:t>(15-64</a:t>
            </a:r>
            <a:r>
              <a:rPr lang="ko-KR" altLang="en-US" b="1" dirty="0"/>
              <a:t>세</a:t>
            </a:r>
            <a:r>
              <a:rPr lang="en-US" altLang="ko-KR" b="1" dirty="0"/>
              <a:t>) </a:t>
            </a:r>
            <a:r>
              <a:rPr lang="ko-KR" altLang="en-US" b="1" dirty="0" err="1"/>
              <a:t>자살현황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6296297" y="3566160"/>
            <a:ext cx="4922162" cy="23513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27263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10430892" y="144941"/>
            <a:ext cx="360000" cy="0"/>
          </a:xfrm>
          <a:prstGeom prst="line">
            <a:avLst/>
          </a:prstGeom>
          <a:ln w="44450" cap="rnd">
            <a:solidFill>
              <a:srgbClr val="D0CECE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10858459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11286026" y="144941"/>
            <a:ext cx="360000" cy="0"/>
          </a:xfrm>
          <a:prstGeom prst="line">
            <a:avLst/>
          </a:prstGeom>
          <a:ln w="44450" cap="rnd">
            <a:solidFill>
              <a:srgbClr val="8DBAB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11713592" y="144941"/>
            <a:ext cx="360000" cy="0"/>
          </a:xfrm>
          <a:prstGeom prst="line">
            <a:avLst/>
          </a:prstGeom>
          <a:ln w="44450" cap="rnd">
            <a:solidFill>
              <a:schemeClr val="bg2">
                <a:lumMod val="9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918335" y="437393"/>
            <a:ext cx="354330" cy="5703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endParaRPr lang="en-US" altLang="ko-KR" sz="3200" spc="-150">
              <a:solidFill>
                <a:srgbClr val="00002F"/>
              </a:solidFill>
              <a:latin typeface="나눔스퀘어 ExtraBold"/>
              <a:ea typeface="나눔스퀘어 ExtraBold"/>
            </a:endParaRPr>
          </a:p>
        </p:txBody>
      </p:sp>
      <p:sp>
        <p:nvSpPr>
          <p:cNvPr id="22" name="직사각형 2"/>
          <p:cNvSpPr/>
          <p:nvPr/>
        </p:nvSpPr>
        <p:spPr>
          <a:xfrm>
            <a:off x="830408" y="638402"/>
            <a:ext cx="4200071" cy="473345"/>
          </a:xfrm>
          <a:prstGeom prst="rect">
            <a:avLst/>
          </a:prstGeom>
          <a:solidFill>
            <a:srgbClr val="8DBABD">
              <a:alpha val="100000"/>
            </a:srgbClr>
          </a:solidFill>
          <a:ln w="12700" cap="flat" cmpd="sng" algn="ctr">
            <a:solidFill>
              <a:srgbClr val="8DBABD">
                <a:alpha val="100000"/>
              </a:srgbClr>
            </a:solidFill>
            <a:prstDash val="solid"/>
            <a:miter/>
          </a:ln>
        </p:spPr>
        <p:txBody>
          <a:bodyPr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2500" b="0" i="0" u="none" strike="noStrike" kern="1200" cap="none" spc="0" normalizeH="0" baseline="0">
                <a:solidFill>
                  <a:srgbClr val="000000"/>
                </a:solidFill>
                <a:latin typeface="한컴 윤고딕 250"/>
                <a:ea typeface="한컴 윤고딕 250"/>
              </a:rPr>
              <a:t>청소년 자살 현황</a:t>
            </a:r>
          </a:p>
        </p:txBody>
      </p:sp>
      <p:graphicFrame>
        <p:nvGraphicFramePr>
          <p:cNvPr id="10" name="차트 9"/>
          <p:cNvGraphicFramePr/>
          <p:nvPr>
            <p:extLst>
              <p:ext uri="{D42A27DB-BD31-4B8C-83A1-F6EECF244321}">
                <p14:modId xmlns:p14="http://schemas.microsoft.com/office/powerpoint/2010/main" val="1483802316"/>
              </p:ext>
            </p:extLst>
          </p:nvPr>
        </p:nvGraphicFramePr>
        <p:xfrm>
          <a:off x="1733004" y="2011678"/>
          <a:ext cx="73152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차트 10"/>
          <p:cNvGraphicFramePr/>
          <p:nvPr>
            <p:extLst>
              <p:ext uri="{D42A27DB-BD31-4B8C-83A1-F6EECF244321}">
                <p14:modId xmlns:p14="http://schemas.microsoft.com/office/powerpoint/2010/main" val="961630642"/>
              </p:ext>
            </p:extLst>
          </p:nvPr>
        </p:nvGraphicFramePr>
        <p:xfrm>
          <a:off x="812612" y="1273224"/>
          <a:ext cx="9155986" cy="5591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181910" y="3707214"/>
            <a:ext cx="860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b="1" dirty="0">
                <a:latin typeface="나눔고딕 ExtraBold"/>
                <a:ea typeface="나눔고딕 ExtraBold"/>
              </a:rPr>
              <a:t>40.7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06972" y="3257719"/>
            <a:ext cx="78581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b="1" dirty="0">
                <a:latin typeface="나눔고딕 ExtraBold"/>
                <a:ea typeface="나눔고딕 ExtraBold"/>
              </a:rPr>
              <a:t>27.3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867670" y="4350067"/>
            <a:ext cx="10025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b="1" dirty="0">
                <a:latin typeface="나눔고딕 ExtraBold"/>
                <a:ea typeface="나눔고딕 ExtraBold"/>
              </a:rPr>
              <a:t>1.7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42667" y="4772022"/>
            <a:ext cx="9501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b="1" dirty="0">
                <a:latin typeface="나눔고딕 ExtraBold"/>
                <a:ea typeface="나눔고딕 ExtraBold"/>
              </a:rPr>
              <a:t>8.3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870176" y="5433637"/>
            <a:ext cx="777249" cy="36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b="1" dirty="0">
                <a:latin typeface="나눔고딕 ExtraBold"/>
                <a:ea typeface="나눔고딕 ExtraBold"/>
              </a:rPr>
              <a:t>22.1</a:t>
            </a:r>
          </a:p>
        </p:txBody>
      </p:sp>
    </p:spTree>
    <p:extLst>
      <p:ext uri="{BB962C8B-B14F-4D97-AF65-F5344CB8AC3E}">
        <p14:creationId xmlns:p14="http://schemas.microsoft.com/office/powerpoint/2010/main" val="9144050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1882</ep:Words>
  <ep:PresentationFormat>와이드스크린</ep:PresentationFormat>
  <ep:Paragraphs>329</ep:Paragraphs>
  <ep:Slides>43</ep:Slides>
  <ep:Notes>0</ep:Notes>
  <ep:TotalTime>0</ep:TotalTime>
  <ep:HiddenSlides>1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43</vt:i4>
      </vt:variant>
    </vt:vector>
  </ep:HeadingPairs>
  <ep:TitlesOfParts>
    <vt:vector size="44" baseType="lpstr"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  <vt:lpstr>슬라이드 41</vt:lpstr>
      <vt:lpstr>슬라이드 42</vt:lpstr>
      <vt:lpstr>슬라이드 43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2017-05-29T09:12:16.000</dcterms:created>
  <dc:creator>hyeran kang</dc:creator>
  <cp:lastModifiedBy>rlatn</cp:lastModifiedBy>
  <dcterms:modified xsi:type="dcterms:W3CDTF">2019-06-04T10:26:29.712</dcterms:modified>
  <cp:revision>65</cp:revision>
  <dc:title>PowerPoint 프레젠테이션</dc:title>
  <cp:version>1000.0000.01</cp:version>
</cp:coreProperties>
</file>