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8"/>
  </p:notesMasterIdLst>
  <p:sldIdLst>
    <p:sldId id="260" r:id="rId2"/>
    <p:sldId id="257" r:id="rId3"/>
    <p:sldId id="272" r:id="rId4"/>
    <p:sldId id="275" r:id="rId5"/>
    <p:sldId id="276" r:id="rId6"/>
    <p:sldId id="277" r:id="rId7"/>
    <p:sldId id="284" r:id="rId8"/>
    <p:sldId id="290" r:id="rId9"/>
    <p:sldId id="291" r:id="rId10"/>
    <p:sldId id="280" r:id="rId11"/>
    <p:sldId id="292" r:id="rId12"/>
    <p:sldId id="299" r:id="rId13"/>
    <p:sldId id="318" r:id="rId14"/>
    <p:sldId id="288" r:id="rId15"/>
    <p:sldId id="300" r:id="rId16"/>
    <p:sldId id="301" r:id="rId17"/>
    <p:sldId id="305" r:id="rId18"/>
    <p:sldId id="306" r:id="rId19"/>
    <p:sldId id="307" r:id="rId20"/>
    <p:sldId id="308" r:id="rId21"/>
    <p:sldId id="309" r:id="rId22"/>
    <p:sldId id="310" r:id="rId23"/>
    <p:sldId id="304" r:id="rId24"/>
    <p:sldId id="303" r:id="rId25"/>
    <p:sldId id="302" r:id="rId26"/>
    <p:sldId id="311" r:id="rId27"/>
    <p:sldId id="312" r:id="rId28"/>
    <p:sldId id="313" r:id="rId29"/>
    <p:sldId id="314" r:id="rId30"/>
    <p:sldId id="319" r:id="rId31"/>
    <p:sldId id="320" r:id="rId32"/>
    <p:sldId id="316" r:id="rId33"/>
    <p:sldId id="323" r:id="rId34"/>
    <p:sldId id="321" r:id="rId35"/>
    <p:sldId id="317" r:id="rId36"/>
    <p:sldId id="259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나눔스퀘어 Bold" panose="020B0600000101010101" pitchFamily="50" charset="-127"/>
      <p:bold r:id="rId45"/>
    </p:embeddedFont>
    <p:embeddedFont>
      <p:font typeface="나눔스퀘어 ExtraBold" panose="020B0600000101010101" pitchFamily="50" charset="-127"/>
      <p:bold r:id="rId46"/>
    </p:embeddedFont>
    <p:embeddedFont>
      <p:font typeface="맑은 고딕" panose="020B0503020000020004" pitchFamily="50" charset="-127"/>
      <p:regular r:id="rId47"/>
      <p:bold r:id="rId4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CA0"/>
    <a:srgbClr val="2E7996"/>
    <a:srgbClr val="E6E6E6"/>
    <a:srgbClr val="E4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342" autoAdjust="0"/>
  </p:normalViewPr>
  <p:slideViewPr>
    <p:cSldViewPr snapToGrid="0">
      <p:cViewPr varScale="1">
        <p:scale>
          <a:sx n="80" d="100"/>
          <a:sy n="80" d="100"/>
        </p:scale>
        <p:origin x="14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17AE-374D-41B4-9435-B0344D183F77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030E9-7DA9-401C-9253-68C6486856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79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030E9-7DA9-401C-9253-68C64868564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90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138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41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57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944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14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176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09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6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16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103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839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770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939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053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638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377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266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777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54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09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3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3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1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9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E8E-E185-459F-A946-8B0EB19BBD93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3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23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55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7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798"/>
            <a:ext cx="4205892" cy="36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7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0504" y="3825240"/>
            <a:ext cx="3493496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7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4205892" cy="36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1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73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75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50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1"/>
            <a:ext cx="9144000" cy="899390"/>
          </a:xfrm>
          <a:prstGeom prst="rect">
            <a:avLst/>
          </a:prstGeom>
          <a:solidFill>
            <a:srgbClr val="2E7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"/>
            <a:ext cx="518160" cy="445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027"/>
            <a:ext cx="8286750" cy="574674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en-US" altLang="en-US" sz="3200" b="1" kern="12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93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69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14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EE64-BFFC-4161-82ED-F2B6DF28D5F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2D0B-2011-4668-8521-1A0EB0F78B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/>
        </p:nvSpPr>
        <p:spPr>
          <a:xfrm>
            <a:off x="1215186" y="1170564"/>
            <a:ext cx="8115301" cy="1007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>
                <a:gradFill>
                  <a:gsLst>
                    <a:gs pos="23000">
                      <a:srgbClr val="0091C4"/>
                    </a:gs>
                    <a:gs pos="36000">
                      <a:srgbClr val="37CBFF"/>
                    </a:gs>
                    <a:gs pos="52000">
                      <a:srgbClr val="0078A2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7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조 전문적관계와 윤리적갈등</a:t>
            </a:r>
            <a:b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3" name="직선 연결선 2"/>
          <p:cNvCxnSpPr>
            <a:cxnSpLocks/>
          </p:cNvCxnSpPr>
          <p:nvPr/>
        </p:nvCxnSpPr>
        <p:spPr>
          <a:xfrm>
            <a:off x="1368776" y="1810271"/>
            <a:ext cx="6896919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4BDAF00-7BC7-4B5F-A177-5F591D3C3D57}"/>
              </a:ext>
            </a:extLst>
          </p:cNvPr>
          <p:cNvSpPr txBox="1"/>
          <p:nvPr/>
        </p:nvSpPr>
        <p:spPr>
          <a:xfrm>
            <a:off x="6785815" y="4896857"/>
            <a:ext cx="2863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1418012 </a:t>
            </a:r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김용운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1518022 </a:t>
            </a:r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서경석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1561006 </a:t>
            </a:r>
            <a:r>
              <a:rPr lang="ko-KR" altLang="en-US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금원준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1618062 </a:t>
            </a:r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김경호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1718017 </a:t>
            </a:r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김지우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1718037 </a:t>
            </a:r>
            <a:r>
              <a:rPr lang="ko-KR" altLang="en-US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오에스더</a:t>
            </a:r>
            <a:endParaRPr lang="ko-KR" altLang="en-US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326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중요성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276DC-8B65-445B-9163-27B651B59C8E}"/>
              </a:ext>
            </a:extLst>
          </p:cNvPr>
          <p:cNvSpPr txBox="1">
            <a:spLocks/>
          </p:cNvSpPr>
          <p:nvPr/>
        </p:nvSpPr>
        <p:spPr>
          <a:xfrm>
            <a:off x="231039" y="1002473"/>
            <a:ext cx="8065236" cy="7476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en-US" altLang="ko-KR" sz="24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Biestek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 원칙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FC004-ADAB-4701-A0AF-A25D370D8F14}"/>
              </a:ext>
            </a:extLst>
          </p:cNvPr>
          <p:cNvSpPr txBox="1"/>
          <p:nvPr/>
        </p:nvSpPr>
        <p:spPr>
          <a:xfrm>
            <a:off x="231039" y="1977915"/>
            <a:ext cx="8470509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비에스텍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Biesteck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1957)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은 사회복지사와 클라이언트의 관계 중요성을 강조하고 원조 관계의 기본 원리를 소개했다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비에스텍은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도움을 구하는 모든 사람에게는 공통적인 기본 감정 및 태도 유형이 존재한다고 믿고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이를 바탕으로 관계의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 원칙이라 불리는 관계론을 정립했다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75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중요성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276DC-8B65-445B-9163-27B651B59C8E}"/>
              </a:ext>
            </a:extLst>
          </p:cNvPr>
          <p:cNvSpPr txBox="1">
            <a:spLocks/>
          </p:cNvSpPr>
          <p:nvPr/>
        </p:nvSpPr>
        <p:spPr>
          <a:xfrm>
            <a:off x="259614" y="1164396"/>
            <a:ext cx="8065236" cy="702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en-US" altLang="ko-KR" sz="24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Biestek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 원칙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96F-D3B2-4EDC-B00B-702D9CF6621E}"/>
              </a:ext>
            </a:extLst>
          </p:cNvPr>
          <p:cNvSpPr txBox="1"/>
          <p:nvPr/>
        </p:nvSpPr>
        <p:spPr>
          <a:xfrm>
            <a:off x="500062" y="2066925"/>
            <a:ext cx="81438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 개별화</a:t>
            </a:r>
            <a:endParaRPr lang="en-US" altLang="ko-KR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모든 클라이언트는 개별적인 욕구를 가진 존재로 개별화해야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 의도적인 감정표현</a:t>
            </a:r>
            <a:endParaRPr lang="en-US" altLang="ko-KR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클라이언트가 감정을 자유롭게 표현하도록 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③ 통제된 정서 관여</a:t>
            </a:r>
            <a:endParaRPr lang="en-US" altLang="ko-KR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클라이언트의 감정에 민감성과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이해로써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반응해야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④ 수용</a:t>
            </a:r>
            <a:endParaRPr lang="en-US" altLang="ko-KR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클라이언트를 있는 그대로 인정하고 받아들여야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53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중요성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276DC-8B65-445B-9163-27B651B59C8E}"/>
              </a:ext>
            </a:extLst>
          </p:cNvPr>
          <p:cNvSpPr txBox="1">
            <a:spLocks/>
          </p:cNvSpPr>
          <p:nvPr/>
        </p:nvSpPr>
        <p:spPr>
          <a:xfrm>
            <a:off x="259614" y="1164396"/>
            <a:ext cx="8065236" cy="702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en-US" altLang="ko-KR" sz="24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Biestek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 원칙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96F-D3B2-4EDC-B00B-702D9CF6621E}"/>
              </a:ext>
            </a:extLst>
          </p:cNvPr>
          <p:cNvSpPr txBox="1"/>
          <p:nvPr/>
        </p:nvSpPr>
        <p:spPr>
          <a:xfrm>
            <a:off x="500062" y="2066925"/>
            <a:ext cx="814387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⑤ 비심판적 태도</a:t>
            </a:r>
            <a:endParaRPr lang="en-US" altLang="ko-KR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클라이언트를 심판하거나 비난하지 않아야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⑥ 클라이언트의 자기결정</a:t>
            </a:r>
            <a:endParaRPr lang="en-US" altLang="ko-KR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클라이언트의 자기결정을 최대한 존중해야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⑦ 비밀보장</a:t>
            </a:r>
            <a:endParaRPr lang="en-US" altLang="ko-KR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클라이언트의 비밀을 보장해야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922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/>
        </p:nvSpPr>
        <p:spPr>
          <a:xfrm>
            <a:off x="5215462" y="2105446"/>
            <a:ext cx="1877437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>
                <a:gradFill>
                  <a:gsLst>
                    <a:gs pos="23000">
                      <a:srgbClr val="0091C4"/>
                    </a:gs>
                    <a:gs pos="36000">
                      <a:srgbClr val="37CBFF"/>
                    </a:gs>
                    <a:gs pos="52000">
                      <a:srgbClr val="0078A2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본론</a:t>
            </a:r>
            <a:endParaRPr lang="en-US" altLang="ko-KR" sz="6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FF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079760" y="3346704"/>
            <a:ext cx="2138285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8496D7-0054-47EC-96FB-83713C41672C}"/>
              </a:ext>
            </a:extLst>
          </p:cNvPr>
          <p:cNvSpPr txBox="1"/>
          <p:nvPr/>
        </p:nvSpPr>
        <p:spPr>
          <a:xfrm>
            <a:off x="4201040" y="3531870"/>
            <a:ext cx="47238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1.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성적인 이중관계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2.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서비스비용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3. </a:t>
            </a:r>
            <a:r>
              <a:rPr lang="ko-KR" altLang="en-US" sz="28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4.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관련영상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788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A0B34-FD89-49B0-963E-19668DC625CB}"/>
              </a:ext>
            </a:extLst>
          </p:cNvPr>
          <p:cNvSpPr txBox="1"/>
          <p:nvPr/>
        </p:nvSpPr>
        <p:spPr>
          <a:xfrm>
            <a:off x="614362" y="1295400"/>
            <a:ext cx="791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이중관계란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AD671-4EC5-453B-8262-9C5FA05F67A2}"/>
              </a:ext>
            </a:extLst>
          </p:cNvPr>
          <p:cNvSpPr txBox="1"/>
          <p:nvPr/>
        </p:nvSpPr>
        <p:spPr>
          <a:xfrm>
            <a:off x="904875" y="1909465"/>
            <a:ext cx="7467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이중관계란 원조관계 혹은 치료적 관계에서 동시에 나타날 수 있는 전문가와 클라이언트 사이의 대인관계이다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또한 의료현장이나 상담현장에서는 전문가가 자신의 클라이언트를 대상으로 전문적 관계 이외의 또 다른 의미 있는 관계를 형성하는 것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상담가가 자신의 욕구를 충족시키기 위해 상담의 목적과 경계를 주도하는 모호한 경계 등 전문가와 클라이언트 사이의 전문적 경계를 침해한 상태를 의미한다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즉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사회복지사가 전문적 역할 이외에 또 다른 관계를 형성하는 것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말한다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136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12376" y="1925730"/>
            <a:ext cx="3495397" cy="366936"/>
          </a:xfrm>
          <a:prstGeom prst="rect">
            <a:avLst/>
          </a:prstGeom>
          <a:solidFill>
            <a:srgbClr val="3E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3" algn="l"/>
                <a:tab pos="97396" algn="l"/>
              </a:tabLst>
            </a:pPr>
            <a:r>
              <a:rPr lang="ko-KR" altLang="en-US" sz="1900" b="1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  <a:endParaRPr lang="en-US" altLang="ko-KR" sz="1900" b="1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36228" y="1925730"/>
            <a:ext cx="3495396" cy="366936"/>
          </a:xfrm>
          <a:prstGeom prst="rect">
            <a:avLst/>
          </a:prstGeom>
          <a:solidFill>
            <a:srgbClr val="3E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3" algn="l"/>
                <a:tab pos="97396" algn="l"/>
              </a:tabLst>
            </a:pPr>
            <a:r>
              <a:rPr lang="ko-KR" altLang="en-US" sz="1900" b="1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성적인 이중관계</a:t>
            </a:r>
            <a:endParaRPr lang="en-US" altLang="ko-KR" sz="1900" b="1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32266" y="5583413"/>
            <a:ext cx="3392059" cy="46247"/>
          </a:xfrm>
          <a:prstGeom prst="rect">
            <a:avLst/>
          </a:prstGeom>
          <a:solidFill>
            <a:srgbClr val="3E3D43"/>
          </a:solidFill>
          <a:ln>
            <a:solidFill>
              <a:srgbClr val="3E3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3" algn="l"/>
                <a:tab pos="97396" algn="l"/>
              </a:tabLst>
            </a:pPr>
            <a:endParaRPr lang="en-US" altLang="ko-KR" sz="1193" b="1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04768" y="5583413"/>
            <a:ext cx="3392059" cy="46247"/>
          </a:xfrm>
          <a:prstGeom prst="rect">
            <a:avLst/>
          </a:prstGeom>
          <a:solidFill>
            <a:srgbClr val="3E3D43"/>
          </a:solidFill>
          <a:ln>
            <a:solidFill>
              <a:srgbClr val="3E3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3" algn="l"/>
                <a:tab pos="97396" algn="l"/>
              </a:tabLst>
            </a:pPr>
            <a:endParaRPr lang="en-US" altLang="ko-KR" sz="1363" b="1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712376" y="1228340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EC10943-4788-4DE8-9C55-BBAF81DDC6ED}"/>
              </a:ext>
            </a:extLst>
          </p:cNvPr>
          <p:cNvSpPr/>
          <p:nvPr/>
        </p:nvSpPr>
        <p:spPr>
          <a:xfrm>
            <a:off x="4936227" y="2522616"/>
            <a:ext cx="349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r>
              <a:rPr lang="ko-KR" altLang="en-US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성적관계</a:t>
            </a: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71B13A-7A64-4BAA-94ED-D91D9E7A4E49}"/>
              </a:ext>
            </a:extLst>
          </p:cNvPr>
          <p:cNvSpPr/>
          <p:nvPr/>
        </p:nvSpPr>
        <p:spPr>
          <a:xfrm>
            <a:off x="712376" y="2519447"/>
            <a:ext cx="3495397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r>
              <a:rPr lang="ko-KR" altLang="en-US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상업적관계</a:t>
            </a: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r>
              <a:rPr lang="ko-KR" altLang="en-US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친밀관계</a:t>
            </a: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r>
              <a:rPr lang="ko-KR" altLang="en-US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개인적이익</a:t>
            </a: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r>
              <a:rPr lang="ko-KR" altLang="en-US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감정적</a:t>
            </a:r>
            <a:r>
              <a:rPr lang="en-US" altLang="ko-KR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의존적관계</a:t>
            </a: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r>
              <a:rPr lang="ko-KR" altLang="en-US" spc="-6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이타적동기</a:t>
            </a:r>
            <a:endParaRPr lang="en-US" altLang="ko-KR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887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340901" y="10568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8A759-237D-4B27-A8A0-09A70BE8F794}"/>
              </a:ext>
            </a:extLst>
          </p:cNvPr>
          <p:cNvSpPr txBox="1"/>
          <p:nvPr/>
        </p:nvSpPr>
        <p:spPr>
          <a:xfrm>
            <a:off x="830674" y="2040287"/>
            <a:ext cx="7972425" cy="10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(1)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상업적 관계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실천이나 치료가 진행되는 동안 상업적인 관계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동업관계와 같은 업무 관계로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빠져 드는 행위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BF1A8-4489-4300-A669-1C35997E9A6B}"/>
              </a:ext>
            </a:extLst>
          </p:cNvPr>
          <p:cNvSpPr txBox="1"/>
          <p:nvPr/>
        </p:nvSpPr>
        <p:spPr>
          <a:xfrm>
            <a:off x="1028699" y="4400729"/>
            <a:ext cx="78315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  <a:p>
            <a:pPr fontAlgn="base"/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농촌이 고향인 클라이언트의 어머니가 직접 만든 도토리 가루</a:t>
            </a:r>
          </a:p>
          <a:p>
            <a:pPr fontAlgn="base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사달라는 부탁을 받고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 봉지에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만원 씩 지불하여 도토리 가루를 구입하였</a:t>
            </a: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D2B3D-8439-4EE5-9283-399E41D7BBDB}"/>
              </a:ext>
            </a:extLst>
          </p:cNvPr>
          <p:cNvSpPr txBox="1"/>
          <p:nvPr/>
        </p:nvSpPr>
        <p:spPr>
          <a:xfrm>
            <a:off x="1028699" y="3200400"/>
            <a:ext cx="7553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</a:p>
          <a:p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집수리 기술을 가지고 있는 클라이언트에게 비용을 지불하고 본인의 집수리를 부탁하였다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A0C6AF-45A6-4ABF-9AC7-E5AF5379F071}"/>
              </a:ext>
            </a:extLst>
          </p:cNvPr>
          <p:cNvSpPr/>
          <p:nvPr/>
        </p:nvSpPr>
        <p:spPr>
          <a:xfrm>
            <a:off x="1028699" y="3581400"/>
            <a:ext cx="7471466" cy="67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6E5060A-B810-4EA1-9E19-14B97888CC43}"/>
              </a:ext>
            </a:extLst>
          </p:cNvPr>
          <p:cNvSpPr/>
          <p:nvPr/>
        </p:nvSpPr>
        <p:spPr>
          <a:xfrm>
            <a:off x="1036292" y="4800778"/>
            <a:ext cx="7471466" cy="9424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672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340901" y="10568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8A759-237D-4B27-A8A0-09A70BE8F794}"/>
              </a:ext>
            </a:extLst>
          </p:cNvPr>
          <p:cNvSpPr txBox="1"/>
          <p:nvPr/>
        </p:nvSpPr>
        <p:spPr>
          <a:xfrm>
            <a:off x="830674" y="1964087"/>
            <a:ext cx="7972425" cy="10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친밀관계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사회복지사와 클라이언트 간의 성적관계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가벼운 신체접촉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사교적인 관계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선물을 주고받는 행위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D2B3D-8439-4EE5-9283-399E41D7BBDB}"/>
              </a:ext>
            </a:extLst>
          </p:cNvPr>
          <p:cNvSpPr txBox="1"/>
          <p:nvPr/>
        </p:nvSpPr>
        <p:spPr>
          <a:xfrm>
            <a:off x="1028699" y="3017145"/>
            <a:ext cx="755332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가출과 약물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학교생활 부적응 등의 문제로 학교 상담실로부터 의뢰된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15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 여학생과 상담을 시작하면서 상담에 충실히 참여하고 변화하는 모습을 보이면 좋은 식당에 가서 저녁을 사주겠다는 약속을 한 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상담을 진행하는 동안 이 약속에 따라 레스토랑에 가서 클라이언트와 단 둘이 식사를 하였다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이때 클라이언트는 고등학교 여학생이며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식당의 분위기를 고려해 볼 때 로맨틱한 분위기로 받아들일 수 있는 상황이었다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저녁식사 이후에는 클라이언트가 답례의 표시로 거리 가판대에서 파는 열쇠고리를 사서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선물하였다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선물 자체는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2-3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천원 수준으로 부담 없이 받았으나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 후 클라이언트로부터 자신이 선물한 열쇠고리를 왜 사용하지 않느냐는 질문을 여러 번 받고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A0C6AF-45A6-4ABF-9AC7-E5AF5379F071}"/>
              </a:ext>
            </a:extLst>
          </p:cNvPr>
          <p:cNvSpPr/>
          <p:nvPr/>
        </p:nvSpPr>
        <p:spPr>
          <a:xfrm>
            <a:off x="1028699" y="3390900"/>
            <a:ext cx="7553326" cy="26573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513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340901" y="10568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8A759-237D-4B27-A8A0-09A70BE8F794}"/>
              </a:ext>
            </a:extLst>
          </p:cNvPr>
          <p:cNvSpPr txBox="1"/>
          <p:nvPr/>
        </p:nvSpPr>
        <p:spPr>
          <a:xfrm>
            <a:off x="830674" y="1925987"/>
            <a:ext cx="7972425" cy="10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(3)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개인적이익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사회복지사들이 이중관계를 통해 개인적인 이익을 얻는 행위를 말한다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ex)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돈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물건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 또는 유용한 정보를 얻는 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BF1A8-4489-4300-A669-1C35997E9A6B}"/>
              </a:ext>
            </a:extLst>
          </p:cNvPr>
          <p:cNvSpPr txBox="1"/>
          <p:nvPr/>
        </p:nvSpPr>
        <p:spPr>
          <a:xfrm>
            <a:off x="1028699" y="4362629"/>
            <a:ext cx="78315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  <a:p>
            <a:pPr fontAlgn="base"/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업무 차 방문한 시장에서 복지관 아동프로그램에 참여중인 아</a:t>
            </a: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동의 부모이자 떡 가게를 운영 중인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동료들과 나눠 먹으라고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만원 미만 </a:t>
            </a: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정도의 떡을 받게 되었고 업무를 마무리 한 후 복지관에 돌아와 이 떡을 복지관 </a:t>
            </a: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동료들과 함께 나눠 먹었다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D2B3D-8439-4EE5-9283-399E41D7BBDB}"/>
              </a:ext>
            </a:extLst>
          </p:cNvPr>
          <p:cNvSpPr txBox="1"/>
          <p:nvPr/>
        </p:nvSpPr>
        <p:spPr>
          <a:xfrm>
            <a:off x="1028699" y="2962990"/>
            <a:ext cx="7553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</a:p>
          <a:p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성인 심리치료를 받고 있는 클라이언트의 경제적인 사정을 고</a:t>
            </a: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려하여 치료비 대신 컴퓨터 수리공인 클라이언트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본인의 집에 있는 고장 난 컴퓨터를 수리하는 일을 맡겼다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A0C6AF-45A6-4ABF-9AC7-E5AF5379F071}"/>
              </a:ext>
            </a:extLst>
          </p:cNvPr>
          <p:cNvSpPr/>
          <p:nvPr/>
        </p:nvSpPr>
        <p:spPr>
          <a:xfrm>
            <a:off x="1028699" y="3361935"/>
            <a:ext cx="7471466" cy="92449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6E5060A-B810-4EA1-9E19-14B97888CC43}"/>
              </a:ext>
            </a:extLst>
          </p:cNvPr>
          <p:cNvSpPr/>
          <p:nvPr/>
        </p:nvSpPr>
        <p:spPr>
          <a:xfrm>
            <a:off x="1036292" y="4762678"/>
            <a:ext cx="7471466" cy="122243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28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340901" y="10568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8A759-237D-4B27-A8A0-09A70BE8F794}"/>
              </a:ext>
            </a:extLst>
          </p:cNvPr>
          <p:cNvSpPr txBox="1"/>
          <p:nvPr/>
        </p:nvSpPr>
        <p:spPr>
          <a:xfrm>
            <a:off x="785812" y="2011712"/>
            <a:ext cx="7972425" cy="1344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(4)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감정적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의존적관계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사회복지사의 개인적 감정이 클라이언트에게 전이되어 감정적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의존적 욕구에 의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 클라이언트를 대하거나 의존적인 모습을 보이는 행위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ex)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방임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폭력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D2B3D-8439-4EE5-9283-399E41D7BBDB}"/>
              </a:ext>
            </a:extLst>
          </p:cNvPr>
          <p:cNvSpPr txBox="1"/>
          <p:nvPr/>
        </p:nvSpPr>
        <p:spPr>
          <a:xfrm>
            <a:off x="992186" y="3434576"/>
            <a:ext cx="75533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</a:p>
          <a:p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ko-KR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지역아동센터에서 근무하는 사회복지사 </a:t>
            </a:r>
            <a:r>
              <a:rPr lang="en-US" altLang="ko-KR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바탕" panose="02030504000101010101" pitchFamily="18" charset="-127"/>
              </a:rPr>
              <a:t>A</a:t>
            </a:r>
            <a:r>
              <a:rPr lang="ko-KR" altLang="en-US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최근 결혼에 실패하여 낙담하고 고립감을 느끼던 중 자신의 스트레스와 우울감을 해소하지 못하고</a:t>
            </a:r>
            <a:r>
              <a:rPr lang="en-US" altLang="ko-KR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 센터를 이</a:t>
            </a:r>
            <a:r>
              <a:rPr lang="ko-KR" altLang="ko-KR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용하는 아동을 방임하고 학대하였다</a:t>
            </a:r>
            <a:r>
              <a:rPr lang="en-US" altLang="ko-KR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바탕" panose="02030504000101010101" pitchFamily="18" charset="-127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또한 센터에서 위탁 운영하고 있는 아동보호기관에 보호 중인 남아 클라이언트에게 폭력을 행사하고 불법 약물을 사용하여 체포되었다</a:t>
            </a:r>
            <a:r>
              <a:rPr lang="en-US" altLang="ko-KR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바탕" panose="02030504000101010101" pitchFamily="18" charset="-127"/>
              </a:rPr>
              <a:t>.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indent="69850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A0C6AF-45A6-4ABF-9AC7-E5AF5379F071}"/>
              </a:ext>
            </a:extLst>
          </p:cNvPr>
          <p:cNvSpPr/>
          <p:nvPr/>
        </p:nvSpPr>
        <p:spPr>
          <a:xfrm>
            <a:off x="992186" y="3816272"/>
            <a:ext cx="7553326" cy="156059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445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/>
          <p:cNvSpPr>
            <a:spLocks noGrp="1" noChangeArrowheads="1"/>
          </p:cNvSpPr>
          <p:nvPr/>
        </p:nvSpPr>
        <p:spPr>
          <a:xfrm>
            <a:off x="1302070" y="549015"/>
            <a:ext cx="932948" cy="61555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>
                <a:gradFill>
                  <a:gsLst>
                    <a:gs pos="23000">
                      <a:srgbClr val="0091C4"/>
                    </a:gs>
                    <a:gs pos="36000">
                      <a:srgbClr val="37CBFF"/>
                    </a:gs>
                    <a:gs pos="52000">
                      <a:srgbClr val="0078A2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목차</a:t>
            </a:r>
            <a:endParaRPr lang="en-US" altLang="ko-KR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FF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29" name="직선 연결선 28"/>
          <p:cNvCxnSpPr>
            <a:cxnSpLocks/>
          </p:cNvCxnSpPr>
          <p:nvPr/>
        </p:nvCxnSpPr>
        <p:spPr>
          <a:xfrm>
            <a:off x="0" y="1225229"/>
            <a:ext cx="3038535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036829-8010-4A35-96D5-303C48989E08}"/>
              </a:ext>
            </a:extLst>
          </p:cNvPr>
          <p:cNvSpPr txBox="1"/>
          <p:nvPr/>
        </p:nvSpPr>
        <p:spPr>
          <a:xfrm>
            <a:off x="1176187" y="1330004"/>
            <a:ext cx="61645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Ⅰ. </a:t>
            </a:r>
            <a:r>
              <a:rPr lang="ko-KR" altLang="en-US" sz="2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서론</a:t>
            </a:r>
            <a:endParaRPr lang="en-US" altLang="ko-KR" sz="2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1.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개념 및 중요성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한국과 </a:t>
            </a:r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NASW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윤리강령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en-US" altLang="ko-KR" sz="2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Biestek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</a:t>
            </a:r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 원칙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Ⅱ. </a:t>
            </a:r>
            <a:r>
              <a:rPr lang="ko-KR" altLang="en-US" sz="2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본론</a:t>
            </a:r>
            <a:endParaRPr lang="en-US" altLang="ko-KR" sz="2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1.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성적인 이중관계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2.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서비스비용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3. </a:t>
            </a:r>
            <a:r>
              <a:rPr lang="ko-KR" altLang="en-US" sz="2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4.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관련영상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Ⅲ. </a:t>
            </a:r>
            <a:r>
              <a:rPr lang="ko-KR" altLang="en-US" sz="2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결론</a:t>
            </a:r>
            <a:endParaRPr lang="en-US" altLang="ko-KR" sz="2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1.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갈등사례 토론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2. </a:t>
            </a:r>
            <a:r>
              <a:rPr lang="ko-KR" altLang="en-US" sz="2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조별발표</a:t>
            </a: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64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340901" y="10568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D2B3D-8439-4EE5-9283-399E41D7BBDB}"/>
              </a:ext>
            </a:extLst>
          </p:cNvPr>
          <p:cNvSpPr txBox="1"/>
          <p:nvPr/>
        </p:nvSpPr>
        <p:spPr>
          <a:xfrm>
            <a:off x="992186" y="2077429"/>
            <a:ext cx="7553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  <a:p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가정폭력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성폭력으로 고통받아온 지적장애여성을 임시 보호하는 쉼터에서 근무하고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씨의 근무조건은 주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 주간근무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시간을 넘지 않음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원칙으로 하고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또한 쉼터의 적정인원은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명으로 클라이언트가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명을 초과될 시에는 쉼터의 근무 인원의 확충을 필수적으로 하기로 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그럼에도 퇴근시간과 적정인원은 지켜지지 않았고 이에 대한 불만이 쌓여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수퍼바이저에게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건의를 하였으나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문제가 신속히 해결되지 않았다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이와 같은 이유로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클라이언트에게 폭력을 가했고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과정에서 여러 명의 클라이언트와 싸움이 붙어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클라이언트와 사회복지사 모두가 외상을 당하였다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이후 쉼터는 폐쇄되어 클라이언트들은 다른 쉼터에 분산 이송되었고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파면되었다</a:t>
            </a:r>
          </a:p>
          <a:p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A0C6AF-45A6-4ABF-9AC7-E5AF5379F071}"/>
              </a:ext>
            </a:extLst>
          </p:cNvPr>
          <p:cNvSpPr/>
          <p:nvPr/>
        </p:nvSpPr>
        <p:spPr>
          <a:xfrm>
            <a:off x="992186" y="2549306"/>
            <a:ext cx="7553326" cy="276830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351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340901" y="10568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비성적인 이중관계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8A759-237D-4B27-A8A0-09A70BE8F794}"/>
              </a:ext>
            </a:extLst>
          </p:cNvPr>
          <p:cNvSpPr txBox="1"/>
          <p:nvPr/>
        </p:nvSpPr>
        <p:spPr>
          <a:xfrm>
            <a:off x="830674" y="1964087"/>
            <a:ext cx="797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(5)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이타적동기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 관계나 기타 관계와 상관없이 사회복지사 스스로 클라이언트를 돕기 원해 하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노력이나 선의의 행위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D2B3D-8439-4EE5-9283-399E41D7BBDB}"/>
              </a:ext>
            </a:extLst>
          </p:cNvPr>
          <p:cNvSpPr txBox="1"/>
          <p:nvPr/>
        </p:nvSpPr>
        <p:spPr>
          <a:xfrm>
            <a:off x="1028699" y="2963617"/>
            <a:ext cx="755332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오랫동안 담당하던 중증 장애인 클라이언트를 보호하는 보호자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 대한 연민이 생겼다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초기에는 연민이라 생각하지 않고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씨가 너무 힘들어 보였기에 그를 돕고자 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.) 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중증장애인을 돌보는 일로 부양부담과 스트레스가 심한 상태였다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씨의 부담을 덜어주고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심리적인 지지를 제공하기 위해 가정봉사원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이용대상자로서의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자격조건에 부합되지 못하지만 편법적인 사정방법을 활용해 가정봉사원 서비스를 받도록 도와주었다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A0C6AF-45A6-4ABF-9AC7-E5AF5379F071}"/>
              </a:ext>
            </a:extLst>
          </p:cNvPr>
          <p:cNvSpPr/>
          <p:nvPr/>
        </p:nvSpPr>
        <p:spPr>
          <a:xfrm>
            <a:off x="1028699" y="3429000"/>
            <a:ext cx="7553326" cy="19349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80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340901" y="10568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이중관계의 종류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성적인 이중관계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8A759-237D-4B27-A8A0-09A70BE8F794}"/>
              </a:ext>
            </a:extLst>
          </p:cNvPr>
          <p:cNvSpPr txBox="1"/>
          <p:nvPr/>
        </p:nvSpPr>
        <p:spPr>
          <a:xfrm>
            <a:off x="830674" y="1964087"/>
            <a:ext cx="797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(1)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성적관계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: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성행위를 비롯하여 데이트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성적인 농담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성추행 포함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종결이후의 성관계를 가지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행위</a:t>
            </a:r>
          </a:p>
          <a:p>
            <a:pPr fontAlgn="base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D2B3D-8439-4EE5-9283-399E41D7BBDB}"/>
              </a:ext>
            </a:extLst>
          </p:cNvPr>
          <p:cNvSpPr txBox="1"/>
          <p:nvPr/>
        </p:nvSpPr>
        <p:spPr>
          <a:xfrm>
            <a:off x="1028699" y="2963617"/>
            <a:ext cx="755332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가족자문기관에서 근무 중인 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이혼한 여성 클라이언트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씨의 치료를 담당하고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이혼 이후에 자기 자신에 대한 부정적 이미지를 가지고 있었고 이것이 직장에서의 승진까지 방해한다고 느끼고 있었다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씨의 현재 문제에 초점을 두었고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씨가 스스로에 대한 신뢰를 회복하는 것으로 치료목표를 세웠으며 치료과정에서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씨를 잘 이해하며 따뜻하게 대해주었다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하지만 점점 치료가 진행될수록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서로에게 끌리는 감정을 느끼게 되었고 치료 진행 중에 성관계를 가지게 되었다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A0C6AF-45A6-4ABF-9AC7-E5AF5379F071}"/>
              </a:ext>
            </a:extLst>
          </p:cNvPr>
          <p:cNvSpPr/>
          <p:nvPr/>
        </p:nvSpPr>
        <p:spPr>
          <a:xfrm>
            <a:off x="1028699" y="3428999"/>
            <a:ext cx="7553326" cy="21431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0502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서비스비용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712376" y="136169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서비스비용이란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27691-008C-46E5-8D63-79E4BA03F96A}"/>
              </a:ext>
            </a:extLst>
          </p:cNvPr>
          <p:cNvSpPr txBox="1"/>
          <p:nvPr/>
        </p:nvSpPr>
        <p:spPr>
          <a:xfrm>
            <a:off x="1047749" y="2009775"/>
            <a:ext cx="7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사회복지사들이 클라이언트에게 서비스를 제공하면서 받는 요금을 말한다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4AB4D-76E2-4E1D-84D7-E06323C43327}"/>
              </a:ext>
            </a:extLst>
          </p:cNvPr>
          <p:cNvSpPr txBox="1"/>
          <p:nvPr/>
        </p:nvSpPr>
        <p:spPr>
          <a:xfrm>
            <a:off x="866775" y="2943225"/>
            <a:ext cx="642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서비스비용에서의 윤리적갈등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254BF-D46A-4342-84D9-32089DAF0E91}"/>
              </a:ext>
            </a:extLst>
          </p:cNvPr>
          <p:cNvSpPr txBox="1"/>
          <p:nvPr/>
        </p:nvSpPr>
        <p:spPr>
          <a:xfrm>
            <a:off x="1018762" y="3624480"/>
            <a:ext cx="7134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공정하고 합리적이며 적절한 서비스 요금은 어떤 수준의 요금인가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서비스를 받아야하는 클라이언트의 경제적여건이 어려워져서 더 이상 요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금을 지불할 능력이 없다면 서비스 제공은 어떻게 해야 할 것인가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지불 능력이 적거나 없는 클라이언트들을 위해서 요금을 차별적으로 책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 해야 하는가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77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43834" y="2519447"/>
            <a:ext cx="3632479" cy="276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서비스비용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712376" y="1228340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서비스비용에서의 윤리적갈등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AD18616-D0A0-439A-96E5-C370AE44F5E1}"/>
              </a:ext>
            </a:extLst>
          </p:cNvPr>
          <p:cNvSpPr txBox="1">
            <a:spLocks/>
          </p:cNvSpPr>
          <p:nvPr/>
        </p:nvSpPr>
        <p:spPr>
          <a:xfrm>
            <a:off x="874920" y="2059337"/>
            <a:ext cx="7773780" cy="4343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컴퓨터 관련업체 직원인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30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여자친구와 헤어진 후에 따르는 정서적 문제들을 이유로 사회복지사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상담을 요청해왔다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B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이성과 친밀한 관계를 지속해 나가는 것에 대해서 불안감을 느끼고 있었으며 직업의 장래성에 대해서도 걱정하고 있었다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그러던 중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최근에 자신이 근무하고 있는 컴퓨터회사가 부도로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주일 후에 문을 닫게 된다는 것을 알게 되었고 상담을 지속하길 원하지만 실직하게 되면 상담비를 지불하기 어려운 형편이 된다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이에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B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상담을 계속 받는 대신에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씨가 다른 사회복지 전문가들과 함께 일하고 있는 연구소의 컴퓨터 관련된 업무를 관리하겠다는 제안을 하였다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 A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 또한 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씨의 상담이 지속 되어야하는 상황이라고 생각하지만 서비스비용 문제를 어떻게 처리하는 것이 좋을 지 결정하기 어렵다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7D2FC5-07E8-4125-971C-D62DEF7A02C4}"/>
              </a:ext>
            </a:extLst>
          </p:cNvPr>
          <p:cNvSpPr/>
          <p:nvPr/>
        </p:nvSpPr>
        <p:spPr>
          <a:xfrm>
            <a:off x="874920" y="2646326"/>
            <a:ext cx="7773780" cy="294484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4010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712376" y="1247390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1)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거짓말하기란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EDC89-70DD-4137-8D48-11ADB0E3606E}"/>
              </a:ext>
            </a:extLst>
          </p:cNvPr>
          <p:cNvSpPr txBox="1"/>
          <p:nvPr/>
        </p:nvSpPr>
        <p:spPr>
          <a:xfrm>
            <a:off x="998192" y="1933575"/>
            <a:ext cx="7452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사회복지사가 클라이언트에게 진실을 말해야 하는 것은 전문적관계에 있어서 기본적인 윤리의무이지만 클라이언트의 이익을 위해 클라이언트에게 거짓을 말하는 행위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→ 일반적으로 사회복지사가 클라이언트에게 진실을 숨기고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거짓을 말할 때는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그렇게 하는 것이 클라이언트에게 유리하다고 생각하기 때문이다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트에게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유리할 것인가 하는 것은 사회복지사의 경험적 평가에 달려있지만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런 결정이 윤리적으로 정당화될 수 있는 것은 아니다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0364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693326" y="999740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사회복지사가 진실을 말하지 않는 이유들</a:t>
            </a: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EDC89-70DD-4137-8D48-11ADB0E3606E}"/>
              </a:ext>
            </a:extLst>
          </p:cNvPr>
          <p:cNvSpPr txBox="1"/>
          <p:nvPr/>
        </p:nvSpPr>
        <p:spPr>
          <a:xfrm>
            <a:off x="798167" y="1504950"/>
            <a:ext cx="7926733" cy="520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 클라이언트가 선택한 목표가 바람직하지 않다는 것을 분명히 하기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 새로운 목표를 만들기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③ 대안들을 숨기기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④ 대안들을 확대하기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⑤ 한 두 가지 대안들의 비용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효과를 다르게 계산하기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⑥ 클라이언트의 불확실성을 증가시키거나 감소시키기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⑦ 클라이언트의 불안을 증가시키거나 감소시키기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⑧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상처”가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될 수 있는 진실로부터 클라이언트를 보호하기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⑨ 개입전략의 효과성을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⑩ 클라이언트의 고지된 동의를 얻기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⑪ 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자로부터 얻은 정보의 비밀을 보장하기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⑫ 클라이언트의 요청으로 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자에게 거짓말을 하여 클라이언트와의 관계를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5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강화하기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⑬ 정보를 주지 않음으로 해서 클라이언트에 대한 사회복지사의 권위를 증가 시키기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5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위해</a:t>
            </a:r>
          </a:p>
          <a:p>
            <a:pPr fontAlgn="base">
              <a:lnSpc>
                <a:spcPts val="25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⑭ 사회복지사가 자신의 실수를 무마함으로써 좋은 인상을 주기 위해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28CD742-BE43-445A-91CF-71943B5CEE6B}"/>
              </a:ext>
            </a:extLst>
          </p:cNvPr>
          <p:cNvSpPr/>
          <p:nvPr/>
        </p:nvSpPr>
        <p:spPr>
          <a:xfrm>
            <a:off x="788642" y="1504949"/>
            <a:ext cx="7802908" cy="5211165"/>
          </a:xfrm>
          <a:prstGeom prst="rect">
            <a:avLst/>
          </a:prstGeom>
          <a:noFill/>
          <a:ln w="19050">
            <a:solidFill>
              <a:srgbClr val="647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870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712375" y="1247390"/>
            <a:ext cx="647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3)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거짓말하기에서의 윤리적갈등</a:t>
            </a: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EDC89-70DD-4137-8D48-11ADB0E3606E}"/>
              </a:ext>
            </a:extLst>
          </p:cNvPr>
          <p:cNvSpPr txBox="1"/>
          <p:nvPr/>
        </p:nvSpPr>
        <p:spPr>
          <a:xfrm>
            <a:off x="998192" y="1933575"/>
            <a:ext cx="7452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거짓을 말하지 않고도 사실의 일부만 알림으로써 클라이언트를 속인 경우는 진실을 말한 것인가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기관의 추가예산을 확보하기 위해 새로운 프로그램의 기대이익을 과장한 경우는 윤리적 행동인가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암환자에게 문화적 전통에 따라 다른 병으로 알리는 것이 옳은 것인가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6077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867687" y="2519448"/>
            <a:ext cx="3632478" cy="2768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270" indent="-158270" latinLnBrk="0">
              <a:spcBef>
                <a:spcPts val="171"/>
              </a:spcBef>
              <a:buFont typeface="Arial" panose="020B0604020202020204" pitchFamily="34" charset="0"/>
              <a:buChar char="•"/>
              <a:tabLst>
                <a:tab pos="60873" algn="l"/>
                <a:tab pos="97396" algn="l"/>
              </a:tabLst>
            </a:pPr>
            <a:endParaRPr lang="en-US" altLang="ko-KR" sz="1600" spc="-6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23A86-DCF3-40E2-A807-8EBB45812924}"/>
              </a:ext>
            </a:extLst>
          </p:cNvPr>
          <p:cNvSpPr txBox="1"/>
          <p:nvPr/>
        </p:nvSpPr>
        <p:spPr>
          <a:xfrm>
            <a:off x="712375" y="1247390"/>
            <a:ext cx="647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3)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진실말하기와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거짓말하기에서의 윤리적갈등</a:t>
            </a: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EDC89-70DD-4137-8D48-11ADB0E3606E}"/>
              </a:ext>
            </a:extLst>
          </p:cNvPr>
          <p:cNvSpPr txBox="1"/>
          <p:nvPr/>
        </p:nvSpPr>
        <p:spPr>
          <a:xfrm>
            <a:off x="998192" y="1933575"/>
            <a:ext cx="74524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이혼 후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7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살 된 두 딸을 혼자 기르고 있는 여성 클라이언트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씨의 치료를 담당하고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둘째 아이가 유치원에 들어가면서부터 부족한 사회복지 지원금을 보충하기 위해 시간제 일자리를 구하고 있었다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하지만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경험이 없다는 이유로 여러 번 일자리를 거절당하여 매우 절망적인 상태였고 상당히 부정적인 자기상을 가지게 되었다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그러던 중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곧 직장을 구하게 될 것 같다고 이야기 했지만 그 직장은 고용주가 노동자를 착취하고 최저임금도 주지 않는 곳이었고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 또한 그 사실을 알게 되었다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이 사실을 말해야 할지 아니면 일자리를 얻게 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씨를 축하해주고 그녀의 들뜬 기분을 맞춰주며 희망을 줘야할 지 갈등하고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7F9E058-76BE-4538-BFA0-F7E62E83D5CF}"/>
              </a:ext>
            </a:extLst>
          </p:cNvPr>
          <p:cNvSpPr/>
          <p:nvPr/>
        </p:nvSpPr>
        <p:spPr>
          <a:xfrm>
            <a:off x="998192" y="2304453"/>
            <a:ext cx="7553326" cy="26240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002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관련영상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2EA2B7-5142-4D45-B7F4-6F22C8D63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3" y="1298732"/>
            <a:ext cx="7416646" cy="51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/>
        </p:nvSpPr>
        <p:spPr>
          <a:xfrm>
            <a:off x="5215462" y="2105446"/>
            <a:ext cx="1877437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>
                <a:gradFill>
                  <a:gsLst>
                    <a:gs pos="23000">
                      <a:srgbClr val="0091C4"/>
                    </a:gs>
                    <a:gs pos="36000">
                      <a:srgbClr val="37CBFF"/>
                    </a:gs>
                    <a:gs pos="52000">
                      <a:srgbClr val="0078A2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서론</a:t>
            </a:r>
            <a:endParaRPr lang="en-US" altLang="ko-KR" sz="6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FF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079760" y="3346704"/>
            <a:ext cx="2138285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8496D7-0054-47EC-96FB-83713C41672C}"/>
              </a:ext>
            </a:extLst>
          </p:cNvPr>
          <p:cNvSpPr txBox="1"/>
          <p:nvPr/>
        </p:nvSpPr>
        <p:spPr>
          <a:xfrm>
            <a:off x="3553339" y="3808095"/>
            <a:ext cx="5476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1.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개념 및 중요성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한국과 </a:t>
            </a:r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NASW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윤리강령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- </a:t>
            </a:r>
            <a:r>
              <a:rPr lang="en-US" altLang="ko-KR" sz="28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Biestek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</a:t>
            </a:r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 원칙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6458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/>
        </p:nvSpPr>
        <p:spPr>
          <a:xfrm>
            <a:off x="5215462" y="2105446"/>
            <a:ext cx="1877437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>
                <a:gradFill>
                  <a:gsLst>
                    <a:gs pos="23000">
                      <a:srgbClr val="0091C4"/>
                    </a:gs>
                    <a:gs pos="36000">
                      <a:srgbClr val="37CBFF"/>
                    </a:gs>
                    <a:gs pos="52000">
                      <a:srgbClr val="0078A2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결론</a:t>
            </a:r>
            <a:endParaRPr lang="en-US" altLang="ko-KR" sz="6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FF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079760" y="3346704"/>
            <a:ext cx="2138285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8496D7-0054-47EC-96FB-83713C41672C}"/>
              </a:ext>
            </a:extLst>
          </p:cNvPr>
          <p:cNvSpPr txBox="1"/>
          <p:nvPr/>
        </p:nvSpPr>
        <p:spPr>
          <a:xfrm>
            <a:off x="4648715" y="3511296"/>
            <a:ext cx="304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1.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토론할 사례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2. </a:t>
            </a:r>
            <a:r>
              <a:rPr lang="ko-KR" altLang="en-US" sz="2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조별발표</a:t>
            </a:r>
            <a:endParaRPr lang="en-US" altLang="ko-KR" sz="28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1302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토론할 사례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C3F18-20C7-42BC-80BB-4C11BA4F60EF}"/>
              </a:ext>
            </a:extLst>
          </p:cNvPr>
          <p:cNvSpPr txBox="1"/>
          <p:nvPr/>
        </p:nvSpPr>
        <p:spPr>
          <a:xfrm>
            <a:off x="723899" y="1781175"/>
            <a:ext cx="7581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심각한 우울증으로 지속적인 자해 및 자살시도를 하는 김 씨는 현재 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상담치료를 받고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3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개월 동안 상담치료를 계속했음에도 불구하고 김 씨의 상태는 호전되지 않았고 자해 및 자살시도 또한 계속해서 하는 중이다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상담을 진행하던 중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김 씨에게 오래전 경제적인 이유로 헤어진 아들이 있다는 것과 김 씨의 우울증이 아들에 대한 죄책감으로 인해 시작되었다는 것을 알게 되었다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 씨는 상담 중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아들이 너무 보고 싶고 만약 볼 수 없다면 아들이 어떻게 살고 있는 지라도 알고 싶으니 아들의 행방을 찾아줄 수 있냐고 부탁했다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이로 인해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수소문하여 김 씨 아들의 행방을 찾게 되었지만 김 씨 아들은 현재 암으로 인한 시한부 판정을 받아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개월밖에 살지 못한다는 것을 알게 되었다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다음 회기 상담을 진행 할 때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김 씨에게 아들의 행방과 상태에 대해 알려야 하는지 갈등을 겪고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4676D-877C-44FF-9724-035DF7E7C53A}"/>
              </a:ext>
            </a:extLst>
          </p:cNvPr>
          <p:cNvSpPr txBox="1"/>
          <p:nvPr/>
        </p:nvSpPr>
        <p:spPr>
          <a:xfrm>
            <a:off x="723900" y="1277422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사례①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38F7981-460E-46D8-ACC7-BD733E345F9B}"/>
              </a:ext>
            </a:extLst>
          </p:cNvPr>
          <p:cNvSpPr/>
          <p:nvPr/>
        </p:nvSpPr>
        <p:spPr>
          <a:xfrm>
            <a:off x="723900" y="1714500"/>
            <a:ext cx="7581900" cy="41814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684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토론할 사례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8ADA9F5-E3D4-4850-B531-9A8DBC0BC336}"/>
              </a:ext>
            </a:extLst>
          </p:cNvPr>
          <p:cNvSpPr/>
          <p:nvPr/>
        </p:nvSpPr>
        <p:spPr>
          <a:xfrm>
            <a:off x="425252" y="1326193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클라이언트는 누구인가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위 사례의 문제는 무엇인가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클라이언트의 욕구는 무엇인가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위 사례에서 사회복지사가 직면한 딜레마는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위 사례에 대한 개인의 생각은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본인이 사회복지사로서 이러한 사례를 접한다면 어떻게 행동할까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4486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토론할 사례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4676D-877C-44FF-9724-035DF7E7C53A}"/>
              </a:ext>
            </a:extLst>
          </p:cNvPr>
          <p:cNvSpPr txBox="1"/>
          <p:nvPr/>
        </p:nvSpPr>
        <p:spPr>
          <a:xfrm>
            <a:off x="723900" y="1144072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사례②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38F7981-460E-46D8-ACC7-BD733E345F9B}"/>
              </a:ext>
            </a:extLst>
          </p:cNvPr>
          <p:cNvSpPr/>
          <p:nvPr/>
        </p:nvSpPr>
        <p:spPr>
          <a:xfrm>
            <a:off x="723900" y="1714500"/>
            <a:ext cx="7581900" cy="45433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3B6A3-C82A-4505-8264-1B56103DF975}"/>
              </a:ext>
            </a:extLst>
          </p:cNvPr>
          <p:cNvSpPr txBox="1"/>
          <p:nvPr/>
        </p:nvSpPr>
        <p:spPr>
          <a:xfrm>
            <a:off x="723900" y="1733550"/>
            <a:ext cx="758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미디어에서 나름 유명세를 타고 있는 헬스 트레이너 김 씨는 공황장애로 인해 사회복지사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상담을 받고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김씨는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씨와 상담을 진행하는 중에 한번씩 물건을 놓치고 장애물이 없는 곳에서 넘어지거나 손가락을 짧게 더는 모습 등을 보였고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김 씨의 모습에서 오랫동안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루게릭병으로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투병하다가 돌아가신 아버지의 모습이 생각났다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전문적 지식을 갖춘 의사는 아니었지만 설마 하는 마음에 김 씨의 보호자에게 연락을 하여 김 씨의 상태에 대해 조심스럽게 알려주었다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하지만 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씨의 보호자는 김 씨가 어릴 때부터 가난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소심한 성격 등으로 왕따를 당했고 그 때의 트라우마를 극복하기 위해 운동을 시작하여 헬스 트레이너라는 직업을 가지게 되었으며 만약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루게릭병이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의심된다는 이야기를 하면 김 씨의 상실감이 클 것이고 더 이상 운동을 할 수 없다는 것에 충격을 받아 아무것도 하지 못할 것이니 절대 이 이야기를 하지  말아 달라고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씨에게 부탁했다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이후 상담을 진행할 때에도 김 씨는 여전히 같은 증상을 보이고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씨는 김 씨에게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루게릭병이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의심된다는 것을 알려야 할지 말아야 할지 갈등을 겪고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5379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토론할 사례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8ADA9F5-E3D4-4850-B531-9A8DBC0BC336}"/>
              </a:ext>
            </a:extLst>
          </p:cNvPr>
          <p:cNvSpPr/>
          <p:nvPr/>
        </p:nvSpPr>
        <p:spPr>
          <a:xfrm>
            <a:off x="425252" y="1326193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클라이언트는 누구인가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위 사례의 문제는 무엇인가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클라이언트의 욕구는 무엇인가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위 사례에서 사회복지사가 직면한 딜레마는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위 사례에 대한 개인의 생각은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본인이 사회복지사로서 이러한 사례를 접한다면 어떻게 행동할까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anose="020B0604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5124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058773" y="5963698"/>
            <a:ext cx="473506" cy="423583"/>
            <a:chOff x="2372348" y="4153948"/>
            <a:chExt cx="473506" cy="423583"/>
          </a:xfrm>
        </p:grpSpPr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662805" y="4153948"/>
              <a:ext cx="183049" cy="187587"/>
            </a:xfrm>
            <a:custGeom>
              <a:avLst/>
              <a:gdLst>
                <a:gd name="T0" fmla="*/ 31 w 51"/>
                <a:gd name="T1" fmla="*/ 52 h 52"/>
                <a:gd name="T2" fmla="*/ 45 w 51"/>
                <a:gd name="T3" fmla="*/ 40 h 52"/>
                <a:gd name="T4" fmla="*/ 47 w 51"/>
                <a:gd name="T5" fmla="*/ 22 h 52"/>
                <a:gd name="T6" fmla="*/ 33 w 51"/>
                <a:gd name="T7" fmla="*/ 6 h 52"/>
                <a:gd name="T8" fmla="*/ 15 w 51"/>
                <a:gd name="T9" fmla="*/ 5 h 52"/>
                <a:gd name="T10" fmla="*/ 0 w 51"/>
                <a:gd name="T11" fmla="*/ 17 h 52"/>
                <a:gd name="T12" fmla="*/ 31 w 5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cubicBezTo>
                    <a:pt x="45" y="40"/>
                    <a:pt x="45" y="40"/>
                    <a:pt x="45" y="40"/>
                  </a:cubicBezTo>
                  <a:cubicBezTo>
                    <a:pt x="51" y="35"/>
                    <a:pt x="51" y="27"/>
                    <a:pt x="47" y="22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8" y="1"/>
                    <a:pt x="20" y="0"/>
                    <a:pt x="15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28"/>
                    <a:pt x="23" y="39"/>
                    <a:pt x="31" y="52"/>
                  </a:cubicBezTo>
                  <a:close/>
                </a:path>
              </a:pathLst>
            </a:custGeom>
            <a:solidFill>
              <a:srgbClr val="3F3F3F"/>
            </a:solidFill>
            <a:ln w="23813" cap="rnd">
              <a:solidFill>
                <a:srgbClr val="3F3F3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62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466142" y="4215974"/>
              <a:ext cx="308610" cy="298021"/>
            </a:xfrm>
            <a:custGeom>
              <a:avLst/>
              <a:gdLst>
                <a:gd name="T0" fmla="*/ 17 w 86"/>
                <a:gd name="T1" fmla="*/ 64 h 83"/>
                <a:gd name="T2" fmla="*/ 30 w 86"/>
                <a:gd name="T3" fmla="*/ 83 h 83"/>
                <a:gd name="T4" fmla="*/ 86 w 86"/>
                <a:gd name="T5" fmla="*/ 35 h 83"/>
                <a:gd name="T6" fmla="*/ 55 w 86"/>
                <a:gd name="T7" fmla="*/ 0 h 83"/>
                <a:gd name="T8" fmla="*/ 0 w 86"/>
                <a:gd name="T9" fmla="*/ 48 h 83"/>
                <a:gd name="T10" fmla="*/ 17 w 86"/>
                <a:gd name="T11" fmla="*/ 6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3">
                  <a:moveTo>
                    <a:pt x="17" y="64"/>
                  </a:moveTo>
                  <a:cubicBezTo>
                    <a:pt x="22" y="70"/>
                    <a:pt x="26" y="77"/>
                    <a:pt x="30" y="8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78" y="22"/>
                    <a:pt x="68" y="10"/>
                    <a:pt x="55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6" y="53"/>
                    <a:pt x="11" y="58"/>
                    <a:pt x="17" y="64"/>
                  </a:cubicBezTo>
                  <a:close/>
                </a:path>
              </a:pathLst>
            </a:custGeom>
            <a:noFill/>
            <a:ln w="23813" cap="rnd">
              <a:solidFill>
                <a:srgbClr val="3F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62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404117" y="4388433"/>
              <a:ext cx="172459" cy="167921"/>
            </a:xfrm>
            <a:custGeom>
              <a:avLst/>
              <a:gdLst>
                <a:gd name="T0" fmla="*/ 17 w 48"/>
                <a:gd name="T1" fmla="*/ 0 h 47"/>
                <a:gd name="T2" fmla="*/ 0 w 48"/>
                <a:gd name="T3" fmla="*/ 35 h 47"/>
                <a:gd name="T4" fmla="*/ 6 w 48"/>
                <a:gd name="T5" fmla="*/ 40 h 47"/>
                <a:gd name="T6" fmla="*/ 10 w 48"/>
                <a:gd name="T7" fmla="*/ 47 h 47"/>
                <a:gd name="T8" fmla="*/ 48 w 48"/>
                <a:gd name="T9" fmla="*/ 35 h 47"/>
                <a:gd name="T10" fmla="*/ 34 w 48"/>
                <a:gd name="T11" fmla="*/ 16 h 47"/>
                <a:gd name="T12" fmla="*/ 17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1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4" y="38"/>
                    <a:pt x="6" y="40"/>
                  </a:cubicBezTo>
                  <a:cubicBezTo>
                    <a:pt x="8" y="42"/>
                    <a:pt x="9" y="45"/>
                    <a:pt x="10" y="47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29"/>
                    <a:pt x="39" y="22"/>
                    <a:pt x="34" y="16"/>
                  </a:cubicBezTo>
                  <a:cubicBezTo>
                    <a:pt x="29" y="10"/>
                    <a:pt x="23" y="5"/>
                    <a:pt x="17" y="0"/>
                  </a:cubicBezTo>
                  <a:close/>
                </a:path>
              </a:pathLst>
            </a:custGeom>
            <a:noFill/>
            <a:ln w="23813" cap="rnd">
              <a:solidFill>
                <a:srgbClr val="3F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62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372348" y="4513994"/>
              <a:ext cx="68077" cy="63537"/>
            </a:xfrm>
            <a:custGeom>
              <a:avLst/>
              <a:gdLst>
                <a:gd name="T0" fmla="*/ 15 w 19"/>
                <a:gd name="T1" fmla="*/ 6 h 18"/>
                <a:gd name="T2" fmla="*/ 9 w 19"/>
                <a:gd name="T3" fmla="*/ 0 h 18"/>
                <a:gd name="T4" fmla="*/ 0 w 19"/>
                <a:gd name="T5" fmla="*/ 18 h 18"/>
                <a:gd name="T6" fmla="*/ 19 w 19"/>
                <a:gd name="T7" fmla="*/ 12 h 18"/>
                <a:gd name="T8" fmla="*/ 15 w 19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5" y="6"/>
                  </a:moveTo>
                  <a:cubicBezTo>
                    <a:pt x="14" y="4"/>
                    <a:pt x="11" y="1"/>
                    <a:pt x="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0"/>
                    <a:pt x="17" y="8"/>
                    <a:pt x="15" y="6"/>
                  </a:cubicBezTo>
                  <a:close/>
                </a:path>
              </a:pathLst>
            </a:custGeom>
            <a:solidFill>
              <a:srgbClr val="3F3F3F"/>
            </a:solidFill>
            <a:ln w="23813" cap="rnd">
              <a:solidFill>
                <a:srgbClr val="3F3F3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62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출처</a:t>
            </a:r>
          </a:p>
        </p:txBody>
      </p:sp>
      <p:sp>
        <p:nvSpPr>
          <p:cNvPr id="49" name="내용 개체 틀 3">
            <a:extLst>
              <a:ext uri="{FF2B5EF4-FFF2-40B4-BE49-F238E27FC236}">
                <a16:creationId xmlns:a16="http://schemas.microsoft.com/office/drawing/2014/main" id="{4647BDCE-294A-4BC8-BCD8-8F30EF0A3580}"/>
              </a:ext>
            </a:extLst>
          </p:cNvPr>
          <p:cNvSpPr txBox="1">
            <a:spLocks/>
          </p:cNvSpPr>
          <p:nvPr/>
        </p:nvSpPr>
        <p:spPr>
          <a:xfrm>
            <a:off x="468755" y="1366027"/>
            <a:ext cx="832078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sz="17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강선경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김욱 공역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(2005),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 가치와 윤리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시그마프레스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sz="17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양옥경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외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(2004),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사회복지윤리와 철학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나눔의 집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김상균 외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(2006),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사회복지윤리와 철학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나남출판</a:t>
            </a:r>
            <a:endParaRPr lang="ko-KR" altLang="en-US" sz="17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서미경 외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(2008),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사회복지실천윤리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양서원 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엄명용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김성천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오혜경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윤혜미 공저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(2011),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사회복지실천의 이해 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판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학지사</a:t>
            </a:r>
            <a:endParaRPr lang="ko-KR" altLang="en-US" sz="17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6.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사회복지실천에서의 이중관계에 관한 탐색적 연구 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–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오혜경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경성대학교 사회과학연</a:t>
            </a:r>
            <a:endParaRPr lang="en-US" altLang="ko-KR" sz="17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구소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7.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대구 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MBC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뉴스 희망원비리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</a:t>
            </a:r>
            <a:r>
              <a:rPr lang="ko-KR" altLang="en-US" sz="17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희망원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아직 끝나지 않은 아픔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  <a:endParaRPr lang="ko-KR" altLang="en-US" sz="17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6647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/>
        </p:nvSpPr>
        <p:spPr>
          <a:xfrm>
            <a:off x="3438097" y="3591346"/>
            <a:ext cx="4274503" cy="11079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>
                <a:gradFill>
                  <a:gsLst>
                    <a:gs pos="23000">
                      <a:srgbClr val="0091C4"/>
                    </a:gs>
                    <a:gs pos="36000">
                      <a:srgbClr val="37CBFF"/>
                    </a:gs>
                    <a:gs pos="52000">
                      <a:srgbClr val="0078A2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T</a:t>
            </a:r>
            <a:r>
              <a:rPr lang="en-US" altLang="ko-KR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hank you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497406" y="4741164"/>
            <a:ext cx="6012354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0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개념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AFABE-E8C2-4C7C-94AF-768F965BE971}"/>
              </a:ext>
            </a:extLst>
          </p:cNvPr>
          <p:cNvSpPr txBox="1"/>
          <p:nvPr/>
        </p:nvSpPr>
        <p:spPr>
          <a:xfrm>
            <a:off x="428625" y="1126688"/>
            <a:ext cx="828675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1) 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전문적 </a:t>
            </a:r>
            <a:r>
              <a:rPr lang="ko-KR" altLang="en-US" sz="24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관계란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 관계는 클라이언트의 문제해결 및 적응과 같은 목적을 달성하기 위해 이루어지는 전문가와 클라이언트의 관계를 말한다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일종의 치료적 동맹 관계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(alliance)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라고 할 수 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>
              <a:lnSpc>
                <a:spcPct val="16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60000"/>
              </a:lnSpc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 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긍정적인 전문적 관계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6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긍정적인 전문적 관계는 개인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가족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혹은 집단을 효과적으로 원조하기 위한 전제조건이 되며 조직이나 지역사회의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구성원들과의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협력관계에서도 중요한 역할을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323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개념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AFABE-E8C2-4C7C-94AF-768F965BE971}"/>
              </a:ext>
            </a:extLst>
          </p:cNvPr>
          <p:cNvSpPr txBox="1"/>
          <p:nvPr/>
        </p:nvSpPr>
        <p:spPr>
          <a:xfrm>
            <a:off x="428625" y="1126688"/>
            <a:ext cx="828675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3) </a:t>
            </a:r>
            <a:r>
              <a:rPr lang="ko-KR" altLang="en-US" sz="24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사회복지사로서의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전문적 관계</a:t>
            </a:r>
            <a:endParaRPr lang="en-US" altLang="ko-KR" sz="24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사회복지사는 전문적 관계를 활용해 클라이언트가</a:t>
            </a:r>
            <a:r>
              <a:rPr lang="ko-KR" altLang="en-US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변화 가능성에 대해 개방적으로 되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변화과정에 적극적으로 참여하도록 원조해야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나아가 자신이 해야 할 일을 정확하게 알고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편견이나 감정 문제로 업무수행에 방해요소가 되지 않도록 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사려 깊고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의도적이며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적합하고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책임감이 있어야 하며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윤리적인 행동을 함으로써 전문적 관계를 형성하고 발전 시켜 나간다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클라이언트와의 관계에서 명확한 경계를 유지해야 한다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325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개념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FA352836-ABA0-4E93-BB8D-0CD78CECF371}"/>
              </a:ext>
            </a:extLst>
          </p:cNvPr>
          <p:cNvSpPr txBox="1">
            <a:spLocks/>
          </p:cNvSpPr>
          <p:nvPr/>
        </p:nvSpPr>
        <p:spPr>
          <a:xfrm>
            <a:off x="1189973" y="1058131"/>
            <a:ext cx="7954027" cy="120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200" b="1" kern="12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FF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명확한 경계를 유지하기 위한 고려사항</a:t>
            </a:r>
            <a:r>
              <a:rPr lang="en-US" altLang="ko-KR" sz="2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  <a:br>
              <a:rPr lang="ko-KR" altLang="en-US" sz="2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ko-KR" altLang="en-US" sz="24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내용 개체 틀 3">
            <a:extLst>
              <a:ext uri="{FF2B5EF4-FFF2-40B4-BE49-F238E27FC236}">
                <a16:creationId xmlns:a16="http://schemas.microsoft.com/office/drawing/2014/main" id="{79EDA0DF-49BA-4FEA-BF46-ABE37E64C609}"/>
              </a:ext>
            </a:extLst>
          </p:cNvPr>
          <p:cNvSpPr txBox="1">
            <a:spLocks/>
          </p:cNvSpPr>
          <p:nvPr/>
        </p:nvSpPr>
        <p:spPr>
          <a:xfrm>
            <a:off x="332731" y="2110955"/>
            <a:ext cx="8509428" cy="30706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 관계의 본질과 목적에 대한 이해에 기반을 둔 경계를 설정해야 한다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 역할에 대해 명료하게 언급하는 것을 필요하다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이중관계에는 경계의 침범이 따른다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치료 관계와 제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관계 사이의 선을 넘음으로써 치료 관계의 독특한 본질은 훼손되고 실천가와 클라이언트의 역할은 모호해지며 권위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(power)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남용되는 상황을 만들면 안 된다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None/>
            </a:pP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44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중요성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A4FF42-9821-428C-A342-9F141D5518B6}"/>
              </a:ext>
            </a:extLst>
          </p:cNvPr>
          <p:cNvSpPr txBox="1">
            <a:spLocks/>
          </p:cNvSpPr>
          <p:nvPr/>
        </p:nvSpPr>
        <p:spPr>
          <a:xfrm>
            <a:off x="162422" y="944865"/>
            <a:ext cx="8514853" cy="2199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윤리강령</a:t>
            </a:r>
            <a:endParaRPr lang="en-US" altLang="ko-KR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</a:t>
            </a:r>
            <a:r>
              <a:rPr lang="en-US" altLang="ko-KR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한국의 사회복지사 윤리강령</a:t>
            </a:r>
            <a:endParaRPr lang="en-US" altLang="ko-KR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한국사회복지사 윤리강령은 사회복지사가 클라이언트의 이익을 우선으로 고려해야 하</a:t>
            </a: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며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전문직 관계를 부당하게 이용해서는 안 된다고 명시하고 있다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AF30A-79FC-4270-A279-976D0A74CC59}"/>
              </a:ext>
            </a:extLst>
          </p:cNvPr>
          <p:cNvSpPr txBox="1"/>
          <p:nvPr/>
        </p:nvSpPr>
        <p:spPr>
          <a:xfrm>
            <a:off x="642937" y="3314700"/>
            <a:ext cx="7858125" cy="285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한국 사회복지사 윤리강령 지침 中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개인적 이익을 위해 클라이언트와의 전문적 관계를 이용하여서는 안 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어떠한 상황에서도 클라이언트와 부적절한 성적 관계를 가져서는 안 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적법하고 적절한 논의 없이 동료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혹은 다른 기관의 클라이언트와 전문적 관계를 맺어서는 안 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긴급한 사정으로 인해 동료의 클라이언트를 맡게 된 경우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자신의 의뢰인처럼 관심을 두고 서비스를 제공한다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전문가의 품위와 자질을 유지하고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자신이 맡은 업무에 대한 책임을 진다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D3D4E53-A851-4660-BB8D-E49966C85025}"/>
              </a:ext>
            </a:extLst>
          </p:cNvPr>
          <p:cNvSpPr/>
          <p:nvPr/>
        </p:nvSpPr>
        <p:spPr>
          <a:xfrm>
            <a:off x="628650" y="3314700"/>
            <a:ext cx="7858125" cy="2962275"/>
          </a:xfrm>
          <a:prstGeom prst="rect">
            <a:avLst/>
          </a:prstGeom>
          <a:noFill/>
          <a:ln w="19050">
            <a:solidFill>
              <a:srgbClr val="2E7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77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중요성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A4FF42-9821-428C-A342-9F141D5518B6}"/>
              </a:ext>
            </a:extLst>
          </p:cNvPr>
          <p:cNvSpPr txBox="1">
            <a:spLocks/>
          </p:cNvSpPr>
          <p:nvPr/>
        </p:nvSpPr>
        <p:spPr>
          <a:xfrm>
            <a:off x="162422" y="830566"/>
            <a:ext cx="8514853" cy="33509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윤리강령</a:t>
            </a:r>
            <a:endParaRPr lang="en-US" altLang="ko-KR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</a:t>
            </a:r>
            <a:r>
              <a:rPr lang="en-US" altLang="ko-KR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미국사회복지사협회</a:t>
            </a:r>
            <a:r>
              <a:rPr lang="en-US" altLang="ko-KR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(NASW)</a:t>
            </a:r>
            <a:r>
              <a:rPr lang="ko-KR" altLang="en-US" sz="2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윤리강령</a:t>
            </a:r>
            <a:endParaRPr lang="en-US" altLang="ko-KR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미국 사회복지사 협회는 윤리강령에서는 전문직으로서 사회복지사의 윤리적 책임에 </a:t>
            </a: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대해 능력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차별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사적 행동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부정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·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기만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·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사기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결함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허위증명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유도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공적 인정의 기준</a:t>
            </a: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밝히고 있다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또한 클라이언트에 대한 사회복지사의 윤리적 책임에 대해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직접적 </a:t>
            </a: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서비스를 제공하는 과정에서의 전문적 관계에 관한 윤리적 기준을 구체적으로 제시하</a:t>
            </a: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 있다</a:t>
            </a:r>
            <a: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0438-4D07-4481-8F2A-4DE895534B38}"/>
              </a:ext>
            </a:extLst>
          </p:cNvPr>
          <p:cNvSpPr txBox="1"/>
          <p:nvPr/>
        </p:nvSpPr>
        <p:spPr>
          <a:xfrm>
            <a:off x="642937" y="4095750"/>
            <a:ext cx="7858125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&lt;NASW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윤리강령 지침 中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219ADF-B138-4913-A063-CDBC69384BD6}"/>
              </a:ext>
            </a:extLst>
          </p:cNvPr>
          <p:cNvSpPr/>
          <p:nvPr/>
        </p:nvSpPr>
        <p:spPr>
          <a:xfrm>
            <a:off x="628650" y="4171950"/>
            <a:ext cx="7858125" cy="2552700"/>
          </a:xfrm>
          <a:prstGeom prst="rect">
            <a:avLst/>
          </a:prstGeom>
          <a:noFill/>
          <a:ln w="19050">
            <a:solidFill>
              <a:srgbClr val="2E7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33B3-389F-41DB-B02A-3865CF7A6B7B}"/>
              </a:ext>
            </a:extLst>
          </p:cNvPr>
          <p:cNvSpPr txBox="1"/>
          <p:nvPr/>
        </p:nvSpPr>
        <p:spPr>
          <a:xfrm>
            <a:off x="628650" y="4480618"/>
            <a:ext cx="782955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사회복지사의 일차적인 책임은 클라이언트의 복지를 증진하는 것이다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일반적으로 클라이언트의 이익이 우선이 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어떠한 전문적 관계에 의해서도 불공정한 이득을 취해서는 안 되며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자신의 개인적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․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종교적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․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정치적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․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사업적 이익을 위해 타인을 이용해서도 안 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이용되거나 잠재적 해를 입을 위험이 있는 클라이언트나 과거에 클라이언트였던 사람과 이중 또는 다중의 관계를 맺어서는 안 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3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전문적관계의 중요성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A4FF42-9821-428C-A342-9F141D5518B6}"/>
              </a:ext>
            </a:extLst>
          </p:cNvPr>
          <p:cNvSpPr txBox="1">
            <a:spLocks/>
          </p:cNvSpPr>
          <p:nvPr/>
        </p:nvSpPr>
        <p:spPr>
          <a:xfrm>
            <a:off x="162422" y="944866"/>
            <a:ext cx="8514853" cy="836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윤리강령</a:t>
            </a:r>
            <a:endParaRPr lang="en-US" altLang="ko-KR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2D4D-3D7A-47F8-BEF8-8921F1BF8F49}"/>
              </a:ext>
            </a:extLst>
          </p:cNvPr>
          <p:cNvSpPr txBox="1"/>
          <p:nvPr/>
        </p:nvSpPr>
        <p:spPr>
          <a:xfrm>
            <a:off x="642937" y="1619250"/>
            <a:ext cx="7858125" cy="495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&lt;NASW </a:t>
            </a:r>
            <a:r>
              <a:rPr lang="ko-KR" altLang="en-US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윤리강령 지침 中</a:t>
            </a:r>
            <a:r>
              <a:rPr lang="en-US" altLang="ko-KR" sz="1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전문적 재량을 펼치고 공정한 판단을 내리는 데 방해되는 이익관계의 갈등에 유의해 이를 방지하도록 해야 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서비스 및 관계가 더 이상 필요하지 않거나 클라이언트의 욕구나 이익에 더 이상 부합하지 않는 경우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클라이언트에 대한 서비스와 클라이언트와의 전문적 관계를 끝내야 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서비스 종료 시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여전히 서비스의 욕구가 있는 클라이언트가 방치되지 않도록 합리적 단계를 밟아야 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예외적 상황에서만 급하게 서비스를 취소하고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상황의 모든 요인에 대한 주의 깊은 고려를 하며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이에 따르는 역효과를 최소화하기 위해 노력해야 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필요한 경우에는 서비스가 지속되도록 적절한 조처를 하는 것을 지원해야 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클라이언트에 대한 서비스의 종료나 중단을 예상하는 사회복지사는 이를 즉시 클라이언트에게 알려야 하며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클라이언트의 욕구나 선호에 따라 서비스의 이전이나 지속 방법을 찾아야 한다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사회복지사는 클라이언트와 사회적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․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금전적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․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성적 관계를 추구하고자 서비스를 종료할 수 없다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클라이언트에게 잠재적으로 해를 입힐 우려가 있기 때문에 이전의 클라이언트와 성적 행위나 성적 접촉을 할 수 없다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2A963-144D-4693-A8BF-2B8FE425D680}"/>
              </a:ext>
            </a:extLst>
          </p:cNvPr>
          <p:cNvSpPr/>
          <p:nvPr/>
        </p:nvSpPr>
        <p:spPr>
          <a:xfrm>
            <a:off x="628650" y="1619250"/>
            <a:ext cx="7858125" cy="5065140"/>
          </a:xfrm>
          <a:prstGeom prst="rect">
            <a:avLst/>
          </a:prstGeom>
          <a:noFill/>
          <a:ln w="19050">
            <a:solidFill>
              <a:srgbClr val="2E7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27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2835</Words>
  <Application>Microsoft Office PowerPoint</Application>
  <PresentationFormat>화면 슬라이드 쇼(4:3)</PresentationFormat>
  <Paragraphs>359</Paragraphs>
  <Slides>36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Wingdings</vt:lpstr>
      <vt:lpstr>맑은 고딕</vt:lpstr>
      <vt:lpstr>Calibri Light</vt:lpstr>
      <vt:lpstr>Arial</vt:lpstr>
      <vt:lpstr>Calibri</vt:lpstr>
      <vt:lpstr>나눔스퀘어 Bold</vt:lpstr>
      <vt:lpstr>나눔스퀘어 ExtraBold</vt:lpstr>
      <vt:lpstr>Office 테마</vt:lpstr>
      <vt:lpstr>PowerPoint 프레젠테이션</vt:lpstr>
      <vt:lpstr>PowerPoint 프레젠테이션</vt:lpstr>
      <vt:lpstr>PowerPoint 프레젠테이션</vt:lpstr>
      <vt:lpstr>1. 전문적관계의 개념</vt:lpstr>
      <vt:lpstr>1. 전문적관계의 개념</vt:lpstr>
      <vt:lpstr>1. 전문적관계의 개념</vt:lpstr>
      <vt:lpstr>1. 전문적관계의 중요성</vt:lpstr>
      <vt:lpstr>1. 전문적관계의 중요성</vt:lpstr>
      <vt:lpstr>1. 전문적관계의 중요성</vt:lpstr>
      <vt:lpstr>1. 전문적관계의 중요성</vt:lpstr>
      <vt:lpstr>1. 전문적관계의 중요성</vt:lpstr>
      <vt:lpstr>1. 전문적관계의 중요성</vt:lpstr>
      <vt:lpstr>PowerPoint 프레젠테이션</vt:lpstr>
      <vt:lpstr>1. 이중관계</vt:lpstr>
      <vt:lpstr>1. 이중관계</vt:lpstr>
      <vt:lpstr>1. 이중관계</vt:lpstr>
      <vt:lpstr>1. 이중관계</vt:lpstr>
      <vt:lpstr>1. 이중관계</vt:lpstr>
      <vt:lpstr>1. 이중관계</vt:lpstr>
      <vt:lpstr>1. 이중관계</vt:lpstr>
      <vt:lpstr>1. 이중관계</vt:lpstr>
      <vt:lpstr>1. 이중관계</vt:lpstr>
      <vt:lpstr>2. 서비스비용</vt:lpstr>
      <vt:lpstr>2. 서비스비용</vt:lpstr>
      <vt:lpstr>3. 진실말하기와 거짓말하기</vt:lpstr>
      <vt:lpstr>3. 진실말하기와 거짓말하기</vt:lpstr>
      <vt:lpstr>3. 진실말하기와 거짓말하기</vt:lpstr>
      <vt:lpstr>3. 진실말하기와 거짓말하기</vt:lpstr>
      <vt:lpstr>4. 관련영상</vt:lpstr>
      <vt:lpstr>PowerPoint 프레젠테이션</vt:lpstr>
      <vt:lpstr>1. 토론할 사례</vt:lpstr>
      <vt:lpstr>1. 토론할 사례</vt:lpstr>
      <vt:lpstr>1. 토론할 사례</vt:lpstr>
      <vt:lpstr>1. 토론할 사례</vt:lpstr>
      <vt:lpstr>출처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Infogram New PC</dc:creator>
  <cp:lastModifiedBy>oh younseouk</cp:lastModifiedBy>
  <cp:revision>87</cp:revision>
  <dcterms:created xsi:type="dcterms:W3CDTF">2016-06-17T10:40:38Z</dcterms:created>
  <dcterms:modified xsi:type="dcterms:W3CDTF">2019-11-07T13:45:45Z</dcterms:modified>
</cp:coreProperties>
</file>