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Default Extension="wdp" ContentType="image/vnd.ms-photo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84" r:id="rId1"/>
  </p:sldMasterIdLst>
  <p:notesMasterIdLst>
    <p:notesMasterId r:id="rId41"/>
  </p:notesMasterIdLst>
  <p:sldIdLst>
    <p:sldId id="287" r:id="rId2"/>
    <p:sldId id="288" r:id="rId3"/>
    <p:sldId id="295" r:id="rId4"/>
    <p:sldId id="298" r:id="rId5"/>
    <p:sldId id="299" r:id="rId6"/>
    <p:sldId id="300" r:id="rId7"/>
    <p:sldId id="301" r:id="rId8"/>
    <p:sldId id="302" r:id="rId9"/>
    <p:sldId id="303" r:id="rId10"/>
    <p:sldId id="304" r:id="rId11"/>
    <p:sldId id="306" r:id="rId12"/>
    <p:sldId id="307" r:id="rId13"/>
    <p:sldId id="309" r:id="rId14"/>
    <p:sldId id="310" r:id="rId15"/>
    <p:sldId id="324" r:id="rId16"/>
    <p:sldId id="308" r:id="rId17"/>
    <p:sldId id="311" r:id="rId18"/>
    <p:sldId id="312" r:id="rId19"/>
    <p:sldId id="330" r:id="rId20"/>
    <p:sldId id="313" r:id="rId21"/>
    <p:sldId id="332" r:id="rId22"/>
    <p:sldId id="314" r:id="rId23"/>
    <p:sldId id="315" r:id="rId24"/>
    <p:sldId id="333" r:id="rId25"/>
    <p:sldId id="316" r:id="rId26"/>
    <p:sldId id="317" r:id="rId27"/>
    <p:sldId id="318" r:id="rId28"/>
    <p:sldId id="319" r:id="rId29"/>
    <p:sldId id="320" r:id="rId30"/>
    <p:sldId id="321" r:id="rId31"/>
    <p:sldId id="322" r:id="rId32"/>
    <p:sldId id="323" r:id="rId33"/>
    <p:sldId id="329" r:id="rId34"/>
    <p:sldId id="327" r:id="rId35"/>
    <p:sldId id="325" r:id="rId36"/>
    <p:sldId id="326" r:id="rId37"/>
    <p:sldId id="331" r:id="rId38"/>
    <p:sldId id="328" r:id="rId39"/>
    <p:sldId id="293" r:id="rId40"/>
  </p:sldIdLst>
  <p:sldSz cx="12192000" cy="6858000"/>
  <p:notesSz cx="6858000" cy="9144000"/>
  <p:embeddedFontLst>
    <p:embeddedFont>
      <p:font typeface="맑은 고딕" pitchFamily="50" charset="-127"/>
      <p:regular r:id="rId42"/>
      <p:bold r:id="rId43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37" userDrawn="1">
          <p15:clr>
            <a:srgbClr val="A4A3A4"/>
          </p15:clr>
        </p15:guide>
        <p15:guide id="2" pos="302" userDrawn="1">
          <p15:clr>
            <a:srgbClr val="A4A3A4"/>
          </p15:clr>
        </p15:guide>
        <p15:guide id="3" orient="horz" pos="368" userDrawn="1">
          <p15:clr>
            <a:srgbClr val="A4A3A4"/>
          </p15:clr>
        </p15:guide>
        <p15:guide id="4" pos="7378" userDrawn="1">
          <p15:clr>
            <a:srgbClr val="A4A3A4"/>
          </p15:clr>
        </p15:guide>
        <p15:guide id="5" orient="horz" pos="4042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orient="horz" pos="95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C603"/>
    <a:srgbClr val="2E6CA4"/>
    <a:srgbClr val="3F3F3F"/>
    <a:srgbClr val="0079A4"/>
    <a:srgbClr val="002434"/>
    <a:srgbClr val="C0EEFE"/>
    <a:srgbClr val="FFC90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35" autoAdjust="0"/>
    <p:restoredTop sz="94660"/>
  </p:normalViewPr>
  <p:slideViewPr>
    <p:cSldViewPr snapToGrid="0" showGuides="1">
      <p:cViewPr varScale="1">
        <p:scale>
          <a:sx n="87" d="100"/>
          <a:sy n="87" d="100"/>
        </p:scale>
        <p:origin x="-485" y="-82"/>
      </p:cViewPr>
      <p:guideLst>
        <p:guide orient="horz" pos="2137"/>
        <p:guide orient="horz" pos="368"/>
        <p:guide orient="horz" pos="4042"/>
        <p:guide orient="horz" pos="958"/>
        <p:guide pos="302"/>
        <p:guide pos="737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font" Target="fonts/font1.fntdata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1931AC-DF2D-4D39-A8C8-99BCFCB52D02}" type="datetimeFigureOut">
              <a:rPr lang="ko-KR" altLang="en-US" smtClean="0"/>
              <a:pPr/>
              <a:t>2019-11-18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D3292-F4AF-4573-9166-A11D9386038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62460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EF4916-4D4A-4614-AC5F-4A158EDDC382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9826500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EF4916-4D4A-4614-AC5F-4A158EDDC382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560272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EF4916-4D4A-4614-AC5F-4A158EDDC382}" type="slidenum">
              <a:rPr lang="ko-KR" altLang="en-US" smtClean="0"/>
              <a:pPr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2417146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EF4916-4D4A-4614-AC5F-4A158EDDC382}" type="slidenum">
              <a:rPr lang="ko-KR" altLang="en-US" smtClean="0"/>
              <a:pPr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4267703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EF4916-4D4A-4614-AC5F-4A158EDDC382}" type="slidenum">
              <a:rPr lang="ko-KR" altLang="en-US" smtClean="0"/>
              <a:pPr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260506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EF4916-4D4A-4614-AC5F-4A158EDDC382}" type="slidenum">
              <a:rPr lang="ko-KR" altLang="en-US" smtClean="0"/>
              <a:pPr/>
              <a:t>25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98916715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EF4916-4D4A-4614-AC5F-4A158EDDC382}" type="slidenum">
              <a:rPr lang="ko-KR" altLang="en-US" smtClean="0"/>
              <a:pPr/>
              <a:t>26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3833261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EF4916-4D4A-4614-AC5F-4A158EDDC382}" type="slidenum">
              <a:rPr lang="ko-KR" altLang="en-US" smtClean="0"/>
              <a:pPr/>
              <a:t>27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12371477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EF4916-4D4A-4614-AC5F-4A158EDDC382}" type="slidenum">
              <a:rPr lang="ko-KR" altLang="en-US" smtClean="0"/>
              <a:pPr/>
              <a:t>28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0520201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EF4916-4D4A-4614-AC5F-4A158EDDC382}" type="slidenum">
              <a:rPr lang="ko-KR" altLang="en-US" smtClean="0"/>
              <a:pPr/>
              <a:t>29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04806393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EF4916-4D4A-4614-AC5F-4A158EDDC382}" type="slidenum">
              <a:rPr lang="ko-KR" altLang="en-US" smtClean="0"/>
              <a:pPr/>
              <a:t>30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4414876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EF4916-4D4A-4614-AC5F-4A158EDDC382}" type="slidenum">
              <a:rPr lang="ko-KR" altLang="en-US" smtClean="0"/>
              <a:pPr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76019458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EF4916-4D4A-4614-AC5F-4A158EDDC382}" type="slidenum">
              <a:rPr lang="ko-KR" altLang="en-US" smtClean="0"/>
              <a:pPr/>
              <a:t>31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96618426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EF4916-4D4A-4614-AC5F-4A158EDDC382}" type="slidenum">
              <a:rPr lang="ko-KR" altLang="en-US" smtClean="0"/>
              <a:pPr/>
              <a:t>32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428825824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EF4916-4D4A-4614-AC5F-4A158EDDC382}" type="slidenum">
              <a:rPr lang="ko-KR" altLang="en-US" smtClean="0"/>
              <a:pPr/>
              <a:t>33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99269352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EF4916-4D4A-4614-AC5F-4A158EDDC382}" type="slidenum">
              <a:rPr lang="ko-KR" altLang="en-US" smtClean="0"/>
              <a:pPr/>
              <a:t>34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34957756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EF4916-4D4A-4614-AC5F-4A158EDDC382}" type="slidenum">
              <a:rPr lang="ko-KR" altLang="en-US" smtClean="0"/>
              <a:pPr/>
              <a:t>36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44121279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EF4916-4D4A-4614-AC5F-4A158EDDC382}" type="slidenum">
              <a:rPr lang="ko-KR" altLang="en-US" smtClean="0"/>
              <a:pPr/>
              <a:t>37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78561812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EF4916-4D4A-4614-AC5F-4A158EDDC382}" type="slidenum">
              <a:rPr lang="ko-KR" altLang="en-US" smtClean="0"/>
              <a:pPr/>
              <a:t>38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3020803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EF4916-4D4A-4614-AC5F-4A158EDDC382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5287290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EF4916-4D4A-4614-AC5F-4A158EDDC382}" type="slidenum">
              <a:rPr lang="ko-KR" altLang="en-US" smtClean="0"/>
              <a:pPr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2894197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EF4916-4D4A-4614-AC5F-4A158EDDC382}" type="slidenum">
              <a:rPr lang="ko-KR" altLang="en-US" smtClean="0"/>
              <a:pPr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7821238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EF4916-4D4A-4614-AC5F-4A158EDDC382}" type="slidenum">
              <a:rPr lang="ko-KR" altLang="en-US" smtClean="0"/>
              <a:pPr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927311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EF4916-4D4A-4614-AC5F-4A158EDDC382}" type="slidenum">
              <a:rPr lang="ko-KR" altLang="en-US" smtClean="0"/>
              <a:pPr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7198283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EF4916-4D4A-4614-AC5F-4A158EDDC382}" type="slidenum">
              <a:rPr lang="ko-KR" altLang="en-US" smtClean="0"/>
              <a:pPr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5780202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EF4916-4D4A-4614-AC5F-4A158EDDC382}" type="slidenum">
              <a:rPr lang="ko-KR" altLang="en-US" smtClean="0"/>
              <a:pPr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190094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C5E456-F15B-410A-8231-015100EF006D}" type="datetimeFigureOut">
              <a:rPr lang="ko-KR" altLang="en-US" smtClean="0"/>
              <a:pPr/>
              <a:t>2019-11-18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10F799-02DB-4E73-A5A6-4EBAFD2C572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727531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C5E456-F15B-410A-8231-015100EF006D}" type="datetimeFigureOut">
              <a:rPr lang="ko-KR" altLang="en-US" smtClean="0"/>
              <a:pPr/>
              <a:t>2019-11-18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10F799-02DB-4E73-A5A6-4EBAFD2C572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229581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C5E456-F15B-410A-8231-015100EF006D}" type="datetimeFigureOut">
              <a:rPr lang="ko-KR" altLang="en-US" smtClean="0"/>
              <a:pPr/>
              <a:t>2019-11-18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10F799-02DB-4E73-A5A6-4EBAFD2C572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671536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C5E456-F15B-410A-8231-015100EF006D}" type="datetimeFigureOut">
              <a:rPr lang="ko-KR" altLang="en-US" smtClean="0"/>
              <a:pPr/>
              <a:t>2019-11-18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10F799-02DB-4E73-A5A6-4EBAFD2C572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370814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C5E456-F15B-410A-8231-015100EF006D}" type="datetimeFigureOut">
              <a:rPr lang="ko-KR" altLang="en-US" smtClean="0"/>
              <a:pPr/>
              <a:t>2019-11-18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10F799-02DB-4E73-A5A6-4EBAFD2C572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139699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C5E456-F15B-410A-8231-015100EF006D}" type="datetimeFigureOut">
              <a:rPr lang="ko-KR" altLang="en-US" smtClean="0"/>
              <a:pPr/>
              <a:t>2019-11-18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10F799-02DB-4E73-A5A6-4EBAFD2C572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432235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C5E456-F15B-410A-8231-015100EF006D}" type="datetimeFigureOut">
              <a:rPr lang="ko-KR" altLang="en-US" smtClean="0"/>
              <a:pPr/>
              <a:t>2019-11-18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10F799-02DB-4E73-A5A6-4EBAFD2C572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67029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C5E456-F15B-410A-8231-015100EF006D}" type="datetimeFigureOut">
              <a:rPr lang="ko-KR" altLang="en-US" smtClean="0"/>
              <a:pPr/>
              <a:t>2019-11-18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10F799-02DB-4E73-A5A6-4EBAFD2C572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5142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C5E456-F15B-410A-8231-015100EF006D}" type="datetimeFigureOut">
              <a:rPr lang="ko-KR" altLang="en-US" smtClean="0"/>
              <a:pPr/>
              <a:t>2019-11-18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10F799-02DB-4E73-A5A6-4EBAFD2C572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713605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C5E456-F15B-410A-8231-015100EF006D}" type="datetimeFigureOut">
              <a:rPr lang="ko-KR" altLang="en-US" smtClean="0"/>
              <a:pPr/>
              <a:t>2019-11-18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10F799-02DB-4E73-A5A6-4EBAFD2C572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687648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C5E456-F15B-410A-8231-015100EF006D}" type="datetimeFigureOut">
              <a:rPr lang="ko-KR" altLang="en-US" smtClean="0"/>
              <a:pPr/>
              <a:t>2019-11-18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10F799-02DB-4E73-A5A6-4EBAFD2C572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224795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244098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7" Type="http://schemas.microsoft.com/office/2007/relationships/hdphoto" Target="../media/hdphoto4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microsoft.com/office/2007/relationships/hdphoto" Target="../media/hdphoto3.wdp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8" Type="http://schemas.microsoft.com/office/2007/relationships/hdphoto" Target="../media/hdphoto7.wdp"/><Relationship Id="rId3" Type="http://schemas.openxmlformats.org/officeDocument/2006/relationships/image" Target="../media/image5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Relationship Id="rId6" Type="http://schemas.microsoft.com/office/2007/relationships/hdphoto" Target="../media/hdphoto6.wdp"/><Relationship Id="rId5" Type="http://schemas.openxmlformats.org/officeDocument/2006/relationships/image" Target="../media/image6.png"/><Relationship Id="rId4" Type="http://schemas.microsoft.com/office/2007/relationships/hdphoto" Target="../media/hdphoto5.wdp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IMTEp_p5JMA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Relationship Id="rId5" Type="http://schemas.microsoft.com/office/2007/relationships/hdphoto" Target="../media/hdphoto8.wdp"/><Relationship Id="rId4" Type="http://schemas.openxmlformats.org/officeDocument/2006/relationships/image" Target="../media/image8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Relationship Id="rId4" Type="http://schemas.microsoft.com/office/2007/relationships/hdphoto" Target="../media/hdphoto9.wdp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/>
          <p:nvPr/>
        </p:nvGrpSpPr>
        <p:grpSpPr>
          <a:xfrm>
            <a:off x="1784350" y="2755900"/>
            <a:ext cx="8623300" cy="1346200"/>
            <a:chOff x="1784350" y="3060700"/>
            <a:chExt cx="8623300" cy="1346200"/>
          </a:xfrm>
        </p:grpSpPr>
        <p:sp>
          <p:nvSpPr>
            <p:cNvPr id="3" name="직사각형 2"/>
            <p:cNvSpPr/>
            <p:nvPr/>
          </p:nvSpPr>
          <p:spPr>
            <a:xfrm>
              <a:off x="2600325" y="3600450"/>
              <a:ext cx="6991350" cy="806450"/>
            </a:xfrm>
            <a:prstGeom prst="rect">
              <a:avLst/>
            </a:prstGeom>
            <a:solidFill>
              <a:srgbClr val="002434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" name="직사각형 1"/>
            <p:cNvSpPr/>
            <p:nvPr/>
          </p:nvSpPr>
          <p:spPr>
            <a:xfrm>
              <a:off x="1784350" y="3060700"/>
              <a:ext cx="8623300" cy="946150"/>
            </a:xfrm>
            <a:prstGeom prst="rect">
              <a:avLst/>
            </a:prstGeom>
            <a:solidFill>
              <a:srgbClr val="C0EEFE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" name="직사각형 3"/>
          <p:cNvSpPr/>
          <p:nvPr/>
        </p:nvSpPr>
        <p:spPr>
          <a:xfrm>
            <a:off x="3289300" y="1187450"/>
            <a:ext cx="2197100" cy="4483100"/>
          </a:xfrm>
          <a:prstGeom prst="rect">
            <a:avLst/>
          </a:prstGeom>
          <a:solidFill>
            <a:srgbClr val="2E6CA4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5486400" y="2822575"/>
            <a:ext cx="41052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사회복지사의 전문적 </a:t>
            </a:r>
            <a:endParaRPr lang="en-US" altLang="ko-KR" sz="20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rgbClr val="3F3F3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ko-KR" altLang="en-US" sz="20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동료 관계 내에서의 윤리적 딜레마</a:t>
            </a:r>
          </a:p>
        </p:txBody>
      </p:sp>
    </p:spTree>
    <p:extLst>
      <p:ext uri="{BB962C8B-B14F-4D97-AF65-F5344CB8AC3E}">
        <p14:creationId xmlns:p14="http://schemas.microsoft.com/office/powerpoint/2010/main" xmlns="" val="387084241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 flipV="1">
            <a:off x="1524000" y="1285861"/>
            <a:ext cx="6715140" cy="45719"/>
          </a:xfrm>
          <a:prstGeom prst="rect">
            <a:avLst/>
          </a:prstGeom>
          <a:solidFill>
            <a:srgbClr val="6793A9"/>
          </a:solidFill>
          <a:ln>
            <a:solidFill>
              <a:srgbClr val="6793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845439" y="1746291"/>
            <a:ext cx="850112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ko-KR" altLang="en-US" b="1" dirty="0"/>
              <a:t>전문가 동료들과의 관계</a:t>
            </a:r>
            <a:endParaRPr lang="en-US" altLang="ko-KR" b="1" dirty="0"/>
          </a:p>
          <a:p>
            <a:pPr marL="342900" indent="-342900">
              <a:buAutoNum type="arabicParenR"/>
            </a:pPr>
            <a:endParaRPr lang="en-US" altLang="ko-KR" dirty="0"/>
          </a:p>
          <a:p>
            <a:pPr marL="342900" indent="-342900"/>
            <a:r>
              <a:rPr lang="en-US" altLang="ko-KR" dirty="0"/>
              <a:t> </a:t>
            </a:r>
            <a:r>
              <a:rPr lang="en-US" altLang="ko-KR" b="1" dirty="0"/>
              <a:t>- </a:t>
            </a:r>
            <a:r>
              <a:rPr lang="ko-KR" altLang="en-US" b="1" dirty="0"/>
              <a:t>윤리적 딜레마 상황</a:t>
            </a:r>
            <a:endParaRPr lang="en-US" altLang="ko-KR" b="1" dirty="0"/>
          </a:p>
          <a:p>
            <a:pPr marL="342900" indent="-342900"/>
            <a:endParaRPr lang="en-US" altLang="ko-KR" dirty="0"/>
          </a:p>
          <a:p>
            <a:pPr marL="342900" indent="-342900"/>
            <a:r>
              <a:rPr lang="en-US" altLang="ko-KR" dirty="0"/>
              <a:t> ① </a:t>
            </a:r>
            <a:r>
              <a:rPr lang="ko-KR" altLang="en-US" dirty="0"/>
              <a:t>동료가 비윤리적이거나 비전문적인 행위에 연루되어 있다는 것을 알게</a:t>
            </a:r>
            <a:r>
              <a:rPr lang="en-US" altLang="ko-KR" dirty="0"/>
              <a:t> </a:t>
            </a:r>
            <a:r>
              <a:rPr lang="ko-KR" altLang="en-US" dirty="0"/>
              <a:t>되면 어떻게 하겠는가</a:t>
            </a:r>
            <a:r>
              <a:rPr lang="en-US" altLang="ko-KR" dirty="0"/>
              <a:t>?</a:t>
            </a:r>
          </a:p>
          <a:p>
            <a:pPr marL="342900" indent="-342900"/>
            <a:endParaRPr lang="en-US" altLang="ko-KR" dirty="0"/>
          </a:p>
          <a:p>
            <a:pPr marL="342900" indent="-342900"/>
            <a:r>
              <a:rPr lang="en-US" altLang="ko-KR" dirty="0"/>
              <a:t> ② </a:t>
            </a:r>
            <a:r>
              <a:rPr lang="ko-KR" altLang="en-US" dirty="0"/>
              <a:t>동료사회복지사가 클라이언트에게 저질의 서비스를 제공하고 있다는 것을 알   </a:t>
            </a:r>
            <a:endParaRPr lang="en-US" altLang="ko-KR" dirty="0"/>
          </a:p>
          <a:p>
            <a:pPr marL="342900" indent="-342900"/>
            <a:r>
              <a:rPr lang="en-US" altLang="ko-KR" dirty="0"/>
              <a:t>     </a:t>
            </a:r>
            <a:r>
              <a:rPr lang="ko-KR" altLang="en-US" dirty="0"/>
              <a:t>게 되면 어떻게 대응할 것인가</a:t>
            </a:r>
            <a:r>
              <a:rPr lang="en-US" altLang="ko-KR" dirty="0"/>
              <a:t>?</a:t>
            </a:r>
          </a:p>
          <a:p>
            <a:pPr marL="342900" indent="-342900"/>
            <a:endParaRPr lang="en-US" altLang="ko-KR" dirty="0"/>
          </a:p>
          <a:p>
            <a:pPr marL="342900" indent="-342900"/>
            <a:r>
              <a:rPr lang="en-US" altLang="ko-KR" dirty="0"/>
              <a:t> ③ </a:t>
            </a:r>
            <a:r>
              <a:rPr lang="ko-KR" altLang="en-US" dirty="0"/>
              <a:t>다른 </a:t>
            </a:r>
            <a:r>
              <a:rPr lang="ko-KR" altLang="en-US" dirty="0" err="1"/>
              <a:t>사회복지사가</a:t>
            </a:r>
            <a:r>
              <a:rPr lang="ko-KR" altLang="en-US" dirty="0"/>
              <a:t> 클라이언트에게 피해를 주고 있다고 판단될 때 어떻게 하는 것이 사회복지사의 의무인가</a:t>
            </a:r>
            <a:r>
              <a:rPr lang="en-US" altLang="ko-KR" dirty="0"/>
              <a:t>?</a:t>
            </a:r>
          </a:p>
          <a:p>
            <a:pPr marL="342900" indent="-342900"/>
            <a:r>
              <a:rPr lang="en-US" altLang="ko-KR" dirty="0"/>
              <a:t> </a:t>
            </a:r>
          </a:p>
          <a:p>
            <a:pPr marL="342900" indent="-342900"/>
            <a:r>
              <a:rPr lang="en-US" altLang="ko-KR" dirty="0"/>
              <a:t>④ </a:t>
            </a:r>
            <a:r>
              <a:rPr lang="ko-KR" altLang="en-US" dirty="0"/>
              <a:t>다른 </a:t>
            </a:r>
            <a:r>
              <a:rPr lang="ko-KR" altLang="en-US" dirty="0" err="1"/>
              <a:t>사회복지사가</a:t>
            </a:r>
            <a:r>
              <a:rPr lang="ko-KR" altLang="en-US" dirty="0"/>
              <a:t> 기관에서 금지하고 있는 활동을 하고 있다는 것을 알게 되었을 때 사회복지사의 책임은 무엇인가</a:t>
            </a:r>
            <a:r>
              <a:rPr lang="en-US" altLang="ko-KR" dirty="0"/>
              <a:t>?</a:t>
            </a:r>
          </a:p>
        </p:txBody>
      </p:sp>
      <p:sp>
        <p:nvSpPr>
          <p:cNvPr id="9" name="직사각형 8"/>
          <p:cNvSpPr/>
          <p:nvPr/>
        </p:nvSpPr>
        <p:spPr>
          <a:xfrm>
            <a:off x="2452662" y="0"/>
            <a:ext cx="6715140" cy="128586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1524000" y="460431"/>
            <a:ext cx="36862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ko-KR" altLang="en-US" sz="2000" b="1" dirty="0">
                <a:solidFill>
                  <a:srgbClr val="2E6CA4"/>
                </a:solidFill>
              </a:rPr>
              <a:t>사회복지사가 기관 내에서</a:t>
            </a:r>
            <a:endParaRPr lang="en-US" altLang="ko-KR" sz="2000" b="1" dirty="0">
              <a:solidFill>
                <a:srgbClr val="2E6CA4"/>
              </a:solidFill>
            </a:endParaRPr>
          </a:p>
          <a:p>
            <a:pPr marL="514350" indent="-514350"/>
            <a:r>
              <a:rPr lang="ko-KR" altLang="en-US" sz="2000" b="1" dirty="0">
                <a:solidFill>
                  <a:srgbClr val="2E6CA4"/>
                </a:solidFill>
              </a:rPr>
              <a:t>    맺게 되는 여러 관계</a:t>
            </a:r>
          </a:p>
        </p:txBody>
      </p:sp>
    </p:spTree>
    <p:extLst>
      <p:ext uri="{BB962C8B-B14F-4D97-AF65-F5344CB8AC3E}">
        <p14:creationId xmlns:p14="http://schemas.microsoft.com/office/powerpoint/2010/main" xmlns="" val="4213179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양쪽 모서리가 둥근 사각형 4"/>
          <p:cNvSpPr/>
          <p:nvPr/>
        </p:nvSpPr>
        <p:spPr>
          <a:xfrm>
            <a:off x="1881158" y="1500174"/>
            <a:ext cx="8429684" cy="5357826"/>
          </a:xfrm>
          <a:prstGeom prst="round2SameRect">
            <a:avLst>
              <a:gd name="adj1" fmla="val 5348"/>
              <a:gd name="adj2" fmla="val 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/>
          <p:cNvSpPr/>
          <p:nvPr/>
        </p:nvSpPr>
        <p:spPr>
          <a:xfrm flipV="1">
            <a:off x="1524000" y="1285861"/>
            <a:ext cx="6715140" cy="45719"/>
          </a:xfrm>
          <a:prstGeom prst="rect">
            <a:avLst/>
          </a:prstGeom>
          <a:solidFill>
            <a:srgbClr val="6793A9"/>
          </a:solidFill>
          <a:ln>
            <a:solidFill>
              <a:srgbClr val="6793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2452662" y="0"/>
            <a:ext cx="6715140" cy="128586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모서리가 둥근 직사각형 8"/>
          <p:cNvSpPr/>
          <p:nvPr/>
        </p:nvSpPr>
        <p:spPr>
          <a:xfrm>
            <a:off x="1695450" y="2907615"/>
            <a:ext cx="8586817" cy="3420719"/>
          </a:xfrm>
          <a:prstGeom prst="roundRect">
            <a:avLst/>
          </a:prstGeom>
          <a:solidFill>
            <a:srgbClr val="2E6CA4"/>
          </a:solidFill>
          <a:ln>
            <a:solidFill>
              <a:srgbClr val="2E6C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809720" y="1571612"/>
            <a:ext cx="8501122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ko-KR" altLang="en-US" b="1" dirty="0"/>
              <a:t>전문가 동료들과의 관계</a:t>
            </a:r>
            <a:endParaRPr lang="en-US" altLang="ko-KR" sz="1400" dirty="0"/>
          </a:p>
          <a:p>
            <a:pPr marL="342900" indent="-342900"/>
            <a:r>
              <a:rPr lang="en-US" altLang="ko-KR" sz="1600" dirty="0"/>
              <a:t> </a:t>
            </a:r>
            <a:r>
              <a:rPr lang="en-US" altLang="ko-KR" sz="1600" b="1" dirty="0"/>
              <a:t>- </a:t>
            </a:r>
            <a:r>
              <a:rPr lang="ko-KR" altLang="en-US" sz="1600" b="1" dirty="0"/>
              <a:t>윤리 기준</a:t>
            </a:r>
            <a:endParaRPr lang="en-US" altLang="ko-KR" sz="1600" b="1" dirty="0"/>
          </a:p>
          <a:p>
            <a:pPr marL="342900" indent="-342900"/>
            <a:r>
              <a:rPr lang="en-US" altLang="ko-KR" b="1" dirty="0"/>
              <a:t>  </a:t>
            </a:r>
            <a:r>
              <a:rPr lang="ko-KR" altLang="en-US" sz="1400" dirty="0"/>
              <a:t>한국사회복지사윤리강령</a:t>
            </a:r>
            <a:r>
              <a:rPr lang="ko-KR" altLang="en-US" sz="1400" b="1" dirty="0"/>
              <a:t> </a:t>
            </a:r>
            <a:r>
              <a:rPr lang="en-US" altLang="ko-KR" sz="1400" b="1" dirty="0">
                <a:solidFill>
                  <a:schemeClr val="accent2"/>
                </a:solidFill>
              </a:rPr>
              <a:t>“III. </a:t>
            </a:r>
            <a:r>
              <a:rPr lang="ko-KR" altLang="en-US" sz="1400" b="1" dirty="0">
                <a:solidFill>
                  <a:schemeClr val="accent2"/>
                </a:solidFill>
              </a:rPr>
              <a:t>사회복지사의 동료에 대한 윤리기준</a:t>
            </a:r>
            <a:r>
              <a:rPr lang="en-US" altLang="ko-KR" sz="1400" b="1" dirty="0">
                <a:solidFill>
                  <a:schemeClr val="accent2"/>
                </a:solidFill>
              </a:rPr>
              <a:t>” </a:t>
            </a:r>
            <a:r>
              <a:rPr lang="ko-KR" altLang="en-US" sz="1400" b="1" dirty="0"/>
              <a:t>참조</a:t>
            </a:r>
            <a:endParaRPr lang="en-US" altLang="ko-KR" sz="1400" b="1" dirty="0"/>
          </a:p>
          <a:p>
            <a:pPr marL="342900" indent="-342900"/>
            <a:r>
              <a:rPr lang="ko-KR" altLang="en-US" sz="1600" dirty="0"/>
              <a:t>※ </a:t>
            </a:r>
            <a:r>
              <a:rPr lang="en-US" altLang="ko-KR" sz="1600" b="1" dirty="0"/>
              <a:t>III. </a:t>
            </a:r>
            <a:r>
              <a:rPr lang="ko-KR" altLang="en-US" sz="1600" b="1" dirty="0"/>
              <a:t>사회복지사의 동료에 대한 윤리 기준</a:t>
            </a:r>
            <a:endParaRPr lang="en-US" altLang="ko-KR" sz="1600" b="1" dirty="0"/>
          </a:p>
          <a:p>
            <a:pPr marL="342900" indent="-342900"/>
            <a:endParaRPr lang="en-US" altLang="ko-KR" sz="1600" b="1" dirty="0"/>
          </a:p>
          <a:p>
            <a:pPr marL="342900" indent="-342900"/>
            <a:endParaRPr lang="en-US" altLang="ko-KR" b="1" dirty="0"/>
          </a:p>
          <a:p>
            <a:pPr marL="342900" indent="-342900">
              <a:buAutoNum type="arabicParenBoth"/>
            </a:pPr>
            <a:r>
              <a:rPr lang="ko-KR" altLang="en-US" sz="1600" b="1" dirty="0">
                <a:solidFill>
                  <a:schemeClr val="bg1"/>
                </a:solidFill>
              </a:rPr>
              <a:t>동료</a:t>
            </a:r>
            <a:endParaRPr lang="en-US" altLang="ko-KR" sz="1600" b="1" dirty="0">
              <a:solidFill>
                <a:schemeClr val="bg1"/>
              </a:solidFill>
            </a:endParaRPr>
          </a:p>
          <a:p>
            <a:pPr marL="342900" indent="-342900">
              <a:buAutoNum type="arabicParenBoth"/>
            </a:pPr>
            <a:endParaRPr lang="en-US" altLang="ko-KR" sz="1600" b="1" dirty="0">
              <a:solidFill>
                <a:schemeClr val="bg1"/>
              </a:solidFill>
            </a:endParaRPr>
          </a:p>
          <a:p>
            <a:pPr marL="342900" indent="-342900"/>
            <a:r>
              <a:rPr lang="en-US" altLang="ko-KR" sz="1600" b="1" dirty="0">
                <a:solidFill>
                  <a:schemeClr val="bg1"/>
                </a:solidFill>
              </a:rPr>
              <a:t> ①  </a:t>
            </a:r>
            <a:r>
              <a:rPr lang="ko-KR" altLang="en-US" sz="1600" b="1" dirty="0">
                <a:solidFill>
                  <a:schemeClr val="bg1"/>
                </a:solidFill>
              </a:rPr>
              <a:t>사회복지사는 존중과 신뢰로서 동료를 대하며</a:t>
            </a:r>
            <a:r>
              <a:rPr lang="en-US" altLang="ko-KR" sz="1600" b="1" dirty="0">
                <a:solidFill>
                  <a:schemeClr val="bg1"/>
                </a:solidFill>
              </a:rPr>
              <a:t>, </a:t>
            </a:r>
          </a:p>
          <a:p>
            <a:pPr marL="342900" indent="-342900"/>
            <a:r>
              <a:rPr lang="en-US" altLang="ko-KR" sz="1600" b="1" dirty="0">
                <a:solidFill>
                  <a:schemeClr val="bg1"/>
                </a:solidFill>
              </a:rPr>
              <a:t>     </a:t>
            </a:r>
            <a:r>
              <a:rPr lang="ko-KR" altLang="en-US" sz="1600" b="1" dirty="0">
                <a:solidFill>
                  <a:schemeClr val="bg1"/>
                </a:solidFill>
              </a:rPr>
              <a:t>전문가로서의 지위와 인격을 훼손하는 언행을 하지 않는다</a:t>
            </a:r>
            <a:r>
              <a:rPr lang="en-US" altLang="ko-KR" sz="1600" b="1" dirty="0">
                <a:solidFill>
                  <a:schemeClr val="bg1"/>
                </a:solidFill>
              </a:rPr>
              <a:t>.</a:t>
            </a:r>
          </a:p>
          <a:p>
            <a:pPr marL="342900" indent="-342900"/>
            <a:endParaRPr lang="en-US" altLang="ko-KR" sz="1600" b="1" dirty="0">
              <a:solidFill>
                <a:schemeClr val="bg1"/>
              </a:solidFill>
            </a:endParaRPr>
          </a:p>
          <a:p>
            <a:pPr marL="342900" indent="-342900"/>
            <a:endParaRPr lang="en-US" altLang="ko-KR" sz="800" b="1" dirty="0">
              <a:solidFill>
                <a:schemeClr val="bg1"/>
              </a:solidFill>
            </a:endParaRPr>
          </a:p>
          <a:p>
            <a:pPr marL="342900" indent="-342900"/>
            <a:r>
              <a:rPr lang="en-US" altLang="ko-KR" sz="1600" b="1" dirty="0">
                <a:solidFill>
                  <a:schemeClr val="bg1"/>
                </a:solidFill>
              </a:rPr>
              <a:t> ②  </a:t>
            </a:r>
            <a:r>
              <a:rPr lang="ko-KR" altLang="en-US" sz="1600" b="1" dirty="0">
                <a:solidFill>
                  <a:schemeClr val="bg1"/>
                </a:solidFill>
              </a:rPr>
              <a:t>사회복지사는 사회복지 전문직의 이익과 </a:t>
            </a:r>
            <a:endParaRPr lang="en-US" altLang="ko-KR" sz="1600" b="1" dirty="0">
              <a:solidFill>
                <a:schemeClr val="bg1"/>
              </a:solidFill>
            </a:endParaRPr>
          </a:p>
          <a:p>
            <a:pPr marL="342900" indent="-342900"/>
            <a:r>
              <a:rPr lang="en-US" altLang="ko-KR" sz="1600" b="1" dirty="0">
                <a:solidFill>
                  <a:schemeClr val="bg1"/>
                </a:solidFill>
              </a:rPr>
              <a:t>     </a:t>
            </a:r>
            <a:r>
              <a:rPr lang="ko-KR" altLang="en-US" sz="1600" b="1" dirty="0">
                <a:solidFill>
                  <a:schemeClr val="bg1"/>
                </a:solidFill>
              </a:rPr>
              <a:t>권익을 증진시키기 위해 동료와 협력해야 한다</a:t>
            </a:r>
            <a:r>
              <a:rPr lang="en-US" altLang="ko-KR" sz="1600" b="1" dirty="0">
                <a:solidFill>
                  <a:schemeClr val="bg1"/>
                </a:solidFill>
              </a:rPr>
              <a:t>.</a:t>
            </a:r>
          </a:p>
          <a:p>
            <a:pPr marL="342900" indent="-342900"/>
            <a:endParaRPr lang="en-US" altLang="ko-KR" sz="1600" b="1" dirty="0">
              <a:solidFill>
                <a:schemeClr val="bg1"/>
              </a:solidFill>
            </a:endParaRPr>
          </a:p>
          <a:p>
            <a:pPr marL="342900" indent="-342900"/>
            <a:endParaRPr lang="en-US" altLang="ko-KR" sz="800" b="1" dirty="0">
              <a:solidFill>
                <a:schemeClr val="bg1"/>
              </a:solidFill>
            </a:endParaRPr>
          </a:p>
          <a:p>
            <a:pPr marL="342900" indent="-342900"/>
            <a:r>
              <a:rPr lang="en-US" altLang="ko-KR" sz="1600" b="1" dirty="0">
                <a:solidFill>
                  <a:schemeClr val="bg1"/>
                </a:solidFill>
              </a:rPr>
              <a:t> ③  </a:t>
            </a:r>
            <a:r>
              <a:rPr lang="ko-KR" altLang="en-US" sz="1600" b="1" dirty="0">
                <a:solidFill>
                  <a:schemeClr val="bg1"/>
                </a:solidFill>
              </a:rPr>
              <a:t>사회복지사는 동료의 윤리적이고 전문적인 행위를 촉진시켜야 하며</a:t>
            </a:r>
            <a:r>
              <a:rPr lang="en-US" altLang="ko-KR" sz="1600" b="1" dirty="0">
                <a:solidFill>
                  <a:schemeClr val="bg1"/>
                </a:solidFill>
              </a:rPr>
              <a:t>, </a:t>
            </a:r>
          </a:p>
          <a:p>
            <a:pPr marL="342900" indent="-342900"/>
            <a:r>
              <a:rPr lang="en-US" altLang="ko-KR" sz="1600" b="1" dirty="0">
                <a:solidFill>
                  <a:schemeClr val="bg1"/>
                </a:solidFill>
              </a:rPr>
              <a:t>     </a:t>
            </a:r>
            <a:r>
              <a:rPr lang="ko-KR" altLang="en-US" sz="1600" b="1" dirty="0">
                <a:solidFill>
                  <a:schemeClr val="bg1"/>
                </a:solidFill>
              </a:rPr>
              <a:t>이에 반하는 경우에는 제반 법률규정 이나 윤리기준에 따라 대처해야 한다</a:t>
            </a:r>
            <a:r>
              <a:rPr lang="en-US" altLang="ko-KR" sz="1600" b="1" dirty="0">
                <a:solidFill>
                  <a:schemeClr val="bg1"/>
                </a:solidFill>
              </a:rPr>
              <a:t>.</a:t>
            </a:r>
          </a:p>
          <a:p>
            <a:pPr marL="342900" indent="-342900"/>
            <a:endParaRPr lang="en-US" altLang="ko-KR" sz="800" dirty="0"/>
          </a:p>
          <a:p>
            <a:pPr marL="342900" indent="-342900"/>
            <a:r>
              <a:rPr lang="en-US" altLang="ko-KR" sz="1600" dirty="0"/>
              <a:t>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24000" y="460431"/>
            <a:ext cx="36862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ko-KR" altLang="en-US" sz="2000" b="1" dirty="0">
                <a:solidFill>
                  <a:srgbClr val="2E6CA4"/>
                </a:solidFill>
              </a:rPr>
              <a:t>사회복지사가 기관 내에서</a:t>
            </a:r>
            <a:endParaRPr lang="en-US" altLang="ko-KR" sz="2000" b="1" dirty="0">
              <a:solidFill>
                <a:srgbClr val="2E6CA4"/>
              </a:solidFill>
            </a:endParaRPr>
          </a:p>
          <a:p>
            <a:pPr marL="514350" indent="-514350"/>
            <a:r>
              <a:rPr lang="ko-KR" altLang="en-US" sz="2000" b="1" dirty="0">
                <a:solidFill>
                  <a:srgbClr val="2E6CA4"/>
                </a:solidFill>
              </a:rPr>
              <a:t>    맺게 되는 여러 관계</a:t>
            </a:r>
          </a:p>
        </p:txBody>
      </p:sp>
    </p:spTree>
    <p:extLst>
      <p:ext uri="{BB962C8B-B14F-4D97-AF65-F5344CB8AC3E}">
        <p14:creationId xmlns:p14="http://schemas.microsoft.com/office/powerpoint/2010/main" xmlns="" val="1702315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양쪽 모서리가 둥근 사각형 4"/>
          <p:cNvSpPr/>
          <p:nvPr/>
        </p:nvSpPr>
        <p:spPr>
          <a:xfrm>
            <a:off x="1881158" y="1500174"/>
            <a:ext cx="8429684" cy="5357826"/>
          </a:xfrm>
          <a:prstGeom prst="round2SameRect">
            <a:avLst>
              <a:gd name="adj1" fmla="val 5348"/>
              <a:gd name="adj2" fmla="val 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/>
          <p:cNvSpPr/>
          <p:nvPr/>
        </p:nvSpPr>
        <p:spPr>
          <a:xfrm flipV="1">
            <a:off x="1524000" y="1285861"/>
            <a:ext cx="6715140" cy="45719"/>
          </a:xfrm>
          <a:prstGeom prst="rect">
            <a:avLst/>
          </a:prstGeom>
          <a:solidFill>
            <a:srgbClr val="6793A9"/>
          </a:solidFill>
          <a:ln>
            <a:solidFill>
              <a:srgbClr val="6793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2452662" y="0"/>
            <a:ext cx="6715140" cy="128586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모서리가 둥근 직사각형 8"/>
          <p:cNvSpPr/>
          <p:nvPr/>
        </p:nvSpPr>
        <p:spPr>
          <a:xfrm>
            <a:off x="1695450" y="2907615"/>
            <a:ext cx="8586817" cy="3420719"/>
          </a:xfrm>
          <a:prstGeom prst="roundRect">
            <a:avLst/>
          </a:prstGeom>
          <a:solidFill>
            <a:srgbClr val="2E6CA4"/>
          </a:solidFill>
          <a:ln>
            <a:solidFill>
              <a:srgbClr val="2E6C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809720" y="1571612"/>
            <a:ext cx="8501122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ko-KR" altLang="en-US" b="1" dirty="0"/>
              <a:t>전문가 동료들과의 관계</a:t>
            </a:r>
            <a:endParaRPr lang="en-US" altLang="ko-KR" b="1" dirty="0"/>
          </a:p>
          <a:p>
            <a:pPr marL="342900" indent="-342900"/>
            <a:r>
              <a:rPr lang="en-US" altLang="ko-KR" sz="1600" b="1" dirty="0"/>
              <a:t> - </a:t>
            </a:r>
            <a:r>
              <a:rPr lang="ko-KR" altLang="en-US" sz="1600" b="1" dirty="0"/>
              <a:t>윤리 기준</a:t>
            </a:r>
            <a:endParaRPr lang="en-US" altLang="ko-KR" sz="1600" b="1" dirty="0"/>
          </a:p>
          <a:p>
            <a:pPr marL="342900" indent="-342900"/>
            <a:r>
              <a:rPr lang="en-US" altLang="ko-KR" b="1" dirty="0"/>
              <a:t>  </a:t>
            </a:r>
            <a:r>
              <a:rPr lang="ko-KR" altLang="en-US" sz="1400" dirty="0"/>
              <a:t>한국사회복지사윤리강령</a:t>
            </a:r>
            <a:r>
              <a:rPr lang="ko-KR" altLang="en-US" sz="1400" b="1" dirty="0"/>
              <a:t> </a:t>
            </a:r>
            <a:r>
              <a:rPr lang="en-US" altLang="ko-KR" sz="1400" b="1" dirty="0">
                <a:solidFill>
                  <a:schemeClr val="accent2"/>
                </a:solidFill>
              </a:rPr>
              <a:t>“III. </a:t>
            </a:r>
            <a:r>
              <a:rPr lang="ko-KR" altLang="en-US" sz="1400" b="1" dirty="0">
                <a:solidFill>
                  <a:schemeClr val="accent2"/>
                </a:solidFill>
              </a:rPr>
              <a:t>사회복지사의 동료에 대한 윤리기준</a:t>
            </a:r>
            <a:r>
              <a:rPr lang="en-US" altLang="ko-KR" sz="1400" b="1" dirty="0">
                <a:solidFill>
                  <a:schemeClr val="accent2"/>
                </a:solidFill>
              </a:rPr>
              <a:t>” </a:t>
            </a:r>
            <a:r>
              <a:rPr lang="ko-KR" altLang="en-US" sz="1400" b="1" dirty="0"/>
              <a:t>참조</a:t>
            </a:r>
            <a:endParaRPr lang="en-US" altLang="ko-KR" sz="1400" b="1" dirty="0"/>
          </a:p>
          <a:p>
            <a:pPr marL="342900" indent="-342900"/>
            <a:r>
              <a:rPr lang="ko-KR" altLang="en-US" sz="1600" dirty="0"/>
              <a:t>※ </a:t>
            </a:r>
            <a:r>
              <a:rPr lang="en-US" altLang="ko-KR" sz="1600" b="1" dirty="0"/>
              <a:t>III. </a:t>
            </a:r>
            <a:r>
              <a:rPr lang="ko-KR" altLang="en-US" sz="1600" b="1" dirty="0"/>
              <a:t>사회복지사의 동료에 대한 윤리 기준</a:t>
            </a:r>
            <a:endParaRPr lang="en-US" altLang="ko-KR" sz="1600" b="1" dirty="0"/>
          </a:p>
          <a:p>
            <a:pPr marL="342900" indent="-342900"/>
            <a:endParaRPr lang="en-US" altLang="ko-KR" sz="1600" b="1" dirty="0"/>
          </a:p>
          <a:p>
            <a:pPr marL="342900" indent="-342900"/>
            <a:endParaRPr lang="en-US" altLang="ko-KR" b="1" dirty="0"/>
          </a:p>
          <a:p>
            <a:pPr marL="342900" indent="-342900">
              <a:buAutoNum type="arabicParenBoth"/>
            </a:pPr>
            <a:r>
              <a:rPr lang="ko-KR" altLang="en-US" sz="1600" b="1" dirty="0">
                <a:solidFill>
                  <a:schemeClr val="bg1"/>
                </a:solidFill>
              </a:rPr>
              <a:t>동료</a:t>
            </a:r>
            <a:endParaRPr lang="en-US" altLang="ko-KR" sz="1600" b="1" dirty="0">
              <a:solidFill>
                <a:schemeClr val="bg1"/>
              </a:solidFill>
            </a:endParaRPr>
          </a:p>
          <a:p>
            <a:pPr marL="342900" indent="-342900"/>
            <a:r>
              <a:rPr lang="en-US" altLang="ko-KR" sz="1600" b="1" dirty="0">
                <a:solidFill>
                  <a:schemeClr val="bg1"/>
                </a:solidFill>
              </a:rPr>
              <a:t> </a:t>
            </a:r>
            <a:endParaRPr lang="en-US" altLang="ko-KR" sz="800" b="1" dirty="0">
              <a:solidFill>
                <a:schemeClr val="bg1"/>
              </a:solidFill>
            </a:endParaRPr>
          </a:p>
          <a:p>
            <a:pPr marL="342900" indent="-342900"/>
            <a:r>
              <a:rPr lang="en-US" altLang="ko-KR" sz="1600" b="1" dirty="0">
                <a:solidFill>
                  <a:schemeClr val="bg1"/>
                </a:solidFill>
              </a:rPr>
              <a:t> ④  </a:t>
            </a:r>
            <a:r>
              <a:rPr lang="ko-KR" altLang="en-US" sz="1600" b="1" dirty="0">
                <a:solidFill>
                  <a:schemeClr val="bg1"/>
                </a:solidFill>
              </a:rPr>
              <a:t>사회복지사가 전문적인 판단과 실천이 미흡하여 문제를 야기 시켰을 때에는</a:t>
            </a:r>
            <a:r>
              <a:rPr lang="en-US" altLang="ko-KR" sz="1600" b="1" dirty="0">
                <a:solidFill>
                  <a:schemeClr val="bg1"/>
                </a:solidFill>
              </a:rPr>
              <a:t>, </a:t>
            </a:r>
          </a:p>
          <a:p>
            <a:pPr marL="342900" indent="-342900"/>
            <a:r>
              <a:rPr lang="en-US" altLang="ko-KR" sz="1600" b="1" dirty="0">
                <a:solidFill>
                  <a:schemeClr val="bg1"/>
                </a:solidFill>
              </a:rPr>
              <a:t>     </a:t>
            </a:r>
            <a:r>
              <a:rPr lang="ko-KR" altLang="en-US" sz="1600" b="1" dirty="0">
                <a:solidFill>
                  <a:schemeClr val="bg1"/>
                </a:solidFill>
              </a:rPr>
              <a:t>적절한 조치를 취하여 클라이언트의 이익을 보호 해야 한다</a:t>
            </a:r>
            <a:r>
              <a:rPr lang="en-US" altLang="ko-KR" sz="1600" b="1" dirty="0">
                <a:solidFill>
                  <a:schemeClr val="bg1"/>
                </a:solidFill>
              </a:rPr>
              <a:t>.</a:t>
            </a:r>
          </a:p>
          <a:p>
            <a:pPr marL="342900" indent="-342900"/>
            <a:endParaRPr lang="en-US" altLang="ko-KR" sz="1600" b="1" dirty="0">
              <a:solidFill>
                <a:schemeClr val="bg1"/>
              </a:solidFill>
            </a:endParaRPr>
          </a:p>
          <a:p>
            <a:pPr marL="342900" indent="-342900"/>
            <a:endParaRPr lang="en-US" altLang="ko-KR" sz="800" b="1" dirty="0">
              <a:solidFill>
                <a:schemeClr val="bg1"/>
              </a:solidFill>
            </a:endParaRPr>
          </a:p>
          <a:p>
            <a:pPr marL="342900" indent="-342900"/>
            <a:r>
              <a:rPr lang="en-US" altLang="ko-KR" sz="1600" b="1" dirty="0">
                <a:solidFill>
                  <a:schemeClr val="bg1"/>
                </a:solidFill>
              </a:rPr>
              <a:t> ⑤  </a:t>
            </a:r>
            <a:r>
              <a:rPr lang="ko-KR" altLang="en-US" sz="1600" b="1" dirty="0">
                <a:solidFill>
                  <a:schemeClr val="bg1"/>
                </a:solidFill>
              </a:rPr>
              <a:t>사회복지사는 전문직 내 다른 구성원이 행한 비윤리적 행위에 대해</a:t>
            </a:r>
            <a:r>
              <a:rPr lang="en-US" altLang="ko-KR" sz="1600" b="1" dirty="0">
                <a:solidFill>
                  <a:schemeClr val="bg1"/>
                </a:solidFill>
              </a:rPr>
              <a:t>, </a:t>
            </a:r>
          </a:p>
          <a:p>
            <a:pPr marL="342900" indent="-342900"/>
            <a:r>
              <a:rPr lang="en-US" altLang="ko-KR" sz="1600" b="1" dirty="0">
                <a:solidFill>
                  <a:schemeClr val="bg1"/>
                </a:solidFill>
              </a:rPr>
              <a:t>     </a:t>
            </a:r>
            <a:r>
              <a:rPr lang="ko-KR" altLang="en-US" sz="1600" b="1" dirty="0">
                <a:solidFill>
                  <a:schemeClr val="bg1"/>
                </a:solidFill>
              </a:rPr>
              <a:t>제반 법률규정이나 윤리기준에 따라 조치를 취해야 한다</a:t>
            </a:r>
            <a:r>
              <a:rPr lang="en-US" altLang="ko-KR" sz="1600" b="1" dirty="0">
                <a:solidFill>
                  <a:schemeClr val="bg1"/>
                </a:solidFill>
              </a:rPr>
              <a:t>.</a:t>
            </a:r>
          </a:p>
          <a:p>
            <a:pPr marL="342900" indent="-342900"/>
            <a:endParaRPr lang="en-US" altLang="ko-KR" sz="1600" b="1" dirty="0">
              <a:solidFill>
                <a:schemeClr val="bg1"/>
              </a:solidFill>
            </a:endParaRPr>
          </a:p>
          <a:p>
            <a:pPr marL="342900" indent="-342900"/>
            <a:endParaRPr lang="en-US" altLang="ko-KR" sz="800" b="1" dirty="0">
              <a:solidFill>
                <a:schemeClr val="bg1"/>
              </a:solidFill>
            </a:endParaRPr>
          </a:p>
          <a:p>
            <a:pPr marL="342900" indent="-342900"/>
            <a:r>
              <a:rPr lang="en-US" altLang="ko-KR" sz="1600" b="1" dirty="0">
                <a:solidFill>
                  <a:schemeClr val="bg1"/>
                </a:solidFill>
              </a:rPr>
              <a:t> ⑥  </a:t>
            </a:r>
            <a:r>
              <a:rPr lang="ko-KR" altLang="en-US" sz="1600" b="1" dirty="0">
                <a:solidFill>
                  <a:schemeClr val="bg1"/>
                </a:solidFill>
              </a:rPr>
              <a:t>사회복지사는 동료 및 타 전문직 동료의 직무 가치와 </a:t>
            </a:r>
            <a:endParaRPr lang="en-US" altLang="ko-KR" sz="1600" b="1" dirty="0">
              <a:solidFill>
                <a:schemeClr val="bg1"/>
              </a:solidFill>
            </a:endParaRPr>
          </a:p>
          <a:p>
            <a:pPr marL="342900" indent="-342900"/>
            <a:r>
              <a:rPr lang="en-US" altLang="ko-KR" sz="1600" b="1" dirty="0">
                <a:solidFill>
                  <a:schemeClr val="bg1"/>
                </a:solidFill>
              </a:rPr>
              <a:t>     </a:t>
            </a:r>
            <a:r>
              <a:rPr lang="ko-KR" altLang="en-US" sz="1600" b="1" dirty="0">
                <a:solidFill>
                  <a:schemeClr val="bg1"/>
                </a:solidFill>
              </a:rPr>
              <a:t>내용을 </a:t>
            </a:r>
            <a:r>
              <a:rPr lang="ko-KR" altLang="en-US" sz="1600" b="1" dirty="0" err="1">
                <a:solidFill>
                  <a:schemeClr val="bg1"/>
                </a:solidFill>
              </a:rPr>
              <a:t>인정∙이해하며</a:t>
            </a:r>
            <a:r>
              <a:rPr lang="en-US" altLang="ko-KR" sz="1600" b="1" dirty="0">
                <a:solidFill>
                  <a:schemeClr val="bg1"/>
                </a:solidFill>
              </a:rPr>
              <a:t>, </a:t>
            </a:r>
            <a:r>
              <a:rPr lang="ko-KR" altLang="en-US" sz="1600" b="1" dirty="0">
                <a:solidFill>
                  <a:schemeClr val="bg1"/>
                </a:solidFill>
              </a:rPr>
              <a:t>상호간의 민주적인 </a:t>
            </a:r>
            <a:r>
              <a:rPr lang="ko-KR" altLang="en-US" sz="1600" b="1" dirty="0" err="1">
                <a:solidFill>
                  <a:schemeClr val="bg1"/>
                </a:solidFill>
              </a:rPr>
              <a:t>직무관계를</a:t>
            </a:r>
            <a:r>
              <a:rPr lang="ko-KR" altLang="en-US" sz="1600" b="1" dirty="0">
                <a:solidFill>
                  <a:schemeClr val="bg1"/>
                </a:solidFill>
              </a:rPr>
              <a:t> 이루도록 노력해야 한다</a:t>
            </a:r>
            <a:r>
              <a:rPr lang="en-US" altLang="ko-KR" sz="1600" b="1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24000" y="460431"/>
            <a:ext cx="36862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ko-KR" altLang="en-US" sz="2000" b="1" dirty="0">
                <a:solidFill>
                  <a:srgbClr val="2E6CA4"/>
                </a:solidFill>
              </a:rPr>
              <a:t>사회복지사가 기관 내에서</a:t>
            </a:r>
            <a:endParaRPr lang="en-US" altLang="ko-KR" sz="2000" b="1" dirty="0">
              <a:solidFill>
                <a:srgbClr val="2E6CA4"/>
              </a:solidFill>
            </a:endParaRPr>
          </a:p>
          <a:p>
            <a:pPr marL="514350" indent="-514350"/>
            <a:r>
              <a:rPr lang="ko-KR" altLang="en-US" sz="2000" b="1" dirty="0">
                <a:solidFill>
                  <a:srgbClr val="2E6CA4"/>
                </a:solidFill>
              </a:rPr>
              <a:t>    맺게 되는 여러 관계</a:t>
            </a:r>
          </a:p>
        </p:txBody>
      </p:sp>
    </p:spTree>
    <p:extLst>
      <p:ext uri="{BB962C8B-B14F-4D97-AF65-F5344CB8AC3E}">
        <p14:creationId xmlns:p14="http://schemas.microsoft.com/office/powerpoint/2010/main" xmlns="" val="4226943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양쪽 모서리가 둥근 사각형 4"/>
          <p:cNvSpPr/>
          <p:nvPr/>
        </p:nvSpPr>
        <p:spPr>
          <a:xfrm>
            <a:off x="1881158" y="1500174"/>
            <a:ext cx="8429684" cy="5357826"/>
          </a:xfrm>
          <a:prstGeom prst="round2SameRect">
            <a:avLst>
              <a:gd name="adj1" fmla="val 5348"/>
              <a:gd name="adj2" fmla="val 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/>
          <p:cNvSpPr/>
          <p:nvPr/>
        </p:nvSpPr>
        <p:spPr>
          <a:xfrm flipV="1">
            <a:off x="1524000" y="1285861"/>
            <a:ext cx="6715140" cy="45719"/>
          </a:xfrm>
          <a:prstGeom prst="rect">
            <a:avLst/>
          </a:prstGeom>
          <a:solidFill>
            <a:srgbClr val="6793A9"/>
          </a:solidFill>
          <a:ln>
            <a:solidFill>
              <a:srgbClr val="6793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2452662" y="0"/>
            <a:ext cx="6715140" cy="128586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모서리가 둥근 직사각형 8"/>
          <p:cNvSpPr/>
          <p:nvPr/>
        </p:nvSpPr>
        <p:spPr>
          <a:xfrm>
            <a:off x="1695450" y="2583765"/>
            <a:ext cx="8615391" cy="2969309"/>
          </a:xfrm>
          <a:prstGeom prst="roundRect">
            <a:avLst/>
          </a:prstGeom>
          <a:solidFill>
            <a:srgbClr val="2E6CA4"/>
          </a:solidFill>
          <a:ln>
            <a:solidFill>
              <a:srgbClr val="2E6C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809720" y="1571612"/>
            <a:ext cx="850112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altLang="ko-KR" dirty="0"/>
              <a:t> </a:t>
            </a:r>
            <a:r>
              <a:rPr lang="en-US" altLang="ko-KR" b="1" dirty="0"/>
              <a:t>1)  </a:t>
            </a:r>
            <a:r>
              <a:rPr lang="ko-KR" altLang="en-US" b="1" dirty="0"/>
              <a:t>전문가 동료들과의 관계</a:t>
            </a:r>
            <a:endParaRPr lang="en-US" altLang="ko-KR" b="1" dirty="0"/>
          </a:p>
          <a:p>
            <a:pPr marL="342900" indent="-342900"/>
            <a:r>
              <a:rPr lang="en-US" altLang="ko-KR" sz="800" dirty="0"/>
              <a:t> </a:t>
            </a:r>
          </a:p>
          <a:p>
            <a:pPr marL="342900" indent="-342900"/>
            <a:r>
              <a:rPr lang="en-US" altLang="ko-KR" dirty="0"/>
              <a:t> </a:t>
            </a:r>
            <a:r>
              <a:rPr lang="en-US" altLang="ko-KR" sz="1600" b="1" dirty="0"/>
              <a:t>- </a:t>
            </a:r>
            <a:r>
              <a:rPr lang="ko-KR" altLang="en-US" sz="1600" b="1" dirty="0"/>
              <a:t>동료의 비윤리적 행위에 관련 </a:t>
            </a:r>
            <a:r>
              <a:rPr lang="ko-KR" altLang="en-US" sz="1600" b="1" dirty="0" err="1"/>
              <a:t>사회복지사가</a:t>
            </a:r>
            <a:r>
              <a:rPr lang="ko-KR" altLang="en-US" sz="1600" b="1" dirty="0"/>
              <a:t> 선택할 수 있는 대안</a:t>
            </a:r>
            <a:r>
              <a:rPr lang="en-US" altLang="ko-KR" sz="1600" b="1" dirty="0"/>
              <a:t>.</a:t>
            </a:r>
          </a:p>
          <a:p>
            <a:pPr marL="342900" indent="-342900"/>
            <a:r>
              <a:rPr lang="en-US" altLang="ko-KR" b="1" dirty="0"/>
              <a:t> </a:t>
            </a:r>
          </a:p>
          <a:p>
            <a:pPr marL="342900" indent="-342900"/>
            <a:endParaRPr lang="en-US" altLang="ko-KR" sz="1600" dirty="0"/>
          </a:p>
          <a:p>
            <a:pPr marL="342900" indent="-342900"/>
            <a:r>
              <a:rPr lang="en-US" altLang="ko-KR" sz="1600" dirty="0"/>
              <a:t> </a:t>
            </a:r>
            <a:r>
              <a:rPr lang="en-US" altLang="ko-KR" sz="1600" b="1" dirty="0">
                <a:solidFill>
                  <a:schemeClr val="bg1"/>
                </a:solidFill>
              </a:rPr>
              <a:t>④  </a:t>
            </a:r>
            <a:r>
              <a:rPr lang="ko-KR" altLang="en-US" sz="1600" b="1" dirty="0">
                <a:solidFill>
                  <a:schemeClr val="bg1"/>
                </a:solidFill>
              </a:rPr>
              <a:t>비윤리적 행위가 </a:t>
            </a:r>
            <a:r>
              <a:rPr lang="ko-KR" altLang="en-US" sz="1600" b="1" dirty="0" err="1">
                <a:solidFill>
                  <a:schemeClr val="bg1"/>
                </a:solidFill>
              </a:rPr>
              <a:t>사회복지사협회</a:t>
            </a:r>
            <a:r>
              <a:rPr lang="ko-KR" altLang="en-US" sz="1600" b="1" dirty="0">
                <a:solidFill>
                  <a:schemeClr val="bg1"/>
                </a:solidFill>
              </a:rPr>
              <a:t> </a:t>
            </a:r>
            <a:r>
              <a:rPr lang="ko-KR" altLang="en-US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조사위원회</a:t>
            </a:r>
            <a:r>
              <a:rPr lang="en-US" altLang="ko-KR" sz="1600" b="1" dirty="0">
                <a:solidFill>
                  <a:schemeClr val="bg1"/>
                </a:solidFill>
              </a:rPr>
              <a:t>(</a:t>
            </a:r>
            <a:r>
              <a:rPr lang="ko-KR" altLang="en-US" sz="1600" b="1" dirty="0" err="1">
                <a:solidFill>
                  <a:schemeClr val="bg1"/>
                </a:solidFill>
              </a:rPr>
              <a:t>지역사회복지사협회</a:t>
            </a:r>
            <a:r>
              <a:rPr lang="en-US" altLang="ko-KR" sz="1600" b="1" dirty="0">
                <a:solidFill>
                  <a:schemeClr val="bg1"/>
                </a:solidFill>
              </a:rPr>
              <a:t>)</a:t>
            </a:r>
            <a:r>
              <a:rPr lang="ko-KR" altLang="en-US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의 관심을 불러 일으키는 경우</a:t>
            </a:r>
            <a:r>
              <a:rPr lang="en-US" altLang="ko-KR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, </a:t>
            </a:r>
            <a:r>
              <a:rPr lang="ko-KR" altLang="en-US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윤리강령을 위반한 것으로 고발조치</a:t>
            </a:r>
            <a:r>
              <a:rPr lang="en-US" altLang="ko-KR" sz="1600" b="1" dirty="0">
                <a:solidFill>
                  <a:schemeClr val="bg1"/>
                </a:solidFill>
              </a:rPr>
              <a:t>. </a:t>
            </a:r>
          </a:p>
          <a:p>
            <a:pPr marL="342900" indent="-342900"/>
            <a:r>
              <a:rPr lang="en-US" altLang="ko-KR" sz="1600" b="1" dirty="0">
                <a:solidFill>
                  <a:schemeClr val="bg1"/>
                </a:solidFill>
              </a:rPr>
              <a:t>     </a:t>
            </a:r>
            <a:r>
              <a:rPr lang="ko-KR" altLang="en-US" sz="1600" b="1" dirty="0">
                <a:solidFill>
                  <a:schemeClr val="bg1"/>
                </a:solidFill>
              </a:rPr>
              <a:t>이때 그 행위에 대해 적절하고 신뢰할 만한 증거 제공</a:t>
            </a:r>
            <a:r>
              <a:rPr lang="en-US" altLang="ko-KR" sz="1600" b="1" dirty="0">
                <a:solidFill>
                  <a:schemeClr val="bg1"/>
                </a:solidFill>
              </a:rPr>
              <a:t>.</a:t>
            </a:r>
          </a:p>
          <a:p>
            <a:pPr marL="342900" indent="-342900"/>
            <a:endParaRPr lang="en-US" altLang="ko-KR" sz="1600" b="1" dirty="0">
              <a:solidFill>
                <a:schemeClr val="bg1"/>
              </a:solidFill>
            </a:endParaRPr>
          </a:p>
          <a:p>
            <a:pPr marL="342900" indent="-342900"/>
            <a:r>
              <a:rPr lang="en-US" altLang="ko-KR" sz="1600" b="1" dirty="0">
                <a:solidFill>
                  <a:schemeClr val="bg1"/>
                </a:solidFill>
              </a:rPr>
              <a:t> ⑤ </a:t>
            </a:r>
            <a:r>
              <a:rPr lang="ko-KR" altLang="en-US" sz="1600" b="1" dirty="0">
                <a:solidFill>
                  <a:schemeClr val="bg1"/>
                </a:solidFill>
              </a:rPr>
              <a:t>비윤리적 </a:t>
            </a:r>
            <a:r>
              <a:rPr lang="ko-KR" altLang="en-US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행위에 대해 자격증위원회에 보고</a:t>
            </a:r>
            <a:r>
              <a:rPr lang="en-US" altLang="ko-KR" sz="1600" b="1" dirty="0">
                <a:solidFill>
                  <a:schemeClr val="bg1"/>
                </a:solidFill>
              </a:rPr>
              <a:t>-</a:t>
            </a:r>
            <a:r>
              <a:rPr lang="ko-KR" altLang="en-US" sz="1600" b="1" dirty="0">
                <a:solidFill>
                  <a:schemeClr val="bg1"/>
                </a:solidFill>
              </a:rPr>
              <a:t>단시간 내에 효과적개선 가능성</a:t>
            </a:r>
            <a:endParaRPr lang="en-US" altLang="ko-KR" sz="1600" b="1" dirty="0">
              <a:solidFill>
                <a:schemeClr val="bg1"/>
              </a:solidFill>
            </a:endParaRPr>
          </a:p>
          <a:p>
            <a:pPr marL="342900" indent="-342900"/>
            <a:endParaRPr lang="en-US" altLang="ko-KR" sz="1600" b="1" dirty="0">
              <a:solidFill>
                <a:schemeClr val="bg1"/>
              </a:solidFill>
            </a:endParaRPr>
          </a:p>
          <a:p>
            <a:pPr marL="342900" indent="-342900"/>
            <a:r>
              <a:rPr lang="en-US" altLang="ko-KR" sz="1600" b="1" dirty="0">
                <a:solidFill>
                  <a:schemeClr val="bg1"/>
                </a:solidFill>
              </a:rPr>
              <a:t> ⑥ </a:t>
            </a:r>
            <a:r>
              <a:rPr lang="ko-KR" altLang="en-US" sz="1600" b="1" dirty="0">
                <a:solidFill>
                  <a:schemeClr val="bg1"/>
                </a:solidFill>
              </a:rPr>
              <a:t>비윤리적 </a:t>
            </a:r>
            <a:r>
              <a:rPr lang="ko-KR" altLang="en-US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행위를 일반대중의 관심으로 돌림</a:t>
            </a:r>
            <a:r>
              <a:rPr lang="en-US" altLang="ko-KR" sz="1600" b="1" dirty="0">
                <a:solidFill>
                  <a:schemeClr val="bg1"/>
                </a:solidFill>
              </a:rPr>
              <a:t>(</a:t>
            </a:r>
            <a:r>
              <a:rPr lang="ko-KR" altLang="en-US" sz="1600" b="1" dirty="0">
                <a:solidFill>
                  <a:schemeClr val="bg1"/>
                </a:solidFill>
              </a:rPr>
              <a:t>소문내기</a:t>
            </a:r>
            <a:r>
              <a:rPr lang="en-US" altLang="ko-KR" sz="1600" b="1" dirty="0">
                <a:solidFill>
                  <a:schemeClr val="bg1"/>
                </a:solidFill>
              </a:rPr>
              <a:t>)</a:t>
            </a:r>
          </a:p>
          <a:p>
            <a:pPr marL="342900" indent="-342900"/>
            <a:r>
              <a:rPr lang="en-US" altLang="ko-KR" sz="1600" b="1" dirty="0">
                <a:solidFill>
                  <a:schemeClr val="bg1"/>
                </a:solidFill>
              </a:rPr>
              <a:t>  	</a:t>
            </a:r>
          </a:p>
          <a:p>
            <a:pPr marL="342900" indent="-342900"/>
            <a:r>
              <a:rPr lang="en-US" altLang="ko-KR" sz="1600" b="1" dirty="0">
                <a:solidFill>
                  <a:schemeClr val="bg1"/>
                </a:solidFill>
              </a:rPr>
              <a:t>	</a:t>
            </a:r>
            <a:r>
              <a:rPr lang="ko-KR" altLang="en-US" sz="1600" b="1" dirty="0">
                <a:solidFill>
                  <a:schemeClr val="bg1"/>
                </a:solidFill>
              </a:rPr>
              <a:t>대안 ②</a:t>
            </a:r>
            <a:r>
              <a:rPr lang="en-US" altLang="ko-KR" sz="1600" b="1" dirty="0">
                <a:solidFill>
                  <a:schemeClr val="bg1"/>
                </a:solidFill>
              </a:rPr>
              <a:t>, </a:t>
            </a:r>
            <a:r>
              <a:rPr lang="ko-KR" altLang="en-US" sz="1600" b="1" dirty="0">
                <a:solidFill>
                  <a:schemeClr val="bg1"/>
                </a:solidFill>
              </a:rPr>
              <a:t>③</a:t>
            </a:r>
            <a:r>
              <a:rPr lang="en-US" altLang="ko-KR" sz="1600" b="1" dirty="0">
                <a:solidFill>
                  <a:schemeClr val="bg1"/>
                </a:solidFill>
              </a:rPr>
              <a:t>, </a:t>
            </a:r>
            <a:r>
              <a:rPr lang="ko-KR" altLang="en-US" sz="1600" b="1" dirty="0">
                <a:solidFill>
                  <a:schemeClr val="bg1"/>
                </a:solidFill>
              </a:rPr>
              <a:t>④</a:t>
            </a:r>
            <a:r>
              <a:rPr lang="en-US" altLang="ko-KR" sz="1600" b="1" dirty="0">
                <a:solidFill>
                  <a:schemeClr val="bg1"/>
                </a:solidFill>
              </a:rPr>
              <a:t>, </a:t>
            </a:r>
            <a:r>
              <a:rPr lang="ko-KR" altLang="en-US" sz="1600" b="1" dirty="0">
                <a:solidFill>
                  <a:schemeClr val="bg1"/>
                </a:solidFill>
              </a:rPr>
              <a:t>⑤는 윤리강령에 인정되어 있으나 대안 ⑥는 그 자체로서 강령을 위한하는 것일 수도 있음</a:t>
            </a:r>
            <a:r>
              <a:rPr lang="en-US" altLang="ko-KR" sz="1600" b="1" dirty="0">
                <a:solidFill>
                  <a:schemeClr val="bg1"/>
                </a:solidFill>
              </a:rPr>
              <a:t>.</a:t>
            </a:r>
          </a:p>
          <a:p>
            <a:pPr marL="342900" indent="-342900"/>
            <a:endParaRPr lang="en-US" altLang="ko-KR" dirty="0"/>
          </a:p>
          <a:p>
            <a:pPr marL="342900" indent="-342900"/>
            <a:endParaRPr lang="en-US" altLang="ko-KR" dirty="0"/>
          </a:p>
          <a:p>
            <a:pPr marL="342900" indent="-342900"/>
            <a:r>
              <a:rPr lang="en-US" altLang="ko-KR" dirty="0"/>
              <a:t> </a:t>
            </a:r>
          </a:p>
          <a:p>
            <a:pPr marL="342900" indent="-342900"/>
            <a:endParaRPr lang="en-US" altLang="ko-KR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1524000" y="460431"/>
            <a:ext cx="36862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ko-KR" altLang="en-US" sz="2000" b="1" dirty="0">
                <a:solidFill>
                  <a:srgbClr val="2E6CA4"/>
                </a:solidFill>
              </a:rPr>
              <a:t>사회복지사가 기관 내에서</a:t>
            </a:r>
            <a:endParaRPr lang="en-US" altLang="ko-KR" sz="2000" b="1" dirty="0">
              <a:solidFill>
                <a:srgbClr val="2E6CA4"/>
              </a:solidFill>
            </a:endParaRPr>
          </a:p>
          <a:p>
            <a:pPr marL="514350" indent="-514350"/>
            <a:r>
              <a:rPr lang="ko-KR" altLang="en-US" sz="2000" b="1" dirty="0">
                <a:solidFill>
                  <a:srgbClr val="2E6CA4"/>
                </a:solidFill>
              </a:rPr>
              <a:t>    맺게 되는 여러 관계</a:t>
            </a:r>
          </a:p>
        </p:txBody>
      </p:sp>
    </p:spTree>
    <p:extLst>
      <p:ext uri="{BB962C8B-B14F-4D97-AF65-F5344CB8AC3E}">
        <p14:creationId xmlns:p14="http://schemas.microsoft.com/office/powerpoint/2010/main" xmlns="" val="3966439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양쪽 모서리가 둥근 사각형 6"/>
          <p:cNvSpPr/>
          <p:nvPr/>
        </p:nvSpPr>
        <p:spPr>
          <a:xfrm>
            <a:off x="1881158" y="1500174"/>
            <a:ext cx="8429684" cy="5357826"/>
          </a:xfrm>
          <a:prstGeom prst="round2SameRect">
            <a:avLst>
              <a:gd name="adj1" fmla="val 5348"/>
              <a:gd name="adj2" fmla="val 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/>
          <p:cNvSpPr/>
          <p:nvPr/>
        </p:nvSpPr>
        <p:spPr>
          <a:xfrm flipV="1">
            <a:off x="1524000" y="1285861"/>
            <a:ext cx="6715140" cy="45719"/>
          </a:xfrm>
          <a:prstGeom prst="rect">
            <a:avLst/>
          </a:prstGeom>
          <a:solidFill>
            <a:srgbClr val="6793A9"/>
          </a:solidFill>
          <a:ln>
            <a:solidFill>
              <a:srgbClr val="6793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2452662" y="0"/>
            <a:ext cx="6715140" cy="128586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모서리가 둥근 직사각형 8"/>
          <p:cNvSpPr/>
          <p:nvPr/>
        </p:nvSpPr>
        <p:spPr>
          <a:xfrm>
            <a:off x="1809720" y="2729372"/>
            <a:ext cx="8496300" cy="2340660"/>
          </a:xfrm>
          <a:prstGeom prst="roundRect">
            <a:avLst/>
          </a:prstGeom>
          <a:solidFill>
            <a:srgbClr val="2E6CA4"/>
          </a:solidFill>
          <a:ln>
            <a:solidFill>
              <a:srgbClr val="2E6C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809720" y="1714489"/>
            <a:ext cx="8501122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altLang="ko-KR" dirty="0"/>
              <a:t> </a:t>
            </a:r>
            <a:r>
              <a:rPr lang="en-US" altLang="ko-KR" b="1" dirty="0"/>
              <a:t>1)  </a:t>
            </a:r>
            <a:r>
              <a:rPr lang="ko-KR" altLang="en-US" b="1" dirty="0"/>
              <a:t>전문가 동료들과의 관계</a:t>
            </a:r>
            <a:endParaRPr lang="en-US" altLang="ko-KR" b="1" dirty="0"/>
          </a:p>
          <a:p>
            <a:pPr marL="342900" indent="-342900"/>
            <a:r>
              <a:rPr lang="en-US" altLang="ko-KR" sz="800" dirty="0"/>
              <a:t> </a:t>
            </a:r>
            <a:endParaRPr lang="en-US" altLang="ko-KR" b="1" dirty="0"/>
          </a:p>
          <a:p>
            <a:pPr fontAlgn="base"/>
            <a:r>
              <a:rPr lang="en-US" altLang="ko-KR" dirty="0"/>
              <a:t> </a:t>
            </a:r>
            <a:r>
              <a:rPr lang="en-US" altLang="ko-KR" sz="1600" b="1" dirty="0"/>
              <a:t>- </a:t>
            </a:r>
            <a:r>
              <a:rPr lang="ko-KR" altLang="en-US" sz="1600" b="1" dirty="0"/>
              <a:t>관련된 해결방안과 이에 대한 갈등 요인</a:t>
            </a:r>
            <a:endParaRPr lang="en-US" altLang="ko-KR" sz="1600" b="1" dirty="0"/>
          </a:p>
          <a:p>
            <a:pPr fontAlgn="base"/>
            <a:endParaRPr lang="ko-KR" altLang="en-US" sz="1600" b="1" dirty="0"/>
          </a:p>
          <a:p>
            <a:pPr fontAlgn="base"/>
            <a:r>
              <a:rPr lang="ko-KR" altLang="en-US" dirty="0"/>
              <a:t>  </a:t>
            </a:r>
            <a:endParaRPr lang="en-US" altLang="ko-KR" dirty="0"/>
          </a:p>
          <a:p>
            <a:pPr fontAlgn="base"/>
            <a:r>
              <a:rPr lang="en-US" altLang="ko-KR" dirty="0"/>
              <a:t>  </a:t>
            </a:r>
            <a:r>
              <a:rPr lang="ko-KR" altLang="en-US" sz="1600" b="1" dirty="0">
                <a:solidFill>
                  <a:schemeClr val="bg1"/>
                </a:solidFill>
              </a:rPr>
              <a:t>① </a:t>
            </a:r>
            <a:r>
              <a:rPr lang="ko-KR" altLang="en-US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전문직 윤리강령을 지지</a:t>
            </a:r>
            <a:r>
              <a:rPr lang="ko-KR" altLang="en-US" sz="1600" b="1" dirty="0">
                <a:solidFill>
                  <a:schemeClr val="bg1"/>
                </a:solidFill>
              </a:rPr>
              <a:t>하여야 하는 의무</a:t>
            </a:r>
          </a:p>
          <a:p>
            <a:pPr fontAlgn="base"/>
            <a:r>
              <a:rPr lang="ko-KR" altLang="en-US" sz="1600" b="1" dirty="0">
                <a:solidFill>
                  <a:schemeClr val="bg1"/>
                </a:solidFill>
              </a:rPr>
              <a:t>  </a:t>
            </a:r>
            <a:endParaRPr lang="en-US" altLang="ko-KR" sz="1600" b="1" dirty="0">
              <a:solidFill>
                <a:schemeClr val="bg1"/>
              </a:solidFill>
            </a:endParaRPr>
          </a:p>
          <a:p>
            <a:pPr fontAlgn="base"/>
            <a:r>
              <a:rPr lang="en-US" altLang="ko-KR" sz="1600" b="1" dirty="0">
                <a:solidFill>
                  <a:schemeClr val="bg1"/>
                </a:solidFill>
              </a:rPr>
              <a:t>  </a:t>
            </a:r>
            <a:r>
              <a:rPr lang="ko-KR" altLang="en-US" sz="1600" b="1" dirty="0">
                <a:solidFill>
                  <a:schemeClr val="bg1"/>
                </a:solidFill>
              </a:rPr>
              <a:t>② 당신이 대신 일해주는 </a:t>
            </a:r>
            <a:r>
              <a:rPr lang="ko-KR" altLang="en-US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동료의 관심</a:t>
            </a:r>
            <a:r>
              <a:rPr lang="en-US" altLang="ko-KR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, </a:t>
            </a:r>
            <a:r>
              <a:rPr lang="ko-KR" altLang="en-US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성격</a:t>
            </a:r>
            <a:r>
              <a:rPr lang="en-US" altLang="ko-KR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, </a:t>
            </a:r>
            <a:r>
              <a:rPr lang="ko-KR" altLang="en-US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명성을 보호해 주어야 하는 의무</a:t>
            </a:r>
          </a:p>
          <a:p>
            <a:pPr fontAlgn="base"/>
            <a:r>
              <a:rPr lang="ko-KR" altLang="en-US" sz="1600" b="1" dirty="0">
                <a:solidFill>
                  <a:schemeClr val="bg1"/>
                </a:solidFill>
              </a:rPr>
              <a:t>  </a:t>
            </a:r>
            <a:endParaRPr lang="en-US" altLang="ko-KR" sz="1600" b="1" dirty="0">
              <a:solidFill>
                <a:schemeClr val="bg1"/>
              </a:solidFill>
            </a:endParaRPr>
          </a:p>
          <a:p>
            <a:pPr fontAlgn="base"/>
            <a:r>
              <a:rPr lang="en-US" altLang="ko-KR" sz="1600" b="1" dirty="0">
                <a:solidFill>
                  <a:schemeClr val="bg1"/>
                </a:solidFill>
              </a:rPr>
              <a:t>  </a:t>
            </a:r>
            <a:r>
              <a:rPr lang="ko-KR" altLang="en-US" sz="1600" b="1" dirty="0">
                <a:solidFill>
                  <a:schemeClr val="bg1"/>
                </a:solidFill>
              </a:rPr>
              <a:t>③ 다른 </a:t>
            </a:r>
            <a:r>
              <a:rPr lang="ko-KR" altLang="en-US" sz="1600" b="1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사회복지사에</a:t>
            </a:r>
            <a:r>
              <a:rPr lang="ko-KR" altLang="en-US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의한 착취라도 그로부터 클라이언트를 보호할 의무</a:t>
            </a:r>
          </a:p>
          <a:p>
            <a:pPr fontAlgn="base"/>
            <a:r>
              <a:rPr lang="ko-KR" altLang="en-US" sz="1600" b="1" dirty="0">
                <a:solidFill>
                  <a:schemeClr val="bg1"/>
                </a:solidFill>
              </a:rPr>
              <a:t>  </a:t>
            </a:r>
            <a:endParaRPr lang="en-US" altLang="ko-KR" sz="1600" b="1" dirty="0">
              <a:solidFill>
                <a:schemeClr val="bg1"/>
              </a:solidFill>
            </a:endParaRPr>
          </a:p>
          <a:p>
            <a:pPr fontAlgn="base"/>
            <a:r>
              <a:rPr lang="en-US" altLang="ko-KR" sz="1600" b="1" dirty="0">
                <a:solidFill>
                  <a:schemeClr val="bg1"/>
                </a:solidFill>
              </a:rPr>
              <a:t>  </a:t>
            </a:r>
            <a:r>
              <a:rPr lang="ko-KR" altLang="en-US" sz="1600" b="1" dirty="0">
                <a:solidFill>
                  <a:schemeClr val="bg1"/>
                </a:solidFill>
              </a:rPr>
              <a:t>④ 전문적 관계 중에 얻게 되는 </a:t>
            </a:r>
            <a:r>
              <a:rPr lang="ko-KR" altLang="en-US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비밀자료 존중의 의무</a:t>
            </a:r>
          </a:p>
          <a:p>
            <a:pPr marL="342900" indent="-342900"/>
            <a:endParaRPr lang="en-US" altLang="ko-KR" sz="1600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marL="342900" indent="-342900"/>
            <a:endParaRPr lang="en-US" altLang="ko-KR" dirty="0"/>
          </a:p>
          <a:p>
            <a:pPr marL="342900" indent="-342900"/>
            <a:endParaRPr lang="en-US" altLang="ko-KR" dirty="0"/>
          </a:p>
          <a:p>
            <a:pPr marL="342900" indent="-342900"/>
            <a:r>
              <a:rPr lang="en-US" altLang="ko-KR" dirty="0"/>
              <a:t> </a:t>
            </a:r>
          </a:p>
          <a:p>
            <a:pPr marL="342900" indent="-342900"/>
            <a:endParaRPr lang="en-US" altLang="ko-KR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1524000" y="460431"/>
            <a:ext cx="36862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ko-KR" altLang="en-US" sz="2000" b="1" dirty="0">
                <a:solidFill>
                  <a:srgbClr val="2E6CA4"/>
                </a:solidFill>
              </a:rPr>
              <a:t>사회복지사가 기관 내에서</a:t>
            </a:r>
            <a:endParaRPr lang="en-US" altLang="ko-KR" sz="2000" b="1" dirty="0">
              <a:solidFill>
                <a:srgbClr val="2E6CA4"/>
              </a:solidFill>
            </a:endParaRPr>
          </a:p>
          <a:p>
            <a:pPr marL="514350" indent="-514350"/>
            <a:r>
              <a:rPr lang="ko-KR" altLang="en-US" sz="2000" b="1" dirty="0">
                <a:solidFill>
                  <a:srgbClr val="2E6CA4"/>
                </a:solidFill>
              </a:rPr>
              <a:t>    맺게 되는 여러 관계</a:t>
            </a:r>
          </a:p>
        </p:txBody>
      </p:sp>
    </p:spTree>
    <p:extLst>
      <p:ext uri="{BB962C8B-B14F-4D97-AF65-F5344CB8AC3E}">
        <p14:creationId xmlns:p14="http://schemas.microsoft.com/office/powerpoint/2010/main" xmlns="" val="1046024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 flipV="1">
            <a:off x="1524000" y="1285861"/>
            <a:ext cx="6715140" cy="45719"/>
          </a:xfrm>
          <a:prstGeom prst="rect">
            <a:avLst/>
          </a:prstGeom>
          <a:solidFill>
            <a:srgbClr val="6793A9"/>
          </a:solidFill>
          <a:ln>
            <a:solidFill>
              <a:srgbClr val="6793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432560" y="1628748"/>
            <a:ext cx="8501122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ko-KR" altLang="en-US" b="1" dirty="0"/>
              <a:t>전문가 동료들과의 관계</a:t>
            </a:r>
            <a:endParaRPr lang="en-US" altLang="ko-KR" b="1" dirty="0"/>
          </a:p>
          <a:p>
            <a:pPr marL="342900" indent="-342900">
              <a:buAutoNum type="arabicParenR"/>
            </a:pPr>
            <a:endParaRPr lang="en-US" altLang="ko-KR" dirty="0"/>
          </a:p>
          <a:p>
            <a:pPr marL="342900" indent="-342900"/>
            <a:r>
              <a:rPr lang="en-US" altLang="ko-KR" sz="1600" b="1" dirty="0"/>
              <a:t>  </a:t>
            </a:r>
            <a:r>
              <a:rPr lang="en-US" altLang="ko-KR" sz="1600" b="1" dirty="0">
                <a:solidFill>
                  <a:srgbClr val="7030A0"/>
                </a:solidFill>
              </a:rPr>
              <a:t>- </a:t>
            </a:r>
            <a:r>
              <a:rPr lang="ko-KR" altLang="en-US" sz="1600" b="1" dirty="0">
                <a:solidFill>
                  <a:srgbClr val="7030A0"/>
                </a:solidFill>
              </a:rPr>
              <a:t>윤리적 딜레마 상황</a:t>
            </a:r>
            <a:endParaRPr lang="en-US" altLang="ko-KR" sz="1600" b="1" dirty="0">
              <a:solidFill>
                <a:srgbClr val="7030A0"/>
              </a:solidFill>
            </a:endParaRPr>
          </a:p>
          <a:p>
            <a:pPr marL="342900" indent="-342900"/>
            <a:endParaRPr lang="en-US" altLang="ko-KR" sz="1600" b="1" dirty="0"/>
          </a:p>
          <a:p>
            <a:pPr marL="342900" indent="-342900"/>
            <a:r>
              <a:rPr lang="en-US" altLang="ko-KR" sz="1600" b="1" dirty="0" smtClean="0"/>
              <a:t> </a:t>
            </a:r>
            <a:r>
              <a:rPr lang="ko-KR" altLang="en-US" sz="1600" b="1" dirty="0"/>
              <a:t>다른 사회복지사가 기관에서 금지하고 있는 활동을 하고 있다는 것을 알게 되었을 때 </a:t>
            </a:r>
            <a:endParaRPr lang="en-US" altLang="ko-KR" sz="1600" b="1" dirty="0"/>
          </a:p>
          <a:p>
            <a:pPr marL="342900" indent="-342900"/>
            <a:r>
              <a:rPr lang="en-US" altLang="ko-KR" sz="1600" b="1" dirty="0"/>
              <a:t> </a:t>
            </a:r>
            <a:r>
              <a:rPr lang="ko-KR" altLang="en-US" sz="1600" b="1" dirty="0" smtClean="0"/>
              <a:t>사회복지사의 </a:t>
            </a:r>
            <a:r>
              <a:rPr lang="ko-KR" altLang="en-US" sz="1600" b="1" dirty="0"/>
              <a:t>책임은 무엇인가</a:t>
            </a:r>
            <a:r>
              <a:rPr lang="en-US" altLang="ko-KR" sz="1600" b="1" dirty="0"/>
              <a:t>?</a:t>
            </a:r>
          </a:p>
          <a:p>
            <a:pPr marL="342900" indent="-342900"/>
            <a:endParaRPr lang="en-US" altLang="ko-KR" b="1" dirty="0"/>
          </a:p>
          <a:p>
            <a:pPr marL="342900" indent="-342900"/>
            <a:r>
              <a:rPr lang="en-US" altLang="ko-KR" dirty="0"/>
              <a:t> </a:t>
            </a:r>
          </a:p>
          <a:p>
            <a:pPr marL="342900" indent="-342900" algn="just"/>
            <a:r>
              <a:rPr lang="ko-KR" altLang="en-US" dirty="0"/>
              <a:t> </a:t>
            </a:r>
            <a:endParaRPr lang="en-US" altLang="ko-KR" dirty="0"/>
          </a:p>
        </p:txBody>
      </p:sp>
      <p:sp>
        <p:nvSpPr>
          <p:cNvPr id="9" name="직사각형 8"/>
          <p:cNvSpPr/>
          <p:nvPr/>
        </p:nvSpPr>
        <p:spPr>
          <a:xfrm>
            <a:off x="2452662" y="0"/>
            <a:ext cx="6715140" cy="128586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1587063" y="3564617"/>
            <a:ext cx="7874000" cy="2280670"/>
          </a:xfrm>
          <a:prstGeom prst="rect">
            <a:avLst/>
          </a:prstGeom>
          <a:noFill/>
          <a:ln w="12700">
            <a:solidFill>
              <a:srgbClr val="6793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2E6CA4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24000" y="460431"/>
            <a:ext cx="36862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ko-KR" altLang="en-US" sz="2000" b="1" dirty="0">
                <a:solidFill>
                  <a:srgbClr val="2E6CA4"/>
                </a:solidFill>
              </a:rPr>
              <a:t>사회복지사가 기관 내에서</a:t>
            </a:r>
            <a:endParaRPr lang="en-US" altLang="ko-KR" sz="2000" b="1" dirty="0">
              <a:solidFill>
                <a:srgbClr val="2E6CA4"/>
              </a:solidFill>
            </a:endParaRPr>
          </a:p>
          <a:p>
            <a:pPr marL="514350" indent="-514350"/>
            <a:r>
              <a:rPr lang="ko-KR" altLang="en-US" sz="2000" b="1" dirty="0">
                <a:solidFill>
                  <a:srgbClr val="2E6CA4"/>
                </a:solidFill>
              </a:rPr>
              <a:t>    맺게 되는 여러 관계</a:t>
            </a: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xmlns="" id="{957F54D9-B88D-49A9-BCC8-EFF0D3455CDD}"/>
              </a:ext>
            </a:extLst>
          </p:cNvPr>
          <p:cNvSpPr/>
          <p:nvPr/>
        </p:nvSpPr>
        <p:spPr>
          <a:xfrm>
            <a:off x="1700401" y="3756257"/>
            <a:ext cx="850112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/>
            <a:r>
              <a:rPr lang="ko-KR" altLang="en-US" sz="1600" b="1" dirty="0">
                <a:latin typeface="+mn-ea"/>
              </a:rPr>
              <a:t> 당신의 동료인 </a:t>
            </a:r>
            <a:r>
              <a:rPr lang="en-US" altLang="ko-KR" sz="1600" b="1" dirty="0">
                <a:latin typeface="+mn-ea"/>
              </a:rPr>
              <a:t>M</a:t>
            </a:r>
            <a:r>
              <a:rPr lang="ko-KR" altLang="en-US" sz="1600" b="1" dirty="0">
                <a:latin typeface="+mn-ea"/>
              </a:rPr>
              <a:t>이 갑자기 병원에 입원했다</a:t>
            </a:r>
            <a:r>
              <a:rPr lang="en-US" altLang="ko-KR" sz="1600" b="1" dirty="0">
                <a:latin typeface="+mn-ea"/>
              </a:rPr>
              <a:t>. </a:t>
            </a:r>
            <a:r>
              <a:rPr lang="ko-KR" altLang="en-US" sz="1600" b="1" dirty="0">
                <a:latin typeface="+mn-ea"/>
              </a:rPr>
              <a:t>그의 병가 중에 당신은 그의 사례 </a:t>
            </a:r>
            <a:endParaRPr lang="en-US" altLang="ko-KR" sz="1600" b="1" dirty="0">
              <a:latin typeface="+mn-ea"/>
            </a:endParaRPr>
          </a:p>
          <a:p>
            <a:pPr marL="342900" indent="-342900" algn="just"/>
            <a:r>
              <a:rPr lang="ko-KR" altLang="en-US" sz="1600" b="1" dirty="0">
                <a:latin typeface="+mn-ea"/>
              </a:rPr>
              <a:t>중</a:t>
            </a:r>
            <a:r>
              <a:rPr lang="en-US" altLang="ko-KR" sz="1600" b="1" dirty="0">
                <a:latin typeface="+mn-ea"/>
              </a:rPr>
              <a:t> </a:t>
            </a:r>
            <a:r>
              <a:rPr lang="ko-KR" altLang="en-US" sz="1600" b="1" dirty="0">
                <a:latin typeface="+mn-ea"/>
              </a:rPr>
              <a:t>일부를 담당하게 되었고 이때 그의 클라이언트들로부터 </a:t>
            </a:r>
            <a:r>
              <a:rPr lang="en-US" altLang="ko-KR" sz="1600" b="1" dirty="0">
                <a:latin typeface="+mn-ea"/>
              </a:rPr>
              <a:t>M</a:t>
            </a:r>
            <a:r>
              <a:rPr lang="ko-KR" altLang="en-US" sz="1600" b="1" dirty="0">
                <a:latin typeface="+mn-ea"/>
              </a:rPr>
              <a:t>이 클라이언트들과 </a:t>
            </a:r>
            <a:endParaRPr lang="en-US" altLang="ko-KR" sz="1600" b="1" dirty="0">
              <a:latin typeface="+mn-ea"/>
            </a:endParaRPr>
          </a:p>
          <a:p>
            <a:pPr marL="342900" indent="-342900" algn="just"/>
            <a:r>
              <a:rPr lang="ko-KR" altLang="en-US" sz="1600" b="1" dirty="0">
                <a:latin typeface="+mn-ea"/>
              </a:rPr>
              <a:t>성적관계를 맺어왔다는 말을 듣게 되었다</a:t>
            </a:r>
            <a:r>
              <a:rPr lang="en-US" altLang="ko-KR" sz="1600" b="1" dirty="0">
                <a:latin typeface="+mn-ea"/>
              </a:rPr>
              <a:t>. </a:t>
            </a:r>
          </a:p>
          <a:p>
            <a:pPr marL="342900" indent="-342900" algn="just"/>
            <a:r>
              <a:rPr lang="en-US" altLang="ko-KR" sz="1600" b="1" dirty="0">
                <a:latin typeface="+mn-ea"/>
              </a:rPr>
              <a:t>  </a:t>
            </a:r>
          </a:p>
          <a:p>
            <a:pPr marL="342900" indent="-342900" algn="just"/>
            <a:r>
              <a:rPr lang="ko-KR" altLang="en-US" sz="1600" b="1" dirty="0">
                <a:latin typeface="+mn-ea"/>
              </a:rPr>
              <a:t> 당신은 </a:t>
            </a:r>
            <a:r>
              <a:rPr lang="en-US" altLang="ko-KR" sz="1600" b="1" dirty="0">
                <a:latin typeface="+mn-ea"/>
              </a:rPr>
              <a:t>M</a:t>
            </a:r>
            <a:r>
              <a:rPr lang="ko-KR" altLang="en-US" sz="1600" b="1" dirty="0">
                <a:latin typeface="+mn-ea"/>
              </a:rPr>
              <a:t>이 양심적인 사회복지사라고 믿었으므로 그의 의도를 의심치 않았다</a:t>
            </a:r>
            <a:r>
              <a:rPr lang="en-US" altLang="ko-KR" sz="1600" b="1" dirty="0">
                <a:latin typeface="+mn-ea"/>
              </a:rPr>
              <a:t>. </a:t>
            </a:r>
          </a:p>
          <a:p>
            <a:pPr marL="342900" indent="-342900" algn="just"/>
            <a:r>
              <a:rPr lang="ko-KR" altLang="en-US" sz="1600" b="1" dirty="0">
                <a:latin typeface="+mn-ea"/>
              </a:rPr>
              <a:t>그러나 </a:t>
            </a:r>
            <a:r>
              <a:rPr lang="en-US" altLang="ko-KR" sz="1600" b="1" dirty="0">
                <a:latin typeface="+mn-ea"/>
              </a:rPr>
              <a:t>M</a:t>
            </a:r>
            <a:r>
              <a:rPr lang="ko-KR" altLang="en-US" sz="1600" b="1" dirty="0">
                <a:latin typeface="+mn-ea"/>
              </a:rPr>
              <a:t>의 행위는 “사회복지사는 어떠한 상황에서도 클라이언트와 성적 행위</a:t>
            </a:r>
            <a:endParaRPr lang="en-US" altLang="ko-KR" sz="1600" b="1" dirty="0">
              <a:latin typeface="+mn-ea"/>
            </a:endParaRPr>
          </a:p>
          <a:p>
            <a:pPr marL="342900" indent="-342900" algn="just"/>
            <a:r>
              <a:rPr lang="ko-KR" altLang="en-US" sz="1600" b="1" dirty="0">
                <a:latin typeface="+mn-ea"/>
              </a:rPr>
              <a:t>에 연루되어서는 안 </a:t>
            </a:r>
            <a:r>
              <a:rPr lang="ko-KR" altLang="en-US" sz="1600" b="1" dirty="0" smtClean="0">
                <a:latin typeface="+mn-ea"/>
              </a:rPr>
              <a:t>된다</a:t>
            </a:r>
            <a:r>
              <a:rPr lang="en-US" altLang="ko-KR" sz="1600" b="1" dirty="0" smtClean="0">
                <a:latin typeface="+mn-ea"/>
              </a:rPr>
              <a:t>.</a:t>
            </a:r>
            <a:r>
              <a:rPr lang="ko-KR" altLang="en-US" sz="1600" b="1" dirty="0" smtClean="0">
                <a:latin typeface="+mn-ea"/>
              </a:rPr>
              <a:t>” 라는 </a:t>
            </a:r>
            <a:r>
              <a:rPr lang="ko-KR" altLang="en-US" sz="1600" b="1" dirty="0">
                <a:latin typeface="+mn-ea"/>
              </a:rPr>
              <a:t>윤리강령을 위반한 행동이다</a:t>
            </a:r>
            <a:r>
              <a:rPr lang="en-US" altLang="ko-KR" sz="1600" b="1" dirty="0">
                <a:latin typeface="+mn-ea"/>
              </a:rPr>
              <a:t>.</a:t>
            </a:r>
            <a:endParaRPr lang="ko-KR" altLang="en-US" sz="16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91573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양쪽 모서리가 둥근 사각형 4"/>
          <p:cNvSpPr/>
          <p:nvPr/>
        </p:nvSpPr>
        <p:spPr>
          <a:xfrm>
            <a:off x="1591011" y="1500174"/>
            <a:ext cx="8429684" cy="5357826"/>
          </a:xfrm>
          <a:prstGeom prst="round2SameRect">
            <a:avLst>
              <a:gd name="adj1" fmla="val 5348"/>
              <a:gd name="adj2" fmla="val 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/>
          <p:cNvSpPr/>
          <p:nvPr/>
        </p:nvSpPr>
        <p:spPr>
          <a:xfrm flipV="1">
            <a:off x="1524000" y="1285861"/>
            <a:ext cx="6715140" cy="45719"/>
          </a:xfrm>
          <a:prstGeom prst="rect">
            <a:avLst/>
          </a:prstGeom>
          <a:solidFill>
            <a:srgbClr val="6793A9"/>
          </a:solidFill>
          <a:ln>
            <a:solidFill>
              <a:srgbClr val="6793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2452662" y="0"/>
            <a:ext cx="6715140" cy="128586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모서리가 둥근 직사각형 8"/>
          <p:cNvSpPr/>
          <p:nvPr/>
        </p:nvSpPr>
        <p:spPr>
          <a:xfrm>
            <a:off x="1695451" y="2583766"/>
            <a:ext cx="8496300" cy="2340660"/>
          </a:xfrm>
          <a:prstGeom prst="roundRect">
            <a:avLst/>
          </a:prstGeom>
          <a:solidFill>
            <a:srgbClr val="2E6CA4"/>
          </a:solidFill>
          <a:ln>
            <a:solidFill>
              <a:srgbClr val="2E6C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809720" y="1571613"/>
            <a:ext cx="8501122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altLang="ko-KR" dirty="0"/>
              <a:t> </a:t>
            </a:r>
            <a:r>
              <a:rPr lang="en-US" altLang="ko-KR" b="1" dirty="0"/>
              <a:t>1)  </a:t>
            </a:r>
            <a:r>
              <a:rPr lang="ko-KR" altLang="en-US" b="1" dirty="0"/>
              <a:t>전문가 동료들과의 관계</a:t>
            </a:r>
            <a:endParaRPr lang="en-US" altLang="ko-KR" b="1" dirty="0"/>
          </a:p>
          <a:p>
            <a:pPr marL="342900" indent="-342900"/>
            <a:r>
              <a:rPr lang="en-US" altLang="ko-KR" sz="800" dirty="0"/>
              <a:t> </a:t>
            </a:r>
          </a:p>
          <a:p>
            <a:pPr marL="342900" indent="-342900"/>
            <a:r>
              <a:rPr lang="en-US" altLang="ko-KR" sz="1600" dirty="0"/>
              <a:t> </a:t>
            </a:r>
            <a:r>
              <a:rPr lang="en-US" altLang="ko-KR" sz="1600" b="1" dirty="0"/>
              <a:t>- </a:t>
            </a:r>
            <a:r>
              <a:rPr lang="ko-KR" altLang="en-US" sz="1600" b="1" dirty="0"/>
              <a:t>동료의 비윤리적 행위에 관련 사회복지사가 선택할 수 있는 대안</a:t>
            </a:r>
            <a:r>
              <a:rPr lang="en-US" altLang="ko-KR" sz="1600" b="1" dirty="0"/>
              <a:t>.</a:t>
            </a:r>
          </a:p>
          <a:p>
            <a:pPr marL="342900" indent="-342900"/>
            <a:endParaRPr lang="en-US" altLang="ko-KR" b="1" dirty="0"/>
          </a:p>
          <a:p>
            <a:pPr marL="342900" indent="-342900"/>
            <a:endParaRPr lang="en-US" altLang="ko-KR" b="1" dirty="0"/>
          </a:p>
          <a:p>
            <a:pPr marL="342900" indent="-342900"/>
            <a:r>
              <a:rPr lang="en-US" altLang="ko-KR" b="1" dirty="0"/>
              <a:t> </a:t>
            </a:r>
            <a:r>
              <a:rPr lang="en-US" altLang="ko-KR" sz="1600" b="1" dirty="0">
                <a:solidFill>
                  <a:schemeClr val="bg1"/>
                </a:solidFill>
              </a:rPr>
              <a:t>① </a:t>
            </a:r>
            <a:r>
              <a:rPr lang="ko-KR" altLang="en-US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위반한 행위</a:t>
            </a:r>
            <a:r>
              <a:rPr lang="ko-KR" altLang="en-US" sz="1600" b="1" dirty="0">
                <a:solidFill>
                  <a:schemeClr val="bg1"/>
                </a:solidFill>
              </a:rPr>
              <a:t>를 </a:t>
            </a:r>
            <a:r>
              <a:rPr lang="ko-KR" altLang="en-US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무시</a:t>
            </a:r>
            <a:r>
              <a:rPr lang="ko-KR" altLang="en-US" sz="1600" b="1" dirty="0">
                <a:solidFill>
                  <a:schemeClr val="bg1"/>
                </a:solidFill>
              </a:rPr>
              <a:t>하는 것</a:t>
            </a:r>
            <a:endParaRPr lang="en-US" altLang="ko-KR" sz="1600" b="1" dirty="0">
              <a:solidFill>
                <a:schemeClr val="bg1"/>
              </a:solidFill>
            </a:endParaRPr>
          </a:p>
          <a:p>
            <a:pPr marL="342900" indent="-342900"/>
            <a:endParaRPr lang="en-US" altLang="ko-KR" sz="1600" b="1" dirty="0">
              <a:solidFill>
                <a:schemeClr val="bg1"/>
              </a:solidFill>
            </a:endParaRPr>
          </a:p>
          <a:p>
            <a:pPr marL="342900" indent="-342900"/>
            <a:r>
              <a:rPr lang="en-US" altLang="ko-KR" sz="1600" b="1" dirty="0">
                <a:solidFill>
                  <a:schemeClr val="bg1"/>
                </a:solidFill>
              </a:rPr>
              <a:t> ② </a:t>
            </a:r>
            <a:r>
              <a:rPr lang="ko-KR" altLang="en-US" sz="1600" b="1" dirty="0">
                <a:solidFill>
                  <a:schemeClr val="bg1"/>
                </a:solidFill>
              </a:rPr>
              <a:t>동료에게 </a:t>
            </a:r>
            <a:r>
              <a:rPr lang="ko-KR" altLang="en-US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비공식적으로 접근</a:t>
            </a:r>
            <a:r>
              <a:rPr lang="en-US" altLang="ko-KR" sz="1600" b="1" dirty="0">
                <a:solidFill>
                  <a:schemeClr val="bg1"/>
                </a:solidFill>
              </a:rPr>
              <a:t>. </a:t>
            </a:r>
            <a:r>
              <a:rPr lang="ko-KR" altLang="en-US" sz="1600" b="1" dirty="0">
                <a:solidFill>
                  <a:schemeClr val="bg1"/>
                </a:solidFill>
              </a:rPr>
              <a:t>특히 위반이 사소하거나 기술적인 문제이거나 경험이나 지식 부족으로 인한 것일 때</a:t>
            </a:r>
            <a:endParaRPr lang="en-US" altLang="ko-KR" sz="1600" b="1" dirty="0">
              <a:solidFill>
                <a:schemeClr val="bg1"/>
              </a:solidFill>
            </a:endParaRPr>
          </a:p>
          <a:p>
            <a:pPr marL="342900" indent="-342900"/>
            <a:endParaRPr lang="en-US" altLang="ko-KR" sz="1600" b="1" dirty="0">
              <a:solidFill>
                <a:schemeClr val="bg1"/>
              </a:solidFill>
            </a:endParaRPr>
          </a:p>
          <a:p>
            <a:pPr marL="342900" indent="-342900"/>
            <a:r>
              <a:rPr lang="en-US" altLang="ko-KR" sz="1600" b="1" dirty="0">
                <a:solidFill>
                  <a:schemeClr val="bg1"/>
                </a:solidFill>
              </a:rPr>
              <a:t> ③ </a:t>
            </a:r>
            <a:r>
              <a:rPr lang="ko-KR" altLang="en-US" sz="1600" b="1" dirty="0">
                <a:solidFill>
                  <a:schemeClr val="bg1"/>
                </a:solidFill>
              </a:rPr>
              <a:t>비윤리적 행위가 기관의 규칙을 위반하는 것이라면 </a:t>
            </a:r>
            <a:r>
              <a:rPr lang="ko-KR" altLang="en-US" sz="1600" b="1" dirty="0" err="1">
                <a:solidFill>
                  <a:schemeClr val="bg1"/>
                </a:solidFill>
              </a:rPr>
              <a:t>슈퍼바이저의</a:t>
            </a:r>
            <a:r>
              <a:rPr lang="ko-KR" altLang="en-US" sz="1600" b="1" dirty="0">
                <a:solidFill>
                  <a:schemeClr val="bg1"/>
                </a:solidFill>
              </a:rPr>
              <a:t> 주의를 환기시키거나 이러한 목적으로 설정된 기관의 절차를 이용</a:t>
            </a:r>
            <a:r>
              <a:rPr lang="en-US" altLang="ko-KR" sz="1600" b="1" dirty="0">
                <a:solidFill>
                  <a:schemeClr val="bg1"/>
                </a:solidFill>
              </a:rPr>
              <a:t>, </a:t>
            </a:r>
            <a:r>
              <a:rPr lang="ko-KR" altLang="en-US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공식적 문제 제기</a:t>
            </a:r>
            <a:r>
              <a:rPr lang="ko-KR" altLang="en-US" sz="1600" b="1" dirty="0">
                <a:solidFill>
                  <a:schemeClr val="bg1"/>
                </a:solidFill>
              </a:rPr>
              <a:t> 가능</a:t>
            </a:r>
            <a:endParaRPr lang="en-US" altLang="ko-KR" sz="1600" b="1" dirty="0">
              <a:solidFill>
                <a:schemeClr val="bg1"/>
              </a:solidFill>
            </a:endParaRPr>
          </a:p>
          <a:p>
            <a:pPr marL="342900" indent="-342900"/>
            <a:endParaRPr lang="en-US" altLang="ko-KR" sz="1600" dirty="0"/>
          </a:p>
          <a:p>
            <a:pPr marL="342900" indent="-342900"/>
            <a:endParaRPr lang="en-US" altLang="ko-KR" dirty="0"/>
          </a:p>
          <a:p>
            <a:pPr marL="342900" indent="-342900"/>
            <a:endParaRPr lang="en-US" altLang="ko-KR" dirty="0"/>
          </a:p>
          <a:p>
            <a:pPr marL="342900" indent="-342900"/>
            <a:r>
              <a:rPr lang="en-US" altLang="ko-KR" dirty="0"/>
              <a:t> </a:t>
            </a:r>
          </a:p>
          <a:p>
            <a:pPr marL="342900" indent="-342900"/>
            <a:endParaRPr lang="en-US" altLang="ko-KR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1524000" y="460431"/>
            <a:ext cx="36862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ko-KR" altLang="en-US" sz="2000" b="1" dirty="0">
                <a:solidFill>
                  <a:srgbClr val="2E6CA4"/>
                </a:solidFill>
              </a:rPr>
              <a:t>사회복지사가 기관 내에서</a:t>
            </a:r>
            <a:endParaRPr lang="en-US" altLang="ko-KR" sz="2000" b="1" dirty="0">
              <a:solidFill>
                <a:srgbClr val="2E6CA4"/>
              </a:solidFill>
            </a:endParaRPr>
          </a:p>
          <a:p>
            <a:pPr marL="514350" indent="-514350"/>
            <a:r>
              <a:rPr lang="ko-KR" altLang="en-US" sz="2000" b="1" dirty="0">
                <a:solidFill>
                  <a:srgbClr val="2E6CA4"/>
                </a:solidFill>
              </a:rPr>
              <a:t>    맺게 되는 여러 관계</a:t>
            </a:r>
          </a:p>
        </p:txBody>
      </p:sp>
    </p:spTree>
    <p:extLst>
      <p:ext uri="{BB962C8B-B14F-4D97-AF65-F5344CB8AC3E}">
        <p14:creationId xmlns:p14="http://schemas.microsoft.com/office/powerpoint/2010/main" xmlns="" val="4269199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 flipV="1">
            <a:off x="1524000" y="1285861"/>
            <a:ext cx="6715140" cy="45719"/>
          </a:xfrm>
          <a:prstGeom prst="rect">
            <a:avLst/>
          </a:prstGeom>
          <a:solidFill>
            <a:srgbClr val="6793A9"/>
          </a:solidFill>
          <a:ln>
            <a:solidFill>
              <a:srgbClr val="6793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2452662" y="0"/>
            <a:ext cx="6715140" cy="128586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1524000" y="460431"/>
            <a:ext cx="36862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ko-KR" altLang="en-US" sz="2000" b="1" dirty="0">
                <a:solidFill>
                  <a:srgbClr val="2E6CA4"/>
                </a:solidFill>
              </a:rPr>
              <a:t>사회복지사가 기관 내에서</a:t>
            </a:r>
            <a:endParaRPr lang="en-US" altLang="ko-KR" sz="2000" b="1" dirty="0">
              <a:solidFill>
                <a:srgbClr val="2E6CA4"/>
              </a:solidFill>
            </a:endParaRPr>
          </a:p>
          <a:p>
            <a:pPr marL="514350" indent="-514350"/>
            <a:r>
              <a:rPr lang="ko-KR" altLang="en-US" sz="2000" b="1" dirty="0">
                <a:solidFill>
                  <a:srgbClr val="2E6CA4"/>
                </a:solidFill>
              </a:rPr>
              <a:t>    맺게 되는 여러 관계</a:t>
            </a:r>
          </a:p>
        </p:txBody>
      </p:sp>
      <p:sp>
        <p:nvSpPr>
          <p:cNvPr id="10" name="모서리가 둥근 직사각형 9"/>
          <p:cNvSpPr/>
          <p:nvPr/>
        </p:nvSpPr>
        <p:spPr>
          <a:xfrm>
            <a:off x="1925010" y="2156460"/>
            <a:ext cx="7985760" cy="1514474"/>
          </a:xfrm>
          <a:prstGeom prst="roundRect">
            <a:avLst/>
          </a:prstGeom>
          <a:solidFill>
            <a:srgbClr val="2E6CA4"/>
          </a:solidFill>
          <a:ln>
            <a:solidFill>
              <a:srgbClr val="2E6C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/>
            <a:r>
              <a:rPr lang="en-US" altLang="ko-KR" sz="1600" b="1" dirty="0">
                <a:solidFill>
                  <a:schemeClr val="bg1"/>
                </a:solidFill>
              </a:rPr>
              <a:t>① </a:t>
            </a:r>
            <a:r>
              <a:rPr lang="ko-KR" altLang="en-US" sz="1600" b="1" dirty="0" err="1">
                <a:solidFill>
                  <a:schemeClr val="bg1"/>
                </a:solidFill>
              </a:rPr>
              <a:t>슈퍼바이저는</a:t>
            </a:r>
            <a:r>
              <a:rPr lang="ko-KR" altLang="en-US" sz="1600" b="1" dirty="0">
                <a:solidFill>
                  <a:schemeClr val="bg1"/>
                </a:solidFill>
              </a:rPr>
              <a:t> 개인적인 이익의 추구를 위해 </a:t>
            </a:r>
            <a:r>
              <a:rPr lang="ko-KR" altLang="en-US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자신의 지위를 이용해서는 안 된다</a:t>
            </a:r>
            <a:r>
              <a:rPr lang="en-US" altLang="ko-KR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.</a:t>
            </a:r>
          </a:p>
          <a:p>
            <a:pPr marL="342900" indent="-342900"/>
            <a:endParaRPr lang="en-US" altLang="ko-KR" sz="1600" b="1" dirty="0">
              <a:solidFill>
                <a:schemeClr val="bg1"/>
              </a:solidFill>
            </a:endParaRPr>
          </a:p>
          <a:p>
            <a:pPr marL="342900" indent="-342900"/>
            <a:r>
              <a:rPr lang="en-US" altLang="ko-KR" sz="1600" b="1" dirty="0">
                <a:solidFill>
                  <a:schemeClr val="bg1"/>
                </a:solidFill>
              </a:rPr>
              <a:t>② </a:t>
            </a:r>
            <a:r>
              <a:rPr lang="ko-KR" altLang="en-US" sz="1600" b="1" dirty="0" err="1">
                <a:solidFill>
                  <a:schemeClr val="bg1"/>
                </a:solidFill>
              </a:rPr>
              <a:t>슈퍼바이저는</a:t>
            </a:r>
            <a:r>
              <a:rPr lang="ko-KR" altLang="en-US" sz="1600" b="1" dirty="0">
                <a:solidFill>
                  <a:schemeClr val="bg1"/>
                </a:solidFill>
              </a:rPr>
              <a:t> 전문적 기준에 의해 공정하게 책임을 수행하며</a:t>
            </a:r>
            <a:r>
              <a:rPr lang="en-US" altLang="ko-KR" sz="1600" b="1" dirty="0">
                <a:solidFill>
                  <a:schemeClr val="bg1"/>
                </a:solidFill>
              </a:rPr>
              <a:t>, </a:t>
            </a:r>
            <a:r>
              <a:rPr lang="ko-KR" altLang="en-US" sz="1600" b="1" dirty="0">
                <a:solidFill>
                  <a:schemeClr val="bg1"/>
                </a:solidFill>
              </a:rPr>
              <a:t>사회복지사 </a:t>
            </a:r>
            <a:r>
              <a:rPr lang="ko-KR" altLang="en-US" sz="1600" b="1" dirty="0" err="1">
                <a:solidFill>
                  <a:schemeClr val="bg1"/>
                </a:solidFill>
              </a:rPr>
              <a:t>수련생</a:t>
            </a:r>
            <a:r>
              <a:rPr lang="ko-KR" altLang="en-US" sz="1600" b="1" dirty="0">
                <a:solidFill>
                  <a:schemeClr val="bg1"/>
                </a:solidFill>
              </a:rPr>
              <a:t> 및 </a:t>
            </a:r>
            <a:r>
              <a:rPr lang="ko-KR" altLang="en-US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실습생에 대한 평가는 저들과 공유</a:t>
            </a:r>
            <a:r>
              <a:rPr lang="ko-KR" altLang="en-US" sz="1600" b="1" dirty="0">
                <a:solidFill>
                  <a:schemeClr val="bg1"/>
                </a:solidFill>
              </a:rPr>
              <a:t>해야 한다</a:t>
            </a:r>
            <a:r>
              <a:rPr lang="en-US" altLang="ko-KR" sz="1600" b="1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1" name="모서리가 둥근 직사각형 10"/>
          <p:cNvSpPr/>
          <p:nvPr/>
        </p:nvSpPr>
        <p:spPr>
          <a:xfrm>
            <a:off x="2011680" y="4172078"/>
            <a:ext cx="7985760" cy="1514474"/>
          </a:xfrm>
          <a:prstGeom prst="roundRect">
            <a:avLst/>
          </a:prstGeom>
          <a:solidFill>
            <a:srgbClr val="2E6CA4"/>
          </a:solidFill>
          <a:ln>
            <a:solidFill>
              <a:srgbClr val="2E6C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/>
            <a:r>
              <a:rPr lang="en-US" altLang="ko-KR" sz="1600" b="1" dirty="0">
                <a:solidFill>
                  <a:schemeClr val="bg1"/>
                </a:solidFill>
              </a:rPr>
              <a:t>③  </a:t>
            </a:r>
            <a:r>
              <a:rPr lang="ko-KR" altLang="en-US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사회복지사는 슈퍼바이저의 전문적 지도와 조언을 존중</a:t>
            </a:r>
            <a:r>
              <a:rPr lang="ko-KR" altLang="en-US" sz="1600" b="1" dirty="0">
                <a:solidFill>
                  <a:schemeClr val="bg1"/>
                </a:solidFill>
              </a:rPr>
              <a:t>해야 하며</a:t>
            </a:r>
            <a:r>
              <a:rPr lang="en-US" altLang="ko-KR" sz="1600" b="1" dirty="0">
                <a:solidFill>
                  <a:schemeClr val="bg1"/>
                </a:solidFill>
              </a:rPr>
              <a:t>, </a:t>
            </a:r>
            <a:r>
              <a:rPr lang="ko-KR" altLang="en-US" sz="1600" b="1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슈퍼바이저는</a:t>
            </a:r>
            <a:r>
              <a:rPr lang="ko-KR" altLang="en-US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사회복지사의 전문적 업무 수행을 도와야 </a:t>
            </a:r>
            <a:r>
              <a:rPr lang="ko-KR" altLang="en-US" sz="1600" b="1" dirty="0">
                <a:solidFill>
                  <a:schemeClr val="bg1"/>
                </a:solidFill>
              </a:rPr>
              <a:t>한다</a:t>
            </a:r>
            <a:r>
              <a:rPr lang="en-US" altLang="ko-KR" sz="1600" b="1" dirty="0">
                <a:solidFill>
                  <a:schemeClr val="bg1"/>
                </a:solidFill>
              </a:rPr>
              <a:t>.</a:t>
            </a:r>
          </a:p>
          <a:p>
            <a:pPr marL="342900" indent="-342900"/>
            <a:endParaRPr lang="en-US" altLang="ko-KR" sz="1600" b="1" dirty="0">
              <a:solidFill>
                <a:schemeClr val="bg1"/>
              </a:solidFill>
            </a:endParaRPr>
          </a:p>
          <a:p>
            <a:pPr marL="342900" indent="-342900"/>
            <a:r>
              <a:rPr lang="en-US" altLang="ko-KR" sz="1600" b="1" dirty="0">
                <a:solidFill>
                  <a:schemeClr val="bg1"/>
                </a:solidFill>
              </a:rPr>
              <a:t>④  </a:t>
            </a:r>
            <a:r>
              <a:rPr lang="ko-KR" altLang="en-US" sz="1600" b="1" dirty="0" err="1">
                <a:solidFill>
                  <a:schemeClr val="bg1"/>
                </a:solidFill>
              </a:rPr>
              <a:t>슈퍼바이저는</a:t>
            </a:r>
            <a:r>
              <a:rPr lang="ko-KR" altLang="en-US" sz="1600" b="1" dirty="0">
                <a:solidFill>
                  <a:schemeClr val="bg1"/>
                </a:solidFill>
              </a:rPr>
              <a:t> </a:t>
            </a:r>
            <a:r>
              <a:rPr lang="ko-KR" altLang="en-US" sz="1600" b="1" dirty="0" err="1">
                <a:solidFill>
                  <a:schemeClr val="bg1"/>
                </a:solidFill>
              </a:rPr>
              <a:t>사회복지사∙수련생</a:t>
            </a:r>
            <a:r>
              <a:rPr lang="ko-KR" altLang="en-US" sz="1600" b="1" dirty="0">
                <a:solidFill>
                  <a:schemeClr val="bg1"/>
                </a:solidFill>
              </a:rPr>
              <a:t> 및 실습생에 대해 </a:t>
            </a:r>
            <a:r>
              <a:rPr lang="ko-KR" altLang="en-US" sz="1600" b="1" dirty="0" err="1">
                <a:solidFill>
                  <a:schemeClr val="bg1"/>
                </a:solidFill>
              </a:rPr>
              <a:t>인격적∙성적으로</a:t>
            </a:r>
            <a:r>
              <a:rPr lang="ko-KR" altLang="en-US" sz="1600" b="1" dirty="0">
                <a:solidFill>
                  <a:schemeClr val="bg1"/>
                </a:solidFill>
              </a:rPr>
              <a:t> </a:t>
            </a:r>
            <a:r>
              <a:rPr lang="ko-KR" altLang="en-US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수치심을 주는 행위를 해서는 안 된다</a:t>
            </a:r>
            <a:r>
              <a:rPr lang="en-US" altLang="ko-KR" sz="1600" b="1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xmlns="" id="{28C87E4F-B3BD-4B84-88D6-F7C6579FCD07}"/>
              </a:ext>
            </a:extLst>
          </p:cNvPr>
          <p:cNvSpPr/>
          <p:nvPr/>
        </p:nvSpPr>
        <p:spPr>
          <a:xfrm>
            <a:off x="1925010" y="1536494"/>
            <a:ext cx="16369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en-US" altLang="ko-KR" b="1" dirty="0"/>
              <a:t>2) </a:t>
            </a:r>
            <a:r>
              <a:rPr lang="ko-KR" altLang="en-US" b="1" dirty="0" err="1"/>
              <a:t>슈퍼바이저</a:t>
            </a:r>
            <a:endParaRPr lang="en-US" altLang="ko-KR" b="1" dirty="0"/>
          </a:p>
        </p:txBody>
      </p:sp>
    </p:spTree>
    <p:extLst>
      <p:ext uri="{BB962C8B-B14F-4D97-AF65-F5344CB8AC3E}">
        <p14:creationId xmlns:p14="http://schemas.microsoft.com/office/powerpoint/2010/main" xmlns="" val="400809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2452662" y="0"/>
            <a:ext cx="6715140" cy="12858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/>
          <p:cNvSpPr/>
          <p:nvPr/>
        </p:nvSpPr>
        <p:spPr>
          <a:xfrm flipV="1">
            <a:off x="1524000" y="1285861"/>
            <a:ext cx="6715140" cy="45719"/>
          </a:xfrm>
          <a:prstGeom prst="rect">
            <a:avLst/>
          </a:prstGeom>
          <a:solidFill>
            <a:srgbClr val="6793A9"/>
          </a:solidFill>
          <a:ln>
            <a:solidFill>
              <a:srgbClr val="6793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524000" y="1593383"/>
            <a:ext cx="85011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altLang="ko-KR" dirty="0"/>
              <a:t> </a:t>
            </a:r>
            <a:r>
              <a:rPr lang="en-US" altLang="ko-KR" b="1" dirty="0"/>
              <a:t>3) </a:t>
            </a:r>
            <a:r>
              <a:rPr lang="ko-KR" altLang="en-US" b="1" dirty="0" err="1"/>
              <a:t>슈퍼바이저와</a:t>
            </a:r>
            <a:r>
              <a:rPr lang="ko-KR" altLang="en-US" b="1" dirty="0"/>
              <a:t> 실습생 간의 관계</a:t>
            </a:r>
            <a:endParaRPr lang="en-US" altLang="ko-KR" b="1" dirty="0"/>
          </a:p>
          <a:p>
            <a:pPr marL="342900" indent="-342900"/>
            <a:endParaRPr lang="en-US" altLang="ko-KR" sz="800" dirty="0"/>
          </a:p>
          <a:p>
            <a:pPr fontAlgn="base"/>
            <a:r>
              <a:rPr lang="en-US" altLang="ko-KR" dirty="0"/>
              <a:t> </a:t>
            </a:r>
          </a:p>
          <a:p>
            <a:pPr marL="342900" indent="-342900"/>
            <a:endParaRPr lang="en-US" altLang="ko-KR" sz="1600" dirty="0"/>
          </a:p>
        </p:txBody>
      </p:sp>
      <p:sp>
        <p:nvSpPr>
          <p:cNvPr id="11" name="모서리가 둥근 직사각형 10"/>
          <p:cNvSpPr/>
          <p:nvPr/>
        </p:nvSpPr>
        <p:spPr>
          <a:xfrm>
            <a:off x="1351280" y="2136531"/>
            <a:ext cx="8510617" cy="3851031"/>
          </a:xfrm>
          <a:prstGeom prst="roundRect">
            <a:avLst/>
          </a:prstGeom>
          <a:solidFill>
            <a:srgbClr val="2E6CA4"/>
          </a:solidFill>
          <a:ln>
            <a:solidFill>
              <a:srgbClr val="2E6C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en-US" altLang="ko-KR" sz="1500" b="1" dirty="0">
                <a:solidFill>
                  <a:schemeClr val="bg1"/>
                </a:solidFill>
              </a:rPr>
              <a:t>① </a:t>
            </a:r>
            <a:r>
              <a:rPr lang="ko-KR" altLang="en-US" sz="1500" b="1" dirty="0">
                <a:solidFill>
                  <a:schemeClr val="bg1"/>
                </a:solidFill>
              </a:rPr>
              <a:t>힘의 남용</a:t>
            </a:r>
            <a:endParaRPr lang="en-US" altLang="ko-KR" sz="1500" b="1" dirty="0">
              <a:solidFill>
                <a:schemeClr val="bg1"/>
              </a:solidFill>
            </a:endParaRPr>
          </a:p>
          <a:p>
            <a:pPr fontAlgn="base"/>
            <a:endParaRPr lang="ko-KR" altLang="en-US" sz="1500" b="1" dirty="0">
              <a:solidFill>
                <a:schemeClr val="bg1"/>
              </a:solidFill>
            </a:endParaRPr>
          </a:p>
          <a:p>
            <a:pPr fontAlgn="base"/>
            <a:r>
              <a:rPr lang="ko-KR" altLang="en-US" sz="1500" b="1" dirty="0">
                <a:solidFill>
                  <a:schemeClr val="bg1"/>
                </a:solidFill>
              </a:rPr>
              <a:t> 역기능적인 지도감독 관계는 슈퍼바이저가 기관에서 인정받지 못하고 대우받지 못한다고 스스로 느끼는 상황에서 나타나기 쉽다</a:t>
            </a:r>
            <a:r>
              <a:rPr lang="en-US" altLang="ko-KR" sz="1500" b="1" dirty="0">
                <a:solidFill>
                  <a:schemeClr val="bg1"/>
                </a:solidFill>
              </a:rPr>
              <a:t>. </a:t>
            </a:r>
          </a:p>
          <a:p>
            <a:pPr fontAlgn="base"/>
            <a:endParaRPr lang="en-US" altLang="ko-KR" sz="1500" b="1" dirty="0">
              <a:solidFill>
                <a:schemeClr val="bg1"/>
              </a:solidFill>
            </a:endParaRPr>
          </a:p>
          <a:p>
            <a:pPr fontAlgn="base"/>
            <a:r>
              <a:rPr lang="en-US" altLang="ko-KR" sz="1500" b="1" dirty="0">
                <a:solidFill>
                  <a:schemeClr val="bg1"/>
                </a:solidFill>
              </a:rPr>
              <a:t> </a:t>
            </a:r>
            <a:r>
              <a:rPr lang="ko-KR" altLang="en-US" sz="1500" b="1" dirty="0">
                <a:solidFill>
                  <a:schemeClr val="bg1"/>
                </a:solidFill>
              </a:rPr>
              <a:t>이때 </a:t>
            </a:r>
            <a:r>
              <a:rPr lang="ko-KR" altLang="en-US" sz="1500" b="1" dirty="0" err="1">
                <a:solidFill>
                  <a:schemeClr val="bg1"/>
                </a:solidFill>
              </a:rPr>
              <a:t>슈퍼바이저는</a:t>
            </a:r>
            <a:r>
              <a:rPr lang="ko-KR" altLang="en-US" sz="1500" b="1" dirty="0">
                <a:solidFill>
                  <a:schemeClr val="bg1"/>
                </a:solidFill>
              </a:rPr>
              <a:t> 실습생에게 상하 위치를 분명히 하고 복종하도록 강요함으로써 자신의 능력을 강화할 수 있다</a:t>
            </a:r>
            <a:r>
              <a:rPr lang="en-US" altLang="ko-KR" sz="1500" b="1" dirty="0">
                <a:solidFill>
                  <a:schemeClr val="bg1"/>
                </a:solidFill>
              </a:rPr>
              <a:t>.</a:t>
            </a:r>
          </a:p>
          <a:p>
            <a:pPr fontAlgn="base"/>
            <a:r>
              <a:rPr lang="en-US" altLang="ko-KR" sz="1500" b="1" dirty="0">
                <a:solidFill>
                  <a:schemeClr val="bg1"/>
                </a:solidFill>
              </a:rPr>
              <a:t> </a:t>
            </a:r>
          </a:p>
          <a:p>
            <a:pPr fontAlgn="base">
              <a:lnSpc>
                <a:spcPct val="150000"/>
              </a:lnSpc>
            </a:pPr>
            <a:r>
              <a:rPr lang="en-US" altLang="ko-KR" sz="1500" b="1" dirty="0" smtClean="0">
                <a:solidFill>
                  <a:srgbClr val="FFC000"/>
                </a:solidFill>
              </a:rPr>
              <a:t>&lt;</a:t>
            </a:r>
            <a:r>
              <a:rPr lang="ko-KR" altLang="en-US" sz="1500" b="1" dirty="0" err="1" smtClean="0">
                <a:solidFill>
                  <a:srgbClr val="FFC000"/>
                </a:solidFill>
              </a:rPr>
              <a:t>슈퍼바이저의</a:t>
            </a:r>
            <a:r>
              <a:rPr lang="ko-KR" altLang="en-US" sz="1500" b="1" dirty="0" smtClean="0">
                <a:solidFill>
                  <a:srgbClr val="FFC000"/>
                </a:solidFill>
              </a:rPr>
              <a:t> </a:t>
            </a:r>
            <a:r>
              <a:rPr lang="ko-KR" altLang="en-US" sz="1500" b="1" dirty="0">
                <a:solidFill>
                  <a:srgbClr val="FFC000"/>
                </a:solidFill>
              </a:rPr>
              <a:t>힘을 남용한 </a:t>
            </a:r>
            <a:r>
              <a:rPr lang="ko-KR" altLang="en-US" sz="1500" b="1" dirty="0" smtClean="0">
                <a:solidFill>
                  <a:srgbClr val="FFC000"/>
                </a:solidFill>
              </a:rPr>
              <a:t>사례</a:t>
            </a:r>
            <a:r>
              <a:rPr lang="en-US" altLang="ko-KR" sz="1500" b="1" dirty="0" smtClean="0">
                <a:solidFill>
                  <a:srgbClr val="FFC000"/>
                </a:solidFill>
              </a:rPr>
              <a:t>&gt;</a:t>
            </a:r>
            <a:endParaRPr lang="en-US" altLang="ko-KR" sz="1500" b="1" dirty="0">
              <a:solidFill>
                <a:srgbClr val="FFC000"/>
              </a:solidFill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1500" b="1" dirty="0" smtClean="0">
                <a:solidFill>
                  <a:schemeClr val="bg1"/>
                </a:solidFill>
              </a:rPr>
              <a:t>- </a:t>
            </a:r>
            <a:r>
              <a:rPr lang="ko-KR" altLang="en-US" sz="1500" b="1" dirty="0" err="1" smtClean="0">
                <a:solidFill>
                  <a:schemeClr val="bg1"/>
                </a:solidFill>
              </a:rPr>
              <a:t>슈퍼바이저가</a:t>
            </a:r>
            <a:r>
              <a:rPr lang="ko-KR" altLang="en-US" sz="1500" b="1" dirty="0" smtClean="0">
                <a:solidFill>
                  <a:schemeClr val="bg1"/>
                </a:solidFill>
              </a:rPr>
              <a:t> </a:t>
            </a:r>
            <a:r>
              <a:rPr lang="ko-KR" altLang="en-US" sz="1500" b="1" dirty="0">
                <a:solidFill>
                  <a:schemeClr val="bg1"/>
                </a:solidFill>
              </a:rPr>
              <a:t>슈퍼비전 시간에 자신의 얘기만 늘어놓는 상황</a:t>
            </a:r>
            <a:endParaRPr lang="en-US" altLang="ko-KR" sz="1500" b="1" dirty="0">
              <a:solidFill>
                <a:schemeClr val="bg1"/>
              </a:solidFill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1500" b="1" dirty="0" smtClean="0">
                <a:solidFill>
                  <a:schemeClr val="bg1"/>
                </a:solidFill>
              </a:rPr>
              <a:t>- </a:t>
            </a:r>
            <a:r>
              <a:rPr lang="ko-KR" altLang="en-US" sz="1500" b="1" dirty="0" smtClean="0">
                <a:solidFill>
                  <a:schemeClr val="bg1"/>
                </a:solidFill>
              </a:rPr>
              <a:t>불성실한 </a:t>
            </a:r>
            <a:r>
              <a:rPr lang="ko-KR" altLang="en-US" sz="1500" b="1" dirty="0" err="1">
                <a:solidFill>
                  <a:schemeClr val="bg1"/>
                </a:solidFill>
              </a:rPr>
              <a:t>슈퍼바이저에</a:t>
            </a:r>
            <a:r>
              <a:rPr lang="ko-KR" altLang="en-US" sz="1500" b="1" dirty="0">
                <a:solidFill>
                  <a:schemeClr val="bg1"/>
                </a:solidFill>
              </a:rPr>
              <a:t> 대한 불만의 표시를 공식적으로 한 경우 실습생이 보호받지 못하는 상황</a:t>
            </a:r>
            <a:endParaRPr lang="en-US" altLang="ko-KR" sz="1500" b="1" dirty="0">
              <a:solidFill>
                <a:schemeClr val="bg1"/>
              </a:solidFill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1500" b="1" dirty="0" smtClean="0">
                <a:solidFill>
                  <a:schemeClr val="bg1"/>
                </a:solidFill>
              </a:rPr>
              <a:t>- </a:t>
            </a:r>
            <a:r>
              <a:rPr lang="ko-KR" altLang="en-US" sz="1500" b="1" dirty="0" err="1" smtClean="0">
                <a:solidFill>
                  <a:schemeClr val="bg1"/>
                </a:solidFill>
              </a:rPr>
              <a:t>슈퍼바이저</a:t>
            </a:r>
            <a:r>
              <a:rPr lang="ko-KR" altLang="en-US" sz="1500" b="1" dirty="0" smtClean="0">
                <a:solidFill>
                  <a:schemeClr val="bg1"/>
                </a:solidFill>
              </a:rPr>
              <a:t> </a:t>
            </a:r>
            <a:r>
              <a:rPr lang="ko-KR" altLang="en-US" sz="1500" b="1" dirty="0">
                <a:solidFill>
                  <a:schemeClr val="bg1"/>
                </a:solidFill>
              </a:rPr>
              <a:t>개인 혹은 기관의 행사 및 자신의 업무에 실습생을 강제적으로 할당하는 상황</a:t>
            </a:r>
            <a:endParaRPr lang="en-US" altLang="ko-KR" sz="1500" b="1" dirty="0">
              <a:solidFill>
                <a:schemeClr val="bg1"/>
              </a:solidFill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2439524" y="0"/>
            <a:ext cx="6715140" cy="128586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1524000" y="460431"/>
            <a:ext cx="36862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ko-KR" altLang="en-US" sz="2000" b="1" dirty="0">
                <a:solidFill>
                  <a:srgbClr val="2E6CA4"/>
                </a:solidFill>
              </a:rPr>
              <a:t>사회복지사가 기관 내에서</a:t>
            </a:r>
            <a:endParaRPr lang="en-US" altLang="ko-KR" sz="2000" b="1" dirty="0">
              <a:solidFill>
                <a:srgbClr val="2E6CA4"/>
              </a:solidFill>
            </a:endParaRPr>
          </a:p>
          <a:p>
            <a:pPr marL="514350" indent="-514350"/>
            <a:r>
              <a:rPr lang="ko-KR" altLang="en-US" sz="2000" b="1" dirty="0">
                <a:solidFill>
                  <a:srgbClr val="2E6CA4"/>
                </a:solidFill>
              </a:rPr>
              <a:t>    맺게 되는 여러 관계</a:t>
            </a:r>
          </a:p>
        </p:txBody>
      </p:sp>
    </p:spTree>
    <p:extLst>
      <p:ext uri="{BB962C8B-B14F-4D97-AF65-F5344CB8AC3E}">
        <p14:creationId xmlns:p14="http://schemas.microsoft.com/office/powerpoint/2010/main" xmlns="" val="2378383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양쪽 모서리가 둥근 사각형 6"/>
          <p:cNvSpPr/>
          <p:nvPr/>
        </p:nvSpPr>
        <p:spPr>
          <a:xfrm>
            <a:off x="1709708" y="1374829"/>
            <a:ext cx="8429684" cy="5357826"/>
          </a:xfrm>
          <a:prstGeom prst="round2SameRect">
            <a:avLst>
              <a:gd name="adj1" fmla="val 5348"/>
              <a:gd name="adj2" fmla="val 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/>
          <p:cNvSpPr/>
          <p:nvPr/>
        </p:nvSpPr>
        <p:spPr>
          <a:xfrm flipV="1">
            <a:off x="1524000" y="1285861"/>
            <a:ext cx="6715140" cy="45719"/>
          </a:xfrm>
          <a:prstGeom prst="rect">
            <a:avLst/>
          </a:prstGeom>
          <a:solidFill>
            <a:srgbClr val="6793A9"/>
          </a:solidFill>
          <a:ln>
            <a:solidFill>
              <a:srgbClr val="6793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492470" y="1489852"/>
            <a:ext cx="85011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altLang="ko-KR" dirty="0"/>
              <a:t> </a:t>
            </a:r>
            <a:r>
              <a:rPr lang="en-US" altLang="ko-KR" b="1" dirty="0"/>
              <a:t>3) </a:t>
            </a:r>
            <a:r>
              <a:rPr lang="ko-KR" altLang="en-US" b="1" dirty="0" err="1"/>
              <a:t>슈퍼바이저와</a:t>
            </a:r>
            <a:r>
              <a:rPr lang="ko-KR" altLang="en-US" b="1" dirty="0"/>
              <a:t> 실습생 간의 관계</a:t>
            </a:r>
            <a:endParaRPr lang="en-US" altLang="ko-KR" b="1" dirty="0"/>
          </a:p>
          <a:p>
            <a:pPr marL="342900" indent="-342900"/>
            <a:endParaRPr lang="en-US" altLang="ko-KR" sz="800" dirty="0"/>
          </a:p>
          <a:p>
            <a:pPr fontAlgn="base"/>
            <a:r>
              <a:rPr lang="en-US" altLang="ko-KR" dirty="0"/>
              <a:t> </a:t>
            </a:r>
          </a:p>
          <a:p>
            <a:pPr marL="342900" indent="-342900"/>
            <a:endParaRPr lang="en-US" altLang="ko-KR" sz="1600" dirty="0"/>
          </a:p>
        </p:txBody>
      </p:sp>
      <p:sp>
        <p:nvSpPr>
          <p:cNvPr id="10" name="모서리가 둥근 직사각형 9"/>
          <p:cNvSpPr/>
          <p:nvPr/>
        </p:nvSpPr>
        <p:spPr>
          <a:xfrm>
            <a:off x="1320800" y="2072641"/>
            <a:ext cx="8510617" cy="3735886"/>
          </a:xfrm>
          <a:prstGeom prst="roundRect">
            <a:avLst/>
          </a:prstGeom>
          <a:solidFill>
            <a:srgbClr val="2E6CA4"/>
          </a:solidFill>
          <a:ln>
            <a:solidFill>
              <a:srgbClr val="2E6C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lnSpc>
                <a:spcPct val="150000"/>
              </a:lnSpc>
            </a:pPr>
            <a:endParaRPr lang="en-US" altLang="ko-KR" sz="1400" b="1" dirty="0"/>
          </a:p>
          <a:p>
            <a:pPr fontAlgn="base">
              <a:lnSpc>
                <a:spcPct val="150000"/>
              </a:lnSpc>
            </a:pPr>
            <a:r>
              <a:rPr lang="en-US" altLang="ko-KR" sz="1500" b="1" dirty="0"/>
              <a:t>② </a:t>
            </a:r>
            <a:r>
              <a:rPr lang="ko-KR" altLang="en-US" sz="1500" b="1" dirty="0"/>
              <a:t>경계위반</a:t>
            </a:r>
            <a:endParaRPr lang="en-US" altLang="ko-KR" sz="1500" b="1" dirty="0"/>
          </a:p>
          <a:p>
            <a:pPr fontAlgn="base">
              <a:lnSpc>
                <a:spcPct val="150000"/>
              </a:lnSpc>
            </a:pPr>
            <a:r>
              <a:rPr lang="ko-KR" altLang="en-US" sz="1500" b="1" dirty="0"/>
              <a:t> 슈퍼바이저가 실습생을 이기적으로 이용하는 것은 역할 전도나 ‘</a:t>
            </a:r>
            <a:r>
              <a:rPr lang="ko-KR" altLang="en-US" sz="1500" b="1" dirty="0" err="1"/>
              <a:t>부모화’와</a:t>
            </a:r>
            <a:r>
              <a:rPr lang="ko-KR" altLang="en-US" sz="1500" b="1" dirty="0"/>
              <a:t> 관련되어 학생의 욕구를 박탈한다</a:t>
            </a:r>
            <a:r>
              <a:rPr lang="en-US" altLang="ko-KR" sz="1500" b="1" dirty="0"/>
              <a:t>. </a:t>
            </a:r>
          </a:p>
          <a:p>
            <a:pPr fontAlgn="base">
              <a:lnSpc>
                <a:spcPct val="150000"/>
              </a:lnSpc>
            </a:pPr>
            <a:endParaRPr lang="en-US" altLang="ko-KR" sz="1500" b="1" dirty="0"/>
          </a:p>
          <a:p>
            <a:pPr fontAlgn="base">
              <a:lnSpc>
                <a:spcPct val="150000"/>
              </a:lnSpc>
            </a:pPr>
            <a:r>
              <a:rPr lang="ko-KR" altLang="en-US" sz="1500" b="1" dirty="0"/>
              <a:t> 이중 </a:t>
            </a:r>
            <a:r>
              <a:rPr lang="ko-KR" altLang="en-US" sz="1500" b="1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역할관계와</a:t>
            </a:r>
            <a:r>
              <a:rPr lang="ko-KR" altLang="en-US" sz="15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ko-KR" altLang="en-US" sz="1500" b="1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경계위반은</a:t>
            </a:r>
            <a:r>
              <a:rPr lang="ko-KR" altLang="en-US" sz="15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좀 더 심각한 남용에 해당</a:t>
            </a:r>
            <a:r>
              <a:rPr lang="ko-KR" altLang="en-US" sz="1500" b="1" dirty="0"/>
              <a:t>된다</a:t>
            </a:r>
            <a:r>
              <a:rPr lang="en-US" altLang="ko-KR" sz="1500" b="1" dirty="0"/>
              <a:t>. </a:t>
            </a:r>
            <a:r>
              <a:rPr lang="ko-KR" altLang="en-US" sz="1500" b="1" dirty="0"/>
              <a:t>스타우트는 악용되는 지도감독 관계의 두 가지 전형적인 예로 성적 접촉과 실습생의 개인 상담을 설명하였다</a:t>
            </a:r>
            <a:r>
              <a:rPr lang="en-US" altLang="ko-KR" sz="1500" b="1" dirty="0"/>
              <a:t>.</a:t>
            </a:r>
          </a:p>
          <a:p>
            <a:pPr fontAlgn="base">
              <a:lnSpc>
                <a:spcPct val="150000"/>
              </a:lnSpc>
            </a:pPr>
            <a:r>
              <a:rPr lang="en-US" altLang="ko-KR" sz="1500" b="1" dirty="0"/>
              <a:t> </a:t>
            </a:r>
          </a:p>
          <a:p>
            <a:pPr fontAlgn="base">
              <a:lnSpc>
                <a:spcPct val="150000"/>
              </a:lnSpc>
            </a:pPr>
            <a:r>
              <a:rPr lang="en-US" altLang="ko-KR" sz="1500" b="1" dirty="0"/>
              <a:t> </a:t>
            </a:r>
            <a:r>
              <a:rPr lang="ko-KR" altLang="en-US" sz="1500" b="1" dirty="0"/>
              <a:t>임상 훈련에 임하는 학생과 </a:t>
            </a:r>
            <a:r>
              <a:rPr lang="ko-KR" altLang="en-US" sz="1500" b="1" dirty="0" err="1"/>
              <a:t>슈퍼바이저</a:t>
            </a:r>
            <a:r>
              <a:rPr lang="ko-KR" altLang="en-US" sz="1500" b="1" dirty="0"/>
              <a:t> 관계가 구조적으로는 환자</a:t>
            </a:r>
            <a:r>
              <a:rPr lang="en-US" altLang="ko-KR" sz="1500" b="1" dirty="0"/>
              <a:t>-</a:t>
            </a:r>
            <a:r>
              <a:rPr lang="ko-KR" altLang="en-US" sz="1500" b="1" dirty="0"/>
              <a:t>치료자 관계와 비슷하기 때문에 학생들은 초기에 정서적으로 부담을 갖게 되고</a:t>
            </a:r>
            <a:r>
              <a:rPr lang="en-US" altLang="ko-KR" sz="1500" b="1" dirty="0"/>
              <a:t>,</a:t>
            </a:r>
          </a:p>
          <a:p>
            <a:pPr fontAlgn="base">
              <a:lnSpc>
                <a:spcPct val="150000"/>
              </a:lnSpc>
            </a:pPr>
            <a:r>
              <a:rPr lang="ko-KR" altLang="en-US" sz="15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따라서 </a:t>
            </a:r>
            <a:r>
              <a:rPr lang="ko-KR" altLang="en-US" sz="1500" b="1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슈퍼바이저는</a:t>
            </a:r>
            <a:r>
              <a:rPr lang="ko-KR" altLang="en-US" sz="15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환자를 이해하는 방법으로 돌보며 경계를 유지하도록 도와야 한다</a:t>
            </a:r>
            <a:r>
              <a:rPr lang="en-US" altLang="ko-KR" sz="15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.</a:t>
            </a:r>
            <a:endParaRPr lang="ko-KR" altLang="en-US" sz="1500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algn="ctr"/>
            <a:endParaRPr lang="ko-KR" altLang="en-US" dirty="0"/>
          </a:p>
        </p:txBody>
      </p:sp>
      <p:sp>
        <p:nvSpPr>
          <p:cNvPr id="8" name="직사각형 7"/>
          <p:cNvSpPr/>
          <p:nvPr/>
        </p:nvSpPr>
        <p:spPr>
          <a:xfrm>
            <a:off x="2452662" y="0"/>
            <a:ext cx="6715140" cy="128586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1524000" y="460431"/>
            <a:ext cx="36862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ko-KR" altLang="en-US" sz="2000" b="1" dirty="0">
                <a:solidFill>
                  <a:srgbClr val="2E6CA4"/>
                </a:solidFill>
              </a:rPr>
              <a:t>사회복지사가 기관 내에서</a:t>
            </a:r>
            <a:endParaRPr lang="en-US" altLang="ko-KR" sz="2000" b="1" dirty="0">
              <a:solidFill>
                <a:srgbClr val="2E6CA4"/>
              </a:solidFill>
            </a:endParaRPr>
          </a:p>
          <a:p>
            <a:pPr marL="514350" indent="-514350"/>
            <a:r>
              <a:rPr lang="ko-KR" altLang="en-US" sz="2000" b="1" dirty="0">
                <a:solidFill>
                  <a:srgbClr val="2E6CA4"/>
                </a:solidFill>
              </a:rPr>
              <a:t>    맺게 되는 여러 관계</a:t>
            </a:r>
          </a:p>
        </p:txBody>
      </p:sp>
    </p:spTree>
    <p:extLst>
      <p:ext uri="{BB962C8B-B14F-4D97-AF65-F5344CB8AC3E}">
        <p14:creationId xmlns:p14="http://schemas.microsoft.com/office/powerpoint/2010/main" xmlns="" val="3401858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904199" y="434691"/>
            <a:ext cx="2417650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3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2E6C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참여자 명단</a:t>
            </a:r>
          </a:p>
        </p:txBody>
      </p:sp>
      <p:grpSp>
        <p:nvGrpSpPr>
          <p:cNvPr id="6" name="그룹 5"/>
          <p:cNvGrpSpPr/>
          <p:nvPr/>
        </p:nvGrpSpPr>
        <p:grpSpPr>
          <a:xfrm>
            <a:off x="5283200" y="1009650"/>
            <a:ext cx="1625600" cy="66675"/>
            <a:chOff x="5283200" y="1441450"/>
            <a:chExt cx="1625600" cy="66675"/>
          </a:xfrm>
          <a:solidFill>
            <a:srgbClr val="2E6CA4"/>
          </a:solidFill>
        </p:grpSpPr>
        <p:cxnSp>
          <p:nvCxnSpPr>
            <p:cNvPr id="4" name="직선 연결선 3"/>
            <p:cNvCxnSpPr/>
            <p:nvPr/>
          </p:nvCxnSpPr>
          <p:spPr>
            <a:xfrm>
              <a:off x="5283200" y="1480457"/>
              <a:ext cx="1625600" cy="0"/>
            </a:xfrm>
            <a:prstGeom prst="line">
              <a:avLst/>
            </a:prstGeom>
            <a:grpFill/>
            <a:ln w="12700">
              <a:solidFill>
                <a:srgbClr val="2E6CA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타원 4"/>
            <p:cNvSpPr/>
            <p:nvPr/>
          </p:nvSpPr>
          <p:spPr>
            <a:xfrm>
              <a:off x="6062663" y="1441450"/>
              <a:ext cx="66675" cy="66675"/>
            </a:xfrm>
            <a:prstGeom prst="ellipse">
              <a:avLst/>
            </a:prstGeom>
            <a:grpFill/>
            <a:ln>
              <a:solidFill>
                <a:srgbClr val="2E6CA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7" name="직사각형 6"/>
          <p:cNvSpPr/>
          <p:nvPr/>
        </p:nvSpPr>
        <p:spPr>
          <a:xfrm>
            <a:off x="2969821" y="1155213"/>
            <a:ext cx="62904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전문적 동료 관계 내에서의 윤리적 딜레마</a:t>
            </a:r>
          </a:p>
        </p:txBody>
      </p:sp>
      <p:pic>
        <p:nvPicPr>
          <p:cNvPr id="8" name="그림 7" descr="화면 캡처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ackgroundRemoval t="0" b="100000" l="0" r="100000">
                        <a14:foregroundMark x1="23558" y1="24679" x2="25721" y2="8971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490195" y="2496208"/>
            <a:ext cx="1211607" cy="1132969"/>
          </a:xfrm>
          <a:prstGeom prst="rect">
            <a:avLst/>
          </a:prstGeom>
        </p:spPr>
      </p:pic>
      <p:sp>
        <p:nvSpPr>
          <p:cNvPr id="13" name="직사각형 12"/>
          <p:cNvSpPr/>
          <p:nvPr/>
        </p:nvSpPr>
        <p:spPr>
          <a:xfrm>
            <a:off x="4083270" y="3846787"/>
            <a:ext cx="405925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2E6C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1518020 </a:t>
            </a:r>
            <a:r>
              <a:rPr lang="ko-KR" altLang="en-US" sz="2000" b="1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2E6C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백신성</a:t>
            </a:r>
            <a:r>
              <a:rPr lang="en-US" altLang="ko-KR" sz="20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2E6C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ko-KR" sz="2000" b="1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2E6C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1718062 </a:t>
            </a:r>
            <a:r>
              <a:rPr lang="ko-KR" altLang="en-US" sz="2000" b="1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2E6C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현지희</a:t>
            </a:r>
            <a:endParaRPr lang="en-US" altLang="ko-KR" sz="20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rgbClr val="2E6C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ko-KR" sz="20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rgbClr val="2E6C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ko-KR" sz="2000" b="1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2E6C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1518021 </a:t>
            </a:r>
            <a:r>
              <a:rPr lang="ko-KR" altLang="en-US" sz="2000" b="1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2E6C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변진주</a:t>
            </a:r>
            <a:r>
              <a:rPr lang="en-US" altLang="ko-KR" sz="20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2E6C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ko-KR" sz="2000" b="1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2E6C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1118061 </a:t>
            </a:r>
            <a:r>
              <a:rPr lang="ko-KR" altLang="en-US" sz="2000" b="1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2E6C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조동균</a:t>
            </a:r>
            <a:endParaRPr lang="en-US" altLang="ko-KR" sz="20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rgbClr val="2E6C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ko-KR" sz="20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rgbClr val="2E6C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ko-KR" sz="2000" b="1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2E6C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1718055 </a:t>
            </a:r>
            <a:r>
              <a:rPr lang="ko-KR" altLang="en-US" sz="2000" b="1" dirty="0" err="1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2E6C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정서우</a:t>
            </a:r>
            <a:r>
              <a:rPr lang="en-US" altLang="ko-KR" sz="20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2E6C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ko-KR" sz="2000" b="1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2E6C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1718009 </a:t>
            </a:r>
            <a:r>
              <a:rPr lang="ko-KR" altLang="en-US" sz="2000" b="1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2E6C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김가영</a:t>
            </a:r>
            <a:endParaRPr lang="ko-KR" altLang="en-US" sz="20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rgbClr val="2E6C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6913699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양쪽 모서리가 둥근 사각형 6"/>
          <p:cNvSpPr/>
          <p:nvPr/>
        </p:nvSpPr>
        <p:spPr>
          <a:xfrm>
            <a:off x="1573730" y="1500174"/>
            <a:ext cx="8429684" cy="5357826"/>
          </a:xfrm>
          <a:prstGeom prst="round2SameRect">
            <a:avLst>
              <a:gd name="adj1" fmla="val 5348"/>
              <a:gd name="adj2" fmla="val 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/>
          <p:cNvSpPr/>
          <p:nvPr/>
        </p:nvSpPr>
        <p:spPr>
          <a:xfrm flipV="1">
            <a:off x="1524000" y="1285861"/>
            <a:ext cx="6715140" cy="45719"/>
          </a:xfrm>
          <a:prstGeom prst="rect">
            <a:avLst/>
          </a:prstGeom>
          <a:solidFill>
            <a:srgbClr val="6793A9"/>
          </a:solidFill>
          <a:ln>
            <a:solidFill>
              <a:srgbClr val="6793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423958" y="1360023"/>
            <a:ext cx="8501122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endParaRPr lang="en-US" altLang="ko-KR" dirty="0"/>
          </a:p>
          <a:p>
            <a:pPr marL="342900" indent="-342900"/>
            <a:r>
              <a:rPr lang="en-US" altLang="ko-KR" dirty="0"/>
              <a:t> </a:t>
            </a:r>
            <a:r>
              <a:rPr lang="en-US" altLang="ko-KR" b="1" dirty="0"/>
              <a:t>3) </a:t>
            </a:r>
            <a:r>
              <a:rPr lang="ko-KR" altLang="en-US" b="1" dirty="0" err="1"/>
              <a:t>슈퍼바이저와</a:t>
            </a:r>
            <a:r>
              <a:rPr lang="ko-KR" altLang="en-US" b="1" dirty="0"/>
              <a:t> 실습생 간의 관계</a:t>
            </a:r>
            <a:endParaRPr lang="en-US" altLang="ko-KR" b="1" dirty="0"/>
          </a:p>
          <a:p>
            <a:pPr marL="342900" indent="-342900"/>
            <a:endParaRPr lang="en-US" altLang="ko-KR" b="1" dirty="0"/>
          </a:p>
          <a:p>
            <a:pPr marL="342900" indent="-342900"/>
            <a:r>
              <a:rPr lang="en-US" altLang="ko-KR" b="1" dirty="0">
                <a:solidFill>
                  <a:srgbClr val="7030A0"/>
                </a:solidFill>
              </a:rPr>
              <a:t> &lt;</a:t>
            </a:r>
            <a:r>
              <a:rPr lang="ko-KR" altLang="en-US" b="1" dirty="0">
                <a:solidFill>
                  <a:srgbClr val="7030A0"/>
                </a:solidFill>
              </a:rPr>
              <a:t>사례</a:t>
            </a:r>
            <a:r>
              <a:rPr lang="en-US" altLang="ko-KR" b="1" dirty="0">
                <a:solidFill>
                  <a:srgbClr val="7030A0"/>
                </a:solidFill>
              </a:rPr>
              <a:t>&gt;</a:t>
            </a:r>
            <a:endParaRPr lang="en-US" altLang="ko-KR" sz="1600" dirty="0"/>
          </a:p>
          <a:p>
            <a:pPr marL="342900" indent="-342900"/>
            <a:endParaRPr lang="en-US" altLang="ko-KR" dirty="0"/>
          </a:p>
          <a:p>
            <a:pPr marL="342900" indent="-342900"/>
            <a:endParaRPr lang="en-US" altLang="ko-KR" dirty="0"/>
          </a:p>
          <a:p>
            <a:pPr marL="342900" indent="-342900"/>
            <a:r>
              <a:rPr lang="en-US" altLang="ko-KR" dirty="0"/>
              <a:t> </a:t>
            </a:r>
          </a:p>
          <a:p>
            <a:pPr marL="342900" indent="-342900"/>
            <a:endParaRPr lang="en-US" altLang="ko-KR" sz="1600" dirty="0"/>
          </a:p>
        </p:txBody>
      </p:sp>
      <p:sp>
        <p:nvSpPr>
          <p:cNvPr id="8" name="직사각형 7"/>
          <p:cNvSpPr/>
          <p:nvPr/>
        </p:nvSpPr>
        <p:spPr>
          <a:xfrm>
            <a:off x="1510176" y="2695903"/>
            <a:ext cx="8501122" cy="2975654"/>
          </a:xfrm>
          <a:prstGeom prst="rect">
            <a:avLst/>
          </a:prstGeom>
          <a:solidFill>
            <a:srgbClr val="6793A9">
              <a:alpha val="0"/>
            </a:srgbClr>
          </a:solidFill>
          <a:ln>
            <a:solidFill>
              <a:srgbClr val="6793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/>
            <a:r>
              <a:rPr lang="ko-KR" altLang="en-US" sz="1600" b="1" dirty="0">
                <a:solidFill>
                  <a:prstClr val="black"/>
                </a:solidFill>
              </a:rPr>
              <a:t>모모 대학 </a:t>
            </a:r>
            <a:r>
              <a:rPr lang="en-US" altLang="ko-KR" sz="1600" b="1" dirty="0">
                <a:solidFill>
                  <a:prstClr val="black"/>
                </a:solidFill>
              </a:rPr>
              <a:t>3</a:t>
            </a:r>
            <a:r>
              <a:rPr lang="ko-KR" altLang="en-US" sz="1600" b="1" dirty="0">
                <a:solidFill>
                  <a:prstClr val="black"/>
                </a:solidFill>
              </a:rPr>
              <a:t>학년 실습생은 실습기관에서 직원들이 모두 친구처럼 대해주며 사적인 이야기도 하는 등 처음에는 친밀하고 좋은 분위기에서 실습을 하고 있다고 생각하였다</a:t>
            </a:r>
            <a:r>
              <a:rPr lang="en-US" altLang="ko-KR" sz="1600" b="1" dirty="0">
                <a:solidFill>
                  <a:prstClr val="black"/>
                </a:solidFill>
              </a:rPr>
              <a:t>. </a:t>
            </a:r>
            <a:endParaRPr lang="ko-KR" altLang="en-US" sz="1600" b="1" dirty="0">
              <a:solidFill>
                <a:prstClr val="black"/>
              </a:solidFill>
            </a:endParaRPr>
          </a:p>
          <a:p>
            <a:pPr lvl="0" fontAlgn="base"/>
            <a:r>
              <a:rPr lang="ko-KR" altLang="en-US" sz="1600" b="1" dirty="0">
                <a:solidFill>
                  <a:prstClr val="black"/>
                </a:solidFill>
              </a:rPr>
              <a:t>실습 </a:t>
            </a:r>
            <a:r>
              <a:rPr lang="en-US" altLang="ko-KR" sz="1600" b="1" dirty="0">
                <a:solidFill>
                  <a:prstClr val="black"/>
                </a:solidFill>
              </a:rPr>
              <a:t>4</a:t>
            </a:r>
            <a:r>
              <a:rPr lang="ko-KR" altLang="en-US" sz="1600" b="1" dirty="0">
                <a:solidFill>
                  <a:prstClr val="black"/>
                </a:solidFill>
              </a:rPr>
              <a:t>주 만에 해당기관 과장 직책을 맡고 있는 자가 결혼식이 있어 실습생들은 결혼식에 참석하고 선물을 하였다</a:t>
            </a:r>
            <a:r>
              <a:rPr lang="en-US" altLang="ko-KR" sz="1600" b="1" dirty="0">
                <a:solidFill>
                  <a:prstClr val="black"/>
                </a:solidFill>
              </a:rPr>
              <a:t>. </a:t>
            </a:r>
            <a:r>
              <a:rPr lang="ko-KR" altLang="en-US" sz="1600" b="1" dirty="0">
                <a:solidFill>
                  <a:prstClr val="black"/>
                </a:solidFill>
              </a:rPr>
              <a:t>또한 후원 업무에 대해 설명을 듣는 과정에서 실습생들은 모두 정기후원자로 등록하고 일일카페 티켓을 </a:t>
            </a:r>
            <a:r>
              <a:rPr lang="en-US" altLang="ko-KR" sz="1600" b="1" dirty="0">
                <a:solidFill>
                  <a:prstClr val="black"/>
                </a:solidFill>
              </a:rPr>
              <a:t>5</a:t>
            </a:r>
            <a:r>
              <a:rPr lang="ko-KR" altLang="en-US" sz="1600" b="1" dirty="0">
                <a:solidFill>
                  <a:prstClr val="black"/>
                </a:solidFill>
              </a:rPr>
              <a:t>만원에서 </a:t>
            </a:r>
            <a:r>
              <a:rPr lang="en-US" altLang="ko-KR" sz="1600" b="1" dirty="0">
                <a:solidFill>
                  <a:prstClr val="black"/>
                </a:solidFill>
              </a:rPr>
              <a:t>4</a:t>
            </a:r>
            <a:r>
              <a:rPr lang="ko-KR" altLang="en-US" sz="1600" b="1" dirty="0">
                <a:solidFill>
                  <a:prstClr val="black"/>
                </a:solidFill>
              </a:rPr>
              <a:t>만원 사이 금액을 개별적으로 할당 받기도 하였다</a:t>
            </a:r>
            <a:r>
              <a:rPr lang="en-US" altLang="ko-KR" sz="1600" b="1" dirty="0">
                <a:solidFill>
                  <a:prstClr val="black"/>
                </a:solidFill>
              </a:rPr>
              <a:t>. </a:t>
            </a:r>
            <a:endParaRPr lang="en-US" altLang="ko-KR" sz="1600" b="1" dirty="0" smtClean="0">
              <a:solidFill>
                <a:prstClr val="black"/>
              </a:solidFill>
            </a:endParaRPr>
          </a:p>
          <a:p>
            <a:pPr lvl="0" fontAlgn="base"/>
            <a:endParaRPr lang="ko-KR" altLang="en-US" sz="1600" b="1" dirty="0">
              <a:solidFill>
                <a:prstClr val="black"/>
              </a:solidFill>
            </a:endParaRPr>
          </a:p>
          <a:p>
            <a:pPr lvl="0" fontAlgn="base"/>
            <a:r>
              <a:rPr lang="ko-KR" altLang="en-US" sz="1600" b="1" dirty="0">
                <a:solidFill>
                  <a:prstClr val="black"/>
                </a:solidFill>
              </a:rPr>
              <a:t>밀착된 분위기 속에서 실습생들은 실습일 이외에 기관 행사에도 도우미로 </a:t>
            </a:r>
            <a:r>
              <a:rPr lang="en-US" altLang="ko-KR" sz="1600" b="1" dirty="0">
                <a:solidFill>
                  <a:prstClr val="black"/>
                </a:solidFill>
              </a:rPr>
              <a:t>3</a:t>
            </a:r>
            <a:r>
              <a:rPr lang="ko-KR" altLang="en-US" sz="1600" b="1" dirty="0">
                <a:solidFill>
                  <a:prstClr val="black"/>
                </a:solidFill>
              </a:rPr>
              <a:t>일간 봉사하였으나 과장은 자신의 결혼</a:t>
            </a:r>
            <a:r>
              <a:rPr lang="en-US" altLang="ko-KR" sz="1600" b="1" dirty="0">
                <a:solidFill>
                  <a:prstClr val="black"/>
                </a:solidFill>
              </a:rPr>
              <a:t>, </a:t>
            </a:r>
            <a:r>
              <a:rPr lang="ko-KR" altLang="en-US" sz="1600" b="1" dirty="0">
                <a:solidFill>
                  <a:prstClr val="black"/>
                </a:solidFill>
              </a:rPr>
              <a:t>행사 등으로 슈퍼비전 시간을 계획대로 진행하지 않았고 사례</a:t>
            </a:r>
            <a:r>
              <a:rPr lang="en-US" altLang="ko-KR" sz="1600" b="1" dirty="0">
                <a:solidFill>
                  <a:prstClr val="black"/>
                </a:solidFill>
              </a:rPr>
              <a:t>, </a:t>
            </a:r>
            <a:r>
              <a:rPr lang="ko-KR" altLang="en-US" sz="1600" b="1" dirty="0">
                <a:solidFill>
                  <a:prstClr val="black"/>
                </a:solidFill>
              </a:rPr>
              <a:t>가정방문</a:t>
            </a:r>
            <a:r>
              <a:rPr lang="en-US" altLang="ko-KR" sz="1600" b="1" dirty="0">
                <a:solidFill>
                  <a:prstClr val="black"/>
                </a:solidFill>
              </a:rPr>
              <a:t>, </a:t>
            </a:r>
            <a:r>
              <a:rPr lang="ko-KR" altLang="en-US" sz="1600" b="1" dirty="0">
                <a:solidFill>
                  <a:prstClr val="black"/>
                </a:solidFill>
              </a:rPr>
              <a:t>면담 등의 다른 수단도 사용하지 않았다</a:t>
            </a:r>
            <a:r>
              <a:rPr lang="en-US" altLang="ko-KR" sz="1600" b="1" dirty="0">
                <a:solidFill>
                  <a:prstClr val="black"/>
                </a:solidFill>
              </a:rPr>
              <a:t>. </a:t>
            </a:r>
            <a:r>
              <a:rPr lang="ko-KR" altLang="en-US" sz="1600" b="1" dirty="0">
                <a:solidFill>
                  <a:prstClr val="black"/>
                </a:solidFill>
              </a:rPr>
              <a:t>그렇게 </a:t>
            </a:r>
            <a:r>
              <a:rPr lang="en-US" altLang="ko-KR" sz="1600" b="1" dirty="0">
                <a:solidFill>
                  <a:prstClr val="black"/>
                </a:solidFill>
              </a:rPr>
              <a:t>6</a:t>
            </a:r>
            <a:r>
              <a:rPr lang="ko-KR" altLang="en-US" sz="1600" b="1" dirty="0">
                <a:solidFill>
                  <a:prstClr val="black"/>
                </a:solidFill>
              </a:rPr>
              <a:t>주에 걸친 실습이 종료되었다</a:t>
            </a:r>
            <a:r>
              <a:rPr lang="en-US" altLang="ko-KR" sz="1600" b="1" dirty="0">
                <a:solidFill>
                  <a:prstClr val="black"/>
                </a:solidFill>
              </a:rPr>
              <a:t>.</a:t>
            </a:r>
            <a:endParaRPr lang="ko-KR" altLang="en-US" sz="1600" b="1" dirty="0">
              <a:solidFill>
                <a:prstClr val="black"/>
              </a:solidFill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2452662" y="0"/>
            <a:ext cx="6715140" cy="128586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1524000" y="460431"/>
            <a:ext cx="36862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ko-KR" altLang="en-US" sz="2000" b="1" dirty="0">
                <a:solidFill>
                  <a:srgbClr val="2E6CA4"/>
                </a:solidFill>
              </a:rPr>
              <a:t>사회복지사가 기관 내에서</a:t>
            </a:r>
            <a:endParaRPr lang="en-US" altLang="ko-KR" sz="2000" b="1" dirty="0">
              <a:solidFill>
                <a:srgbClr val="2E6CA4"/>
              </a:solidFill>
            </a:endParaRPr>
          </a:p>
          <a:p>
            <a:pPr marL="514350" indent="-514350"/>
            <a:r>
              <a:rPr lang="ko-KR" altLang="en-US" sz="2000" b="1" dirty="0">
                <a:solidFill>
                  <a:srgbClr val="2E6CA4"/>
                </a:solidFill>
              </a:rPr>
              <a:t>    맺게 되는 여러 관계</a:t>
            </a:r>
          </a:p>
        </p:txBody>
      </p:sp>
    </p:spTree>
    <p:extLst>
      <p:ext uri="{BB962C8B-B14F-4D97-AF65-F5344CB8AC3E}">
        <p14:creationId xmlns:p14="http://schemas.microsoft.com/office/powerpoint/2010/main" xmlns="" val="258294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 flipV="1">
            <a:off x="1524000" y="1285861"/>
            <a:ext cx="6715140" cy="45719"/>
          </a:xfrm>
          <a:prstGeom prst="rect">
            <a:avLst/>
          </a:prstGeom>
          <a:solidFill>
            <a:srgbClr val="6793A9"/>
          </a:solidFill>
          <a:ln>
            <a:solidFill>
              <a:srgbClr val="6793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92470" y="1489852"/>
            <a:ext cx="85011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 </a:t>
            </a:r>
            <a:r>
              <a:rPr kumimoji="0" lang="en-US" altLang="ko-K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3) </a:t>
            </a:r>
            <a:r>
              <a:rPr lang="ko-KR" altLang="en-US" b="1" dirty="0" smtClean="0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대안</a:t>
            </a:r>
            <a:r>
              <a:rPr lang="en-US" altLang="ko-KR" b="1" dirty="0" smtClean="0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, </a:t>
            </a:r>
            <a:r>
              <a:rPr lang="ko-KR" altLang="en-US" b="1" dirty="0" err="1" smtClean="0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갈등요인</a:t>
            </a:r>
            <a:endParaRPr kumimoji="0" lang="en-US" altLang="ko-K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  <a:p>
            <a:pPr marL="342900" marR="0" lvl="0" indent="-34290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 </a:t>
            </a:r>
          </a:p>
          <a:p>
            <a:pPr marL="342900" marR="0" lvl="0" indent="-34290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1524000" y="2080954"/>
            <a:ext cx="8085513" cy="3735886"/>
          </a:xfrm>
          <a:prstGeom prst="roundRect">
            <a:avLst/>
          </a:prstGeom>
          <a:solidFill>
            <a:srgbClr val="2E6CA4"/>
          </a:solidFill>
          <a:ln>
            <a:solidFill>
              <a:srgbClr val="2E6C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base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2452662" y="0"/>
            <a:ext cx="6715140" cy="128586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460431"/>
            <a:ext cx="36862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marR="0" lvl="0" indent="-51435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ko-KR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2E6CA4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사회복지사가 기관 내에서</a:t>
            </a:r>
            <a:endParaRPr kumimoji="0" lang="en-US" altLang="ko-KR" sz="2000" b="1" i="0" u="none" strike="noStrike" kern="1200" cap="none" spc="0" normalizeH="0" baseline="0" noProof="0" dirty="0">
              <a:ln>
                <a:noFill/>
              </a:ln>
              <a:solidFill>
                <a:srgbClr val="2E6CA4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  <a:p>
            <a:pPr marL="514350" marR="0" lvl="0" indent="-51435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2E6CA4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    맺게 되는 여러 관계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493703" y="2505515"/>
            <a:ext cx="843834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실습생은 직원과의 친밀한 관계 속에서 기관의 후원 및 </a:t>
            </a:r>
            <a:r>
              <a:rPr lang="ko-KR" altLang="en-US" sz="1600" b="1" dirty="0" smtClean="0">
                <a:solidFill>
                  <a:schemeClr val="bg1"/>
                </a:solidFill>
              </a:rPr>
              <a:t>일일 찻집 </a:t>
            </a:r>
            <a:r>
              <a:rPr lang="ko-KR" altLang="en-US" sz="1600" b="1" dirty="0">
                <a:solidFill>
                  <a:schemeClr val="bg1"/>
                </a:solidFill>
              </a:rPr>
              <a:t>후원에 관여하였는가</a:t>
            </a:r>
            <a:r>
              <a:rPr lang="en-US" altLang="ko-KR" sz="1600" b="1" dirty="0">
                <a:solidFill>
                  <a:schemeClr val="bg1"/>
                </a:solidFill>
              </a:rPr>
              <a:t>? </a:t>
            </a:r>
            <a:endParaRPr lang="en-US" altLang="ko-KR" sz="1600" b="1" dirty="0" smtClean="0">
              <a:solidFill>
                <a:schemeClr val="bg1"/>
              </a:solidFill>
            </a:endParaRPr>
          </a:p>
          <a:p>
            <a:r>
              <a:rPr lang="ko-KR" altLang="en-US" sz="1600" b="1" dirty="0" smtClean="0">
                <a:solidFill>
                  <a:schemeClr val="bg1"/>
                </a:solidFill>
              </a:rPr>
              <a:t>아니면 </a:t>
            </a:r>
            <a:r>
              <a:rPr lang="ko-KR" altLang="en-US" sz="1600" b="1" dirty="0">
                <a:solidFill>
                  <a:schemeClr val="bg1"/>
                </a:solidFill>
              </a:rPr>
              <a:t>기관의 준 직원으로서 소속감과 책임감을 가지고 관여하였는가</a:t>
            </a:r>
            <a:r>
              <a:rPr lang="en-US" altLang="ko-KR" sz="1600" b="1" dirty="0" smtClean="0">
                <a:solidFill>
                  <a:schemeClr val="bg1"/>
                </a:solidFill>
              </a:rPr>
              <a:t>?</a:t>
            </a:r>
          </a:p>
          <a:p>
            <a:r>
              <a:rPr lang="ko-KR" altLang="en-US" sz="1600" b="1" dirty="0">
                <a:solidFill>
                  <a:schemeClr val="bg1"/>
                </a:solidFill>
              </a:rPr>
              <a:t/>
            </a:r>
            <a:br>
              <a:rPr lang="ko-KR" altLang="en-US" sz="1600" b="1" dirty="0">
                <a:solidFill>
                  <a:schemeClr val="bg1"/>
                </a:solidFill>
              </a:rPr>
            </a:br>
            <a:r>
              <a:rPr lang="ko-KR" altLang="en-US" sz="1600" b="1" dirty="0" smtClean="0">
                <a:solidFill>
                  <a:schemeClr val="bg1"/>
                </a:solidFill>
              </a:rPr>
              <a:t>슈퍼비전 </a:t>
            </a:r>
            <a:r>
              <a:rPr lang="ko-KR" altLang="en-US" sz="1600" b="1" dirty="0">
                <a:solidFill>
                  <a:schemeClr val="bg1"/>
                </a:solidFill>
              </a:rPr>
              <a:t>시간을 효과적이고 전문적으로 활용할 수 있었다면 기관 </a:t>
            </a:r>
            <a:r>
              <a:rPr lang="ko-KR" altLang="en-US" sz="1600" b="1" dirty="0" smtClean="0">
                <a:solidFill>
                  <a:schemeClr val="bg1"/>
                </a:solidFill>
              </a:rPr>
              <a:t>후원이나</a:t>
            </a:r>
            <a:endParaRPr lang="en-US" altLang="ko-KR" sz="1600" b="1" dirty="0" smtClean="0">
              <a:solidFill>
                <a:schemeClr val="bg1"/>
              </a:solidFill>
            </a:endParaRPr>
          </a:p>
          <a:p>
            <a:r>
              <a:rPr lang="ko-KR" altLang="en-US" sz="1600" b="1" dirty="0" smtClean="0">
                <a:solidFill>
                  <a:schemeClr val="bg1"/>
                </a:solidFill>
              </a:rPr>
              <a:t>결혼식 </a:t>
            </a:r>
            <a:r>
              <a:rPr lang="ko-KR" altLang="en-US" sz="1600" b="1" dirty="0">
                <a:solidFill>
                  <a:schemeClr val="bg1"/>
                </a:solidFill>
              </a:rPr>
              <a:t>선물 등에 대하여 실습생은 </a:t>
            </a:r>
            <a:r>
              <a:rPr lang="ko-KR" altLang="en-US" sz="1600" b="1" dirty="0" smtClean="0">
                <a:solidFill>
                  <a:schemeClr val="bg1"/>
                </a:solidFill>
              </a:rPr>
              <a:t>어떤 </a:t>
            </a:r>
            <a:r>
              <a:rPr lang="ko-KR" altLang="en-US" sz="1600" b="1" dirty="0">
                <a:solidFill>
                  <a:schemeClr val="bg1"/>
                </a:solidFill>
              </a:rPr>
              <a:t>평가를 내렸을까</a:t>
            </a:r>
            <a:r>
              <a:rPr lang="en-US" altLang="ko-KR" sz="1600" b="1" dirty="0" smtClean="0">
                <a:solidFill>
                  <a:schemeClr val="bg1"/>
                </a:solidFill>
              </a:rPr>
              <a:t>?</a:t>
            </a:r>
          </a:p>
          <a:p>
            <a:r>
              <a:rPr lang="ko-KR" altLang="en-US" sz="1600" b="1" dirty="0">
                <a:solidFill>
                  <a:schemeClr val="bg1"/>
                </a:solidFill>
              </a:rPr>
              <a:t/>
            </a:r>
            <a:br>
              <a:rPr lang="ko-KR" altLang="en-US" sz="1600" b="1" dirty="0">
                <a:solidFill>
                  <a:schemeClr val="bg1"/>
                </a:solidFill>
              </a:rPr>
            </a:br>
            <a:r>
              <a:rPr lang="ko-KR" altLang="en-US" sz="1600" b="1" dirty="0">
                <a:solidFill>
                  <a:schemeClr val="bg1"/>
                </a:solidFill>
              </a:rPr>
              <a:t>실습 중반 이후부터 실습생들도 </a:t>
            </a:r>
            <a:r>
              <a:rPr lang="ko-KR" altLang="en-US" sz="1600" b="1" dirty="0" err="1" smtClean="0">
                <a:solidFill>
                  <a:schemeClr val="bg1"/>
                </a:solidFill>
              </a:rPr>
              <a:t>슈퍼바이저나</a:t>
            </a:r>
            <a:r>
              <a:rPr lang="ko-KR" altLang="en-US" sz="1600" b="1" dirty="0" smtClean="0">
                <a:solidFill>
                  <a:schemeClr val="bg1"/>
                </a:solidFill>
              </a:rPr>
              <a:t> 직원들에게 </a:t>
            </a:r>
            <a:r>
              <a:rPr lang="ko-KR" altLang="en-US" sz="1600" b="1" dirty="0">
                <a:solidFill>
                  <a:schemeClr val="bg1"/>
                </a:solidFill>
              </a:rPr>
              <a:t>자신의 학습기회나 부당한 </a:t>
            </a:r>
            <a:endParaRPr lang="en-US" altLang="ko-KR" sz="1600" b="1" dirty="0" smtClean="0">
              <a:solidFill>
                <a:schemeClr val="bg1"/>
              </a:solidFill>
            </a:endParaRPr>
          </a:p>
          <a:p>
            <a:r>
              <a:rPr lang="ko-KR" altLang="en-US" sz="1600" b="1" dirty="0" smtClean="0">
                <a:solidFill>
                  <a:schemeClr val="bg1"/>
                </a:solidFill>
              </a:rPr>
              <a:t>부담에 </a:t>
            </a:r>
            <a:r>
              <a:rPr lang="ko-KR" altLang="en-US" sz="1600" b="1" dirty="0">
                <a:solidFill>
                  <a:schemeClr val="bg1"/>
                </a:solidFill>
              </a:rPr>
              <a:t>대해서 언급할 책임이 없었을까</a:t>
            </a:r>
            <a:r>
              <a:rPr lang="en-US" altLang="ko-KR" sz="1600" b="1" dirty="0" smtClean="0">
                <a:solidFill>
                  <a:schemeClr val="bg1"/>
                </a:solidFill>
              </a:rPr>
              <a:t>?</a:t>
            </a:r>
          </a:p>
          <a:p>
            <a:r>
              <a:rPr lang="ko-KR" altLang="en-US" sz="1600" b="1" dirty="0">
                <a:solidFill>
                  <a:schemeClr val="bg1"/>
                </a:solidFill>
              </a:rPr>
              <a:t/>
            </a:r>
            <a:br>
              <a:rPr lang="ko-KR" altLang="en-US" sz="1600" b="1" dirty="0">
                <a:solidFill>
                  <a:schemeClr val="bg1"/>
                </a:solidFill>
              </a:rPr>
            </a:br>
            <a:r>
              <a:rPr lang="ko-KR" altLang="en-US" sz="1600" b="1" dirty="0" err="1">
                <a:solidFill>
                  <a:schemeClr val="bg1"/>
                </a:solidFill>
              </a:rPr>
              <a:t>실습기관은</a:t>
            </a:r>
            <a:r>
              <a:rPr lang="ko-KR" altLang="en-US" sz="1600" b="1" dirty="0">
                <a:solidFill>
                  <a:schemeClr val="bg1"/>
                </a:solidFill>
              </a:rPr>
              <a:t> 실습교육이 계획대로 진행되는지 점검하거나 </a:t>
            </a:r>
            <a:endParaRPr lang="en-US" altLang="ko-KR" sz="1600" b="1" dirty="0">
              <a:solidFill>
                <a:schemeClr val="bg1"/>
              </a:solidFill>
            </a:endParaRPr>
          </a:p>
          <a:p>
            <a:r>
              <a:rPr lang="ko-KR" altLang="en-US" sz="1600" b="1" dirty="0" smtClean="0">
                <a:solidFill>
                  <a:schemeClr val="bg1"/>
                </a:solidFill>
              </a:rPr>
              <a:t>실습생의 </a:t>
            </a:r>
            <a:r>
              <a:rPr lang="ko-KR" altLang="en-US" sz="1600" b="1" dirty="0">
                <a:solidFill>
                  <a:schemeClr val="bg1"/>
                </a:solidFill>
              </a:rPr>
              <a:t>건의를 수렴할 기구를 가지고 있었는가</a:t>
            </a:r>
            <a:r>
              <a:rPr lang="en-US" altLang="ko-KR" sz="1600" b="1" dirty="0">
                <a:solidFill>
                  <a:schemeClr val="bg1"/>
                </a:solidFill>
              </a:rPr>
              <a:t>?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51061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양쪽 모서리가 둥근 사각형 6"/>
          <p:cNvSpPr/>
          <p:nvPr/>
        </p:nvSpPr>
        <p:spPr>
          <a:xfrm>
            <a:off x="1309658" y="1500174"/>
            <a:ext cx="8429684" cy="5357826"/>
          </a:xfrm>
          <a:prstGeom prst="round2SameRect">
            <a:avLst>
              <a:gd name="adj1" fmla="val 5348"/>
              <a:gd name="adj2" fmla="val 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/>
          <p:cNvSpPr/>
          <p:nvPr/>
        </p:nvSpPr>
        <p:spPr>
          <a:xfrm flipV="1">
            <a:off x="1524000" y="1285861"/>
            <a:ext cx="6715140" cy="45719"/>
          </a:xfrm>
          <a:prstGeom prst="rect">
            <a:avLst/>
          </a:prstGeom>
          <a:solidFill>
            <a:srgbClr val="6793A9"/>
          </a:solidFill>
          <a:ln>
            <a:solidFill>
              <a:srgbClr val="6793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1452532" y="2762247"/>
            <a:ext cx="8215370" cy="1785950"/>
          </a:xfrm>
          <a:prstGeom prst="rect">
            <a:avLst/>
          </a:prstGeom>
          <a:solidFill>
            <a:srgbClr val="6793A9">
              <a:alpha val="0"/>
            </a:srgbClr>
          </a:solidFill>
          <a:ln>
            <a:solidFill>
              <a:srgbClr val="6793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2452662" y="0"/>
            <a:ext cx="6715140" cy="128586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1524000" y="460431"/>
            <a:ext cx="36862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ko-KR" altLang="en-US" sz="2000" b="1" dirty="0">
                <a:solidFill>
                  <a:srgbClr val="2E6CA4"/>
                </a:solidFill>
              </a:rPr>
              <a:t>사회복지사가 기관 내에서</a:t>
            </a:r>
            <a:endParaRPr lang="en-US" altLang="ko-KR" sz="2000" b="1" dirty="0">
              <a:solidFill>
                <a:srgbClr val="2E6CA4"/>
              </a:solidFill>
            </a:endParaRPr>
          </a:p>
          <a:p>
            <a:pPr marL="514350" indent="-514350"/>
            <a:r>
              <a:rPr lang="ko-KR" altLang="en-US" sz="2000" b="1" dirty="0">
                <a:solidFill>
                  <a:srgbClr val="2E6CA4"/>
                </a:solidFill>
              </a:rPr>
              <a:t>    맺게 되는 여러 관계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0" y="1500174"/>
            <a:ext cx="842965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altLang="ko-KR" dirty="0"/>
              <a:t> </a:t>
            </a:r>
            <a:r>
              <a:rPr lang="en-US" altLang="ko-KR" b="1" dirty="0"/>
              <a:t>4) </a:t>
            </a:r>
            <a:r>
              <a:rPr lang="ko-KR" altLang="en-US" b="1" dirty="0"/>
              <a:t>관리자의 관계</a:t>
            </a:r>
            <a:endParaRPr lang="en-US" altLang="ko-KR" b="1" dirty="0"/>
          </a:p>
          <a:p>
            <a:pPr fontAlgn="base"/>
            <a:endParaRPr lang="ko-KR" altLang="en-US" b="1" dirty="0"/>
          </a:p>
          <a:p>
            <a:pPr fontAlgn="base"/>
            <a:r>
              <a:rPr lang="ko-KR" altLang="en-US" b="1" dirty="0"/>
              <a:t>관리자는 기관과 직원에게 책임이 있다</a:t>
            </a:r>
            <a:r>
              <a:rPr lang="en-US" altLang="ko-KR" b="1" dirty="0"/>
              <a:t>.</a:t>
            </a:r>
            <a:r>
              <a:rPr lang="ko-KR" altLang="en-US" dirty="0"/>
              <a:t> </a:t>
            </a:r>
            <a:r>
              <a:rPr lang="ko-KR" altLang="en-US" sz="1600" dirty="0"/>
              <a:t>그러나 윤리강령은 클라이언트 요구에 따라 규정되어 있다</a:t>
            </a:r>
            <a:r>
              <a:rPr lang="en-US" altLang="ko-KR" sz="1600" dirty="0"/>
              <a:t>. </a:t>
            </a:r>
            <a:r>
              <a:rPr lang="ko-KR" altLang="en-US" sz="1600" dirty="0"/>
              <a:t>이것은 양분된 충성심이라는 문제를 만들어 낸다</a:t>
            </a:r>
            <a:r>
              <a:rPr lang="en-US" altLang="ko-KR" sz="1600" dirty="0"/>
              <a:t>.</a:t>
            </a:r>
            <a:endParaRPr lang="en-US" altLang="ko-KR" sz="800" dirty="0"/>
          </a:p>
          <a:p>
            <a:pPr fontAlgn="base"/>
            <a:endParaRPr lang="en-US" altLang="ko-KR" sz="800" dirty="0"/>
          </a:p>
        </p:txBody>
      </p:sp>
      <p:sp>
        <p:nvSpPr>
          <p:cNvPr id="12" name="모서리가 둥근 직사각형 11"/>
          <p:cNvSpPr/>
          <p:nvPr/>
        </p:nvSpPr>
        <p:spPr>
          <a:xfrm>
            <a:off x="1426155" y="4674588"/>
            <a:ext cx="8510617" cy="1787351"/>
          </a:xfrm>
          <a:prstGeom prst="roundRect">
            <a:avLst/>
          </a:prstGeom>
          <a:solidFill>
            <a:srgbClr val="2E6CA4"/>
          </a:solidFill>
          <a:ln>
            <a:solidFill>
              <a:srgbClr val="2E6C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ko-KR" altLang="en-US" sz="1400" dirty="0"/>
              <a:t> </a:t>
            </a:r>
            <a:endParaRPr lang="en-US" altLang="ko-KR" sz="1400" dirty="0"/>
          </a:p>
          <a:p>
            <a:pPr fontAlgn="base"/>
            <a:r>
              <a:rPr lang="ko-KR" altLang="en-US" sz="1400" b="1" dirty="0"/>
              <a:t> </a:t>
            </a:r>
            <a:endParaRPr lang="en-US" altLang="ko-KR" sz="1400" b="1" dirty="0" smtClean="0"/>
          </a:p>
          <a:p>
            <a:pPr fontAlgn="base"/>
            <a:r>
              <a:rPr lang="ko-KR" altLang="en-US" sz="1600" b="1" dirty="0" smtClean="0"/>
              <a:t>이러한 </a:t>
            </a:r>
            <a:r>
              <a:rPr lang="ko-KR" altLang="en-US" sz="1600" b="1" dirty="0"/>
              <a:t>접근은 </a:t>
            </a:r>
            <a:r>
              <a:rPr lang="ko-KR" altLang="en-US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사회복지사가 기관의 이익과 관련하여 윤리적 갈등을 갖게 되었을 때</a:t>
            </a:r>
            <a:r>
              <a:rPr lang="en-US" altLang="ko-KR" sz="1600" b="1" dirty="0"/>
              <a:t>, </a:t>
            </a:r>
            <a:r>
              <a:rPr lang="ko-KR" altLang="en-US" sz="1600" b="1" dirty="0"/>
              <a:t>그래서 기관의 입장에 수긍하지 못할 때</a:t>
            </a:r>
            <a:r>
              <a:rPr lang="en-US" altLang="ko-KR" sz="1600" b="1" dirty="0"/>
              <a:t>, </a:t>
            </a:r>
            <a:r>
              <a:rPr lang="ko-KR" altLang="en-US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사회복지사의 입장을 강화하기 위해 관리자의 위치를 활용하는 실천적 방법이다</a:t>
            </a:r>
            <a:r>
              <a:rPr lang="en-US" altLang="ko-KR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. </a:t>
            </a:r>
          </a:p>
          <a:p>
            <a:pPr fontAlgn="base"/>
            <a:endParaRPr lang="en-US" altLang="ko-KR" sz="1600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fontAlgn="base"/>
            <a:r>
              <a:rPr lang="en-US" altLang="ko-KR" sz="1600" b="1" dirty="0"/>
              <a:t> </a:t>
            </a:r>
            <a:r>
              <a:rPr lang="ko-KR" altLang="en-US" sz="1600" b="1" dirty="0"/>
              <a:t>이것은 갈등을 다루는 특별한 방법은 아니지만 윤리강령과 기관 정관 간의 갈등을 다루는 데에 좀 더 나은 원칙을 제시함으로써 갈등을 해소하는 데 도움을 줄 수 있다</a:t>
            </a:r>
            <a:r>
              <a:rPr lang="en-US" altLang="ko-KR" sz="1600" b="1" dirty="0"/>
              <a:t>.</a:t>
            </a:r>
            <a:endParaRPr lang="ko-KR" altLang="en-US" sz="1600" b="1" dirty="0"/>
          </a:p>
          <a:p>
            <a:pPr fontAlgn="base"/>
            <a:endParaRPr lang="ko-KR" altLang="en-US" sz="1600" dirty="0"/>
          </a:p>
          <a:p>
            <a:pPr fontAlgn="base"/>
            <a:endParaRPr lang="en-US" altLang="ko-KR" sz="1600" b="1" dirty="0">
              <a:solidFill>
                <a:schemeClr val="bg1"/>
              </a:solidFill>
            </a:endParaRP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xmlns="" id="{71187390-4D06-45B5-93F1-7032B6BA8020}"/>
              </a:ext>
            </a:extLst>
          </p:cNvPr>
          <p:cNvSpPr/>
          <p:nvPr/>
        </p:nvSpPr>
        <p:spPr>
          <a:xfrm>
            <a:off x="1643051" y="3022477"/>
            <a:ext cx="783433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US" altLang="ko-KR" sz="1600" b="1" dirty="0" smtClean="0"/>
              <a:t>- </a:t>
            </a:r>
            <a:r>
              <a:rPr lang="ko-KR" altLang="en-US" sz="1600" b="1" dirty="0" smtClean="0"/>
              <a:t>직원에 </a:t>
            </a:r>
            <a:r>
              <a:rPr lang="ko-KR" altLang="en-US" sz="1600" b="1" dirty="0"/>
              <a:t>대한 관리자의 의무는 클라이언트 요구 다음 순위인가</a:t>
            </a:r>
            <a:r>
              <a:rPr lang="en-US" altLang="ko-KR" sz="1600" b="1" dirty="0"/>
              <a:t>?</a:t>
            </a:r>
          </a:p>
          <a:p>
            <a:pPr algn="just" fontAlgn="base">
              <a:buFontTx/>
              <a:buChar char="-"/>
            </a:pPr>
            <a:r>
              <a:rPr lang="ko-KR" altLang="en-US" sz="1600" b="1" dirty="0" smtClean="0"/>
              <a:t> 관리자는 </a:t>
            </a:r>
            <a:r>
              <a:rPr lang="ko-KR" altLang="en-US" sz="1600" b="1" dirty="0"/>
              <a:t>사회복지사를 클라이언트로 다루어 윤리강령 양식을 </a:t>
            </a:r>
            <a:r>
              <a:rPr lang="ko-KR" altLang="en-US" sz="1600" b="1" dirty="0" err="1"/>
              <a:t>사회복지사에게</a:t>
            </a:r>
            <a:r>
              <a:rPr lang="ko-KR" altLang="en-US" sz="1600" b="1" dirty="0"/>
              <a:t> </a:t>
            </a:r>
            <a:r>
              <a:rPr lang="ko-KR" altLang="en-US" sz="1600" b="1" dirty="0" smtClean="0"/>
              <a:t>대</a:t>
            </a:r>
            <a:endParaRPr lang="en-US" altLang="ko-KR" sz="1600" b="1" dirty="0" smtClean="0"/>
          </a:p>
          <a:p>
            <a:pPr algn="just" fontAlgn="base"/>
            <a:r>
              <a:rPr lang="ko-KR" altLang="en-US" sz="1600" b="1" dirty="0" smtClean="0"/>
              <a:t>  체하여 </a:t>
            </a:r>
            <a:r>
              <a:rPr lang="ko-KR" altLang="en-US" sz="1600" b="1" dirty="0"/>
              <a:t>적용할 것인가</a:t>
            </a:r>
            <a:r>
              <a:rPr lang="en-US" altLang="ko-KR" sz="1600" b="1" dirty="0"/>
              <a:t>?</a:t>
            </a:r>
            <a:endParaRPr lang="ko-KR" altLang="en-US" sz="1600" b="1" dirty="0"/>
          </a:p>
          <a:p>
            <a:pPr algn="just" fontAlgn="base">
              <a:buFontTx/>
              <a:buChar char="-"/>
            </a:pPr>
            <a:r>
              <a:rPr lang="ko-KR" altLang="en-US" sz="1600" b="1" dirty="0" smtClean="0"/>
              <a:t> 혹은 </a:t>
            </a:r>
            <a:r>
              <a:rPr lang="ko-KR" altLang="en-US" sz="1600" b="1" dirty="0"/>
              <a:t>단지 윤리강령의 전체 양식을 사회복지사에게 적용하지 않고 무시 할 자격이 </a:t>
            </a:r>
            <a:endParaRPr lang="en-US" altLang="ko-KR" sz="1600" b="1" dirty="0" smtClean="0"/>
          </a:p>
          <a:p>
            <a:pPr algn="just" fontAlgn="base"/>
            <a:r>
              <a:rPr lang="ko-KR" altLang="en-US" sz="1600" b="1" dirty="0" smtClean="0"/>
              <a:t>  있는가</a:t>
            </a:r>
            <a:r>
              <a:rPr lang="en-US" altLang="ko-KR" sz="1600" b="1" dirty="0"/>
              <a:t>?</a:t>
            </a:r>
            <a:endParaRPr lang="en-US" altLang="ko-KR" sz="1600" dirty="0"/>
          </a:p>
        </p:txBody>
      </p:sp>
    </p:spTree>
    <p:extLst>
      <p:ext uri="{BB962C8B-B14F-4D97-AF65-F5344CB8AC3E}">
        <p14:creationId xmlns:p14="http://schemas.microsoft.com/office/powerpoint/2010/main" xmlns="" val="1646328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 flipV="1">
            <a:off x="1524000" y="1285861"/>
            <a:ext cx="6715140" cy="45719"/>
          </a:xfrm>
          <a:prstGeom prst="rect">
            <a:avLst/>
          </a:prstGeom>
          <a:solidFill>
            <a:srgbClr val="6793A9"/>
          </a:solidFill>
          <a:ln>
            <a:solidFill>
              <a:srgbClr val="6793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559671" y="1545894"/>
            <a:ext cx="85011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altLang="ko-KR" dirty="0"/>
              <a:t> </a:t>
            </a:r>
            <a:r>
              <a:rPr lang="en-US" altLang="ko-KR" b="1" dirty="0"/>
              <a:t>5) </a:t>
            </a:r>
            <a:r>
              <a:rPr lang="ko-KR" altLang="en-US" b="1" dirty="0"/>
              <a:t>다른 전문직과의 관계</a:t>
            </a:r>
            <a:endParaRPr lang="en-US" altLang="ko-KR" b="1" dirty="0"/>
          </a:p>
        </p:txBody>
      </p:sp>
      <p:sp>
        <p:nvSpPr>
          <p:cNvPr id="8" name="직사각형 7"/>
          <p:cNvSpPr/>
          <p:nvPr/>
        </p:nvSpPr>
        <p:spPr>
          <a:xfrm>
            <a:off x="2452662" y="0"/>
            <a:ext cx="6715140" cy="128586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모서리가 둥근 직사각형 8"/>
          <p:cNvSpPr/>
          <p:nvPr/>
        </p:nvSpPr>
        <p:spPr>
          <a:xfrm>
            <a:off x="1468821" y="2286000"/>
            <a:ext cx="8188960" cy="3255580"/>
          </a:xfrm>
          <a:prstGeom prst="roundRect">
            <a:avLst/>
          </a:prstGeom>
          <a:solidFill>
            <a:srgbClr val="2E6CA4"/>
          </a:solidFill>
          <a:ln>
            <a:solidFill>
              <a:srgbClr val="2E6C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endParaRPr lang="en-US" altLang="ko-KR" dirty="0"/>
          </a:p>
          <a:p>
            <a:pPr fontAlgn="base"/>
            <a:endParaRPr lang="en-US" altLang="ko-KR" dirty="0"/>
          </a:p>
          <a:p>
            <a:pPr fontAlgn="base"/>
            <a:endParaRPr lang="en-US" altLang="ko-KR" b="1" dirty="0"/>
          </a:p>
          <a:p>
            <a:pPr algn="just" fontAlgn="base">
              <a:lnSpc>
                <a:spcPct val="150000"/>
              </a:lnSpc>
            </a:pPr>
            <a:r>
              <a:rPr lang="ko-KR" altLang="en-US" sz="1600" b="1" dirty="0"/>
              <a:t>사회복지사는 사회복지사가 주로 일하는 사회복지기관이나 시설에서</a:t>
            </a:r>
            <a:r>
              <a:rPr lang="en-US" altLang="ko-KR" sz="1600" b="1" dirty="0"/>
              <a:t>, </a:t>
            </a:r>
          </a:p>
          <a:p>
            <a:pPr algn="just" fontAlgn="base">
              <a:lnSpc>
                <a:spcPct val="150000"/>
              </a:lnSpc>
            </a:pPr>
            <a:r>
              <a:rPr lang="ko-KR" altLang="en-US" sz="1600" b="1" dirty="0"/>
              <a:t>혹은 다른 전문직과 함께 일하는 기관</a:t>
            </a:r>
            <a:r>
              <a:rPr lang="en-US" altLang="ko-KR" sz="1600" b="1" dirty="0"/>
              <a:t>, </a:t>
            </a:r>
            <a:r>
              <a:rPr lang="ko-KR" altLang="en-US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즉 병원</a:t>
            </a:r>
            <a:r>
              <a:rPr lang="en-US" altLang="ko-KR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,</a:t>
            </a:r>
            <a:r>
              <a:rPr lang="ko-KR" altLang="en-US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학교</a:t>
            </a:r>
            <a:r>
              <a:rPr lang="en-US" altLang="ko-KR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, </a:t>
            </a:r>
            <a:r>
              <a:rPr lang="ko-KR" altLang="en-US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보호관찰소</a:t>
            </a:r>
            <a:r>
              <a:rPr lang="en-US" altLang="ko-KR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, </a:t>
            </a:r>
            <a:r>
              <a:rPr lang="ko-KR" altLang="en-US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아동상담소</a:t>
            </a:r>
            <a:r>
              <a:rPr lang="en-US" altLang="ko-KR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, </a:t>
            </a:r>
            <a:r>
              <a:rPr lang="ko-KR" altLang="en-US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보육시설</a:t>
            </a:r>
            <a:r>
              <a:rPr lang="en-US" altLang="ko-KR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, </a:t>
            </a:r>
            <a:r>
              <a:rPr lang="ko-KR" altLang="en-US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동사무소</a:t>
            </a:r>
            <a:r>
              <a:rPr lang="en-US" altLang="ko-KR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, </a:t>
            </a:r>
            <a:r>
              <a:rPr lang="ko-KR" altLang="en-US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시</a:t>
            </a:r>
            <a:r>
              <a:rPr lang="en-US" altLang="ko-KR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·</a:t>
            </a:r>
            <a:r>
              <a:rPr lang="ko-KR" altLang="en-US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군</a:t>
            </a:r>
            <a:r>
              <a:rPr lang="en-US" altLang="ko-KR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·</a:t>
            </a:r>
            <a:r>
              <a:rPr lang="ko-KR" altLang="en-US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구청 등</a:t>
            </a:r>
            <a:r>
              <a:rPr lang="ko-KR" altLang="en-US" sz="1600" b="1" dirty="0"/>
              <a:t>에서 여러 전문직과 팀워크를 이루어 일할 수 있다</a:t>
            </a:r>
            <a:r>
              <a:rPr lang="en-US" altLang="ko-KR" sz="1600" b="1" dirty="0"/>
              <a:t>.</a:t>
            </a:r>
          </a:p>
          <a:p>
            <a:pPr fontAlgn="base">
              <a:lnSpc>
                <a:spcPct val="150000"/>
              </a:lnSpc>
            </a:pPr>
            <a:endParaRPr lang="en-US" altLang="ko-KR" sz="1600" b="1" dirty="0"/>
          </a:p>
          <a:p>
            <a:pPr algn="just" fontAlgn="base">
              <a:lnSpc>
                <a:spcPct val="150000"/>
              </a:lnSpc>
            </a:pPr>
            <a:r>
              <a:rPr lang="ko-KR" altLang="en-US" sz="1600" b="1" dirty="0"/>
              <a:t>특히 다른 전문직이 주를 이루는 기관에서 일하는 사회복지사에게는 많은 </a:t>
            </a:r>
            <a:endParaRPr lang="en-US" altLang="ko-KR" sz="1600" b="1" dirty="0"/>
          </a:p>
          <a:p>
            <a:pPr algn="just" fontAlgn="base">
              <a:lnSpc>
                <a:spcPct val="150000"/>
              </a:lnSpc>
            </a:pPr>
            <a:r>
              <a:rPr lang="ko-KR" altLang="en-US" sz="1600" b="1" dirty="0"/>
              <a:t>어려움이 있다</a:t>
            </a:r>
            <a:r>
              <a:rPr lang="en-US" altLang="ko-KR" sz="1600" b="1" dirty="0"/>
              <a:t>.</a:t>
            </a:r>
          </a:p>
          <a:p>
            <a:pPr algn="just" fontAlgn="base"/>
            <a:endParaRPr lang="ko-KR" altLang="en-US" dirty="0"/>
          </a:p>
          <a:p>
            <a:pPr marL="342900" indent="-342900"/>
            <a:endParaRPr lang="en-US" altLang="ko-KR" dirty="0"/>
          </a:p>
          <a:p>
            <a:pPr marL="342900" indent="-342900"/>
            <a:endParaRPr lang="en-US" altLang="ko-KR" sz="1600" dirty="0"/>
          </a:p>
          <a:p>
            <a:pPr algn="ctr"/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24000" y="460431"/>
            <a:ext cx="36862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ko-KR" altLang="en-US" sz="2000" b="1" dirty="0">
                <a:solidFill>
                  <a:srgbClr val="2E6CA4"/>
                </a:solidFill>
              </a:rPr>
              <a:t>사회복지사가 기관 내에서</a:t>
            </a:r>
            <a:endParaRPr lang="en-US" altLang="ko-KR" sz="2000" b="1" dirty="0">
              <a:solidFill>
                <a:srgbClr val="2E6CA4"/>
              </a:solidFill>
            </a:endParaRPr>
          </a:p>
          <a:p>
            <a:pPr marL="514350" indent="-514350"/>
            <a:r>
              <a:rPr lang="ko-KR" altLang="en-US" sz="2000" b="1" dirty="0">
                <a:solidFill>
                  <a:srgbClr val="2E6CA4"/>
                </a:solidFill>
              </a:rPr>
              <a:t>    맺게 되는 여러 관계</a:t>
            </a:r>
          </a:p>
        </p:txBody>
      </p:sp>
    </p:spTree>
    <p:extLst>
      <p:ext uri="{BB962C8B-B14F-4D97-AF65-F5344CB8AC3E}">
        <p14:creationId xmlns:p14="http://schemas.microsoft.com/office/powerpoint/2010/main" xmlns="" val="2207353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 flipV="1">
            <a:off x="1524000" y="1285861"/>
            <a:ext cx="6715140" cy="45719"/>
          </a:xfrm>
          <a:prstGeom prst="rect">
            <a:avLst/>
          </a:prstGeom>
          <a:solidFill>
            <a:srgbClr val="6793A9"/>
          </a:solidFill>
          <a:ln>
            <a:solidFill>
              <a:srgbClr val="6793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899744" y="1995130"/>
            <a:ext cx="7369181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altLang="ko-KR" b="1" dirty="0" smtClean="0">
                <a:solidFill>
                  <a:srgbClr val="7030A0"/>
                </a:solidFill>
              </a:rPr>
              <a:t>&lt;</a:t>
            </a:r>
            <a:r>
              <a:rPr lang="ko-KR" altLang="en-US" b="1" dirty="0">
                <a:solidFill>
                  <a:srgbClr val="7030A0"/>
                </a:solidFill>
              </a:rPr>
              <a:t>사례</a:t>
            </a:r>
            <a:r>
              <a:rPr lang="en-US" altLang="ko-KR" b="1" dirty="0" smtClean="0">
                <a:solidFill>
                  <a:srgbClr val="7030A0"/>
                </a:solidFill>
              </a:rPr>
              <a:t>&gt;</a:t>
            </a:r>
          </a:p>
          <a:p>
            <a:r>
              <a:rPr lang="ko-KR" altLang="en-US" sz="1600" dirty="0"/>
              <a:t> </a:t>
            </a:r>
            <a:r>
              <a:rPr lang="ko-KR" altLang="en-US" sz="1600" b="1" dirty="0" smtClean="0"/>
              <a:t> </a:t>
            </a:r>
            <a:endParaRPr lang="en-US" altLang="ko-KR" sz="1600" b="1" dirty="0" smtClean="0"/>
          </a:p>
          <a:p>
            <a:r>
              <a:rPr lang="en-US" altLang="ko-KR" sz="1600" b="1" dirty="0" smtClean="0"/>
              <a:t>H</a:t>
            </a:r>
            <a:r>
              <a:rPr lang="ko-KR" altLang="en-US" sz="1600" b="1" dirty="0"/>
              <a:t>병원</a:t>
            </a:r>
            <a:r>
              <a:rPr lang="ko-KR" altLang="en-US" sz="1600" dirty="0"/>
              <a:t>은 </a:t>
            </a:r>
            <a:r>
              <a:rPr lang="en-US" altLang="ko-KR" sz="1600" dirty="0"/>
              <a:t>300</a:t>
            </a:r>
            <a:r>
              <a:rPr lang="ko-KR" altLang="en-US" sz="1600" dirty="0"/>
              <a:t>개의 병상을 가진 의료기관이며 저소득층으로 이루어진 지역사회 내에 위치하고 있다</a:t>
            </a:r>
            <a:r>
              <a:rPr lang="en-US" altLang="ko-KR" sz="1600" dirty="0"/>
              <a:t>. </a:t>
            </a:r>
            <a:r>
              <a:rPr lang="ko-KR" altLang="en-US" sz="1600" dirty="0"/>
              <a:t>재정적인 어려움으로 인해 병원 이사회는 내년도 직원 봉급을 삭감하고 </a:t>
            </a:r>
            <a:r>
              <a:rPr lang="ko-KR" altLang="en-US" sz="1600" b="1" dirty="0"/>
              <a:t>인원을 감축하는 구조조정을 단행</a:t>
            </a:r>
            <a:r>
              <a:rPr lang="ko-KR" altLang="en-US" sz="1600" dirty="0"/>
              <a:t>하기로 하였다</a:t>
            </a:r>
            <a:r>
              <a:rPr lang="en-US" altLang="ko-KR" sz="1600" dirty="0"/>
              <a:t>. </a:t>
            </a:r>
            <a:r>
              <a:rPr lang="ko-KR" altLang="en-US" sz="1600" dirty="0"/>
              <a:t>이에 따라 </a:t>
            </a:r>
            <a:r>
              <a:rPr lang="ko-KR" altLang="en-US" sz="1600" b="1" dirty="0"/>
              <a:t>사회복지사들도 일부 인원이 감축되고 남아있는 직원들은 보다 많은 직무수행의 부담을 갖게 되었다</a:t>
            </a:r>
            <a:r>
              <a:rPr lang="en-US" altLang="ko-KR" sz="1600" b="1" dirty="0"/>
              <a:t>. </a:t>
            </a:r>
          </a:p>
          <a:p>
            <a:r>
              <a:rPr lang="en-US" altLang="ko-KR" sz="1600" dirty="0"/>
              <a:t>  </a:t>
            </a:r>
            <a:r>
              <a:rPr lang="ko-KR" altLang="en-US" sz="1600" dirty="0"/>
              <a:t>장시간의 논쟁과 고려가 있은 후 </a:t>
            </a:r>
            <a:r>
              <a:rPr lang="ko-KR" altLang="en-US" sz="1600" b="1" dirty="0"/>
              <a:t>노조직원들은 파업하기로 결정</a:t>
            </a:r>
            <a:r>
              <a:rPr lang="ko-KR" altLang="en-US" sz="1600" dirty="0"/>
              <a:t>하였다</a:t>
            </a:r>
            <a:r>
              <a:rPr lang="en-US" altLang="ko-KR" sz="1600" dirty="0"/>
              <a:t>. </a:t>
            </a:r>
            <a:r>
              <a:rPr lang="ko-KR" altLang="en-US" sz="1600" dirty="0"/>
              <a:t>투표를 한 후 사회복지사들은 파업의 결과로 인해 환자들이 당면할 문제를 어떻게 처리할 것인가를 논의하기 위해 모였다</a:t>
            </a:r>
            <a:r>
              <a:rPr lang="en-US" altLang="ko-KR" sz="1600" dirty="0"/>
              <a:t>.</a:t>
            </a:r>
            <a:r>
              <a:rPr lang="en-US" altLang="ko-KR" sz="1600" b="1" dirty="0"/>
              <a:t> </a:t>
            </a:r>
            <a:r>
              <a:rPr lang="ko-KR" altLang="en-US" sz="1600" b="1" dirty="0">
                <a:solidFill>
                  <a:srgbClr val="FF0000"/>
                </a:solidFill>
              </a:rPr>
              <a:t>파업 참여 문제에 있어 두 집단으로 의견이 나누어졌다</a:t>
            </a:r>
            <a:r>
              <a:rPr lang="en-US" altLang="ko-KR" sz="1600" b="1" dirty="0"/>
              <a:t>. </a:t>
            </a:r>
            <a:endParaRPr lang="en-US" altLang="ko-KR" sz="1600" b="1" dirty="0" smtClean="0"/>
          </a:p>
          <a:p>
            <a:r>
              <a:rPr lang="en-US" altLang="ko-KR" sz="1600" b="1" dirty="0"/>
              <a:t> </a:t>
            </a:r>
            <a:r>
              <a:rPr lang="ko-KR" altLang="en-US" sz="1600" b="1" dirty="0" smtClean="0"/>
              <a:t>일부 </a:t>
            </a:r>
            <a:r>
              <a:rPr lang="ko-KR" altLang="en-US" sz="1600" b="1" dirty="0"/>
              <a:t>사회복지사들은 적절한 급여와 인사상의 권익을 위해 노조의 결정을 지지하며 병원 측에 대해 강경한 조치를 취할 것을 주장</a:t>
            </a:r>
            <a:r>
              <a:rPr lang="ko-KR" altLang="en-US" sz="1600" dirty="0"/>
              <a:t>하였다</a:t>
            </a:r>
            <a:r>
              <a:rPr lang="en-US" altLang="ko-KR" sz="1600" dirty="0"/>
              <a:t>. </a:t>
            </a:r>
            <a:endParaRPr lang="en-US" altLang="ko-KR" sz="1600" dirty="0" smtClean="0"/>
          </a:p>
          <a:p>
            <a:r>
              <a:rPr lang="en-US" altLang="ko-KR" sz="1600" dirty="0"/>
              <a:t> </a:t>
            </a:r>
            <a:r>
              <a:rPr lang="ko-KR" altLang="en-US" sz="1600" dirty="0" smtClean="0"/>
              <a:t>그러나 </a:t>
            </a:r>
            <a:r>
              <a:rPr lang="ko-KR" altLang="en-US" sz="1600" b="1" dirty="0"/>
              <a:t>다른 사회복지사들은 환자와 그 가족에게 서비스를 제공해야 할 의무가 있으며 사회복지사의 권익을 실현하기 위해 클라이언트에게 서비스 제공을 중단하는 것은 비윤리적이라고 주장하였다</a:t>
            </a:r>
            <a:r>
              <a:rPr lang="en-US" altLang="ko-KR" sz="1600" b="1" dirty="0"/>
              <a:t>.</a:t>
            </a:r>
          </a:p>
          <a:p>
            <a:pPr fontAlgn="base"/>
            <a:endParaRPr lang="en-US" altLang="ko-KR" sz="1400" b="1" dirty="0">
              <a:solidFill>
                <a:srgbClr val="7030A0"/>
              </a:solidFill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2452662" y="0"/>
            <a:ext cx="6715140" cy="128586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1524000" y="460431"/>
            <a:ext cx="36862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ko-KR" altLang="en-US" sz="2000" b="1" dirty="0">
                <a:solidFill>
                  <a:srgbClr val="2E6CA4"/>
                </a:solidFill>
              </a:rPr>
              <a:t>사회복지사가 기관 내에서</a:t>
            </a:r>
            <a:endParaRPr lang="en-US" altLang="ko-KR" sz="2000" b="1" dirty="0">
              <a:solidFill>
                <a:srgbClr val="2E6CA4"/>
              </a:solidFill>
            </a:endParaRPr>
          </a:p>
          <a:p>
            <a:pPr marL="514350" indent="-514350"/>
            <a:r>
              <a:rPr lang="ko-KR" altLang="en-US" sz="2000" b="1" dirty="0">
                <a:solidFill>
                  <a:srgbClr val="2E6CA4"/>
                </a:solidFill>
              </a:rPr>
              <a:t>    맺게 되는 여러 관계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FB0ECDA0-8D93-4575-9529-50A25389C199}"/>
              </a:ext>
            </a:extLst>
          </p:cNvPr>
          <p:cNvSpPr txBox="1"/>
          <p:nvPr/>
        </p:nvSpPr>
        <p:spPr>
          <a:xfrm>
            <a:off x="1628775" y="1545894"/>
            <a:ext cx="34766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altLang="ko-KR" b="1" dirty="0"/>
              <a:t>5) </a:t>
            </a:r>
            <a:r>
              <a:rPr lang="ko-KR" altLang="en-US" b="1" dirty="0"/>
              <a:t>다른 전문직과의 관계</a:t>
            </a:r>
            <a:endParaRPr lang="en-US" altLang="ko-KR" b="1" dirty="0"/>
          </a:p>
          <a:p>
            <a:pPr fontAlgn="base"/>
            <a:endParaRPr lang="en-US" altLang="ko-KR" b="1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9876730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 flipV="1">
            <a:off x="1524000" y="1285861"/>
            <a:ext cx="6715140" cy="45719"/>
          </a:xfrm>
          <a:prstGeom prst="rect">
            <a:avLst/>
          </a:prstGeom>
          <a:solidFill>
            <a:srgbClr val="6793A9"/>
          </a:solidFill>
          <a:ln>
            <a:solidFill>
              <a:srgbClr val="6793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899744" y="1995130"/>
            <a:ext cx="7369181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altLang="ko-KR" b="1" dirty="0" smtClean="0">
                <a:solidFill>
                  <a:srgbClr val="7030A0"/>
                </a:solidFill>
              </a:rPr>
              <a:t>&lt;</a:t>
            </a:r>
            <a:r>
              <a:rPr lang="ko-KR" altLang="en-US" b="1" dirty="0">
                <a:solidFill>
                  <a:srgbClr val="7030A0"/>
                </a:solidFill>
              </a:rPr>
              <a:t>사례</a:t>
            </a:r>
            <a:r>
              <a:rPr lang="en-US" altLang="ko-KR" b="1" dirty="0" smtClean="0">
                <a:solidFill>
                  <a:srgbClr val="7030A0"/>
                </a:solidFill>
              </a:rPr>
              <a:t>&gt;</a:t>
            </a:r>
          </a:p>
          <a:p>
            <a:pPr fontAlgn="base"/>
            <a:endParaRPr lang="en-US" altLang="ko-KR" b="1" dirty="0" smtClean="0">
              <a:solidFill>
                <a:srgbClr val="7030A0"/>
              </a:solidFill>
            </a:endParaRPr>
          </a:p>
          <a:p>
            <a:r>
              <a:rPr lang="ko-KR" altLang="en-US" sz="1600" dirty="0"/>
              <a:t> </a:t>
            </a:r>
            <a:r>
              <a:rPr lang="ko-KR" altLang="en-US" sz="1400" dirty="0" smtClean="0"/>
              <a:t> </a:t>
            </a:r>
            <a:r>
              <a:rPr lang="ko-KR" altLang="en-US" sz="1600" dirty="0"/>
              <a:t>이와 같은 상황은 윤리적 갈등의 문제를 야기한다</a:t>
            </a:r>
            <a:r>
              <a:rPr lang="en-US" altLang="ko-KR" sz="1600" dirty="0"/>
              <a:t>. </a:t>
            </a:r>
            <a:r>
              <a:rPr lang="ko-KR" altLang="en-US" sz="1600" dirty="0">
                <a:solidFill>
                  <a:srgbClr val="FF0000"/>
                </a:solidFill>
              </a:rPr>
              <a:t>사회복지사들이 파업에 참여한다면 클라이언트는 심각한 서비스의 박탈이 초래</a:t>
            </a:r>
            <a:r>
              <a:rPr lang="ko-KR" altLang="en-US" sz="1600" dirty="0"/>
              <a:t>된다</a:t>
            </a:r>
            <a:r>
              <a:rPr lang="en-US" altLang="ko-KR" sz="1600" dirty="0"/>
              <a:t>. </a:t>
            </a:r>
            <a:r>
              <a:rPr lang="ko-KR" altLang="en-US" sz="1600" dirty="0"/>
              <a:t>따라서 일부 사회복지사들은 고용과 관련된 이익을 위해 클라이언트를 돌보지 않는 것은</a:t>
            </a:r>
            <a:r>
              <a:rPr lang="ko-KR" altLang="en-US" sz="1600" dirty="0">
                <a:solidFill>
                  <a:srgbClr val="FF0000"/>
                </a:solidFill>
              </a:rPr>
              <a:t> 비윤리적이라고 주장한다</a:t>
            </a:r>
            <a:r>
              <a:rPr lang="en-US" altLang="ko-KR" sz="1600" dirty="0">
                <a:solidFill>
                  <a:srgbClr val="FF0000"/>
                </a:solidFill>
              </a:rPr>
              <a:t>. </a:t>
            </a:r>
            <a:endParaRPr lang="en-US" altLang="ko-KR" sz="1600" dirty="0" smtClean="0">
              <a:solidFill>
                <a:srgbClr val="FF0000"/>
              </a:solidFill>
            </a:endParaRPr>
          </a:p>
          <a:p>
            <a:r>
              <a:rPr lang="en-US" altLang="ko-KR" sz="1600" dirty="0"/>
              <a:t> </a:t>
            </a:r>
            <a:r>
              <a:rPr lang="ko-KR" altLang="en-US" sz="1600" dirty="0" smtClean="0"/>
              <a:t>사회복지사가 </a:t>
            </a:r>
            <a:r>
              <a:rPr lang="ko-KR" altLang="en-US" sz="1600" dirty="0"/>
              <a:t>합법적으로 고용에 대한 불만을 제기할 수 있지만 힘이 없는 클라이언트에게 서비스의 중단을 초래하는 파업은 수용될 수 없다</a:t>
            </a:r>
            <a:r>
              <a:rPr lang="en-US" altLang="ko-KR" sz="1600" dirty="0"/>
              <a:t>. </a:t>
            </a:r>
            <a:endParaRPr lang="en-US" altLang="ko-KR" sz="1600" dirty="0" smtClean="0"/>
          </a:p>
          <a:p>
            <a:endParaRPr lang="en-US" altLang="ko-KR" sz="1600" dirty="0" smtClean="0"/>
          </a:p>
          <a:p>
            <a:r>
              <a:rPr lang="en-US" altLang="ko-KR" sz="1600" dirty="0">
                <a:solidFill>
                  <a:srgbClr val="7030A0"/>
                </a:solidFill>
              </a:rPr>
              <a:t> </a:t>
            </a:r>
            <a:r>
              <a:rPr lang="ko-KR" altLang="en-US" sz="1600" dirty="0" smtClean="0"/>
              <a:t>다른 의견으로는 </a:t>
            </a:r>
            <a:r>
              <a:rPr lang="ko-KR" altLang="en-US" sz="1600" dirty="0"/>
              <a:t>다음과 같이 </a:t>
            </a:r>
            <a:r>
              <a:rPr lang="ko-KR" altLang="en-US" sz="1600" dirty="0" smtClean="0"/>
              <a:t>주장</a:t>
            </a:r>
            <a:r>
              <a:rPr lang="en-US" altLang="ko-KR" sz="1600" dirty="0" smtClean="0"/>
              <a:t>. </a:t>
            </a:r>
          </a:p>
          <a:p>
            <a:endParaRPr lang="en-US" altLang="ko-KR" sz="1600" dirty="0" smtClean="0"/>
          </a:p>
          <a:p>
            <a:r>
              <a:rPr lang="en-US" altLang="ko-KR" sz="1600" dirty="0"/>
              <a:t> </a:t>
            </a:r>
            <a:r>
              <a:rPr lang="ko-KR" altLang="en-US" sz="1600" dirty="0" smtClean="0"/>
              <a:t>만약 </a:t>
            </a:r>
            <a:r>
              <a:rPr lang="ko-KR" altLang="en-US" sz="1600" dirty="0"/>
              <a:t>사회복지사들이 </a:t>
            </a:r>
            <a:r>
              <a:rPr lang="ko-KR" altLang="en-US" sz="1600" dirty="0">
                <a:solidFill>
                  <a:srgbClr val="FF0000"/>
                </a:solidFill>
              </a:rPr>
              <a:t>파업투쟁을 하지 않고 클라이언트에게 서비스를 제공하게 되면</a:t>
            </a:r>
            <a:r>
              <a:rPr lang="ko-KR" altLang="en-US" sz="1600" dirty="0"/>
              <a:t> 이러한 행동은</a:t>
            </a:r>
            <a:r>
              <a:rPr lang="ko-KR" altLang="en-US" sz="1600" dirty="0">
                <a:solidFill>
                  <a:srgbClr val="FF0000"/>
                </a:solidFill>
              </a:rPr>
              <a:t> 급여와 노동조건에 관한 고용의 쟁점을 부각시키려는 노조의 노력을 저해하게 될 </a:t>
            </a:r>
            <a:r>
              <a:rPr lang="ko-KR" altLang="en-US" sz="1600" dirty="0" smtClean="0">
                <a:solidFill>
                  <a:srgbClr val="FF0000"/>
                </a:solidFill>
              </a:rPr>
              <a:t>것이다</a:t>
            </a:r>
            <a:r>
              <a:rPr lang="en-US" altLang="ko-KR" sz="1600" dirty="0" smtClean="0">
                <a:solidFill>
                  <a:srgbClr val="FF0000"/>
                </a:solidFill>
              </a:rPr>
              <a:t>.</a:t>
            </a:r>
          </a:p>
          <a:p>
            <a:r>
              <a:rPr lang="en-US" altLang="ko-KR" sz="1600" dirty="0"/>
              <a:t> </a:t>
            </a:r>
            <a:r>
              <a:rPr lang="ko-KR" altLang="en-US" sz="1600" dirty="0"/>
              <a:t>이</a:t>
            </a:r>
            <a:r>
              <a:rPr lang="ko-KR" altLang="en-US" sz="1600" dirty="0" smtClean="0"/>
              <a:t> 주장은 </a:t>
            </a:r>
            <a:r>
              <a:rPr lang="ko-KR" altLang="en-US" sz="1600" dirty="0"/>
              <a:t>사회복지 전문직의 이타적 속성 때문에 고용주에 의한 착취에 취약하며</a:t>
            </a:r>
            <a:r>
              <a:rPr lang="en-US" altLang="ko-KR" sz="1600" dirty="0"/>
              <a:t>, </a:t>
            </a:r>
            <a:r>
              <a:rPr lang="ko-KR" altLang="en-US" sz="1600" dirty="0"/>
              <a:t>따라서 사회복지사는 강력한 </a:t>
            </a:r>
            <a:r>
              <a:rPr lang="ko-KR" altLang="en-US" sz="1600" dirty="0" smtClean="0"/>
              <a:t>파업 행동에 </a:t>
            </a:r>
            <a:r>
              <a:rPr lang="ko-KR" altLang="en-US" sz="1600" dirty="0"/>
              <a:t>참여해야 한다는 것이다</a:t>
            </a:r>
            <a:r>
              <a:rPr lang="en-US" altLang="ko-KR" sz="1600" dirty="0"/>
              <a:t>. </a:t>
            </a:r>
            <a:endParaRPr lang="en-US" altLang="ko-KR" sz="1600" dirty="0">
              <a:solidFill>
                <a:srgbClr val="7030A0"/>
              </a:solidFill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2452662" y="0"/>
            <a:ext cx="6715140" cy="128586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1524000" y="460431"/>
            <a:ext cx="36862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ko-KR" altLang="en-US" sz="2000" b="1" dirty="0">
                <a:solidFill>
                  <a:srgbClr val="2E6CA4"/>
                </a:solidFill>
              </a:rPr>
              <a:t>사회복지사가 기관 내에서</a:t>
            </a:r>
            <a:endParaRPr lang="en-US" altLang="ko-KR" sz="2000" b="1" dirty="0">
              <a:solidFill>
                <a:srgbClr val="2E6CA4"/>
              </a:solidFill>
            </a:endParaRPr>
          </a:p>
          <a:p>
            <a:pPr marL="514350" indent="-514350"/>
            <a:r>
              <a:rPr lang="ko-KR" altLang="en-US" sz="2000" b="1" dirty="0">
                <a:solidFill>
                  <a:srgbClr val="2E6CA4"/>
                </a:solidFill>
              </a:rPr>
              <a:t>    맺게 되는 여러 관계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FB0ECDA0-8D93-4575-9529-50A25389C199}"/>
              </a:ext>
            </a:extLst>
          </p:cNvPr>
          <p:cNvSpPr txBox="1"/>
          <p:nvPr/>
        </p:nvSpPr>
        <p:spPr>
          <a:xfrm>
            <a:off x="1628775" y="1545894"/>
            <a:ext cx="34766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altLang="ko-KR" b="1" dirty="0"/>
              <a:t>5) </a:t>
            </a:r>
            <a:r>
              <a:rPr lang="ko-KR" altLang="en-US" b="1" dirty="0"/>
              <a:t>다른 전문직과의 관계</a:t>
            </a:r>
            <a:endParaRPr lang="en-US" altLang="ko-KR" b="1" dirty="0"/>
          </a:p>
          <a:p>
            <a:pPr fontAlgn="base"/>
            <a:endParaRPr lang="en-US" altLang="ko-KR" b="1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7672754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 flipV="1">
            <a:off x="1524000" y="1285861"/>
            <a:ext cx="6715140" cy="45719"/>
          </a:xfrm>
          <a:prstGeom prst="rect">
            <a:avLst/>
          </a:prstGeom>
          <a:solidFill>
            <a:srgbClr val="6793A9"/>
          </a:solidFill>
          <a:ln>
            <a:solidFill>
              <a:srgbClr val="6793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435886" y="1500440"/>
            <a:ext cx="6891367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altLang="ko-KR" dirty="0"/>
              <a:t> </a:t>
            </a:r>
            <a:r>
              <a:rPr lang="en-US" altLang="ko-KR" b="1" dirty="0"/>
              <a:t>5) </a:t>
            </a:r>
            <a:r>
              <a:rPr lang="ko-KR" altLang="en-US" b="1" dirty="0"/>
              <a:t>다른 전문직과의 관계</a:t>
            </a:r>
            <a:endParaRPr lang="en-US" altLang="ko-KR" b="1" dirty="0"/>
          </a:p>
          <a:p>
            <a:pPr fontAlgn="base"/>
            <a:endParaRPr lang="en-US" altLang="ko-KR" sz="1100" b="1" dirty="0"/>
          </a:p>
          <a:p>
            <a:pPr fontAlgn="base"/>
            <a:r>
              <a:rPr lang="ko-KR" altLang="en-US" sz="1500" b="1" dirty="0" err="1"/>
              <a:t>데인과</a:t>
            </a:r>
            <a:r>
              <a:rPr lang="ko-KR" altLang="en-US" sz="1500" b="1" dirty="0"/>
              <a:t> </a:t>
            </a:r>
            <a:r>
              <a:rPr lang="ko-KR" altLang="en-US" sz="1500" b="1" dirty="0" err="1"/>
              <a:t>사이먼</a:t>
            </a:r>
            <a:r>
              <a:rPr lang="en-US" altLang="ko-KR" sz="1500" b="1" dirty="0"/>
              <a:t>(Dane &amp; Simon)</a:t>
            </a:r>
            <a:r>
              <a:rPr lang="ko-KR" altLang="en-US" sz="1500" dirty="0"/>
              <a:t>은 </a:t>
            </a:r>
            <a:r>
              <a:rPr lang="ko-KR" altLang="en-US" sz="1500" dirty="0" smtClean="0"/>
              <a:t>이 </a:t>
            </a:r>
            <a:r>
              <a:rPr lang="ko-KR" altLang="en-US" sz="1500" dirty="0"/>
              <a:t>문제에 대해서 네 가지로 제시하고 있다</a:t>
            </a:r>
            <a:r>
              <a:rPr lang="en-US" altLang="ko-KR" sz="1500" dirty="0"/>
              <a:t>.</a:t>
            </a:r>
            <a:endParaRPr lang="ko-KR" altLang="en-US" sz="1500" dirty="0"/>
          </a:p>
          <a:p>
            <a:pPr fontAlgn="base"/>
            <a:endParaRPr lang="en-US" altLang="ko-KR" sz="1100" dirty="0"/>
          </a:p>
          <a:p>
            <a:pPr fontAlgn="base"/>
            <a:endParaRPr lang="en-US" altLang="ko-KR" sz="1100" dirty="0"/>
          </a:p>
          <a:p>
            <a:pPr fontAlgn="base"/>
            <a:endParaRPr lang="en-US" altLang="ko-KR" sz="1100" dirty="0"/>
          </a:p>
          <a:p>
            <a:pPr fontAlgn="base"/>
            <a:endParaRPr lang="en-US" altLang="ko-KR" sz="1100" dirty="0"/>
          </a:p>
          <a:p>
            <a:pPr fontAlgn="base"/>
            <a:endParaRPr lang="en-US" altLang="ko-KR" sz="1100" dirty="0"/>
          </a:p>
          <a:p>
            <a:pPr fontAlgn="base"/>
            <a:endParaRPr lang="en-US" altLang="ko-KR" sz="1100" dirty="0"/>
          </a:p>
          <a:p>
            <a:pPr fontAlgn="base"/>
            <a:endParaRPr lang="en-US" altLang="ko-KR" sz="1100" dirty="0"/>
          </a:p>
          <a:p>
            <a:pPr fontAlgn="base"/>
            <a:endParaRPr lang="en-US" altLang="ko-KR" sz="1100" dirty="0"/>
          </a:p>
          <a:p>
            <a:pPr fontAlgn="base"/>
            <a:endParaRPr lang="en-US" altLang="ko-KR" sz="1100" dirty="0"/>
          </a:p>
          <a:p>
            <a:pPr fontAlgn="base"/>
            <a:endParaRPr lang="en-US" altLang="ko-KR" sz="1100" dirty="0"/>
          </a:p>
          <a:p>
            <a:pPr fontAlgn="base"/>
            <a:endParaRPr lang="en-US" altLang="ko-KR" sz="1100" dirty="0"/>
          </a:p>
          <a:p>
            <a:pPr fontAlgn="base"/>
            <a:endParaRPr lang="en-US" altLang="ko-KR" sz="1100" dirty="0"/>
          </a:p>
          <a:p>
            <a:pPr fontAlgn="base"/>
            <a:endParaRPr lang="en-US" altLang="ko-KR" sz="1100" dirty="0"/>
          </a:p>
          <a:p>
            <a:pPr fontAlgn="base"/>
            <a:endParaRPr lang="en-US" altLang="ko-KR" sz="1100" dirty="0"/>
          </a:p>
          <a:p>
            <a:pPr marL="342900" indent="-342900"/>
            <a:endParaRPr lang="en-US" altLang="ko-KR" dirty="0"/>
          </a:p>
          <a:p>
            <a:pPr marL="342900" indent="-342900"/>
            <a:endParaRPr lang="en-US" altLang="ko-KR" sz="1600" dirty="0"/>
          </a:p>
        </p:txBody>
      </p:sp>
      <p:sp>
        <p:nvSpPr>
          <p:cNvPr id="8" name="직사각형 7"/>
          <p:cNvSpPr/>
          <p:nvPr/>
        </p:nvSpPr>
        <p:spPr>
          <a:xfrm>
            <a:off x="2452662" y="0"/>
            <a:ext cx="6715140" cy="128586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1594996" y="2371055"/>
            <a:ext cx="51625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2E6C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첫째</a:t>
            </a:r>
            <a:r>
              <a:rPr lang="en-US" altLang="ko-KR" sz="16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2E6C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z="16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다른 전문직과의 가치의 차이이다</a:t>
            </a:r>
            <a:r>
              <a:rPr lang="en-US" altLang="ko-KR" sz="16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2" name="직사각형 11"/>
          <p:cNvSpPr/>
          <p:nvPr/>
        </p:nvSpPr>
        <p:spPr>
          <a:xfrm>
            <a:off x="1594996" y="2720578"/>
            <a:ext cx="51625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2E6C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둘째</a:t>
            </a:r>
            <a:r>
              <a:rPr lang="en-US" altLang="ko-KR" sz="16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2E6C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z="16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사회복지사의 명목적 위치의 주변성이다</a:t>
            </a:r>
            <a:r>
              <a:rPr lang="en-US" altLang="ko-KR" sz="16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4" name="직사각형 13"/>
          <p:cNvSpPr/>
          <p:nvPr/>
        </p:nvSpPr>
        <p:spPr>
          <a:xfrm>
            <a:off x="1594996" y="3070101"/>
            <a:ext cx="50534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2E6C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셋째</a:t>
            </a:r>
            <a:r>
              <a:rPr lang="en-US" altLang="ko-KR" sz="16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2E6C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z="16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주로 남자들로 구성된 기관에서 사회복지사업을 </a:t>
            </a:r>
            <a:endParaRPr lang="en-US" altLang="ko-KR" sz="1600" dirty="0" smtClean="0">
              <a:ln>
                <a:solidFill>
                  <a:schemeClr val="bg1">
                    <a:alpha val="0"/>
                  </a:schemeClr>
                </a:solidFill>
              </a:ln>
              <a:solidFill>
                <a:srgbClr val="3F3F3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ko-KR" sz="1600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ko-KR" altLang="en-US" sz="1600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여성의 </a:t>
            </a:r>
            <a:r>
              <a:rPr lang="ko-KR" altLang="en-US" sz="16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일로 가치 </a:t>
            </a:r>
            <a:r>
              <a:rPr lang="ko-KR" altLang="en-US" sz="1600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저하시키는 </a:t>
            </a:r>
            <a:r>
              <a:rPr lang="ko-KR" altLang="en-US" sz="16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것이다</a:t>
            </a:r>
            <a:r>
              <a:rPr lang="en-US" altLang="ko-KR" sz="16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6" name="직사각형 15"/>
          <p:cNvSpPr/>
          <p:nvPr/>
        </p:nvSpPr>
        <p:spPr>
          <a:xfrm>
            <a:off x="1594996" y="3604290"/>
            <a:ext cx="51625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2E6C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넷째</a:t>
            </a:r>
            <a:r>
              <a:rPr lang="en-US" altLang="ko-KR" sz="16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2E6C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z="16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역할의 모호성과 역할긴장이다</a:t>
            </a:r>
            <a:r>
              <a:rPr lang="en-US" altLang="ko-KR" sz="16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9" name="모서리가 둥근 직사각형 18"/>
          <p:cNvSpPr/>
          <p:nvPr/>
        </p:nvSpPr>
        <p:spPr>
          <a:xfrm>
            <a:off x="1444678" y="4184636"/>
            <a:ext cx="7248545" cy="1736881"/>
          </a:xfrm>
          <a:prstGeom prst="roundRect">
            <a:avLst/>
          </a:prstGeom>
          <a:solidFill>
            <a:srgbClr val="2E6CA4"/>
          </a:solidFill>
          <a:ln>
            <a:solidFill>
              <a:srgbClr val="2E6C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endParaRPr lang="en-US" altLang="ko-KR" dirty="0"/>
          </a:p>
          <a:p>
            <a:pPr fontAlgn="base"/>
            <a:endParaRPr lang="en-US" altLang="ko-KR" dirty="0"/>
          </a:p>
          <a:p>
            <a:pPr fontAlgn="base"/>
            <a:endParaRPr lang="en-US" altLang="ko-KR" b="1" dirty="0"/>
          </a:p>
          <a:p>
            <a:pPr fontAlgn="base"/>
            <a:endParaRPr lang="en-US" altLang="ko-KR" sz="1000" b="1" dirty="0" smtClean="0"/>
          </a:p>
          <a:p>
            <a:pPr fontAlgn="base"/>
            <a:r>
              <a:rPr lang="ko-KR" altLang="en-US" sz="1600" b="1" dirty="0" smtClean="0"/>
              <a:t> 이와 </a:t>
            </a:r>
            <a:r>
              <a:rPr lang="ko-KR" altLang="en-US" sz="1600" b="1" dirty="0"/>
              <a:t>더불어 우리 사회에서는 더 근원적인 문제에 직면하기도 한다</a:t>
            </a:r>
            <a:r>
              <a:rPr lang="en-US" altLang="ko-KR" sz="1600" b="1" dirty="0"/>
              <a:t>. </a:t>
            </a:r>
            <a:r>
              <a:rPr lang="ko-KR" altLang="en-US" sz="1600" b="1" dirty="0"/>
              <a:t>사회복지사업이 전문직으로서 사회적으로 인가를 받고 있는가에 대해 명확하고 자신 있게 긍정할 수 없기 때문이다</a:t>
            </a:r>
            <a:r>
              <a:rPr lang="en-US" altLang="ko-KR" sz="1600" b="1" dirty="0"/>
              <a:t>.</a:t>
            </a:r>
          </a:p>
          <a:p>
            <a:pPr fontAlgn="base"/>
            <a:endParaRPr lang="en-US" altLang="ko-KR" sz="1600" b="1" dirty="0"/>
          </a:p>
          <a:p>
            <a:pPr fontAlgn="base"/>
            <a:r>
              <a:rPr lang="ko-KR" altLang="en-US" sz="1600" b="1" dirty="0"/>
              <a:t> 이렇게 생겨나는 문제는</a:t>
            </a:r>
            <a:r>
              <a:rPr lang="en-US" altLang="ko-KR" sz="1600" b="1" dirty="0"/>
              <a:t>, </a:t>
            </a:r>
            <a:r>
              <a:rPr lang="ko-KR" altLang="en-US" sz="1600" b="1" dirty="0"/>
              <a:t>다양한 기관에서 </a:t>
            </a:r>
            <a:r>
              <a:rPr lang="ko-KR" altLang="en-US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다양한 전문직과 일하는 </a:t>
            </a:r>
            <a:r>
              <a:rPr lang="ko-KR" altLang="en-US" sz="1600" b="1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사회복지사에게</a:t>
            </a:r>
            <a:r>
              <a:rPr lang="ko-KR" altLang="en-US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위치와 역할에 있어서 많은 갈등을 안겨준다</a:t>
            </a:r>
            <a:r>
              <a:rPr lang="en-US" altLang="ko-KR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.</a:t>
            </a:r>
            <a:r>
              <a:rPr lang="en-US" altLang="ko-KR" sz="1600" b="1" dirty="0"/>
              <a:t> </a:t>
            </a:r>
            <a:endParaRPr lang="ko-KR" altLang="en-US" sz="1600" b="1" dirty="0"/>
          </a:p>
          <a:p>
            <a:pPr fontAlgn="base"/>
            <a:endParaRPr lang="ko-KR" altLang="en-US" sz="1400" dirty="0"/>
          </a:p>
          <a:p>
            <a:pPr marL="342900" indent="-342900"/>
            <a:endParaRPr lang="en-US" altLang="ko-KR" dirty="0"/>
          </a:p>
          <a:p>
            <a:pPr marL="342900" indent="-342900"/>
            <a:endParaRPr lang="en-US" altLang="ko-KR" sz="1600" dirty="0"/>
          </a:p>
          <a:p>
            <a:pPr algn="ctr"/>
            <a:endParaRPr lang="ko-KR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524000" y="460431"/>
            <a:ext cx="36862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ko-KR" altLang="en-US" sz="2000" b="1" dirty="0">
                <a:solidFill>
                  <a:srgbClr val="2E6CA4"/>
                </a:solidFill>
              </a:rPr>
              <a:t>사회복지사가 기관 내에서</a:t>
            </a:r>
            <a:endParaRPr lang="en-US" altLang="ko-KR" sz="2000" b="1" dirty="0">
              <a:solidFill>
                <a:srgbClr val="2E6CA4"/>
              </a:solidFill>
            </a:endParaRPr>
          </a:p>
          <a:p>
            <a:pPr marL="514350" indent="-514350"/>
            <a:r>
              <a:rPr lang="ko-KR" altLang="en-US" sz="2000" b="1" dirty="0">
                <a:solidFill>
                  <a:srgbClr val="2E6CA4"/>
                </a:solidFill>
              </a:rPr>
              <a:t>    맺게 되는 여러 관계</a:t>
            </a:r>
          </a:p>
        </p:txBody>
      </p:sp>
    </p:spTree>
    <p:extLst>
      <p:ext uri="{BB962C8B-B14F-4D97-AF65-F5344CB8AC3E}">
        <p14:creationId xmlns:p14="http://schemas.microsoft.com/office/powerpoint/2010/main" xmlns="" val="22960670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양쪽 모서리가 둥근 사각형 6"/>
          <p:cNvSpPr/>
          <p:nvPr/>
        </p:nvSpPr>
        <p:spPr>
          <a:xfrm>
            <a:off x="1881158" y="1500174"/>
            <a:ext cx="8429684" cy="5357826"/>
          </a:xfrm>
          <a:prstGeom prst="round2SameRect">
            <a:avLst>
              <a:gd name="adj1" fmla="val 5348"/>
              <a:gd name="adj2" fmla="val 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/>
          <p:cNvSpPr/>
          <p:nvPr/>
        </p:nvSpPr>
        <p:spPr>
          <a:xfrm flipV="1">
            <a:off x="1524000" y="1285861"/>
            <a:ext cx="6715140" cy="45719"/>
          </a:xfrm>
          <a:prstGeom prst="rect">
            <a:avLst/>
          </a:prstGeom>
          <a:solidFill>
            <a:srgbClr val="6793A9"/>
          </a:solidFill>
          <a:ln>
            <a:solidFill>
              <a:srgbClr val="6793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466850" y="1507767"/>
            <a:ext cx="850112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altLang="ko-KR" dirty="0"/>
              <a:t> </a:t>
            </a:r>
            <a:r>
              <a:rPr lang="en-US" altLang="ko-KR" b="1" dirty="0"/>
              <a:t>5) </a:t>
            </a:r>
            <a:r>
              <a:rPr lang="ko-KR" altLang="en-US" b="1" dirty="0"/>
              <a:t>다른 전문직과의 관계</a:t>
            </a:r>
            <a:endParaRPr lang="en-US" altLang="ko-KR" b="1" dirty="0"/>
          </a:p>
          <a:p>
            <a:pPr fontAlgn="base"/>
            <a:endParaRPr lang="en-US" altLang="ko-KR" b="1" dirty="0"/>
          </a:p>
          <a:p>
            <a:pPr fontAlgn="base"/>
            <a:r>
              <a:rPr lang="en-US" altLang="ko-KR" dirty="0"/>
              <a:t>  </a:t>
            </a:r>
            <a:endParaRPr lang="ko-KR" altLang="en-US" dirty="0"/>
          </a:p>
          <a:p>
            <a:pPr marL="342900" indent="-342900"/>
            <a:endParaRPr lang="en-US" altLang="ko-KR" dirty="0"/>
          </a:p>
          <a:p>
            <a:pPr marL="342900" indent="-342900"/>
            <a:endParaRPr lang="en-US" altLang="ko-KR" sz="1600" dirty="0"/>
          </a:p>
        </p:txBody>
      </p:sp>
      <p:sp>
        <p:nvSpPr>
          <p:cNvPr id="8" name="직사각형 7"/>
          <p:cNvSpPr/>
          <p:nvPr/>
        </p:nvSpPr>
        <p:spPr>
          <a:xfrm>
            <a:off x="2452662" y="0"/>
            <a:ext cx="6715140" cy="128586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1524000" y="460431"/>
            <a:ext cx="36862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ko-KR" altLang="en-US" sz="2000" b="1" dirty="0">
                <a:solidFill>
                  <a:srgbClr val="2E6CA4"/>
                </a:solidFill>
              </a:rPr>
              <a:t>사회복지사가 기관 내에서</a:t>
            </a:r>
            <a:endParaRPr lang="en-US" altLang="ko-KR" sz="2000" b="1" dirty="0">
              <a:solidFill>
                <a:srgbClr val="2E6CA4"/>
              </a:solidFill>
            </a:endParaRPr>
          </a:p>
          <a:p>
            <a:pPr marL="514350" indent="-514350"/>
            <a:r>
              <a:rPr lang="ko-KR" altLang="en-US" sz="2000" b="1" dirty="0">
                <a:solidFill>
                  <a:srgbClr val="2E6CA4"/>
                </a:solidFill>
              </a:rPr>
              <a:t>    맺게 되는 여러 관계</a:t>
            </a:r>
          </a:p>
        </p:txBody>
      </p:sp>
      <p:sp>
        <p:nvSpPr>
          <p:cNvPr id="12" name="모서리가 둥근 직사각형 11"/>
          <p:cNvSpPr/>
          <p:nvPr/>
        </p:nvSpPr>
        <p:spPr>
          <a:xfrm>
            <a:off x="1555531" y="2066192"/>
            <a:ext cx="7248545" cy="1814675"/>
          </a:xfrm>
          <a:prstGeom prst="roundRect">
            <a:avLst/>
          </a:prstGeom>
          <a:solidFill>
            <a:srgbClr val="2E6CA4"/>
          </a:solidFill>
          <a:ln>
            <a:solidFill>
              <a:srgbClr val="2E6C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endParaRPr lang="en-US" altLang="ko-KR" dirty="0"/>
          </a:p>
          <a:p>
            <a:pPr fontAlgn="base"/>
            <a:endParaRPr lang="en-US" altLang="ko-KR" dirty="0"/>
          </a:p>
          <a:p>
            <a:pPr fontAlgn="base"/>
            <a:endParaRPr lang="en-US" altLang="ko-KR" b="1" dirty="0"/>
          </a:p>
          <a:p>
            <a:pPr fontAlgn="base"/>
            <a:r>
              <a:rPr lang="ko-KR" altLang="en-US" sz="1400" b="1" dirty="0"/>
              <a:t> </a:t>
            </a:r>
            <a:r>
              <a:rPr lang="ko-KR" altLang="en-US" sz="1500" b="1" dirty="0"/>
              <a:t>여러 전문직이 함께 일하는 기관에서는 서로 다른 전문직의 가치</a:t>
            </a:r>
            <a:r>
              <a:rPr lang="en-US" altLang="ko-KR" sz="1500" b="1" dirty="0"/>
              <a:t>, </a:t>
            </a:r>
            <a:endParaRPr lang="en-US" altLang="ko-KR" sz="1500" b="1" dirty="0" smtClean="0"/>
          </a:p>
          <a:p>
            <a:pPr fontAlgn="base"/>
            <a:r>
              <a:rPr lang="en-US" altLang="ko-KR" sz="1500" b="1" dirty="0" smtClean="0"/>
              <a:t> </a:t>
            </a:r>
            <a:r>
              <a:rPr lang="ko-KR" altLang="en-US" sz="1500" b="1" dirty="0" smtClean="0"/>
              <a:t>우선순위와 </a:t>
            </a:r>
            <a:r>
              <a:rPr lang="ko-KR" altLang="en-US" sz="1500" b="1" dirty="0"/>
              <a:t>치료모델을 얼마나 잘 이해하고 </a:t>
            </a:r>
            <a:r>
              <a:rPr lang="ko-KR" altLang="en-US" sz="1500" b="1" dirty="0" smtClean="0"/>
              <a:t>인정</a:t>
            </a:r>
            <a:r>
              <a:rPr lang="en-US" altLang="ko-KR" sz="1500" b="1" dirty="0" smtClean="0"/>
              <a:t> </a:t>
            </a:r>
            <a:r>
              <a:rPr lang="ko-KR" altLang="en-US" sz="1500" b="1" dirty="0" smtClean="0"/>
              <a:t>하느냐에 </a:t>
            </a:r>
            <a:r>
              <a:rPr lang="ko-KR" altLang="en-US" sz="1500" b="1" dirty="0"/>
              <a:t>따라 효과적인 팀워크 </a:t>
            </a:r>
            <a:r>
              <a:rPr lang="ko-KR" altLang="en-US" sz="1500" b="1" dirty="0" smtClean="0"/>
              <a:t>구</a:t>
            </a:r>
            <a:endParaRPr lang="en-US" altLang="ko-KR" sz="1500" b="1" dirty="0" smtClean="0"/>
          </a:p>
          <a:p>
            <a:pPr fontAlgn="base"/>
            <a:r>
              <a:rPr lang="en-US" altLang="ko-KR" sz="1500" b="1" dirty="0" smtClean="0"/>
              <a:t> </a:t>
            </a:r>
            <a:r>
              <a:rPr lang="ko-KR" altLang="en-US" sz="1500" b="1" dirty="0" smtClean="0"/>
              <a:t>성이 </a:t>
            </a:r>
            <a:r>
              <a:rPr lang="ko-KR" altLang="en-US" sz="1500" b="1" dirty="0"/>
              <a:t>이루어질 수 있다</a:t>
            </a:r>
            <a:r>
              <a:rPr lang="en-US" altLang="ko-KR" sz="1500" b="1" dirty="0"/>
              <a:t>. </a:t>
            </a:r>
          </a:p>
          <a:p>
            <a:pPr fontAlgn="base"/>
            <a:r>
              <a:rPr lang="ko-KR" altLang="en-US" sz="1500" b="1" dirty="0"/>
              <a:t>이때에는 다른 전문직과의 사회화가 중요하며 팀워크에 관련된 기술과 전문직 간의 협동이 강조되므로 </a:t>
            </a:r>
            <a:r>
              <a:rPr lang="ko-KR" altLang="en-US" sz="15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사회복지사는 명확한 의미에서 자신의 중요성과 고유성을 인식해야 한다</a:t>
            </a:r>
            <a:r>
              <a:rPr lang="en-US" altLang="ko-KR" sz="1500" b="1" dirty="0"/>
              <a:t>(Abramson, 1993: 208).</a:t>
            </a:r>
            <a:endParaRPr lang="ko-KR" altLang="en-US" sz="1500" b="1" dirty="0"/>
          </a:p>
          <a:p>
            <a:pPr marL="342900" indent="-342900"/>
            <a:endParaRPr lang="en-US" altLang="ko-KR" dirty="0"/>
          </a:p>
          <a:p>
            <a:pPr marL="342900" indent="-342900"/>
            <a:endParaRPr lang="en-US" altLang="ko-KR" sz="1600" dirty="0"/>
          </a:p>
          <a:p>
            <a:pPr algn="ctr"/>
            <a:endParaRPr lang="ko-KR" altLang="en-US" dirty="0"/>
          </a:p>
        </p:txBody>
      </p:sp>
      <p:sp>
        <p:nvSpPr>
          <p:cNvPr id="13" name="모서리가 둥근 직사각형 12"/>
          <p:cNvSpPr/>
          <p:nvPr/>
        </p:nvSpPr>
        <p:spPr>
          <a:xfrm>
            <a:off x="1524000" y="4133850"/>
            <a:ext cx="7248545" cy="2161442"/>
          </a:xfrm>
          <a:prstGeom prst="roundRect">
            <a:avLst/>
          </a:prstGeom>
          <a:solidFill>
            <a:srgbClr val="2E6CA4"/>
          </a:solidFill>
          <a:ln>
            <a:solidFill>
              <a:srgbClr val="2E6C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endParaRPr lang="en-US" altLang="ko-KR" dirty="0"/>
          </a:p>
          <a:p>
            <a:pPr fontAlgn="base"/>
            <a:endParaRPr lang="en-US" altLang="ko-KR" dirty="0"/>
          </a:p>
          <a:p>
            <a:pPr fontAlgn="base"/>
            <a:r>
              <a:rPr lang="en-US" altLang="ko-KR" sz="1500" b="1" dirty="0"/>
              <a:t> </a:t>
            </a:r>
            <a:endParaRPr lang="en-US" altLang="ko-KR" sz="1500" b="1" dirty="0" smtClean="0"/>
          </a:p>
          <a:p>
            <a:pPr fontAlgn="base"/>
            <a:r>
              <a:rPr lang="ko-KR" altLang="en-US" sz="1500" b="1" dirty="0" err="1" smtClean="0"/>
              <a:t>사회복지사는</a:t>
            </a:r>
            <a:r>
              <a:rPr lang="ko-KR" altLang="en-US" sz="1500" b="1" dirty="0" smtClean="0"/>
              <a:t> </a:t>
            </a:r>
            <a:r>
              <a:rPr lang="ko-KR" altLang="en-US" sz="1500" b="1" dirty="0"/>
              <a:t>사회복지기관 내 동료들</a:t>
            </a:r>
            <a:r>
              <a:rPr lang="en-US" altLang="ko-KR" sz="1500" b="1" dirty="0"/>
              <a:t>, </a:t>
            </a:r>
            <a:r>
              <a:rPr lang="ko-KR" altLang="en-US" sz="1500" b="1" dirty="0"/>
              <a:t>타 전문직과의 관계뿐만 아니라 비전문적인 </a:t>
            </a:r>
            <a:r>
              <a:rPr lang="ko-KR" altLang="en-US" sz="1500" b="1" dirty="0" err="1"/>
              <a:t>대인서비스</a:t>
            </a:r>
            <a:r>
              <a:rPr lang="ko-KR" altLang="en-US" sz="1500" b="1" dirty="0"/>
              <a:t> 실천가들과 관계를 가진다</a:t>
            </a:r>
            <a:r>
              <a:rPr lang="en-US" altLang="ko-KR" sz="1500" b="1" dirty="0"/>
              <a:t>. </a:t>
            </a:r>
          </a:p>
          <a:p>
            <a:pPr fontAlgn="base"/>
            <a:endParaRPr lang="en-US" altLang="ko-KR" sz="1500" b="1" dirty="0"/>
          </a:p>
          <a:p>
            <a:pPr fontAlgn="base"/>
            <a:r>
              <a:rPr lang="ko-KR" altLang="en-US" sz="1500" b="1" dirty="0"/>
              <a:t> 일부 차이는 있지만 사회복지사업 동료와의 관계에서 지켜야 할 존경과 협동을 다른 전문직</a:t>
            </a:r>
            <a:r>
              <a:rPr lang="en-US" altLang="ko-KR" sz="1500" b="1" dirty="0"/>
              <a:t>, </a:t>
            </a:r>
            <a:r>
              <a:rPr lang="ko-KR" altLang="en-US" sz="1500" b="1" dirty="0" err="1"/>
              <a:t>비전문직</a:t>
            </a:r>
            <a:r>
              <a:rPr lang="ko-KR" altLang="en-US" sz="1500" b="1" dirty="0"/>
              <a:t> 동료에게 연장해서 실천해야 할 것이다</a:t>
            </a:r>
            <a:r>
              <a:rPr lang="en-US" altLang="ko-KR" sz="1500" b="1" dirty="0"/>
              <a:t>.</a:t>
            </a:r>
          </a:p>
          <a:p>
            <a:pPr fontAlgn="base"/>
            <a:endParaRPr lang="en-US" altLang="ko-KR" sz="1500" b="1" dirty="0"/>
          </a:p>
          <a:p>
            <a:pPr fontAlgn="base"/>
            <a:r>
              <a:rPr lang="ko-KR" altLang="en-US" sz="1500" b="1" dirty="0"/>
              <a:t>이러한 의미에서 윤리적인 문제는 사회복지사업 동료들과의 </a:t>
            </a:r>
            <a:r>
              <a:rPr lang="ko-KR" altLang="en-US" sz="1500" b="1" dirty="0" smtClean="0"/>
              <a:t>관계 에서와 </a:t>
            </a:r>
            <a:r>
              <a:rPr lang="ko-KR" altLang="en-US" sz="1500" b="1" dirty="0"/>
              <a:t>마찬가지로 적용해야 할 것이다</a:t>
            </a:r>
            <a:r>
              <a:rPr lang="en-US" altLang="ko-KR" sz="1500" b="1" dirty="0"/>
              <a:t>.</a:t>
            </a:r>
            <a:endParaRPr lang="ko-KR" altLang="en-US" sz="1500" b="1" dirty="0"/>
          </a:p>
          <a:p>
            <a:pPr fontAlgn="base"/>
            <a:endParaRPr lang="en-US" altLang="ko-KR" sz="1600" b="1" dirty="0"/>
          </a:p>
          <a:p>
            <a:pPr marL="342900" indent="-342900"/>
            <a:endParaRPr lang="en-US" altLang="ko-KR" sz="1400" b="1" dirty="0"/>
          </a:p>
          <a:p>
            <a:pPr algn="ctr"/>
            <a:endParaRPr lang="ko-KR" altLang="en-US" sz="1600" b="1" dirty="0"/>
          </a:p>
        </p:txBody>
      </p:sp>
    </p:spTree>
    <p:extLst>
      <p:ext uri="{BB962C8B-B14F-4D97-AF65-F5344CB8AC3E}">
        <p14:creationId xmlns:p14="http://schemas.microsoft.com/office/powerpoint/2010/main" xmlns="" val="34801539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양쪽 모서리가 둥근 사각형 4"/>
          <p:cNvSpPr/>
          <p:nvPr/>
        </p:nvSpPr>
        <p:spPr>
          <a:xfrm>
            <a:off x="1881158" y="1500174"/>
            <a:ext cx="8429684" cy="5357826"/>
          </a:xfrm>
          <a:prstGeom prst="round2SameRect">
            <a:avLst>
              <a:gd name="adj1" fmla="val 5348"/>
              <a:gd name="adj2" fmla="val 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524000" y="1966902"/>
            <a:ext cx="8501122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ko-KR" altLang="en-US" b="1" dirty="0"/>
              <a:t>  ▶ 기관 정책과 내규의 준수</a:t>
            </a:r>
            <a:r>
              <a:rPr lang="en-US" altLang="ko-KR" b="1" dirty="0"/>
              <a:t> </a:t>
            </a:r>
          </a:p>
          <a:p>
            <a:pPr fontAlgn="base"/>
            <a:endParaRPr lang="en-US" altLang="ko-KR" dirty="0"/>
          </a:p>
          <a:p>
            <a:pPr fontAlgn="base"/>
            <a:r>
              <a:rPr lang="en-US" altLang="ko-KR" dirty="0"/>
              <a:t>  - </a:t>
            </a:r>
            <a:r>
              <a:rPr lang="ko-KR" altLang="en-US" sz="1600" b="1" dirty="0">
                <a:solidFill>
                  <a:schemeClr val="accent2"/>
                </a:solidFill>
              </a:rPr>
              <a:t>조직의 유지와 생존에 관한 요구</a:t>
            </a:r>
            <a:r>
              <a:rPr lang="ko-KR" altLang="en-US" sz="1600" dirty="0"/>
              <a:t>는 </a:t>
            </a:r>
            <a:r>
              <a:rPr lang="ko-KR" altLang="en-US" sz="1600" dirty="0" err="1"/>
              <a:t>사회복지사가</a:t>
            </a:r>
            <a:r>
              <a:rPr lang="ko-KR" altLang="en-US" sz="1600" dirty="0"/>
              <a:t> </a:t>
            </a:r>
            <a:r>
              <a:rPr lang="ko-KR" altLang="en-US" sz="1600" b="1" dirty="0">
                <a:solidFill>
                  <a:schemeClr val="accent2"/>
                </a:solidFill>
              </a:rPr>
              <a:t>자신의 클라이언트의 이익에 </a:t>
            </a:r>
            <a:endParaRPr lang="en-US" altLang="ko-KR" sz="1600" b="1" dirty="0">
              <a:solidFill>
                <a:schemeClr val="accent2"/>
              </a:solidFill>
            </a:endParaRPr>
          </a:p>
          <a:p>
            <a:pPr fontAlgn="base"/>
            <a:r>
              <a:rPr lang="en-US" altLang="ko-KR" sz="1600" b="1" dirty="0">
                <a:solidFill>
                  <a:schemeClr val="accent2"/>
                </a:solidFill>
              </a:rPr>
              <a:t>    </a:t>
            </a:r>
            <a:r>
              <a:rPr lang="ko-KR" altLang="en-US" sz="1600" b="1" dirty="0">
                <a:solidFill>
                  <a:schemeClr val="accent2"/>
                </a:solidFill>
              </a:rPr>
              <a:t>우선</a:t>
            </a:r>
            <a:r>
              <a:rPr lang="ko-KR" altLang="en-US" sz="1600" dirty="0"/>
              <a:t>을 두어야 한다는 근본적인 의무와 상반되는 규칙 도출 가능성 존재</a:t>
            </a:r>
            <a:r>
              <a:rPr lang="en-US" altLang="ko-KR" sz="1600" dirty="0"/>
              <a:t>. </a:t>
            </a:r>
            <a:endParaRPr lang="ko-KR" altLang="en-US" sz="1600" dirty="0"/>
          </a:p>
          <a:p>
            <a:pPr fontAlgn="base"/>
            <a:endParaRPr lang="en-US" altLang="ko-KR" sz="1600" dirty="0"/>
          </a:p>
          <a:p>
            <a:pPr fontAlgn="base"/>
            <a:endParaRPr lang="en-US" altLang="ko-KR" sz="1600" dirty="0"/>
          </a:p>
          <a:p>
            <a:pPr fontAlgn="base"/>
            <a:r>
              <a:rPr lang="en-US" altLang="ko-KR" sz="1600" dirty="0"/>
              <a:t>  - </a:t>
            </a:r>
            <a:r>
              <a:rPr lang="ko-KR" altLang="en-US" sz="1600" dirty="0"/>
              <a:t>이와 같은 상황에서 사회복지사 또는 사회복지행정가는 중요한 윤리적 딜레마</a:t>
            </a:r>
          </a:p>
          <a:p>
            <a:pPr fontAlgn="base"/>
            <a:r>
              <a:rPr lang="en-US" altLang="ko-KR" sz="1600" dirty="0"/>
              <a:t>    </a:t>
            </a:r>
            <a:r>
              <a:rPr lang="ko-KR" altLang="en-US" sz="1600" b="1" dirty="0"/>
              <a:t>기관의 규칙을 고수하는 것에 우선 </a:t>
            </a:r>
            <a:r>
              <a:rPr lang="en-US" altLang="ko-KR" sz="1600" b="1" dirty="0" err="1"/>
              <a:t>vs</a:t>
            </a:r>
            <a:r>
              <a:rPr lang="en-US" altLang="ko-KR" sz="1600" b="1" dirty="0"/>
              <a:t> </a:t>
            </a:r>
            <a:r>
              <a:rPr lang="ko-KR" altLang="en-US" sz="1600" b="1" dirty="0"/>
              <a:t>클라이언트에 대한 서비스에 우선 </a:t>
            </a:r>
          </a:p>
          <a:p>
            <a:pPr fontAlgn="base"/>
            <a:endParaRPr lang="en-US" altLang="ko-KR" sz="1600" dirty="0"/>
          </a:p>
          <a:p>
            <a:pPr fontAlgn="base"/>
            <a:endParaRPr lang="en-US" altLang="ko-KR" sz="1600" dirty="0"/>
          </a:p>
          <a:p>
            <a:pPr fontAlgn="base"/>
            <a:r>
              <a:rPr lang="en-US" altLang="ko-KR" sz="1600" dirty="0"/>
              <a:t>  - </a:t>
            </a:r>
            <a:r>
              <a:rPr lang="ko-KR" altLang="en-US" sz="1600" dirty="0"/>
              <a:t>자기 기관의 정책이나 내규가 비윤리적이라는 것을 발견 → </a:t>
            </a:r>
            <a:r>
              <a:rPr lang="ko-KR" altLang="en-US" sz="1600" b="1" dirty="0">
                <a:solidFill>
                  <a:schemeClr val="accent2"/>
                </a:solidFill>
              </a:rPr>
              <a:t>특별히 어려운 윤</a:t>
            </a:r>
            <a:endParaRPr lang="en-US" altLang="ko-KR" sz="1600" b="1" dirty="0">
              <a:solidFill>
                <a:schemeClr val="accent2"/>
              </a:solidFill>
            </a:endParaRPr>
          </a:p>
          <a:p>
            <a:pPr fontAlgn="base"/>
            <a:r>
              <a:rPr lang="en-US" altLang="ko-KR" sz="1600" b="1" dirty="0">
                <a:solidFill>
                  <a:schemeClr val="accent2"/>
                </a:solidFill>
              </a:rPr>
              <a:t>    </a:t>
            </a:r>
            <a:r>
              <a:rPr lang="ko-KR" altLang="en-US" sz="1600" b="1" dirty="0" err="1">
                <a:solidFill>
                  <a:schemeClr val="accent2"/>
                </a:solidFill>
              </a:rPr>
              <a:t>리적</a:t>
            </a:r>
            <a:r>
              <a:rPr lang="ko-KR" altLang="en-US" sz="1600" b="1" dirty="0">
                <a:solidFill>
                  <a:schemeClr val="accent2"/>
                </a:solidFill>
              </a:rPr>
              <a:t> 딜레마에 봉착</a:t>
            </a:r>
          </a:p>
          <a:p>
            <a:pPr marL="342900" indent="-342900"/>
            <a:endParaRPr lang="en-US" altLang="ko-KR" dirty="0"/>
          </a:p>
          <a:p>
            <a:pPr marL="342900" indent="-342900"/>
            <a:endParaRPr lang="en-US" altLang="ko-KR" sz="1600" dirty="0"/>
          </a:p>
        </p:txBody>
      </p:sp>
      <p:sp>
        <p:nvSpPr>
          <p:cNvPr id="7" name="직사각형 6"/>
          <p:cNvSpPr/>
          <p:nvPr/>
        </p:nvSpPr>
        <p:spPr>
          <a:xfrm>
            <a:off x="2452662" y="0"/>
            <a:ext cx="6715140" cy="128586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 flipV="1">
            <a:off x="1524000" y="1285861"/>
            <a:ext cx="6715140" cy="45719"/>
          </a:xfrm>
          <a:prstGeom prst="rect">
            <a:avLst/>
          </a:prstGeom>
          <a:solidFill>
            <a:srgbClr val="6793A9"/>
          </a:solidFill>
          <a:ln>
            <a:solidFill>
              <a:srgbClr val="6793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2597179" y="0"/>
            <a:ext cx="6715140" cy="128586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1606543" y="714315"/>
            <a:ext cx="36862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rgbClr val="2E6CA4"/>
                </a:solidFill>
              </a:rPr>
              <a:t>2.   </a:t>
            </a:r>
            <a:r>
              <a:rPr lang="ko-KR" altLang="en-US" sz="2000" b="1" dirty="0">
                <a:solidFill>
                  <a:srgbClr val="2E6CA4"/>
                </a:solidFill>
              </a:rPr>
              <a:t>기관 정책과 내규의 준수</a:t>
            </a:r>
          </a:p>
        </p:txBody>
      </p:sp>
    </p:spTree>
    <p:extLst>
      <p:ext uri="{BB962C8B-B14F-4D97-AF65-F5344CB8AC3E}">
        <p14:creationId xmlns:p14="http://schemas.microsoft.com/office/powerpoint/2010/main" xmlns="" val="29125509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 flipV="1">
            <a:off x="1524000" y="1285861"/>
            <a:ext cx="6715140" cy="45719"/>
          </a:xfrm>
          <a:prstGeom prst="rect">
            <a:avLst/>
          </a:prstGeom>
          <a:solidFill>
            <a:srgbClr val="6793A9"/>
          </a:solidFill>
          <a:ln>
            <a:solidFill>
              <a:srgbClr val="6793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524000" y="1711180"/>
            <a:ext cx="850112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altLang="ko-KR" b="1" dirty="0"/>
              <a:t>1) </a:t>
            </a:r>
            <a:r>
              <a:rPr lang="ko-KR" altLang="en-US" b="1" dirty="0"/>
              <a:t>사회복지 </a:t>
            </a:r>
            <a:r>
              <a:rPr lang="ko-KR" altLang="en-US" b="1" dirty="0" err="1"/>
              <a:t>비전공</a:t>
            </a:r>
            <a:r>
              <a:rPr lang="ko-KR" altLang="en-US" b="1" dirty="0"/>
              <a:t> 고용주</a:t>
            </a:r>
            <a:endParaRPr lang="en-US" altLang="ko-KR" b="1" dirty="0"/>
          </a:p>
          <a:p>
            <a:pPr fontAlgn="base"/>
            <a:endParaRPr lang="ko-KR" altLang="en-US" sz="1200" dirty="0"/>
          </a:p>
          <a:p>
            <a:pPr fontAlgn="base"/>
            <a:r>
              <a:rPr lang="en-US" altLang="ko-KR" dirty="0"/>
              <a:t> </a:t>
            </a:r>
            <a:r>
              <a:rPr lang="en-US" altLang="ko-KR" sz="1600" dirty="0"/>
              <a:t>▶ </a:t>
            </a:r>
            <a:r>
              <a:rPr lang="ko-KR" altLang="en-US" sz="1600" b="1" dirty="0" err="1"/>
              <a:t>사회복지사가</a:t>
            </a:r>
            <a:r>
              <a:rPr lang="ko-KR" altLang="en-US" sz="1600" b="1" dirty="0"/>
              <a:t> 인간서비스 </a:t>
            </a:r>
            <a:r>
              <a:rPr lang="ko-KR" altLang="en-US" sz="1600" b="1" dirty="0" smtClean="0"/>
              <a:t>분야 외의 </a:t>
            </a:r>
            <a:r>
              <a:rPr lang="ko-KR" altLang="en-US" sz="1600" b="1" dirty="0"/>
              <a:t>조직</a:t>
            </a:r>
            <a:r>
              <a:rPr lang="en-US" altLang="ko-KR" sz="1600" b="1" dirty="0"/>
              <a:t>(</a:t>
            </a:r>
            <a:r>
              <a:rPr lang="ko-KR" altLang="en-US" sz="1600" b="1" dirty="0"/>
              <a:t>기업</a:t>
            </a:r>
            <a:r>
              <a:rPr lang="en-US" altLang="ko-KR" sz="1600" b="1" dirty="0"/>
              <a:t>, </a:t>
            </a:r>
            <a:r>
              <a:rPr lang="ko-KR" altLang="en-US" sz="1600" b="1" dirty="0"/>
              <a:t>경찰</a:t>
            </a:r>
            <a:r>
              <a:rPr lang="en-US" altLang="ko-KR" sz="1600" b="1" dirty="0"/>
              <a:t>, </a:t>
            </a:r>
            <a:r>
              <a:rPr lang="ko-KR" altLang="en-US" sz="1600" b="1" dirty="0"/>
              <a:t>교도소</a:t>
            </a:r>
            <a:r>
              <a:rPr lang="en-US" altLang="ko-KR" sz="1600" b="1" dirty="0"/>
              <a:t>, </a:t>
            </a:r>
            <a:r>
              <a:rPr lang="ko-KR" altLang="en-US" sz="1600" b="1" dirty="0"/>
              <a:t>군대</a:t>
            </a:r>
            <a:r>
              <a:rPr lang="en-US" altLang="ko-KR" sz="1600" b="1" dirty="0"/>
              <a:t>, </a:t>
            </a:r>
            <a:r>
              <a:rPr lang="ko-KR" altLang="en-US" sz="1600" b="1" dirty="0"/>
              <a:t>대학 등</a:t>
            </a:r>
            <a:r>
              <a:rPr lang="en-US" altLang="ko-KR" sz="1600" b="1" dirty="0"/>
              <a:t>)</a:t>
            </a:r>
            <a:r>
              <a:rPr lang="ko-KR" altLang="en-US" sz="1600" b="1" dirty="0"/>
              <a:t>에   </a:t>
            </a:r>
            <a:endParaRPr lang="en-US" altLang="ko-KR" sz="1600" b="1" dirty="0"/>
          </a:p>
          <a:p>
            <a:pPr fontAlgn="base"/>
            <a:r>
              <a:rPr lang="en-US" altLang="ko-KR" sz="1600" b="1" dirty="0"/>
              <a:t>     </a:t>
            </a:r>
            <a:r>
              <a:rPr lang="ko-KR" altLang="en-US" sz="1600" b="1" dirty="0"/>
              <a:t>고용되었을 때 윤리적 문제는 더욱 복잡하게 제기</a:t>
            </a:r>
            <a:r>
              <a:rPr lang="en-US" altLang="ko-KR" sz="1600" b="1" dirty="0"/>
              <a:t>.</a:t>
            </a:r>
            <a:endParaRPr lang="ko-KR" altLang="en-US" sz="1600" b="1" dirty="0"/>
          </a:p>
          <a:p>
            <a:pPr fontAlgn="base"/>
            <a:r>
              <a:rPr lang="en-US" altLang="ko-KR" sz="1600" b="1" dirty="0"/>
              <a:t> </a:t>
            </a:r>
          </a:p>
          <a:p>
            <a:pPr fontAlgn="base"/>
            <a:r>
              <a:rPr lang="en-US" altLang="ko-KR" sz="1600" b="1" dirty="0"/>
              <a:t> </a:t>
            </a:r>
          </a:p>
          <a:p>
            <a:pPr fontAlgn="base"/>
            <a:r>
              <a:rPr lang="en-US" altLang="ko-KR" sz="1600" b="1" dirty="0"/>
              <a:t>▶ </a:t>
            </a:r>
            <a:r>
              <a:rPr lang="ko-KR" altLang="en-US" sz="1600" b="1" dirty="0"/>
              <a:t>윤리적 딜레마 상황</a:t>
            </a:r>
            <a:endParaRPr lang="en-US" altLang="ko-KR" sz="1600" b="1" dirty="0"/>
          </a:p>
          <a:p>
            <a:pPr fontAlgn="base"/>
            <a:endParaRPr lang="ko-KR" altLang="en-US" sz="800" dirty="0"/>
          </a:p>
          <a:p>
            <a:pPr fontAlgn="base"/>
            <a:r>
              <a:rPr lang="ko-KR" altLang="en-US" dirty="0"/>
              <a:t>  </a:t>
            </a:r>
            <a:endParaRPr lang="en-US" altLang="ko-KR" dirty="0"/>
          </a:p>
          <a:p>
            <a:pPr fontAlgn="base"/>
            <a:endParaRPr lang="en-US" altLang="ko-KR" sz="1600" dirty="0"/>
          </a:p>
          <a:p>
            <a:pPr fontAlgn="base"/>
            <a:endParaRPr lang="en-US" altLang="ko-KR" sz="1600" dirty="0"/>
          </a:p>
          <a:p>
            <a:pPr fontAlgn="base"/>
            <a:endParaRPr lang="en-US" altLang="ko-KR" sz="1600" dirty="0"/>
          </a:p>
          <a:p>
            <a:pPr fontAlgn="base"/>
            <a:endParaRPr lang="en-US" altLang="ko-KR" sz="1600" dirty="0"/>
          </a:p>
          <a:p>
            <a:pPr fontAlgn="base"/>
            <a:endParaRPr lang="en-US" altLang="ko-KR" sz="1600" dirty="0"/>
          </a:p>
          <a:p>
            <a:pPr fontAlgn="base"/>
            <a:endParaRPr lang="ko-KR" altLang="en-US" dirty="0"/>
          </a:p>
          <a:p>
            <a:pPr marL="342900" indent="-342900"/>
            <a:endParaRPr lang="en-US" altLang="ko-KR" dirty="0"/>
          </a:p>
          <a:p>
            <a:pPr marL="342900" indent="-342900"/>
            <a:endParaRPr lang="en-US" altLang="ko-KR" sz="1600" dirty="0"/>
          </a:p>
        </p:txBody>
      </p:sp>
      <p:sp>
        <p:nvSpPr>
          <p:cNvPr id="9" name="모서리가 둥근 직사각형 8"/>
          <p:cNvSpPr/>
          <p:nvPr/>
        </p:nvSpPr>
        <p:spPr>
          <a:xfrm>
            <a:off x="1571662" y="3720465"/>
            <a:ext cx="7686675" cy="1323976"/>
          </a:xfrm>
          <a:prstGeom prst="roundRect">
            <a:avLst/>
          </a:prstGeom>
          <a:solidFill>
            <a:srgbClr val="2E6CA4"/>
          </a:solidFill>
          <a:ln>
            <a:solidFill>
              <a:srgbClr val="2E6C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endParaRPr lang="en-US" altLang="ko-KR" sz="1600" b="1" dirty="0"/>
          </a:p>
          <a:p>
            <a:pPr fontAlgn="base"/>
            <a:r>
              <a:rPr lang="ko-KR" altLang="en-US" sz="1600" b="1" dirty="0"/>
              <a:t>①  사회복지사의 우선적인 의무가 자신들의 클라이언트에게 있다고 생각하면서 </a:t>
            </a:r>
            <a:endParaRPr lang="en-US" altLang="ko-KR" sz="1600" b="1" dirty="0"/>
          </a:p>
          <a:p>
            <a:pPr fontAlgn="base"/>
            <a:r>
              <a:rPr lang="en-US" altLang="ko-KR" sz="1600" b="1" dirty="0"/>
              <a:t>    </a:t>
            </a:r>
            <a:r>
              <a:rPr lang="ko-KR" altLang="en-US" sz="1600" b="1" dirty="0"/>
              <a:t>이런 비밀정보를 다른 사람과 나누는 것은 어떤 윤리적 근거에 의해 가능한가</a:t>
            </a:r>
            <a:r>
              <a:rPr lang="en-US" altLang="ko-KR" sz="1600" b="1" dirty="0"/>
              <a:t>?</a:t>
            </a:r>
            <a:endParaRPr lang="ko-KR" altLang="en-US" sz="1600" b="1" dirty="0"/>
          </a:p>
          <a:p>
            <a:pPr fontAlgn="base"/>
            <a:endParaRPr lang="en-US" altLang="ko-KR" sz="1600" b="1" dirty="0"/>
          </a:p>
          <a:p>
            <a:pPr fontAlgn="base"/>
            <a:r>
              <a:rPr lang="ko-KR" altLang="en-US" sz="1600" b="1" dirty="0"/>
              <a:t>② 이러한 상황에 처한 </a:t>
            </a:r>
            <a:r>
              <a:rPr lang="ko-KR" altLang="en-US" sz="1600" b="1" dirty="0" err="1"/>
              <a:t>사회복지사에게</a:t>
            </a:r>
            <a:r>
              <a:rPr lang="ko-KR" altLang="en-US" sz="1600" b="1" dirty="0"/>
              <a:t> 요구되는 윤리적 입장은 무엇인가</a:t>
            </a:r>
            <a:r>
              <a:rPr lang="en-US" altLang="ko-KR" sz="1600" b="1" dirty="0"/>
              <a:t>?</a:t>
            </a:r>
          </a:p>
          <a:p>
            <a:endParaRPr lang="en-US" altLang="ko-KR" sz="1600" b="1" dirty="0">
              <a:solidFill>
                <a:schemeClr val="bg1"/>
              </a:solidFill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2452662" y="0"/>
            <a:ext cx="6715140" cy="128586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1606543" y="714315"/>
            <a:ext cx="36862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rgbClr val="2E6CA4"/>
                </a:solidFill>
              </a:rPr>
              <a:t>2.   </a:t>
            </a:r>
            <a:r>
              <a:rPr lang="ko-KR" altLang="en-US" sz="2000" b="1" dirty="0">
                <a:solidFill>
                  <a:srgbClr val="2E6CA4"/>
                </a:solidFill>
              </a:rPr>
              <a:t>기관 정책과 내규의 준수</a:t>
            </a:r>
          </a:p>
        </p:txBody>
      </p:sp>
    </p:spTree>
    <p:extLst>
      <p:ext uri="{BB962C8B-B14F-4D97-AF65-F5344CB8AC3E}">
        <p14:creationId xmlns:p14="http://schemas.microsoft.com/office/powerpoint/2010/main" xmlns="" val="3199835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580474" y="442823"/>
            <a:ext cx="1031051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3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2E6C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목차</a:t>
            </a:r>
          </a:p>
        </p:txBody>
      </p:sp>
      <p:grpSp>
        <p:nvGrpSpPr>
          <p:cNvPr id="6" name="그룹 5"/>
          <p:cNvGrpSpPr/>
          <p:nvPr/>
        </p:nvGrpSpPr>
        <p:grpSpPr>
          <a:xfrm>
            <a:off x="5283200" y="1009650"/>
            <a:ext cx="1625600" cy="66675"/>
            <a:chOff x="5283200" y="1441450"/>
            <a:chExt cx="1625600" cy="66675"/>
          </a:xfrm>
          <a:solidFill>
            <a:srgbClr val="2E6CA4"/>
          </a:solidFill>
        </p:grpSpPr>
        <p:cxnSp>
          <p:nvCxnSpPr>
            <p:cNvPr id="4" name="직선 연결선 3"/>
            <p:cNvCxnSpPr/>
            <p:nvPr/>
          </p:nvCxnSpPr>
          <p:spPr>
            <a:xfrm>
              <a:off x="5283200" y="1480457"/>
              <a:ext cx="1625600" cy="0"/>
            </a:xfrm>
            <a:prstGeom prst="line">
              <a:avLst/>
            </a:prstGeom>
            <a:grpFill/>
            <a:ln w="12700">
              <a:solidFill>
                <a:srgbClr val="2E6CA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타원 4"/>
            <p:cNvSpPr/>
            <p:nvPr/>
          </p:nvSpPr>
          <p:spPr>
            <a:xfrm>
              <a:off x="6062663" y="1441450"/>
              <a:ext cx="66675" cy="66675"/>
            </a:xfrm>
            <a:prstGeom prst="ellipse">
              <a:avLst/>
            </a:prstGeom>
            <a:grpFill/>
            <a:ln>
              <a:solidFill>
                <a:srgbClr val="2E6CA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7" name="직사각형 6"/>
          <p:cNvSpPr/>
          <p:nvPr/>
        </p:nvSpPr>
        <p:spPr>
          <a:xfrm>
            <a:off x="2950772" y="1070328"/>
            <a:ext cx="62904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전문적 동료 관계에서의 윤리적 딜레마</a:t>
            </a:r>
          </a:p>
        </p:txBody>
      </p:sp>
      <p:sp>
        <p:nvSpPr>
          <p:cNvPr id="10" name="직사각형 9"/>
          <p:cNvSpPr/>
          <p:nvPr/>
        </p:nvSpPr>
        <p:spPr>
          <a:xfrm>
            <a:off x="738584" y="3924301"/>
            <a:ext cx="10714832" cy="2070100"/>
          </a:xfrm>
          <a:prstGeom prst="rect">
            <a:avLst/>
          </a:prstGeom>
          <a:solidFill>
            <a:srgbClr val="2E6CA4"/>
          </a:solidFill>
          <a:ln>
            <a:solidFill>
              <a:srgbClr val="2E6C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6" name="그룹 25"/>
          <p:cNvGrpSpPr/>
          <p:nvPr/>
        </p:nvGrpSpPr>
        <p:grpSpPr>
          <a:xfrm>
            <a:off x="1478509" y="2384931"/>
            <a:ext cx="975239" cy="1327050"/>
            <a:chOff x="1216532" y="2384931"/>
            <a:chExt cx="975239" cy="1327050"/>
          </a:xfrm>
        </p:grpSpPr>
        <p:pic>
          <p:nvPicPr>
            <p:cNvPr id="19" name="그림 18" descr="화면 캡처"/>
            <p:cNvPicPr>
              <a:picLocks noChangeAspect="1"/>
            </p:cNvPicPr>
            <p:nvPr/>
          </p:nvPicPr>
          <p:blipFill>
            <a:blip r:embed="rId2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ackgroundRemoval t="0" b="100000" l="0" r="100000">
                          <a14:foregroundMark x1="23558" y1="24679" x2="25721" y2="89717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216532" y="2384931"/>
              <a:ext cx="975239" cy="911942"/>
            </a:xfrm>
            <a:prstGeom prst="rect">
              <a:avLst/>
            </a:prstGeom>
          </p:spPr>
        </p:pic>
        <p:sp>
          <p:nvSpPr>
            <p:cNvPr id="21" name="직사각형 20"/>
            <p:cNvSpPr/>
            <p:nvPr/>
          </p:nvSpPr>
          <p:spPr>
            <a:xfrm>
              <a:off x="1336287" y="3311871"/>
              <a:ext cx="69762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rgbClr val="2E6CA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서론</a:t>
              </a:r>
            </a:p>
          </p:txBody>
        </p:sp>
      </p:grpSp>
      <p:sp>
        <p:nvSpPr>
          <p:cNvPr id="25" name="직사각형 24"/>
          <p:cNvSpPr/>
          <p:nvPr/>
        </p:nvSpPr>
        <p:spPr>
          <a:xfrm>
            <a:off x="865205" y="4436131"/>
            <a:ext cx="21637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전문적 동료관계에서의 윤리적 딜레마의 개념</a:t>
            </a:r>
          </a:p>
        </p:txBody>
      </p:sp>
      <p:grpSp>
        <p:nvGrpSpPr>
          <p:cNvPr id="27" name="그룹 26"/>
          <p:cNvGrpSpPr/>
          <p:nvPr/>
        </p:nvGrpSpPr>
        <p:grpSpPr>
          <a:xfrm>
            <a:off x="5461044" y="2347338"/>
            <a:ext cx="1165354" cy="1396017"/>
            <a:chOff x="5461044" y="2347338"/>
            <a:chExt cx="1165354" cy="1396017"/>
          </a:xfrm>
        </p:grpSpPr>
        <p:pic>
          <p:nvPicPr>
            <p:cNvPr id="3" name="그림 2" descr="화면 캡처"/>
            <p:cNvPicPr>
              <a:picLocks noChangeAspect="1"/>
            </p:cNvPicPr>
            <p:nvPr/>
          </p:nvPicPr>
          <p:blipFill>
            <a:blip r:embed="rId4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 xmlns="">
                    <a14:imgLayer r:embed="rId5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5461044" y="2347338"/>
              <a:ext cx="1165354" cy="942201"/>
            </a:xfrm>
            <a:prstGeom prst="rect">
              <a:avLst/>
            </a:prstGeom>
          </p:spPr>
        </p:pic>
        <p:sp>
          <p:nvSpPr>
            <p:cNvPr id="22" name="직사각형 21"/>
            <p:cNvSpPr/>
            <p:nvPr/>
          </p:nvSpPr>
          <p:spPr>
            <a:xfrm>
              <a:off x="5675856" y="3343245"/>
              <a:ext cx="69762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rgbClr val="2E6CA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본론</a:t>
              </a:r>
            </a:p>
          </p:txBody>
        </p:sp>
      </p:grpSp>
      <p:sp>
        <p:nvSpPr>
          <p:cNvPr id="29" name="직사각형 28"/>
          <p:cNvSpPr/>
          <p:nvPr/>
        </p:nvSpPr>
        <p:spPr>
          <a:xfrm>
            <a:off x="5014127" y="4269813"/>
            <a:ext cx="216374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사회복지사가 가관 내에서  맺게 되는 여러 관계</a:t>
            </a:r>
            <a:endParaRPr lang="en-US" altLang="ko-KR" sz="12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ko-KR" sz="12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ko-KR" altLang="en-US" sz="12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기관 정책과 내규의 준수</a:t>
            </a:r>
            <a:endParaRPr lang="en-US" altLang="ko-KR" sz="12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ko-KR" sz="12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ko-KR" altLang="en-US" sz="12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사회복지행정과 </a:t>
            </a:r>
            <a:r>
              <a:rPr lang="ko-KR" altLang="en-US" sz="1200" b="1" dirty="0" err="1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슈퍼비전의</a:t>
            </a:r>
            <a:r>
              <a:rPr lang="ko-KR" altLang="en-US" sz="12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윤리적 딜레마</a:t>
            </a:r>
          </a:p>
        </p:txBody>
      </p:sp>
      <p:grpSp>
        <p:nvGrpSpPr>
          <p:cNvPr id="28" name="그룹 27"/>
          <p:cNvGrpSpPr/>
          <p:nvPr/>
        </p:nvGrpSpPr>
        <p:grpSpPr>
          <a:xfrm>
            <a:off x="9575214" y="2384932"/>
            <a:ext cx="1092201" cy="1358423"/>
            <a:chOff x="9941749" y="2384932"/>
            <a:chExt cx="1092201" cy="1358423"/>
          </a:xfrm>
        </p:grpSpPr>
        <p:pic>
          <p:nvPicPr>
            <p:cNvPr id="20" name="그림 19" descr="화면 캡처"/>
            <p:cNvPicPr>
              <a:picLocks noChangeAspect="1"/>
            </p:cNvPicPr>
            <p:nvPr/>
          </p:nvPicPr>
          <p:blipFill>
            <a:blip r:embed="rId6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 xmlns="">
                    <a14:imgLayer r:embed="rId7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9941749" y="2384932"/>
              <a:ext cx="1092201" cy="911942"/>
            </a:xfrm>
            <a:prstGeom prst="rect">
              <a:avLst/>
            </a:prstGeom>
          </p:spPr>
        </p:pic>
        <p:sp>
          <p:nvSpPr>
            <p:cNvPr id="23" name="직사각형 22"/>
            <p:cNvSpPr/>
            <p:nvPr/>
          </p:nvSpPr>
          <p:spPr>
            <a:xfrm>
              <a:off x="10139033" y="3343245"/>
              <a:ext cx="69762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rgbClr val="2E6CA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결론</a:t>
              </a:r>
            </a:p>
          </p:txBody>
        </p:sp>
      </p:grpSp>
      <p:sp>
        <p:nvSpPr>
          <p:cNvPr id="30" name="직사각형 29"/>
          <p:cNvSpPr/>
          <p:nvPr/>
        </p:nvSpPr>
        <p:spPr>
          <a:xfrm>
            <a:off x="9039439" y="4370782"/>
            <a:ext cx="21637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b="1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ko-KR" altLang="en-US" sz="1400" b="1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조별토론</a:t>
            </a:r>
            <a:endParaRPr lang="en-US" altLang="ko-KR" sz="14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ko-KR" sz="14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ko-KR" altLang="en-US" sz="1400" b="1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조별발표</a:t>
            </a:r>
            <a:endParaRPr lang="en-US" altLang="ko-KR" sz="14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ko-KR" altLang="en-US" sz="12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5168686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 flipV="1">
            <a:off x="1524000" y="1285861"/>
            <a:ext cx="6715140" cy="45719"/>
          </a:xfrm>
          <a:prstGeom prst="rect">
            <a:avLst/>
          </a:prstGeom>
          <a:solidFill>
            <a:srgbClr val="6793A9"/>
          </a:solidFill>
          <a:ln>
            <a:solidFill>
              <a:srgbClr val="6793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2452662" y="0"/>
            <a:ext cx="6715140" cy="128586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 descr="화면 캡처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24000" y="1816992"/>
            <a:ext cx="533321" cy="431196"/>
          </a:xfrm>
          <a:prstGeom prst="rect">
            <a:avLst/>
          </a:prstGeom>
        </p:spPr>
      </p:pic>
      <p:sp>
        <p:nvSpPr>
          <p:cNvPr id="9" name="직사각형 8"/>
          <p:cNvSpPr/>
          <p:nvPr/>
        </p:nvSpPr>
        <p:spPr>
          <a:xfrm>
            <a:off x="2053321" y="1645304"/>
            <a:ext cx="7475757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>
              <a:lnSpc>
                <a:spcPct val="150000"/>
              </a:lnSpc>
            </a:pPr>
            <a:r>
              <a:rPr lang="en-US" altLang="ko-KR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2E6C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z="1400" b="1" dirty="0"/>
              <a:t>사회복지행정가와 </a:t>
            </a:r>
            <a:r>
              <a:rPr lang="ko-KR" altLang="en-US" sz="1400" b="1" dirty="0" err="1"/>
              <a:t>슈퍼바이저는</a:t>
            </a:r>
            <a:r>
              <a:rPr lang="ko-KR" altLang="en-US" sz="1400" b="1" dirty="0"/>
              <a:t> </a:t>
            </a:r>
            <a:r>
              <a:rPr lang="ko-KR" altLang="en-US" sz="1400" b="1" dirty="0">
                <a:solidFill>
                  <a:srgbClr val="FF0000"/>
                </a:solidFill>
              </a:rPr>
              <a:t>클라이언트의 권리를 보호하고 사회복지사가 그렇게 할 </a:t>
            </a:r>
            <a:endParaRPr lang="en-US" altLang="ko-KR" sz="1400" b="1" dirty="0" smtClean="0">
              <a:solidFill>
                <a:srgbClr val="FF0000"/>
              </a:solidFill>
            </a:endParaRPr>
          </a:p>
          <a:p>
            <a:pPr algn="just" fontAlgn="base">
              <a:lnSpc>
                <a:spcPct val="150000"/>
              </a:lnSpc>
            </a:pPr>
            <a:r>
              <a:rPr lang="en-US" altLang="ko-KR" sz="1400" b="1" dirty="0" smtClean="0">
                <a:solidFill>
                  <a:srgbClr val="FF0000"/>
                </a:solidFill>
              </a:rPr>
              <a:t> </a:t>
            </a:r>
            <a:r>
              <a:rPr lang="ko-KR" altLang="en-US" sz="1400" b="1" dirty="0" smtClean="0">
                <a:solidFill>
                  <a:srgbClr val="FF0000"/>
                </a:solidFill>
              </a:rPr>
              <a:t>수 </a:t>
            </a:r>
            <a:r>
              <a:rPr lang="ko-KR" altLang="en-US" sz="1400" b="1" dirty="0">
                <a:solidFill>
                  <a:srgbClr val="FF0000"/>
                </a:solidFill>
              </a:rPr>
              <a:t>있도록 분위기를 조성해 주어야 할 책임</a:t>
            </a:r>
            <a:r>
              <a:rPr lang="ko-KR" altLang="en-US" sz="1400" b="1" dirty="0"/>
              <a:t>이 있다</a:t>
            </a:r>
            <a:r>
              <a:rPr lang="en-US" altLang="ko-KR" sz="1400" b="1" dirty="0"/>
              <a:t>. </a:t>
            </a:r>
            <a:endParaRPr lang="ko-KR" altLang="en-US" sz="1400" b="1" dirty="0"/>
          </a:p>
          <a:p>
            <a:endParaRPr lang="en-US" altLang="ko-KR" sz="140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rgbClr val="3F3F3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그림 9" descr="화면 캡처"/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24000" y="2697108"/>
            <a:ext cx="499843" cy="417348"/>
          </a:xfrm>
          <a:prstGeom prst="rect">
            <a:avLst/>
          </a:prstGeom>
        </p:spPr>
      </p:pic>
      <p:sp>
        <p:nvSpPr>
          <p:cNvPr id="11" name="직사각형 10"/>
          <p:cNvSpPr/>
          <p:nvPr/>
        </p:nvSpPr>
        <p:spPr>
          <a:xfrm>
            <a:off x="2053321" y="2633245"/>
            <a:ext cx="752509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>
              <a:lnSpc>
                <a:spcPct val="150000"/>
              </a:lnSpc>
            </a:pPr>
            <a:r>
              <a:rPr lang="ko-KR" altLang="en-US" sz="1400" dirty="0"/>
              <a:t> </a:t>
            </a:r>
            <a:r>
              <a:rPr lang="ko-KR" altLang="en-US" sz="1400" b="1" dirty="0"/>
              <a:t>동시에 이들은 </a:t>
            </a:r>
            <a:r>
              <a:rPr lang="ko-KR" altLang="en-US" sz="1400" b="1" dirty="0">
                <a:solidFill>
                  <a:srgbClr val="FF0000"/>
                </a:solidFill>
              </a:rPr>
              <a:t>인준된 예산 내에서 생산과 운영을 해야 하기 때문</a:t>
            </a:r>
            <a:r>
              <a:rPr lang="ko-KR" altLang="en-US" sz="1400" b="1" dirty="0"/>
              <a:t>에 </a:t>
            </a:r>
            <a:r>
              <a:rPr lang="ko-KR" altLang="en-US" sz="1400" b="1" dirty="0">
                <a:solidFill>
                  <a:srgbClr val="FF0000"/>
                </a:solidFill>
              </a:rPr>
              <a:t>기관의 후원자에 대한 </a:t>
            </a:r>
            <a:endParaRPr lang="en-US" altLang="ko-KR" sz="1400" b="1" dirty="0" smtClean="0">
              <a:solidFill>
                <a:srgbClr val="FF0000"/>
              </a:solidFill>
            </a:endParaRPr>
          </a:p>
          <a:p>
            <a:pPr algn="just" fontAlgn="base">
              <a:lnSpc>
                <a:spcPct val="150000"/>
              </a:lnSpc>
            </a:pPr>
            <a:r>
              <a:rPr lang="en-US" altLang="ko-KR" sz="1400" b="1" dirty="0" smtClean="0">
                <a:solidFill>
                  <a:srgbClr val="FF0000"/>
                </a:solidFill>
              </a:rPr>
              <a:t> </a:t>
            </a:r>
            <a:r>
              <a:rPr lang="ko-KR" altLang="en-US" sz="1400" b="1" dirty="0" smtClean="0">
                <a:solidFill>
                  <a:srgbClr val="FF0000"/>
                </a:solidFill>
              </a:rPr>
              <a:t>책임</a:t>
            </a:r>
            <a:r>
              <a:rPr lang="ko-KR" altLang="en-US" sz="1400" b="1" dirty="0" smtClean="0"/>
              <a:t>도 </a:t>
            </a:r>
            <a:r>
              <a:rPr lang="ko-KR" altLang="en-US" sz="1400" b="1" dirty="0"/>
              <a:t>지게 된다</a:t>
            </a:r>
            <a:r>
              <a:rPr lang="en-US" altLang="ko-KR" sz="1400" b="1" dirty="0"/>
              <a:t>.</a:t>
            </a:r>
            <a:endParaRPr lang="en-US" altLang="ko-KR" sz="14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rgbClr val="3F3F3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그림 11" descr="화면 캡처"/>
          <p:cNvPicPr>
            <a:picLocks noChangeAspect="1"/>
          </p:cNvPicPr>
          <p:nvPr/>
        </p:nvPicPr>
        <p:blipFill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backgroundRemoval t="0" b="100000" l="0" r="100000">
                        <a14:foregroundMark x1="23558" y1="24679" x2="25721" y2="8971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24000" y="3570300"/>
            <a:ext cx="446316" cy="417348"/>
          </a:xfrm>
          <a:prstGeom prst="rect">
            <a:avLst/>
          </a:prstGeom>
        </p:spPr>
      </p:pic>
      <p:pic>
        <p:nvPicPr>
          <p:cNvPr id="14" name="그림 13" descr="화면 캡처"/>
          <p:cNvPicPr>
            <a:picLocks noChangeAspect="1"/>
          </p:cNvPicPr>
          <p:nvPr/>
        </p:nvPicPr>
        <p:blipFill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backgroundRemoval t="0" b="100000" l="0" r="100000">
                        <a14:foregroundMark x1="23558" y1="24679" x2="25721" y2="8971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24000" y="4443492"/>
            <a:ext cx="446316" cy="417348"/>
          </a:xfrm>
          <a:prstGeom prst="rect">
            <a:avLst/>
          </a:prstGeom>
        </p:spPr>
      </p:pic>
      <p:pic>
        <p:nvPicPr>
          <p:cNvPr id="16" name="그림 15" descr="화면 캡처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24000" y="5309759"/>
            <a:ext cx="533321" cy="431196"/>
          </a:xfrm>
          <a:prstGeom prst="rect">
            <a:avLst/>
          </a:prstGeom>
        </p:spPr>
      </p:pic>
      <p:sp>
        <p:nvSpPr>
          <p:cNvPr id="18" name="직사각형 17"/>
          <p:cNvSpPr/>
          <p:nvPr/>
        </p:nvSpPr>
        <p:spPr>
          <a:xfrm>
            <a:off x="2053321" y="3685912"/>
            <a:ext cx="80853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ko-KR" altLang="en-US" sz="1400" dirty="0"/>
              <a:t> </a:t>
            </a:r>
            <a:r>
              <a:rPr lang="ko-KR" altLang="en-US" sz="1400" b="1" dirty="0"/>
              <a:t>예산이 줄어들고 수요가 증가하게 되면 이러한 책임은 가장 수행하기 어려운 의무가 될 것이다</a:t>
            </a:r>
            <a:r>
              <a:rPr lang="en-US" altLang="ko-KR" sz="1400" b="1" dirty="0"/>
              <a:t>.</a:t>
            </a:r>
            <a:endParaRPr lang="ko-KR" altLang="en-US" sz="1400" b="1" dirty="0"/>
          </a:p>
        </p:txBody>
      </p:sp>
      <p:sp>
        <p:nvSpPr>
          <p:cNvPr id="21" name="직사각형 20"/>
          <p:cNvSpPr/>
          <p:nvPr/>
        </p:nvSpPr>
        <p:spPr>
          <a:xfrm>
            <a:off x="2070060" y="5176832"/>
            <a:ext cx="7442278" cy="697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>
              <a:lnSpc>
                <a:spcPct val="150000"/>
              </a:lnSpc>
            </a:pPr>
            <a:r>
              <a:rPr lang="ko-KR" altLang="en-US" sz="1400" dirty="0"/>
              <a:t> </a:t>
            </a:r>
            <a:r>
              <a:rPr lang="ko-KR" altLang="en-US" sz="1400" b="1" dirty="0"/>
              <a:t>일부 행정가들이 직면한 </a:t>
            </a:r>
            <a:r>
              <a:rPr lang="ko-KR" altLang="en-US" sz="1400" b="1" dirty="0">
                <a:solidFill>
                  <a:srgbClr val="FF0000"/>
                </a:solidFill>
              </a:rPr>
              <a:t>또 다른 윤리적 딜레마는 조직 유지에 대한 책임감과 전문직 혹은 </a:t>
            </a:r>
            <a:endParaRPr lang="en-US" altLang="ko-KR" sz="1400" b="1" dirty="0" smtClean="0">
              <a:solidFill>
                <a:srgbClr val="FF0000"/>
              </a:solidFill>
            </a:endParaRPr>
          </a:p>
          <a:p>
            <a:pPr algn="just" fontAlgn="base">
              <a:lnSpc>
                <a:spcPct val="150000"/>
              </a:lnSpc>
            </a:pPr>
            <a:r>
              <a:rPr lang="en-US" altLang="ko-KR" sz="1400" b="1" dirty="0" smtClean="0">
                <a:solidFill>
                  <a:srgbClr val="FF0000"/>
                </a:solidFill>
              </a:rPr>
              <a:t> </a:t>
            </a:r>
            <a:r>
              <a:rPr lang="ko-KR" altLang="en-US" sz="1400" b="1" dirty="0" smtClean="0">
                <a:solidFill>
                  <a:srgbClr val="FF0000"/>
                </a:solidFill>
              </a:rPr>
              <a:t>공동사회에 </a:t>
            </a:r>
            <a:r>
              <a:rPr lang="ko-KR" altLang="en-US" sz="1400" b="1" dirty="0">
                <a:solidFill>
                  <a:srgbClr val="FF0000"/>
                </a:solidFill>
              </a:rPr>
              <a:t>대한 책임 사이에 갈등이 생길 때 발생</a:t>
            </a:r>
            <a:r>
              <a:rPr lang="ko-KR" altLang="en-US" sz="1400" b="1" dirty="0"/>
              <a:t>함</a:t>
            </a:r>
            <a:r>
              <a:rPr lang="en-US" altLang="ko-KR" sz="1400" b="1" dirty="0"/>
              <a:t>.</a:t>
            </a:r>
            <a:endParaRPr lang="ko-KR" altLang="en-US" sz="1400" b="1" dirty="0"/>
          </a:p>
        </p:txBody>
      </p:sp>
      <p:sp>
        <p:nvSpPr>
          <p:cNvPr id="22" name="직사각형 21"/>
          <p:cNvSpPr/>
          <p:nvPr/>
        </p:nvSpPr>
        <p:spPr>
          <a:xfrm>
            <a:off x="2057320" y="4455308"/>
            <a:ext cx="75133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ko-KR" altLang="en-US" sz="1400" dirty="0"/>
              <a:t> </a:t>
            </a:r>
            <a:r>
              <a:rPr lang="ko-KR" altLang="en-US" sz="1400" b="1" dirty="0"/>
              <a:t>기관에 대한 윤리적 의무 외에도 </a:t>
            </a:r>
            <a:r>
              <a:rPr lang="ko-KR" altLang="en-US" sz="1400" b="1" dirty="0">
                <a:solidFill>
                  <a:srgbClr val="FF0000"/>
                </a:solidFill>
              </a:rPr>
              <a:t>행정가는 자신의 피고용인에 대한 책임을 지게 된다</a:t>
            </a:r>
            <a:r>
              <a:rPr lang="en-US" altLang="ko-KR" sz="1400" b="1" dirty="0">
                <a:solidFill>
                  <a:srgbClr val="FF0000"/>
                </a:solidFill>
              </a:rPr>
              <a:t>.</a:t>
            </a:r>
            <a:endParaRPr lang="ko-KR" altLang="en-US" sz="1400" b="1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524000" y="460431"/>
            <a:ext cx="36862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en-US" altLang="ko-KR" sz="2000" b="1" dirty="0" smtClean="0">
                <a:solidFill>
                  <a:srgbClr val="2E6CA4"/>
                </a:solidFill>
              </a:rPr>
              <a:t>3.     </a:t>
            </a:r>
            <a:r>
              <a:rPr lang="ko-KR" altLang="en-US" sz="2000" b="1" dirty="0" smtClean="0">
                <a:solidFill>
                  <a:srgbClr val="2E6CA4"/>
                </a:solidFill>
              </a:rPr>
              <a:t>사회복지 </a:t>
            </a:r>
            <a:r>
              <a:rPr lang="ko-KR" altLang="en-US" sz="2000" b="1" dirty="0">
                <a:solidFill>
                  <a:srgbClr val="2E6CA4"/>
                </a:solidFill>
              </a:rPr>
              <a:t>행정과</a:t>
            </a:r>
            <a:endParaRPr lang="en-US" altLang="ko-KR" sz="2000" b="1" dirty="0">
              <a:solidFill>
                <a:srgbClr val="2E6CA4"/>
              </a:solidFill>
            </a:endParaRPr>
          </a:p>
          <a:p>
            <a:r>
              <a:rPr lang="en-US" altLang="ko-KR" sz="2000" b="1" dirty="0">
                <a:solidFill>
                  <a:srgbClr val="2E6CA4"/>
                </a:solidFill>
              </a:rPr>
              <a:t>    </a:t>
            </a:r>
            <a:r>
              <a:rPr lang="ko-KR" altLang="en-US" sz="2000" b="1" dirty="0" err="1">
                <a:solidFill>
                  <a:srgbClr val="2E6CA4"/>
                </a:solidFill>
              </a:rPr>
              <a:t>슈퍼비전의</a:t>
            </a:r>
            <a:r>
              <a:rPr lang="ko-KR" altLang="en-US" sz="2000" b="1" dirty="0">
                <a:solidFill>
                  <a:srgbClr val="2E6CA4"/>
                </a:solidFill>
              </a:rPr>
              <a:t> 윤리적 딜레마</a:t>
            </a:r>
          </a:p>
        </p:txBody>
      </p:sp>
    </p:spTree>
    <p:extLst>
      <p:ext uri="{BB962C8B-B14F-4D97-AF65-F5344CB8AC3E}">
        <p14:creationId xmlns:p14="http://schemas.microsoft.com/office/powerpoint/2010/main" xmlns="" val="171897173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 flipV="1">
            <a:off x="1524000" y="1285861"/>
            <a:ext cx="6715140" cy="45719"/>
          </a:xfrm>
          <a:prstGeom prst="rect">
            <a:avLst/>
          </a:prstGeom>
          <a:solidFill>
            <a:srgbClr val="6793A9"/>
          </a:solidFill>
          <a:ln>
            <a:solidFill>
              <a:srgbClr val="6793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524000" y="1152111"/>
            <a:ext cx="850112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endParaRPr lang="en-US" altLang="ko-KR" dirty="0"/>
          </a:p>
          <a:p>
            <a:pPr fontAlgn="base"/>
            <a:endParaRPr lang="ko-KR" altLang="en-US" dirty="0"/>
          </a:p>
          <a:p>
            <a:pPr fontAlgn="base"/>
            <a:r>
              <a:rPr lang="en-US" altLang="ko-KR" b="1" dirty="0"/>
              <a:t> 1) </a:t>
            </a:r>
            <a:r>
              <a:rPr lang="ko-KR" altLang="en-US" b="1" dirty="0"/>
              <a:t>이중관계</a:t>
            </a:r>
            <a:endParaRPr lang="en-US" altLang="ko-KR" b="1" dirty="0"/>
          </a:p>
          <a:p>
            <a:pPr fontAlgn="base"/>
            <a:endParaRPr lang="en-US" altLang="ko-KR" b="1" dirty="0"/>
          </a:p>
          <a:p>
            <a:pPr fontAlgn="base"/>
            <a:endParaRPr lang="ko-KR" altLang="en-US" b="1" dirty="0"/>
          </a:p>
          <a:p>
            <a:pPr fontAlgn="base"/>
            <a:r>
              <a:rPr lang="ko-KR" altLang="en-US" dirty="0"/>
              <a:t>  </a:t>
            </a:r>
            <a:r>
              <a:rPr lang="ko-KR" altLang="en-US" b="1" dirty="0" err="1"/>
              <a:t>슈퍼바이저와</a:t>
            </a:r>
            <a:r>
              <a:rPr lang="ko-KR" altLang="en-US" b="1" dirty="0"/>
              <a:t> 기관행정가는 자신들이 고용한 사회복지사나 지도</a:t>
            </a:r>
            <a:r>
              <a:rPr lang="en-US" altLang="ko-KR" b="1" dirty="0"/>
              <a:t>/</a:t>
            </a:r>
            <a:r>
              <a:rPr lang="ko-KR" altLang="en-US" b="1" dirty="0"/>
              <a:t>감독하는 학생 </a:t>
            </a:r>
            <a:endParaRPr lang="en-US" altLang="ko-KR" b="1" dirty="0"/>
          </a:p>
          <a:p>
            <a:pPr fontAlgn="base"/>
            <a:r>
              <a:rPr lang="en-US" altLang="ko-KR" b="1" dirty="0"/>
              <a:t> </a:t>
            </a:r>
            <a:r>
              <a:rPr lang="ko-KR" altLang="en-US" b="1" dirty="0"/>
              <a:t>들에게 권력을 행사한다는 점에서 </a:t>
            </a:r>
            <a:r>
              <a:rPr lang="ko-KR" altLang="en-US" b="1" dirty="0">
                <a:solidFill>
                  <a:srgbClr val="7030A0"/>
                </a:solidFill>
              </a:rPr>
              <a:t>강력한 파워를 지닌 사람들</a:t>
            </a:r>
            <a:r>
              <a:rPr lang="ko-KR" altLang="en-US" b="1" dirty="0"/>
              <a:t>이다</a:t>
            </a:r>
            <a:r>
              <a:rPr lang="en-US" altLang="ko-KR" b="1" dirty="0"/>
              <a:t>.</a:t>
            </a:r>
          </a:p>
          <a:p>
            <a:pPr fontAlgn="base"/>
            <a:endParaRPr lang="ko-KR" altLang="en-US" dirty="0"/>
          </a:p>
          <a:p>
            <a:pPr fontAlgn="base"/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2452662" y="0"/>
            <a:ext cx="6715140" cy="128586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1524000" y="460431"/>
            <a:ext cx="36862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en-US" altLang="ko-KR" sz="2000" b="1" dirty="0" smtClean="0">
                <a:solidFill>
                  <a:srgbClr val="2E6CA4"/>
                </a:solidFill>
              </a:rPr>
              <a:t>3.     </a:t>
            </a:r>
            <a:r>
              <a:rPr lang="ko-KR" altLang="en-US" sz="2000" b="1" dirty="0" smtClean="0">
                <a:solidFill>
                  <a:srgbClr val="2E6CA4"/>
                </a:solidFill>
              </a:rPr>
              <a:t>사회복지 </a:t>
            </a:r>
            <a:r>
              <a:rPr lang="ko-KR" altLang="en-US" sz="2000" b="1" dirty="0">
                <a:solidFill>
                  <a:srgbClr val="2E6CA4"/>
                </a:solidFill>
              </a:rPr>
              <a:t>행정과</a:t>
            </a:r>
            <a:endParaRPr lang="en-US" altLang="ko-KR" sz="2000" b="1" dirty="0">
              <a:solidFill>
                <a:srgbClr val="2E6CA4"/>
              </a:solidFill>
            </a:endParaRPr>
          </a:p>
          <a:p>
            <a:r>
              <a:rPr lang="en-US" altLang="ko-KR" sz="2000" b="1" dirty="0">
                <a:solidFill>
                  <a:srgbClr val="2E6CA4"/>
                </a:solidFill>
              </a:rPr>
              <a:t>    </a:t>
            </a:r>
            <a:r>
              <a:rPr lang="ko-KR" altLang="en-US" sz="2000" b="1" dirty="0" err="1">
                <a:solidFill>
                  <a:srgbClr val="2E6CA4"/>
                </a:solidFill>
              </a:rPr>
              <a:t>슈퍼비전의</a:t>
            </a:r>
            <a:r>
              <a:rPr lang="ko-KR" altLang="en-US" sz="2000" b="1" dirty="0">
                <a:solidFill>
                  <a:srgbClr val="2E6CA4"/>
                </a:solidFill>
              </a:rPr>
              <a:t> 윤리적 딜레마</a:t>
            </a:r>
          </a:p>
        </p:txBody>
      </p:sp>
      <p:sp>
        <p:nvSpPr>
          <p:cNvPr id="9" name="모서리가 둥근 직사각형 8"/>
          <p:cNvSpPr/>
          <p:nvPr/>
        </p:nvSpPr>
        <p:spPr>
          <a:xfrm>
            <a:off x="1746121" y="3854978"/>
            <a:ext cx="8056880" cy="1189843"/>
          </a:xfrm>
          <a:prstGeom prst="roundRect">
            <a:avLst/>
          </a:prstGeom>
          <a:solidFill>
            <a:srgbClr val="2E6CA4"/>
          </a:solidFill>
          <a:ln>
            <a:solidFill>
              <a:srgbClr val="2E6C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ko-KR" altLang="en-US" sz="1600" b="1" dirty="0"/>
              <a:t> </a:t>
            </a:r>
            <a:endParaRPr lang="en-US" altLang="ko-KR" sz="1600" b="1" dirty="0"/>
          </a:p>
          <a:p>
            <a:pPr fontAlgn="base">
              <a:lnSpc>
                <a:spcPct val="150000"/>
              </a:lnSpc>
            </a:pPr>
            <a:r>
              <a:rPr lang="ko-KR" altLang="en-US" sz="1600" b="1" dirty="0"/>
              <a:t> 이들은 임무를 주고</a:t>
            </a:r>
            <a:r>
              <a:rPr lang="en-US" altLang="ko-KR" sz="1600" b="1" dirty="0"/>
              <a:t>, </a:t>
            </a:r>
            <a:r>
              <a:rPr lang="ko-KR" altLang="en-US" sz="1600" b="1" dirty="0"/>
              <a:t>업무를 평가하고</a:t>
            </a:r>
            <a:r>
              <a:rPr lang="en-US" altLang="ko-KR" sz="1600" b="1" dirty="0"/>
              <a:t>, </a:t>
            </a:r>
            <a:r>
              <a:rPr lang="ko-KR" altLang="en-US" sz="1600" b="1" dirty="0"/>
              <a:t>승진을 결정하며</a:t>
            </a:r>
            <a:r>
              <a:rPr lang="en-US" altLang="ko-KR" sz="1600" b="1" dirty="0"/>
              <a:t>, </a:t>
            </a:r>
            <a:r>
              <a:rPr lang="ko-KR" altLang="en-US" sz="1600" b="1" dirty="0"/>
              <a:t>때로는 해고시키기도 한다</a:t>
            </a:r>
            <a:r>
              <a:rPr lang="en-US" altLang="ko-KR" sz="1600" b="1" dirty="0"/>
              <a:t>. </a:t>
            </a:r>
          </a:p>
          <a:p>
            <a:pPr fontAlgn="base">
              <a:lnSpc>
                <a:spcPct val="150000"/>
              </a:lnSpc>
            </a:pPr>
            <a:r>
              <a:rPr lang="ko-KR" altLang="en-US" sz="1600" b="1" dirty="0"/>
              <a:t> 이러한 </a:t>
            </a:r>
            <a:r>
              <a:rPr lang="ko-KR" altLang="en-US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권력을 윤리적인 방법으로 사용해야 할 의무가 이들에게 있다</a:t>
            </a:r>
            <a:r>
              <a:rPr lang="en-US" altLang="ko-KR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. </a:t>
            </a:r>
          </a:p>
          <a:p>
            <a:endParaRPr lang="en-US" altLang="ko-KR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3049158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양쪽 모서리가 둥근 사각형 4"/>
          <p:cNvSpPr/>
          <p:nvPr/>
        </p:nvSpPr>
        <p:spPr>
          <a:xfrm>
            <a:off x="1881158" y="1500174"/>
            <a:ext cx="8429684" cy="5357826"/>
          </a:xfrm>
          <a:prstGeom prst="round2SameRect">
            <a:avLst>
              <a:gd name="adj1" fmla="val 5348"/>
              <a:gd name="adj2" fmla="val 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/>
          <p:cNvSpPr/>
          <p:nvPr/>
        </p:nvSpPr>
        <p:spPr>
          <a:xfrm flipV="1">
            <a:off x="1524000" y="1285861"/>
            <a:ext cx="6715140" cy="45719"/>
          </a:xfrm>
          <a:prstGeom prst="rect">
            <a:avLst/>
          </a:prstGeom>
          <a:solidFill>
            <a:srgbClr val="6793A9"/>
          </a:solidFill>
          <a:ln>
            <a:solidFill>
              <a:srgbClr val="6793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809720" y="1714488"/>
            <a:ext cx="850112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endParaRPr lang="en-US" altLang="ko-KR" dirty="0"/>
          </a:p>
          <a:p>
            <a:pPr fontAlgn="base"/>
            <a:endParaRPr lang="ko-KR" altLang="en-US" sz="1000" dirty="0"/>
          </a:p>
          <a:p>
            <a:pPr fontAlgn="base"/>
            <a:r>
              <a:rPr lang="en-US" altLang="ko-KR" b="1" dirty="0"/>
              <a:t>  &lt;</a:t>
            </a:r>
            <a:r>
              <a:rPr lang="ko-KR" altLang="en-US" b="1" dirty="0"/>
              <a:t>이중관계가 바로 잠재적인 윤리적 어려움의 원인이 되는 </a:t>
            </a:r>
            <a:r>
              <a:rPr lang="ko-KR" altLang="en-US" b="1" dirty="0" smtClean="0"/>
              <a:t>사례</a:t>
            </a:r>
            <a:r>
              <a:rPr lang="en-US" altLang="ko-KR" b="1" dirty="0" smtClean="0"/>
              <a:t>&gt;</a:t>
            </a:r>
            <a:endParaRPr lang="en-US" altLang="ko-KR" b="1" dirty="0"/>
          </a:p>
          <a:p>
            <a:pPr fontAlgn="base"/>
            <a:r>
              <a:rPr lang="en-US" altLang="ko-KR" b="1" dirty="0"/>
              <a:t> </a:t>
            </a:r>
            <a:endParaRPr lang="ko-KR" altLang="en-US" b="1" dirty="0"/>
          </a:p>
          <a:p>
            <a:pPr fontAlgn="base"/>
            <a:r>
              <a:rPr lang="ko-KR" altLang="en-US" dirty="0"/>
              <a:t>▶ 당신 </a:t>
            </a:r>
            <a:r>
              <a:rPr lang="ko-KR" altLang="en-US" dirty="0" err="1"/>
              <a:t>슈퍼바이저의</a:t>
            </a:r>
            <a:r>
              <a:rPr lang="ko-KR" altLang="en-US" dirty="0"/>
              <a:t> 남편은 보험중개인이다</a:t>
            </a:r>
            <a:r>
              <a:rPr lang="en-US" altLang="ko-KR" dirty="0"/>
              <a:t>. </a:t>
            </a:r>
            <a:r>
              <a:rPr lang="ko-KR" altLang="en-US" dirty="0" err="1"/>
              <a:t>슈퍼바이저는</a:t>
            </a:r>
            <a:r>
              <a:rPr lang="ko-KR" altLang="en-US" dirty="0"/>
              <a:t> 당신에게 </a:t>
            </a:r>
            <a:endParaRPr lang="en-US" altLang="ko-KR" dirty="0"/>
          </a:p>
          <a:p>
            <a:pPr fontAlgn="base"/>
            <a:r>
              <a:rPr lang="en-US" altLang="ko-KR" dirty="0"/>
              <a:t>    </a:t>
            </a:r>
            <a:r>
              <a:rPr lang="ko-KR" altLang="en-US" dirty="0"/>
              <a:t>자기남편이 자동차보험을 많이 싸게 해줄 것이라고 말한다</a:t>
            </a:r>
            <a:r>
              <a:rPr lang="en-US" altLang="ko-KR" dirty="0"/>
              <a:t>. </a:t>
            </a:r>
            <a:r>
              <a:rPr lang="ko-KR" altLang="en-US" dirty="0"/>
              <a:t>만일 당신이 </a:t>
            </a:r>
            <a:endParaRPr lang="en-US" altLang="ko-KR" dirty="0"/>
          </a:p>
          <a:p>
            <a:pPr fontAlgn="base"/>
            <a:r>
              <a:rPr lang="en-US" altLang="ko-KR" dirty="0"/>
              <a:t>    </a:t>
            </a:r>
            <a:r>
              <a:rPr lang="ko-KR" altLang="en-US" dirty="0"/>
              <a:t>그녀의 남편에게 보험은 들되 보험료를 제대로 지불한다면 이중관계 문제를     </a:t>
            </a:r>
            <a:endParaRPr lang="en-US" altLang="ko-KR" dirty="0"/>
          </a:p>
          <a:p>
            <a:pPr fontAlgn="base"/>
            <a:r>
              <a:rPr lang="en-US" altLang="ko-KR" dirty="0"/>
              <a:t>    </a:t>
            </a:r>
            <a:r>
              <a:rPr lang="ko-KR" altLang="en-US" dirty="0"/>
              <a:t>피할 수 있을까</a:t>
            </a:r>
            <a:r>
              <a:rPr lang="en-US" altLang="ko-KR" dirty="0"/>
              <a:t>?</a:t>
            </a:r>
          </a:p>
          <a:p>
            <a:pPr fontAlgn="base">
              <a:buFontTx/>
              <a:buChar char="-"/>
            </a:pPr>
            <a:endParaRPr lang="ko-KR" altLang="en-US" dirty="0"/>
          </a:p>
          <a:p>
            <a:pPr fontAlgn="base"/>
            <a:r>
              <a:rPr lang="en-US" altLang="ko-KR" dirty="0"/>
              <a:t>▶ </a:t>
            </a:r>
            <a:r>
              <a:rPr lang="ko-KR" altLang="en-US" dirty="0"/>
              <a:t>당신의 기관은 당신의 부인을 </a:t>
            </a:r>
            <a:r>
              <a:rPr lang="ko-KR" altLang="en-US" dirty="0" err="1"/>
              <a:t>케이스워커로</a:t>
            </a:r>
            <a:r>
              <a:rPr lang="ko-KR" altLang="en-US" dirty="0"/>
              <a:t> 고용하고 있고 당신에게 그녀의 </a:t>
            </a:r>
            <a:endParaRPr lang="en-US" altLang="ko-KR" dirty="0"/>
          </a:p>
          <a:p>
            <a:pPr fontAlgn="base"/>
            <a:r>
              <a:rPr lang="en-US" altLang="ko-KR" dirty="0"/>
              <a:t>    </a:t>
            </a:r>
            <a:r>
              <a:rPr lang="ko-KR" altLang="en-US" dirty="0"/>
              <a:t>업무를 지도</a:t>
            </a:r>
            <a:r>
              <a:rPr lang="en-US" altLang="ko-KR" dirty="0"/>
              <a:t>/</a:t>
            </a:r>
            <a:r>
              <a:rPr lang="ko-KR" altLang="en-US" dirty="0"/>
              <a:t>감독하라고 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endParaRPr lang="en-US" altLang="ko-KR" dirty="0"/>
          </a:p>
          <a:p>
            <a:pPr fontAlgn="base"/>
            <a:r>
              <a:rPr lang="en-US" altLang="ko-KR" dirty="0"/>
              <a:t>▶ </a:t>
            </a:r>
            <a:r>
              <a:rPr lang="ko-KR" altLang="en-US" dirty="0"/>
              <a:t>당신의 </a:t>
            </a:r>
            <a:r>
              <a:rPr lang="ko-KR" altLang="en-US" dirty="0" err="1"/>
              <a:t>슈퍼바이저는</a:t>
            </a:r>
            <a:r>
              <a:rPr lang="ko-KR" altLang="en-US" dirty="0"/>
              <a:t> 산장을 가지고 있다</a:t>
            </a:r>
            <a:r>
              <a:rPr lang="en-US" altLang="ko-KR" dirty="0"/>
              <a:t>. </a:t>
            </a:r>
            <a:r>
              <a:rPr lang="ko-KR" altLang="en-US" dirty="0"/>
              <a:t>이번 여름에 남편과 다른 곳으로 </a:t>
            </a:r>
            <a:endParaRPr lang="en-US" altLang="ko-KR" dirty="0"/>
          </a:p>
          <a:p>
            <a:pPr fontAlgn="base"/>
            <a:r>
              <a:rPr lang="en-US" altLang="ko-KR" dirty="0"/>
              <a:t>    </a:t>
            </a:r>
            <a:r>
              <a:rPr lang="ko-KR" altLang="en-US" dirty="0"/>
              <a:t>휴가를 가고 당신에게 자녀와 함께 산장을 사용하라고 권한다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endParaRPr lang="en-US" altLang="ko-KR" dirty="0"/>
          </a:p>
          <a:p>
            <a:pPr fontAlgn="base"/>
            <a:endParaRPr lang="ko-KR" altLang="en-US" dirty="0"/>
          </a:p>
          <a:p>
            <a:pPr fontAlgn="base"/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2452662" y="0"/>
            <a:ext cx="6715140" cy="128586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1524000" y="460431"/>
            <a:ext cx="36862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en-US" altLang="ko-KR" sz="2000" b="1" dirty="0" smtClean="0">
                <a:solidFill>
                  <a:srgbClr val="2E6CA4"/>
                </a:solidFill>
              </a:rPr>
              <a:t>3.     </a:t>
            </a:r>
            <a:r>
              <a:rPr lang="ko-KR" altLang="en-US" sz="2000" b="1" dirty="0" smtClean="0">
                <a:solidFill>
                  <a:srgbClr val="2E6CA4"/>
                </a:solidFill>
              </a:rPr>
              <a:t>사회복지 </a:t>
            </a:r>
            <a:r>
              <a:rPr lang="ko-KR" altLang="en-US" sz="2000" b="1" dirty="0">
                <a:solidFill>
                  <a:srgbClr val="2E6CA4"/>
                </a:solidFill>
              </a:rPr>
              <a:t>행정과</a:t>
            </a:r>
            <a:endParaRPr lang="en-US" altLang="ko-KR" sz="2000" b="1" dirty="0">
              <a:solidFill>
                <a:srgbClr val="2E6CA4"/>
              </a:solidFill>
            </a:endParaRPr>
          </a:p>
          <a:p>
            <a:r>
              <a:rPr lang="en-US" altLang="ko-KR" sz="2000" b="1" dirty="0">
                <a:solidFill>
                  <a:srgbClr val="2E6CA4"/>
                </a:solidFill>
              </a:rPr>
              <a:t>    </a:t>
            </a:r>
            <a:r>
              <a:rPr lang="ko-KR" altLang="en-US" sz="2000" b="1" dirty="0" err="1">
                <a:solidFill>
                  <a:srgbClr val="2E6CA4"/>
                </a:solidFill>
              </a:rPr>
              <a:t>슈퍼비전의</a:t>
            </a:r>
            <a:r>
              <a:rPr lang="ko-KR" altLang="en-US" sz="2000" b="1" dirty="0">
                <a:solidFill>
                  <a:srgbClr val="2E6CA4"/>
                </a:solidFill>
              </a:rPr>
              <a:t> 윤리적 딜레마</a:t>
            </a:r>
          </a:p>
        </p:txBody>
      </p:sp>
    </p:spTree>
    <p:extLst>
      <p:ext uri="{BB962C8B-B14F-4D97-AF65-F5344CB8AC3E}">
        <p14:creationId xmlns:p14="http://schemas.microsoft.com/office/powerpoint/2010/main" xmlns="" val="245348532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 flipV="1">
            <a:off x="1524000" y="1285861"/>
            <a:ext cx="6715140" cy="45719"/>
          </a:xfrm>
          <a:prstGeom prst="rect">
            <a:avLst/>
          </a:prstGeom>
          <a:solidFill>
            <a:srgbClr val="6793A9"/>
          </a:solidFill>
          <a:ln>
            <a:solidFill>
              <a:srgbClr val="6793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019E922-79BD-4E0A-9678-C5C094D486EC}"/>
              </a:ext>
            </a:extLst>
          </p:cNvPr>
          <p:cNvSpPr txBox="1"/>
          <p:nvPr/>
        </p:nvSpPr>
        <p:spPr>
          <a:xfrm>
            <a:off x="1533250" y="1571663"/>
            <a:ext cx="7206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latin typeface="+mn-ea"/>
              </a:rPr>
              <a:t>“</a:t>
            </a:r>
            <a:r>
              <a:rPr lang="ko-KR" altLang="en-US" b="1" dirty="0">
                <a:latin typeface="+mn-ea"/>
              </a:rPr>
              <a:t>김기홍 사회복지사의 내부고발</a:t>
            </a:r>
            <a:r>
              <a:rPr lang="en-US" altLang="ko-KR" b="1" dirty="0">
                <a:latin typeface="+mn-ea"/>
              </a:rPr>
              <a:t>”</a:t>
            </a:r>
            <a:endParaRPr lang="ko-KR" altLang="en-US" b="1" dirty="0">
              <a:latin typeface="+mn-ea"/>
            </a:endParaRPr>
          </a:p>
        </p:txBody>
      </p:sp>
      <p:grpSp>
        <p:nvGrpSpPr>
          <p:cNvPr id="13" name="그룹 12">
            <a:extLst>
              <a:ext uri="{FF2B5EF4-FFF2-40B4-BE49-F238E27FC236}">
                <a16:creationId xmlns:a16="http://schemas.microsoft.com/office/drawing/2014/main" xmlns="" id="{D76237DC-1B7E-4EA9-AB62-EBC88620AA8B}"/>
              </a:ext>
            </a:extLst>
          </p:cNvPr>
          <p:cNvGrpSpPr/>
          <p:nvPr/>
        </p:nvGrpSpPr>
        <p:grpSpPr>
          <a:xfrm>
            <a:off x="1325501" y="2276610"/>
            <a:ext cx="9540997" cy="646331"/>
            <a:chOff x="1477523" y="2286134"/>
            <a:chExt cx="9540997" cy="646331"/>
          </a:xfrm>
        </p:grpSpPr>
        <p:sp>
          <p:nvSpPr>
            <p:cNvPr id="11" name="직사각형 10">
              <a:extLst>
                <a:ext uri="{FF2B5EF4-FFF2-40B4-BE49-F238E27FC236}">
                  <a16:creationId xmlns:a16="http://schemas.microsoft.com/office/drawing/2014/main" xmlns="" id="{5F10DC40-2770-439C-8EBC-1349E43C2A14}"/>
                </a:ext>
              </a:extLst>
            </p:cNvPr>
            <p:cNvSpPr/>
            <p:nvPr/>
          </p:nvSpPr>
          <p:spPr>
            <a:xfrm>
              <a:off x="1477523" y="2424634"/>
              <a:ext cx="41549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dirty="0"/>
                <a:t>▶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xmlns="" id="{0D0EE43A-2F2E-490E-BDEF-62E252E8EA15}"/>
                </a:ext>
              </a:extLst>
            </p:cNvPr>
            <p:cNvSpPr txBox="1"/>
            <p:nvPr/>
          </p:nvSpPr>
          <p:spPr>
            <a:xfrm>
              <a:off x="1801581" y="2286134"/>
              <a:ext cx="921693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dirty="0"/>
                <a:t>마천종합사회복지관은 조계종사회복지재단에서 송파구청에 위탁을 받아 </a:t>
              </a:r>
              <a:r>
                <a:rPr lang="en-US" altLang="ko-KR" dirty="0"/>
                <a:t>2015</a:t>
              </a:r>
              <a:r>
                <a:rPr lang="ko-KR" altLang="en-US" dirty="0"/>
                <a:t>년 부터 운영되었음</a:t>
              </a:r>
            </a:p>
          </p:txBody>
        </p:sp>
      </p:grpSp>
      <p:grpSp>
        <p:nvGrpSpPr>
          <p:cNvPr id="15" name="그룹 14">
            <a:extLst>
              <a:ext uri="{FF2B5EF4-FFF2-40B4-BE49-F238E27FC236}">
                <a16:creationId xmlns:a16="http://schemas.microsoft.com/office/drawing/2014/main" xmlns="" id="{9794FCA8-4F4D-4D56-B220-AD8FA913C568}"/>
              </a:ext>
            </a:extLst>
          </p:cNvPr>
          <p:cNvGrpSpPr/>
          <p:nvPr/>
        </p:nvGrpSpPr>
        <p:grpSpPr>
          <a:xfrm>
            <a:off x="1325501" y="2961429"/>
            <a:ext cx="9540997" cy="646331"/>
            <a:chOff x="1477523" y="2286134"/>
            <a:chExt cx="9540997" cy="646331"/>
          </a:xfrm>
        </p:grpSpPr>
        <p:sp>
          <p:nvSpPr>
            <p:cNvPr id="16" name="직사각형 15">
              <a:extLst>
                <a:ext uri="{FF2B5EF4-FFF2-40B4-BE49-F238E27FC236}">
                  <a16:creationId xmlns:a16="http://schemas.microsoft.com/office/drawing/2014/main" xmlns="" id="{BCC3553F-79A9-4D1B-8CDD-5367281A2129}"/>
                </a:ext>
              </a:extLst>
            </p:cNvPr>
            <p:cNvSpPr/>
            <p:nvPr/>
          </p:nvSpPr>
          <p:spPr>
            <a:xfrm>
              <a:off x="1477523" y="2424634"/>
              <a:ext cx="41549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dirty="0"/>
                <a:t>▶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xmlns="" id="{934F1743-FB7A-4ADB-B307-6F256BC5B46A}"/>
                </a:ext>
              </a:extLst>
            </p:cNvPr>
            <p:cNvSpPr txBox="1"/>
            <p:nvPr/>
          </p:nvSpPr>
          <p:spPr>
            <a:xfrm>
              <a:off x="1801581" y="2286134"/>
              <a:ext cx="921693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dirty="0"/>
                <a:t>김기홍 사회복지사는 특정 종교 행위에 대한 강요를 받음</a:t>
              </a:r>
              <a:r>
                <a:rPr lang="en-US" altLang="ko-KR" dirty="0"/>
                <a:t>(</a:t>
              </a:r>
              <a:r>
                <a:rPr lang="ko-KR" altLang="en-US" dirty="0" err="1"/>
                <a:t>신도증</a:t>
              </a:r>
              <a:r>
                <a:rPr lang="ko-KR" altLang="en-US" dirty="0"/>
                <a:t> 만들기</a:t>
              </a:r>
              <a:r>
                <a:rPr lang="en-US" altLang="ko-KR" dirty="0"/>
                <a:t>, </a:t>
              </a:r>
              <a:r>
                <a:rPr lang="ko-KR" altLang="en-US" dirty="0"/>
                <a:t>예불문과 반야 심경 외우기</a:t>
              </a:r>
              <a:r>
                <a:rPr lang="en-US" altLang="ko-KR" dirty="0"/>
                <a:t>, </a:t>
              </a:r>
              <a:r>
                <a:rPr lang="ko-KR" altLang="en-US" dirty="0"/>
                <a:t>발원문 작성하기</a:t>
              </a:r>
              <a:r>
                <a:rPr lang="en-US" altLang="ko-KR" dirty="0"/>
                <a:t>, </a:t>
              </a:r>
              <a:r>
                <a:rPr lang="ko-KR" altLang="en-US" dirty="0"/>
                <a:t>연등 달기</a:t>
              </a:r>
              <a:r>
                <a:rPr lang="en-US" altLang="ko-KR" dirty="0"/>
                <a:t>, </a:t>
              </a:r>
              <a:r>
                <a:rPr lang="ko-KR" altLang="en-US" dirty="0"/>
                <a:t>스님접대 준비 등</a:t>
              </a:r>
              <a:r>
                <a:rPr lang="en-US" altLang="ko-KR" dirty="0"/>
                <a:t>)</a:t>
              </a:r>
              <a:endParaRPr lang="ko-KR" altLang="en-US" dirty="0"/>
            </a:p>
          </p:txBody>
        </p:sp>
      </p:grpSp>
      <p:grpSp>
        <p:nvGrpSpPr>
          <p:cNvPr id="18" name="그룹 17">
            <a:extLst>
              <a:ext uri="{FF2B5EF4-FFF2-40B4-BE49-F238E27FC236}">
                <a16:creationId xmlns:a16="http://schemas.microsoft.com/office/drawing/2014/main" xmlns="" id="{E9451E44-4F9B-4B22-A621-B4265CEF1FD6}"/>
              </a:ext>
            </a:extLst>
          </p:cNvPr>
          <p:cNvGrpSpPr/>
          <p:nvPr/>
        </p:nvGrpSpPr>
        <p:grpSpPr>
          <a:xfrm>
            <a:off x="1325501" y="3697542"/>
            <a:ext cx="9540997" cy="646331"/>
            <a:chOff x="1477523" y="2286134"/>
            <a:chExt cx="9540997" cy="646331"/>
          </a:xfrm>
        </p:grpSpPr>
        <p:sp>
          <p:nvSpPr>
            <p:cNvPr id="19" name="직사각형 18">
              <a:extLst>
                <a:ext uri="{FF2B5EF4-FFF2-40B4-BE49-F238E27FC236}">
                  <a16:creationId xmlns:a16="http://schemas.microsoft.com/office/drawing/2014/main" xmlns="" id="{FB72F5B2-72CE-4C1F-A460-A6498489A92D}"/>
                </a:ext>
              </a:extLst>
            </p:cNvPr>
            <p:cNvSpPr/>
            <p:nvPr/>
          </p:nvSpPr>
          <p:spPr>
            <a:xfrm>
              <a:off x="1477523" y="2424634"/>
              <a:ext cx="41549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dirty="0"/>
                <a:t>▶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xmlns="" id="{4D7BC421-5E89-4296-9298-2E60BB2EA4C7}"/>
                </a:ext>
              </a:extLst>
            </p:cNvPr>
            <p:cNvSpPr txBox="1"/>
            <p:nvPr/>
          </p:nvSpPr>
          <p:spPr>
            <a:xfrm>
              <a:off x="1801581" y="2286134"/>
              <a:ext cx="921693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dirty="0"/>
                <a:t>마천종합사회복지관은 공금 횡령</a:t>
              </a:r>
              <a:r>
                <a:rPr lang="en-US" altLang="ko-KR" dirty="0"/>
                <a:t>, </a:t>
              </a:r>
              <a:r>
                <a:rPr lang="ko-KR" altLang="en-US" dirty="0"/>
                <a:t>반복되는 직장 상사로부터의 괴롭힘</a:t>
              </a:r>
              <a:r>
                <a:rPr lang="en-US" altLang="ko-KR" dirty="0"/>
                <a:t>, </a:t>
              </a:r>
              <a:r>
                <a:rPr lang="ko-KR" altLang="en-US" dirty="0"/>
                <a:t>밤 </a:t>
              </a:r>
              <a:r>
                <a:rPr lang="en-US" altLang="ko-KR" dirty="0"/>
                <a:t>11</a:t>
              </a:r>
              <a:r>
                <a:rPr lang="ko-KR" altLang="en-US" dirty="0"/>
                <a:t>시 퇴근</a:t>
              </a:r>
              <a:r>
                <a:rPr lang="en-US" altLang="ko-KR" dirty="0"/>
                <a:t>, </a:t>
              </a:r>
              <a:r>
                <a:rPr lang="ko-KR" altLang="en-US" dirty="0"/>
                <a:t>주말 근무</a:t>
              </a:r>
              <a:r>
                <a:rPr lang="en-US" altLang="ko-KR" dirty="0"/>
                <a:t>, </a:t>
              </a:r>
              <a:r>
                <a:rPr lang="ko-KR" altLang="en-US" dirty="0"/>
                <a:t>후원금 강요를 하였음</a:t>
              </a:r>
              <a:r>
                <a:rPr lang="en-US" altLang="ko-KR" dirty="0"/>
                <a:t> </a:t>
              </a:r>
              <a:endParaRPr lang="ko-KR" altLang="en-US" dirty="0"/>
            </a:p>
          </p:txBody>
        </p:sp>
      </p:grpSp>
      <p:grpSp>
        <p:nvGrpSpPr>
          <p:cNvPr id="21" name="그룹 20">
            <a:extLst>
              <a:ext uri="{FF2B5EF4-FFF2-40B4-BE49-F238E27FC236}">
                <a16:creationId xmlns:a16="http://schemas.microsoft.com/office/drawing/2014/main" xmlns="" id="{2942C8C1-BE1C-474E-8119-161EE2AE48DE}"/>
              </a:ext>
            </a:extLst>
          </p:cNvPr>
          <p:cNvGrpSpPr/>
          <p:nvPr/>
        </p:nvGrpSpPr>
        <p:grpSpPr>
          <a:xfrm>
            <a:off x="1325501" y="4482373"/>
            <a:ext cx="9540997" cy="646331"/>
            <a:chOff x="1477523" y="2286134"/>
            <a:chExt cx="9540997" cy="646331"/>
          </a:xfrm>
        </p:grpSpPr>
        <p:sp>
          <p:nvSpPr>
            <p:cNvPr id="22" name="직사각형 21">
              <a:extLst>
                <a:ext uri="{FF2B5EF4-FFF2-40B4-BE49-F238E27FC236}">
                  <a16:creationId xmlns:a16="http://schemas.microsoft.com/office/drawing/2014/main" xmlns="" id="{C5A64B2F-4B0E-4612-9A44-58736A5FD6A8}"/>
                </a:ext>
              </a:extLst>
            </p:cNvPr>
            <p:cNvSpPr/>
            <p:nvPr/>
          </p:nvSpPr>
          <p:spPr>
            <a:xfrm>
              <a:off x="1477523" y="2424634"/>
              <a:ext cx="41549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dirty="0"/>
                <a:t>▶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xmlns="" id="{26F3CC48-2CC3-48D5-BD5F-A5A020A2088D}"/>
                </a:ext>
              </a:extLst>
            </p:cNvPr>
            <p:cNvSpPr txBox="1"/>
            <p:nvPr/>
          </p:nvSpPr>
          <p:spPr>
            <a:xfrm>
              <a:off x="1801581" y="2286134"/>
              <a:ext cx="921693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dirty="0"/>
                <a:t>이러한 부당한 사실들을 국민권익위원회</a:t>
              </a:r>
              <a:r>
                <a:rPr lang="en-US" altLang="ko-KR" dirty="0"/>
                <a:t>, </a:t>
              </a:r>
              <a:r>
                <a:rPr lang="ko-KR" altLang="en-US" dirty="0"/>
                <a:t>서울시인권위원회 등에 알렸지만 복지관의 위탁법인이 바뀌면서 이전 법인의 문제를 해결하는 데 어려움이 많았음</a:t>
              </a:r>
            </a:p>
          </p:txBody>
        </p:sp>
      </p:grpSp>
      <p:grpSp>
        <p:nvGrpSpPr>
          <p:cNvPr id="24" name="그룹 23">
            <a:extLst>
              <a:ext uri="{FF2B5EF4-FFF2-40B4-BE49-F238E27FC236}">
                <a16:creationId xmlns:a16="http://schemas.microsoft.com/office/drawing/2014/main" xmlns="" id="{FEBE5190-B163-471D-A97A-015CBF392141}"/>
              </a:ext>
            </a:extLst>
          </p:cNvPr>
          <p:cNvGrpSpPr/>
          <p:nvPr/>
        </p:nvGrpSpPr>
        <p:grpSpPr>
          <a:xfrm>
            <a:off x="1325501" y="5267204"/>
            <a:ext cx="9540997" cy="646331"/>
            <a:chOff x="1477523" y="2286134"/>
            <a:chExt cx="9540997" cy="646331"/>
          </a:xfrm>
        </p:grpSpPr>
        <p:sp>
          <p:nvSpPr>
            <p:cNvPr id="25" name="직사각형 24">
              <a:extLst>
                <a:ext uri="{FF2B5EF4-FFF2-40B4-BE49-F238E27FC236}">
                  <a16:creationId xmlns:a16="http://schemas.microsoft.com/office/drawing/2014/main" xmlns="" id="{09CEC2BD-8060-4F72-A7B8-15593970433F}"/>
                </a:ext>
              </a:extLst>
            </p:cNvPr>
            <p:cNvSpPr/>
            <p:nvPr/>
          </p:nvSpPr>
          <p:spPr>
            <a:xfrm>
              <a:off x="1477523" y="2424634"/>
              <a:ext cx="41549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dirty="0"/>
                <a:t>▶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xmlns="" id="{71F26DF9-159E-4326-91C8-42AA85CECF0C}"/>
                </a:ext>
              </a:extLst>
            </p:cNvPr>
            <p:cNvSpPr txBox="1"/>
            <p:nvPr/>
          </p:nvSpPr>
          <p:spPr>
            <a:xfrm>
              <a:off x="1801581" y="2286134"/>
              <a:ext cx="921693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dirty="0"/>
                <a:t>임금체불 및 근로기준법 위반 혐의로 자승 전 원장 등을 고소하였지만 자승 전 원장과 총무원장은 행방불명이 되어 조사를 받지 못하였음</a:t>
              </a:r>
            </a:p>
          </p:txBody>
        </p:sp>
      </p:grpSp>
      <p:sp>
        <p:nvSpPr>
          <p:cNvPr id="27" name="직사각형 26"/>
          <p:cNvSpPr/>
          <p:nvPr/>
        </p:nvSpPr>
        <p:spPr>
          <a:xfrm>
            <a:off x="2452662" y="0"/>
            <a:ext cx="6715140" cy="128586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3576208-B398-4D62-9575-4A3CC45A9462}"/>
              </a:ext>
            </a:extLst>
          </p:cNvPr>
          <p:cNvSpPr txBox="1"/>
          <p:nvPr/>
        </p:nvSpPr>
        <p:spPr>
          <a:xfrm>
            <a:off x="1685272" y="694499"/>
            <a:ext cx="42570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200" b="1" dirty="0">
                <a:solidFill>
                  <a:srgbClr val="2E6CA4"/>
                </a:solidFill>
              </a:rPr>
              <a:t>영상을 시청하기 전에</a:t>
            </a:r>
          </a:p>
        </p:txBody>
      </p:sp>
    </p:spTree>
    <p:extLst>
      <p:ext uri="{BB962C8B-B14F-4D97-AF65-F5344CB8AC3E}">
        <p14:creationId xmlns:p14="http://schemas.microsoft.com/office/powerpoint/2010/main" xmlns="" val="406103684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>
            <a:extLst>
              <a:ext uri="{FF2B5EF4-FFF2-40B4-BE49-F238E27FC236}">
                <a16:creationId xmlns:a16="http://schemas.microsoft.com/office/drawing/2014/main" xmlns="" id="{41F9FE09-383E-46E7-98C4-B58EB39FCCD8}"/>
              </a:ext>
            </a:extLst>
          </p:cNvPr>
          <p:cNvSpPr/>
          <p:nvPr/>
        </p:nvSpPr>
        <p:spPr>
          <a:xfrm flipV="1">
            <a:off x="1524000" y="1285861"/>
            <a:ext cx="6715140" cy="45719"/>
          </a:xfrm>
          <a:prstGeom prst="rect">
            <a:avLst/>
          </a:prstGeom>
          <a:solidFill>
            <a:srgbClr val="6793A9"/>
          </a:solidFill>
          <a:ln>
            <a:solidFill>
              <a:srgbClr val="6793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xmlns="" id="{E9DE18B4-9B03-4C07-AB10-AC7AD67ED6C9}"/>
              </a:ext>
            </a:extLst>
          </p:cNvPr>
          <p:cNvSpPr/>
          <p:nvPr/>
        </p:nvSpPr>
        <p:spPr>
          <a:xfrm>
            <a:off x="1186792" y="2328136"/>
            <a:ext cx="482798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dirty="0"/>
              <a:t>https://www.youtube.com/watch?v=IMTEp_p5JMA</a:t>
            </a:r>
          </a:p>
        </p:txBody>
      </p:sp>
      <p:pic>
        <p:nvPicPr>
          <p:cNvPr id="4" name="그림 3">
            <a:hlinkClick r:id="rId3"/>
            <a:extLst>
              <a:ext uri="{FF2B5EF4-FFF2-40B4-BE49-F238E27FC236}">
                <a16:creationId xmlns:a16="http://schemas.microsoft.com/office/drawing/2014/main" xmlns="" id="{0B34D953-4989-4A64-AFEB-C62AAD00FD2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backgroundRemoval t="7071" b="96296" l="9471" r="89694">
                        <a14:foregroundMark x1="35933" y1="7407" x2="35933" y2="7407"/>
                        <a14:foregroundMark x1="27577" y1="22559" x2="27577" y2="22559"/>
                        <a14:foregroundMark x1="37047" y1="35354" x2="37047" y2="35354"/>
                        <a14:foregroundMark x1="64067" y1="93266" x2="64067" y2="93266"/>
                        <a14:foregroundMark x1="50418" y1="96296" x2="50418" y2="96296"/>
                        <a14:foregroundMark x1="46797" y1="13468" x2="46797" y2="1346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322493" y="2944975"/>
            <a:ext cx="3013027" cy="249267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C1C9F006-0A3D-4FF2-A59E-75AC2DF7E859}"/>
              </a:ext>
            </a:extLst>
          </p:cNvPr>
          <p:cNvSpPr txBox="1"/>
          <p:nvPr/>
        </p:nvSpPr>
        <p:spPr>
          <a:xfrm>
            <a:off x="1176803" y="1751125"/>
            <a:ext cx="74269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/>
              <a:t>사회복지 시설의 종교강요와 지출조작</a:t>
            </a:r>
            <a:r>
              <a:rPr lang="en-US" altLang="ko-KR" sz="2000" b="1" dirty="0"/>
              <a:t>, “</a:t>
            </a:r>
            <a:r>
              <a:rPr lang="ko-KR" altLang="en-US" sz="2000" b="1" dirty="0"/>
              <a:t>내 청춘이 배신당했다</a:t>
            </a:r>
            <a:r>
              <a:rPr lang="en-US" altLang="ko-KR" sz="2000" b="1" dirty="0"/>
              <a:t>!”</a:t>
            </a:r>
            <a:endParaRPr lang="ko-KR" altLang="en-US" sz="2000" b="1" dirty="0"/>
          </a:p>
        </p:txBody>
      </p:sp>
      <p:sp>
        <p:nvSpPr>
          <p:cNvPr id="7" name="직사각형 6"/>
          <p:cNvSpPr/>
          <p:nvPr/>
        </p:nvSpPr>
        <p:spPr>
          <a:xfrm>
            <a:off x="2452662" y="0"/>
            <a:ext cx="6715140" cy="128586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1757680" y="695775"/>
            <a:ext cx="3686212" cy="43088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2200" b="1" dirty="0">
                <a:solidFill>
                  <a:srgbClr val="2E6CA4"/>
                </a:solidFill>
              </a:rPr>
              <a:t>영상 시청</a:t>
            </a:r>
          </a:p>
        </p:txBody>
      </p:sp>
    </p:spTree>
    <p:extLst>
      <p:ext uri="{BB962C8B-B14F-4D97-AF65-F5344CB8AC3E}">
        <p14:creationId xmlns:p14="http://schemas.microsoft.com/office/powerpoint/2010/main" xmlns="" val="66106089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917008" y="3533775"/>
            <a:ext cx="61436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00" b="1" dirty="0"/>
              <a:t>조별 토론</a:t>
            </a:r>
            <a:endParaRPr lang="en-US" altLang="ko-KR" sz="2000" b="1" dirty="0"/>
          </a:p>
          <a:p>
            <a:pPr algn="ctr"/>
            <a:endParaRPr lang="en-US" altLang="ko-KR" sz="2000" b="1" dirty="0"/>
          </a:p>
          <a:p>
            <a:pPr algn="ctr"/>
            <a:r>
              <a:rPr lang="ko-KR" altLang="en-US" sz="2000" b="1" dirty="0"/>
              <a:t>조별 발표</a:t>
            </a:r>
          </a:p>
        </p:txBody>
      </p:sp>
      <p:grpSp>
        <p:nvGrpSpPr>
          <p:cNvPr id="6" name="그룹 5"/>
          <p:cNvGrpSpPr/>
          <p:nvPr/>
        </p:nvGrpSpPr>
        <p:grpSpPr>
          <a:xfrm>
            <a:off x="5176043" y="2628900"/>
            <a:ext cx="1625600" cy="66675"/>
            <a:chOff x="5283200" y="1441450"/>
            <a:chExt cx="1625600" cy="66675"/>
          </a:xfrm>
          <a:solidFill>
            <a:srgbClr val="2E6CA4"/>
          </a:solidFill>
        </p:grpSpPr>
        <p:cxnSp>
          <p:nvCxnSpPr>
            <p:cNvPr id="7" name="직선 연결선 6"/>
            <p:cNvCxnSpPr/>
            <p:nvPr/>
          </p:nvCxnSpPr>
          <p:spPr>
            <a:xfrm>
              <a:off x="5283200" y="1480457"/>
              <a:ext cx="1625600" cy="0"/>
            </a:xfrm>
            <a:prstGeom prst="line">
              <a:avLst/>
            </a:prstGeom>
            <a:grpFill/>
            <a:ln w="12700">
              <a:solidFill>
                <a:srgbClr val="2E6CA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타원 9"/>
            <p:cNvSpPr/>
            <p:nvPr/>
          </p:nvSpPr>
          <p:spPr>
            <a:xfrm>
              <a:off x="6062663" y="1441450"/>
              <a:ext cx="66675" cy="66675"/>
            </a:xfrm>
            <a:prstGeom prst="ellipse">
              <a:avLst/>
            </a:prstGeom>
            <a:grpFill/>
            <a:ln>
              <a:solidFill>
                <a:srgbClr val="2E6CA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1" name="직사각형 10"/>
          <p:cNvSpPr/>
          <p:nvPr/>
        </p:nvSpPr>
        <p:spPr>
          <a:xfrm>
            <a:off x="5473317" y="1962106"/>
            <a:ext cx="1031051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3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2E6C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결론</a:t>
            </a:r>
          </a:p>
        </p:txBody>
      </p:sp>
    </p:spTree>
    <p:extLst>
      <p:ext uri="{BB962C8B-B14F-4D97-AF65-F5344CB8AC3E}">
        <p14:creationId xmlns:p14="http://schemas.microsoft.com/office/powerpoint/2010/main" xmlns="" val="398410185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 flipV="1">
            <a:off x="1513840" y="996007"/>
            <a:ext cx="6715140" cy="45719"/>
          </a:xfrm>
          <a:prstGeom prst="rect">
            <a:avLst/>
          </a:prstGeom>
          <a:solidFill>
            <a:srgbClr val="6793A9"/>
          </a:solidFill>
          <a:ln>
            <a:solidFill>
              <a:srgbClr val="6793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140C1D1-5B92-4A21-B599-FD7BD6D95DB5}"/>
              </a:ext>
            </a:extLst>
          </p:cNvPr>
          <p:cNvSpPr txBox="1"/>
          <p:nvPr/>
        </p:nvSpPr>
        <p:spPr>
          <a:xfrm>
            <a:off x="1809720" y="428794"/>
            <a:ext cx="39103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200" b="1" dirty="0">
                <a:solidFill>
                  <a:srgbClr val="2E6CA4"/>
                </a:solidFill>
              </a:rPr>
              <a:t>조별 토론</a:t>
            </a:r>
          </a:p>
        </p:txBody>
      </p:sp>
      <p:grpSp>
        <p:nvGrpSpPr>
          <p:cNvPr id="12" name="그룹 11">
            <a:extLst>
              <a:ext uri="{FF2B5EF4-FFF2-40B4-BE49-F238E27FC236}">
                <a16:creationId xmlns:a16="http://schemas.microsoft.com/office/drawing/2014/main" xmlns="" id="{32FAC9AD-3962-4D49-B7CB-50F07C38D98D}"/>
              </a:ext>
            </a:extLst>
          </p:cNvPr>
          <p:cNvGrpSpPr/>
          <p:nvPr/>
        </p:nvGrpSpPr>
        <p:grpSpPr>
          <a:xfrm>
            <a:off x="772160" y="1977215"/>
            <a:ext cx="10647680" cy="1315720"/>
            <a:chOff x="924560" y="2245360"/>
            <a:chExt cx="10647680" cy="1315720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xmlns="" id="{E19E5BE5-9A11-40DE-B867-DE43E7A43E2F}"/>
                </a:ext>
              </a:extLst>
            </p:cNvPr>
            <p:cNvSpPr txBox="1"/>
            <p:nvPr/>
          </p:nvSpPr>
          <p:spPr>
            <a:xfrm>
              <a:off x="1168400" y="2489200"/>
              <a:ext cx="10099040" cy="6099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200000"/>
                </a:lnSpc>
              </a:pPr>
              <a:r>
                <a:rPr lang="ko-KR" altLang="en-US" sz="2000" dirty="0"/>
                <a:t>자신이 일하고 있는 사회복지관의 부정한 행위를 알게 되었을 때 어떻게 행동할 것인가</a:t>
              </a:r>
              <a:r>
                <a:rPr lang="en-US" altLang="ko-KR" sz="2000" dirty="0"/>
                <a:t>?</a:t>
              </a:r>
              <a:endParaRPr lang="ko-KR" altLang="en-US" sz="2000" dirty="0"/>
            </a:p>
          </p:txBody>
        </p:sp>
        <p:sp>
          <p:nvSpPr>
            <p:cNvPr id="11" name="직사각형 10">
              <a:extLst>
                <a:ext uri="{FF2B5EF4-FFF2-40B4-BE49-F238E27FC236}">
                  <a16:creationId xmlns:a16="http://schemas.microsoft.com/office/drawing/2014/main" xmlns="" id="{34A7F1E1-E31E-4F83-ACF9-62057C46958C}"/>
                </a:ext>
              </a:extLst>
            </p:cNvPr>
            <p:cNvSpPr/>
            <p:nvPr/>
          </p:nvSpPr>
          <p:spPr>
            <a:xfrm>
              <a:off x="924560" y="2245360"/>
              <a:ext cx="10647680" cy="13157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pic>
        <p:nvPicPr>
          <p:cNvPr id="13" name="그림 12">
            <a:extLst>
              <a:ext uri="{FF2B5EF4-FFF2-40B4-BE49-F238E27FC236}">
                <a16:creationId xmlns:a16="http://schemas.microsoft.com/office/drawing/2014/main" xmlns="" id="{F48BA931-0CDD-4533-AAB5-9E1E8A14AF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backgroundRemoval t="8850" b="89971" l="9756" r="89973">
                        <a14:foregroundMark x1="49322" y1="8850" x2="49322" y2="8850"/>
                        <a14:foregroundMark x1="45257" y1="15339" x2="45257" y2="15339"/>
                        <a14:foregroundMark x1="47154" y1="30088" x2="47154" y2="30088"/>
                        <a14:foregroundMark x1="60434" y1="41298" x2="60434" y2="41298"/>
                        <a14:foregroundMark x1="30894" y1="56047" x2="30894" y2="56047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732643" y="3429000"/>
            <a:ext cx="2726714" cy="2505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1094047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>
            <a:extLst>
              <a:ext uri="{FF2B5EF4-FFF2-40B4-BE49-F238E27FC236}">
                <a16:creationId xmlns:a16="http://schemas.microsoft.com/office/drawing/2014/main" xmlns="" id="{5E49BFD1-F26A-45D3-AB88-582171A7278A}"/>
              </a:ext>
            </a:extLst>
          </p:cNvPr>
          <p:cNvSpPr/>
          <p:nvPr/>
        </p:nvSpPr>
        <p:spPr>
          <a:xfrm>
            <a:off x="1317660" y="1679920"/>
            <a:ext cx="9556677" cy="442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ko-KR" altLang="en-US" sz="1600" kern="0" dirty="0">
                <a:solidFill>
                  <a:srgbClr val="000000"/>
                </a:solidFill>
                <a:latin typeface="+mn-ea"/>
              </a:rPr>
              <a:t>사회복지사 </a:t>
            </a:r>
            <a:r>
              <a:rPr lang="en-US" altLang="ko-KR" sz="1600" kern="0" dirty="0">
                <a:solidFill>
                  <a:srgbClr val="000000"/>
                </a:solidFill>
                <a:latin typeface="+mn-ea"/>
              </a:rPr>
              <a:t>F</a:t>
            </a:r>
            <a:r>
              <a:rPr lang="ko-KR" altLang="en-US" sz="1600" kern="0" dirty="0">
                <a:solidFill>
                  <a:srgbClr val="000000"/>
                </a:solidFill>
                <a:latin typeface="+mn-ea"/>
              </a:rPr>
              <a:t>는 새로이 개업실천을 시작하기 위해 그동안 다니던 기관을 그만두고 새로 복지관을 창설하였다</a:t>
            </a:r>
            <a:r>
              <a:rPr lang="en-US" altLang="ko-KR" sz="1600" kern="0" dirty="0">
                <a:solidFill>
                  <a:srgbClr val="000000"/>
                </a:solidFill>
                <a:latin typeface="+mn-ea"/>
              </a:rPr>
              <a:t>. 5</a:t>
            </a:r>
            <a:r>
              <a:rPr lang="ko-KR" altLang="en-US" sz="1600" kern="0" dirty="0">
                <a:solidFill>
                  <a:srgbClr val="000000"/>
                </a:solidFill>
                <a:latin typeface="+mn-ea"/>
              </a:rPr>
              <a:t>명의 직원으로 시작하는 시설이었다</a:t>
            </a:r>
            <a:r>
              <a:rPr lang="en-US" altLang="ko-KR" sz="1600" kern="0" dirty="0">
                <a:solidFill>
                  <a:srgbClr val="000000"/>
                </a:solidFill>
                <a:latin typeface="+mn-ea"/>
              </a:rPr>
              <a:t>. </a:t>
            </a:r>
            <a:r>
              <a:rPr lang="ko-KR" altLang="en-US" sz="1600" kern="0" dirty="0">
                <a:solidFill>
                  <a:srgbClr val="000000"/>
                </a:solidFill>
                <a:latin typeface="+mn-ea"/>
              </a:rPr>
              <a:t>전에 일하던 동료 </a:t>
            </a:r>
            <a:r>
              <a:rPr lang="en-US" altLang="ko-KR" sz="1600" kern="0" dirty="0">
                <a:solidFill>
                  <a:srgbClr val="000000"/>
                </a:solidFill>
                <a:latin typeface="+mn-ea"/>
              </a:rPr>
              <a:t>G</a:t>
            </a:r>
            <a:r>
              <a:rPr lang="ko-KR" altLang="en-US" sz="1600" kern="0" dirty="0">
                <a:solidFill>
                  <a:srgbClr val="000000"/>
                </a:solidFill>
                <a:latin typeface="+mn-ea"/>
              </a:rPr>
              <a:t>씨 복지사가 힘들거나 어려우면 소개비를 받고 그에게 클라이언트를 의뢰하거나 보내주겠다는 연락을 받았다</a:t>
            </a:r>
            <a:r>
              <a:rPr lang="en-US" altLang="ko-KR" sz="1600" kern="0" dirty="0">
                <a:solidFill>
                  <a:srgbClr val="000000"/>
                </a:solidFill>
                <a:latin typeface="+mn-ea"/>
              </a:rPr>
              <a:t>. G</a:t>
            </a:r>
            <a:r>
              <a:rPr lang="ko-KR" altLang="en-US" sz="1600" kern="0" dirty="0">
                <a:solidFill>
                  <a:srgbClr val="000000"/>
                </a:solidFill>
                <a:latin typeface="+mn-ea"/>
              </a:rPr>
              <a:t>씨와 같이 근무했던 복지관은 규모도 크고 다른 기관으로 클라이언트를 위탁하거나 협조하는 일이 많아 </a:t>
            </a:r>
            <a:r>
              <a:rPr lang="ko-KR" altLang="en-US" sz="1600" b="1" kern="0" dirty="0">
                <a:solidFill>
                  <a:srgbClr val="000000"/>
                </a:solidFill>
                <a:latin typeface="+mn-ea"/>
              </a:rPr>
              <a:t>명분도 충분했다</a:t>
            </a:r>
            <a:r>
              <a:rPr lang="en-US" altLang="ko-KR" sz="1600" b="1" kern="0" dirty="0">
                <a:solidFill>
                  <a:srgbClr val="000000"/>
                </a:solidFill>
                <a:latin typeface="+mn-ea"/>
              </a:rPr>
              <a:t>.</a:t>
            </a:r>
            <a:r>
              <a:rPr lang="ko-KR" altLang="en-US" sz="1600" kern="0" dirty="0">
                <a:solidFill>
                  <a:srgbClr val="000000"/>
                </a:solidFill>
                <a:latin typeface="+mn-ea"/>
              </a:rPr>
              <a:t> 단지 </a:t>
            </a:r>
            <a:r>
              <a:rPr lang="ko-KR" altLang="en-US" sz="1600" b="1" kern="0" dirty="0">
                <a:solidFill>
                  <a:srgbClr val="000000"/>
                </a:solidFill>
                <a:latin typeface="+mn-ea"/>
              </a:rPr>
              <a:t>돈을 주고 클라이언트를 거래하는 부정적 사실</a:t>
            </a:r>
            <a:r>
              <a:rPr lang="ko-KR" altLang="en-US" sz="1600" kern="0" dirty="0">
                <a:solidFill>
                  <a:srgbClr val="000000"/>
                </a:solidFill>
                <a:latin typeface="+mn-ea"/>
              </a:rPr>
              <a:t>이 걸렸을 </a:t>
            </a:r>
            <a:r>
              <a:rPr lang="en-US" altLang="ko-KR" sz="1600" kern="0" dirty="0">
                <a:solidFill>
                  <a:srgbClr val="000000"/>
                </a:solidFill>
                <a:latin typeface="+mn-ea"/>
              </a:rPr>
              <a:t>F</a:t>
            </a:r>
            <a:r>
              <a:rPr lang="ko-KR" altLang="en-US" sz="1600" kern="0" dirty="0">
                <a:solidFill>
                  <a:srgbClr val="000000"/>
                </a:solidFill>
                <a:latin typeface="+mn-ea"/>
              </a:rPr>
              <a:t>씨였다</a:t>
            </a:r>
            <a:r>
              <a:rPr lang="en-US" altLang="ko-KR" sz="1600" kern="0" dirty="0">
                <a:solidFill>
                  <a:srgbClr val="000000"/>
                </a:solidFill>
                <a:latin typeface="+mn-ea"/>
              </a:rPr>
              <a:t>. </a:t>
            </a:r>
            <a:r>
              <a:rPr lang="ko-KR" altLang="en-US" sz="1600" b="1" kern="0" dirty="0">
                <a:solidFill>
                  <a:srgbClr val="000000"/>
                </a:solidFill>
                <a:latin typeface="+mn-ea"/>
              </a:rPr>
              <a:t>알고 보니 </a:t>
            </a:r>
            <a:r>
              <a:rPr lang="en-US" altLang="ko-KR" sz="1600" b="1" kern="0" dirty="0">
                <a:solidFill>
                  <a:srgbClr val="000000"/>
                </a:solidFill>
                <a:latin typeface="+mn-ea"/>
              </a:rPr>
              <a:t>G</a:t>
            </a:r>
            <a:r>
              <a:rPr lang="ko-KR" altLang="en-US" sz="1600" b="1" kern="0" dirty="0">
                <a:solidFill>
                  <a:srgbClr val="000000"/>
                </a:solidFill>
                <a:latin typeface="+mn-ea"/>
              </a:rPr>
              <a:t>씨는 이렇게 돈을 꽤 챙겼다고 한다</a:t>
            </a:r>
            <a:r>
              <a:rPr lang="en-US" altLang="ko-KR" sz="1600" b="1" kern="0" dirty="0">
                <a:solidFill>
                  <a:srgbClr val="000000"/>
                </a:solidFill>
                <a:latin typeface="+mn-ea"/>
              </a:rPr>
              <a:t>.</a:t>
            </a:r>
            <a:endParaRPr lang="ko-KR" altLang="en-US" sz="1600" kern="0" dirty="0">
              <a:solidFill>
                <a:srgbClr val="000000"/>
              </a:solidFill>
              <a:latin typeface="+mn-ea"/>
            </a:endParaRPr>
          </a:p>
          <a:p>
            <a:pPr algn="just" fontAlgn="base">
              <a:lnSpc>
                <a:spcPct val="160000"/>
              </a:lnSpc>
            </a:pPr>
            <a:r>
              <a:rPr lang="en-US" altLang="ko-KR" sz="1600" kern="0" dirty="0">
                <a:solidFill>
                  <a:srgbClr val="000000"/>
                </a:solidFill>
                <a:latin typeface="+mn-ea"/>
              </a:rPr>
              <a:t>F</a:t>
            </a:r>
            <a:r>
              <a:rPr lang="ko-KR" altLang="en-US" sz="1600" kern="0" dirty="0">
                <a:solidFill>
                  <a:srgbClr val="000000"/>
                </a:solidFill>
                <a:latin typeface="+mn-ea"/>
              </a:rPr>
              <a:t>로서는 좋은 제안인 것 같기도 </a:t>
            </a:r>
            <a:r>
              <a:rPr lang="ko-KR" altLang="en-US" sz="1600" kern="0" dirty="0" err="1">
                <a:solidFill>
                  <a:srgbClr val="000000"/>
                </a:solidFill>
                <a:latin typeface="+mn-ea"/>
              </a:rPr>
              <a:t>하였다만</a:t>
            </a:r>
            <a:r>
              <a:rPr lang="ko-KR" altLang="en-US" sz="1600" kern="0" dirty="0">
                <a:solidFill>
                  <a:srgbClr val="000000"/>
                </a:solidFill>
                <a:latin typeface="+mn-ea"/>
              </a:rPr>
              <a:t> 양심적으로 힘들었다</a:t>
            </a:r>
            <a:r>
              <a:rPr lang="en-US" altLang="ko-KR" sz="1600" kern="0" dirty="0">
                <a:solidFill>
                  <a:srgbClr val="000000"/>
                </a:solidFill>
                <a:latin typeface="+mn-ea"/>
              </a:rPr>
              <a:t>. </a:t>
            </a:r>
            <a:r>
              <a:rPr lang="ko-KR" altLang="en-US" sz="1600" kern="0" dirty="0">
                <a:solidFill>
                  <a:srgbClr val="000000"/>
                </a:solidFill>
                <a:latin typeface="+mn-ea"/>
              </a:rPr>
              <a:t>그러나 단칼에 거절도 하지 못하였다</a:t>
            </a:r>
            <a:r>
              <a:rPr lang="en-US" altLang="ko-KR" sz="1600" kern="0" dirty="0">
                <a:solidFill>
                  <a:srgbClr val="000000"/>
                </a:solidFill>
                <a:latin typeface="+mn-ea"/>
              </a:rPr>
              <a:t>. </a:t>
            </a:r>
            <a:r>
              <a:rPr lang="ko-KR" altLang="en-US" sz="1600" kern="0" dirty="0">
                <a:solidFill>
                  <a:srgbClr val="000000"/>
                </a:solidFill>
                <a:latin typeface="+mn-ea"/>
              </a:rPr>
              <a:t>아래와 같은 상황들 때문</a:t>
            </a:r>
            <a:r>
              <a:rPr lang="en-US" altLang="ko-KR" sz="1600" kern="0" dirty="0">
                <a:solidFill>
                  <a:srgbClr val="000000"/>
                </a:solidFill>
                <a:latin typeface="+mn-ea"/>
              </a:rPr>
              <a:t>.</a:t>
            </a:r>
            <a:endParaRPr lang="ko-KR" altLang="en-US" sz="1600" kern="0" dirty="0">
              <a:solidFill>
                <a:srgbClr val="000000"/>
              </a:solidFill>
              <a:latin typeface="+mn-ea"/>
            </a:endParaRPr>
          </a:p>
          <a:p>
            <a:pPr algn="just" fontAlgn="base">
              <a:lnSpc>
                <a:spcPct val="160000"/>
              </a:lnSpc>
            </a:pPr>
            <a:r>
              <a:rPr lang="ko-KR" altLang="en-US" sz="1600" kern="0" dirty="0">
                <a:solidFill>
                  <a:srgbClr val="000000"/>
                </a:solidFill>
                <a:latin typeface="+mn-ea"/>
              </a:rPr>
              <a:t>현재 </a:t>
            </a:r>
            <a:r>
              <a:rPr lang="en-US" altLang="ko-KR" sz="1600" kern="0" dirty="0">
                <a:solidFill>
                  <a:srgbClr val="000000"/>
                </a:solidFill>
                <a:latin typeface="+mn-ea"/>
              </a:rPr>
              <a:t>F</a:t>
            </a:r>
            <a:r>
              <a:rPr lang="ko-KR" altLang="en-US" sz="1600" kern="0" dirty="0">
                <a:solidFill>
                  <a:srgbClr val="000000"/>
                </a:solidFill>
                <a:latin typeface="+mn-ea"/>
              </a:rPr>
              <a:t>의 복지관은 현재 경제적으로 매우 어려웠다</a:t>
            </a:r>
            <a:r>
              <a:rPr lang="en-US" altLang="ko-KR" sz="1600" kern="0" dirty="0">
                <a:solidFill>
                  <a:srgbClr val="000000"/>
                </a:solidFill>
                <a:latin typeface="+mn-ea"/>
              </a:rPr>
              <a:t>. </a:t>
            </a:r>
            <a:r>
              <a:rPr lang="ko-KR" altLang="en-US" sz="1600" kern="0" dirty="0">
                <a:solidFill>
                  <a:srgbClr val="000000"/>
                </a:solidFill>
                <a:latin typeface="+mn-ea"/>
              </a:rPr>
              <a:t>지난달 수입은 직원들에게 월급도 제때 주지 못할 정도로 적었다</a:t>
            </a:r>
            <a:r>
              <a:rPr lang="en-US" altLang="ko-KR" sz="1600" kern="0" dirty="0">
                <a:solidFill>
                  <a:srgbClr val="000000"/>
                </a:solidFill>
                <a:latin typeface="+mn-ea"/>
              </a:rPr>
              <a:t>.</a:t>
            </a:r>
            <a:endParaRPr lang="ko-KR" altLang="en-US" sz="1600" kern="0" dirty="0">
              <a:solidFill>
                <a:srgbClr val="000000"/>
              </a:solidFill>
              <a:latin typeface="+mn-ea"/>
            </a:endParaRPr>
          </a:p>
          <a:p>
            <a:pPr algn="just" fontAlgn="base">
              <a:lnSpc>
                <a:spcPct val="160000"/>
              </a:lnSpc>
            </a:pPr>
            <a:r>
              <a:rPr lang="ko-KR" altLang="en-US" sz="1600" kern="0" dirty="0">
                <a:solidFill>
                  <a:srgbClr val="000000"/>
                </a:solidFill>
                <a:latin typeface="+mn-ea"/>
              </a:rPr>
              <a:t>동료 </a:t>
            </a:r>
            <a:r>
              <a:rPr lang="en-US" altLang="ko-KR" sz="1600" kern="0" dirty="0">
                <a:solidFill>
                  <a:srgbClr val="000000"/>
                </a:solidFill>
                <a:latin typeface="+mn-ea"/>
              </a:rPr>
              <a:t>G</a:t>
            </a:r>
            <a:r>
              <a:rPr lang="ko-KR" altLang="en-US" sz="1600" kern="0" dirty="0">
                <a:solidFill>
                  <a:srgbClr val="000000"/>
                </a:solidFill>
                <a:latin typeface="+mn-ea"/>
              </a:rPr>
              <a:t>씨에게 전화를 해야 할 것인가</a:t>
            </a:r>
            <a:r>
              <a:rPr lang="en-US" altLang="ko-KR" sz="1600" kern="0" dirty="0">
                <a:solidFill>
                  <a:srgbClr val="000000"/>
                </a:solidFill>
                <a:latin typeface="+mn-ea"/>
              </a:rPr>
              <a:t>? </a:t>
            </a:r>
            <a:r>
              <a:rPr lang="ko-KR" altLang="en-US" sz="1600" kern="0" dirty="0" smtClean="0">
                <a:solidFill>
                  <a:srgbClr val="000000"/>
                </a:solidFill>
                <a:latin typeface="+mn-ea"/>
              </a:rPr>
              <a:t>아니면 이 사실을 고발해야 할 것인가</a:t>
            </a:r>
            <a:r>
              <a:rPr lang="en-US" altLang="ko-KR" sz="1600" kern="0" smtClean="0">
                <a:solidFill>
                  <a:srgbClr val="000000"/>
                </a:solidFill>
                <a:latin typeface="+mn-ea"/>
              </a:rPr>
              <a:t>?</a:t>
            </a:r>
            <a:endParaRPr lang="ko-KR" altLang="en-US" sz="1600" kern="0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637CE2E-F19F-418E-BA0D-95F2C8EBC2EA}"/>
              </a:ext>
            </a:extLst>
          </p:cNvPr>
          <p:cNvSpPr txBox="1"/>
          <p:nvPr/>
        </p:nvSpPr>
        <p:spPr>
          <a:xfrm>
            <a:off x="1420136" y="1265727"/>
            <a:ext cx="1859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solidFill>
                  <a:srgbClr val="2E6CA4"/>
                </a:solidFill>
              </a:rPr>
              <a:t>&lt;</a:t>
            </a:r>
            <a:r>
              <a:rPr lang="ko-KR" altLang="en-US" b="1" dirty="0">
                <a:solidFill>
                  <a:srgbClr val="2E6CA4"/>
                </a:solidFill>
              </a:rPr>
              <a:t>사례</a:t>
            </a:r>
            <a:r>
              <a:rPr lang="en-US" altLang="ko-KR" b="1" dirty="0">
                <a:solidFill>
                  <a:srgbClr val="2E6CA4"/>
                </a:solidFill>
              </a:rPr>
              <a:t>&gt;</a:t>
            </a:r>
            <a:endParaRPr lang="ko-KR" altLang="en-US" b="1" dirty="0">
              <a:solidFill>
                <a:srgbClr val="2E6CA4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 flipV="1">
            <a:off x="1513840" y="996007"/>
            <a:ext cx="6715140" cy="45719"/>
          </a:xfrm>
          <a:prstGeom prst="rect">
            <a:avLst/>
          </a:prstGeom>
          <a:solidFill>
            <a:srgbClr val="6793A9"/>
          </a:solidFill>
          <a:ln>
            <a:solidFill>
              <a:srgbClr val="6793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C140C1D1-5B92-4A21-B599-FD7BD6D95DB5}"/>
              </a:ext>
            </a:extLst>
          </p:cNvPr>
          <p:cNvSpPr txBox="1"/>
          <p:nvPr/>
        </p:nvSpPr>
        <p:spPr>
          <a:xfrm>
            <a:off x="1809720" y="428794"/>
            <a:ext cx="39103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200" b="1" dirty="0">
                <a:solidFill>
                  <a:srgbClr val="2E6CA4"/>
                </a:solidFill>
              </a:rPr>
              <a:t>조별 토론</a:t>
            </a:r>
          </a:p>
        </p:txBody>
      </p:sp>
      <p:sp>
        <p:nvSpPr>
          <p:cNvPr id="8" name="직사각형 7"/>
          <p:cNvSpPr/>
          <p:nvPr/>
        </p:nvSpPr>
        <p:spPr>
          <a:xfrm>
            <a:off x="2452662" y="0"/>
            <a:ext cx="6715140" cy="998621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41006149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46F33E90-9100-4D37-9A39-AF902F45B5BA}"/>
              </a:ext>
            </a:extLst>
          </p:cNvPr>
          <p:cNvSpPr txBox="1"/>
          <p:nvPr/>
        </p:nvSpPr>
        <p:spPr>
          <a:xfrm>
            <a:off x="1271181" y="1408271"/>
            <a:ext cx="7358114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/>
              <a:t>∙ 클라이언트는 누구인가</a:t>
            </a:r>
            <a:r>
              <a:rPr lang="en-US" altLang="ko-KR" sz="1600" b="1" dirty="0"/>
              <a:t>?</a:t>
            </a:r>
          </a:p>
          <a:p>
            <a:endParaRPr lang="en-US" altLang="ko-KR" sz="1600" b="1" dirty="0"/>
          </a:p>
          <a:p>
            <a:endParaRPr lang="en-US" altLang="ko-KR" sz="1600" b="1" dirty="0"/>
          </a:p>
          <a:p>
            <a:r>
              <a:rPr lang="ko-KR" altLang="en-US" sz="1600" b="1" dirty="0"/>
              <a:t>∙ 위 사례의 문제는 무엇인가</a:t>
            </a:r>
            <a:r>
              <a:rPr lang="en-US" altLang="ko-KR" sz="1600" b="1" dirty="0"/>
              <a:t>?</a:t>
            </a:r>
          </a:p>
          <a:p>
            <a:endParaRPr lang="en-US" altLang="ko-KR" sz="1600" b="1" dirty="0"/>
          </a:p>
          <a:p>
            <a:endParaRPr lang="en-US" altLang="ko-KR" sz="1600" b="1" dirty="0"/>
          </a:p>
          <a:p>
            <a:r>
              <a:rPr lang="ko-KR" altLang="en-US" sz="1600" b="1" dirty="0"/>
              <a:t>∙ 클라이언트의 욕구는 무엇인가</a:t>
            </a:r>
            <a:r>
              <a:rPr lang="en-US" altLang="ko-KR" sz="1600" b="1" dirty="0"/>
              <a:t>?</a:t>
            </a:r>
          </a:p>
          <a:p>
            <a:endParaRPr lang="en-US" altLang="ko-KR" sz="1600" b="1" dirty="0"/>
          </a:p>
          <a:p>
            <a:endParaRPr lang="en-US" altLang="ko-KR" sz="1600" b="1" dirty="0"/>
          </a:p>
          <a:p>
            <a:r>
              <a:rPr lang="ko-KR" altLang="en-US" sz="1600" b="1" dirty="0"/>
              <a:t>∙ 위 사례에서 </a:t>
            </a:r>
            <a:r>
              <a:rPr lang="ko-KR" altLang="en-US" sz="1600" b="1" dirty="0" err="1"/>
              <a:t>사회복지사가</a:t>
            </a:r>
            <a:r>
              <a:rPr lang="ko-KR" altLang="en-US" sz="1600" b="1" dirty="0"/>
              <a:t> 직면한 딜레마는</a:t>
            </a:r>
            <a:r>
              <a:rPr lang="en-US" altLang="ko-KR" sz="1600" b="1" dirty="0"/>
              <a:t>?</a:t>
            </a:r>
          </a:p>
          <a:p>
            <a:endParaRPr lang="en-US" altLang="ko-KR" sz="1600" b="1" dirty="0"/>
          </a:p>
          <a:p>
            <a:endParaRPr lang="en-US" altLang="ko-KR" sz="1600" b="1" dirty="0"/>
          </a:p>
          <a:p>
            <a:r>
              <a:rPr lang="ko-KR" altLang="en-US" sz="1600" b="1" dirty="0"/>
              <a:t>∙ 위 사례에 대한 개인의 생각은</a:t>
            </a:r>
            <a:r>
              <a:rPr lang="en-US" altLang="ko-KR" sz="1600" b="1" dirty="0"/>
              <a:t>?</a:t>
            </a:r>
          </a:p>
          <a:p>
            <a:endParaRPr lang="en-US" altLang="ko-KR" sz="1600" b="1" dirty="0"/>
          </a:p>
          <a:p>
            <a:endParaRPr lang="en-US" altLang="ko-KR" sz="1600" b="1" dirty="0"/>
          </a:p>
          <a:p>
            <a:r>
              <a:rPr lang="ko-KR" altLang="en-US" sz="1600" b="1" dirty="0"/>
              <a:t>∙ 본인이 </a:t>
            </a:r>
            <a:r>
              <a:rPr lang="ko-KR" altLang="en-US" sz="1600" b="1" dirty="0" err="1"/>
              <a:t>사회복지사로서</a:t>
            </a:r>
            <a:r>
              <a:rPr lang="ko-KR" altLang="en-US" sz="1600" b="1" dirty="0"/>
              <a:t> 이러한 사례를 접한다면 어떻게 행동할까</a:t>
            </a:r>
            <a:r>
              <a:rPr lang="en-US" altLang="ko-KR" sz="1600" b="1" dirty="0"/>
              <a:t>?</a:t>
            </a:r>
          </a:p>
          <a:p>
            <a:endParaRPr lang="en-US" altLang="ko-KR" b="1" dirty="0"/>
          </a:p>
          <a:p>
            <a:endParaRPr lang="en-US" altLang="ko-KR" b="1" dirty="0"/>
          </a:p>
          <a:p>
            <a:endParaRPr lang="ko-KR" altLang="en-US" b="1" dirty="0"/>
          </a:p>
        </p:txBody>
      </p:sp>
      <p:sp>
        <p:nvSpPr>
          <p:cNvPr id="6" name="직사각형 5"/>
          <p:cNvSpPr/>
          <p:nvPr/>
        </p:nvSpPr>
        <p:spPr>
          <a:xfrm flipV="1">
            <a:off x="1513840" y="996007"/>
            <a:ext cx="6715140" cy="45719"/>
          </a:xfrm>
          <a:prstGeom prst="rect">
            <a:avLst/>
          </a:prstGeom>
          <a:solidFill>
            <a:srgbClr val="6793A9"/>
          </a:solidFill>
          <a:ln>
            <a:solidFill>
              <a:srgbClr val="6793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C140C1D1-5B92-4A21-B599-FD7BD6D95DB5}"/>
              </a:ext>
            </a:extLst>
          </p:cNvPr>
          <p:cNvSpPr txBox="1"/>
          <p:nvPr/>
        </p:nvSpPr>
        <p:spPr>
          <a:xfrm>
            <a:off x="1809720" y="428794"/>
            <a:ext cx="39103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200" b="1" dirty="0">
                <a:solidFill>
                  <a:srgbClr val="2E6CA4"/>
                </a:solidFill>
              </a:rPr>
              <a:t>조별 토론</a:t>
            </a:r>
          </a:p>
        </p:txBody>
      </p:sp>
      <p:sp>
        <p:nvSpPr>
          <p:cNvPr id="8" name="직사각형 7"/>
          <p:cNvSpPr/>
          <p:nvPr/>
        </p:nvSpPr>
        <p:spPr>
          <a:xfrm>
            <a:off x="2452662" y="0"/>
            <a:ext cx="6715140" cy="998621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26954689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/>
          <p:cNvGrpSpPr/>
          <p:nvPr/>
        </p:nvGrpSpPr>
        <p:grpSpPr>
          <a:xfrm>
            <a:off x="1784350" y="850900"/>
            <a:ext cx="8623300" cy="5003800"/>
            <a:chOff x="1784350" y="393700"/>
            <a:chExt cx="8623300" cy="5003800"/>
          </a:xfrm>
        </p:grpSpPr>
        <p:pic>
          <p:nvPicPr>
            <p:cNvPr id="3" name="그림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2627953" y="393700"/>
              <a:ext cx="6936095" cy="4622361"/>
            </a:xfrm>
            <a:prstGeom prst="rect">
              <a:avLst/>
            </a:prstGeom>
          </p:spPr>
        </p:pic>
        <p:sp>
          <p:nvSpPr>
            <p:cNvPr id="6" name="직사각형 5"/>
            <p:cNvSpPr/>
            <p:nvPr/>
          </p:nvSpPr>
          <p:spPr>
            <a:xfrm>
              <a:off x="1784350" y="4279900"/>
              <a:ext cx="8623300" cy="1117600"/>
            </a:xfrm>
            <a:prstGeom prst="rect">
              <a:avLst/>
            </a:prstGeom>
            <a:solidFill>
              <a:srgbClr val="2E6CA4"/>
            </a:solidFill>
            <a:ln>
              <a:solidFill>
                <a:srgbClr val="2E6CA4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직사각형 6"/>
            <p:cNvSpPr/>
            <p:nvPr/>
          </p:nvSpPr>
          <p:spPr>
            <a:xfrm>
              <a:off x="4385479" y="4529825"/>
              <a:ext cx="3350982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300" b="1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“ THANK YOU ”</a:t>
              </a:r>
              <a:endParaRPr lang="ko-KR" altLang="en-US" sz="33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85151971"/>
      </p:ext>
    </p:extLst>
  </p:cSld>
  <p:clrMapOvr>
    <a:masterClrMapping/>
  </p:clrMapOvr>
  <p:transition spd="slow">
    <p:cov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917008" y="3533775"/>
            <a:ext cx="61436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00" b="1" dirty="0"/>
              <a:t>전문적 동료관계 윤리적 딜레마 개념</a:t>
            </a:r>
            <a:endParaRPr lang="en-US" altLang="ko-KR" sz="2000" b="1" dirty="0"/>
          </a:p>
        </p:txBody>
      </p:sp>
      <p:grpSp>
        <p:nvGrpSpPr>
          <p:cNvPr id="6" name="그룹 5"/>
          <p:cNvGrpSpPr/>
          <p:nvPr/>
        </p:nvGrpSpPr>
        <p:grpSpPr>
          <a:xfrm>
            <a:off x="5176043" y="2628900"/>
            <a:ext cx="1625600" cy="66675"/>
            <a:chOff x="5283200" y="1441450"/>
            <a:chExt cx="1625600" cy="66675"/>
          </a:xfrm>
          <a:solidFill>
            <a:srgbClr val="2E6CA4"/>
          </a:solidFill>
        </p:grpSpPr>
        <p:cxnSp>
          <p:nvCxnSpPr>
            <p:cNvPr id="7" name="직선 연결선 6"/>
            <p:cNvCxnSpPr/>
            <p:nvPr/>
          </p:nvCxnSpPr>
          <p:spPr>
            <a:xfrm>
              <a:off x="5283200" y="1480457"/>
              <a:ext cx="1625600" cy="0"/>
            </a:xfrm>
            <a:prstGeom prst="line">
              <a:avLst/>
            </a:prstGeom>
            <a:grpFill/>
            <a:ln w="12700">
              <a:solidFill>
                <a:srgbClr val="2E6CA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타원 9"/>
            <p:cNvSpPr/>
            <p:nvPr/>
          </p:nvSpPr>
          <p:spPr>
            <a:xfrm>
              <a:off x="6062663" y="1441450"/>
              <a:ext cx="66675" cy="66675"/>
            </a:xfrm>
            <a:prstGeom prst="ellipse">
              <a:avLst/>
            </a:prstGeom>
            <a:grpFill/>
            <a:ln>
              <a:solidFill>
                <a:srgbClr val="2E6CA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1" name="직사각형 10"/>
          <p:cNvSpPr/>
          <p:nvPr/>
        </p:nvSpPr>
        <p:spPr>
          <a:xfrm>
            <a:off x="5473317" y="1962106"/>
            <a:ext cx="1031051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3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2E6C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서론</a:t>
            </a:r>
          </a:p>
        </p:txBody>
      </p:sp>
    </p:spTree>
    <p:extLst>
      <p:ext uri="{BB962C8B-B14F-4D97-AF65-F5344CB8AC3E}">
        <p14:creationId xmlns:p14="http://schemas.microsoft.com/office/powerpoint/2010/main" xmlns="" val="2181529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 flipV="1">
            <a:off x="1524000" y="1025827"/>
            <a:ext cx="5072066" cy="45719"/>
          </a:xfrm>
          <a:prstGeom prst="rect">
            <a:avLst/>
          </a:prstGeom>
          <a:solidFill>
            <a:srgbClr val="6793A9"/>
          </a:solidFill>
          <a:ln>
            <a:solidFill>
              <a:srgbClr val="6793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738282" y="142852"/>
            <a:ext cx="528641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 dirty="0"/>
              <a:t>     </a:t>
            </a:r>
            <a:r>
              <a:rPr lang="en-US" altLang="ko-KR" sz="2500" b="1" dirty="0">
                <a:solidFill>
                  <a:srgbClr val="2E6CA4"/>
                </a:solidFill>
              </a:rPr>
              <a:t>1. </a:t>
            </a:r>
            <a:r>
              <a:rPr lang="ko-KR" altLang="en-US" sz="2500" b="1" dirty="0">
                <a:solidFill>
                  <a:srgbClr val="2E6CA4"/>
                </a:solidFill>
              </a:rPr>
              <a:t>전문적 동료관계에서의</a:t>
            </a:r>
            <a:endParaRPr lang="en-US" altLang="ko-KR" sz="2500" b="1" dirty="0">
              <a:solidFill>
                <a:srgbClr val="2E6CA4"/>
              </a:solidFill>
            </a:endParaRPr>
          </a:p>
          <a:p>
            <a:r>
              <a:rPr lang="ko-KR" altLang="en-US" sz="2500" b="1" dirty="0">
                <a:solidFill>
                  <a:srgbClr val="2E6CA4"/>
                </a:solidFill>
              </a:rPr>
              <a:t>          윤리적 딜레마 개념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74017" y="1442995"/>
            <a:ext cx="22860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/>
              <a:t>1. </a:t>
            </a:r>
            <a:r>
              <a:rPr lang="ko-KR" altLang="en-US" sz="2000" b="1" dirty="0"/>
              <a:t>개념</a:t>
            </a:r>
          </a:p>
        </p:txBody>
      </p:sp>
      <p:sp>
        <p:nvSpPr>
          <p:cNvPr id="10" name="직사각형 9"/>
          <p:cNvSpPr/>
          <p:nvPr/>
        </p:nvSpPr>
        <p:spPr>
          <a:xfrm>
            <a:off x="2238348" y="0"/>
            <a:ext cx="5072066" cy="1071546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2" name="그룹 11">
            <a:extLst>
              <a:ext uri="{FF2B5EF4-FFF2-40B4-BE49-F238E27FC236}">
                <a16:creationId xmlns:a16="http://schemas.microsoft.com/office/drawing/2014/main" xmlns="" id="{B5D88E14-A429-49B7-9111-64FA4F1CAAA0}"/>
              </a:ext>
            </a:extLst>
          </p:cNvPr>
          <p:cNvGrpSpPr/>
          <p:nvPr/>
        </p:nvGrpSpPr>
        <p:grpSpPr>
          <a:xfrm>
            <a:off x="1774017" y="1909939"/>
            <a:ext cx="8458098" cy="869790"/>
            <a:chOff x="1901985" y="1964053"/>
            <a:chExt cx="7417884" cy="869790"/>
          </a:xfrm>
        </p:grpSpPr>
        <p:sp>
          <p:nvSpPr>
            <p:cNvPr id="2" name="직사각형 1">
              <a:extLst>
                <a:ext uri="{FF2B5EF4-FFF2-40B4-BE49-F238E27FC236}">
                  <a16:creationId xmlns:a16="http://schemas.microsoft.com/office/drawing/2014/main" xmlns="" id="{FC8826C2-8EDD-497F-96C2-C0D5B5DDB608}"/>
                </a:ext>
              </a:extLst>
            </p:cNvPr>
            <p:cNvSpPr/>
            <p:nvPr/>
          </p:nvSpPr>
          <p:spPr>
            <a:xfrm>
              <a:off x="1901985" y="2167480"/>
              <a:ext cx="41549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dirty="0"/>
                <a:t>▶</a:t>
              </a: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xmlns="" id="{4E4B1BE9-C3E8-4D1E-9D0A-E912E555AB3A}"/>
                </a:ext>
              </a:extLst>
            </p:cNvPr>
            <p:cNvSpPr txBox="1"/>
            <p:nvPr/>
          </p:nvSpPr>
          <p:spPr>
            <a:xfrm>
              <a:off x="2238349" y="1964053"/>
              <a:ext cx="7081520" cy="8697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50000"/>
                </a:lnSpc>
              </a:pPr>
              <a:r>
                <a:rPr lang="ko-KR" altLang="en-US" dirty="0"/>
                <a:t>다른 전문가와 일하는 사회사업가는 때때로 동료들의 비윤리적이고 부적합한 행위를 알게 된다</a:t>
              </a:r>
              <a:r>
                <a:rPr lang="en-US" altLang="ko-KR" dirty="0"/>
                <a:t>.</a:t>
              </a:r>
              <a:endParaRPr lang="ko-KR" altLang="en-US" dirty="0"/>
            </a:p>
          </p:txBody>
        </p:sp>
      </p:grpSp>
      <p:grpSp>
        <p:nvGrpSpPr>
          <p:cNvPr id="14" name="그룹 13">
            <a:extLst>
              <a:ext uri="{FF2B5EF4-FFF2-40B4-BE49-F238E27FC236}">
                <a16:creationId xmlns:a16="http://schemas.microsoft.com/office/drawing/2014/main" xmlns="" id="{3AE43418-3FA3-43AF-BA3E-86F1CB00801D}"/>
              </a:ext>
            </a:extLst>
          </p:cNvPr>
          <p:cNvGrpSpPr/>
          <p:nvPr/>
        </p:nvGrpSpPr>
        <p:grpSpPr>
          <a:xfrm>
            <a:off x="1771240" y="2846563"/>
            <a:ext cx="8460875" cy="1746953"/>
            <a:chOff x="1820353" y="2678804"/>
            <a:chExt cx="7605193" cy="1746953"/>
          </a:xfrm>
        </p:grpSpPr>
        <p:sp>
          <p:nvSpPr>
            <p:cNvPr id="6" name="TextBox 5"/>
            <p:cNvSpPr txBox="1"/>
            <p:nvPr/>
          </p:nvSpPr>
          <p:spPr>
            <a:xfrm>
              <a:off x="2125196" y="2678804"/>
              <a:ext cx="7300350" cy="17469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50000"/>
                </a:lnSpc>
              </a:pPr>
              <a:r>
                <a:rPr lang="ko-KR" altLang="en-US" b="1" dirty="0">
                  <a:solidFill>
                    <a:srgbClr val="2E6CA4"/>
                  </a:solidFill>
                </a:rPr>
                <a:t> </a:t>
              </a:r>
              <a:r>
                <a:rPr lang="ko-KR" altLang="en-US" sz="2000" b="1" dirty="0">
                  <a:solidFill>
                    <a:srgbClr val="2E6CA4"/>
                  </a:solidFill>
                </a:rPr>
                <a:t>내부고발</a:t>
              </a:r>
              <a:r>
                <a:rPr lang="en-US" altLang="ko-KR" dirty="0"/>
                <a:t>(Whistle-blowing)</a:t>
              </a:r>
              <a:r>
                <a:rPr lang="ko-KR" altLang="en-US" dirty="0"/>
                <a:t>은 뚜렷한 결정을 행동으로 옮기게 하는 의도된 행위라고 정의할 수 있다</a:t>
              </a:r>
              <a:r>
                <a:rPr lang="en-US" altLang="ko-KR" dirty="0"/>
                <a:t>. </a:t>
              </a:r>
            </a:p>
            <a:p>
              <a:pPr algn="just">
                <a:lnSpc>
                  <a:spcPct val="150000"/>
                </a:lnSpc>
              </a:pPr>
              <a:r>
                <a:rPr lang="ko-KR" altLang="en-US" dirty="0"/>
                <a:t>그것은 대개 범죄 또는 불법행위의 노출</a:t>
              </a:r>
              <a:r>
                <a:rPr lang="en-US" altLang="ko-KR" dirty="0"/>
                <a:t>, </a:t>
              </a:r>
              <a:r>
                <a:rPr lang="ko-KR" altLang="en-US" dirty="0"/>
                <a:t>개인의 정보와 관련되어 있다</a:t>
              </a:r>
              <a:r>
                <a:rPr lang="en-US" altLang="ko-KR" dirty="0"/>
                <a:t>(</a:t>
              </a:r>
              <a:r>
                <a:rPr lang="en-US" altLang="ko-KR" dirty="0" err="1"/>
                <a:t>Simposon</a:t>
              </a:r>
              <a:r>
                <a:rPr lang="en-US" altLang="ko-KR" dirty="0"/>
                <a:t> &amp; Weiner, 1989).</a:t>
              </a:r>
            </a:p>
          </p:txBody>
        </p:sp>
        <p:sp>
          <p:nvSpPr>
            <p:cNvPr id="13" name="직사각형 12">
              <a:extLst>
                <a:ext uri="{FF2B5EF4-FFF2-40B4-BE49-F238E27FC236}">
                  <a16:creationId xmlns:a16="http://schemas.microsoft.com/office/drawing/2014/main" xmlns="" id="{FD393C48-D9E3-40C2-B0DE-F56CE616E6DD}"/>
                </a:ext>
              </a:extLst>
            </p:cNvPr>
            <p:cNvSpPr/>
            <p:nvPr/>
          </p:nvSpPr>
          <p:spPr>
            <a:xfrm>
              <a:off x="1820353" y="2791169"/>
              <a:ext cx="41549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dirty="0"/>
                <a:t>▶</a:t>
              </a:r>
            </a:p>
          </p:txBody>
        </p:sp>
      </p:grpSp>
      <p:grpSp>
        <p:nvGrpSpPr>
          <p:cNvPr id="16" name="그룹 15">
            <a:extLst>
              <a:ext uri="{FF2B5EF4-FFF2-40B4-BE49-F238E27FC236}">
                <a16:creationId xmlns:a16="http://schemas.microsoft.com/office/drawing/2014/main" xmlns="" id="{266C90CF-74AB-4A8D-8DEE-0C3B317A90EA}"/>
              </a:ext>
            </a:extLst>
          </p:cNvPr>
          <p:cNvGrpSpPr/>
          <p:nvPr/>
        </p:nvGrpSpPr>
        <p:grpSpPr>
          <a:xfrm>
            <a:off x="1761485" y="4838475"/>
            <a:ext cx="8809769" cy="1285288"/>
            <a:chOff x="1814725" y="4567782"/>
            <a:chExt cx="7338131" cy="1285288"/>
          </a:xfrm>
        </p:grpSpPr>
        <p:sp>
          <p:nvSpPr>
            <p:cNvPr id="7" name="TextBox 6"/>
            <p:cNvSpPr txBox="1"/>
            <p:nvPr/>
          </p:nvSpPr>
          <p:spPr>
            <a:xfrm>
              <a:off x="2109734" y="4567782"/>
              <a:ext cx="7043122" cy="12852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50000"/>
                </a:lnSpc>
              </a:pPr>
              <a:r>
                <a:rPr lang="ko-KR" altLang="en-US" dirty="0"/>
                <a:t>슈퍼</a:t>
              </a:r>
              <a:r>
                <a:rPr lang="en-US" altLang="ko-KR" dirty="0"/>
                <a:t>, </a:t>
              </a:r>
              <a:r>
                <a:rPr lang="ko-KR" altLang="en-US" dirty="0"/>
                <a:t>학교</a:t>
              </a:r>
              <a:r>
                <a:rPr lang="en-US" altLang="ko-KR" dirty="0"/>
                <a:t>, </a:t>
              </a:r>
              <a:r>
                <a:rPr lang="ko-KR" altLang="en-US" dirty="0"/>
                <a:t>은행 어디에서 일하든 직장에서 잘못을 고발하는 것은 어려운 것이다</a:t>
              </a:r>
              <a:r>
                <a:rPr lang="en-US" altLang="ko-KR" dirty="0"/>
                <a:t>.</a:t>
              </a:r>
            </a:p>
            <a:p>
              <a:pPr algn="just">
                <a:lnSpc>
                  <a:spcPct val="150000"/>
                </a:lnSpc>
              </a:pPr>
              <a:r>
                <a:rPr lang="ko-KR" altLang="en-US" dirty="0"/>
                <a:t>직장에서의 비윤리적이고 비합법적인 실천을 폭로하는 것은 다 최근의 현상이다</a:t>
              </a:r>
              <a:r>
                <a:rPr lang="en-US" altLang="ko-KR" dirty="0"/>
                <a:t>. </a:t>
              </a:r>
              <a:r>
                <a:rPr lang="ko-KR" altLang="en-US" dirty="0"/>
                <a:t>이러한 현상은 한국에서 또한 나타나고 있다</a:t>
              </a:r>
              <a:r>
                <a:rPr lang="en-US" altLang="ko-KR" dirty="0"/>
                <a:t>. </a:t>
              </a:r>
              <a:endParaRPr lang="ko-KR" altLang="en-US" dirty="0"/>
            </a:p>
          </p:txBody>
        </p:sp>
        <p:sp>
          <p:nvSpPr>
            <p:cNvPr id="15" name="직사각형 14">
              <a:extLst>
                <a:ext uri="{FF2B5EF4-FFF2-40B4-BE49-F238E27FC236}">
                  <a16:creationId xmlns:a16="http://schemas.microsoft.com/office/drawing/2014/main" xmlns="" id="{B2A78A23-5000-4AD8-8A28-913DCC154135}"/>
                </a:ext>
              </a:extLst>
            </p:cNvPr>
            <p:cNvSpPr/>
            <p:nvPr/>
          </p:nvSpPr>
          <p:spPr>
            <a:xfrm>
              <a:off x="1814725" y="4686688"/>
              <a:ext cx="41549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dirty="0"/>
                <a:t>▶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1137192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양쪽 모서리가 둥근 사각형 8"/>
          <p:cNvSpPr/>
          <p:nvPr/>
        </p:nvSpPr>
        <p:spPr>
          <a:xfrm>
            <a:off x="1881158" y="1500174"/>
            <a:ext cx="8429684" cy="5357826"/>
          </a:xfrm>
          <a:prstGeom prst="round2SameRect">
            <a:avLst>
              <a:gd name="adj1" fmla="val 5348"/>
              <a:gd name="adj2" fmla="val 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1881158" y="2357430"/>
            <a:ext cx="8429684" cy="2500330"/>
          </a:xfrm>
          <a:prstGeom prst="rect">
            <a:avLst/>
          </a:prstGeom>
          <a:solidFill>
            <a:srgbClr val="6793A9">
              <a:alpha val="0"/>
            </a:srgbClr>
          </a:solidFill>
          <a:ln>
            <a:solidFill>
              <a:srgbClr val="6793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/>
          <p:cNvSpPr/>
          <p:nvPr/>
        </p:nvSpPr>
        <p:spPr>
          <a:xfrm flipV="1">
            <a:off x="1524000" y="1025827"/>
            <a:ext cx="5072066" cy="45719"/>
          </a:xfrm>
          <a:prstGeom prst="rect">
            <a:avLst/>
          </a:prstGeom>
          <a:solidFill>
            <a:srgbClr val="6793A9"/>
          </a:solidFill>
          <a:ln>
            <a:solidFill>
              <a:srgbClr val="6793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1738282" y="142852"/>
            <a:ext cx="528641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 dirty="0"/>
              <a:t>     </a:t>
            </a:r>
            <a:r>
              <a:rPr lang="en-US" altLang="ko-KR" sz="2500" b="1" dirty="0">
                <a:solidFill>
                  <a:srgbClr val="2E6CA4"/>
                </a:solidFill>
              </a:rPr>
              <a:t>1. </a:t>
            </a:r>
            <a:r>
              <a:rPr lang="ko-KR" altLang="en-US" sz="2500" b="1" dirty="0">
                <a:solidFill>
                  <a:srgbClr val="2E6CA4"/>
                </a:solidFill>
              </a:rPr>
              <a:t>전문적 동료관계에서의</a:t>
            </a:r>
            <a:endParaRPr lang="en-US" altLang="ko-KR" sz="2500" b="1" dirty="0">
              <a:solidFill>
                <a:srgbClr val="2E6CA4"/>
              </a:solidFill>
            </a:endParaRPr>
          </a:p>
          <a:p>
            <a:r>
              <a:rPr lang="ko-KR" altLang="en-US" sz="2500" b="1" dirty="0">
                <a:solidFill>
                  <a:srgbClr val="2E6CA4"/>
                </a:solidFill>
              </a:rPr>
              <a:t>          윤리적 딜레마 개념</a:t>
            </a:r>
          </a:p>
        </p:txBody>
      </p:sp>
      <p:sp>
        <p:nvSpPr>
          <p:cNvPr id="16" name="직사각형 15"/>
          <p:cNvSpPr/>
          <p:nvPr/>
        </p:nvSpPr>
        <p:spPr>
          <a:xfrm>
            <a:off x="2238348" y="0"/>
            <a:ext cx="5072066" cy="1071546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810038" y="1500174"/>
            <a:ext cx="8715436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o-KR" altLang="en-US" sz="2000" b="1" dirty="0"/>
              <a:t>개념</a:t>
            </a:r>
            <a:endParaRPr lang="en-US" altLang="ko-KR" sz="2000" b="1" dirty="0"/>
          </a:p>
          <a:p>
            <a:pPr marL="342900" indent="-342900"/>
            <a:endParaRPr lang="en-US" altLang="ko-KR" sz="1000" b="1" dirty="0"/>
          </a:p>
          <a:p>
            <a:r>
              <a:rPr lang="ko-KR" altLang="en-US" b="1" dirty="0">
                <a:solidFill>
                  <a:srgbClr val="7030A0"/>
                </a:solidFill>
              </a:rPr>
              <a:t>▶ 전문적 동료관계에서 윤리적 딜레마</a:t>
            </a:r>
            <a:endParaRPr lang="en-US" altLang="ko-KR" b="1" dirty="0">
              <a:solidFill>
                <a:srgbClr val="7030A0"/>
              </a:solidFill>
            </a:endParaRPr>
          </a:p>
          <a:p>
            <a:pPr>
              <a:buFontTx/>
              <a:buChar char="-"/>
            </a:pPr>
            <a:endParaRPr lang="en-US" altLang="ko-KR" dirty="0"/>
          </a:p>
          <a:p>
            <a:r>
              <a:rPr lang="ko-KR" altLang="en-US" dirty="0"/>
              <a:t> </a:t>
            </a:r>
            <a:r>
              <a:rPr lang="ko-KR" altLang="en-US" sz="1600" b="1" dirty="0"/>
              <a:t>동료가 비윤리적 혹은 비전문적인 행위에 관여된 것을 알았을 때 사회복지사는 어떻게 해야 하는가</a:t>
            </a:r>
            <a:r>
              <a:rPr lang="en-US" altLang="ko-KR" sz="1600" b="1" dirty="0"/>
              <a:t>? </a:t>
            </a:r>
          </a:p>
          <a:p>
            <a:endParaRPr lang="en-US" altLang="ko-KR" sz="1600" b="1" dirty="0"/>
          </a:p>
          <a:p>
            <a:r>
              <a:rPr lang="ko-KR" altLang="en-US" sz="1600" b="1" dirty="0"/>
              <a:t> 동료사회복지사가 클라이언트에게 부실한 서비스를 제공함을 알았을 때 그는 어떻게 반응해야 하는가</a:t>
            </a:r>
            <a:r>
              <a:rPr lang="en-US" altLang="ko-KR" sz="1600" b="1" dirty="0"/>
              <a:t>? </a:t>
            </a:r>
          </a:p>
          <a:p>
            <a:endParaRPr lang="en-US" altLang="ko-KR" sz="1600" b="1" dirty="0"/>
          </a:p>
          <a:p>
            <a:r>
              <a:rPr lang="ko-KR" altLang="en-US" sz="1600" b="1" dirty="0"/>
              <a:t> 동료사회복지사나 직원이</a:t>
            </a:r>
            <a:r>
              <a:rPr lang="en-US" altLang="ko-KR" sz="1600" b="1" dirty="0"/>
              <a:t>, </a:t>
            </a:r>
            <a:r>
              <a:rPr lang="ko-KR" altLang="en-US" sz="1600" b="1" dirty="0"/>
              <a:t>기관이 금하는 활동을 하고 있음을 발견했을 때 그의 책임은 무엇인가</a:t>
            </a:r>
            <a:r>
              <a:rPr lang="en-US" altLang="ko-KR" sz="1600" b="1" dirty="0"/>
              <a:t>?</a:t>
            </a:r>
          </a:p>
          <a:p>
            <a:r>
              <a:rPr lang="en-US" altLang="ko-KR" dirty="0"/>
              <a:t> </a:t>
            </a:r>
          </a:p>
          <a:p>
            <a:endParaRPr lang="en-US" altLang="ko-KR" dirty="0"/>
          </a:p>
          <a:p>
            <a:r>
              <a:rPr lang="ko-KR" altLang="en-US" dirty="0"/>
              <a:t> </a:t>
            </a:r>
          </a:p>
          <a:p>
            <a:endParaRPr lang="ko-KR" altLang="en-US" dirty="0"/>
          </a:p>
          <a:p>
            <a:endParaRPr lang="en-US" altLang="ko-KR" dirty="0"/>
          </a:p>
          <a:p>
            <a:endParaRPr lang="ko-KR" altLang="en-US" dirty="0"/>
          </a:p>
          <a:p>
            <a:endParaRPr lang="ko-KR" altLang="en-US" dirty="0"/>
          </a:p>
        </p:txBody>
      </p:sp>
      <p:grpSp>
        <p:nvGrpSpPr>
          <p:cNvPr id="4" name="그룹 3">
            <a:extLst>
              <a:ext uri="{FF2B5EF4-FFF2-40B4-BE49-F238E27FC236}">
                <a16:creationId xmlns:a16="http://schemas.microsoft.com/office/drawing/2014/main" xmlns="" id="{0456AA36-A129-4952-AD7D-69E8D1F8E242}"/>
              </a:ext>
            </a:extLst>
          </p:cNvPr>
          <p:cNvGrpSpPr/>
          <p:nvPr/>
        </p:nvGrpSpPr>
        <p:grpSpPr>
          <a:xfrm>
            <a:off x="822305" y="5040862"/>
            <a:ext cx="10547390" cy="1661993"/>
            <a:chOff x="837383" y="5053155"/>
            <a:chExt cx="10547390" cy="1661993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xmlns="" id="{569602EC-F853-4D81-92FD-8EF42B7CFFB8}"/>
                </a:ext>
              </a:extLst>
            </p:cNvPr>
            <p:cNvSpPr txBox="1"/>
            <p:nvPr/>
          </p:nvSpPr>
          <p:spPr>
            <a:xfrm>
              <a:off x="1214899" y="5053155"/>
              <a:ext cx="10169874" cy="16619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ko-KR" altLang="en-US" dirty="0"/>
                <a:t>사회복지기관에서 근무하는 사회복지사들은 종종 이러한 의문들이 제기되는 상황에 처하게 된다</a:t>
              </a:r>
              <a:r>
                <a:rPr lang="en-US" altLang="ko-KR" dirty="0"/>
                <a:t>. </a:t>
              </a:r>
            </a:p>
            <a:p>
              <a:pPr>
                <a:lnSpc>
                  <a:spcPct val="150000"/>
                </a:lnSpc>
              </a:pPr>
              <a:r>
                <a:rPr lang="ko-KR" altLang="en-US" dirty="0"/>
                <a:t>이러한 상황들은 확실한 지침이나 결정에 의해 명백한 해답이 주어지는 것이 아니므로 사회복지 사는 어떻게 행동해야 할지</a:t>
              </a:r>
              <a:r>
                <a:rPr lang="en-US" altLang="ko-KR" dirty="0"/>
                <a:t>, </a:t>
              </a:r>
              <a:r>
                <a:rPr lang="ko-KR" altLang="en-US" sz="2000" b="1" dirty="0"/>
                <a:t>어떠한 선택이 가장 타당한지에 대해 딜레마에 빠지기 쉽다</a:t>
              </a:r>
              <a:r>
                <a:rPr lang="en-US" altLang="ko-KR" sz="2000" b="1" dirty="0"/>
                <a:t>. </a:t>
              </a:r>
              <a:endParaRPr lang="ko-KR" altLang="en-US" sz="2000" dirty="0"/>
            </a:p>
            <a:p>
              <a:endParaRPr lang="ko-KR" altLang="en-US" dirty="0"/>
            </a:p>
          </p:txBody>
        </p:sp>
        <p:sp>
          <p:nvSpPr>
            <p:cNvPr id="10" name="직사각형 9">
              <a:extLst>
                <a:ext uri="{FF2B5EF4-FFF2-40B4-BE49-F238E27FC236}">
                  <a16:creationId xmlns:a16="http://schemas.microsoft.com/office/drawing/2014/main" xmlns="" id="{4F378CC0-295D-4B44-B061-6A97B3E6A6FF}"/>
                </a:ext>
              </a:extLst>
            </p:cNvPr>
            <p:cNvSpPr/>
            <p:nvPr/>
          </p:nvSpPr>
          <p:spPr>
            <a:xfrm>
              <a:off x="837383" y="5514819"/>
              <a:ext cx="47376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dirty="0"/>
                <a:t>▶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1863564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809852" y="2071678"/>
            <a:ext cx="6500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029922" y="2200410"/>
            <a:ext cx="828092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rgbClr val="7030A0"/>
                </a:solidFill>
              </a:rPr>
              <a:t>▶ 조직의 내부갈등과 윤리</a:t>
            </a:r>
            <a:endParaRPr lang="en-US" altLang="ko-KR" b="1" dirty="0">
              <a:solidFill>
                <a:srgbClr val="7030A0"/>
              </a:solidFill>
            </a:endParaRPr>
          </a:p>
          <a:p>
            <a:pPr algn="just" fontAlgn="base"/>
            <a:endParaRPr lang="en-US" altLang="ko-KR" dirty="0"/>
          </a:p>
          <a:p>
            <a:pPr lvl="0" algn="just" fontAlgn="base"/>
            <a:r>
              <a:rPr lang="en-US" altLang="ko-KR" sz="1600" b="1" dirty="0">
                <a:solidFill>
                  <a:prstClr val="black"/>
                </a:solidFill>
              </a:rPr>
              <a:t>-  </a:t>
            </a:r>
            <a:r>
              <a:rPr lang="ko-KR" altLang="en-US" sz="1600" b="1" dirty="0">
                <a:solidFill>
                  <a:prstClr val="black"/>
                </a:solidFill>
              </a:rPr>
              <a:t>사회복지사는 사회복지실천 과정과 행정 업무에서 직원</a:t>
            </a:r>
            <a:r>
              <a:rPr lang="en-US" altLang="ko-KR" sz="1600" b="1" dirty="0">
                <a:solidFill>
                  <a:prstClr val="black"/>
                </a:solidFill>
              </a:rPr>
              <a:t>, </a:t>
            </a:r>
            <a:r>
              <a:rPr lang="ko-KR" altLang="en-US" sz="1600" b="1" dirty="0">
                <a:solidFill>
                  <a:prstClr val="black"/>
                </a:solidFill>
              </a:rPr>
              <a:t>상위관리직급</a:t>
            </a:r>
            <a:r>
              <a:rPr lang="en-US" altLang="ko-KR" sz="1600" b="1" dirty="0">
                <a:solidFill>
                  <a:prstClr val="black"/>
                </a:solidFill>
              </a:rPr>
              <a:t>, </a:t>
            </a:r>
            <a:r>
              <a:rPr lang="ko-KR" altLang="en-US" sz="1600" b="1" dirty="0">
                <a:solidFill>
                  <a:prstClr val="black"/>
                </a:solidFill>
              </a:rPr>
              <a:t>기관의 </a:t>
            </a:r>
            <a:endParaRPr lang="en-US" altLang="ko-KR" sz="1600" b="1" dirty="0">
              <a:solidFill>
                <a:prstClr val="black"/>
              </a:solidFill>
            </a:endParaRPr>
          </a:p>
          <a:p>
            <a:pPr lvl="0" algn="just" fontAlgn="base"/>
            <a:r>
              <a:rPr lang="en-US" altLang="ko-KR" sz="1600" b="1" dirty="0">
                <a:solidFill>
                  <a:prstClr val="black"/>
                </a:solidFill>
              </a:rPr>
              <a:t>   </a:t>
            </a:r>
            <a:r>
              <a:rPr lang="ko-KR" altLang="en-US" sz="1600" b="1" dirty="0">
                <a:solidFill>
                  <a:prstClr val="black"/>
                </a:solidFill>
              </a:rPr>
              <a:t>이사회  등</a:t>
            </a:r>
            <a:r>
              <a:rPr lang="en-US" altLang="ko-KR" sz="1600" b="1" dirty="0">
                <a:solidFill>
                  <a:prstClr val="black"/>
                </a:solidFill>
              </a:rPr>
              <a:t> </a:t>
            </a:r>
            <a:r>
              <a:rPr lang="ko-KR" altLang="en-US" sz="1600" b="1" dirty="0">
                <a:solidFill>
                  <a:prstClr val="black"/>
                </a:solidFill>
              </a:rPr>
              <a:t>다양한 직위 내 또는 직위 간에 갈등이 발생하고 있다</a:t>
            </a:r>
            <a:r>
              <a:rPr lang="en-US" altLang="ko-KR" sz="1600" b="1" dirty="0">
                <a:solidFill>
                  <a:prstClr val="black"/>
                </a:solidFill>
              </a:rPr>
              <a:t>.</a:t>
            </a:r>
            <a:endParaRPr lang="en-US" altLang="ko-KR" dirty="0"/>
          </a:p>
          <a:p>
            <a:pPr algn="just" fontAlgn="base"/>
            <a:endParaRPr lang="en-US" altLang="ko-KR" dirty="0"/>
          </a:p>
          <a:p>
            <a:pPr algn="just" fontAlgn="base"/>
            <a:r>
              <a:rPr lang="ko-KR" altLang="en-US" dirty="0"/>
              <a:t> </a:t>
            </a:r>
            <a:r>
              <a:rPr lang="en-US" altLang="ko-KR" sz="1600" b="1" dirty="0"/>
              <a:t>- </a:t>
            </a:r>
            <a:r>
              <a:rPr lang="ko-KR" altLang="en-US" sz="1600" b="1" dirty="0"/>
              <a:t>최근 사회적으로 관심이 되고 있으며 자신의 직장에서 일어나는 비리를 고발하는</a:t>
            </a:r>
            <a:endParaRPr lang="en-US" altLang="ko-KR" sz="1600" b="1" dirty="0"/>
          </a:p>
          <a:p>
            <a:pPr algn="just" fontAlgn="base"/>
            <a:r>
              <a:rPr lang="ko-KR" altLang="en-US" sz="1600" b="1" dirty="0"/>
              <a:t>   행위가 많아지고 있다</a:t>
            </a:r>
            <a:r>
              <a:rPr lang="en-US" altLang="ko-KR" sz="1600" b="1" dirty="0"/>
              <a:t>.</a:t>
            </a:r>
          </a:p>
          <a:p>
            <a:pPr algn="just" fontAlgn="base"/>
            <a:endParaRPr lang="en-US" altLang="ko-KR" sz="1600" b="1" dirty="0"/>
          </a:p>
          <a:p>
            <a:pPr algn="just" fontAlgn="base"/>
            <a:r>
              <a:rPr lang="en-US" altLang="ko-KR" sz="1600" b="1" dirty="0"/>
              <a:t>-  </a:t>
            </a:r>
            <a:r>
              <a:rPr lang="ko-KR" altLang="en-US" sz="1600" b="1" dirty="0"/>
              <a:t>과거에는 내부고발자를 배신자라고 생각했지만 </a:t>
            </a:r>
            <a:r>
              <a:rPr lang="en-US" altLang="ko-KR" sz="1600" b="1" dirty="0"/>
              <a:t>1990</a:t>
            </a:r>
            <a:r>
              <a:rPr lang="ko-KR" altLang="en-US" sz="1600" b="1" dirty="0"/>
              <a:t>년대에 이르러서는 내부</a:t>
            </a:r>
            <a:endParaRPr lang="en-US" altLang="ko-KR" sz="1600" b="1" dirty="0"/>
          </a:p>
          <a:p>
            <a:pPr algn="just" fontAlgn="base"/>
            <a:r>
              <a:rPr lang="en-US" altLang="ko-KR" sz="1600" b="1" dirty="0"/>
              <a:t>   </a:t>
            </a:r>
            <a:r>
              <a:rPr lang="ko-KR" altLang="en-US" sz="1600" b="1" dirty="0"/>
              <a:t>고발자의 용기와 행동이 높게 평가되고 있다</a:t>
            </a:r>
            <a:r>
              <a:rPr lang="en-US" altLang="ko-KR" sz="1600" b="1" dirty="0"/>
              <a:t>. (</a:t>
            </a:r>
            <a:r>
              <a:rPr lang="ko-KR" altLang="en-US" sz="1600" b="1" dirty="0"/>
              <a:t>양심선언</a:t>
            </a:r>
            <a:r>
              <a:rPr lang="en-US" altLang="ko-KR" sz="1600" b="1" dirty="0"/>
              <a:t>, </a:t>
            </a:r>
            <a:r>
              <a:rPr lang="ko-KR" altLang="en-US" sz="1600" b="1" dirty="0"/>
              <a:t>부정비리 척결</a:t>
            </a:r>
            <a:r>
              <a:rPr lang="en-US" altLang="ko-KR" sz="1600" b="1" dirty="0"/>
              <a:t>)</a:t>
            </a:r>
          </a:p>
          <a:p>
            <a:pPr algn="just" fontAlgn="base"/>
            <a:endParaRPr lang="en-US" altLang="ko-KR" dirty="0"/>
          </a:p>
          <a:p>
            <a:pPr fontAlgn="base"/>
            <a:endParaRPr lang="en-US" altLang="ko-KR" sz="800" b="1" dirty="0"/>
          </a:p>
          <a:p>
            <a:pPr fontAlgn="base"/>
            <a:endParaRPr lang="ko-KR" altLang="en-US" sz="1000" b="1" dirty="0"/>
          </a:p>
          <a:p>
            <a:pPr fontAlgn="base"/>
            <a:endParaRPr lang="ko-KR" altLang="en-US" dirty="0"/>
          </a:p>
          <a:p>
            <a:endParaRPr lang="ko-KR" altLang="en-US" b="1" dirty="0"/>
          </a:p>
        </p:txBody>
      </p:sp>
      <p:sp>
        <p:nvSpPr>
          <p:cNvPr id="9" name="직사각형 8"/>
          <p:cNvSpPr/>
          <p:nvPr/>
        </p:nvSpPr>
        <p:spPr>
          <a:xfrm>
            <a:off x="1919821" y="2133490"/>
            <a:ext cx="8280920" cy="2856296"/>
          </a:xfrm>
          <a:prstGeom prst="rect">
            <a:avLst/>
          </a:prstGeom>
          <a:noFill/>
          <a:ln>
            <a:solidFill>
              <a:srgbClr val="6793A9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/>
          </a:p>
          <a:p>
            <a:pPr algn="ctr"/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872992" y="1335543"/>
            <a:ext cx="18737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/>
              <a:t>2.</a:t>
            </a:r>
            <a:r>
              <a:rPr lang="en-US" altLang="ko-KR" sz="2000" b="1" dirty="0"/>
              <a:t> </a:t>
            </a:r>
            <a:r>
              <a:rPr lang="ko-KR" altLang="en-US" sz="2000" b="1" dirty="0"/>
              <a:t>관련 종류</a:t>
            </a:r>
          </a:p>
        </p:txBody>
      </p:sp>
      <p:sp>
        <p:nvSpPr>
          <p:cNvPr id="18" name="직사각형 17"/>
          <p:cNvSpPr/>
          <p:nvPr/>
        </p:nvSpPr>
        <p:spPr>
          <a:xfrm flipV="1">
            <a:off x="1524000" y="1025827"/>
            <a:ext cx="5072066" cy="45719"/>
          </a:xfrm>
          <a:prstGeom prst="rect">
            <a:avLst/>
          </a:prstGeom>
          <a:solidFill>
            <a:srgbClr val="6793A9"/>
          </a:solidFill>
          <a:ln>
            <a:solidFill>
              <a:srgbClr val="6793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/>
          <p:cNvSpPr txBox="1"/>
          <p:nvPr/>
        </p:nvSpPr>
        <p:spPr>
          <a:xfrm>
            <a:off x="1738282" y="142852"/>
            <a:ext cx="528641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 dirty="0"/>
              <a:t>     </a:t>
            </a:r>
            <a:r>
              <a:rPr lang="en-US" altLang="ko-KR" sz="2500" b="1" dirty="0">
                <a:solidFill>
                  <a:srgbClr val="2E6CA4"/>
                </a:solidFill>
              </a:rPr>
              <a:t>1. </a:t>
            </a:r>
            <a:r>
              <a:rPr lang="ko-KR" altLang="en-US" sz="2500" b="1" dirty="0">
                <a:solidFill>
                  <a:srgbClr val="2E6CA4"/>
                </a:solidFill>
              </a:rPr>
              <a:t>전문적 동료관계에서의</a:t>
            </a:r>
            <a:endParaRPr lang="en-US" altLang="ko-KR" sz="2500" b="1" dirty="0">
              <a:solidFill>
                <a:srgbClr val="2E6CA4"/>
              </a:solidFill>
            </a:endParaRPr>
          </a:p>
          <a:p>
            <a:r>
              <a:rPr lang="ko-KR" altLang="en-US" sz="2500" b="1" dirty="0">
                <a:solidFill>
                  <a:srgbClr val="2E6CA4"/>
                </a:solidFill>
              </a:rPr>
              <a:t>          윤리적 딜레마 개념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2238348" y="0"/>
            <a:ext cx="5072066" cy="1071546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368311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917008" y="3533775"/>
            <a:ext cx="614366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00" b="1" dirty="0"/>
              <a:t>사회복지사가 기관 내에서 맺게 되는 여러 관계</a:t>
            </a:r>
            <a:endParaRPr lang="en-US" altLang="ko-KR" sz="2000" b="1" dirty="0"/>
          </a:p>
          <a:p>
            <a:pPr algn="ctr"/>
            <a:endParaRPr lang="en-US" altLang="ko-KR" sz="2000" b="1" dirty="0"/>
          </a:p>
          <a:p>
            <a:pPr algn="ctr"/>
            <a:r>
              <a:rPr lang="ko-KR" altLang="en-US" sz="2000" b="1" dirty="0"/>
              <a:t>사회복지 행정과 </a:t>
            </a:r>
            <a:r>
              <a:rPr lang="ko-KR" altLang="en-US" sz="2000" b="1" dirty="0" err="1"/>
              <a:t>슈퍼비전의</a:t>
            </a:r>
            <a:r>
              <a:rPr lang="ko-KR" altLang="en-US" sz="2000" b="1" dirty="0"/>
              <a:t> 윤리적 딜레마</a:t>
            </a:r>
            <a:endParaRPr lang="en-US" altLang="ko-KR" sz="2000" b="1" dirty="0"/>
          </a:p>
          <a:p>
            <a:pPr algn="ctr"/>
            <a:endParaRPr lang="en-US" altLang="ko-KR" sz="2000" b="1" dirty="0"/>
          </a:p>
          <a:p>
            <a:pPr algn="ctr"/>
            <a:r>
              <a:rPr lang="ko-KR" altLang="en-US" sz="2000" b="1" dirty="0"/>
              <a:t>기관 정책과 내규의 준수</a:t>
            </a:r>
            <a:endParaRPr lang="en-US" altLang="ko-KR" sz="2000" b="1" dirty="0"/>
          </a:p>
        </p:txBody>
      </p:sp>
      <p:grpSp>
        <p:nvGrpSpPr>
          <p:cNvPr id="6" name="그룹 5"/>
          <p:cNvGrpSpPr/>
          <p:nvPr/>
        </p:nvGrpSpPr>
        <p:grpSpPr>
          <a:xfrm>
            <a:off x="5176043" y="2628900"/>
            <a:ext cx="1625600" cy="66675"/>
            <a:chOff x="5283200" y="1441450"/>
            <a:chExt cx="1625600" cy="66675"/>
          </a:xfrm>
          <a:solidFill>
            <a:srgbClr val="2E6CA4"/>
          </a:solidFill>
        </p:grpSpPr>
        <p:cxnSp>
          <p:nvCxnSpPr>
            <p:cNvPr id="7" name="직선 연결선 6"/>
            <p:cNvCxnSpPr/>
            <p:nvPr/>
          </p:nvCxnSpPr>
          <p:spPr>
            <a:xfrm>
              <a:off x="5283200" y="1480457"/>
              <a:ext cx="1625600" cy="0"/>
            </a:xfrm>
            <a:prstGeom prst="line">
              <a:avLst/>
            </a:prstGeom>
            <a:grpFill/>
            <a:ln w="12700">
              <a:solidFill>
                <a:srgbClr val="2E6CA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타원 9"/>
            <p:cNvSpPr/>
            <p:nvPr/>
          </p:nvSpPr>
          <p:spPr>
            <a:xfrm>
              <a:off x="6062663" y="1441450"/>
              <a:ext cx="66675" cy="66675"/>
            </a:xfrm>
            <a:prstGeom prst="ellipse">
              <a:avLst/>
            </a:prstGeom>
            <a:grpFill/>
            <a:ln>
              <a:solidFill>
                <a:srgbClr val="2E6CA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1" name="직사각형 10"/>
          <p:cNvSpPr/>
          <p:nvPr/>
        </p:nvSpPr>
        <p:spPr>
          <a:xfrm>
            <a:off x="5473317" y="1962106"/>
            <a:ext cx="1031051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3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2E6C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본론</a:t>
            </a:r>
          </a:p>
        </p:txBody>
      </p:sp>
    </p:spTree>
    <p:extLst>
      <p:ext uri="{BB962C8B-B14F-4D97-AF65-F5344CB8AC3E}">
        <p14:creationId xmlns:p14="http://schemas.microsoft.com/office/powerpoint/2010/main" xmlns="" val="2896058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 flipV="1">
            <a:off x="1524000" y="1285861"/>
            <a:ext cx="6715140" cy="45719"/>
          </a:xfrm>
          <a:prstGeom prst="rect">
            <a:avLst/>
          </a:prstGeom>
          <a:solidFill>
            <a:srgbClr val="6793A9"/>
          </a:solidFill>
          <a:ln>
            <a:solidFill>
              <a:srgbClr val="6793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모서리가 둥근 직사각형 8"/>
          <p:cNvSpPr/>
          <p:nvPr/>
        </p:nvSpPr>
        <p:spPr>
          <a:xfrm>
            <a:off x="1933673" y="4487534"/>
            <a:ext cx="8267700" cy="2169209"/>
          </a:xfrm>
          <a:prstGeom prst="roundRect">
            <a:avLst/>
          </a:prstGeom>
          <a:solidFill>
            <a:srgbClr val="2E6CA4"/>
          </a:solidFill>
          <a:ln>
            <a:solidFill>
              <a:srgbClr val="2E6C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 이러한 상황에서 사회복지사의 전문적 동료관계에서 윤리적 딜레마에 대한 </a:t>
            </a:r>
            <a:endParaRPr lang="en-US" altLang="ko-KR" sz="1600" b="1" dirty="0">
              <a:solidFill>
                <a:schemeClr val="bg1"/>
              </a:solidFill>
            </a:endParaRPr>
          </a:p>
          <a:p>
            <a:r>
              <a:rPr lang="ko-KR" altLang="en-US" sz="1600" b="1" dirty="0">
                <a:solidFill>
                  <a:schemeClr val="bg1"/>
                </a:solidFill>
              </a:rPr>
              <a:t>지침이나 기준을 설명 → </a:t>
            </a:r>
            <a:r>
              <a:rPr lang="ko-KR" altLang="en-US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사회복지윤리강령 기능</a:t>
            </a:r>
            <a:r>
              <a:rPr lang="ko-KR" altLang="en-US" sz="16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ko-KR" altLang="en-US" sz="1600" b="1" dirty="0">
                <a:solidFill>
                  <a:schemeClr val="bg1"/>
                </a:solidFill>
              </a:rPr>
              <a:t>중 하나임</a:t>
            </a:r>
            <a:endParaRPr lang="en-US" altLang="ko-KR" sz="1600" dirty="0"/>
          </a:p>
          <a:p>
            <a:endParaRPr lang="en-US" altLang="ko-KR" sz="1600" dirty="0"/>
          </a:p>
          <a:p>
            <a:r>
              <a:rPr lang="en-US" altLang="ko-KR" sz="1600" dirty="0">
                <a:solidFill>
                  <a:schemeClr val="bg1"/>
                </a:solidFill>
              </a:rPr>
              <a:t> </a:t>
            </a:r>
            <a:r>
              <a:rPr lang="en-US" altLang="ko-KR" sz="1600" b="1" dirty="0">
                <a:solidFill>
                  <a:schemeClr val="bg1"/>
                </a:solidFill>
              </a:rPr>
              <a:t>▶ </a:t>
            </a:r>
            <a:r>
              <a:rPr lang="ko-KR" altLang="en-US" sz="1600" b="1" dirty="0">
                <a:solidFill>
                  <a:schemeClr val="bg1"/>
                </a:solidFill>
              </a:rPr>
              <a:t>윤리강령</a:t>
            </a:r>
            <a:endParaRPr lang="en-US" altLang="ko-KR" sz="1600" b="1" dirty="0">
              <a:solidFill>
                <a:schemeClr val="bg1"/>
              </a:solidFill>
            </a:endParaRPr>
          </a:p>
          <a:p>
            <a:r>
              <a:rPr lang="ko-KR" altLang="en-US" sz="1600" dirty="0"/>
              <a:t> </a:t>
            </a:r>
            <a:endParaRPr lang="en-US" altLang="ko-KR" sz="1600" dirty="0"/>
          </a:p>
          <a:p>
            <a:r>
              <a:rPr lang="en-US" altLang="ko-KR" sz="1600" dirty="0"/>
              <a:t> </a:t>
            </a:r>
            <a:r>
              <a:rPr lang="en-US" altLang="ko-KR" sz="1600" b="1" dirty="0">
                <a:solidFill>
                  <a:schemeClr val="bg1"/>
                </a:solidFill>
              </a:rPr>
              <a:t>① </a:t>
            </a:r>
            <a:r>
              <a:rPr lang="ko-KR" altLang="en-US" sz="1600" b="1" dirty="0">
                <a:solidFill>
                  <a:schemeClr val="bg1"/>
                </a:solidFill>
              </a:rPr>
              <a:t>동료에 대한 윤리기준 → 동료와 </a:t>
            </a:r>
            <a:r>
              <a:rPr lang="ko-KR" altLang="en-US" sz="1600" b="1" dirty="0" err="1">
                <a:solidFill>
                  <a:schemeClr val="bg1"/>
                </a:solidFill>
              </a:rPr>
              <a:t>슈퍼바이저에</a:t>
            </a:r>
            <a:r>
              <a:rPr lang="ko-KR" altLang="en-US" sz="1600" b="1" dirty="0">
                <a:solidFill>
                  <a:schemeClr val="bg1"/>
                </a:solidFill>
              </a:rPr>
              <a:t> 관한 윤리기준</a:t>
            </a:r>
            <a:endParaRPr lang="en-US" altLang="ko-KR" sz="1600" b="1" dirty="0">
              <a:solidFill>
                <a:schemeClr val="bg1"/>
              </a:solidFill>
            </a:endParaRPr>
          </a:p>
          <a:p>
            <a:r>
              <a:rPr lang="en-US" altLang="ko-KR" sz="1600" b="1" dirty="0">
                <a:solidFill>
                  <a:schemeClr val="bg1"/>
                </a:solidFill>
              </a:rPr>
              <a:t> ② </a:t>
            </a:r>
            <a:r>
              <a:rPr lang="ko-KR" altLang="en-US" sz="1600" b="1" dirty="0">
                <a:solidFill>
                  <a:schemeClr val="bg1"/>
                </a:solidFill>
              </a:rPr>
              <a:t>고용주와 고용된 조직에 대한 윤리 기준 → 기관에 대한 윤리기준을 함께 설명</a:t>
            </a:r>
            <a:endParaRPr lang="en-US" altLang="ko-KR" sz="1600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19220" y="1500174"/>
            <a:ext cx="770575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>
                <a:solidFill>
                  <a:srgbClr val="7030A0"/>
                </a:solidFill>
              </a:rPr>
              <a:t>▶ </a:t>
            </a:r>
            <a:r>
              <a:rPr lang="ko-KR" altLang="en-US" b="1" dirty="0" err="1">
                <a:solidFill>
                  <a:srgbClr val="7030A0"/>
                </a:solidFill>
              </a:rPr>
              <a:t>사회복지사가</a:t>
            </a:r>
            <a:r>
              <a:rPr lang="ko-KR" altLang="en-US" b="1" dirty="0">
                <a:solidFill>
                  <a:srgbClr val="7030A0"/>
                </a:solidFill>
              </a:rPr>
              <a:t> </a:t>
            </a:r>
            <a:r>
              <a:rPr lang="ko-KR" altLang="en-US" b="1" dirty="0" err="1">
                <a:solidFill>
                  <a:srgbClr val="7030A0"/>
                </a:solidFill>
              </a:rPr>
              <a:t>기관내에서</a:t>
            </a:r>
            <a:r>
              <a:rPr lang="ko-KR" altLang="en-US" b="1" dirty="0">
                <a:solidFill>
                  <a:srgbClr val="7030A0"/>
                </a:solidFill>
              </a:rPr>
              <a:t> 맺게 되는 여러 관계</a:t>
            </a:r>
            <a:endParaRPr lang="en-US" altLang="ko-KR" b="1" dirty="0">
              <a:solidFill>
                <a:srgbClr val="7030A0"/>
              </a:solidFill>
            </a:endParaRPr>
          </a:p>
          <a:p>
            <a:pPr>
              <a:buFontTx/>
              <a:buChar char="-"/>
            </a:pPr>
            <a:endParaRPr lang="en-US" altLang="ko-KR" dirty="0"/>
          </a:p>
          <a:p>
            <a:r>
              <a:rPr lang="en-US" altLang="ko-KR" sz="1600" dirty="0"/>
              <a:t> </a:t>
            </a:r>
            <a:r>
              <a:rPr lang="en-US" altLang="ko-KR" sz="1600" b="1" dirty="0"/>
              <a:t>1) </a:t>
            </a:r>
            <a:r>
              <a:rPr lang="ko-KR" altLang="en-US" sz="1600" b="1" dirty="0"/>
              <a:t>동료들 간에 관계</a:t>
            </a:r>
            <a:endParaRPr lang="en-US" altLang="ko-KR" sz="1600" b="1" dirty="0"/>
          </a:p>
          <a:p>
            <a:endParaRPr lang="en-US" altLang="ko-KR" sz="1600" b="1" dirty="0"/>
          </a:p>
          <a:p>
            <a:r>
              <a:rPr lang="en-US" altLang="ko-KR" sz="1600" b="1" dirty="0"/>
              <a:t> 2) </a:t>
            </a:r>
            <a:r>
              <a:rPr lang="ko-KR" altLang="en-US" sz="1600" b="1" dirty="0" err="1"/>
              <a:t>슈퍼바이저와의</a:t>
            </a:r>
            <a:r>
              <a:rPr lang="ko-KR" altLang="en-US" sz="1600" b="1" dirty="0"/>
              <a:t> 관계</a:t>
            </a:r>
            <a:endParaRPr lang="en-US" altLang="ko-KR" sz="1600" b="1" dirty="0"/>
          </a:p>
          <a:p>
            <a:endParaRPr lang="en-US" altLang="ko-KR" sz="1600" b="1" dirty="0"/>
          </a:p>
          <a:p>
            <a:r>
              <a:rPr lang="en-US" altLang="ko-KR" sz="1600" b="1" dirty="0"/>
              <a:t> 3)</a:t>
            </a:r>
            <a:r>
              <a:rPr lang="ko-KR" altLang="en-US" sz="1600" b="1" dirty="0"/>
              <a:t> </a:t>
            </a:r>
            <a:r>
              <a:rPr lang="ko-KR" altLang="en-US" sz="1600" b="1" dirty="0" err="1"/>
              <a:t>슈퍼바이저와</a:t>
            </a:r>
            <a:r>
              <a:rPr lang="ko-KR" altLang="en-US" sz="1600" b="1" dirty="0"/>
              <a:t> 실습생 간의 관계</a:t>
            </a:r>
            <a:endParaRPr lang="en-US" altLang="ko-KR" sz="1600" b="1" dirty="0"/>
          </a:p>
          <a:p>
            <a:endParaRPr lang="en-US" altLang="ko-KR" sz="1600" b="1" dirty="0"/>
          </a:p>
          <a:p>
            <a:r>
              <a:rPr lang="ko-KR" altLang="en-US" sz="1600" b="1" dirty="0"/>
              <a:t> </a:t>
            </a:r>
            <a:r>
              <a:rPr lang="en-US" altLang="ko-KR" sz="1600" b="1" dirty="0"/>
              <a:t>4) </a:t>
            </a:r>
            <a:r>
              <a:rPr lang="ko-KR" altLang="en-US" sz="1600" b="1" dirty="0"/>
              <a:t>관리자의 관계</a:t>
            </a:r>
            <a:endParaRPr lang="en-US" altLang="ko-KR" sz="1600" b="1" dirty="0"/>
          </a:p>
          <a:p>
            <a:endParaRPr lang="en-US" altLang="ko-KR" sz="1600" b="1" dirty="0"/>
          </a:p>
          <a:p>
            <a:r>
              <a:rPr lang="en-US" altLang="ko-KR" sz="1600" b="1" dirty="0"/>
              <a:t> 5) </a:t>
            </a:r>
            <a:r>
              <a:rPr lang="ko-KR" altLang="en-US" sz="1600" b="1" dirty="0"/>
              <a:t>다른 전문직과의 관계</a:t>
            </a:r>
            <a:endParaRPr lang="en-US" altLang="ko-KR" dirty="0"/>
          </a:p>
          <a:p>
            <a:r>
              <a:rPr lang="en-US" altLang="ko-KR" dirty="0"/>
              <a:t>  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2452662" y="0"/>
            <a:ext cx="6715140" cy="128586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1524000" y="460431"/>
            <a:ext cx="36862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ko-KR" altLang="en-US" sz="2000" b="1" dirty="0">
                <a:solidFill>
                  <a:srgbClr val="2E6CA4"/>
                </a:solidFill>
              </a:rPr>
              <a:t>사회복지사가 기관 내에서</a:t>
            </a:r>
            <a:endParaRPr lang="en-US" altLang="ko-KR" sz="2000" b="1" dirty="0">
              <a:solidFill>
                <a:srgbClr val="2E6CA4"/>
              </a:solidFill>
            </a:endParaRPr>
          </a:p>
          <a:p>
            <a:pPr marL="514350" indent="-514350"/>
            <a:r>
              <a:rPr lang="ko-KR" altLang="en-US" sz="2000" b="1" dirty="0">
                <a:solidFill>
                  <a:srgbClr val="2E6CA4"/>
                </a:solidFill>
              </a:rPr>
              <a:t>    맺게 되는 여러 관계</a:t>
            </a:r>
          </a:p>
        </p:txBody>
      </p:sp>
    </p:spTree>
    <p:extLst>
      <p:ext uri="{BB962C8B-B14F-4D97-AF65-F5344CB8AC3E}">
        <p14:creationId xmlns:p14="http://schemas.microsoft.com/office/powerpoint/2010/main" xmlns="" val="3605688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2E6CA4"/>
        </a:solidFill>
        <a:ln>
          <a:solidFill>
            <a:srgbClr val="2E6CA4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798</TotalTime>
  <Words>2678</Words>
  <Application>Microsoft Office PowerPoint</Application>
  <PresentationFormat>사용자 지정</PresentationFormat>
  <Paragraphs>536</Paragraphs>
  <Slides>39</Slides>
  <Notes>26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39</vt:i4>
      </vt:variant>
    </vt:vector>
  </HeadingPairs>
  <TitlesOfParts>
    <vt:vector size="43" baseType="lpstr">
      <vt:lpstr>굴림</vt:lpstr>
      <vt:lpstr>Arial</vt:lpstr>
      <vt:lpstr>맑은 고딕</vt:lpstr>
      <vt:lpstr>디자인 사용자 지정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  <vt:lpstr>슬라이드 19</vt:lpstr>
      <vt:lpstr>슬라이드 20</vt:lpstr>
      <vt:lpstr>슬라이드 21</vt:lpstr>
      <vt:lpstr>슬라이드 22</vt:lpstr>
      <vt:lpstr>슬라이드 23</vt:lpstr>
      <vt:lpstr>슬라이드 24</vt:lpstr>
      <vt:lpstr>슬라이드 25</vt:lpstr>
      <vt:lpstr>슬라이드 26</vt:lpstr>
      <vt:lpstr>슬라이드 27</vt:lpstr>
      <vt:lpstr>슬라이드 28</vt:lpstr>
      <vt:lpstr>슬라이드 29</vt:lpstr>
      <vt:lpstr>슬라이드 30</vt:lpstr>
      <vt:lpstr>슬라이드 31</vt:lpstr>
      <vt:lpstr>슬라이드 32</vt:lpstr>
      <vt:lpstr>슬라이드 33</vt:lpstr>
      <vt:lpstr>슬라이드 34</vt:lpstr>
      <vt:lpstr>슬라이드 35</vt:lpstr>
      <vt:lpstr>슬라이드 36</vt:lpstr>
      <vt:lpstr>슬라이드 37</vt:lpstr>
      <vt:lpstr>슬라이드 38</vt:lpstr>
      <vt:lpstr>슬라이드 39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NARU YANG</dc:creator>
  <cp:lastModifiedBy>진주</cp:lastModifiedBy>
  <cp:revision>131</cp:revision>
  <dcterms:created xsi:type="dcterms:W3CDTF">2013-12-18T12:51:48Z</dcterms:created>
  <dcterms:modified xsi:type="dcterms:W3CDTF">2019-11-18T02:12:56Z</dcterms:modified>
</cp:coreProperties>
</file>