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sldIdLst>
    <p:sldId id="257" r:id="rId2"/>
    <p:sldId id="267" r:id="rId3"/>
    <p:sldId id="279" r:id="rId4"/>
    <p:sldId id="342" r:id="rId5"/>
    <p:sldId id="318" r:id="rId6"/>
    <p:sldId id="319" r:id="rId7"/>
    <p:sldId id="336" r:id="rId8"/>
    <p:sldId id="337" r:id="rId9"/>
    <p:sldId id="338" r:id="rId10"/>
    <p:sldId id="339" r:id="rId11"/>
    <p:sldId id="296" r:id="rId12"/>
    <p:sldId id="320" r:id="rId13"/>
    <p:sldId id="321" r:id="rId14"/>
    <p:sldId id="322" r:id="rId15"/>
    <p:sldId id="323" r:id="rId16"/>
    <p:sldId id="291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10" r:id="rId29"/>
    <p:sldId id="335" r:id="rId30"/>
    <p:sldId id="276" r:id="rId31"/>
  </p:sldIdLst>
  <p:sldSz cx="12192000" cy="6858000"/>
  <p:notesSz cx="6858000" cy="9144000"/>
  <p:embeddedFontLst>
    <p:embeddedFont>
      <p:font typeface="a엄마의편지L" panose="02020600000000000000" pitchFamily="18" charset="-127"/>
      <p:regular r:id="rId33"/>
    </p:embeddedFont>
    <p:embeddedFont>
      <p:font typeface="a엄마의편지B" panose="02020600000000000000" pitchFamily="18" charset="-127"/>
      <p:regular r:id="rId34"/>
    </p:embeddedFont>
    <p:embeddedFont>
      <p:font typeface="조선일보명조" panose="02030304000000000000" pitchFamily="18" charset="-127"/>
      <p:regular r:id="rId35"/>
    </p:embeddedFont>
    <p:embeddedFont>
      <p:font typeface="a아메리카노M" panose="02020600000000000000" pitchFamily="18" charset="-127"/>
      <p:regular r:id="rId36"/>
    </p:embeddedFont>
    <p:embeddedFont>
      <p:font typeface="맑은 고딕" panose="020B0503020000020004" pitchFamily="50" charset="-127"/>
      <p:regular r:id="rId37"/>
      <p:bold r:id="rId38"/>
    </p:embeddedFont>
    <p:embeddedFont>
      <p:font typeface="a아메리카노L" panose="02020600000000000000" pitchFamily="18" charset="-127"/>
      <p:regular r:id="rId39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AC96"/>
    <a:srgbClr val="A87E5C"/>
    <a:srgbClr val="86755F"/>
    <a:srgbClr val="B49173"/>
    <a:srgbClr val="CECDCB"/>
    <a:srgbClr val="CEB6A2"/>
    <a:srgbClr val="464646"/>
    <a:srgbClr val="A7A5A2"/>
    <a:srgbClr val="A093A7"/>
    <a:srgbClr val="A58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98" autoAdjust="0"/>
    <p:restoredTop sz="94132" autoAdjust="0"/>
  </p:normalViewPr>
  <p:slideViewPr>
    <p:cSldViewPr snapToGrid="0">
      <p:cViewPr varScale="1">
        <p:scale>
          <a:sx n="83" d="100"/>
          <a:sy n="83" d="100"/>
        </p:scale>
        <p:origin x="33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7.fntdata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5.fntdata"/><Relationship Id="rId40" Type="http://schemas.openxmlformats.org/officeDocument/2006/relationships/presProps" Target="presProps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font" Target="fonts/font6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C5E0B7-60EF-4CDB-ACBB-1543AA5C7186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AA7D1813-C3EA-487A-96C1-2F900509BB7A}">
      <dgm:prSet phldrT="[텍스트]" custT="1"/>
      <dgm:spPr/>
      <dgm:t>
        <a:bodyPr/>
        <a:lstStyle/>
        <a:p>
          <a:pPr latinLnBrk="1"/>
          <a:r>
            <a:rPr lang="ko-KR" altLang="en-US" sz="1800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학교폭력은 피해자에게 어떤 형태로든 피해를 준다</a:t>
          </a:r>
          <a:r>
            <a:rPr lang="en-US" altLang="ko-KR" sz="1800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. </a:t>
          </a:r>
          <a:endParaRPr lang="ko-KR" altLang="en-US" sz="1800" dirty="0"/>
        </a:p>
      </dgm:t>
    </dgm:pt>
    <dgm:pt modelId="{A5CA927A-09CE-46D6-A0C7-4072B99D3FE1}" type="parTrans" cxnId="{B7AAD071-D76F-4F38-9E35-B8A1911AD387}">
      <dgm:prSet/>
      <dgm:spPr/>
      <dgm:t>
        <a:bodyPr/>
        <a:lstStyle/>
        <a:p>
          <a:pPr latinLnBrk="1"/>
          <a:endParaRPr lang="ko-KR" altLang="en-US"/>
        </a:p>
      </dgm:t>
    </dgm:pt>
    <dgm:pt modelId="{D1FDD361-1092-4771-B080-3A3E16764548}" type="sibTrans" cxnId="{B7AAD071-D76F-4F38-9E35-B8A1911AD387}">
      <dgm:prSet/>
      <dgm:spPr/>
      <dgm:t>
        <a:bodyPr/>
        <a:lstStyle/>
        <a:p>
          <a:pPr latinLnBrk="1"/>
          <a:endParaRPr lang="ko-KR" altLang="en-US"/>
        </a:p>
      </dgm:t>
    </dgm:pt>
    <dgm:pt modelId="{0A323625-090E-4EA1-B79D-D4119DFB04AF}">
      <dgm:prSet phldrT="[텍스트]" custT="1"/>
      <dgm:spPr/>
      <dgm:t>
        <a:bodyPr/>
        <a:lstStyle/>
        <a:p>
          <a:pPr algn="just" latinLnBrk="1"/>
          <a:r>
            <a:rPr lang="ko-KR" altLang="en-US" sz="1700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학교폭력으로 인해 발생하는 육체적 피해도 심각한 문제이나</a:t>
          </a:r>
          <a:r>
            <a:rPr lang="en-US" altLang="ko-KR" sz="1700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, </a:t>
          </a:r>
          <a:r>
            <a:rPr lang="ko-KR" altLang="en-US" sz="1700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정신적 피해는 더 큰 문제</a:t>
          </a:r>
          <a:endParaRPr lang="ko-KR" altLang="en-US" sz="1700" dirty="0"/>
        </a:p>
      </dgm:t>
    </dgm:pt>
    <dgm:pt modelId="{B93BA6AF-2293-4058-BB79-9A53251B4496}" type="parTrans" cxnId="{9BE3212D-93F6-4F3D-AA63-E6A4D1812FC5}">
      <dgm:prSet/>
      <dgm:spPr/>
      <dgm:t>
        <a:bodyPr/>
        <a:lstStyle/>
        <a:p>
          <a:pPr latinLnBrk="1"/>
          <a:endParaRPr lang="ko-KR" altLang="en-US"/>
        </a:p>
      </dgm:t>
    </dgm:pt>
    <dgm:pt modelId="{1E3D1973-9E93-4A63-8028-C15C7B6B30F7}" type="sibTrans" cxnId="{9BE3212D-93F6-4F3D-AA63-E6A4D1812FC5}">
      <dgm:prSet/>
      <dgm:spPr/>
      <dgm:t>
        <a:bodyPr/>
        <a:lstStyle/>
        <a:p>
          <a:pPr latinLnBrk="1"/>
          <a:endParaRPr lang="ko-KR" altLang="en-US"/>
        </a:p>
      </dgm:t>
    </dgm:pt>
    <dgm:pt modelId="{FAC45663-F2C0-4A54-B9AA-78978B982944}" type="pres">
      <dgm:prSet presAssocID="{72C5E0B7-60EF-4CDB-ACBB-1543AA5C7186}" presName="Name0" presStyleCnt="0">
        <dgm:presLayoutVars>
          <dgm:dir/>
          <dgm:resizeHandles val="exact"/>
        </dgm:presLayoutVars>
      </dgm:prSet>
      <dgm:spPr/>
    </dgm:pt>
    <dgm:pt modelId="{3248DA66-8974-4F6B-B205-EA2A29A17158}" type="pres">
      <dgm:prSet presAssocID="{AA7D1813-C3EA-487A-96C1-2F900509BB7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D5C674E-F449-4FAE-B43E-ED3DACDD7246}" type="pres">
      <dgm:prSet presAssocID="{D1FDD361-1092-4771-B080-3A3E16764548}" presName="sibTrans" presStyleLbl="sibTrans2D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409F051E-2262-4413-B297-92FCC84442F9}" type="pres">
      <dgm:prSet presAssocID="{D1FDD361-1092-4771-B080-3A3E16764548}" presName="connectorText" presStyleLbl="sibTrans2D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54BDDE02-DD88-4DF7-8BB7-37E18030A121}" type="pres">
      <dgm:prSet presAssocID="{0A323625-090E-4EA1-B79D-D4119DFB04AF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68914B2-5F46-410B-BE3E-9E6B4EA3308B}" type="presOf" srcId="{AA7D1813-C3EA-487A-96C1-2F900509BB7A}" destId="{3248DA66-8974-4F6B-B205-EA2A29A17158}" srcOrd="0" destOrd="0" presId="urn:microsoft.com/office/officeart/2005/8/layout/process1"/>
    <dgm:cxn modelId="{B60CB2EF-76FD-4EBF-944A-ABF470DC1DB1}" type="presOf" srcId="{D1FDD361-1092-4771-B080-3A3E16764548}" destId="{409F051E-2262-4413-B297-92FCC84442F9}" srcOrd="1" destOrd="0" presId="urn:microsoft.com/office/officeart/2005/8/layout/process1"/>
    <dgm:cxn modelId="{9BE3212D-93F6-4F3D-AA63-E6A4D1812FC5}" srcId="{72C5E0B7-60EF-4CDB-ACBB-1543AA5C7186}" destId="{0A323625-090E-4EA1-B79D-D4119DFB04AF}" srcOrd="1" destOrd="0" parTransId="{B93BA6AF-2293-4058-BB79-9A53251B4496}" sibTransId="{1E3D1973-9E93-4A63-8028-C15C7B6B30F7}"/>
    <dgm:cxn modelId="{C0BDB756-67C2-4A9F-BE92-C6D18FD8A207}" type="presOf" srcId="{0A323625-090E-4EA1-B79D-D4119DFB04AF}" destId="{54BDDE02-DD88-4DF7-8BB7-37E18030A121}" srcOrd="0" destOrd="0" presId="urn:microsoft.com/office/officeart/2005/8/layout/process1"/>
    <dgm:cxn modelId="{A09FC583-C31C-4794-B56B-14860FCD1974}" type="presOf" srcId="{72C5E0B7-60EF-4CDB-ACBB-1543AA5C7186}" destId="{FAC45663-F2C0-4A54-B9AA-78978B982944}" srcOrd="0" destOrd="0" presId="urn:microsoft.com/office/officeart/2005/8/layout/process1"/>
    <dgm:cxn modelId="{B7AAD071-D76F-4F38-9E35-B8A1911AD387}" srcId="{72C5E0B7-60EF-4CDB-ACBB-1543AA5C7186}" destId="{AA7D1813-C3EA-487A-96C1-2F900509BB7A}" srcOrd="0" destOrd="0" parTransId="{A5CA927A-09CE-46D6-A0C7-4072B99D3FE1}" sibTransId="{D1FDD361-1092-4771-B080-3A3E16764548}"/>
    <dgm:cxn modelId="{674D78F9-72D8-4BDC-BA2D-8BBDD5D43AB9}" type="presOf" srcId="{D1FDD361-1092-4771-B080-3A3E16764548}" destId="{7D5C674E-F449-4FAE-B43E-ED3DACDD7246}" srcOrd="0" destOrd="0" presId="urn:microsoft.com/office/officeart/2005/8/layout/process1"/>
    <dgm:cxn modelId="{5C65CA48-A634-4190-A6C3-DC7865FC1EC6}" type="presParOf" srcId="{FAC45663-F2C0-4A54-B9AA-78978B982944}" destId="{3248DA66-8974-4F6B-B205-EA2A29A17158}" srcOrd="0" destOrd="0" presId="urn:microsoft.com/office/officeart/2005/8/layout/process1"/>
    <dgm:cxn modelId="{A57DEA5E-FDFE-44DF-8B00-039EE6E7446D}" type="presParOf" srcId="{FAC45663-F2C0-4A54-B9AA-78978B982944}" destId="{7D5C674E-F449-4FAE-B43E-ED3DACDD7246}" srcOrd="1" destOrd="0" presId="urn:microsoft.com/office/officeart/2005/8/layout/process1"/>
    <dgm:cxn modelId="{4D1F6AC8-FFE5-432C-96AC-D478FCD94E4B}" type="presParOf" srcId="{7D5C674E-F449-4FAE-B43E-ED3DACDD7246}" destId="{409F051E-2262-4413-B297-92FCC84442F9}" srcOrd="0" destOrd="0" presId="urn:microsoft.com/office/officeart/2005/8/layout/process1"/>
    <dgm:cxn modelId="{1011564D-A101-4496-8063-3DCB6EF80758}" type="presParOf" srcId="{FAC45663-F2C0-4A54-B9AA-78978B982944}" destId="{54BDDE02-DD88-4DF7-8BB7-37E18030A121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75A73B-4932-412C-B9A1-C087C3154716}" type="doc">
      <dgm:prSet loTypeId="urn:microsoft.com/office/officeart/2005/8/layout/equation1" loCatId="relationship" qsTypeId="urn:microsoft.com/office/officeart/2005/8/quickstyle/simple1" qsCatId="simple" csTypeId="urn:microsoft.com/office/officeart/2005/8/colors/accent0_1" csCatId="mainScheme" phldr="1"/>
      <dgm:spPr/>
    </dgm:pt>
    <dgm:pt modelId="{3862A0B6-15C7-4BCE-968E-C680F612F067}">
      <dgm:prSet phldrT="[텍스트]" custT="1"/>
      <dgm:spPr/>
      <dgm:t>
        <a:bodyPr/>
        <a:lstStyle/>
        <a:p>
          <a:pPr latinLnBrk="1"/>
          <a:r>
            <a:rPr lang="ko-KR" altLang="en-US" sz="1800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높은 </a:t>
          </a:r>
          <a:endParaRPr lang="en-US" altLang="ko-KR" sz="1800" b="1" dirty="0" smtClean="0">
            <a:latin typeface="a엄마의편지L" panose="02020600000000000000" pitchFamily="18" charset="-127"/>
            <a:ea typeface="a엄마의편지L" panose="02020600000000000000" pitchFamily="18" charset="-127"/>
          </a:endParaRPr>
        </a:p>
        <a:p>
          <a:pPr latinLnBrk="1"/>
          <a:r>
            <a:rPr lang="ko-KR" altLang="en-US" sz="1800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인구밀도</a:t>
          </a:r>
          <a:endParaRPr lang="ko-KR" altLang="en-US" sz="1800" dirty="0"/>
        </a:p>
      </dgm:t>
    </dgm:pt>
    <dgm:pt modelId="{6AACF88F-C065-4D5E-B149-A2EE62B53459}" type="parTrans" cxnId="{390FA370-51BF-4FA4-982E-6D1211C31D06}">
      <dgm:prSet/>
      <dgm:spPr/>
      <dgm:t>
        <a:bodyPr/>
        <a:lstStyle/>
        <a:p>
          <a:pPr latinLnBrk="1"/>
          <a:endParaRPr lang="ko-KR" altLang="en-US"/>
        </a:p>
      </dgm:t>
    </dgm:pt>
    <dgm:pt modelId="{6DA1AD7C-6CA5-4D90-AC1F-3C56E71CB14C}" type="sibTrans" cxnId="{390FA370-51BF-4FA4-982E-6D1211C31D06}">
      <dgm:prSet custT="1"/>
      <dgm:spPr/>
      <dgm:t>
        <a:bodyPr/>
        <a:lstStyle/>
        <a:p>
          <a:pPr latinLnBrk="1"/>
          <a:endParaRPr lang="ko-KR" altLang="en-US" sz="400"/>
        </a:p>
      </dgm:t>
    </dgm:pt>
    <dgm:pt modelId="{E8C2DC7B-7660-42C0-99FF-9E442A7EA9A4}">
      <dgm:prSet phldrT="[텍스트]" custT="1"/>
      <dgm:spPr/>
      <dgm:t>
        <a:bodyPr/>
        <a:lstStyle/>
        <a:p>
          <a:pPr latinLnBrk="1"/>
          <a:r>
            <a:rPr lang="ko-KR" altLang="en-US" sz="1050" b="1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교권과 학생인권을 둘 다 잡을 수 있는 객관적인 증거</a:t>
          </a:r>
          <a:endParaRPr lang="ko-KR" altLang="en-US" sz="1050" dirty="0"/>
        </a:p>
      </dgm:t>
    </dgm:pt>
    <dgm:pt modelId="{993D32C9-240A-4A72-BBF9-684A1C31E843}" type="parTrans" cxnId="{124460B5-1741-4817-AFA5-94E0C31BED19}">
      <dgm:prSet/>
      <dgm:spPr/>
      <dgm:t>
        <a:bodyPr/>
        <a:lstStyle/>
        <a:p>
          <a:pPr latinLnBrk="1"/>
          <a:endParaRPr lang="ko-KR" altLang="en-US"/>
        </a:p>
      </dgm:t>
    </dgm:pt>
    <dgm:pt modelId="{79002A2A-2F36-46E7-A7FF-608D407AD04E}" type="sibTrans" cxnId="{124460B5-1741-4817-AFA5-94E0C31BED19}">
      <dgm:prSet custT="1"/>
      <dgm:spPr/>
      <dgm:t>
        <a:bodyPr/>
        <a:lstStyle/>
        <a:p>
          <a:pPr latinLnBrk="1"/>
          <a:endParaRPr lang="ko-KR" altLang="en-US" sz="400"/>
        </a:p>
      </dgm:t>
    </dgm:pt>
    <dgm:pt modelId="{BC2D3C69-167F-447D-886D-2B3780C1975A}">
      <dgm:prSet custT="1"/>
      <dgm:spPr/>
      <dgm:t>
        <a:bodyPr/>
        <a:lstStyle/>
        <a:p>
          <a:pPr latinLnBrk="1"/>
          <a:r>
            <a:rPr lang="ko-KR" altLang="en-US" sz="1400" b="1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낮은 법치주의의 개념</a:t>
          </a:r>
          <a:endParaRPr lang="ko-KR" altLang="en-US" sz="1400" dirty="0"/>
        </a:p>
      </dgm:t>
    </dgm:pt>
    <dgm:pt modelId="{0F23D60D-8FC8-40C8-9D03-840C5EC2A947}" type="parTrans" cxnId="{86562104-325D-4CD9-831E-983252D67ACB}">
      <dgm:prSet/>
      <dgm:spPr/>
      <dgm:t>
        <a:bodyPr/>
        <a:lstStyle/>
        <a:p>
          <a:pPr latinLnBrk="1"/>
          <a:endParaRPr lang="ko-KR" altLang="en-US"/>
        </a:p>
      </dgm:t>
    </dgm:pt>
    <dgm:pt modelId="{6886283B-8D54-4827-9DFE-0DBB10CF7424}" type="sibTrans" cxnId="{86562104-325D-4CD9-831E-983252D67ACB}">
      <dgm:prSet custT="1"/>
      <dgm:spPr/>
      <dgm:t>
        <a:bodyPr/>
        <a:lstStyle/>
        <a:p>
          <a:pPr latinLnBrk="1"/>
          <a:endParaRPr lang="ko-KR" altLang="en-US" sz="400"/>
        </a:p>
      </dgm:t>
    </dgm:pt>
    <dgm:pt modelId="{14CFEE42-6927-435C-A42C-A67477A222C3}">
      <dgm:prSet/>
      <dgm:spPr/>
      <dgm:t>
        <a:bodyPr/>
        <a:lstStyle/>
        <a:p>
          <a:pPr latinLnBrk="1"/>
          <a:r>
            <a:rPr lang="ko-KR" altLang="en-US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가해자와 피해자를 확인하기 쉬운 환경</a:t>
          </a:r>
          <a:endParaRPr lang="ko-KR" altLang="en-US" dirty="0"/>
        </a:p>
      </dgm:t>
    </dgm:pt>
    <dgm:pt modelId="{BF55AAD5-D683-4208-BFD0-D843DA4C978E}" type="parTrans" cxnId="{15A8354E-AA4B-40C2-A51A-0150C8D89C33}">
      <dgm:prSet/>
      <dgm:spPr/>
      <dgm:t>
        <a:bodyPr/>
        <a:lstStyle/>
        <a:p>
          <a:pPr latinLnBrk="1"/>
          <a:endParaRPr lang="ko-KR" altLang="en-US"/>
        </a:p>
      </dgm:t>
    </dgm:pt>
    <dgm:pt modelId="{7BA2DE80-462F-40F0-8F9C-27AE7F854BC1}" type="sibTrans" cxnId="{15A8354E-AA4B-40C2-A51A-0150C8D89C33}">
      <dgm:prSet custT="1"/>
      <dgm:spPr/>
      <dgm:t>
        <a:bodyPr/>
        <a:lstStyle/>
        <a:p>
          <a:pPr latinLnBrk="1"/>
          <a:endParaRPr lang="ko-KR" altLang="en-US" sz="400"/>
        </a:p>
      </dgm:t>
    </dgm:pt>
    <dgm:pt modelId="{ABCE8F75-543D-4B77-9857-957BDA5D33F2}">
      <dgm:prSet/>
      <dgm:spPr/>
      <dgm:t>
        <a:bodyPr/>
        <a:lstStyle/>
        <a:p>
          <a:pPr latinLnBrk="1"/>
          <a:endParaRPr lang="ko-KR" altLang="en-US"/>
        </a:p>
      </dgm:t>
    </dgm:pt>
    <dgm:pt modelId="{6B22DCEC-07D9-4CED-994D-DFD6CE9CFB1E}" type="parTrans" cxnId="{D89CAD5B-2151-4083-BE2D-1DEC5917B23B}">
      <dgm:prSet/>
      <dgm:spPr/>
      <dgm:t>
        <a:bodyPr/>
        <a:lstStyle/>
        <a:p>
          <a:pPr latinLnBrk="1"/>
          <a:endParaRPr lang="ko-KR" altLang="en-US"/>
        </a:p>
      </dgm:t>
    </dgm:pt>
    <dgm:pt modelId="{812CAF31-A7B5-43EF-955D-0DFCFDF3CAAC}" type="sibTrans" cxnId="{D89CAD5B-2151-4083-BE2D-1DEC5917B23B}">
      <dgm:prSet/>
      <dgm:spPr/>
      <dgm:t>
        <a:bodyPr/>
        <a:lstStyle/>
        <a:p>
          <a:pPr latinLnBrk="1"/>
          <a:endParaRPr lang="ko-KR" altLang="en-US"/>
        </a:p>
      </dgm:t>
    </dgm:pt>
    <dgm:pt modelId="{4A1F6580-7DDE-454D-83D7-F1D34D029739}">
      <dgm:prSet/>
      <dgm:spPr/>
      <dgm:t>
        <a:bodyPr/>
        <a:lstStyle/>
        <a:p>
          <a:pPr latinLnBrk="1"/>
          <a:r>
            <a:rPr lang="ko-KR" altLang="en-US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필연적으로 발생 할 수밖에 없는 절도</a:t>
          </a:r>
          <a:r>
            <a:rPr lang="en-US" altLang="ko-KR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, </a:t>
          </a:r>
          <a:r>
            <a:rPr lang="ko-KR" altLang="en-US" b="1" dirty="0" smtClean="0">
              <a:latin typeface="a엄마의편지L" panose="02020600000000000000" pitchFamily="18" charset="-127"/>
              <a:ea typeface="a엄마의편지L" panose="02020600000000000000" pitchFamily="18" charset="-127"/>
            </a:rPr>
            <a:t>폭력 범죄</a:t>
          </a:r>
          <a:endParaRPr lang="ko-KR" altLang="en-US" dirty="0"/>
        </a:p>
      </dgm:t>
    </dgm:pt>
    <dgm:pt modelId="{9C9922B8-E13F-4B6D-BC66-C455C5D38661}" type="parTrans" cxnId="{C1E1BFFA-F1B0-4E5B-B4A1-FA9FA97EE53D}">
      <dgm:prSet/>
      <dgm:spPr/>
      <dgm:t>
        <a:bodyPr/>
        <a:lstStyle/>
        <a:p>
          <a:pPr latinLnBrk="1"/>
          <a:endParaRPr lang="ko-KR" altLang="en-US"/>
        </a:p>
      </dgm:t>
    </dgm:pt>
    <dgm:pt modelId="{8DA713AD-A99B-4CBD-927F-8915A9E27018}" type="sibTrans" cxnId="{C1E1BFFA-F1B0-4E5B-B4A1-FA9FA97EE53D}">
      <dgm:prSet/>
      <dgm:spPr/>
      <dgm:t>
        <a:bodyPr/>
        <a:lstStyle/>
        <a:p>
          <a:pPr latinLnBrk="1"/>
          <a:endParaRPr lang="ko-KR" altLang="en-US"/>
        </a:p>
      </dgm:t>
    </dgm:pt>
    <dgm:pt modelId="{C6E21385-A120-4199-97E8-E99A60DEBE18}" type="pres">
      <dgm:prSet presAssocID="{A575A73B-4932-412C-B9A1-C087C3154716}" presName="linearFlow" presStyleCnt="0">
        <dgm:presLayoutVars>
          <dgm:dir/>
          <dgm:resizeHandles val="exact"/>
        </dgm:presLayoutVars>
      </dgm:prSet>
      <dgm:spPr/>
    </dgm:pt>
    <dgm:pt modelId="{EAFCC2DA-AD7E-4638-8B77-259E7D1FE6B1}" type="pres">
      <dgm:prSet presAssocID="{3862A0B6-15C7-4BCE-968E-C680F612F067}" presName="node" presStyleLbl="node1" presStyleIdx="0" presStyleCnt="6" custLinFactX="3221" custLinFactNeighborX="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74C7FCB-3A23-482D-93F9-584161CFEEB0}" type="pres">
      <dgm:prSet presAssocID="{6DA1AD7C-6CA5-4D90-AC1F-3C56E71CB14C}" presName="spacerL" presStyleCnt="0"/>
      <dgm:spPr/>
    </dgm:pt>
    <dgm:pt modelId="{28C25D99-4EC1-45C1-8E0E-37B5F35FB767}" type="pres">
      <dgm:prSet presAssocID="{6DA1AD7C-6CA5-4D90-AC1F-3C56E71CB14C}" presName="sibTrans" presStyleLbl="sibTrans2D1" presStyleIdx="0" presStyleCnt="5" custScaleX="54874" custScaleY="54874" custLinFactX="5554" custLinFactNeighborX="100000"/>
      <dgm:spPr/>
      <dgm:t>
        <a:bodyPr/>
        <a:lstStyle/>
        <a:p>
          <a:pPr latinLnBrk="1"/>
          <a:endParaRPr lang="ko-KR" altLang="en-US"/>
        </a:p>
      </dgm:t>
    </dgm:pt>
    <dgm:pt modelId="{7A8B275E-733F-4240-AD9F-07CB7B4D7027}" type="pres">
      <dgm:prSet presAssocID="{6DA1AD7C-6CA5-4D90-AC1F-3C56E71CB14C}" presName="spacerR" presStyleCnt="0"/>
      <dgm:spPr/>
    </dgm:pt>
    <dgm:pt modelId="{2D92A2F3-8911-4F1B-9F3C-DC0A68F217D3}" type="pres">
      <dgm:prSet presAssocID="{BC2D3C69-167F-447D-886D-2B3780C1975A}" presName="node" presStyleLbl="node1" presStyleIdx="1" presStyleCnt="6" custLinFactX="3221" custLinFactNeighborX="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C817373-5BA1-4D3F-A4EE-6E4CFD1DA61D}" type="pres">
      <dgm:prSet presAssocID="{6886283B-8D54-4827-9DFE-0DBB10CF7424}" presName="spacerL" presStyleCnt="0"/>
      <dgm:spPr/>
    </dgm:pt>
    <dgm:pt modelId="{6E5A052D-2F77-41D4-889B-CA872B0ECEF3}" type="pres">
      <dgm:prSet presAssocID="{6886283B-8D54-4827-9DFE-0DBB10CF7424}" presName="sibTrans" presStyleLbl="sibTrans2D1" presStyleIdx="1" presStyleCnt="5" custScaleX="54874" custScaleY="54874" custLinFactX="5554" custLinFactNeighborX="100000"/>
      <dgm:spPr/>
      <dgm:t>
        <a:bodyPr/>
        <a:lstStyle/>
        <a:p>
          <a:pPr latinLnBrk="1"/>
          <a:endParaRPr lang="ko-KR" altLang="en-US"/>
        </a:p>
      </dgm:t>
    </dgm:pt>
    <dgm:pt modelId="{15186FCC-10A3-4F2B-B2AC-EEEB6F37FC0C}" type="pres">
      <dgm:prSet presAssocID="{6886283B-8D54-4827-9DFE-0DBB10CF7424}" presName="spacerR" presStyleCnt="0"/>
      <dgm:spPr/>
    </dgm:pt>
    <dgm:pt modelId="{35D312C0-A997-4E5B-8DA1-1042AE76FBAA}" type="pres">
      <dgm:prSet presAssocID="{14CFEE42-6927-435C-A42C-A67477A222C3}" presName="node" presStyleLbl="node1" presStyleIdx="2" presStyleCnt="6" custLinFactX="3221" custLinFactNeighborX="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36BC562-339C-4390-8CD6-0DDB3857D677}" type="pres">
      <dgm:prSet presAssocID="{7BA2DE80-462F-40F0-8F9C-27AE7F854BC1}" presName="spacerL" presStyleCnt="0"/>
      <dgm:spPr/>
    </dgm:pt>
    <dgm:pt modelId="{3ECBB0B7-277A-46EF-8BFB-942E1994DE11}" type="pres">
      <dgm:prSet presAssocID="{7BA2DE80-462F-40F0-8F9C-27AE7F854BC1}" presName="sibTrans" presStyleLbl="sibTrans2D1" presStyleIdx="2" presStyleCnt="5" custScaleX="54874" custScaleY="54874" custLinFactX="5554" custLinFactNeighborX="100000"/>
      <dgm:spPr/>
      <dgm:t>
        <a:bodyPr/>
        <a:lstStyle/>
        <a:p>
          <a:pPr latinLnBrk="1"/>
          <a:endParaRPr lang="ko-KR" altLang="en-US"/>
        </a:p>
      </dgm:t>
    </dgm:pt>
    <dgm:pt modelId="{209B8001-30C9-46F7-891A-10F2A55FBFDA}" type="pres">
      <dgm:prSet presAssocID="{7BA2DE80-462F-40F0-8F9C-27AE7F854BC1}" presName="spacerR" presStyleCnt="0"/>
      <dgm:spPr/>
    </dgm:pt>
    <dgm:pt modelId="{99ACD715-807B-47E3-9D66-E1AECC211199}" type="pres">
      <dgm:prSet presAssocID="{E8C2DC7B-7660-42C0-99FF-9E442A7EA9A4}" presName="node" presStyleLbl="node1" presStyleIdx="3" presStyleCnt="6" custLinFactX="3221" custLinFactNeighborX="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0628797-F806-41EA-A1AD-D1E596145F5E}" type="pres">
      <dgm:prSet presAssocID="{79002A2A-2F36-46E7-A7FF-608D407AD04E}" presName="spacerL" presStyleCnt="0"/>
      <dgm:spPr/>
    </dgm:pt>
    <dgm:pt modelId="{E69C0159-D482-4D84-ADF1-9BDA5CA16EBF}" type="pres">
      <dgm:prSet presAssocID="{79002A2A-2F36-46E7-A7FF-608D407AD04E}" presName="sibTrans" presStyleLbl="sibTrans2D1" presStyleIdx="3" presStyleCnt="5" custScaleX="54874" custScaleY="54874" custLinFactX="5554" custLinFactNeighborX="100000"/>
      <dgm:spPr/>
      <dgm:t>
        <a:bodyPr/>
        <a:lstStyle/>
        <a:p>
          <a:pPr latinLnBrk="1"/>
          <a:endParaRPr lang="ko-KR" altLang="en-US"/>
        </a:p>
      </dgm:t>
    </dgm:pt>
    <dgm:pt modelId="{50AD9CA4-CBF6-404B-8B15-45C09552EB66}" type="pres">
      <dgm:prSet presAssocID="{79002A2A-2F36-46E7-A7FF-608D407AD04E}" presName="spacerR" presStyleCnt="0"/>
      <dgm:spPr/>
    </dgm:pt>
    <dgm:pt modelId="{C12DBC74-92EE-44A8-A698-FE500D76E297}" type="pres">
      <dgm:prSet presAssocID="{4A1F6580-7DDE-454D-83D7-F1D34D029739}" presName="node" presStyleLbl="node1" presStyleIdx="4" presStyleCnt="6" custLinFactX="3221" custLinFactNeighborX="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CD34088-801D-49CE-A6B0-489CC10E170C}" type="pres">
      <dgm:prSet presAssocID="{8DA713AD-A99B-4CBD-927F-8915A9E27018}" presName="spacerL" presStyleCnt="0"/>
      <dgm:spPr/>
    </dgm:pt>
    <dgm:pt modelId="{3D2BE442-517F-492F-87EB-6BC985BD54A0}" type="pres">
      <dgm:prSet presAssocID="{8DA713AD-A99B-4CBD-927F-8915A9E27018}" presName="sibTrans" presStyleLbl="sibTrans2D1" presStyleIdx="4" presStyleCnt="5" custLinFactX="47981" custLinFactNeighborX="100000"/>
      <dgm:spPr/>
      <dgm:t>
        <a:bodyPr/>
        <a:lstStyle/>
        <a:p>
          <a:pPr latinLnBrk="1"/>
          <a:endParaRPr lang="ko-KR" altLang="en-US"/>
        </a:p>
      </dgm:t>
    </dgm:pt>
    <dgm:pt modelId="{9844F610-3408-4488-84C9-41C4BD1F14DA}" type="pres">
      <dgm:prSet presAssocID="{8DA713AD-A99B-4CBD-927F-8915A9E27018}" presName="spacerR" presStyleCnt="0"/>
      <dgm:spPr/>
    </dgm:pt>
    <dgm:pt modelId="{D87012EC-2E96-4101-B727-9B0DBA26E625}" type="pres">
      <dgm:prSet presAssocID="{ABCE8F75-543D-4B77-9857-957BDA5D33F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97A5150-2466-453F-81C1-A82476E3D0A9}" type="presOf" srcId="{7BA2DE80-462F-40F0-8F9C-27AE7F854BC1}" destId="{3ECBB0B7-277A-46EF-8BFB-942E1994DE11}" srcOrd="0" destOrd="0" presId="urn:microsoft.com/office/officeart/2005/8/layout/equation1"/>
    <dgm:cxn modelId="{15A8354E-AA4B-40C2-A51A-0150C8D89C33}" srcId="{A575A73B-4932-412C-B9A1-C087C3154716}" destId="{14CFEE42-6927-435C-A42C-A67477A222C3}" srcOrd="2" destOrd="0" parTransId="{BF55AAD5-D683-4208-BFD0-D843DA4C978E}" sibTransId="{7BA2DE80-462F-40F0-8F9C-27AE7F854BC1}"/>
    <dgm:cxn modelId="{BE06FC75-BEFA-491C-BA58-76C53B03ACB9}" type="presOf" srcId="{4A1F6580-7DDE-454D-83D7-F1D34D029739}" destId="{C12DBC74-92EE-44A8-A698-FE500D76E297}" srcOrd="0" destOrd="0" presId="urn:microsoft.com/office/officeart/2005/8/layout/equation1"/>
    <dgm:cxn modelId="{2971AA36-8FBF-4D6F-8CF0-7F8FF86974C0}" type="presOf" srcId="{3862A0B6-15C7-4BCE-968E-C680F612F067}" destId="{EAFCC2DA-AD7E-4638-8B77-259E7D1FE6B1}" srcOrd="0" destOrd="0" presId="urn:microsoft.com/office/officeart/2005/8/layout/equation1"/>
    <dgm:cxn modelId="{F898A076-098D-4EA8-B080-089FE2247033}" type="presOf" srcId="{8DA713AD-A99B-4CBD-927F-8915A9E27018}" destId="{3D2BE442-517F-492F-87EB-6BC985BD54A0}" srcOrd="0" destOrd="0" presId="urn:microsoft.com/office/officeart/2005/8/layout/equation1"/>
    <dgm:cxn modelId="{1F694166-2D17-4472-86CE-9C324C17EBDB}" type="presOf" srcId="{ABCE8F75-543D-4B77-9857-957BDA5D33F2}" destId="{D87012EC-2E96-4101-B727-9B0DBA26E625}" srcOrd="0" destOrd="0" presId="urn:microsoft.com/office/officeart/2005/8/layout/equation1"/>
    <dgm:cxn modelId="{D89CAD5B-2151-4083-BE2D-1DEC5917B23B}" srcId="{A575A73B-4932-412C-B9A1-C087C3154716}" destId="{ABCE8F75-543D-4B77-9857-957BDA5D33F2}" srcOrd="5" destOrd="0" parTransId="{6B22DCEC-07D9-4CED-994D-DFD6CE9CFB1E}" sibTransId="{812CAF31-A7B5-43EF-955D-0DFCFDF3CAAC}"/>
    <dgm:cxn modelId="{0E65DE56-DEE6-475D-8EE4-D3EA3B898C12}" type="presOf" srcId="{14CFEE42-6927-435C-A42C-A67477A222C3}" destId="{35D312C0-A997-4E5B-8DA1-1042AE76FBAA}" srcOrd="0" destOrd="0" presId="urn:microsoft.com/office/officeart/2005/8/layout/equation1"/>
    <dgm:cxn modelId="{BDAA758F-95A5-4E51-A8BF-E9BA0804EF68}" type="presOf" srcId="{6886283B-8D54-4827-9DFE-0DBB10CF7424}" destId="{6E5A052D-2F77-41D4-889B-CA872B0ECEF3}" srcOrd="0" destOrd="0" presId="urn:microsoft.com/office/officeart/2005/8/layout/equation1"/>
    <dgm:cxn modelId="{8E61407D-E403-4EC8-8C54-7B3222AD6EAF}" type="presOf" srcId="{BC2D3C69-167F-447D-886D-2B3780C1975A}" destId="{2D92A2F3-8911-4F1B-9F3C-DC0A68F217D3}" srcOrd="0" destOrd="0" presId="urn:microsoft.com/office/officeart/2005/8/layout/equation1"/>
    <dgm:cxn modelId="{86562104-325D-4CD9-831E-983252D67ACB}" srcId="{A575A73B-4932-412C-B9A1-C087C3154716}" destId="{BC2D3C69-167F-447D-886D-2B3780C1975A}" srcOrd="1" destOrd="0" parTransId="{0F23D60D-8FC8-40C8-9D03-840C5EC2A947}" sibTransId="{6886283B-8D54-4827-9DFE-0DBB10CF7424}"/>
    <dgm:cxn modelId="{166EF452-248A-4AC0-9F6C-8E330DD4EA23}" type="presOf" srcId="{79002A2A-2F36-46E7-A7FF-608D407AD04E}" destId="{E69C0159-D482-4D84-ADF1-9BDA5CA16EBF}" srcOrd="0" destOrd="0" presId="urn:microsoft.com/office/officeart/2005/8/layout/equation1"/>
    <dgm:cxn modelId="{124460B5-1741-4817-AFA5-94E0C31BED19}" srcId="{A575A73B-4932-412C-B9A1-C087C3154716}" destId="{E8C2DC7B-7660-42C0-99FF-9E442A7EA9A4}" srcOrd="3" destOrd="0" parTransId="{993D32C9-240A-4A72-BBF9-684A1C31E843}" sibTransId="{79002A2A-2F36-46E7-A7FF-608D407AD04E}"/>
    <dgm:cxn modelId="{7BFF9A84-F802-4068-A1A3-24F09344B831}" type="presOf" srcId="{A575A73B-4932-412C-B9A1-C087C3154716}" destId="{C6E21385-A120-4199-97E8-E99A60DEBE18}" srcOrd="0" destOrd="0" presId="urn:microsoft.com/office/officeart/2005/8/layout/equation1"/>
    <dgm:cxn modelId="{390FA370-51BF-4FA4-982E-6D1211C31D06}" srcId="{A575A73B-4932-412C-B9A1-C087C3154716}" destId="{3862A0B6-15C7-4BCE-968E-C680F612F067}" srcOrd="0" destOrd="0" parTransId="{6AACF88F-C065-4D5E-B149-A2EE62B53459}" sibTransId="{6DA1AD7C-6CA5-4D90-AC1F-3C56E71CB14C}"/>
    <dgm:cxn modelId="{1C5510D4-9D77-47B7-B6A9-2F0E0FFEF218}" type="presOf" srcId="{6DA1AD7C-6CA5-4D90-AC1F-3C56E71CB14C}" destId="{28C25D99-4EC1-45C1-8E0E-37B5F35FB767}" srcOrd="0" destOrd="0" presId="urn:microsoft.com/office/officeart/2005/8/layout/equation1"/>
    <dgm:cxn modelId="{C1E1BFFA-F1B0-4E5B-B4A1-FA9FA97EE53D}" srcId="{A575A73B-4932-412C-B9A1-C087C3154716}" destId="{4A1F6580-7DDE-454D-83D7-F1D34D029739}" srcOrd="4" destOrd="0" parTransId="{9C9922B8-E13F-4B6D-BC66-C455C5D38661}" sibTransId="{8DA713AD-A99B-4CBD-927F-8915A9E27018}"/>
    <dgm:cxn modelId="{A5747335-5295-49D9-93FD-3D58FD14C5D6}" type="presOf" srcId="{E8C2DC7B-7660-42C0-99FF-9E442A7EA9A4}" destId="{99ACD715-807B-47E3-9D66-E1AECC211199}" srcOrd="0" destOrd="0" presId="urn:microsoft.com/office/officeart/2005/8/layout/equation1"/>
    <dgm:cxn modelId="{ED1AF64A-39DC-4610-B36B-346BCDFB7C26}" type="presParOf" srcId="{C6E21385-A120-4199-97E8-E99A60DEBE18}" destId="{EAFCC2DA-AD7E-4638-8B77-259E7D1FE6B1}" srcOrd="0" destOrd="0" presId="urn:microsoft.com/office/officeart/2005/8/layout/equation1"/>
    <dgm:cxn modelId="{67707027-D41B-40A5-8CBF-2153611D2A46}" type="presParOf" srcId="{C6E21385-A120-4199-97E8-E99A60DEBE18}" destId="{674C7FCB-3A23-482D-93F9-584161CFEEB0}" srcOrd="1" destOrd="0" presId="urn:microsoft.com/office/officeart/2005/8/layout/equation1"/>
    <dgm:cxn modelId="{86631EEC-2B51-4CF7-9DF8-88FB0595C17D}" type="presParOf" srcId="{C6E21385-A120-4199-97E8-E99A60DEBE18}" destId="{28C25D99-4EC1-45C1-8E0E-37B5F35FB767}" srcOrd="2" destOrd="0" presId="urn:microsoft.com/office/officeart/2005/8/layout/equation1"/>
    <dgm:cxn modelId="{14742A39-F732-4A8E-902E-6E32357C9134}" type="presParOf" srcId="{C6E21385-A120-4199-97E8-E99A60DEBE18}" destId="{7A8B275E-733F-4240-AD9F-07CB7B4D7027}" srcOrd="3" destOrd="0" presId="urn:microsoft.com/office/officeart/2005/8/layout/equation1"/>
    <dgm:cxn modelId="{323DA0B4-B712-473F-9395-2BB9416DC8CA}" type="presParOf" srcId="{C6E21385-A120-4199-97E8-E99A60DEBE18}" destId="{2D92A2F3-8911-4F1B-9F3C-DC0A68F217D3}" srcOrd="4" destOrd="0" presId="urn:microsoft.com/office/officeart/2005/8/layout/equation1"/>
    <dgm:cxn modelId="{61E0F8C2-A584-4981-AFDF-95A157EB9C01}" type="presParOf" srcId="{C6E21385-A120-4199-97E8-E99A60DEBE18}" destId="{4C817373-5BA1-4D3F-A4EE-6E4CFD1DA61D}" srcOrd="5" destOrd="0" presId="urn:microsoft.com/office/officeart/2005/8/layout/equation1"/>
    <dgm:cxn modelId="{462064FC-4B6E-4C51-B9E4-C4A6808D4661}" type="presParOf" srcId="{C6E21385-A120-4199-97E8-E99A60DEBE18}" destId="{6E5A052D-2F77-41D4-889B-CA872B0ECEF3}" srcOrd="6" destOrd="0" presId="urn:microsoft.com/office/officeart/2005/8/layout/equation1"/>
    <dgm:cxn modelId="{EBFD05A3-C72E-4D07-8793-D8EF83D90FB5}" type="presParOf" srcId="{C6E21385-A120-4199-97E8-E99A60DEBE18}" destId="{15186FCC-10A3-4F2B-B2AC-EEEB6F37FC0C}" srcOrd="7" destOrd="0" presId="urn:microsoft.com/office/officeart/2005/8/layout/equation1"/>
    <dgm:cxn modelId="{167FA739-DD7B-463E-AB2D-5D51D167B4D7}" type="presParOf" srcId="{C6E21385-A120-4199-97E8-E99A60DEBE18}" destId="{35D312C0-A997-4E5B-8DA1-1042AE76FBAA}" srcOrd="8" destOrd="0" presId="urn:microsoft.com/office/officeart/2005/8/layout/equation1"/>
    <dgm:cxn modelId="{5952DEBD-CB72-44E5-ADC3-AE3EA52B956C}" type="presParOf" srcId="{C6E21385-A120-4199-97E8-E99A60DEBE18}" destId="{736BC562-339C-4390-8CD6-0DDB3857D677}" srcOrd="9" destOrd="0" presId="urn:microsoft.com/office/officeart/2005/8/layout/equation1"/>
    <dgm:cxn modelId="{A558A8F3-F500-418C-A4E9-5D70AC368168}" type="presParOf" srcId="{C6E21385-A120-4199-97E8-E99A60DEBE18}" destId="{3ECBB0B7-277A-46EF-8BFB-942E1994DE11}" srcOrd="10" destOrd="0" presId="urn:microsoft.com/office/officeart/2005/8/layout/equation1"/>
    <dgm:cxn modelId="{EE7307D1-3697-4D87-8A23-E189DE504658}" type="presParOf" srcId="{C6E21385-A120-4199-97E8-E99A60DEBE18}" destId="{209B8001-30C9-46F7-891A-10F2A55FBFDA}" srcOrd="11" destOrd="0" presId="urn:microsoft.com/office/officeart/2005/8/layout/equation1"/>
    <dgm:cxn modelId="{1558607E-20C9-44F7-BDD7-A082A89A7BB0}" type="presParOf" srcId="{C6E21385-A120-4199-97E8-E99A60DEBE18}" destId="{99ACD715-807B-47E3-9D66-E1AECC211199}" srcOrd="12" destOrd="0" presId="urn:microsoft.com/office/officeart/2005/8/layout/equation1"/>
    <dgm:cxn modelId="{BD495961-0062-49A3-89E2-78AD1852EBE9}" type="presParOf" srcId="{C6E21385-A120-4199-97E8-E99A60DEBE18}" destId="{B0628797-F806-41EA-A1AD-D1E596145F5E}" srcOrd="13" destOrd="0" presId="urn:microsoft.com/office/officeart/2005/8/layout/equation1"/>
    <dgm:cxn modelId="{2371F77A-06EC-42D2-90EB-B558B2D9CFF1}" type="presParOf" srcId="{C6E21385-A120-4199-97E8-E99A60DEBE18}" destId="{E69C0159-D482-4D84-ADF1-9BDA5CA16EBF}" srcOrd="14" destOrd="0" presId="urn:microsoft.com/office/officeart/2005/8/layout/equation1"/>
    <dgm:cxn modelId="{85B921A2-1483-440B-807B-E1EB352C0BC7}" type="presParOf" srcId="{C6E21385-A120-4199-97E8-E99A60DEBE18}" destId="{50AD9CA4-CBF6-404B-8B15-45C09552EB66}" srcOrd="15" destOrd="0" presId="urn:microsoft.com/office/officeart/2005/8/layout/equation1"/>
    <dgm:cxn modelId="{39A00CF8-AE04-4AD3-B89E-CBC87D37D179}" type="presParOf" srcId="{C6E21385-A120-4199-97E8-E99A60DEBE18}" destId="{C12DBC74-92EE-44A8-A698-FE500D76E297}" srcOrd="16" destOrd="0" presId="urn:microsoft.com/office/officeart/2005/8/layout/equation1"/>
    <dgm:cxn modelId="{543BC911-CF47-4FE2-93F9-EF3E51F64DF5}" type="presParOf" srcId="{C6E21385-A120-4199-97E8-E99A60DEBE18}" destId="{9CD34088-801D-49CE-A6B0-489CC10E170C}" srcOrd="17" destOrd="0" presId="urn:microsoft.com/office/officeart/2005/8/layout/equation1"/>
    <dgm:cxn modelId="{1E6D3869-32FF-4D36-B622-47EA241474F5}" type="presParOf" srcId="{C6E21385-A120-4199-97E8-E99A60DEBE18}" destId="{3D2BE442-517F-492F-87EB-6BC985BD54A0}" srcOrd="18" destOrd="0" presId="urn:microsoft.com/office/officeart/2005/8/layout/equation1"/>
    <dgm:cxn modelId="{7B0A6CF5-5463-421D-A24A-46D80D9169DB}" type="presParOf" srcId="{C6E21385-A120-4199-97E8-E99A60DEBE18}" destId="{9844F610-3408-4488-84C9-41C4BD1F14DA}" srcOrd="19" destOrd="0" presId="urn:microsoft.com/office/officeart/2005/8/layout/equation1"/>
    <dgm:cxn modelId="{B5D85BA7-5CF6-417F-BAF5-B02FBE8926A0}" type="presParOf" srcId="{C6E21385-A120-4199-97E8-E99A60DEBE18}" destId="{D87012EC-2E96-4101-B727-9B0DBA26E625}" srcOrd="20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DC947-00AF-42CE-9BEE-441B455EBD77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D6917-E27E-45E5-A4CD-7EBB9B4AD4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2803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6917-E27E-45E5-A4CD-7EBB9B4AD47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17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429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9485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6509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7892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2525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9737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019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3293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81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04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377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B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320F5-DE5D-4AF0-B486-5D71D32D7171}" type="datetimeFigureOut">
              <a:rPr lang="ko-KR" altLang="en-US" smtClean="0"/>
              <a:t>2019-05-29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A52CC-FDBE-4652-AC04-A822F93E471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454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news.naver.com/main/read.nhn?mode=LSD&amp;mid=sec&amp;sid1=102&amp;oid=008&amp;aid=0002751526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dsl.kr/ndsl/search/detail/report/reportSearchResultDetail.do?cn=TRKO201500006533" TargetMode="External"/><Relationship Id="rId2" Type="http://schemas.openxmlformats.org/officeDocument/2006/relationships/hyperlink" Target="http://amc.seoul.kr/asan/depts/psy/K/bbsDetail.do?pageIndex=1&amp;menuId=862&amp;contentId=252857&amp;searchCondition=&amp;searchKeyword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75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594100" y="2638710"/>
            <a:ext cx="513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spc="600" dirty="0" smtClean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ko-KR" altLang="en-US" sz="4000" b="1" spc="600" dirty="0"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65172" y="2304354"/>
            <a:ext cx="4313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spc="6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2019.05.29</a:t>
            </a:r>
            <a:endParaRPr lang="ko-KR" altLang="en-US" sz="1600" spc="6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</p:txBody>
      </p:sp>
      <p:cxnSp>
        <p:nvCxnSpPr>
          <p:cNvPr id="11" name="직선 연결선 10"/>
          <p:cNvCxnSpPr/>
          <p:nvPr userDrawn="1"/>
        </p:nvCxnSpPr>
        <p:spPr>
          <a:xfrm>
            <a:off x="2662989" y="2189696"/>
            <a:ext cx="6172828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356185" y="3524116"/>
            <a:ext cx="6060533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>
            <a:off x="8885684" y="2739865"/>
            <a:ext cx="0" cy="967468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 userDrawn="1"/>
        </p:nvCxnSpPr>
        <p:spPr>
          <a:xfrm>
            <a:off x="3230527" y="1903806"/>
            <a:ext cx="6354" cy="1400956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4186569" y="3419353"/>
            <a:ext cx="3616885" cy="209526"/>
          </a:xfrm>
          <a:prstGeom prst="round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endParaRPr lang="ko-KR" altLang="en-US" sz="1200" spc="-150" dirty="0">
              <a:gradFill flip="none" rotWithShape="1">
                <a:gsLst>
                  <a:gs pos="0">
                    <a:srgbClr val="0070C0">
                      <a:lumMod val="84000"/>
                      <a:lumOff val="16000"/>
                    </a:srgbClr>
                  </a:gs>
                  <a:gs pos="100000">
                    <a:schemeClr val="bg2">
                      <a:lumMod val="76000"/>
                    </a:schemeClr>
                  </a:gs>
                </a:gsLst>
                <a:lin ang="0" scaled="1"/>
                <a:tileRect/>
              </a:gradFill>
              <a:latin typeface="+mn-ea"/>
              <a:ea typeface="+mn-ea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967750" y="3347472"/>
            <a:ext cx="2088232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ko-KR" sz="1600" spc="-150" dirty="0" smtClean="0">
                <a:ln>
                  <a:solidFill>
                    <a:schemeClr val="accent3">
                      <a:lumMod val="50000"/>
                      <a:alpha val="4000"/>
                    </a:schemeClr>
                  </a:solidFill>
                </a:ln>
                <a:solidFill>
                  <a:srgbClr val="3D2E17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4</a:t>
            </a:r>
            <a:r>
              <a:rPr lang="ko-KR" altLang="en-US" sz="1600" spc="-150" dirty="0" smtClean="0">
                <a:ln>
                  <a:solidFill>
                    <a:schemeClr val="accent3">
                      <a:lumMod val="50000"/>
                      <a:alpha val="4000"/>
                    </a:schemeClr>
                  </a:solidFill>
                </a:ln>
                <a:solidFill>
                  <a:srgbClr val="3D2E17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조</a:t>
            </a:r>
            <a:endParaRPr lang="ko-KR" altLang="en-US" sz="1600" spc="-150" dirty="0">
              <a:ln>
                <a:solidFill>
                  <a:schemeClr val="accent3">
                    <a:lumMod val="50000"/>
                    <a:alpha val="4000"/>
                  </a:schemeClr>
                </a:solidFill>
              </a:ln>
              <a:solidFill>
                <a:srgbClr val="3D2E17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500" y="4830826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1223046 </a:t>
            </a:r>
            <a:r>
              <a:rPr kumimoji="1" lang="ko-KR" altLang="en-US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최선희</a:t>
            </a:r>
            <a:endParaRPr kumimoji="1" lang="en-US" altLang="ko-KR" sz="1600" spc="300" dirty="0" smtClean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  <a:p>
            <a:pPr algn="ctr"/>
            <a:r>
              <a:rPr kumimoji="1" lang="en-US" altLang="ko-KR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1518019 </a:t>
            </a:r>
            <a:r>
              <a:rPr kumimoji="1" lang="ko-KR" altLang="en-US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방승만</a:t>
            </a:r>
            <a:endParaRPr kumimoji="1" lang="en-US" altLang="ko-KR" sz="1600" spc="300" dirty="0" smtClean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  <a:p>
            <a:pPr algn="ctr"/>
            <a:r>
              <a:rPr kumimoji="1" lang="en-US" altLang="ko-KR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1518020 </a:t>
            </a:r>
            <a:r>
              <a:rPr kumimoji="1" lang="ko-KR" altLang="en-US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백신성</a:t>
            </a:r>
            <a:endParaRPr kumimoji="1" lang="en-US" altLang="ko-KR" sz="1600" spc="300" dirty="0" smtClean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  <a:p>
            <a:pPr algn="ctr"/>
            <a:r>
              <a:rPr kumimoji="1" lang="en-US" altLang="ko-KR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1718016 </a:t>
            </a:r>
            <a:r>
              <a:rPr kumimoji="1" lang="ko-KR" altLang="en-US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김지선</a:t>
            </a:r>
            <a:endParaRPr kumimoji="1" lang="en-US" altLang="ko-KR" sz="1600" spc="300" dirty="0" smtClean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  <a:p>
            <a:pPr algn="ctr"/>
            <a:r>
              <a:rPr kumimoji="1" lang="en-US" altLang="ko-KR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1718036 </a:t>
            </a:r>
            <a:r>
              <a:rPr kumimoji="1" lang="ko-KR" altLang="en-US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안정은</a:t>
            </a:r>
            <a:endParaRPr kumimoji="1" lang="en-US" altLang="ko-KR" sz="1600" spc="300" dirty="0" smtClean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  <a:p>
            <a:pPr algn="ctr"/>
            <a:r>
              <a:rPr kumimoji="1" lang="en-US" altLang="ko-KR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1718056 </a:t>
            </a:r>
            <a:r>
              <a:rPr kumimoji="1" lang="ko-KR" altLang="en-US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정인선</a:t>
            </a:r>
            <a:endParaRPr kumimoji="1" lang="en-US" altLang="ko-KR" sz="1600" spc="300" dirty="0" smtClean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931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1845999" cy="536934"/>
            <a:chOff x="4506521" y="887969"/>
            <a:chExt cx="11845999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252483" y="945165"/>
              <a:ext cx="11100037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인식 관련 응답현황</a:t>
              </a:r>
            </a:p>
          </p:txBody>
        </p:sp>
      </p:grp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91516" y="141971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941945" y="144348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537609" y="4382990"/>
            <a:ext cx="72518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  <a:spcBef>
                <a:spcPts val="600"/>
              </a:spcBef>
              <a:tabLst>
                <a:tab pos="3616960" algn="l"/>
              </a:tabLst>
            </a:pPr>
            <a:r>
              <a:rPr lang="en-US" altLang="ko-KR" sz="1500" kern="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 </a:t>
            </a:r>
            <a:r>
              <a:rPr lang="ko-KR" altLang="en-US" sz="1500" kern="0" spc="-13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대구</a:t>
            </a:r>
            <a:r>
              <a:rPr lang="ko-KR" altLang="en-US" sz="1500" kern="0" spc="-13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의 경우 </a:t>
            </a:r>
            <a:r>
              <a:rPr lang="en-US" altLang="ko-KR" sz="1500" kern="0" spc="-13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‘03</a:t>
            </a:r>
            <a:r>
              <a:rPr lang="ko-KR" altLang="en-US" sz="1500" kern="0" spc="-13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년부터 지속적으로 학교폭력 예방 활동의 하나인 </a:t>
            </a:r>
            <a:r>
              <a:rPr lang="ko-KR" altLang="en-US" sz="1500" kern="0" spc="-13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‘</a:t>
            </a:r>
            <a:r>
              <a:rPr lang="ko-KR" altLang="en-US" sz="1500" kern="0" spc="-130" dirty="0" err="1">
                <a:latin typeface="a엄마의편지L" panose="02020600000000000000" pitchFamily="18" charset="-127"/>
                <a:ea typeface="a엄마의편지L" panose="02020600000000000000" pitchFamily="18" charset="-127"/>
              </a:rPr>
              <a:t>친한친구교실</a:t>
            </a:r>
            <a:r>
              <a:rPr lang="ko-KR" altLang="en-US" sz="1500" kern="0" spc="-13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’</a:t>
            </a:r>
            <a:r>
              <a:rPr lang="ko-KR" altLang="en-US" sz="1500" kern="0" spc="-13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을 운영하여 지난 </a:t>
            </a:r>
            <a:r>
              <a:rPr lang="en-US" altLang="ko-KR" sz="1500" kern="0" spc="-13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5</a:t>
            </a:r>
            <a:r>
              <a:rPr lang="ko-KR" altLang="en-US" sz="1500" kern="0" spc="-13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년간 피해응답률이 전국에 비해 </a:t>
            </a:r>
            <a:r>
              <a:rPr lang="ko-KR" altLang="en-US" sz="1500" kern="0" spc="-13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매우 낮게 유지되는 효과</a:t>
            </a:r>
            <a:r>
              <a:rPr lang="ko-KR" altLang="en-US" sz="1500" kern="0" spc="-13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를 보았다</a:t>
            </a:r>
            <a:r>
              <a:rPr lang="en-US" altLang="ko-KR" sz="1500" kern="0" spc="-13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5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825500" indent="-825500" algn="just" fontAlgn="base">
              <a:lnSpc>
                <a:spcPct val="160000"/>
              </a:lnSpc>
              <a:tabLst>
                <a:tab pos="3616960" algn="l"/>
              </a:tabLst>
            </a:pPr>
            <a:r>
              <a:rPr lang="en-US" altLang="ko-KR" sz="1500" kern="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※ </a:t>
            </a:r>
            <a:r>
              <a:rPr lang="ko-KR" altLang="en-US" sz="1500" kern="0" spc="-22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대구 피해응답률 추이 </a:t>
            </a:r>
            <a:r>
              <a:rPr lang="en-US" altLang="ko-KR" sz="1500" kern="0" spc="-22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: </a:t>
            </a:r>
            <a:r>
              <a:rPr lang="en-US" altLang="ko-KR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(’14) </a:t>
            </a:r>
            <a:r>
              <a:rPr lang="en-US" altLang="ko-KR" sz="1500" kern="0" spc="-22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0.5%</a:t>
            </a:r>
            <a:r>
              <a:rPr lang="en-US" altLang="ko-KR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→ </a:t>
            </a:r>
            <a:r>
              <a:rPr lang="en-US" altLang="ko-KR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(’15) </a:t>
            </a:r>
            <a:r>
              <a:rPr lang="en-US" altLang="ko-KR" sz="1500" kern="0" spc="-22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0.3%</a:t>
            </a:r>
            <a:r>
              <a:rPr lang="en-US" altLang="ko-KR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→ </a:t>
            </a:r>
            <a:r>
              <a:rPr lang="en-US" altLang="ko-KR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(’16) </a:t>
            </a:r>
            <a:r>
              <a:rPr lang="en-US" altLang="ko-KR" sz="1500" kern="0" spc="-22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0.2% </a:t>
            </a:r>
            <a:r>
              <a:rPr lang="ko-KR" altLang="en-US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→ </a:t>
            </a:r>
            <a:r>
              <a:rPr lang="en-US" altLang="ko-KR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(’17) </a:t>
            </a:r>
            <a:r>
              <a:rPr lang="en-US" altLang="ko-KR" sz="1500" kern="0" spc="-22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0.2%</a:t>
            </a:r>
            <a:r>
              <a:rPr lang="ko-KR" altLang="en-US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→ </a:t>
            </a:r>
            <a:r>
              <a:rPr lang="en-US" altLang="ko-KR" sz="1500" kern="0" spc="-2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(’18) </a:t>
            </a:r>
            <a:r>
              <a:rPr lang="en-US" altLang="ko-KR" sz="1500" kern="0" spc="-22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0.3%</a:t>
            </a:r>
            <a:r>
              <a:rPr lang="ko-KR" altLang="en-US" sz="15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endParaRPr lang="ko-KR" altLang="en-US" sz="1500" kern="0" spc="0" dirty="0">
              <a:solidFill>
                <a:schemeClr val="bg2">
                  <a:lumMod val="50000"/>
                </a:schemeClr>
              </a:solidFill>
              <a:effectLst/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모서리가 둥근 직사각형 22">
            <a:extLst>
              <a:ext uri="{FF2B5EF4-FFF2-40B4-BE49-F238E27FC236}">
                <a16:creationId xmlns:a16="http://schemas.microsoft.com/office/drawing/2014/main" xmlns="" id="{26A6D3B1-A49C-4035-BF4E-E4F974AB6C4C}"/>
              </a:ext>
            </a:extLst>
          </p:cNvPr>
          <p:cNvSpPr/>
          <p:nvPr/>
        </p:nvSpPr>
        <p:spPr>
          <a:xfrm>
            <a:off x="3219533" y="2079961"/>
            <a:ext cx="7887975" cy="2009762"/>
          </a:xfrm>
          <a:prstGeom prst="roundRect">
            <a:avLst>
              <a:gd name="adj" fmla="val 11569"/>
            </a:avLst>
          </a:prstGeom>
          <a:noFill/>
          <a:ln w="38100">
            <a:solidFill>
              <a:srgbClr val="8675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>
              <a:lnSpc>
                <a:spcPct val="160000"/>
              </a:lnSpc>
              <a:spcBef>
                <a:spcPts val="300"/>
              </a:spcBef>
              <a:tabLst>
                <a:tab pos="3616960" algn="l"/>
              </a:tabLst>
            </a:pPr>
            <a:r>
              <a:rPr lang="ko-KR" altLang="en-US" sz="15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○ </a:t>
            </a:r>
            <a:r>
              <a:rPr lang="ko-KR" altLang="en-US" sz="1500" kern="0" spc="-12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피해사실을 주위에 알리거나 신고했다</a:t>
            </a:r>
            <a:r>
              <a:rPr lang="ko-KR" altLang="en-US" sz="1500" kern="0" spc="-1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는 응답 비율은 </a:t>
            </a:r>
            <a:r>
              <a:rPr lang="en-US" altLang="ko-KR" sz="1500" kern="0" spc="-12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80.9%</a:t>
            </a:r>
            <a:r>
              <a:rPr lang="en-US" altLang="ko-KR" sz="1500" kern="0" spc="-1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500" kern="0" spc="-1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가족 </a:t>
            </a:r>
            <a:r>
              <a:rPr lang="en-US" altLang="ko-KR" sz="1500" kern="0" spc="-1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44.5%, </a:t>
            </a:r>
            <a:r>
              <a:rPr lang="ko-KR" altLang="en-US" sz="1500" kern="0" spc="-1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선생님 </a:t>
            </a:r>
            <a:r>
              <a:rPr lang="en-US" altLang="ko-KR" sz="1500" kern="0" spc="-1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19.3% </a:t>
            </a:r>
            <a:r>
              <a:rPr lang="ko-KR" altLang="en-US" sz="1500" kern="0" spc="-1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등의 순</a:t>
            </a:r>
            <a:r>
              <a:rPr lang="en-US" altLang="ko-KR" sz="1500" kern="0" spc="-1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1500" kern="0" spc="-12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로 </a:t>
            </a:r>
            <a:r>
              <a:rPr lang="en-US" altLang="ko-KR" sz="1500" kern="0" spc="-12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2.1%</a:t>
            </a:r>
            <a:r>
              <a:rPr lang="ko-KR" altLang="en-US" sz="1500" kern="0" spc="-14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증가</a:t>
            </a:r>
            <a:r>
              <a:rPr lang="ko-KR" altLang="en-US" sz="1500" kern="0" spc="-14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하여 </a:t>
            </a:r>
            <a:r>
              <a:rPr lang="ko-KR" altLang="en-US" sz="1500" kern="0" spc="-14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 대처방안에 대한 피해학생들의 인식</a:t>
            </a:r>
            <a:r>
              <a:rPr lang="ko-KR" altLang="en-US" sz="1500" kern="0" spc="-14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높아진 것으로 보인다</a:t>
            </a:r>
            <a:r>
              <a:rPr lang="en-US" altLang="ko-KR" sz="1500" kern="0" spc="-14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5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  <a:spcBef>
                <a:spcPts val="600"/>
              </a:spcBef>
              <a:tabLst>
                <a:tab pos="3616960" algn="l"/>
              </a:tabLst>
            </a:pPr>
            <a:r>
              <a:rPr lang="ko-KR" altLang="en-US" sz="15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○ </a:t>
            </a:r>
            <a:r>
              <a:rPr lang="ko-KR" altLang="en-US" sz="1500" kern="0" spc="-1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 목격 학생의 알림</a:t>
            </a:r>
            <a:r>
              <a:rPr lang="en-US" altLang="ko-KR" sz="1500" kern="0" spc="-1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·</a:t>
            </a:r>
            <a:r>
              <a:rPr lang="ko-KR" altLang="en-US" sz="1500" kern="0" spc="-1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도움</a:t>
            </a:r>
            <a:r>
              <a:rPr lang="ko-KR" altLang="en-US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비율은 </a:t>
            </a:r>
            <a:r>
              <a:rPr lang="en-US" altLang="ko-KR" sz="1500" kern="0" spc="-1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68.2%</a:t>
            </a:r>
            <a:r>
              <a:rPr lang="ko-KR" altLang="en-US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이고 </a:t>
            </a:r>
            <a:r>
              <a:rPr lang="ko-KR" altLang="en-US" sz="1500" kern="0" spc="-1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‘모른 척 했다’의 방관</a:t>
            </a:r>
            <a:r>
              <a:rPr lang="ko-KR" altLang="en-US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응답은 </a:t>
            </a:r>
            <a:r>
              <a:rPr lang="en-US" altLang="ko-KR" sz="1500" kern="0" spc="-1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30.5%</a:t>
            </a:r>
            <a:r>
              <a:rPr lang="ko-KR" altLang="en-US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로 </a:t>
            </a:r>
            <a:r>
              <a:rPr lang="en-US" altLang="ko-KR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17</a:t>
            </a:r>
            <a:r>
              <a:rPr lang="ko-KR" altLang="en-US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년도 대비 </a:t>
            </a:r>
            <a:r>
              <a:rPr lang="en-US" altLang="ko-KR" sz="1500" kern="0" spc="-1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10.2% </a:t>
            </a:r>
            <a:r>
              <a:rPr lang="ko-KR" altLang="en-US" sz="1500" kern="0" spc="-1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증가</a:t>
            </a:r>
            <a:r>
              <a:rPr lang="ko-KR" altLang="en-US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하여 가</a:t>
            </a:r>
            <a:r>
              <a:rPr lang="en-US" altLang="ko-KR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•</a:t>
            </a:r>
            <a:r>
              <a:rPr lang="ko-KR" altLang="en-US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피해학생 교육 외에도 학생 전반을 대상으로 한 </a:t>
            </a:r>
            <a:r>
              <a:rPr lang="ko-KR" altLang="en-US" sz="1500" kern="0" spc="-1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예방교육을 강화할 필요가 있음</a:t>
            </a:r>
            <a:r>
              <a:rPr lang="ko-KR" altLang="en-US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을 보여준다</a:t>
            </a:r>
            <a:r>
              <a:rPr lang="en-US" altLang="ko-KR" sz="1500" kern="0" spc="-1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5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-1" y="313120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1" y="393625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-1" y="474131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554636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0" y="2186997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-1" y="230441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947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357029" cy="536934"/>
            <a:chOff x="4506521" y="887969"/>
            <a:chExt cx="12357029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306965" y="945887"/>
              <a:ext cx="11556585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피해자 발생의 원인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2834356" y="2053239"/>
            <a:ext cx="865833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60000"/>
              </a:lnSpc>
              <a:buFontTx/>
              <a:buChar char="-"/>
            </a:pPr>
            <a:r>
              <a:rPr lang="ko-KR" altLang="en-US" kern="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또래에 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비해 </a:t>
            </a:r>
            <a:r>
              <a:rPr lang="ko-KR" altLang="en-US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사회성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떨어지거나 </a:t>
            </a:r>
            <a:r>
              <a:rPr lang="ko-KR" altLang="en-US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사고방식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보편적인 기준과 다르다고 여겨지면 학교폭력을 당할 가능성이 증가</a:t>
            </a:r>
            <a:r>
              <a:rPr lang="en-US" altLang="ko-KR" kern="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pPr marL="285750" indent="-285750" algn="just" fontAlgn="base">
              <a:lnSpc>
                <a:spcPct val="160000"/>
              </a:lnSpc>
              <a:buFontTx/>
              <a:buChar char="-"/>
            </a:pPr>
            <a:endParaRPr lang="ko-KR" altLang="en-US" sz="14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algn="just" fontAlgn="base">
              <a:lnSpc>
                <a:spcPct val="160000"/>
              </a:lnSpc>
              <a:buFontTx/>
              <a:buChar char="-"/>
            </a:pPr>
            <a:r>
              <a:rPr lang="ko-KR" altLang="en-US" kern="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부모가 </a:t>
            </a:r>
            <a:r>
              <a:rPr lang="ko-KR" altLang="en-US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과보호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를 하거나</a:t>
            </a:r>
            <a:r>
              <a:rPr lang="en-US" altLang="ko-KR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방임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및 </a:t>
            </a:r>
            <a:r>
              <a:rPr lang="ko-KR" altLang="en-US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학대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를 행할 시 </a:t>
            </a:r>
            <a:r>
              <a:rPr lang="ko-KR" altLang="en-US" kern="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증가</a:t>
            </a:r>
            <a:endParaRPr lang="en-US" altLang="ko-KR" kern="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: 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아이의 </a:t>
            </a:r>
            <a:r>
              <a:rPr lang="ko-KR" altLang="en-US" kern="0" dirty="0" err="1">
                <a:latin typeface="a엄마의편지L" panose="02020600000000000000" pitchFamily="18" charset="-127"/>
                <a:ea typeface="a엄마의편지L" panose="02020600000000000000" pitchFamily="18" charset="-127"/>
              </a:rPr>
              <a:t>자존감을</a:t>
            </a:r>
            <a:r>
              <a:rPr lang="ko-KR" altLang="en-US" kern="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kern="0" dirty="0" err="1">
                <a:latin typeface="a엄마의편지L" panose="02020600000000000000" pitchFamily="18" charset="-127"/>
                <a:ea typeface="a엄마의편지L" panose="02020600000000000000" pitchFamily="18" charset="-127"/>
              </a:rPr>
              <a:t>감소</a:t>
            </a:r>
            <a:r>
              <a:rPr lang="ko-KR" altLang="en-US" kern="0" dirty="0" err="1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시키닌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행위임</a:t>
            </a:r>
            <a:r>
              <a:rPr lang="en-US" altLang="ko-KR" kern="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pPr algn="just" fontAlgn="base">
              <a:lnSpc>
                <a:spcPct val="160000"/>
              </a:lnSpc>
            </a:pPr>
            <a:endParaRPr lang="ko-KR" altLang="en-US" sz="14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algn="just" fontAlgn="base">
              <a:lnSpc>
                <a:spcPct val="160000"/>
              </a:lnSpc>
              <a:buFontTx/>
              <a:buChar char="-"/>
            </a:pPr>
            <a:r>
              <a:rPr lang="ko-KR" altLang="en-US" kern="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유소년</a:t>
            </a:r>
            <a:r>
              <a:rPr lang="en-US" altLang="ko-KR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~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청소년기의 잘못된 </a:t>
            </a:r>
            <a:r>
              <a:rPr lang="ko-KR" altLang="en-US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생활 습관</a:t>
            </a:r>
            <a:r>
              <a:rPr lang="en-US" altLang="ko-KR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그 외의 </a:t>
            </a:r>
            <a:r>
              <a:rPr lang="ko-KR" altLang="en-US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장애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등으로 인한 </a:t>
            </a:r>
            <a:r>
              <a:rPr lang="ko-KR" altLang="en-US" kern="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개인위생 불량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이나 </a:t>
            </a:r>
            <a:endParaRPr lang="en-US" altLang="ko-KR" kern="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kern="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신체적 </a:t>
            </a:r>
            <a:r>
              <a:rPr lang="ko-KR" altLang="en-US" kern="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결함</a:t>
            </a:r>
            <a:r>
              <a:rPr lang="ko-KR" altLang="en-US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등</a:t>
            </a:r>
            <a:r>
              <a:rPr lang="en-US" altLang="ko-KR" kern="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pPr marL="285750" indent="-285750" algn="just" fontAlgn="base">
              <a:lnSpc>
                <a:spcPct val="160000"/>
              </a:lnSpc>
              <a:buFontTx/>
              <a:buChar char="-"/>
            </a:pPr>
            <a:endParaRPr lang="ko-KR" altLang="en-US" sz="1400" kern="0" spc="0" dirty="0">
              <a:solidFill>
                <a:schemeClr val="bg2">
                  <a:lumMod val="50000"/>
                </a:schemeClr>
              </a:solidFill>
              <a:effectLst/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-1" y="4382990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-1" y="393625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-1" y="474131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0" y="3045559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-1" y="554636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-1" y="230441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-1" y="313120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443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357029" cy="536934"/>
            <a:chOff x="4506521" y="887969"/>
            <a:chExt cx="12357029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306965" y="945887"/>
              <a:ext cx="11556585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가해자 발생의 원인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2834356" y="2053239"/>
            <a:ext cx="865833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buFontTx/>
              <a:buChar char="-"/>
            </a:pP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폭력을 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통해 느끼는 피해자에 대한 </a:t>
            </a:r>
            <a:r>
              <a:rPr lang="ko-KR" altLang="en-US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우월감 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원초적인 권력욕의 발현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</a:p>
          <a:p>
            <a:pPr marL="285750" indent="-285750" fontAlgn="base">
              <a:buFontTx/>
              <a:buChar char="-"/>
            </a:pPr>
            <a:endParaRPr lang="en-US" altLang="ko-KR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※</a:t>
            </a:r>
            <a:r>
              <a:rPr lang="ko-KR" altLang="en-US" dirty="0" err="1">
                <a:latin typeface="a엄마의편지L" panose="02020600000000000000" pitchFamily="18" charset="-127"/>
                <a:ea typeface="a엄마의편지L" panose="02020600000000000000" pitchFamily="18" charset="-127"/>
              </a:rPr>
              <a:t>필터링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법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주거 이전의 자유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CCTV 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등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잘 작동하지 않는 닫힌 </a:t>
            </a:r>
            <a:r>
              <a:rPr lang="ko-KR" altLang="en-US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사회 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: </a:t>
            </a:r>
            <a:r>
              <a:rPr lang="ko-KR" altLang="en-US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</a:t>
            </a:r>
            <a:r>
              <a:rPr lang="en-US" altLang="ko-KR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군대</a:t>
            </a:r>
            <a:r>
              <a:rPr lang="en-US" altLang="ko-KR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교도소</a:t>
            </a:r>
            <a:endParaRPr lang="en-US" altLang="ko-KR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endParaRPr lang="en-US" altLang="ko-KR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문제점</a:t>
            </a:r>
            <a:endParaRPr lang="en-US" altLang="ko-KR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학교폭력은 </a:t>
            </a:r>
            <a:r>
              <a:rPr lang="ko-KR" altLang="en-US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약자가 대상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되기 때문에 근절하기 힘들고 상처도 깊게 남음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</a:p>
          <a:p>
            <a:pPr marL="285750" indent="-285750" fontAlgn="base">
              <a:buFontTx/>
              <a:buChar char="-"/>
            </a:pPr>
            <a:endParaRPr lang="ko-KR" altLang="en-US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학교폭력으로 </a:t>
            </a:r>
            <a:r>
              <a:rPr lang="ko-KR" altLang="en-US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굴욕감에 젖은 피해자들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은 </a:t>
            </a:r>
            <a:r>
              <a:rPr lang="ko-KR" altLang="en-US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어른이 되어서도 그 그림자를 지우지 못하는 경우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 많아 문제가 심각함</a:t>
            </a:r>
            <a:r>
              <a:rPr lang="en-US" altLang="ko-KR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pPr marL="285750" indent="-285750" fontAlgn="base">
              <a:buFontTx/>
              <a:buChar char="-"/>
            </a:pPr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-1" y="393625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-1" y="474131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-1" y="554636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-2" y="3019160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-1" y="230441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-1" y="313120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504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2958476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764457" cy="536934"/>
            <a:chOff x="4506521" y="887969"/>
            <a:chExt cx="1276445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714393" y="945887"/>
              <a:ext cx="11556585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발생의 원인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24570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2827656" y="2346204"/>
            <a:ext cx="8671728" cy="215115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base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중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고등학교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: 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아침 수업 시작 시간부터 학교 수업이 모두 마치는 그 순간까지 거의 </a:t>
            </a:r>
            <a:r>
              <a:rPr lang="ko-KR" altLang="en-US" sz="16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같은 강의실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에만 있게 됨 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매우 심한 폐쇄성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</a:p>
          <a:p>
            <a:pPr marL="285750" indent="-285750" fontAlgn="base">
              <a:buFontTx/>
              <a:buChar char="-"/>
            </a:pPr>
            <a:endParaRPr lang="ko-KR" altLang="en-US" sz="105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교사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는 자신이 담당한 과목 하나만 수업하고 </a:t>
            </a:r>
            <a:r>
              <a:rPr lang="ko-KR" altLang="en-US" sz="16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바로 사라지게 됨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pPr fontAlgn="base"/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→ 교사는 학생들 간의 사정을 잘 알 수 없음 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상대적으로 무관심해짐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</a:p>
          <a:p>
            <a:pPr fontAlgn="base"/>
            <a:endParaRPr lang="ko-KR" altLang="en-US" sz="105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이러한 폐쇄성은 학교폭력을 </a:t>
            </a:r>
            <a:r>
              <a:rPr lang="ko-KR" altLang="en-US" sz="16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장기화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하게 만듦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endParaRPr lang="ko-KR" altLang="en-US" sz="17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3054114" y="2104548"/>
            <a:ext cx="2368492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1. </a:t>
            </a:r>
            <a:r>
              <a:rPr lang="ko-KR" altLang="en-US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폐쇄성</a:t>
            </a:r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307249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1" y="387754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-1" y="468260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548765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560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2954170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764457" cy="536934"/>
            <a:chOff x="4506521" y="887969"/>
            <a:chExt cx="1276445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714393" y="945887"/>
              <a:ext cx="11556585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발생의 원인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24570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834356" y="5799388"/>
            <a:ext cx="111704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endParaRPr lang="en-US" altLang="ko-KR" sz="1600" kern="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u="sng" kern="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엄마의편지L" panose="02020600000000000000" pitchFamily="18" charset="-127"/>
                <a:ea typeface="a엄마의편지L" panose="02020600000000000000" pitchFamily="18" charset="-127"/>
                <a:hlinkClick r:id="rId2"/>
              </a:rPr>
              <a:t>https://news.naver.com/main/read.nhn?mode=LSD&amp;mid=sec&amp;sid1=102&amp;oid=008&amp;aid=0002751526</a:t>
            </a:r>
            <a:r>
              <a:rPr lang="en-US" altLang="ko-KR" sz="16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-</a:t>
            </a:r>
            <a:r>
              <a:rPr lang="ko-KR" altLang="en-US" sz="16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해당기사</a:t>
            </a:r>
            <a:endParaRPr lang="ko-KR" altLang="en-US" sz="1600" kern="0" spc="0" dirty="0">
              <a:solidFill>
                <a:srgbClr val="000000"/>
              </a:solidFill>
              <a:effectLst/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2827656" y="2187752"/>
            <a:ext cx="8671728" cy="322400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>
              <a:lnSpc>
                <a:spcPct val="160000"/>
              </a:lnSpc>
            </a:pPr>
            <a:r>
              <a:rPr lang="en-US" altLang="ko-KR" sz="500" kern="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</a:t>
            </a:r>
            <a:r>
              <a:rPr lang="ko-KR" altLang="en-US" sz="1600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교사의 무관심</a:t>
            </a:r>
            <a:endParaRPr lang="ko-KR" altLang="en-US" sz="1600" kern="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1) </a:t>
            </a:r>
            <a:r>
              <a:rPr lang="ko-KR" altLang="en-US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교사에게는 매년 비슷한 일의 되풀이→인간적으로 무뎌짐</a:t>
            </a:r>
            <a:r>
              <a:rPr lang="en-US" altLang="ko-KR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6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2) </a:t>
            </a:r>
            <a:r>
              <a:rPr lang="ko-KR" altLang="en-US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초임 교사 시절보다 열정이 떨어짐</a:t>
            </a:r>
            <a:r>
              <a:rPr lang="en-US" altLang="ko-KR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endParaRPr lang="ko-KR" altLang="en-US" sz="16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</a:t>
            </a:r>
            <a:r>
              <a:rPr lang="ko-KR" altLang="en-US" sz="1600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적극적인 은폐</a:t>
            </a:r>
            <a:r>
              <a:rPr lang="en-US" altLang="ko-KR" sz="1600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:</a:t>
            </a:r>
            <a:r>
              <a:rPr lang="ko-KR" altLang="en-US" sz="16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학교폭력을 해결했다고 누가 금품이나 상장을 주는 것도 아니고 경력에 도움도 안 됨</a:t>
            </a:r>
            <a:r>
              <a:rPr lang="en-US" altLang="ko-KR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endParaRPr lang="ko-KR" altLang="en-US" sz="16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</a:t>
            </a:r>
            <a:r>
              <a:rPr lang="ko-KR" altLang="en-US" sz="1600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사례</a:t>
            </a:r>
            <a:r>
              <a:rPr lang="en-US" altLang="ko-KR" sz="1600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:</a:t>
            </a:r>
            <a:r>
              <a:rPr lang="ko-KR" altLang="en-US" sz="16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양천구 모 중학교에서 일어난 자살사건</a:t>
            </a: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1) </a:t>
            </a:r>
            <a:r>
              <a:rPr lang="ko-KR" altLang="en-US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해당 학교의 교장은 피해 학생이 교통사고로 죽었다고 거짓말을 함</a:t>
            </a:r>
            <a:r>
              <a:rPr lang="en-US" altLang="ko-KR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6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2) </a:t>
            </a:r>
            <a:r>
              <a:rPr lang="ko-KR" altLang="en-US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학생들이 애도를 하려고 했지만 꽃을 한 송이도 들이지 못하게 함</a:t>
            </a:r>
            <a:r>
              <a:rPr lang="en-US" altLang="ko-KR" sz="1600" kern="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600" kern="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3054113" y="1946095"/>
            <a:ext cx="3393339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2. </a:t>
            </a:r>
            <a:r>
              <a:rPr lang="ko-KR" altLang="en-US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교사의 무관심과 적극적인 은폐</a:t>
            </a:r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1" y="307249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1" y="387754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468260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-1" y="548765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535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2955798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764457" cy="536934"/>
            <a:chOff x="4506521" y="887969"/>
            <a:chExt cx="1276445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714393" y="945887"/>
              <a:ext cx="11556585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발생의 원인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24302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2827656" y="1813742"/>
            <a:ext cx="8671728" cy="322400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ko-KR" altLang="en-US" sz="16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342900" indent="-342900" fontAlgn="base">
              <a:buFontTx/>
              <a:buChar char="-"/>
            </a:pP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누가 학교폭력 가해자인지 누가 피해자인지 가장 정확하게 알 수 있는 사람들은 바로 학생들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! BUT 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평범한 학생들도 동조자 또는 방관자가 됨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pPr marL="342900" indent="-342900" fontAlgn="base">
              <a:buFontTx/>
              <a:buChar char="-"/>
            </a:pPr>
            <a:endParaRPr lang="ko-KR" altLang="en-US" sz="16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사례</a:t>
            </a:r>
            <a:endParaRPr lang="en-US" altLang="ko-KR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1)2011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 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XX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광역시의 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XX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여자고등학교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dirty="0" err="1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명문고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에서 벌어진 사건</a:t>
            </a:r>
          </a:p>
          <a:p>
            <a:pPr fontAlgn="base"/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2)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 피해자 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2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명이 자살했지만 다른 학생들은 일방적으로 가해자를 옹호함</a:t>
            </a:r>
            <a:endParaRPr lang="en-US" altLang="ko-KR" sz="16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endParaRPr lang="ko-KR" altLang="en-US" sz="16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WHY?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342900" indent="-342900" fontAlgn="base">
              <a:buFontTx/>
              <a:buChar char="-"/>
            </a:pP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본인들 학교는 알아주는 명문이라 모든 학생들이 착한데 다른 학교 학생들이 본인들의 학교를 시기하는 게 분명하다고 생각함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pPr marL="342900" indent="-342900" fontAlgn="base">
              <a:buFontTx/>
              <a:buChar char="-"/>
            </a:pPr>
            <a:endParaRPr lang="ko-KR" altLang="en-US" sz="16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3054113" y="1572085"/>
            <a:ext cx="2059063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altLang="ko-KR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4. 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방관하는 학생들</a:t>
            </a:r>
            <a:endParaRPr lang="en-US" altLang="ko-KR" b="1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306981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1" y="387487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4679924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-1" y="548497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706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9" name="직사각형 38"/>
          <p:cNvSpPr/>
          <p:nvPr/>
        </p:nvSpPr>
        <p:spPr>
          <a:xfrm>
            <a:off x="0" y="3707331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직사각형 31"/>
          <p:cNvSpPr/>
          <p:nvPr/>
        </p:nvSpPr>
        <p:spPr>
          <a:xfrm>
            <a:off x="83124" y="868572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ko-KR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515850" cy="536934"/>
            <a:chOff x="4506521" y="887969"/>
            <a:chExt cx="12515850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475767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191834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567021" y="1881332"/>
            <a:ext cx="9192997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sz="20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2000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학교폭력이</a:t>
            </a:r>
            <a:r>
              <a:rPr lang="ko-KR" altLang="en-US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정서적 정신과적 관련이 있다는 타당성</a:t>
            </a:r>
            <a:r>
              <a:rPr lang="en-US" altLang="ko-KR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20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en-US" altLang="ko-KR" sz="2000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sz="20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sz="2000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sz="20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sz="2000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sz="20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ko-KR" altLang="en-US" sz="16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en-US" altLang="ko-KR" sz="1600" b="1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20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sz="20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2000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정신건강과</a:t>
            </a:r>
            <a:r>
              <a:rPr lang="ko-KR" altLang="en-US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학교폭력이 연관되는 이유</a:t>
            </a:r>
            <a:r>
              <a:rPr lang="en-US" altLang="ko-KR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20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20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 피해를 입은 아이들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중 상당수가 우울</a:t>
            </a:r>
            <a:r>
              <a:rPr lang="en-US" altLang="ko-KR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불안</a:t>
            </a:r>
            <a:r>
              <a:rPr lang="en-US" altLang="ko-KR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자살사고와 같은</a:t>
            </a:r>
            <a:r>
              <a:rPr lang="ko-KR" altLang="en-US" sz="16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정신병리를 경험 </a:t>
            </a:r>
            <a:endParaRPr lang="ko-KR" altLang="en-US" sz="16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실례로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청소년기의 신체적 언어적 </a:t>
            </a:r>
            <a:r>
              <a:rPr lang="ko-KR" altLang="en-US" sz="16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폭력을 당한 아이들은 성인이 된 이후에도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우울</a:t>
            </a:r>
            <a:r>
              <a:rPr lang="en-US" altLang="ko-KR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불안</a:t>
            </a:r>
            <a:r>
              <a:rPr lang="en-US" altLang="ko-KR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자살사고 및 약물 중독 </a:t>
            </a:r>
            <a:endParaRPr lang="en-US" altLang="ko-KR" sz="1600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가능성이</a:t>
            </a:r>
            <a:r>
              <a:rPr lang="ko-KR" altLang="en-US" sz="16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높다는 다수의 보고</a:t>
            </a:r>
            <a:endParaRPr lang="ko-KR" altLang="en-US" sz="16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따라서 학교폭력의 문제는 </a:t>
            </a:r>
            <a:r>
              <a:rPr lang="ko-KR" altLang="en-US" sz="16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단순한 폭력 이상의 의미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를 가지고 있다</a:t>
            </a:r>
            <a:r>
              <a:rPr lang="en-US" altLang="ko-KR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endParaRPr lang="ko-KR" altLang="en-US" sz="15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515613394"/>
              </p:ext>
            </p:extLst>
          </p:nvPr>
        </p:nvGraphicFramePr>
        <p:xfrm>
          <a:off x="4029550" y="1690127"/>
          <a:ext cx="6267937" cy="3335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" name="직사각형 22"/>
          <p:cNvSpPr/>
          <p:nvPr/>
        </p:nvSpPr>
        <p:spPr>
          <a:xfrm>
            <a:off x="-1" y="301862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382367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1" y="464594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-1" y="5451000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256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3707331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515850" cy="536934"/>
            <a:chOff x="4506521" y="887969"/>
            <a:chExt cx="12515850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475767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567021" y="2177553"/>
            <a:ext cx="919299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sz="20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 피해자의 특성 중에는</a:t>
            </a:r>
            <a:r>
              <a:rPr lang="ko-KR" altLang="en-US" sz="2000" b="1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2000" b="1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대인관계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를 원활히 유지하지 못하는 면이 있는데</a:t>
            </a: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</a:p>
          <a:p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이는</a:t>
            </a:r>
            <a:r>
              <a:rPr lang="ko-KR" altLang="en-US" sz="2000" b="1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2000" b="1" dirty="0" err="1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정신분열병</a:t>
            </a:r>
            <a:r>
              <a:rPr lang="ko-KR" altLang="en-US" sz="2000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초기증상</a:t>
            </a:r>
            <a:r>
              <a:rPr lang="ko-KR" altLang="en-US" sz="2000" b="1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혹은</a:t>
            </a:r>
            <a:r>
              <a:rPr lang="ko-KR" altLang="en-US" sz="2000" b="1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2000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전구기의 증상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과 </a:t>
            </a:r>
            <a:r>
              <a:rPr lang="ko-KR" altLang="en-US" sz="2000" b="1" u="sng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유사한 점이 많다</a:t>
            </a:r>
            <a:r>
              <a:rPr lang="en-US" altLang="ko-KR" sz="2000" b="1" u="sng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endParaRPr lang="ko-KR" altLang="en-US" sz="20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en-US" altLang="ko-KR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전구기</a:t>
            </a:r>
            <a:r>
              <a:rPr lang="ko-KR" altLang="en-US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en-US" altLang="ko-KR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: </a:t>
            </a:r>
            <a:r>
              <a:rPr lang="ko-KR" altLang="en-US" sz="1600" dirty="0" err="1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당해질환의</a:t>
            </a:r>
            <a:r>
              <a:rPr lang="ko-KR" altLang="en-US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증상이 분명하게 출현함에 앞서서</a:t>
            </a:r>
            <a:r>
              <a:rPr lang="en-US" altLang="ko-KR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불특정의 증상을 나타내는 기간</a:t>
            </a:r>
            <a:r>
              <a:rPr lang="en-US" altLang="ko-KR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endParaRPr lang="ko-KR" altLang="en-US" sz="1600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20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en-US" altLang="ko-KR" sz="2000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ko-KR" altLang="en-US" sz="20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20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sz="20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2000" b="1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학교폭력으로</a:t>
            </a:r>
            <a:r>
              <a:rPr lang="ko-KR" altLang="en-US" sz="2000" b="1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인해 발생한</a:t>
            </a:r>
            <a:r>
              <a:rPr lang="ko-KR" altLang="en-US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정서적 타격</a:t>
            </a:r>
            <a:r>
              <a:rPr lang="ko-KR" altLang="en-US" sz="20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은 </a:t>
            </a:r>
            <a:r>
              <a:rPr lang="en-US" altLang="ko-KR" sz="20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-&gt; </a:t>
            </a:r>
            <a:r>
              <a:rPr lang="ko-KR" altLang="en-US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정신과적 질환</a:t>
            </a:r>
            <a:r>
              <a:rPr lang="en-US" altLang="ko-KR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정신병</a:t>
            </a:r>
            <a:r>
              <a:rPr lang="en-US" altLang="ko-KR" sz="20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20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으로 </a:t>
            </a:r>
            <a:r>
              <a:rPr lang="ko-KR" altLang="en-US" sz="20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발전할</a:t>
            </a:r>
            <a:r>
              <a:rPr lang="ko-KR" altLang="en-US" sz="20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가능성이 </a:t>
            </a:r>
            <a:r>
              <a:rPr lang="ko-KR" altLang="en-US" sz="20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낮지 않다</a:t>
            </a:r>
            <a:r>
              <a:rPr lang="en-US" altLang="ko-KR" sz="20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r>
              <a:rPr lang="ko-KR" altLang="en-US" sz="20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성장기에 가정폭력과 마찬가지로 학교폭력을 겪은 아동들은 정신과 질환 발현에 있어 </a:t>
            </a:r>
            <a:r>
              <a:rPr lang="ko-KR" altLang="en-US" sz="2000" b="1" u="sng" dirty="0" err="1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고위험군으로</a:t>
            </a:r>
            <a:r>
              <a:rPr lang="ko-KR" altLang="en-US" sz="2000" b="1" u="sng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평가된다</a:t>
            </a:r>
            <a:r>
              <a:rPr lang="en-US" altLang="ko-KR" sz="2000" b="1" u="sng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sz="2000" b="1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endParaRPr lang="ko-KR" altLang="en-US" sz="1500" b="1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-1" y="301862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2191834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-1" y="382367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-1" y="464594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-1" y="5451000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789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3707331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515850" cy="536934"/>
            <a:chOff x="4506521" y="887969"/>
            <a:chExt cx="12515850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475767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191834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2567021" y="2184219"/>
            <a:ext cx="9192999" cy="2917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폭력을 </a:t>
            </a:r>
            <a:r>
              <a:rPr lang="ko-KR" altLang="en-US" b="1" dirty="0" err="1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대물림하게</a:t>
            </a:r>
            <a:r>
              <a:rPr lang="ko-KR" altLang="en-US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되는 경향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성이 높다는 문제를 가지고 있다는 점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또한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큰 문제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라고 할 수 있다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dirty="0"/>
          </a:p>
          <a:p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정신병은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인격의</a:t>
            </a:r>
            <a:r>
              <a:rPr lang="ko-KR" altLang="en-US" b="1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인지적</a:t>
            </a:r>
            <a:r>
              <a:rPr lang="en-US" altLang="ko-KR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정서적 측면의 황폐화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 일어나는 만성적인 질환이다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endParaRPr lang="en-US" altLang="ko-KR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b="1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정신병의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초기 전구기에는 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사회적으로 위축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되고</a:t>
            </a:r>
            <a:r>
              <a:rPr lang="ko-KR" altLang="en-US" b="1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부적절한 행동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으로 인해 또래들에게 따돌림을 받기 때문에 이로 인하여 학교폭력 속칭 </a:t>
            </a:r>
            <a:r>
              <a:rPr lang="ko-KR" altLang="en-US" dirty="0" err="1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왕따</a:t>
            </a:r>
            <a:r>
              <a:rPr lang="ko-KR" altLang="en-US" dirty="0" err="1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라고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하는 피해자가 되기도 한다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endParaRPr lang="en-US" altLang="ko-KR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b="1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이런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문제를 쉽게 간과하는 경향이 있지만 이를</a:t>
            </a:r>
            <a:r>
              <a:rPr lang="ko-KR" altLang="en-US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방치할 경우</a:t>
            </a:r>
            <a:r>
              <a:rPr lang="en-US" altLang="ko-KR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심각한 정신병을 발견하지 못할 위험성이 있다</a:t>
            </a:r>
            <a:r>
              <a:rPr lang="en-US" altLang="ko-KR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dirty="0"/>
              <a:t> 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2292141" y="6214887"/>
            <a:ext cx="10130971" cy="53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100" u="sng" dirty="0">
                <a:solidFill>
                  <a:srgbClr val="80008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hlinkClick r:id="rId2"/>
              </a:rPr>
              <a:t>http://amc.seoul.kr/asan/depts/psy/K/bbsDetail.do?pageIndex=1&amp;menuId=862&amp;contentId=252857&amp;searchCondition=&amp;searchKeyword</a:t>
            </a:r>
            <a:r>
              <a:rPr lang="en-US" altLang="ko-KR" sz="11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= </a:t>
            </a:r>
            <a:r>
              <a:rPr lang="ko-KR" altLang="en-US" sz="11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서울아산병원 정신건강칼럼</a:t>
            </a:r>
            <a:endParaRPr lang="ko-KR" altLang="en-US" sz="11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en-US" altLang="ko-KR" sz="1100" u="sng" dirty="0">
                <a:solidFill>
                  <a:srgbClr val="80008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hlinkClick r:id="rId3"/>
              </a:rPr>
              <a:t>http://www.ndsl.kr/ndsl/search/detail/report/reportSearchResultDetail.do?cn=TRKO201500006533</a:t>
            </a:r>
            <a:r>
              <a:rPr lang="ko-KR" altLang="en-US" sz="11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en-US" altLang="ko-KR" sz="11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 </a:t>
            </a:r>
            <a:r>
              <a:rPr lang="ko-KR" altLang="en-US" sz="11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 피해자의 </a:t>
            </a:r>
            <a:r>
              <a:rPr lang="ko-KR" altLang="en-US" sz="1100" dirty="0" err="1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정신별</a:t>
            </a:r>
            <a:r>
              <a:rPr lang="ko-KR" altLang="en-US" sz="11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실태조사 </a:t>
            </a:r>
            <a:r>
              <a:rPr lang="en-US" altLang="ko-KR" sz="11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1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서울대 한국건강증진개발원 조수철</a:t>
            </a:r>
            <a:r>
              <a:rPr lang="en-US" altLang="ko-KR" sz="11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11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-1" y="301862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-1" y="382367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-1" y="473647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1" y="554152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7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515850" cy="536934"/>
            <a:chOff x="4506521" y="887969"/>
            <a:chExt cx="12515850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475767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2528596" y="2140343"/>
            <a:ext cx="9231424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증세가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경미하면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통학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을 시키고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또래집단과 </a:t>
            </a:r>
            <a:r>
              <a:rPr lang="ko-KR" altLang="en-US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적극적 의사소통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을 유도하고 </a:t>
            </a:r>
            <a:r>
              <a:rPr lang="ko-KR" altLang="en-US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적극적으로 훈육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해 고쳐보는 편이 바람직하다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하지만 이미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지속적이고 심각한 수준의 학교폭력이 발생하였다면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의미가 사라진다</a:t>
            </a:r>
            <a:r>
              <a:rPr lang="en-US" altLang="ko-KR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일반 상해 환자처럼 정신과 질환도 환자의 안정이 필요하고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최대한 환자에게 친숙한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혹은 유화적인 분위기를 조성할 필요가 있다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그런데 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 후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라면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? </a:t>
            </a:r>
            <a:r>
              <a:rPr lang="ko-KR" altLang="en-US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최소한 학교에서 그런 분위기를 기대할 수는 없을 것이다</a:t>
            </a:r>
            <a:r>
              <a:rPr lang="en-US" altLang="ko-KR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따라서 학교폭력으로 인해 정서적</a:t>
            </a:r>
            <a:r>
              <a:rPr lang="en-US" altLang="ko-KR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정신과적으로 피해를 입은 학생에게 통학을 강요하는 것은 학생의 생존권</a:t>
            </a:r>
            <a:r>
              <a:rPr lang="en-US" altLang="ko-KR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b="1" dirty="0" err="1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보건권을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침해하는 사례라고 할 수 있다</a:t>
            </a:r>
            <a:r>
              <a:rPr lang="en-US" altLang="ko-KR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dirty="0">
              <a:effectLst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0" y="3707331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-1" y="2191834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-1" y="301862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-1" y="382367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-1" y="473647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-1" y="554152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527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75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6">
            <a:extLst>
              <a:ext uri="{FF2B5EF4-FFF2-40B4-BE49-F238E27FC236}">
                <a16:creationId xmlns:a16="http://schemas.microsoft.com/office/drawing/2014/main" xmlns="" id="{D98EB5E3-5D49-4753-B49F-229D05275790}"/>
              </a:ext>
            </a:extLst>
          </p:cNvPr>
          <p:cNvSpPr txBox="1"/>
          <p:nvPr/>
        </p:nvSpPr>
        <p:spPr>
          <a:xfrm>
            <a:off x="4607276" y="2522646"/>
            <a:ext cx="2931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개요</a:t>
            </a:r>
            <a:endParaRPr lang="ko-KR" altLang="en-US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xmlns="" id="{43811F03-3C53-494D-836E-31A42DEFD95D}"/>
              </a:ext>
            </a:extLst>
          </p:cNvPr>
          <p:cNvSpPr txBox="1"/>
          <p:nvPr/>
        </p:nvSpPr>
        <p:spPr>
          <a:xfrm>
            <a:off x="4593420" y="1388562"/>
            <a:ext cx="2994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dirty="0">
                <a:ln>
                  <a:solidFill>
                    <a:schemeClr val="bg1">
                      <a:alpha val="50000"/>
                    </a:schemeClr>
                  </a:solidFill>
                </a:ln>
                <a:solidFill>
                  <a:schemeClr val="bg1"/>
                </a:solidFill>
                <a:latin typeface="a아메리카노L" panose="02020600000000000000" pitchFamily="18" charset="-127"/>
                <a:ea typeface="a아메리카노L" panose="02020600000000000000" pitchFamily="18" charset="-127"/>
                <a:cs typeface="조선일보명조" panose="02030304000000000000" pitchFamily="18" charset="-127"/>
              </a:rPr>
              <a:t>CONTENTS</a:t>
            </a:r>
            <a:endParaRPr lang="ko-KR" altLang="en-US" sz="2400" dirty="0">
              <a:ln>
                <a:solidFill>
                  <a:schemeClr val="bg1">
                    <a:alpha val="50000"/>
                  </a:schemeClr>
                </a:solidFill>
              </a:ln>
              <a:solidFill>
                <a:schemeClr val="bg1"/>
              </a:solidFill>
              <a:latin typeface="a아메리카노L" panose="02020600000000000000" pitchFamily="18" charset="-127"/>
              <a:ea typeface="a아메리카노L" panose="02020600000000000000" pitchFamily="18" charset="-127"/>
              <a:cs typeface="조선일보명조" panose="02030304000000000000" pitchFamily="18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xmlns="" id="{7DA4741B-D6FA-403C-9209-583EC589524C}"/>
              </a:ext>
            </a:extLst>
          </p:cNvPr>
          <p:cNvCxnSpPr>
            <a:cxnSpLocks/>
          </p:cNvCxnSpPr>
          <p:nvPr/>
        </p:nvCxnSpPr>
        <p:spPr>
          <a:xfrm flipV="1">
            <a:off x="5763251" y="5187943"/>
            <a:ext cx="628147" cy="183847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>
            <a:extLst>
              <a:ext uri="{FF2B5EF4-FFF2-40B4-BE49-F238E27FC236}">
                <a16:creationId xmlns:a16="http://schemas.microsoft.com/office/drawing/2014/main" xmlns="" id="{32866CBF-31CE-428A-A08A-C9A2C71327A8}"/>
              </a:ext>
            </a:extLst>
          </p:cNvPr>
          <p:cNvCxnSpPr/>
          <p:nvPr/>
        </p:nvCxnSpPr>
        <p:spPr>
          <a:xfrm flipV="1">
            <a:off x="5763251" y="1992698"/>
            <a:ext cx="628147" cy="183847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xmlns="" id="{095D9E19-050B-4994-982E-B856DC7F6305}"/>
              </a:ext>
            </a:extLst>
          </p:cNvPr>
          <p:cNvCxnSpPr/>
          <p:nvPr/>
        </p:nvCxnSpPr>
        <p:spPr>
          <a:xfrm>
            <a:off x="4289198" y="1134518"/>
            <a:ext cx="3272246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>
            <a:extLst>
              <a:ext uri="{FF2B5EF4-FFF2-40B4-BE49-F238E27FC236}">
                <a16:creationId xmlns:a16="http://schemas.microsoft.com/office/drawing/2014/main" xmlns="" id="{FE1E7AF4-DAF0-4327-A953-DBFA6D70E91F}"/>
              </a:ext>
            </a:extLst>
          </p:cNvPr>
          <p:cNvCxnSpPr/>
          <p:nvPr/>
        </p:nvCxnSpPr>
        <p:spPr>
          <a:xfrm>
            <a:off x="4656665" y="5625834"/>
            <a:ext cx="3212717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xmlns="" id="{29A69C90-B911-42F9-9DAA-614BF99A14D7}"/>
              </a:ext>
            </a:extLst>
          </p:cNvPr>
          <p:cNvCxnSpPr>
            <a:cxnSpLocks/>
          </p:cNvCxnSpPr>
          <p:nvPr/>
        </p:nvCxnSpPr>
        <p:spPr>
          <a:xfrm>
            <a:off x="7587878" y="3480920"/>
            <a:ext cx="0" cy="2438192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xmlns="" id="{38A0A432-C38B-4BC0-B2AE-C82E354A700C}"/>
              </a:ext>
            </a:extLst>
          </p:cNvPr>
          <p:cNvCxnSpPr>
            <a:cxnSpLocks/>
          </p:cNvCxnSpPr>
          <p:nvPr/>
        </p:nvCxnSpPr>
        <p:spPr>
          <a:xfrm>
            <a:off x="4593420" y="810215"/>
            <a:ext cx="0" cy="3373994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6">
            <a:extLst>
              <a:ext uri="{FF2B5EF4-FFF2-40B4-BE49-F238E27FC236}">
                <a16:creationId xmlns:a16="http://schemas.microsoft.com/office/drawing/2014/main" xmlns="" id="{645CEB21-2E04-4F2A-8946-FDA1E43A5D38}"/>
              </a:ext>
            </a:extLst>
          </p:cNvPr>
          <p:cNvSpPr txBox="1"/>
          <p:nvPr/>
        </p:nvSpPr>
        <p:spPr>
          <a:xfrm>
            <a:off x="4607276" y="2980868"/>
            <a:ext cx="2931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발생 원인</a:t>
            </a:r>
            <a:endParaRPr lang="ko-KR" altLang="en-US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</p:txBody>
      </p:sp>
      <p:sp>
        <p:nvSpPr>
          <p:cNvPr id="35" name="TextBox 6">
            <a:extLst>
              <a:ext uri="{FF2B5EF4-FFF2-40B4-BE49-F238E27FC236}">
                <a16:creationId xmlns:a16="http://schemas.microsoft.com/office/drawing/2014/main" xmlns="" id="{FFA0F69B-2FE4-42B5-92DD-09394E4D70E0}"/>
              </a:ext>
            </a:extLst>
          </p:cNvPr>
          <p:cNvSpPr txBox="1"/>
          <p:nvPr/>
        </p:nvSpPr>
        <p:spPr>
          <a:xfrm>
            <a:off x="4607276" y="3443460"/>
            <a:ext cx="2931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정신과적 관련성</a:t>
            </a:r>
            <a:endParaRPr lang="ko-KR" altLang="en-US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  <a:cs typeface="조선일보명조" panose="02030304000000000000" pitchFamily="18" charset="-127"/>
            </a:endParaRPr>
          </a:p>
        </p:txBody>
      </p:sp>
      <p:sp>
        <p:nvSpPr>
          <p:cNvPr id="32" name="TextBox 6">
            <a:extLst>
              <a:ext uri="{FF2B5EF4-FFF2-40B4-BE49-F238E27FC236}">
                <a16:creationId xmlns:a16="http://schemas.microsoft.com/office/drawing/2014/main" xmlns="" id="{55A4E8AA-3582-40E6-BC1F-9DA771EDCA7E}"/>
              </a:ext>
            </a:extLst>
          </p:cNvPr>
          <p:cNvSpPr txBox="1"/>
          <p:nvPr/>
        </p:nvSpPr>
        <p:spPr>
          <a:xfrm>
            <a:off x="4607276" y="3957649"/>
            <a:ext cx="2931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해결책</a:t>
            </a:r>
          </a:p>
        </p:txBody>
      </p:sp>
      <p:sp>
        <p:nvSpPr>
          <p:cNvPr id="33" name="TextBox 6">
            <a:extLst>
              <a:ext uri="{FF2B5EF4-FFF2-40B4-BE49-F238E27FC236}">
                <a16:creationId xmlns:a16="http://schemas.microsoft.com/office/drawing/2014/main" xmlns="" id="{55A4E8AA-3582-40E6-BC1F-9DA771EDCA7E}"/>
              </a:ext>
            </a:extLst>
          </p:cNvPr>
          <p:cNvSpPr txBox="1"/>
          <p:nvPr/>
        </p:nvSpPr>
        <p:spPr>
          <a:xfrm>
            <a:off x="4607276" y="4432993"/>
            <a:ext cx="2931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rPr>
              <a:t>정신보건적 해결책</a:t>
            </a:r>
          </a:p>
        </p:txBody>
      </p:sp>
    </p:spTree>
    <p:extLst>
      <p:ext uri="{BB962C8B-B14F-4D97-AF65-F5344CB8AC3E}">
        <p14:creationId xmlns:p14="http://schemas.microsoft.com/office/powerpoint/2010/main" val="398332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4684339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043577" cy="536934"/>
            <a:chOff x="4506521" y="887969"/>
            <a:chExt cx="1204357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003494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-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해결책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247444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827657" y="1503364"/>
            <a:ext cx="8671727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200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정부차원의</a:t>
            </a:r>
            <a:r>
              <a:rPr lang="ko-KR" altLang="en-US" sz="22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직접적 해결책</a:t>
            </a:r>
            <a:endParaRPr lang="ko-KR" altLang="en-US" sz="22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16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6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 </a:t>
            </a:r>
            <a:r>
              <a:rPr lang="ko-KR" altLang="en-US" sz="16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 뉴스 중에서 학생이 교사를 폭행한 사례는 매우 드물다</a:t>
            </a:r>
            <a:r>
              <a:rPr lang="en-US" altLang="ko-KR" sz="16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en-US" altLang="ko-KR" sz="160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600" b="1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즉</a:t>
            </a:r>
            <a:r>
              <a:rPr lang="ko-KR" altLang="en-US" sz="1600" b="1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가해자는 피해자가 약해서 괴롭히는 것이 아니라</a:t>
            </a:r>
            <a:r>
              <a:rPr lang="en-US" altLang="ko-KR" sz="1600" b="1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b="1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만만해서 괴롭히는 것이다</a:t>
            </a:r>
            <a:r>
              <a:rPr lang="en-US" altLang="ko-KR" sz="1600" b="1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sz="160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 smtClean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중점은 피해 학생이 조금이라도</a:t>
            </a:r>
            <a:r>
              <a:rPr lang="ko-KR" altLang="en-US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더 </a:t>
            </a:r>
            <a:r>
              <a:rPr lang="ko-KR" altLang="en-US" sz="1600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쉽게 신고할 수가 있다는 사실을 인지</a:t>
            </a:r>
            <a:r>
              <a:rPr lang="ko-KR" altLang="en-US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하게 되면 이를 의식하여 </a:t>
            </a:r>
            <a:r>
              <a:rPr lang="ko-KR" altLang="en-US" sz="1600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폭력성이 약화</a:t>
            </a:r>
            <a:r>
              <a:rPr lang="ko-KR" altLang="en-US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되는 효과</a:t>
            </a:r>
            <a:r>
              <a:rPr lang="en-US" altLang="ko-KR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600" dirty="0">
              <a:effectLst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2827656" y="2531226"/>
            <a:ext cx="8671728" cy="194029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700" b="1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700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학교폭력에</a:t>
            </a:r>
            <a:r>
              <a:rPr lang="ko-KR" altLang="en-US" sz="17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동조 혹은 방관하는 교사들이 많은 이유는 교사에게 주어지는 과도한 권한 및 과중한 </a:t>
            </a:r>
            <a:endParaRPr lang="en-US" altLang="ko-KR" sz="1700" b="1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700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부담</a:t>
            </a:r>
            <a:r>
              <a:rPr lang="ko-KR" altLang="en-US" sz="17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때문</a:t>
            </a:r>
            <a:r>
              <a:rPr lang="en-US" altLang="ko-KR" sz="17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7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7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이를</a:t>
            </a:r>
            <a:r>
              <a:rPr lang="ko-KR" altLang="en-US" sz="17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막기 위하여 생활지도에 대한 교사들의 권한을 부분 회수하고 </a:t>
            </a:r>
            <a:r>
              <a:rPr lang="ko-KR" altLang="en-US" sz="17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별도의 </a:t>
            </a:r>
            <a:r>
              <a:rPr lang="ko-KR" altLang="en-US" sz="1700" b="1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상담사</a:t>
            </a:r>
            <a:r>
              <a:rPr lang="ko-KR" altLang="en-US" sz="17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및 학교전담 경찰을 증원하면 전문화 및 분업화로 효율 향상을 기대할 수 있다</a:t>
            </a:r>
            <a:r>
              <a:rPr lang="en-US" altLang="ko-KR" sz="17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1700" b="1" u="sng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즉 처음부터 경찰에 넘기면 </a:t>
            </a:r>
            <a:r>
              <a:rPr lang="ko-KR" altLang="en-US" sz="1700" b="1" u="sng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간단해진다</a:t>
            </a:r>
            <a:r>
              <a:rPr lang="en-US" altLang="ko-KR" sz="1700" b="1" u="sng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sz="17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7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7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경찰이</a:t>
            </a:r>
            <a:r>
              <a:rPr lang="ko-KR" altLang="en-US" sz="17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멀리 있는 것보다 매일 학교를 돌아다니는 것을 봄 </a:t>
            </a:r>
            <a:r>
              <a:rPr lang="en-US" altLang="ko-KR" sz="17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-&gt; </a:t>
            </a:r>
            <a:r>
              <a:rPr lang="ko-KR" altLang="en-US" sz="17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가해자 학생도 상대적으로 더 의식 </a:t>
            </a:r>
          </a:p>
        </p:txBody>
      </p:sp>
      <p:sp>
        <p:nvSpPr>
          <p:cNvPr id="12" name="모서리가 둥근 직사각형 11"/>
          <p:cNvSpPr/>
          <p:nvPr/>
        </p:nvSpPr>
        <p:spPr>
          <a:xfrm>
            <a:off x="3054113" y="2289569"/>
            <a:ext cx="2683495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1. 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공권력의 적극적인 투입</a:t>
            </a:r>
            <a:r>
              <a:rPr lang="ko-KR" altLang="en-US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-1" y="307423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387928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1" y="479638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1" y="560143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2210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4679924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043577" cy="536934"/>
            <a:chOff x="4506521" y="887969"/>
            <a:chExt cx="1204357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003494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-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해결책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24302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827657" y="1503364"/>
            <a:ext cx="867172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200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정부차원의</a:t>
            </a:r>
            <a:r>
              <a:rPr lang="ko-KR" altLang="en-US" sz="22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직접적 해결책</a:t>
            </a:r>
            <a:endParaRPr lang="ko-KR" altLang="en-US" sz="22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2827656" y="2531226"/>
            <a:ext cx="8671728" cy="132734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en-US" altLang="ko-KR" sz="1600" b="1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학교폭력의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원인 중 하나는 소년법이 원인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이기도 하다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바로 </a:t>
            </a:r>
            <a:r>
              <a:rPr lang="ko-KR" altLang="en-US" sz="1600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소년범의 처벌 형량이 매우 낮기 때문</a:t>
            </a:r>
            <a:endParaRPr lang="ko-KR" altLang="en-US" sz="1600" dirty="0">
              <a:solidFill>
                <a:srgbClr val="FF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만약 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회 폭행만으로도 무조건 퇴학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+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징역 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3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 선고처럼 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극단적으로 처벌이 강했으면 한국 사회에 학교폭력이 이렇게 자주 벌어지지는 않았을 </a:t>
            </a:r>
            <a:r>
              <a:rPr lang="ko-KR" altLang="en-US" sz="1600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것</a:t>
            </a:r>
            <a:endParaRPr lang="ko-KR" altLang="en-US" sz="17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3054113" y="2289569"/>
            <a:ext cx="5115197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2.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소년법의 엄격한 적용과 학교폭력에 대한 처벌 강화</a:t>
            </a:r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733152" y="4258677"/>
            <a:ext cx="9043516" cy="191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하지만</a:t>
            </a:r>
            <a:r>
              <a:rPr lang="ko-KR" altLang="en-US" sz="1600" b="1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온정주의가 그렇게 중요한지</a:t>
            </a:r>
            <a:r>
              <a:rPr lang="ko-KR" altLang="en-US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정치인들은 정작 이런 중요한 법안이나 제도에 관심이 없다</a:t>
            </a:r>
            <a:r>
              <a:rPr lang="en-US" altLang="ko-KR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극단적인 강화는 아니나 어느 정도는 소년법이 강화되어야 한다는 것이 현재 많은 지지를 받고 있다</a:t>
            </a:r>
            <a:r>
              <a:rPr lang="en-US" altLang="ko-KR" sz="1600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6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국제법상</a:t>
            </a:r>
            <a:r>
              <a:rPr lang="ko-KR" altLang="en-US" sz="16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1600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소년법은 폐지가 안되므로</a:t>
            </a:r>
            <a:r>
              <a:rPr lang="ko-KR" altLang="en-US" sz="16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소년법 강화가 현실적인 대책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altLang="ko-KR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소년법은 </a:t>
            </a:r>
            <a:r>
              <a:rPr lang="en-US" altLang="ko-KR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UN</a:t>
            </a:r>
            <a:r>
              <a:rPr lang="ko-KR" altLang="en-US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에서 아동권리협약에서 만들라고 했기 때문에 함부로 없앨 수 없다</a:t>
            </a:r>
            <a:r>
              <a:rPr lang="en-US" altLang="ko-KR" sz="16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1600" dirty="0"/>
              <a:t> </a:t>
            </a:r>
          </a:p>
        </p:txBody>
      </p:sp>
      <p:sp>
        <p:nvSpPr>
          <p:cNvPr id="32" name="직사각형 31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306981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1" y="387487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4791970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-1" y="559702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723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4679924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043577" cy="536934"/>
            <a:chOff x="4506521" y="887969"/>
            <a:chExt cx="1204357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003494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-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해결책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24302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827657" y="1503364"/>
            <a:ext cx="867172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200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정부차원의</a:t>
            </a:r>
            <a:r>
              <a:rPr lang="ko-KR" altLang="en-US" sz="22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직접적 해결책</a:t>
            </a:r>
            <a:endParaRPr lang="ko-KR" altLang="en-US" sz="22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2689014" y="2531226"/>
            <a:ext cx="8949012" cy="255911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b="1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학교폭력의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대부분은 집단적인 </a:t>
            </a:r>
            <a:r>
              <a:rPr lang="ko-KR" altLang="en-US" b="1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폐쇄성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 주요한 원인 중 하나이다</a:t>
            </a:r>
            <a:r>
              <a:rPr lang="en-US" altLang="ko-KR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en-US" altLang="ko-KR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이에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대한 해결책은 최소한 고등학교 중 하나인 한국과학영재학교처럼 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과목 </a:t>
            </a:r>
            <a:r>
              <a:rPr lang="ko-KR" altLang="en-US" b="1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신청제를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도입해서 </a:t>
            </a:r>
            <a:endParaRPr lang="en-US" altLang="ko-KR" b="1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반을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이동하는 방식을 취하게 되면 지금과 같은 폐쇄성은 현격히 줄어들게 된다</a:t>
            </a:r>
            <a:r>
              <a:rPr lang="en-US" altLang="ko-KR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en-US" altLang="ko-KR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폭력적인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학생과 겹치더라도 </a:t>
            </a:r>
            <a:r>
              <a:rPr lang="en-US" altLang="ko-KR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 내내 계속 겪는 것이 아니라 </a:t>
            </a:r>
            <a:r>
              <a:rPr lang="en-US" altLang="ko-KR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주일에 한 시간이나 두 시간처럼 </a:t>
            </a:r>
            <a:endParaRPr lang="en-US" altLang="ko-KR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단기적</a:t>
            </a:r>
            <a:r>
              <a:rPr lang="ko-KR" altLang="en-US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이고</a:t>
            </a:r>
            <a:r>
              <a:rPr lang="en-US" altLang="ko-KR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피해 학생도 보복을 앞으로도 같은 공간에 있게 되어 보복이 두려워 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신고를 하지 </a:t>
            </a:r>
            <a:endParaRPr lang="en-US" altLang="ko-KR" b="1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못하게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되고 폭력이 더 심화 되는 것을 예방하는 데에도 효과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적이다</a:t>
            </a:r>
            <a:r>
              <a:rPr lang="en-US" altLang="ko-KR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3054114" y="2289569"/>
            <a:ext cx="3437121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3.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고교학점제와 자유 </a:t>
            </a:r>
            <a:r>
              <a:rPr lang="ko-KR" altLang="en-US" b="1" dirty="0" err="1"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학기제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도입</a:t>
            </a:r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-1" y="306981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1" y="387487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-1" y="4791970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559702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84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4682602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직사각형 31"/>
          <p:cNvSpPr/>
          <p:nvPr/>
        </p:nvSpPr>
        <p:spPr>
          <a:xfrm>
            <a:off x="83124" y="651692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bg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043577" cy="536934"/>
            <a:chOff x="4506521" y="887969"/>
            <a:chExt cx="1204357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003494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-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해결책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24570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827657" y="1503364"/>
            <a:ext cx="867172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200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정부차원의</a:t>
            </a:r>
            <a:r>
              <a:rPr lang="ko-KR" altLang="en-US" sz="22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직접적 해결책</a:t>
            </a:r>
            <a:endParaRPr lang="ko-KR" altLang="en-US" sz="22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2631233" y="2628302"/>
            <a:ext cx="9022702" cy="2154798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500" b="1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현실적으로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예산상의 이유로 전국 모든 교실에 </a:t>
            </a:r>
            <a:r>
              <a:rPr lang="en-US" altLang="ko-KR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CCTV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를 설치하기는 어렵다</a:t>
            </a:r>
            <a:r>
              <a:rPr lang="en-US" altLang="ko-KR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하지만 서울 사립 유치원의 </a:t>
            </a:r>
            <a:r>
              <a:rPr lang="en-US" altLang="ko-KR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83.9%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 교실에 </a:t>
            </a:r>
            <a:r>
              <a:rPr lang="en-US" altLang="ko-KR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CCTV</a:t>
            </a:r>
            <a:r>
              <a:rPr lang="ko-KR" altLang="en-US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 설치되어 있다고 하는 사례가 있는 만큼</a:t>
            </a:r>
            <a:r>
              <a:rPr lang="en-US" altLang="ko-KR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최소한 현재보다 늘릴 </a:t>
            </a:r>
            <a:r>
              <a:rPr lang="ko-KR" altLang="en-US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수 는</a:t>
            </a:r>
            <a:r>
              <a:rPr lang="ko-KR" altLang="en-US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있을 것이다</a:t>
            </a:r>
            <a:r>
              <a:rPr lang="en-US" altLang="ko-KR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endParaRPr lang="ko-KR" altLang="en-US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u="sng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가해자들도 </a:t>
            </a:r>
            <a:r>
              <a:rPr lang="en-US" altLang="ko-KR" u="sng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CCTV</a:t>
            </a:r>
            <a:r>
              <a:rPr lang="ko-KR" altLang="en-US" u="sng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를 의식하기 마련이며</a:t>
            </a:r>
            <a:r>
              <a:rPr lang="en-US" altLang="ko-KR" u="sng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u="sng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피해자의 신고가 두려워서가 아니라 </a:t>
            </a:r>
            <a:r>
              <a:rPr lang="en-US" altLang="ko-KR" u="sng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CCTV</a:t>
            </a:r>
            <a:r>
              <a:rPr lang="ko-KR" altLang="en-US" u="sng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에 촬영되는 것이 두려워서 학교 폭력의 빈도나 수위가 다소 약해질 가능성이 있다</a:t>
            </a:r>
            <a:r>
              <a:rPr lang="en-US" altLang="ko-KR" u="sng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3174109" y="2305279"/>
            <a:ext cx="1829385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4.CCTV 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설치</a:t>
            </a:r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79771" y="344719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307249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1" y="387754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479464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-1" y="559970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010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043577" cy="536934"/>
            <a:chOff x="4506521" y="887969"/>
            <a:chExt cx="1204357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003494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-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해결책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491557" y="1503364"/>
            <a:ext cx="867172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200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정부차원의</a:t>
            </a:r>
            <a:r>
              <a:rPr lang="ko-KR" altLang="en-US" sz="22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직접적 해결책</a:t>
            </a:r>
            <a:endParaRPr lang="ko-KR" altLang="en-US" sz="22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79771" y="344719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491556" y="2023040"/>
            <a:ext cx="40126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ko-KR" dirty="0">
              <a:solidFill>
                <a:srgbClr val="000000"/>
              </a:solidFill>
              <a:latin typeface="Arial" panose="020B0604020202020204" pitchFamily="34" charset="0"/>
              <a:ea typeface="a엄마의편지L" panose="02020600000000000000" pitchFamily="18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엄마의편지L" panose="02020600000000000000" pitchFamily="18" charset="-127"/>
              </a:rPr>
              <a:t>서울시 사립 유치원 폐쇄회로 </a:t>
            </a:r>
            <a:r>
              <a:rPr kumimoji="0" lang="ko-KR" altLang="ko-KR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엄마의편지L" panose="02020600000000000000" pitchFamily="18" charset="-127"/>
              </a:rPr>
              <a:t>설치율</a:t>
            </a:r>
            <a:r>
              <a:rPr kumimoji="0" lang="ko-KR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엄마의편지L" panose="02020600000000000000" pitchFamily="18" charset="-127"/>
              </a:rPr>
              <a:t> 기사</a:t>
            </a:r>
            <a:r>
              <a:rPr kumimoji="0" lang="ko-KR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</a:p>
        </p:txBody>
      </p:sp>
      <p:pic>
        <p:nvPicPr>
          <p:cNvPr id="3074" name="Picture 2" descr="C:\Users\LG\AppData\Roaming\PolarisOffice\ETemp\69860_8956416\poclip1\17\imag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136" y="1538602"/>
            <a:ext cx="4328839" cy="526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직사각형 24"/>
          <p:cNvSpPr/>
          <p:nvPr/>
        </p:nvSpPr>
        <p:spPr>
          <a:xfrm>
            <a:off x="83124" y="674260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0" y="4682602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-1" y="224570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-1" y="307249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-1" y="387754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-1" y="479464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-1" y="559970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914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043577" cy="536934"/>
            <a:chOff x="4506521" y="887969"/>
            <a:chExt cx="1204357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003494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-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해결책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643907" y="1503364"/>
            <a:ext cx="8671727" cy="285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sz="24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2200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정부차원의</a:t>
            </a:r>
            <a:r>
              <a:rPr lang="ko-KR" altLang="en-US" sz="22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직접적 해결책</a:t>
            </a:r>
            <a:endParaRPr lang="ko-KR" altLang="en-US" sz="22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79771" y="344719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643906" y="2322823"/>
            <a:ext cx="8671728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학교에서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en-US" altLang="ko-KR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CCTV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를 설치하는 것이 기존 도로나 은행 같은 지역의 설치에 비해 효율이 매우 높은 </a:t>
            </a:r>
            <a:r>
              <a:rPr lang="ko-KR" altLang="en-US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편</a:t>
            </a:r>
            <a:endParaRPr lang="en-US" altLang="ko-KR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dirty="0"/>
          </a:p>
          <a:p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학교는 일진</a:t>
            </a:r>
            <a:r>
              <a:rPr lang="en-US" altLang="ko-KR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비행청소년</a:t>
            </a:r>
            <a:r>
              <a:rPr lang="en-US" altLang="ko-KR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일반학생</a:t>
            </a:r>
            <a:r>
              <a:rPr lang="en-US" altLang="ko-KR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장애인이 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원하는 사람끼리 있는 것이 아닌 무작위로 강제적으로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같이 </a:t>
            </a:r>
            <a:r>
              <a:rPr lang="ko-KR" altLang="en-US" dirty="0" err="1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지내다보니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필연적으로 문제가 발생한다</a:t>
            </a:r>
            <a:r>
              <a:rPr lang="en-US" altLang="ko-KR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endParaRPr lang="en-US" altLang="ko-KR" b="1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b="1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촬영</a:t>
            </a:r>
            <a:r>
              <a:rPr lang="ko-KR" altLang="en-US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대상자들이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법치주의 지식이 낮다 </a:t>
            </a:r>
            <a:r>
              <a:rPr lang="en-US" altLang="ko-KR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-&gt; 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불법인지 아닌지 모르며 알아도 처벌받는다는 개념이 희박함 </a:t>
            </a:r>
            <a:r>
              <a:rPr lang="en-US" altLang="ko-KR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-&gt; 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그로 인해 나오는 행동들로 인해 증거확보가 쉽다</a:t>
            </a:r>
            <a:r>
              <a:rPr lang="en-US" altLang="ko-KR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endParaRPr lang="en-US" altLang="ko-KR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또</a:t>
            </a:r>
            <a:r>
              <a:rPr lang="ko-KR" altLang="en-US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늘 보는 사람만 찍히면서 이름표까지 붙이고 다니니 일반적인 상황보다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범죄자 판별이 쉽다</a:t>
            </a:r>
            <a:r>
              <a:rPr lang="en-US" altLang="ko-KR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(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찍히는 공간과 대상이 한정적이고 어느 정도 일정하기 때문</a:t>
            </a:r>
            <a:r>
              <a:rPr lang="en-US" altLang="ko-KR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dirty="0"/>
              <a:t> </a:t>
            </a:r>
          </a:p>
        </p:txBody>
      </p:sp>
      <p:sp>
        <p:nvSpPr>
          <p:cNvPr id="24" name="직사각형 23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0" y="4682602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-1" y="224570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-1" y="307249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-1" y="387754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-1" y="479464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-1" y="559970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579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다이어그램 13"/>
          <p:cNvGraphicFramePr/>
          <p:nvPr>
            <p:extLst>
              <p:ext uri="{D42A27DB-BD31-4B8C-83A1-F6EECF244321}">
                <p14:modId xmlns:p14="http://schemas.microsoft.com/office/powerpoint/2010/main" val="3925208295"/>
              </p:ext>
            </p:extLst>
          </p:nvPr>
        </p:nvGraphicFramePr>
        <p:xfrm>
          <a:off x="2144154" y="-983630"/>
          <a:ext cx="12115428" cy="8682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4679924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043577" cy="536934"/>
            <a:chOff x="4506521" y="887969"/>
            <a:chExt cx="1204357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003494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-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해결책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24302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643906" y="1503364"/>
            <a:ext cx="8671727" cy="285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sz="24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2200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정부차원의</a:t>
            </a:r>
            <a:r>
              <a:rPr lang="ko-KR" altLang="en-US" sz="22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직접적 해결책</a:t>
            </a:r>
            <a:endParaRPr lang="ko-KR" altLang="en-US" sz="22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endParaRPr lang="ko-KR" altLang="en-US" sz="1600" dirty="0"/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6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79771" y="344719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643907" y="4270944"/>
            <a:ext cx="8671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b="1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의</a:t>
            </a:r>
            <a:r>
              <a:rPr lang="ko-KR" altLang="en-US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온상인 학교가 더욱 더 필요한 이유</a:t>
            </a:r>
            <a:r>
              <a:rPr lang="ko-KR" altLang="en-US" dirty="0"/>
              <a:t> 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-1" y="306981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1" y="387487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-1" y="4791970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559702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635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83124" y="518637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pc="-15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제목을</a:t>
            </a:r>
            <a:endParaRPr lang="en-US" altLang="ko-KR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4682602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직사각형 31"/>
          <p:cNvSpPr/>
          <p:nvPr/>
        </p:nvSpPr>
        <p:spPr>
          <a:xfrm>
            <a:off x="83124" y="868572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pc="-15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입력해주세요</a:t>
            </a:r>
            <a:r>
              <a:rPr lang="en-US" altLang="ko-KR" spc="-150" dirty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.</a:t>
            </a: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043577" cy="536934"/>
            <a:chOff x="4506521" y="887969"/>
            <a:chExt cx="12043577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003494" y="945165"/>
              <a:ext cx="11546604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정신과적 연관성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-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해결책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>
            <a:off x="-1" y="224570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2736272" y="1503364"/>
            <a:ext cx="8671727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400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sz="24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2200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정신보건</a:t>
            </a:r>
            <a:r>
              <a:rPr lang="en-US" altLang="ko-KR" sz="22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2200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사회복지 차원에서의 해결법</a:t>
            </a:r>
            <a:endParaRPr lang="en-US" altLang="ko-KR" sz="22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79771" y="344719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2827656" y="2531226"/>
            <a:ext cx="8671728" cy="194029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1600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미국은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모든 고등학교에 카운슬러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내담자에게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조언을 해주는 전문가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 있다고 한다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성적 상담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 폭력 상담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대학 입시 상담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성관계 상담 등 각종 상담을 들어준다고 한다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국도 대학교에는 대부분 교내에 </a:t>
            </a:r>
            <a:r>
              <a:rPr lang="ko-KR" altLang="en-US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상담사가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있기 마련이나 </a:t>
            </a:r>
            <a:r>
              <a:rPr lang="ko-KR" altLang="en-US" sz="1600" b="1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초중고에는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없다</a:t>
            </a:r>
            <a:r>
              <a:rPr lang="en-US" altLang="ko-KR" sz="1600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학교 폭력 대처 방안에 대해 직업적인 훈련을 받은 </a:t>
            </a:r>
            <a:r>
              <a:rPr lang="ko-KR" altLang="en-US" sz="1600" b="1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상담사가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존재한다면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피해 학생이 상담할 경우 피해를 최소화할 수 있는 대처를 빠르고 정확하게 할 수 있게 될 것이다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endParaRPr lang="ko-KR" altLang="en-US" sz="17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3054114" y="2289569"/>
            <a:ext cx="2368492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1. </a:t>
            </a:r>
            <a:r>
              <a:rPr lang="ko-KR" altLang="en-US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학교별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b="1" dirty="0" err="1">
                <a:latin typeface="a엄마의편지L" panose="02020600000000000000" pitchFamily="18" charset="-127"/>
                <a:ea typeface="a엄마의편지L" panose="02020600000000000000" pitchFamily="18" charset="-127"/>
              </a:rPr>
              <a:t>상담사</a:t>
            </a:r>
            <a:r>
              <a:rPr lang="ko-KR" altLang="en-US" b="1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상주</a:t>
            </a:r>
            <a:r>
              <a:rPr lang="ko-KR" altLang="en-US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827654" y="4641490"/>
            <a:ext cx="8671729" cy="197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뿐만 아니라 </a:t>
            </a:r>
            <a:r>
              <a:rPr lang="ko-KR" altLang="en-US" sz="1700" dirty="0" err="1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상담사는</a:t>
            </a:r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직업 윤리에 따르면 의무적으로 </a:t>
            </a:r>
            <a:r>
              <a:rPr lang="ko-KR" altLang="en-US" sz="17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상담 내용을 반드시 기록하도록</a:t>
            </a:r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되어 있는데</a:t>
            </a:r>
            <a:r>
              <a:rPr lang="en-US" altLang="ko-KR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endParaRPr lang="en-US" altLang="ko-KR" sz="17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70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이를</a:t>
            </a:r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통해 </a:t>
            </a:r>
            <a:r>
              <a:rPr lang="ko-KR" altLang="en-US" sz="17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 폭력 당시 피해자가 상담한 것을 토대로 법원에서 증인 신청도 가능</a:t>
            </a:r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하게 된다</a:t>
            </a:r>
            <a:r>
              <a:rPr lang="en-US" altLang="ko-KR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700" dirty="0"/>
          </a:p>
          <a:p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가해자가 실제 사건을 축소하려고 할 경우</a:t>
            </a:r>
            <a:r>
              <a:rPr lang="en-US" altLang="ko-KR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법정에서 큰 도움이 될 수 있다</a:t>
            </a:r>
            <a:r>
              <a:rPr lang="en-US" altLang="ko-KR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endParaRPr lang="en-US" altLang="ko-KR" sz="170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en-US" altLang="ko-KR" sz="170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70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또한</a:t>
            </a:r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 </a:t>
            </a:r>
            <a:r>
              <a:rPr lang="ko-KR" altLang="en-US" sz="17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</a:t>
            </a:r>
            <a:r>
              <a:rPr lang="en-US" altLang="ko-KR" sz="17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7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보건 쪽으로 관련 증세가 있는 학생에 대하여 학교 선생이나 경찰은 비교적으로 전문성이 떨어지기 때문에 피해자를 관련 기관이나 필요 시설에 연계 할 때</a:t>
            </a:r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에도 </a:t>
            </a:r>
            <a:r>
              <a:rPr lang="ko-KR" altLang="en-US" sz="1700" b="1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중요한 역할</a:t>
            </a:r>
            <a:r>
              <a:rPr lang="ko-KR" altLang="en-US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을 담당하기 쉬워진다</a:t>
            </a:r>
            <a:r>
              <a:rPr lang="en-US" altLang="ko-KR" sz="170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ko-KR" altLang="en-US" sz="1700" dirty="0"/>
              <a:t> </a:t>
            </a:r>
          </a:p>
        </p:txBody>
      </p:sp>
      <p:sp>
        <p:nvSpPr>
          <p:cNvPr id="37" name="직사각형 36"/>
          <p:cNvSpPr/>
          <p:nvPr/>
        </p:nvSpPr>
        <p:spPr>
          <a:xfrm>
            <a:off x="-1" y="307249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-1" y="387754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-1" y="479464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-1" y="559970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217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819253" cy="536934"/>
            <a:chOff x="4506521" y="887969"/>
            <a:chExt cx="12819253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890487" y="945887"/>
              <a:ext cx="11435287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국가별 정책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/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대처</a:t>
              </a:r>
              <a:endParaRPr lang="en-US" altLang="ko-KR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2740653" y="1531552"/>
            <a:ext cx="1765868" cy="6832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4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 </a:t>
            </a:r>
            <a:r>
              <a:rPr lang="ko-KR" altLang="en-US" sz="2200" b="1" kern="0" spc="-2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주요 </a:t>
            </a:r>
            <a:r>
              <a:rPr lang="ko-KR" altLang="en-US" sz="2200" b="1" kern="0" spc="-2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정책 </a:t>
            </a:r>
            <a:endParaRPr lang="ko-KR" altLang="en-US" sz="2200" b="1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2827656" y="2531225"/>
            <a:ext cx="8671728" cy="326667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altLang="ko-KR" sz="16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◦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교육부내 교육감사실 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&lt;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특별감사관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&gt;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제도</a:t>
            </a: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(The Ministry of Education, Culture and Science, The Inspection of the Education)</a:t>
            </a: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성적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희롱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차별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육체적 혹은 정신적 폭력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심한 </a:t>
            </a:r>
            <a:r>
              <a:rPr lang="ko-KR" altLang="en-US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왕따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행위의 경우 피해자는 학교를 거치지 않고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곧 바로 교육부 산하 </a:t>
            </a:r>
            <a:r>
              <a:rPr lang="ko-KR" altLang="en-US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교육감사처로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신고할 수 있음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endParaRPr lang="en-US" altLang="ko-KR" sz="1600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1600" b="1" dirty="0" err="1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교육감사처에는</a:t>
            </a:r>
            <a:r>
              <a:rPr lang="ko-KR" altLang="en-US" sz="1600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성적 협박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육체적 혹은 정신적 폭력에 관련된 사례들을 전문적으로 다루기 위해 특별 교육을 받은 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&lt;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특별 감사관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&gt;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있음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endParaRPr lang="en-US" altLang="ko-KR" sz="1600" b="1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b="1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네덜라드어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명칭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: </a:t>
            </a:r>
            <a:r>
              <a:rPr lang="en-US" altLang="ko-KR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Vertrouwensinspecteurs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영문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: Confidence 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Inspectors)</a:t>
            </a: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en-US" altLang="ko-KR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&lt;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특별감사관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&gt;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은 </a:t>
            </a:r>
            <a:r>
              <a:rPr lang="ko-KR" altLang="en-US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신고자에게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조언 및 정보를 제공하고 필요한 경우에는 공식적 불평신고 및 형사적 고소에 이르는 전 절차를 안내함</a:t>
            </a:r>
            <a:r>
              <a:rPr lang="en-US" altLang="ko-KR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</p:txBody>
      </p:sp>
      <p:sp>
        <p:nvSpPr>
          <p:cNvPr id="25" name="모서리가 둥근 직사각형 24"/>
          <p:cNvSpPr/>
          <p:nvPr/>
        </p:nvSpPr>
        <p:spPr>
          <a:xfrm>
            <a:off x="3054114" y="2289569"/>
            <a:ext cx="1548032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네덜란드</a:t>
            </a:r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396850" y="6322469"/>
            <a:ext cx="3139001" cy="434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>
              <a:lnSpc>
                <a:spcPct val="160000"/>
              </a:lnSpc>
            </a:pPr>
            <a:r>
              <a:rPr lang="en-US" altLang="ko-KR" sz="1600" kern="0" spc="-7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※ </a:t>
            </a:r>
            <a:r>
              <a:rPr lang="en-US" altLang="ko-KR" sz="1600" kern="0" spc="-70" dirty="0" err="1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관련</a:t>
            </a:r>
            <a:r>
              <a:rPr lang="en-US" altLang="ko-KR" sz="1600" kern="0" spc="-7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en-US" altLang="ko-KR" sz="1600" kern="0" spc="-70" dirty="0" err="1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자료</a:t>
            </a:r>
            <a:r>
              <a:rPr lang="en-US" altLang="ko-KR" sz="1600" kern="0" spc="-7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: www.onderwijsinspectie.nl</a:t>
            </a:r>
            <a:endParaRPr lang="en-US" altLang="ko-KR" sz="1600" kern="0" spc="0" dirty="0">
              <a:solidFill>
                <a:srgbClr val="000000"/>
              </a:solidFill>
              <a:effectLst/>
              <a:latin typeface="바탕" panose="02030600000101010101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0" y="5485798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-1" y="224570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-1" y="307249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-1" y="387754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-1" y="479464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-1" y="559970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717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2819253" cy="536934"/>
            <a:chOff x="4506521" y="887969"/>
            <a:chExt cx="12819253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890487" y="945887"/>
              <a:ext cx="11435287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국가별 정책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/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대처</a:t>
              </a:r>
              <a:endParaRPr lang="en-US" altLang="ko-KR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422605" y="3172994"/>
            <a:ext cx="5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2740653" y="1531552"/>
            <a:ext cx="1765868" cy="6832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2400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 </a:t>
            </a:r>
            <a:r>
              <a:rPr lang="ko-KR" altLang="en-US" sz="2200" b="1" kern="0" spc="-2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주요 </a:t>
            </a:r>
            <a:r>
              <a:rPr lang="ko-KR" altLang="en-US" sz="2200" b="1" kern="0" spc="-2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정책 </a:t>
            </a:r>
            <a:endParaRPr lang="ko-KR" altLang="en-US" sz="2200" b="1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2827656" y="2531225"/>
            <a:ext cx="8671728" cy="300230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altLang="ko-KR" sz="1600" b="1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endParaRPr lang="en-US" altLang="ko-KR" sz="1600" b="1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600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◦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연방정부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주정부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시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지방자치단체가 서로 협력하여 학교폭력의 예방</a:t>
            </a: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예방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중재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조정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억제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제지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의 세가지 주안점을 가지고 </a:t>
            </a:r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학교폭력예방대책수립</a:t>
            </a:r>
            <a:endParaRPr lang="en-US" altLang="ko-KR" sz="1600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◦ 취리히 주정부 사례</a:t>
            </a: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주정부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산하 교육부에 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&lt;</a:t>
            </a:r>
            <a:r>
              <a:rPr lang="ko-KR" altLang="en-US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학교폭력에 관한 전담반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&gt;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en-US" altLang="ko-KR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Gewalt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en-US" altLang="ko-KR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im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en-US" altLang="ko-KR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schulischen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en-US" altLang="ko-KR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Umfeld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을 설치하여 학교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가정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사회가 연계하여 학교폭력 근절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en-US" altLang="ko-KR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Stopp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en-US" altLang="ko-KR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Gewalt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 </a:t>
            </a:r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추진</a:t>
            </a:r>
            <a:endParaRPr lang="en-US" altLang="ko-KR" sz="1600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endParaRPr lang="ko-KR" altLang="en-US" sz="5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marL="285750" indent="-285750" fontAlgn="base">
              <a:buFontTx/>
              <a:buChar char="-"/>
            </a:pPr>
            <a:r>
              <a:rPr lang="ko-KR" altLang="en-US" sz="1600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상담부서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en-US" altLang="ko-KR" sz="1600" b="1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Beratungsstelle</a:t>
            </a:r>
            <a:r>
              <a:rPr lang="en-US" altLang="ko-KR" sz="1600" b="1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: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무료상담전화 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147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번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(Pro </a:t>
            </a:r>
            <a:r>
              <a:rPr lang="en-US" altLang="ko-KR" sz="1600" dirty="0" err="1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Juventute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)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을 통해 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24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시간 </a:t>
            </a:r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상담</a:t>
            </a:r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정신적 폭력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육체적 폭력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성적 폭력</a:t>
            </a:r>
            <a:r>
              <a:rPr lang="en-US" altLang="ko-KR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자해에 의한 폭력 등 어떠한 경우든지 상담전화를 통하여 문제해결을 위하여 도움을 받을 수 </a:t>
            </a:r>
            <a:r>
              <a:rPr lang="ko-KR" altLang="en-US" sz="16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있음</a:t>
            </a:r>
            <a:endParaRPr lang="en-US" altLang="ko-KR" sz="1600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endParaRPr lang="ko-KR" altLang="en-US" sz="16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3054114" y="2289569"/>
            <a:ext cx="1548032" cy="483315"/>
          </a:xfrm>
          <a:prstGeom prst="roundRect">
            <a:avLst/>
          </a:prstGeom>
          <a:solidFill>
            <a:srgbClr val="6DAC96"/>
          </a:solidFill>
          <a:ln>
            <a:solidFill>
              <a:srgbClr val="6DAC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스위스</a:t>
            </a:r>
            <a:endParaRPr lang="ko-KR" altLang="en-US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0" y="5485798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-1" y="224570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-1" y="307249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-1" y="387754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-1" y="479464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-1" y="559970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7217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xmlns="" id="{B048C278-D112-41F6-B5EE-DC7679300D99}"/>
              </a:ext>
            </a:extLst>
          </p:cNvPr>
          <p:cNvSpPr/>
          <p:nvPr/>
        </p:nvSpPr>
        <p:spPr>
          <a:xfrm>
            <a:off x="0" y="2188120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-1" y="229916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-1" y="312595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-1" y="393100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grpSp>
        <p:nvGrpSpPr>
          <p:cNvPr id="80" name="그룹 79">
            <a:extLst>
              <a:ext uri="{FF2B5EF4-FFF2-40B4-BE49-F238E27FC236}">
                <a16:creationId xmlns:a16="http://schemas.microsoft.com/office/drawing/2014/main" xmlns="" id="{65C96350-89E3-4B06-BCED-634813CF8A43}"/>
              </a:ext>
            </a:extLst>
          </p:cNvPr>
          <p:cNvGrpSpPr/>
          <p:nvPr/>
        </p:nvGrpSpPr>
        <p:grpSpPr>
          <a:xfrm>
            <a:off x="2061029" y="887969"/>
            <a:ext cx="10130971" cy="542137"/>
            <a:chOff x="2061029" y="887969"/>
            <a:chExt cx="10130971" cy="542137"/>
          </a:xfrm>
        </p:grpSpPr>
        <p:sp>
          <p:nvSpPr>
            <p:cNvPr id="44" name="평행 사변형 43">
              <a:extLst>
                <a:ext uri="{FF2B5EF4-FFF2-40B4-BE49-F238E27FC236}">
                  <a16:creationId xmlns:a16="http://schemas.microsoft.com/office/drawing/2014/main" xmlns="" id="{F86E9B7F-9543-4DE6-AD57-6DF46ABC64F4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Text Placeholder 1">
              <a:extLst>
                <a:ext uri="{FF2B5EF4-FFF2-40B4-BE49-F238E27FC236}">
                  <a16:creationId xmlns:a16="http://schemas.microsoft.com/office/drawing/2014/main" xmlns="" id="{C4128DDF-795D-416B-8750-87F0EF2A0D2A}"/>
                </a:ext>
              </a:extLst>
            </p:cNvPr>
            <p:cNvSpPr txBox="1">
              <a:spLocks/>
            </p:cNvSpPr>
            <p:nvPr/>
          </p:nvSpPr>
          <p:spPr>
            <a:xfrm>
              <a:off x="2061029" y="985606"/>
              <a:ext cx="10130971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711182"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ko-KR" altLang="en-US" sz="2400" b="1" spc="-100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정의</a:t>
              </a:r>
              <a:endParaRPr lang="id-ID" sz="2400" b="1" spc="-1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45" name="직사각형 44"/>
          <p:cNvSpPr/>
          <p:nvPr/>
        </p:nvSpPr>
        <p:spPr>
          <a:xfrm>
            <a:off x="-1" y="473606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-1" y="5541114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3243272" y="3172994"/>
            <a:ext cx="7857656" cy="2408517"/>
            <a:chOff x="3243272" y="3172994"/>
            <a:chExt cx="7857656" cy="2408517"/>
          </a:xfrm>
        </p:grpSpPr>
        <p:grpSp>
          <p:nvGrpSpPr>
            <p:cNvPr id="3" name="그룹 2"/>
            <p:cNvGrpSpPr/>
            <p:nvPr/>
          </p:nvGrpSpPr>
          <p:grpSpPr>
            <a:xfrm>
              <a:off x="3243272" y="5203709"/>
              <a:ext cx="7857656" cy="377802"/>
              <a:chOff x="3243272" y="5203709"/>
              <a:chExt cx="7857656" cy="377802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3243272" y="5212179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dist"/>
                <a:r>
                  <a:rPr lang="ko-KR" altLang="en-US" dirty="0" smtClean="0">
                    <a:latin typeface="a아메리카노M" panose="02020600000000000000" pitchFamily="18" charset="-127"/>
                    <a:ea typeface="a아메리카노M" panose="02020600000000000000" pitchFamily="18" charset="-127"/>
                  </a:rPr>
                  <a:t>언어폭력</a:t>
                </a:r>
                <a:endParaRPr lang="ko-KR" altLang="en-US" dirty="0">
                  <a:latin typeface="a아메리카노M" panose="02020600000000000000" pitchFamily="18" charset="-127"/>
                  <a:ea typeface="a아메리카노M" panose="02020600000000000000" pitchFamily="18" charset="-127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4530687" y="5212179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dist"/>
                <a:r>
                  <a:rPr lang="ko-KR" altLang="en-US" dirty="0" smtClean="0">
                    <a:latin typeface="a아메리카노M" panose="02020600000000000000" pitchFamily="18" charset="-127"/>
                    <a:ea typeface="a아메리카노M" panose="02020600000000000000" pitchFamily="18" charset="-127"/>
                  </a:rPr>
                  <a:t>신체폭력</a:t>
                </a:r>
                <a:endParaRPr lang="ko-KR" altLang="en-US" dirty="0">
                  <a:latin typeface="a아메리카노M" panose="02020600000000000000" pitchFamily="18" charset="-127"/>
                  <a:ea typeface="a아메리카노M" panose="02020600000000000000" pitchFamily="18" charset="-127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5818102" y="5212179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dist"/>
                <a:r>
                  <a:rPr lang="ko-KR" altLang="en-US" dirty="0" smtClean="0">
                    <a:latin typeface="a아메리카노M" panose="02020600000000000000" pitchFamily="18" charset="-127"/>
                    <a:ea typeface="a아메리카노M" panose="02020600000000000000" pitchFamily="18" charset="-127"/>
                  </a:rPr>
                  <a:t>금품갈취</a:t>
                </a:r>
                <a:endParaRPr lang="ko-KR" altLang="en-US" dirty="0">
                  <a:latin typeface="a아메리카노M" panose="02020600000000000000" pitchFamily="18" charset="-127"/>
                  <a:ea typeface="a아메리카노M" panose="02020600000000000000" pitchFamily="18" charset="-127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7105517" y="5212179"/>
                <a:ext cx="1420582" cy="36933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dist"/>
                <a:r>
                  <a:rPr lang="ko-KR" altLang="en-US" dirty="0" smtClean="0">
                    <a:latin typeface="a아메리카노M" panose="02020600000000000000" pitchFamily="18" charset="-127"/>
                    <a:ea typeface="a아메리카노M" panose="02020600000000000000" pitchFamily="18" charset="-127"/>
                  </a:rPr>
                  <a:t>집단 따돌림</a:t>
                </a:r>
                <a:endParaRPr lang="ko-KR" altLang="en-US" dirty="0">
                  <a:latin typeface="a아메리카노M" panose="02020600000000000000" pitchFamily="18" charset="-127"/>
                  <a:ea typeface="a아메리카노M" panose="02020600000000000000" pitchFamily="18" charset="-127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8705518" y="5203709"/>
                <a:ext cx="877163" cy="36933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dist"/>
                <a:r>
                  <a:rPr lang="ko-KR" altLang="en-US" dirty="0" smtClean="0">
                    <a:latin typeface="a아메리카노M" panose="02020600000000000000" pitchFamily="18" charset="-127"/>
                    <a:ea typeface="a아메리카노M" panose="02020600000000000000" pitchFamily="18" charset="-127"/>
                  </a:rPr>
                  <a:t>성폭력</a:t>
                </a:r>
                <a:endParaRPr lang="ko-KR" altLang="en-US" dirty="0">
                  <a:latin typeface="a아메리카노M" panose="02020600000000000000" pitchFamily="18" charset="-127"/>
                  <a:ea typeface="a아메리카노M" panose="02020600000000000000" pitchFamily="18" charset="-127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9762100" y="5212179"/>
                <a:ext cx="1338828" cy="369332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dist"/>
                <a:r>
                  <a:rPr lang="ko-KR" altLang="en-US" dirty="0" smtClean="0">
                    <a:latin typeface="a아메리카노M" panose="02020600000000000000" pitchFamily="18" charset="-127"/>
                    <a:ea typeface="a아메리카노M" panose="02020600000000000000" pitchFamily="18" charset="-127"/>
                  </a:rPr>
                  <a:t>사이버폭력</a:t>
                </a:r>
                <a:endParaRPr lang="ko-KR" altLang="en-US" dirty="0">
                  <a:latin typeface="a아메리카노M" panose="02020600000000000000" pitchFamily="18" charset="-127"/>
                  <a:ea typeface="a아메리카노M" panose="02020600000000000000" pitchFamily="18" charset="-127"/>
                </a:endParaRPr>
              </a:p>
            </p:txBody>
          </p:sp>
        </p:grpSp>
        <p:grpSp>
          <p:nvGrpSpPr>
            <p:cNvPr id="2" name="그룹 1"/>
            <p:cNvGrpSpPr/>
            <p:nvPr/>
          </p:nvGrpSpPr>
          <p:grpSpPr>
            <a:xfrm>
              <a:off x="3822193" y="3172994"/>
              <a:ext cx="6649733" cy="1965385"/>
              <a:chOff x="3822193" y="3172994"/>
              <a:chExt cx="6649733" cy="1965385"/>
            </a:xfrm>
          </p:grpSpPr>
          <p:cxnSp>
            <p:nvCxnSpPr>
              <p:cNvPr id="41" name="직선 연결선 40"/>
              <p:cNvCxnSpPr/>
              <p:nvPr/>
            </p:nvCxnSpPr>
            <p:spPr>
              <a:xfrm flipV="1">
                <a:off x="7100142" y="3172994"/>
                <a:ext cx="0" cy="129670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연결선 41"/>
              <p:cNvCxnSpPr/>
              <p:nvPr/>
            </p:nvCxnSpPr>
            <p:spPr>
              <a:xfrm flipH="1">
                <a:off x="3822193" y="4483059"/>
                <a:ext cx="6649733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직선 연결선 53"/>
              <p:cNvCxnSpPr/>
              <p:nvPr/>
            </p:nvCxnSpPr>
            <p:spPr>
              <a:xfrm flipV="1">
                <a:off x="3822193" y="4469698"/>
                <a:ext cx="0" cy="66868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직선 연결선 54"/>
              <p:cNvCxnSpPr/>
              <p:nvPr/>
            </p:nvCxnSpPr>
            <p:spPr>
              <a:xfrm flipV="1">
                <a:off x="10471926" y="4469698"/>
                <a:ext cx="0" cy="66868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직선 연결선 55"/>
              <p:cNvCxnSpPr/>
              <p:nvPr/>
            </p:nvCxnSpPr>
            <p:spPr>
              <a:xfrm flipV="1">
                <a:off x="5076953" y="4469698"/>
                <a:ext cx="0" cy="66868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직선 연결선 57"/>
              <p:cNvCxnSpPr/>
              <p:nvPr/>
            </p:nvCxnSpPr>
            <p:spPr>
              <a:xfrm flipV="1">
                <a:off x="6357113" y="4469698"/>
                <a:ext cx="0" cy="66868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직선 연결선 58"/>
              <p:cNvCxnSpPr/>
              <p:nvPr/>
            </p:nvCxnSpPr>
            <p:spPr>
              <a:xfrm flipV="1">
                <a:off x="7794753" y="4469698"/>
                <a:ext cx="0" cy="66868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직선 연결선 59"/>
              <p:cNvCxnSpPr/>
              <p:nvPr/>
            </p:nvCxnSpPr>
            <p:spPr>
              <a:xfrm flipV="1">
                <a:off x="9135873" y="4469698"/>
                <a:ext cx="0" cy="66868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2" name="사각형: 둥근 모서리 1">
            <a:extLst>
              <a:ext uri="{FF2B5EF4-FFF2-40B4-BE49-F238E27FC236}">
                <a16:creationId xmlns:a16="http://schemas.microsoft.com/office/drawing/2014/main" xmlns="" id="{D0ED4E89-6FEE-48F5-A5C6-F28E45ACD8B7}"/>
              </a:ext>
            </a:extLst>
          </p:cNvPr>
          <p:cNvSpPr/>
          <p:nvPr/>
        </p:nvSpPr>
        <p:spPr>
          <a:xfrm>
            <a:off x="3741342" y="2051029"/>
            <a:ext cx="6730584" cy="1526908"/>
          </a:xfrm>
          <a:prstGeom prst="roundRect">
            <a:avLst/>
          </a:prstGeom>
          <a:solidFill>
            <a:srgbClr val="CECD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en-US" altLang="ko-KR" sz="1400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600" b="1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학교폭력예방 및 대책에 관한 법률</a:t>
            </a:r>
          </a:p>
          <a:p>
            <a:pPr fontAlgn="base"/>
            <a:r>
              <a:rPr lang="ko-KR" altLang="en-US" sz="14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제</a:t>
            </a:r>
            <a:r>
              <a:rPr lang="en-US" altLang="ko-KR" sz="14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2</a:t>
            </a:r>
            <a:r>
              <a:rPr lang="ko-KR" altLang="en-US" sz="14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조 정의 </a:t>
            </a:r>
          </a:p>
          <a:p>
            <a:pPr fontAlgn="base"/>
            <a:r>
              <a:rPr lang="en-US" altLang="ko-KR" sz="14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"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"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이란 학교 내외에서 학생을 대상으로 발생한 상해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폭행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감금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협박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약취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·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유인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명예훼손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·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모욕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공갈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강요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·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강제적인 심부름 및 성폭력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따돌림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사이버 따돌림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정보통신망을 이용한 음란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·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폭력 정보 등에 의하여 신체</a:t>
            </a:r>
            <a:r>
              <a:rPr lang="en-US" altLang="ko-KR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·</a:t>
            </a:r>
            <a:r>
              <a:rPr lang="ko-KR" altLang="en-US" sz="14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정신 또는 재산상의 피해를 수반하는 행위 </a:t>
            </a:r>
          </a:p>
          <a:p>
            <a:pPr algn="ctr"/>
            <a:endParaRPr lang="ko-KR" altLang="en-US" sz="1400" dirty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109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75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927886" y="2774596"/>
            <a:ext cx="45167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6000" b="1" spc="-150" dirty="0" smtClean="0">
                <a:solidFill>
                  <a:schemeClr val="bg1"/>
                </a:solidFill>
                <a:latin typeface="a엄마의편지B" panose="02020600000000000000" pitchFamily="18" charset="-127"/>
                <a:ea typeface="a엄마의편지B" panose="02020600000000000000" pitchFamily="18" charset="-127"/>
              </a:rPr>
              <a:t>Thank you</a:t>
            </a:r>
            <a:endParaRPr lang="ko-KR" altLang="en-US" sz="6000" b="1" spc="-150" dirty="0">
              <a:solidFill>
                <a:schemeClr val="bg1"/>
              </a:solidFill>
              <a:latin typeface="a엄마의편지B" panose="02020600000000000000" pitchFamily="18" charset="-127"/>
              <a:ea typeface="a엄마의편지B" panose="02020600000000000000" pitchFamily="18" charset="-127"/>
            </a:endParaRPr>
          </a:p>
        </p:txBody>
      </p:sp>
      <p:cxnSp>
        <p:nvCxnSpPr>
          <p:cNvPr id="11" name="직선 연결선 10"/>
          <p:cNvCxnSpPr/>
          <p:nvPr userDrawn="1"/>
        </p:nvCxnSpPr>
        <p:spPr>
          <a:xfrm>
            <a:off x="2752930" y="2684371"/>
            <a:ext cx="6172828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446126" y="4018791"/>
            <a:ext cx="6060533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 userDrawn="1"/>
        </p:nvCxnSpPr>
        <p:spPr>
          <a:xfrm>
            <a:off x="8975625" y="3234540"/>
            <a:ext cx="0" cy="967468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 userDrawn="1"/>
        </p:nvCxnSpPr>
        <p:spPr>
          <a:xfrm>
            <a:off x="3320468" y="2398481"/>
            <a:ext cx="6354" cy="1400956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4276510" y="3914028"/>
            <a:ext cx="3616885" cy="209526"/>
          </a:xfrm>
          <a:prstGeom prst="round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endParaRPr lang="ko-KR" altLang="en-US" sz="1200" spc="-150" dirty="0">
              <a:gradFill flip="none" rotWithShape="1">
                <a:gsLst>
                  <a:gs pos="0">
                    <a:srgbClr val="0070C0">
                      <a:lumMod val="84000"/>
                      <a:lumOff val="16000"/>
                    </a:srgbClr>
                  </a:gs>
                  <a:gs pos="100000">
                    <a:schemeClr val="bg2">
                      <a:lumMod val="76000"/>
                    </a:schemeClr>
                  </a:gs>
                </a:gsLst>
                <a:lin ang="0" scaled="1"/>
                <a:tileRect/>
              </a:gradFill>
              <a:latin typeface="+mn-ea"/>
              <a:ea typeface="+mn-ea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5057691" y="3842147"/>
            <a:ext cx="2088232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kumimoji="1" lang="en-US" altLang="ko-KR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rgbClr val="464646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#</a:t>
            </a:r>
            <a:r>
              <a:rPr kumimoji="1" lang="ko-KR" altLang="en-US" sz="1600" spc="30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rgbClr val="464646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 조</a:t>
            </a:r>
            <a:endParaRPr kumimoji="1" lang="en-US" altLang="ko-KR" sz="1600" spc="30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rgbClr val="464646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01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2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xmlns="" id="{B048C278-D112-41F6-B5EE-DC7679300D99}"/>
              </a:ext>
            </a:extLst>
          </p:cNvPr>
          <p:cNvSpPr/>
          <p:nvPr/>
        </p:nvSpPr>
        <p:spPr>
          <a:xfrm>
            <a:off x="0" y="2190184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-1" y="2301230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-1" y="312801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-1" y="393307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grpSp>
        <p:nvGrpSpPr>
          <p:cNvPr id="80" name="그룹 79">
            <a:extLst>
              <a:ext uri="{FF2B5EF4-FFF2-40B4-BE49-F238E27FC236}">
                <a16:creationId xmlns:a16="http://schemas.microsoft.com/office/drawing/2014/main" xmlns="" id="{65C96350-89E3-4B06-BCED-634813CF8A43}"/>
              </a:ext>
            </a:extLst>
          </p:cNvPr>
          <p:cNvGrpSpPr/>
          <p:nvPr/>
        </p:nvGrpSpPr>
        <p:grpSpPr>
          <a:xfrm>
            <a:off x="2061029" y="887969"/>
            <a:ext cx="10130971" cy="542137"/>
            <a:chOff x="2061029" y="887969"/>
            <a:chExt cx="10130971" cy="542137"/>
          </a:xfrm>
        </p:grpSpPr>
        <p:sp>
          <p:nvSpPr>
            <p:cNvPr id="44" name="평행 사변형 43">
              <a:extLst>
                <a:ext uri="{FF2B5EF4-FFF2-40B4-BE49-F238E27FC236}">
                  <a16:creationId xmlns:a16="http://schemas.microsoft.com/office/drawing/2014/main" xmlns="" id="{F86E9B7F-9543-4DE6-AD57-6DF46ABC64F4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Text Placeholder 1">
              <a:extLst>
                <a:ext uri="{FF2B5EF4-FFF2-40B4-BE49-F238E27FC236}">
                  <a16:creationId xmlns:a16="http://schemas.microsoft.com/office/drawing/2014/main" xmlns="" id="{C4128DDF-795D-416B-8750-87F0EF2A0D2A}"/>
                </a:ext>
              </a:extLst>
            </p:cNvPr>
            <p:cNvSpPr txBox="1">
              <a:spLocks/>
            </p:cNvSpPr>
            <p:nvPr/>
          </p:nvSpPr>
          <p:spPr>
            <a:xfrm>
              <a:off x="2061029" y="985606"/>
              <a:ext cx="10130971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711182"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ko-KR" altLang="en-US" sz="2400" b="1" spc="-100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정의</a:t>
              </a:r>
              <a:endParaRPr lang="id-ID" sz="2400" b="1" spc="-1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45" name="직사각형 44"/>
          <p:cNvSpPr/>
          <p:nvPr/>
        </p:nvSpPr>
        <p:spPr>
          <a:xfrm>
            <a:off x="-4" y="473812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-4" y="554317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029921" y="1986452"/>
            <a:ext cx="82671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kern="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성인</a:t>
            </a:r>
            <a:r>
              <a:rPr lang="ko-KR" altLang="en-US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</a:t>
            </a: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내외에서 위에서 말한 행위들을 학생에게 피해 입힌 경우는 </a:t>
            </a:r>
            <a:endParaRPr lang="en-US" altLang="ko-KR" kern="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kern="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학교폭력에 </a:t>
            </a:r>
            <a:r>
              <a:rPr lang="ko-KR" altLang="en-US" kern="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해당되지 않는 이유</a:t>
            </a: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는</a:t>
            </a:r>
            <a:r>
              <a:rPr lang="en-US" altLang="ko-KR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? </a:t>
            </a:r>
            <a:endParaRPr lang="en-US" altLang="ko-KR" kern="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endParaRPr lang="en-US" altLang="ko-KR" sz="300" kern="0" dirty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→ 학교폭력예방 </a:t>
            </a: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및 대책에 관한 법률에서 학교폭력을 정의한 제 </a:t>
            </a:r>
            <a:r>
              <a:rPr lang="en-US" altLang="ko-KR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2</a:t>
            </a: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조의 세부 정의에서 </a:t>
            </a:r>
            <a:endParaRPr lang="en-US" altLang="ko-KR" kern="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ko-KR" altLang="en-US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‘</a:t>
            </a:r>
            <a:r>
              <a:rPr lang="ko-KR" altLang="en-US" b="1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학생</a:t>
            </a: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’을 기준으로 하고 있기 때문</a:t>
            </a:r>
            <a:r>
              <a:rPr lang="en-US" altLang="ko-KR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endParaRPr lang="ko-KR" altLang="en-US" sz="1400" kern="0" spc="0" dirty="0">
              <a:solidFill>
                <a:srgbClr val="000000"/>
              </a:solidFill>
              <a:effectLst/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029921" y="4231050"/>
            <a:ext cx="8267199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▶ </a:t>
            </a:r>
            <a:r>
              <a:rPr lang="ko-KR" altLang="en-US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학교폭력을 </a:t>
            </a: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따로 정의하는 이유 </a:t>
            </a:r>
            <a:endParaRPr lang="en-US" altLang="ko-KR" kern="0" dirty="0" smtClean="0">
              <a:solidFill>
                <a:srgbClr val="000000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just" fontAlgn="base">
              <a:lnSpc>
                <a:spcPct val="160000"/>
              </a:lnSpc>
            </a:pPr>
            <a:r>
              <a:rPr lang="en-US" altLang="ko-KR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: </a:t>
            </a: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절도나 흡연 음주 도박 등 </a:t>
            </a:r>
            <a:r>
              <a:rPr lang="ko-KR" altLang="en-US" kern="0" dirty="0" smtClean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여타의 </a:t>
            </a:r>
            <a:r>
              <a:rPr lang="ko-KR" altLang="en-US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청소년 범죄와는 달리 직접적인 피해자가 발생하기 때문</a:t>
            </a:r>
            <a:r>
              <a:rPr lang="en-US" altLang="ko-KR" kern="0" dirty="0">
                <a:solidFill>
                  <a:srgbClr val="00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400" kern="0" spc="0" dirty="0">
              <a:solidFill>
                <a:srgbClr val="000000"/>
              </a:solidFill>
              <a:effectLst/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581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xmlns="" id="{B048C278-D112-41F6-B5EE-DC7679300D99}"/>
              </a:ext>
            </a:extLst>
          </p:cNvPr>
          <p:cNvSpPr/>
          <p:nvPr/>
        </p:nvSpPr>
        <p:spPr>
          <a:xfrm>
            <a:off x="0" y="2190184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그룹 79">
            <a:extLst>
              <a:ext uri="{FF2B5EF4-FFF2-40B4-BE49-F238E27FC236}">
                <a16:creationId xmlns:a16="http://schemas.microsoft.com/office/drawing/2014/main" xmlns="" id="{65C96350-89E3-4B06-BCED-634813CF8A43}"/>
              </a:ext>
            </a:extLst>
          </p:cNvPr>
          <p:cNvGrpSpPr/>
          <p:nvPr/>
        </p:nvGrpSpPr>
        <p:grpSpPr>
          <a:xfrm>
            <a:off x="2061029" y="887969"/>
            <a:ext cx="10130971" cy="542137"/>
            <a:chOff x="2061029" y="887969"/>
            <a:chExt cx="10130971" cy="542137"/>
          </a:xfrm>
        </p:grpSpPr>
        <p:sp>
          <p:nvSpPr>
            <p:cNvPr id="44" name="평행 사변형 43">
              <a:extLst>
                <a:ext uri="{FF2B5EF4-FFF2-40B4-BE49-F238E27FC236}">
                  <a16:creationId xmlns:a16="http://schemas.microsoft.com/office/drawing/2014/main" xmlns="" id="{F86E9B7F-9543-4DE6-AD57-6DF46ABC64F4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Text Placeholder 1">
              <a:extLst>
                <a:ext uri="{FF2B5EF4-FFF2-40B4-BE49-F238E27FC236}">
                  <a16:creationId xmlns:a16="http://schemas.microsoft.com/office/drawing/2014/main" xmlns="" id="{C4128DDF-795D-416B-8750-87F0EF2A0D2A}"/>
                </a:ext>
              </a:extLst>
            </p:cNvPr>
            <p:cNvSpPr txBox="1">
              <a:spLocks/>
            </p:cNvSpPr>
            <p:nvPr/>
          </p:nvSpPr>
          <p:spPr>
            <a:xfrm>
              <a:off x="2061029" y="985606"/>
              <a:ext cx="10130971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711182"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ko-KR" altLang="en-US" sz="2400" b="1" spc="-100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발생</a:t>
              </a:r>
              <a:endParaRPr lang="id-ID" sz="2400" b="1" spc="-1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38" name="직사각형 37"/>
          <p:cNvSpPr/>
          <p:nvPr/>
        </p:nvSpPr>
        <p:spPr>
          <a:xfrm>
            <a:off x="-1" y="312801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-1" y="2301230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19" name="사각형: 둥근 모서리 1">
            <a:extLst>
              <a:ext uri="{FF2B5EF4-FFF2-40B4-BE49-F238E27FC236}">
                <a16:creationId xmlns:a16="http://schemas.microsoft.com/office/drawing/2014/main" xmlns="" id="{D0ED4E89-6FEE-48F5-A5C6-F28E45ACD8B7}"/>
              </a:ext>
            </a:extLst>
          </p:cNvPr>
          <p:cNvSpPr/>
          <p:nvPr/>
        </p:nvSpPr>
        <p:spPr>
          <a:xfrm>
            <a:off x="3621024" y="2161092"/>
            <a:ext cx="3340606" cy="4157412"/>
          </a:xfrm>
          <a:prstGeom prst="roundRect">
            <a:avLst/>
          </a:prstGeom>
          <a:solidFill>
            <a:srgbClr val="CECD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/>
            <a:r>
              <a:rPr lang="ko-KR" altLang="en-US" sz="19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학교폭력은 </a:t>
            </a:r>
            <a:r>
              <a:rPr lang="ko-KR" altLang="en-US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초⦁중⦁고등학교 각 급 학교에서 일어나고 있고 </a:t>
            </a:r>
            <a:r>
              <a:rPr lang="ko-KR" altLang="en-US" sz="19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주로 초등학교 </a:t>
            </a:r>
            <a:r>
              <a:rPr lang="en-US" altLang="ko-KR" sz="19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4~6</a:t>
            </a:r>
            <a:r>
              <a:rPr lang="ko-KR" altLang="en-US" sz="19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학년</a:t>
            </a:r>
            <a:r>
              <a:rPr lang="ko-KR" altLang="en-US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이나</a:t>
            </a:r>
            <a:r>
              <a:rPr lang="ko-KR" altLang="en-US" sz="19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9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중학교</a:t>
            </a:r>
            <a:r>
              <a:rPr lang="ko-KR" altLang="en-US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 발생 빈도가 높으며</a:t>
            </a:r>
            <a:r>
              <a:rPr lang="en-US" altLang="ko-KR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고등학교에서도 종종 일어나고 있다</a:t>
            </a:r>
            <a:r>
              <a:rPr lang="en-US" altLang="ko-KR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</p:txBody>
      </p:sp>
      <p:sp>
        <p:nvSpPr>
          <p:cNvPr id="20" name="사각형: 둥근 모서리 1">
            <a:extLst>
              <a:ext uri="{FF2B5EF4-FFF2-40B4-BE49-F238E27FC236}">
                <a16:creationId xmlns:a16="http://schemas.microsoft.com/office/drawing/2014/main" xmlns="" id="{D0ED4E89-6FEE-48F5-A5C6-F28E45ACD8B7}"/>
              </a:ext>
            </a:extLst>
          </p:cNvPr>
          <p:cNvSpPr/>
          <p:nvPr/>
        </p:nvSpPr>
        <p:spPr>
          <a:xfrm>
            <a:off x="7215253" y="2155889"/>
            <a:ext cx="3340606" cy="4157412"/>
          </a:xfrm>
          <a:prstGeom prst="roundRect">
            <a:avLst/>
          </a:prstGeom>
          <a:solidFill>
            <a:srgbClr val="CECD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base">
              <a:buFontTx/>
              <a:buChar char="-"/>
            </a:pPr>
            <a:endParaRPr lang="ko-KR" altLang="en-US" sz="19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endParaRPr lang="en-US" altLang="ko-KR" sz="1900" dirty="0" smtClean="0">
              <a:solidFill>
                <a:schemeClr val="tx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900" dirty="0" smtClean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현재는 </a:t>
            </a:r>
            <a:r>
              <a:rPr lang="ko-KR" altLang="en-US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청소년기에 접어드는 </a:t>
            </a:r>
            <a:r>
              <a:rPr lang="ko-KR" altLang="en-US" sz="19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초등학교 고학년</a:t>
            </a:r>
            <a:r>
              <a:rPr lang="ko-KR" altLang="en-US" sz="19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때부터 심해지기 시작하며</a:t>
            </a:r>
            <a:r>
              <a:rPr lang="en-US" altLang="ko-KR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시간이 지날수록 연령이 점점 내려가고 그 양상이 잔혹해 지는 것이 문제가 되고 있다</a:t>
            </a:r>
            <a:r>
              <a:rPr lang="en-US" altLang="ko-KR" sz="1900" dirty="0">
                <a:solidFill>
                  <a:schemeClr val="tx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</a:p>
          <a:p>
            <a:pPr marL="285750" indent="-285750" fontAlgn="base">
              <a:buFontTx/>
              <a:buChar char="-"/>
            </a:pPr>
            <a:endParaRPr lang="ko-KR" altLang="en-US" sz="19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algn="ctr"/>
            <a:endParaRPr lang="ko-KR" altLang="en-US" sz="1900" dirty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-1" y="393307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-1" y="473812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-1" y="554317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475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0" name="직사각형 39">
            <a:extLst>
              <a:ext uri="{FF2B5EF4-FFF2-40B4-BE49-F238E27FC236}">
                <a16:creationId xmlns:a16="http://schemas.microsoft.com/office/drawing/2014/main" xmlns="" id="{B048C278-D112-41F6-B5EE-DC7679300D99}"/>
              </a:ext>
            </a:extLst>
          </p:cNvPr>
          <p:cNvSpPr/>
          <p:nvPr/>
        </p:nvSpPr>
        <p:spPr>
          <a:xfrm>
            <a:off x="0" y="2188120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그룹 79">
            <a:extLst>
              <a:ext uri="{FF2B5EF4-FFF2-40B4-BE49-F238E27FC236}">
                <a16:creationId xmlns:a16="http://schemas.microsoft.com/office/drawing/2014/main" xmlns="" id="{65C96350-89E3-4B06-BCED-634813CF8A43}"/>
              </a:ext>
            </a:extLst>
          </p:cNvPr>
          <p:cNvGrpSpPr/>
          <p:nvPr/>
        </p:nvGrpSpPr>
        <p:grpSpPr>
          <a:xfrm>
            <a:off x="2061029" y="887969"/>
            <a:ext cx="10130971" cy="542137"/>
            <a:chOff x="2061029" y="887969"/>
            <a:chExt cx="10130971" cy="542137"/>
          </a:xfrm>
        </p:grpSpPr>
        <p:sp>
          <p:nvSpPr>
            <p:cNvPr id="44" name="평행 사변형 43">
              <a:extLst>
                <a:ext uri="{FF2B5EF4-FFF2-40B4-BE49-F238E27FC236}">
                  <a16:creationId xmlns:a16="http://schemas.microsoft.com/office/drawing/2014/main" xmlns="" id="{F86E9B7F-9543-4DE6-AD57-6DF46ABC64F4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Text Placeholder 1">
              <a:extLst>
                <a:ext uri="{FF2B5EF4-FFF2-40B4-BE49-F238E27FC236}">
                  <a16:creationId xmlns:a16="http://schemas.microsoft.com/office/drawing/2014/main" xmlns="" id="{C4128DDF-795D-416B-8750-87F0EF2A0D2A}"/>
                </a:ext>
              </a:extLst>
            </p:cNvPr>
            <p:cNvSpPr txBox="1">
              <a:spLocks/>
            </p:cNvSpPr>
            <p:nvPr/>
          </p:nvSpPr>
          <p:spPr>
            <a:xfrm>
              <a:off x="2061029" y="985606"/>
              <a:ext cx="10130971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 defTabSz="711182"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ko-KR" altLang="en-US" sz="2400" b="1" spc="-100" dirty="0" smtClean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발생</a:t>
              </a:r>
              <a:endParaRPr lang="id-ID" sz="2400" b="1" spc="-1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10" name="직사각형 9"/>
          <p:cNvSpPr/>
          <p:nvPr/>
        </p:nvSpPr>
        <p:spPr>
          <a:xfrm>
            <a:off x="2264703" y="1797667"/>
            <a:ext cx="8618137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19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※</a:t>
            </a:r>
            <a:r>
              <a:rPr lang="ko-KR" altLang="en-US" sz="1900" dirty="0" err="1">
                <a:latin typeface="a엄마의편지L" panose="02020600000000000000" pitchFamily="18" charset="-127"/>
                <a:ea typeface="a엄마의편지L" panose="02020600000000000000" pitchFamily="18" charset="-127"/>
              </a:rPr>
              <a:t>번외</a:t>
            </a:r>
            <a:r>
              <a:rPr lang="ko-KR" altLang="en-US" sz="19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endParaRPr lang="en-US" altLang="ko-KR" sz="1900" dirty="0" smtClean="0"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endParaRPr lang="en-US" altLang="ko-KR" sz="19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최근에는 </a:t>
            </a:r>
            <a:r>
              <a:rPr lang="ko-KR" altLang="en-US" sz="19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육아 카페</a:t>
            </a:r>
            <a:r>
              <a:rPr lang="ko-KR" altLang="en-US" sz="19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를 중심으로 </a:t>
            </a:r>
            <a:endParaRPr lang="en-US" altLang="ko-KR" sz="19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90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유치원 </a:t>
            </a:r>
            <a:r>
              <a:rPr lang="ko-KR" altLang="en-US" sz="19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폭력</a:t>
            </a:r>
            <a:r>
              <a:rPr lang="ko-KR" altLang="en-US" sz="19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문제가 되고 </a:t>
            </a:r>
            <a:r>
              <a:rPr lang="ko-KR" altLang="en-US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있다</a:t>
            </a:r>
            <a:r>
              <a:rPr lang="en-US" altLang="ko-KR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</a:p>
          <a:p>
            <a:pPr fontAlgn="base"/>
            <a:r>
              <a:rPr lang="ko-KR" altLang="en-US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유치원 </a:t>
            </a:r>
            <a:r>
              <a:rPr lang="ko-KR" altLang="en-US" sz="19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선생님이 원아를 때렸다는 게 아니라</a:t>
            </a:r>
            <a:r>
              <a:rPr lang="en-US" altLang="ko-KR" sz="19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endParaRPr lang="en-US" altLang="ko-KR" sz="19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90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같은 </a:t>
            </a:r>
            <a:r>
              <a:rPr lang="ko-KR" altLang="en-US" sz="19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유치원생들끼리 </a:t>
            </a:r>
            <a:r>
              <a:rPr lang="ko-KR" altLang="en-US" sz="19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폭력을 저지른 경우를 </a:t>
            </a:r>
            <a:r>
              <a:rPr lang="ko-KR" altLang="en-US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말한다</a:t>
            </a:r>
            <a:r>
              <a:rPr lang="en-US" altLang="ko-KR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</a:p>
          <a:p>
            <a:pPr fontAlgn="base"/>
            <a:r>
              <a:rPr lang="ko-KR" altLang="en-US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심지어 </a:t>
            </a:r>
            <a:r>
              <a:rPr lang="ko-KR" altLang="en-US" sz="1900" dirty="0" err="1">
                <a:latin typeface="a엄마의편지L" panose="02020600000000000000" pitchFamily="18" charset="-127"/>
                <a:ea typeface="a엄마의편지L" panose="02020600000000000000" pitchFamily="18" charset="-127"/>
              </a:rPr>
              <a:t>네이버</a:t>
            </a:r>
            <a:r>
              <a:rPr lang="ko-KR" altLang="en-US" sz="19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지식</a:t>
            </a:r>
            <a:r>
              <a:rPr lang="en-US" altLang="ko-KR" sz="19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IN</a:t>
            </a:r>
            <a:r>
              <a:rPr lang="ko-KR" altLang="en-US" sz="19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에 유치원생이 </a:t>
            </a:r>
            <a:r>
              <a:rPr lang="ko-KR" altLang="en-US" sz="19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몽둥이</a:t>
            </a:r>
            <a:r>
              <a:rPr lang="ko-KR" altLang="en-US" sz="19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로 같은 </a:t>
            </a:r>
            <a:endParaRPr lang="en-US" altLang="ko-KR" sz="19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유치원생을 </a:t>
            </a:r>
            <a:r>
              <a:rPr lang="ko-KR" altLang="en-US" sz="19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때렸다는 사연이 올라올 </a:t>
            </a:r>
            <a:r>
              <a:rPr lang="ko-KR" altLang="en-US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정도이다</a:t>
            </a:r>
            <a:r>
              <a:rPr lang="en-US" altLang="ko-KR" sz="19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9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281739" y="116445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22695768" descr="EMB000109e8102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739" y="1621655"/>
            <a:ext cx="4552950" cy="5049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직사각형 21"/>
          <p:cNvSpPr/>
          <p:nvPr/>
        </p:nvSpPr>
        <p:spPr>
          <a:xfrm>
            <a:off x="-1" y="312595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-1" y="229916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-1" y="393100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4736061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-1" y="5541114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269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2200775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1845999" cy="536934"/>
            <a:chOff x="4506521" y="887969"/>
            <a:chExt cx="11845999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6221549" y="945165"/>
              <a:ext cx="10130971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실태</a:t>
              </a:r>
            </a:p>
          </p:txBody>
        </p:sp>
      </p:grp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721908" y="133649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6" name="_x326017864" descr="EMB000094d8758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601" y="1780995"/>
            <a:ext cx="3761352" cy="289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874308" y="148889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8" name="_x326020528" descr="EMB000094d8758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158" y="1780995"/>
            <a:ext cx="3761352" cy="289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327099" y="4803952"/>
            <a:ext cx="9672841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ko-KR" sz="15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5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그래프를 </a:t>
            </a:r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보면 </a:t>
            </a:r>
            <a:r>
              <a:rPr lang="en-US" altLang="ko-KR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2012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 이후 학교폭력의 실태가 꾸준하게 </a:t>
            </a:r>
            <a:r>
              <a:rPr lang="ko-KR" altLang="en-US" sz="15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줄어드는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 모습</a:t>
            </a:r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을 볼 수 있는데 </a:t>
            </a:r>
            <a:r>
              <a:rPr lang="en-US" altLang="ko-KR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2018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년에 갑자기 조금씩 </a:t>
            </a:r>
            <a:r>
              <a:rPr lang="ko-KR" altLang="en-US" sz="150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늘어났다</a:t>
            </a:r>
            <a:r>
              <a:rPr lang="en-US" altLang="ko-KR" sz="15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r>
              <a:rPr lang="en-US" altLang="ko-KR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endParaRPr lang="en-US" altLang="ko-KR" sz="15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5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이러한 </a:t>
            </a:r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피해응답률 증가는 학교폭력이 여전히 심각하다는 증거로 볼 수 </a:t>
            </a:r>
            <a:r>
              <a:rPr lang="ko-KR" altLang="en-US" sz="15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있다</a:t>
            </a:r>
            <a:r>
              <a:rPr lang="en-US" altLang="ko-KR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r>
              <a:rPr lang="ko-KR" altLang="en-US" sz="15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또한 </a:t>
            </a:r>
            <a:r>
              <a:rPr lang="en-US" altLang="ko-KR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2017</a:t>
            </a:r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 말 학교폭력 사안의 연속보도와 </a:t>
            </a:r>
            <a:endParaRPr lang="en-US" altLang="ko-KR" sz="15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5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예방교육 </a:t>
            </a:r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강화 등에 따라 학교폭력에 대한 </a:t>
            </a:r>
            <a:r>
              <a:rPr lang="ko-KR" altLang="en-US" sz="15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학생들의 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민감성이 높아진 것</a:t>
            </a:r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한 원인이라고 교육부는 말하고 </a:t>
            </a:r>
            <a:r>
              <a:rPr lang="ko-KR" altLang="en-US" sz="15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있다</a:t>
            </a:r>
            <a:r>
              <a:rPr lang="en-US" altLang="ko-KR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5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ko-KR" altLang="en-US" sz="15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233340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10426" y="5115732"/>
            <a:ext cx="9855583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교육부는 매년 학교폭력 실태조사를 실시하여 </a:t>
            </a:r>
            <a:r>
              <a:rPr lang="ko-KR" altLang="en-US" sz="15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분석한다</a:t>
            </a:r>
            <a:r>
              <a:rPr lang="en-US" altLang="ko-KR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</a:p>
          <a:p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가장 최근 조사인 </a:t>
            </a:r>
            <a:r>
              <a:rPr lang="en-US" altLang="ko-KR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2018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년도 </a:t>
            </a:r>
            <a:r>
              <a:rPr lang="en-US" altLang="ko-KR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1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차 조사</a:t>
            </a:r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는 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초등학생 </a:t>
            </a:r>
            <a:r>
              <a:rPr lang="en-US" altLang="ko-KR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4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학년부터 고등학생 </a:t>
            </a:r>
            <a:r>
              <a:rPr lang="en-US" altLang="ko-KR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3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학년</a:t>
            </a:r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까지의 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학생들 </a:t>
            </a:r>
            <a:r>
              <a:rPr lang="en-US" altLang="ko-KR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399</a:t>
            </a:r>
            <a:r>
              <a:rPr lang="ko-KR" altLang="en-US" sz="15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만 명</a:t>
            </a:r>
            <a:r>
              <a:rPr lang="en-US" altLang="ko-KR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(93.5%)</a:t>
            </a:r>
            <a:r>
              <a:rPr lang="ko-KR" altLang="en-US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참여한 </a:t>
            </a:r>
            <a:r>
              <a:rPr lang="ko-KR" altLang="en-US" sz="15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조사다</a:t>
            </a:r>
            <a:r>
              <a:rPr lang="en-US" altLang="ko-KR" sz="15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</a:p>
          <a:p>
            <a:endParaRPr lang="ko-KR" altLang="en-US" sz="1500" dirty="0"/>
          </a:p>
        </p:txBody>
      </p:sp>
      <p:sp>
        <p:nvSpPr>
          <p:cNvPr id="27" name="직사각형 26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1" y="316019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1" y="396524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476845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-1" y="557351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051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2189684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1846000" cy="536934"/>
            <a:chOff x="4506521" y="887969"/>
            <a:chExt cx="11846000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5676383" y="945165"/>
              <a:ext cx="10676138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4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학교폭력 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유형별 실태</a:t>
              </a:r>
              <a:endParaRPr lang="ko-KR" altLang="en-US" sz="2400" b="1" dirty="0">
                <a:solidFill>
                  <a:schemeClr val="bg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  <a:cs typeface="조선일보명조" panose="02030304000000000000" pitchFamily="18" charset="-127"/>
              </a:endParaRPr>
            </a:p>
          </p:txBody>
        </p:sp>
      </p:grp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91516" y="141971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7" name="_x347134416" descr="EMB0000318473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994" y="1946095"/>
            <a:ext cx="8310030" cy="3077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2611902" y="5476223"/>
            <a:ext cx="89580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표를 보면 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어린 아이들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비교적 가볍게 생각할 수 있는 </a:t>
            </a:r>
            <a:r>
              <a:rPr lang="ko-KR" altLang="en-US" sz="16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언어폭력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압도적으로 많은 비율을 차지했고 </a:t>
            </a:r>
            <a:endParaRPr lang="en-US" altLang="ko-KR" sz="16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r>
              <a:rPr lang="ko-KR" altLang="en-US" sz="1600" dirty="0" smtClean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몰려다니기를 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좋아하는 아이들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의 특성상 편을 나누는 등의 행동이 </a:t>
            </a:r>
            <a:r>
              <a:rPr lang="ko-KR" altLang="en-US" sz="160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집단 따돌림</a:t>
            </a:r>
            <a:r>
              <a:rPr lang="ko-KR" altLang="en-US" sz="16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을 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많이 일으킨 것으로 </a:t>
            </a:r>
            <a:r>
              <a:rPr lang="ko-KR" altLang="en-US" sz="16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보인다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6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endParaRPr lang="ko-KR" altLang="en-US" sz="16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-1" y="2301730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-1" y="312851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-1" y="3933572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2" y="473862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-2" y="5543678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648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" y="0"/>
            <a:ext cx="2061030" cy="6858000"/>
          </a:xfrm>
          <a:prstGeom prst="rect">
            <a:avLst/>
          </a:prstGeom>
          <a:solidFill>
            <a:srgbClr val="8675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5" name="직선 연결선 4"/>
          <p:cNvCxnSpPr>
            <a:cxnSpLocks/>
          </p:cNvCxnSpPr>
          <p:nvPr/>
        </p:nvCxnSpPr>
        <p:spPr>
          <a:xfrm flipH="1">
            <a:off x="128259" y="389919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cxnSpLocks/>
          </p:cNvCxnSpPr>
          <p:nvPr/>
        </p:nvCxnSpPr>
        <p:spPr>
          <a:xfrm flipH="1">
            <a:off x="-105509" y="1313587"/>
            <a:ext cx="1932770" cy="0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>
            <a:cxnSpLocks/>
          </p:cNvCxnSpPr>
          <p:nvPr/>
        </p:nvCxnSpPr>
        <p:spPr>
          <a:xfrm>
            <a:off x="1866222" y="189953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0" y="2186997"/>
            <a:ext cx="2061029" cy="624201"/>
          </a:xfrm>
          <a:prstGeom prst="rect">
            <a:avLst/>
          </a:prstGeom>
          <a:solidFill>
            <a:srgbClr val="B491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bg1">
                    <a:alpha val="2000"/>
                  </a:schemeClr>
                </a:solidFill>
              </a:ln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cxnSp>
        <p:nvCxnSpPr>
          <p:cNvPr id="11" name="직선 연결선 10"/>
          <p:cNvCxnSpPr>
            <a:cxnSpLocks/>
          </p:cNvCxnSpPr>
          <p:nvPr/>
        </p:nvCxnSpPr>
        <p:spPr>
          <a:xfrm>
            <a:off x="112796" y="898545"/>
            <a:ext cx="0" cy="633007"/>
          </a:xfrm>
          <a:prstGeom prst="line">
            <a:avLst/>
          </a:prstGeom>
          <a:ln w="15875" cap="rnd">
            <a:solidFill>
              <a:schemeClr val="bg1">
                <a:lumMod val="95000"/>
                <a:alpha val="9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xmlns="" id="{C8133E43-C662-4436-9685-5468022C5777}"/>
              </a:ext>
            </a:extLst>
          </p:cNvPr>
          <p:cNvGrpSpPr/>
          <p:nvPr/>
        </p:nvGrpSpPr>
        <p:grpSpPr>
          <a:xfrm>
            <a:off x="4506521" y="859015"/>
            <a:ext cx="11846000" cy="536934"/>
            <a:chOff x="4506521" y="887969"/>
            <a:chExt cx="11846000" cy="536934"/>
          </a:xfrm>
        </p:grpSpPr>
        <p:sp>
          <p:nvSpPr>
            <p:cNvPr id="35" name="평행 사변형 34">
              <a:extLst>
                <a:ext uri="{FF2B5EF4-FFF2-40B4-BE49-F238E27FC236}">
                  <a16:creationId xmlns:a16="http://schemas.microsoft.com/office/drawing/2014/main" xmlns="" id="{C4DD3A6D-0510-4E8D-84F1-2086AF7BC591}"/>
                </a:ext>
              </a:extLst>
            </p:cNvPr>
            <p:cNvSpPr/>
            <p:nvPr/>
          </p:nvSpPr>
          <p:spPr>
            <a:xfrm>
              <a:off x="4506521" y="887969"/>
              <a:ext cx="5314001" cy="536934"/>
            </a:xfrm>
            <a:prstGeom prst="parallelogram">
              <a:avLst>
                <a:gd name="adj" fmla="val 60853"/>
              </a:avLst>
            </a:prstGeom>
            <a:solidFill>
              <a:srgbClr val="6DAC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Text Placeholder 1">
              <a:extLst>
                <a:ext uri="{FF2B5EF4-FFF2-40B4-BE49-F238E27FC236}">
                  <a16:creationId xmlns:a16="http://schemas.microsoft.com/office/drawing/2014/main" xmlns="" id="{875750D5-5810-4811-9E5A-62070DB6559F}"/>
                </a:ext>
              </a:extLst>
            </p:cNvPr>
            <p:cNvSpPr txBox="1">
              <a:spLocks/>
            </p:cNvSpPr>
            <p:nvPr/>
          </p:nvSpPr>
          <p:spPr>
            <a:xfrm>
              <a:off x="4827181" y="945165"/>
              <a:ext cx="11525340" cy="444500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base">
                <a:buNone/>
              </a:pPr>
              <a:r>
                <a:rPr lang="ko-KR" altLang="en-US" sz="22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초</a:t>
              </a:r>
              <a:r>
                <a:rPr lang="en-US" altLang="ko-KR" sz="22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•</a:t>
              </a:r>
              <a:r>
                <a:rPr lang="ko-KR" altLang="en-US" sz="22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중</a:t>
              </a:r>
              <a:r>
                <a:rPr lang="en-US" altLang="ko-KR" sz="22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•</a:t>
              </a:r>
              <a:r>
                <a:rPr lang="ko-KR" altLang="en-US" sz="2200" b="1" dirty="0">
                  <a:solidFill>
                    <a:schemeClr val="bg1"/>
                  </a:solidFill>
                  <a:latin typeface="a엄마의편지L" panose="02020600000000000000" pitchFamily="18" charset="-127"/>
                  <a:ea typeface="a엄마의편지L" panose="02020600000000000000" pitchFamily="18" charset="-127"/>
                  <a:cs typeface="조선일보명조" panose="02030304000000000000" pitchFamily="18" charset="-127"/>
                </a:rPr>
                <a:t>고등학생의 학교폭력 유형별 실태</a:t>
              </a:r>
            </a:p>
          </p:txBody>
        </p:sp>
      </p:grpSp>
      <p:sp>
        <p:nvSpPr>
          <p:cNvPr id="28" name="직사각형 27"/>
          <p:cNvSpPr/>
          <p:nvPr/>
        </p:nvSpPr>
        <p:spPr>
          <a:xfrm>
            <a:off x="-1" y="2772884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91516" y="141971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2733701" y="5276168"/>
            <a:ext cx="885963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초</a:t>
            </a:r>
            <a:r>
              <a:rPr lang="en-US" altLang="ko-KR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•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중</a:t>
            </a:r>
            <a:r>
              <a:rPr lang="en-US" altLang="ko-KR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•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고등학교 공통으로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 </a:t>
            </a:r>
            <a:r>
              <a:rPr lang="ko-KR" altLang="en-US" sz="16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언어폭력</a:t>
            </a:r>
            <a:r>
              <a:rPr lang="en-US" altLang="ko-KR" sz="16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집단 따돌림</a:t>
            </a:r>
            <a:r>
              <a:rPr lang="ko-KR" altLang="en-US" sz="16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큰 비중을 차지하며 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중</a:t>
            </a:r>
            <a:r>
              <a:rPr lang="en-US" altLang="ko-KR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•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고등학교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의 </a:t>
            </a:r>
            <a:r>
              <a:rPr lang="ko-KR" altLang="en-US" sz="1600" dirty="0">
                <a:solidFill>
                  <a:srgbClr val="FF0000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사이버 괴롭힘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의 </a:t>
            </a:r>
            <a:endParaRPr lang="en-US" altLang="ko-KR" sz="1600" dirty="0" smtClean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  <a:p>
            <a:pPr fontAlgn="base"/>
            <a:r>
              <a:rPr lang="ko-KR" altLang="en-US" sz="16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비중 </a:t>
            </a:r>
            <a:r>
              <a:rPr lang="en-US" altLang="ko-KR" sz="16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약 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15%)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 초등학교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(9.2%)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에 비해 약 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6% 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높았다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 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이러한 움직임은 아이들이 성장할수록 </a:t>
            </a:r>
            <a:r>
              <a:rPr lang="ko-KR" altLang="en-US" sz="1600" dirty="0">
                <a:latin typeface="a엄마의편지L" panose="02020600000000000000" pitchFamily="18" charset="-127"/>
                <a:ea typeface="a엄마의편지L" panose="02020600000000000000" pitchFamily="18" charset="-127"/>
              </a:rPr>
              <a:t>사이버환경에 노출 되는 상황이 많아지기 때문</a:t>
            </a:r>
            <a:r>
              <a:rPr lang="ko-KR" altLang="en-US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인 것으로 </a:t>
            </a:r>
            <a:r>
              <a:rPr lang="ko-KR" altLang="en-US" sz="1600" dirty="0" smtClean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보인다</a:t>
            </a:r>
            <a:r>
              <a:rPr lang="en-US" altLang="ko-KR" sz="1600" dirty="0">
                <a:solidFill>
                  <a:schemeClr val="bg2">
                    <a:lumMod val="50000"/>
                  </a:schemeClr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.</a:t>
            </a:r>
            <a:endParaRPr lang="ko-KR" altLang="en-US" sz="1600" dirty="0">
              <a:solidFill>
                <a:schemeClr val="bg2">
                  <a:lumMod val="50000"/>
                </a:schemeClr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941945" y="144348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097" name="_x326000368" descr="EMB000094d8758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5313" y="1946030"/>
            <a:ext cx="9236414" cy="30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직사각형 23"/>
          <p:cNvSpPr/>
          <p:nvPr/>
        </p:nvSpPr>
        <p:spPr>
          <a:xfrm>
            <a:off x="-1" y="2304417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개요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3124" y="664929"/>
            <a:ext cx="1814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b="1" spc="-150" dirty="0" smtClean="0">
                <a:ln>
                  <a:solidFill>
                    <a:schemeClr val="bg1">
                      <a:alpha val="1000"/>
                    </a:schemeClr>
                  </a:solidFill>
                </a:ln>
                <a:solidFill>
                  <a:schemeClr val="lt1"/>
                </a:solidFill>
                <a:latin typeface="a엄마의편지L" panose="02020600000000000000" pitchFamily="18" charset="-127"/>
                <a:ea typeface="a엄마의편지L" panose="02020600000000000000" pitchFamily="18" charset="-127"/>
              </a:rPr>
              <a:t>학교 폭력</a:t>
            </a:r>
            <a:endParaRPr lang="en-US" altLang="ko-KR" b="1" spc="-150" dirty="0">
              <a:ln>
                <a:solidFill>
                  <a:schemeClr val="bg1">
                    <a:alpha val="1000"/>
                  </a:schemeClr>
                </a:solidFill>
              </a:ln>
              <a:solidFill>
                <a:schemeClr val="lt1"/>
              </a:solidFill>
              <a:latin typeface="a엄마의편지L" panose="02020600000000000000" pitchFamily="18" charset="-127"/>
              <a:ea typeface="a엄마의편지L" panose="02020600000000000000" pitchFamily="18" charset="-127"/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-2" y="3122755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발생원인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1" y="3936259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정신과적 관련성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1" y="4749763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해결책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-1" y="5554816"/>
            <a:ext cx="2061031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ko-KR" altLang="en-US" sz="2000" spc="-150" dirty="0" smtClean="0">
                <a:ln>
                  <a:solidFill>
                    <a:schemeClr val="bg1">
                      <a:alpha val="2000"/>
                    </a:schemeClr>
                  </a:solidFill>
                </a:ln>
                <a:solidFill>
                  <a:schemeClr val="bg1"/>
                </a:solidFill>
                <a:latin typeface="a아메리카노M" panose="02020600000000000000" pitchFamily="18" charset="-127"/>
                <a:ea typeface="a아메리카노M" panose="02020600000000000000" pitchFamily="18" charset="-127"/>
              </a:rPr>
              <a:t>지원체계</a:t>
            </a:r>
            <a:endParaRPr lang="ko-KR" altLang="en-US" sz="2000" spc="-150" dirty="0">
              <a:ln>
                <a:solidFill>
                  <a:schemeClr val="bg1">
                    <a:alpha val="2000"/>
                  </a:schemeClr>
                </a:solidFill>
              </a:ln>
              <a:solidFill>
                <a:schemeClr val="bg1"/>
              </a:solidFill>
              <a:latin typeface="a아메리카노M" panose="02020600000000000000" pitchFamily="18" charset="-127"/>
              <a:ea typeface="a아메리카노M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7106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1872</TotalTime>
  <Words>1461</Words>
  <Application>Microsoft Office PowerPoint</Application>
  <PresentationFormat>와이드스크린</PresentationFormat>
  <Paragraphs>448</Paragraphs>
  <Slides>30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30</vt:i4>
      </vt:variant>
    </vt:vector>
  </HeadingPairs>
  <TitlesOfParts>
    <vt:vector size="39" baseType="lpstr">
      <vt:lpstr>a엄마의편지L</vt:lpstr>
      <vt:lpstr>a엄마의편지B</vt:lpstr>
      <vt:lpstr>조선일보명조</vt:lpstr>
      <vt:lpstr>바탕</vt:lpstr>
      <vt:lpstr>a아메리카노M</vt:lpstr>
      <vt:lpstr>맑은 고딕</vt:lpstr>
      <vt:lpstr>Arial</vt:lpstr>
      <vt:lpstr>a아메리카노L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윤소녕</dc:creator>
  <cp:lastModifiedBy>안 정은</cp:lastModifiedBy>
  <cp:revision>119</cp:revision>
  <dcterms:created xsi:type="dcterms:W3CDTF">2017-10-16T11:43:05Z</dcterms:created>
  <dcterms:modified xsi:type="dcterms:W3CDTF">2019-05-28T15:10:45Z</dcterms:modified>
  <cp:contentStatus>최종본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