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25" r:id="rId1"/>
  </p:sldMasterIdLst>
  <p:notesMasterIdLst>
    <p:notesMasterId r:id="rId2"/>
  </p:notesMasterIdLst>
  <p:handoutMasterIdLst>
    <p:handoutMasterId r:id="rId3"/>
  </p:handoutMasterIdLst>
  <p:sldIdLst>
    <p:sldId id="261" r:id="rId4"/>
    <p:sldId id="263" r:id="rId5"/>
    <p:sldId id="279" r:id="rId6"/>
    <p:sldId id="273" r:id="rId7"/>
    <p:sldId id="264" r:id="rId8"/>
    <p:sldId id="272" r:id="rId9"/>
    <p:sldId id="278" r:id="rId10"/>
    <p:sldId id="274" r:id="rId11"/>
    <p:sldId id="265" r:id="rId12"/>
    <p:sldId id="280" r:id="rId13"/>
    <p:sldId id="266" r:id="rId14"/>
    <p:sldId id="281" r:id="rId15"/>
    <p:sldId id="282" r:id="rId16"/>
    <p:sldId id="283" r:id="rId17"/>
    <p:sldId id="284" r:id="rId18"/>
    <p:sldId id="285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4063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308" y="108"/>
      </p:cViewPr>
      <p:guideLst>
        <p:guide orient="horz" pos="2156"/>
        <p:guide pos="311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624" y="40"/>
      </p:cViewPr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slide" Target="slides/slide9.xml"  /><Relationship Id="rId13" Type="http://schemas.openxmlformats.org/officeDocument/2006/relationships/slide" Target="slides/slide10.xml"  /><Relationship Id="rId14" Type="http://schemas.openxmlformats.org/officeDocument/2006/relationships/slide" Target="slides/slide11.xml"  /><Relationship Id="rId15" Type="http://schemas.openxmlformats.org/officeDocument/2006/relationships/slide" Target="slides/slide12.xml"  /><Relationship Id="rId16" Type="http://schemas.openxmlformats.org/officeDocument/2006/relationships/slide" Target="slides/slide13.xml"  /><Relationship Id="rId17" Type="http://schemas.openxmlformats.org/officeDocument/2006/relationships/slide" Target="slides/slide14.xml"  /><Relationship Id="rId18" Type="http://schemas.openxmlformats.org/officeDocument/2006/relationships/slide" Target="slides/slide15.xml"  /><Relationship Id="rId19" Type="http://schemas.openxmlformats.org/officeDocument/2006/relationships/slide" Target="slides/slide16.xml"  /><Relationship Id="rId2" Type="http://schemas.openxmlformats.org/officeDocument/2006/relationships/notesMaster" Target="notesMasters/notesMaster1.xml"  /><Relationship Id="rId20" Type="http://schemas.openxmlformats.org/officeDocument/2006/relationships/presProps" Target="presProps.xml"  /><Relationship Id="rId21" Type="http://schemas.openxmlformats.org/officeDocument/2006/relationships/viewProps" Target="viewProps.xml"  /><Relationship Id="rId22" Type="http://schemas.openxmlformats.org/officeDocument/2006/relationships/theme" Target="theme/theme1.xml"  /><Relationship Id="rId23" Type="http://schemas.openxmlformats.org/officeDocument/2006/relationships/tableStyles" Target="tableStyles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48A513BA-3E82-4812-9926-DD5B40EAAC25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22DC2647-C259-4EB5-84B8-93A3F8E54DE7}" type="datetime1">
              <a:rPr lang="ko-KR" altLang="en-US"/>
              <a:pPr lvl="0">
                <a:defRPr/>
              </a:pPr>
              <a:t>2024-12-03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9A1C9A3-6A73-46D9-B847-E6BCCC14FC4A}" type="datetime1">
              <a:rPr lang="ko-KR" altLang="en-US"/>
              <a:pPr lvl="0">
                <a:defRPr/>
              </a:pPr>
              <a:t>2024-12-03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9E1ADF98-3494-4EEB-92D4-16F6796E5BD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2CB638-5FD9-459C-A70A-5FBD1CE6C4CB}"/>
              </a:ext>
            </a:extLst>
          </p:cNvPr>
          <p:cNvSpPr txBox="1"/>
          <p:nvPr userDrawn="1"/>
        </p:nvSpPr>
        <p:spPr>
          <a:xfrm>
            <a:off x="100207" y="157589"/>
            <a:ext cx="1304643" cy="276999"/>
          </a:xfrm>
          <a:prstGeom prst="rect">
            <a:avLst/>
          </a:prstGeom>
          <a:solidFill>
            <a:srgbClr val="ECEAE8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9299A0"/>
                </a:solidFill>
              </a:rPr>
              <a:t>HJH’s</a:t>
            </a:r>
            <a:r>
              <a:rPr lang="ko-KR" altLang="en-US" sz="1200" dirty="0">
                <a:solidFill>
                  <a:srgbClr val="9299A0"/>
                </a:solidFill>
              </a:rPr>
              <a:t> </a:t>
            </a:r>
            <a:r>
              <a:rPr lang="en-US" altLang="ko-KR" sz="1200" dirty="0" err="1">
                <a:solidFill>
                  <a:srgbClr val="9299A0"/>
                </a:solidFill>
              </a:rPr>
              <a:t>Powerpoint</a:t>
            </a:r>
            <a:endParaRPr lang="ko-KR" altLang="en-US" sz="1200" dirty="0">
              <a:solidFill>
                <a:srgbClr val="9299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06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485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69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B1DA9-00BD-4BC9-B55A-9C92A3AA71AE}"/>
              </a:ext>
            </a:extLst>
          </p:cNvPr>
          <p:cNvSpPr txBox="1"/>
          <p:nvPr userDrawn="1"/>
        </p:nvSpPr>
        <p:spPr>
          <a:xfrm>
            <a:off x="111381" y="185738"/>
            <a:ext cx="1139311" cy="246221"/>
          </a:xfrm>
          <a:prstGeom prst="rect">
            <a:avLst/>
          </a:prstGeom>
          <a:solidFill>
            <a:srgbClr val="ECEAE8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>
                <a:solidFill>
                  <a:srgbClr val="9299A0"/>
                </a:solidFill>
              </a:rPr>
              <a:t>지역사회복지론</a:t>
            </a:r>
          </a:p>
        </p:txBody>
      </p:sp>
    </p:spTree>
    <p:extLst>
      <p:ext uri="{BB962C8B-B14F-4D97-AF65-F5344CB8AC3E}">
        <p14:creationId xmlns:p14="http://schemas.microsoft.com/office/powerpoint/2010/main" val="226593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074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897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3451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9406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650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20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835942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A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1C398-EBCC-4210-8AFD-1D056CED0821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9EC6C-4145-4527-B052-BF633A9807EA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5464D5C2-D5D1-45E3-95B3-D9F185F0918F}"/>
              </a:ext>
            </a:extLst>
          </p:cNvPr>
          <p:cNvCxnSpPr>
            <a:cxnSpLocks/>
          </p:cNvCxnSpPr>
          <p:nvPr userDrawn="1"/>
        </p:nvCxnSpPr>
        <p:spPr>
          <a:xfrm>
            <a:off x="270170" y="6538913"/>
            <a:ext cx="9374678" cy="0"/>
          </a:xfrm>
          <a:prstGeom prst="line">
            <a:avLst/>
          </a:prstGeom>
          <a:ln w="25400">
            <a:solidFill>
              <a:srgbClr val="9299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7726E71A-8C02-4396-AB24-CEBF7D218A24}"/>
              </a:ext>
            </a:extLst>
          </p:cNvPr>
          <p:cNvCxnSpPr>
            <a:cxnSpLocks/>
          </p:cNvCxnSpPr>
          <p:nvPr userDrawn="1"/>
        </p:nvCxnSpPr>
        <p:spPr>
          <a:xfrm>
            <a:off x="1346662" y="324196"/>
            <a:ext cx="8298185" cy="0"/>
          </a:xfrm>
          <a:prstGeom prst="line">
            <a:avLst/>
          </a:prstGeom>
          <a:ln w="25400">
            <a:solidFill>
              <a:srgbClr val="9299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60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http://www.bzeronews.com/news/articleView.html?idxno=683921" TargetMode="External" /><Relationship Id="rId3" Type="http://schemas.openxmlformats.org/officeDocument/2006/relationships/hyperlink" Target="http://www.todayplusnews.com/news/articleView.html?idxno=84782" TargetMode="External" /><Relationship Id="rId4" Type="http://schemas.openxmlformats.org/officeDocument/2006/relationships/hyperlink" Target="http://www.dtnews24.com/news/articleView.html?idxno=778694" TargetMode="External"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4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630520" y="2558546"/>
            <a:ext cx="46449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ko-KR" altLang="en-US" sz="3600" b="1">
                <a:latin typeface="+mj-ea"/>
                <a:ea typeface="+mj-ea"/>
              </a:rPr>
              <a:t>지역사회 보장 협의체</a:t>
            </a:r>
            <a:endParaRPr lang="en-US" altLang="ko-KR" sz="3600" b="1"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40112" y="5873756"/>
            <a:ext cx="1465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rgbClr val="6a7179"/>
                </a:solidFill>
                <a:latin typeface="+mn-ea"/>
              </a:rPr>
              <a:t>2018063 </a:t>
            </a:r>
            <a:r>
              <a:rPr lang="ko-KR" altLang="en-US" sz="1200">
                <a:solidFill>
                  <a:srgbClr val="6a7179"/>
                </a:solidFill>
                <a:latin typeface="+mn-ea"/>
              </a:rPr>
              <a:t>홍준희</a:t>
            </a:r>
            <a:endParaRPr lang="ko-KR" altLang="en-US" sz="1200">
              <a:solidFill>
                <a:srgbClr val="6a7179"/>
              </a:solidFill>
              <a:latin typeface="+mn-ea"/>
            </a:endParaRPr>
          </a:p>
          <a:p>
            <a:pPr lvl="0">
              <a:defRPr/>
            </a:pPr>
            <a:r>
              <a:rPr lang="en-US" altLang="ko-KR" sz="1200">
                <a:solidFill>
                  <a:srgbClr val="6a7179"/>
                </a:solidFill>
                <a:latin typeface="+mn-ea"/>
              </a:rPr>
              <a:t>2118067 </a:t>
            </a:r>
            <a:r>
              <a:rPr lang="ko-KR" altLang="en-US" sz="1200">
                <a:solidFill>
                  <a:srgbClr val="6a7179"/>
                </a:solidFill>
                <a:latin typeface="+mn-ea"/>
              </a:rPr>
              <a:t>조용덕</a:t>
            </a:r>
            <a:endParaRPr lang="ko-KR" altLang="en-US" sz="1200">
              <a:solidFill>
                <a:srgbClr val="6a7179"/>
              </a:solidFill>
              <a:latin typeface="+mn-ea"/>
            </a:endParaRPr>
          </a:p>
          <a:p>
            <a:pPr lvl="0">
              <a:defRPr/>
            </a:pPr>
            <a:r>
              <a:rPr lang="en-US" altLang="ko-KR" sz="1200">
                <a:solidFill>
                  <a:srgbClr val="6a7179"/>
                </a:solidFill>
                <a:latin typeface="+mn-ea"/>
              </a:rPr>
              <a:t>2318029 </a:t>
            </a:r>
            <a:r>
              <a:rPr lang="ko-KR" altLang="en-US" sz="1200">
                <a:solidFill>
                  <a:srgbClr val="6a7179"/>
                </a:solidFill>
                <a:latin typeface="+mn-ea"/>
              </a:rPr>
              <a:t>박수민</a:t>
            </a:r>
            <a:endParaRPr lang="ko-KR" altLang="en-US" sz="1200">
              <a:solidFill>
                <a:srgbClr val="6a7179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79276" y="442835"/>
            <a:ext cx="4914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>
                <a:solidFill>
                  <a:srgbClr val="9299a0"/>
                </a:solidFill>
                <a:latin typeface="휴먼엑스포"/>
                <a:ea typeface="휴먼엑스포"/>
              </a:rPr>
              <a:t>&gt;&gt;</a:t>
            </a:r>
            <a:endParaRPr lang="ko-KR" altLang="en-US" sz="2400">
              <a:solidFill>
                <a:srgbClr val="9299a0"/>
              </a:solidFill>
              <a:latin typeface="휴먼엑스포"/>
              <a:ea typeface="휴먼엑스포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5277" y="196614"/>
            <a:ext cx="1132806" cy="246221"/>
          </a:xfrm>
          <a:prstGeom prst="rect">
            <a:avLst/>
          </a:prstGeom>
          <a:solidFill>
            <a:srgbClr val="eceae8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000">
                <a:solidFill>
                  <a:srgbClr val="9299a0"/>
                </a:solidFill>
              </a:rPr>
              <a:t>지역사회복지론</a:t>
            </a:r>
            <a:endParaRPr lang="ko-KR" altLang="en-US" sz="1000">
              <a:solidFill>
                <a:srgbClr val="9299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F2DFC-5777-8F26-7873-47B688714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DCB9E3-A48E-6F28-F3F5-D5D5DF947FDB}"/>
              </a:ext>
            </a:extLst>
          </p:cNvPr>
          <p:cNvSpPr txBox="1"/>
          <p:nvPr/>
        </p:nvSpPr>
        <p:spPr>
          <a:xfrm>
            <a:off x="1275127" y="514172"/>
            <a:ext cx="4216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</a:t>
            </a:r>
            <a:r>
              <a:rPr lang="ko-KR" altLang="en-US" sz="2000" b="1" dirty="0">
                <a:latin typeface="+mn-ea"/>
              </a:rPr>
              <a:t> 법적근거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AFFC75C-D576-4C6B-2B84-18E486A0734B}"/>
              </a:ext>
            </a:extLst>
          </p:cNvPr>
          <p:cNvSpPr/>
          <p:nvPr/>
        </p:nvSpPr>
        <p:spPr>
          <a:xfrm>
            <a:off x="1046582" y="2041093"/>
            <a:ext cx="7812835" cy="32756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7D5EB88D-2032-333F-85B3-D4A6C3938496}"/>
              </a:ext>
            </a:extLst>
          </p:cNvPr>
          <p:cNvGrpSpPr/>
          <p:nvPr/>
        </p:nvGrpSpPr>
        <p:grpSpPr>
          <a:xfrm>
            <a:off x="1392120" y="1800450"/>
            <a:ext cx="5468984" cy="492199"/>
            <a:chOff x="345538" y="0"/>
            <a:chExt cx="5468984" cy="492199"/>
          </a:xfrm>
          <a:solidFill>
            <a:srgbClr val="DED6BC"/>
          </a:solidFill>
        </p:grpSpPr>
        <p:sp>
          <p:nvSpPr>
            <p:cNvPr id="10" name="사각형: 둥근 모서리 9">
              <a:extLst>
                <a:ext uri="{FF2B5EF4-FFF2-40B4-BE49-F238E27FC236}">
                  <a16:creationId xmlns:a16="http://schemas.microsoft.com/office/drawing/2014/main" id="{AF0D654C-63F5-59DF-E358-B848138AEE65}"/>
                </a:ext>
              </a:extLst>
            </p:cNvPr>
            <p:cNvSpPr/>
            <p:nvPr/>
          </p:nvSpPr>
          <p:spPr>
            <a:xfrm>
              <a:off x="345538" y="0"/>
              <a:ext cx="5468984" cy="49219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ko-KR" altLang="en-US"/>
            </a:p>
          </p:txBody>
        </p:sp>
        <p:sp>
          <p:nvSpPr>
            <p:cNvPr id="11" name="사각형: 둥근 모서리 5">
              <a:extLst>
                <a:ext uri="{FF2B5EF4-FFF2-40B4-BE49-F238E27FC236}">
                  <a16:creationId xmlns:a16="http://schemas.microsoft.com/office/drawing/2014/main" id="{9D8E35AA-48CE-7513-251C-312DC94E376B}"/>
                </a:ext>
              </a:extLst>
            </p:cNvPr>
            <p:cNvSpPr txBox="1"/>
            <p:nvPr/>
          </p:nvSpPr>
          <p:spPr>
            <a:xfrm>
              <a:off x="369565" y="24027"/>
              <a:ext cx="5420930" cy="44414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715" tIns="0" rIns="206715" bIns="0" numCol="1" spcCol="1270" anchor="ctr" anchorCtr="0">
              <a:noAutofit/>
            </a:bodyPr>
            <a:lstStyle/>
            <a:p>
              <a:pPr marL="0" lvl="0" indent="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altLang="en-US" sz="1600" b="1" dirty="0">
                  <a:solidFill>
                    <a:schemeClr val="tx1"/>
                  </a:solidFill>
                </a:rPr>
                <a:t>「사회보장급여법 </a:t>
              </a:r>
              <a:r>
                <a:rPr lang="ko-KR" altLang="en-US" sz="1600" b="1" dirty="0" err="1">
                  <a:solidFill>
                    <a:schemeClr val="tx1"/>
                  </a:solidFill>
                </a:rPr>
                <a:t>시행규칙」제</a:t>
              </a:r>
              <a:r>
                <a:rPr lang="ko-KR" altLang="en-US" sz="1600" b="1" dirty="0">
                  <a:solidFill>
                    <a:schemeClr val="tx1"/>
                  </a:solidFill>
                </a:rPr>
                <a:t> </a:t>
              </a:r>
              <a:r>
                <a:rPr lang="en-US" altLang="ko-KR" sz="1600" b="1" dirty="0">
                  <a:solidFill>
                    <a:schemeClr val="tx1"/>
                  </a:solidFill>
                </a:rPr>
                <a:t>7</a:t>
              </a:r>
              <a:r>
                <a:rPr lang="ko-KR" altLang="en-US" sz="1600" b="1" dirty="0">
                  <a:solidFill>
                    <a:schemeClr val="tx1"/>
                  </a:solidFill>
                </a:rPr>
                <a:t>조 </a:t>
              </a:r>
              <a:r>
                <a:rPr lang="en-US" altLang="ko-KR" sz="1600" b="1" dirty="0">
                  <a:solidFill>
                    <a:schemeClr val="tx1"/>
                  </a:solidFill>
                </a:rPr>
                <a:t>1</a:t>
              </a:r>
              <a:r>
                <a:rPr lang="ko-KR" altLang="en-US" sz="1600" b="1" dirty="0">
                  <a:solidFill>
                    <a:schemeClr val="tx1"/>
                  </a:solidFill>
                </a:rPr>
                <a:t>항</a:t>
              </a:r>
              <a:endParaRPr lang="ko-KR" altLang="en-US" sz="16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85A3522B-CEA1-6DE3-0275-F42FE2F5F060}"/>
              </a:ext>
            </a:extLst>
          </p:cNvPr>
          <p:cNvSpPr txBox="1"/>
          <p:nvPr/>
        </p:nvSpPr>
        <p:spPr>
          <a:xfrm>
            <a:off x="1524633" y="2647842"/>
            <a:ext cx="68567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i="0" dirty="0">
                <a:solidFill>
                  <a:srgbClr val="484848"/>
                </a:solidFill>
                <a:effectLst/>
                <a:latin typeface="Nanum Gothic"/>
              </a:rPr>
              <a:t>① 법 제</a:t>
            </a:r>
            <a:r>
              <a:rPr lang="en-US" altLang="ko-KR" sz="1600" b="1" i="0" dirty="0">
                <a:solidFill>
                  <a:srgbClr val="484848"/>
                </a:solidFill>
                <a:effectLst/>
                <a:latin typeface="Nanum Gothic"/>
              </a:rPr>
              <a:t>41</a:t>
            </a:r>
            <a:r>
              <a:rPr lang="ko-KR" altLang="en-US" sz="1600" b="1" i="0" dirty="0">
                <a:solidFill>
                  <a:srgbClr val="484848"/>
                </a:solidFill>
                <a:effectLst/>
                <a:latin typeface="Nanum Gothic"/>
              </a:rPr>
              <a:t>조제</a:t>
            </a:r>
            <a:r>
              <a:rPr lang="en-US" altLang="ko-KR" sz="1600" b="1" i="0" dirty="0">
                <a:solidFill>
                  <a:srgbClr val="484848"/>
                </a:solidFill>
                <a:effectLst/>
                <a:latin typeface="Nanum Gothic"/>
              </a:rPr>
              <a:t>7</a:t>
            </a:r>
            <a:r>
              <a:rPr lang="ko-KR" altLang="en-US" sz="1600" b="1" i="0" dirty="0">
                <a:solidFill>
                  <a:srgbClr val="484848"/>
                </a:solidFill>
                <a:effectLst/>
                <a:latin typeface="Nanum Gothic"/>
              </a:rPr>
              <a:t>항에 따른 </a:t>
            </a:r>
            <a:r>
              <a:rPr lang="ko-KR" altLang="en-US" sz="1600" b="1" i="0" dirty="0" err="1">
                <a:solidFill>
                  <a:srgbClr val="484848"/>
                </a:solidFill>
                <a:effectLst/>
                <a:latin typeface="Nanum Gothic"/>
              </a:rPr>
              <a:t>읍ㆍ면ㆍ동</a:t>
            </a:r>
            <a:r>
              <a:rPr lang="ko-KR" altLang="en-US" sz="1600" b="1" i="0" dirty="0">
                <a:solidFill>
                  <a:srgbClr val="484848"/>
                </a:solidFill>
                <a:effectLst/>
                <a:latin typeface="Nanum Gothic"/>
              </a:rPr>
              <a:t> 단위 지역사회보장협의체는 </a:t>
            </a:r>
            <a:endParaRPr lang="en-US" altLang="ko-KR" sz="1600" b="1" i="0" dirty="0">
              <a:solidFill>
                <a:srgbClr val="484848"/>
              </a:solidFill>
              <a:effectLst/>
              <a:latin typeface="Nanum Gothic"/>
            </a:endParaRPr>
          </a:p>
          <a:p>
            <a:r>
              <a:rPr lang="ko-KR" altLang="en-US" sz="1600" b="1" i="0" dirty="0">
                <a:solidFill>
                  <a:srgbClr val="484848"/>
                </a:solidFill>
                <a:effectLst/>
                <a:latin typeface="Nanum Gothic"/>
              </a:rPr>
              <a:t>다음 각 호의 업무를 지원한다</a:t>
            </a:r>
            <a:r>
              <a:rPr lang="en-US" altLang="ko-KR" sz="1600" b="1" i="0" dirty="0">
                <a:solidFill>
                  <a:srgbClr val="484848"/>
                </a:solidFill>
                <a:effectLst/>
                <a:latin typeface="Nanum Gothic"/>
              </a:rPr>
              <a:t>.</a:t>
            </a:r>
          </a:p>
          <a:p>
            <a:endParaRPr lang="en-US" altLang="ko-KR" sz="1600" dirty="0">
              <a:solidFill>
                <a:srgbClr val="484848"/>
              </a:solidFill>
              <a:latin typeface="Nanum Gothic"/>
            </a:endParaRPr>
          </a:p>
          <a:p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1. 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관할 지역의 저소득 주민</a:t>
            </a:r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·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아동</a:t>
            </a:r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·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노인</a:t>
            </a:r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·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장애인</a:t>
            </a:r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·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한부모가족</a:t>
            </a:r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·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다문화가족 등 사회보장사업에 의한 도움을 필요로 하는 사람 발굴 업무</a:t>
            </a:r>
          </a:p>
          <a:p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2. 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사회보장 자원 발굴 및 연계 업무</a:t>
            </a:r>
          </a:p>
          <a:p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3. 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지역사회보호체계 구축 및 운영 업무</a:t>
            </a:r>
          </a:p>
          <a:p>
            <a:r>
              <a:rPr lang="en-US" altLang="ko-KR" sz="1600" i="0" dirty="0">
                <a:solidFill>
                  <a:srgbClr val="484848"/>
                </a:solidFill>
                <a:effectLst/>
                <a:latin typeface="Nanum Gothic"/>
              </a:rPr>
              <a:t>4. </a:t>
            </a:r>
            <a:r>
              <a:rPr lang="ko-KR" altLang="en-US" sz="1600" i="0" dirty="0">
                <a:solidFill>
                  <a:srgbClr val="484848"/>
                </a:solidFill>
                <a:effectLst/>
                <a:latin typeface="Nanum Gothic"/>
              </a:rPr>
              <a:t>그 밖에 관할 지역 주민의 사회보장 증진을 위하여 필요한 업무</a:t>
            </a:r>
          </a:p>
        </p:txBody>
      </p:sp>
    </p:spTree>
    <p:extLst>
      <p:ext uri="{BB962C8B-B14F-4D97-AF65-F5344CB8AC3E}">
        <p14:creationId xmlns:p14="http://schemas.microsoft.com/office/powerpoint/2010/main" val="52688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F9660-29AB-DB5B-971E-A8A6FA98E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3D86CA4-BFBE-01D9-AB19-8109E0FB6C63}"/>
              </a:ext>
            </a:extLst>
          </p:cNvPr>
          <p:cNvSpPr/>
          <p:nvPr/>
        </p:nvSpPr>
        <p:spPr>
          <a:xfrm>
            <a:off x="5109483" y="2258785"/>
            <a:ext cx="4127046" cy="17907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1600" b="1" dirty="0">
                <a:solidFill>
                  <a:schemeClr val="tx1"/>
                </a:solidFill>
              </a:rPr>
              <a:t>실무지식과 경험이 풍부한 사람</a:t>
            </a:r>
            <a:r>
              <a:rPr lang="ko-KR" altLang="en-US" sz="1600" dirty="0">
                <a:solidFill>
                  <a:schemeClr val="tx1"/>
                </a:solidFill>
              </a:rPr>
              <a:t>으로 위촉</a:t>
            </a:r>
            <a:r>
              <a:rPr lang="en-US" altLang="ko-KR" sz="1600" dirty="0">
                <a:solidFill>
                  <a:schemeClr val="tx1"/>
                </a:solidFill>
              </a:rPr>
              <a:t>.</a:t>
            </a:r>
          </a:p>
          <a:p>
            <a:pPr algn="r"/>
            <a:endParaRPr lang="en-US" altLang="ko-KR" sz="1600" dirty="0">
              <a:solidFill>
                <a:schemeClr val="tx1"/>
              </a:solidFill>
            </a:endParaRPr>
          </a:p>
          <a:p>
            <a:pPr algn="r"/>
            <a:r>
              <a:rPr lang="ko-KR" altLang="en-US" sz="1600" dirty="0">
                <a:solidFill>
                  <a:schemeClr val="tx1"/>
                </a:solidFill>
              </a:rPr>
              <a:t>심의안건 사전검토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실무분과 역할조정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공동 사업 개발 및 정책화 등</a:t>
            </a:r>
            <a:endParaRPr lang="en-US" altLang="ko-KR" sz="1600" dirty="0">
              <a:solidFill>
                <a:schemeClr val="tx1"/>
              </a:solidFill>
            </a:endParaRP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C9545AFB-EAF7-762A-621E-4C60E952043D}"/>
              </a:ext>
            </a:extLst>
          </p:cNvPr>
          <p:cNvSpPr/>
          <p:nvPr/>
        </p:nvSpPr>
        <p:spPr>
          <a:xfrm>
            <a:off x="5109478" y="4386943"/>
            <a:ext cx="4127046" cy="17907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1600" b="1" dirty="0">
                <a:solidFill>
                  <a:schemeClr val="tx1"/>
                </a:solidFill>
              </a:rPr>
              <a:t>다양한 배경의 주민구성</a:t>
            </a:r>
            <a:endParaRPr lang="en-US" altLang="ko-KR" sz="1600" b="1" dirty="0">
              <a:solidFill>
                <a:schemeClr val="tx1"/>
              </a:solidFill>
            </a:endParaRPr>
          </a:p>
          <a:p>
            <a:pPr algn="r"/>
            <a:r>
              <a:rPr lang="ko-KR" altLang="en-US" sz="1600" dirty="0">
                <a:solidFill>
                  <a:schemeClr val="tx1"/>
                </a:solidFill>
              </a:rPr>
              <a:t>부녀회장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주민자치회 위원 등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algn="r"/>
            <a:endParaRPr lang="en-US" altLang="ko-KR" sz="1600" dirty="0">
              <a:solidFill>
                <a:schemeClr val="tx1"/>
              </a:solidFill>
            </a:endParaRPr>
          </a:p>
          <a:p>
            <a:pPr algn="r"/>
            <a:r>
              <a:rPr lang="ko-KR" altLang="en-US" sz="1600" dirty="0">
                <a:solidFill>
                  <a:schemeClr val="tx1"/>
                </a:solidFill>
              </a:rPr>
              <a:t>사각지대 발굴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자원발굴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연계 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algn="r"/>
            <a:r>
              <a:rPr lang="ko-KR" altLang="en-US" sz="1600" b="1" dirty="0">
                <a:solidFill>
                  <a:schemeClr val="tx1"/>
                </a:solidFill>
              </a:rPr>
              <a:t>지역문제 해결방안 모색 </a:t>
            </a:r>
            <a:r>
              <a:rPr lang="ko-KR" altLang="en-US" sz="1600" dirty="0">
                <a:solidFill>
                  <a:schemeClr val="tx1"/>
                </a:solidFill>
              </a:rPr>
              <a:t>등</a:t>
            </a: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11306E11-524F-0BCC-2C87-75F207FDD828}"/>
              </a:ext>
            </a:extLst>
          </p:cNvPr>
          <p:cNvSpPr/>
          <p:nvPr/>
        </p:nvSpPr>
        <p:spPr>
          <a:xfrm>
            <a:off x="615041" y="4386943"/>
            <a:ext cx="4127046" cy="17907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dirty="0">
                <a:solidFill>
                  <a:schemeClr val="tx1"/>
                </a:solidFill>
              </a:rPr>
              <a:t>대상별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지역별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기능별 인원 구성</a:t>
            </a:r>
            <a:r>
              <a:rPr lang="en-US" altLang="ko-KR" sz="1600" dirty="0">
                <a:solidFill>
                  <a:schemeClr val="tx1"/>
                </a:solidFill>
              </a:rPr>
              <a:t> </a:t>
            </a:r>
          </a:p>
          <a:p>
            <a:r>
              <a:rPr lang="ko-KR" altLang="en-US" sz="1600" dirty="0">
                <a:solidFill>
                  <a:schemeClr val="tx1"/>
                </a:solidFill>
              </a:rPr>
              <a:t>지역 여건에 따른 탄력적 운영</a:t>
            </a:r>
            <a:endParaRPr lang="en-US" altLang="ko-KR" sz="1600" dirty="0">
              <a:solidFill>
                <a:schemeClr val="tx1"/>
              </a:solidFill>
            </a:endParaRPr>
          </a:p>
          <a:p>
            <a:endParaRPr lang="en-US" altLang="ko-KR" sz="1600" dirty="0">
              <a:solidFill>
                <a:schemeClr val="tx1"/>
              </a:solidFill>
            </a:endParaRPr>
          </a:p>
          <a:p>
            <a:r>
              <a:rPr lang="ko-KR" altLang="en-US" sz="1600" dirty="0">
                <a:solidFill>
                  <a:schemeClr val="tx1"/>
                </a:solidFill>
              </a:rPr>
              <a:t>기관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법인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단체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시설 간 연계 및 협력 강화 보장계획 모니터링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특성화 사업 추진</a:t>
            </a: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70A6DF51-4540-045C-37AF-F1F21F07FAAB}"/>
              </a:ext>
            </a:extLst>
          </p:cNvPr>
          <p:cNvSpPr/>
          <p:nvPr/>
        </p:nvSpPr>
        <p:spPr>
          <a:xfrm>
            <a:off x="615043" y="2258785"/>
            <a:ext cx="4127046" cy="17907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dirty="0">
                <a:solidFill>
                  <a:schemeClr val="tx1"/>
                </a:solidFill>
              </a:rPr>
              <a:t>성별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지역특성을 고려한 </a:t>
            </a:r>
            <a:endParaRPr lang="en-US" altLang="ko-KR" sz="1600" dirty="0">
              <a:solidFill>
                <a:schemeClr val="tx1"/>
              </a:solidFill>
            </a:endParaRPr>
          </a:p>
          <a:p>
            <a:r>
              <a:rPr lang="ko-KR" altLang="en-US" sz="1600" b="1" dirty="0">
                <a:solidFill>
                  <a:schemeClr val="tx1"/>
                </a:solidFill>
              </a:rPr>
              <a:t>대표성</a:t>
            </a:r>
            <a:r>
              <a:rPr lang="en-US" altLang="ko-KR" sz="1600" b="1" dirty="0">
                <a:solidFill>
                  <a:schemeClr val="tx1"/>
                </a:solidFill>
              </a:rPr>
              <a:t>,</a:t>
            </a:r>
            <a:r>
              <a:rPr lang="ko-KR" altLang="en-US" sz="1600" b="1" dirty="0">
                <a:solidFill>
                  <a:schemeClr val="tx1"/>
                </a:solidFill>
              </a:rPr>
              <a:t>포괄성</a:t>
            </a:r>
            <a:r>
              <a:rPr lang="en-US" altLang="ko-KR" sz="1600" b="1" dirty="0">
                <a:solidFill>
                  <a:schemeClr val="tx1"/>
                </a:solidFill>
              </a:rPr>
              <a:t>, </a:t>
            </a:r>
            <a:r>
              <a:rPr lang="ko-KR" altLang="en-US" sz="1600" b="1" dirty="0">
                <a:solidFill>
                  <a:schemeClr val="tx1"/>
                </a:solidFill>
              </a:rPr>
              <a:t>민주성</a:t>
            </a:r>
            <a:r>
              <a:rPr lang="ko-KR" altLang="en-US" sz="1600" dirty="0">
                <a:solidFill>
                  <a:schemeClr val="tx1"/>
                </a:solidFill>
              </a:rPr>
              <a:t>을 원칙으로 구성</a:t>
            </a:r>
            <a:endParaRPr lang="en-US" altLang="ko-KR" sz="1600" dirty="0">
              <a:solidFill>
                <a:schemeClr val="tx1"/>
              </a:solidFill>
            </a:endParaRPr>
          </a:p>
          <a:p>
            <a:endParaRPr lang="en-US" altLang="ko-KR" sz="1600" dirty="0">
              <a:solidFill>
                <a:schemeClr val="tx1"/>
              </a:solidFill>
            </a:endParaRPr>
          </a:p>
          <a:p>
            <a:r>
              <a:rPr lang="ko-KR" altLang="en-US" sz="1600" dirty="0">
                <a:solidFill>
                  <a:schemeClr val="tx1"/>
                </a:solidFill>
              </a:rPr>
              <a:t>지역사회보장 관련 </a:t>
            </a:r>
            <a:r>
              <a:rPr lang="ko-KR" altLang="en-US" sz="1600" b="1" dirty="0">
                <a:solidFill>
                  <a:schemeClr val="tx1"/>
                </a:solidFill>
              </a:rPr>
              <a:t>심의</a:t>
            </a:r>
            <a:r>
              <a:rPr lang="en-US" altLang="ko-KR" sz="1600" b="1" dirty="0">
                <a:solidFill>
                  <a:schemeClr val="tx1"/>
                </a:solidFill>
              </a:rPr>
              <a:t>·</a:t>
            </a:r>
            <a:r>
              <a:rPr lang="ko-KR" altLang="en-US" sz="1600" b="1" dirty="0">
                <a:solidFill>
                  <a:schemeClr val="tx1"/>
                </a:solidFill>
              </a:rPr>
              <a:t>자문중심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85A337-BF27-786F-3CAB-48A2ACEA8664}"/>
              </a:ext>
            </a:extLst>
          </p:cNvPr>
          <p:cNvSpPr txBox="1"/>
          <p:nvPr/>
        </p:nvSpPr>
        <p:spPr>
          <a:xfrm>
            <a:off x="1275127" y="514172"/>
            <a:ext cx="4216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</a:t>
            </a:r>
            <a:r>
              <a:rPr lang="ko-KR" altLang="en-US" sz="2000" b="1" dirty="0">
                <a:latin typeface="+mn-ea"/>
              </a:rPr>
              <a:t> 구성체계</a:t>
            </a: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49FC44B7-59FD-5D39-D534-46C96960A24B}"/>
              </a:ext>
            </a:extLst>
          </p:cNvPr>
          <p:cNvSpPr/>
          <p:nvPr/>
        </p:nvSpPr>
        <p:spPr>
          <a:xfrm>
            <a:off x="3990975" y="3271157"/>
            <a:ext cx="1869621" cy="1894114"/>
          </a:xfrm>
          <a:prstGeom prst="ellipse">
            <a:avLst/>
          </a:prstGeom>
          <a:solidFill>
            <a:srgbClr val="DED6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/>
          </a:p>
        </p:txBody>
      </p:sp>
      <p:sp>
        <p:nvSpPr>
          <p:cNvPr id="9" name="더하기 기호 8">
            <a:extLst>
              <a:ext uri="{FF2B5EF4-FFF2-40B4-BE49-F238E27FC236}">
                <a16:creationId xmlns:a16="http://schemas.microsoft.com/office/drawing/2014/main" id="{CC22ED33-3F2C-1581-74B5-6E7F4AD5B377}"/>
              </a:ext>
            </a:extLst>
          </p:cNvPr>
          <p:cNvSpPr/>
          <p:nvPr/>
        </p:nvSpPr>
        <p:spPr>
          <a:xfrm>
            <a:off x="3663041" y="2928257"/>
            <a:ext cx="2525488" cy="2579914"/>
          </a:xfrm>
          <a:prstGeom prst="mathPlus">
            <a:avLst>
              <a:gd name="adj1" fmla="val 0"/>
            </a:avLst>
          </a:prstGeom>
          <a:ln w="254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A6FD79-0FB9-FA9E-C0F2-97BB3911C81A}"/>
              </a:ext>
            </a:extLst>
          </p:cNvPr>
          <p:cNvSpPr txBox="1"/>
          <p:nvPr/>
        </p:nvSpPr>
        <p:spPr>
          <a:xfrm>
            <a:off x="4174670" y="3629680"/>
            <a:ext cx="751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/>
              <a:t>대표 협의체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591D0B-909C-B6BC-AD30-366CFFEAA12B}"/>
              </a:ext>
            </a:extLst>
          </p:cNvPr>
          <p:cNvSpPr txBox="1"/>
          <p:nvPr/>
        </p:nvSpPr>
        <p:spPr>
          <a:xfrm>
            <a:off x="4925785" y="3629680"/>
            <a:ext cx="751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/>
              <a:t>실무 협의체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543630-A797-2841-F46E-9B661186441F}"/>
              </a:ext>
            </a:extLst>
          </p:cNvPr>
          <p:cNvSpPr txBox="1"/>
          <p:nvPr/>
        </p:nvSpPr>
        <p:spPr>
          <a:xfrm>
            <a:off x="4174669" y="4283529"/>
            <a:ext cx="751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/>
              <a:t>실무</a:t>
            </a:r>
            <a:endParaRPr lang="en-US" altLang="ko-KR" sz="1400" b="1" dirty="0"/>
          </a:p>
          <a:p>
            <a:pPr algn="ctr"/>
            <a:r>
              <a:rPr lang="ko-KR" altLang="en-US" sz="1400" b="1" dirty="0"/>
              <a:t>분과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0FAF35-88A0-D8B2-45FD-BD397B8BEF33}"/>
              </a:ext>
            </a:extLst>
          </p:cNvPr>
          <p:cNvSpPr txBox="1"/>
          <p:nvPr/>
        </p:nvSpPr>
        <p:spPr>
          <a:xfrm>
            <a:off x="4925784" y="4283529"/>
            <a:ext cx="751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/>
              <a:t>동협</a:t>
            </a:r>
            <a:endParaRPr lang="en-US" altLang="ko-KR" sz="1400" b="1" dirty="0"/>
          </a:p>
          <a:p>
            <a:pPr algn="ctr"/>
            <a:r>
              <a:rPr lang="ko-KR" altLang="en-US" sz="1400" b="1" dirty="0" err="1"/>
              <a:t>의체</a:t>
            </a:r>
            <a:endParaRPr lang="ko-KR" altLang="en-US" sz="14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FCE00D7-7100-0A01-68A0-C6D184522A8F}"/>
              </a:ext>
            </a:extLst>
          </p:cNvPr>
          <p:cNvSpPr txBox="1"/>
          <p:nvPr/>
        </p:nvSpPr>
        <p:spPr>
          <a:xfrm>
            <a:off x="1309007" y="1349829"/>
            <a:ext cx="72879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dirty="0"/>
              <a:t>지역사회보장협의체</a:t>
            </a:r>
            <a:r>
              <a:rPr lang="en-US" altLang="ko-KR" dirty="0"/>
              <a:t>- </a:t>
            </a:r>
            <a:r>
              <a:rPr lang="ko-KR" altLang="en-US" dirty="0"/>
              <a:t>실무협의체 </a:t>
            </a:r>
            <a:r>
              <a:rPr lang="en-US" altLang="ko-KR" dirty="0"/>
              <a:t>· </a:t>
            </a:r>
            <a:r>
              <a:rPr lang="ko-KR" altLang="en-US" dirty="0"/>
              <a:t>실무분과</a:t>
            </a:r>
            <a:r>
              <a:rPr lang="en-US" altLang="ko-KR" dirty="0"/>
              <a:t>-</a:t>
            </a:r>
            <a:r>
              <a:rPr lang="ko-KR" altLang="en-US" dirty="0" err="1"/>
              <a:t>읍면동</a:t>
            </a:r>
            <a:r>
              <a:rPr lang="ko-KR" altLang="en-US" dirty="0"/>
              <a:t> 협의체의 </a:t>
            </a:r>
            <a:endParaRPr lang="en-US" altLang="ko-KR" dirty="0"/>
          </a:p>
          <a:p>
            <a:pPr algn="ctr"/>
            <a:r>
              <a:rPr lang="ko-KR" altLang="en-US" dirty="0">
                <a:solidFill>
                  <a:srgbClr val="FF0000"/>
                </a:solidFill>
              </a:rPr>
              <a:t>수평적 네트워크</a:t>
            </a:r>
            <a:r>
              <a:rPr lang="ko-KR" altLang="en-US" dirty="0"/>
              <a:t>를 통해 </a:t>
            </a:r>
            <a:r>
              <a:rPr lang="ko-KR" altLang="en-US" dirty="0">
                <a:solidFill>
                  <a:srgbClr val="FF0000"/>
                </a:solidFill>
              </a:rPr>
              <a:t>지역사회보장증진</a:t>
            </a:r>
            <a:r>
              <a:rPr lang="ko-KR" altLang="en-US" dirty="0"/>
              <a:t>을 위한 </a:t>
            </a:r>
            <a:r>
              <a:rPr lang="ko-KR" altLang="en-US" b="1" dirty="0"/>
              <a:t>단위별 역할 수행</a:t>
            </a:r>
            <a:r>
              <a:rPr lang="en-US" altLang="ko-KR" b="1" dirty="0"/>
              <a:t> 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41870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1CA4F-3D18-ECC4-82E0-33FB2C3E5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732712-F5E3-BDE5-6585-24D08D4C2DC6}"/>
              </a:ext>
            </a:extLst>
          </p:cNvPr>
          <p:cNvSpPr txBox="1"/>
          <p:nvPr/>
        </p:nvSpPr>
        <p:spPr>
          <a:xfrm>
            <a:off x="1275127" y="514172"/>
            <a:ext cx="4216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</a:t>
            </a:r>
            <a:r>
              <a:rPr lang="ko-KR" altLang="en-US" sz="2000" b="1" dirty="0">
                <a:latin typeface="+mn-ea"/>
              </a:rPr>
              <a:t> 구성체계</a:t>
            </a:r>
          </a:p>
        </p:txBody>
      </p:sp>
      <p:sp>
        <p:nvSpPr>
          <p:cNvPr id="5" name="순서도: 대체 처리 4">
            <a:extLst>
              <a:ext uri="{FF2B5EF4-FFF2-40B4-BE49-F238E27FC236}">
                <a16:creationId xmlns:a16="http://schemas.microsoft.com/office/drawing/2014/main" id="{FAA21A12-E44E-70A6-4681-823BAEA6B50E}"/>
              </a:ext>
            </a:extLst>
          </p:cNvPr>
          <p:cNvSpPr/>
          <p:nvPr/>
        </p:nvSpPr>
        <p:spPr>
          <a:xfrm>
            <a:off x="1073856" y="1544412"/>
            <a:ext cx="7888916" cy="768802"/>
          </a:xfrm>
          <a:prstGeom prst="flowChartAlternateProcess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chemeClr val="tx1"/>
                </a:solidFill>
              </a:rPr>
              <a:t>담당 공무원</a:t>
            </a:r>
          </a:p>
        </p:txBody>
      </p:sp>
      <p:sp>
        <p:nvSpPr>
          <p:cNvPr id="6" name="순서도: 대체 처리 5">
            <a:extLst>
              <a:ext uri="{FF2B5EF4-FFF2-40B4-BE49-F238E27FC236}">
                <a16:creationId xmlns:a16="http://schemas.microsoft.com/office/drawing/2014/main" id="{03488A8A-9654-D994-0E91-FC2553423B76}"/>
              </a:ext>
            </a:extLst>
          </p:cNvPr>
          <p:cNvSpPr/>
          <p:nvPr/>
        </p:nvSpPr>
        <p:spPr>
          <a:xfrm>
            <a:off x="1073856" y="2389414"/>
            <a:ext cx="2358194" cy="1458686"/>
          </a:xfrm>
          <a:prstGeom prst="flowChartAlternateProcess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각 자치구 지역사회보장협의체</a:t>
            </a:r>
            <a:endParaRPr lang="en-US" altLang="ko-KR" sz="16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담당 공무원</a:t>
            </a:r>
          </a:p>
        </p:txBody>
      </p:sp>
      <p:sp>
        <p:nvSpPr>
          <p:cNvPr id="20" name="순서도: 대체 처리 19">
            <a:extLst>
              <a:ext uri="{FF2B5EF4-FFF2-40B4-BE49-F238E27FC236}">
                <a16:creationId xmlns:a16="http://schemas.microsoft.com/office/drawing/2014/main" id="{9607D17A-4412-877F-FFB8-E9574481FA4F}"/>
              </a:ext>
            </a:extLst>
          </p:cNvPr>
          <p:cNvSpPr/>
          <p:nvPr/>
        </p:nvSpPr>
        <p:spPr>
          <a:xfrm>
            <a:off x="1073856" y="3924300"/>
            <a:ext cx="2358194" cy="1458686"/>
          </a:xfrm>
          <a:prstGeom prst="flowChartAlternateProcess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각 동주민센터의</a:t>
            </a:r>
            <a:endParaRPr lang="en-US" altLang="ko-KR" sz="16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동지역사회보장협의체</a:t>
            </a:r>
            <a:endParaRPr lang="en-US" altLang="ko-KR" sz="16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담당 공무원</a:t>
            </a:r>
          </a:p>
        </p:txBody>
      </p:sp>
      <p:sp>
        <p:nvSpPr>
          <p:cNvPr id="21" name="순서도: 대체 처리 20">
            <a:extLst>
              <a:ext uri="{FF2B5EF4-FFF2-40B4-BE49-F238E27FC236}">
                <a16:creationId xmlns:a16="http://schemas.microsoft.com/office/drawing/2014/main" id="{1B691938-EECF-2CF2-E5FD-D97D45F401B6}"/>
              </a:ext>
            </a:extLst>
          </p:cNvPr>
          <p:cNvSpPr/>
          <p:nvPr/>
        </p:nvSpPr>
        <p:spPr>
          <a:xfrm>
            <a:off x="3517698" y="2389414"/>
            <a:ext cx="5445073" cy="1458686"/>
          </a:xfrm>
          <a:prstGeom prst="flowChartAlternateProcess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/>
                </a:solidFill>
              </a:rPr>
              <a:t>운영계획 및 예산관리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위원관리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운영관리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ko-KR" altLang="en-US" sz="1600" dirty="0">
                <a:solidFill>
                  <a:schemeClr val="tx1"/>
                </a:solidFill>
              </a:rPr>
              <a:t>회의 및 모니터링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추진 실적 수합 및 제출 </a:t>
            </a:r>
          </a:p>
        </p:txBody>
      </p:sp>
      <p:sp>
        <p:nvSpPr>
          <p:cNvPr id="22" name="순서도: 대체 처리 21">
            <a:extLst>
              <a:ext uri="{FF2B5EF4-FFF2-40B4-BE49-F238E27FC236}">
                <a16:creationId xmlns:a16="http://schemas.microsoft.com/office/drawing/2014/main" id="{E33EAE77-ED5F-10AF-1995-77B75EFFB185}"/>
              </a:ext>
            </a:extLst>
          </p:cNvPr>
          <p:cNvSpPr/>
          <p:nvPr/>
        </p:nvSpPr>
        <p:spPr>
          <a:xfrm>
            <a:off x="3517697" y="3924300"/>
            <a:ext cx="5445073" cy="1458686"/>
          </a:xfrm>
          <a:prstGeom prst="flowChartAlternateProcess">
            <a:avLst/>
          </a:prstGeom>
          <a:solidFill>
            <a:schemeClr val="bg1"/>
          </a:solidFill>
          <a:ln w="25400"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/>
                </a:solidFill>
              </a:rPr>
              <a:t>위원관리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회의운영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마을복지 계획 사업 및 특화사업 추진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기금 및 사업비 운영</a:t>
            </a:r>
          </a:p>
        </p:txBody>
      </p:sp>
    </p:spTree>
    <p:extLst>
      <p:ext uri="{BB962C8B-B14F-4D97-AF65-F5344CB8AC3E}">
        <p14:creationId xmlns:p14="http://schemas.microsoft.com/office/powerpoint/2010/main" val="81017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F14F5-B728-9F2C-1B5A-19AFA3648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51BB54-1F3E-1BD8-6F19-8D0DA2473E42}"/>
              </a:ext>
            </a:extLst>
          </p:cNvPr>
          <p:cNvSpPr txBox="1"/>
          <p:nvPr/>
        </p:nvSpPr>
        <p:spPr>
          <a:xfrm>
            <a:off x="1275127" y="514172"/>
            <a:ext cx="4216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</a:t>
            </a:r>
            <a:r>
              <a:rPr lang="ko-KR" altLang="en-US" sz="2000" b="1" dirty="0">
                <a:latin typeface="+mn-ea"/>
              </a:rPr>
              <a:t> 운영현황</a:t>
            </a:r>
          </a:p>
        </p:txBody>
      </p:sp>
      <p:pic>
        <p:nvPicPr>
          <p:cNvPr id="2" name="Picture 0">
            <a:extLst>
              <a:ext uri="{FF2B5EF4-FFF2-40B4-BE49-F238E27FC236}">
                <a16:creationId xmlns:a16="http://schemas.microsoft.com/office/drawing/2014/main" id="{4518C92B-B9A8-B27B-9DF2-306D493BFE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5835"/>
          <a:stretch/>
        </p:blipFill>
        <p:spPr>
          <a:xfrm>
            <a:off x="1492250" y="1231294"/>
            <a:ext cx="6921500" cy="500749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7558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44CFE-92CE-D67C-9684-85AD3FB42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800FB5-9AEF-67C9-B508-BFD999242960}"/>
              </a:ext>
            </a:extLst>
          </p:cNvPr>
          <p:cNvSpPr txBox="1"/>
          <p:nvPr/>
        </p:nvSpPr>
        <p:spPr>
          <a:xfrm>
            <a:off x="1275127" y="514172"/>
            <a:ext cx="4216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</a:t>
            </a:r>
            <a:r>
              <a:rPr lang="ko-KR" altLang="en-US" sz="2000" b="1" dirty="0">
                <a:latin typeface="+mn-ea"/>
              </a:rPr>
              <a:t> </a:t>
            </a:r>
            <a:r>
              <a:rPr lang="ko-KR" altLang="en-US" sz="2000" b="1" dirty="0" smtClean="0">
                <a:latin typeface="+mn-ea"/>
              </a:rPr>
              <a:t>운영현황</a:t>
            </a:r>
            <a:endParaRPr lang="ko-KR" altLang="en-US" sz="2000" b="1" dirty="0">
              <a:latin typeface="+mn-ea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725281B-8D07-14EC-BB2F-BA582BDBF6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4618"/>
          <a:stretch/>
        </p:blipFill>
        <p:spPr>
          <a:xfrm>
            <a:off x="819603" y="1231294"/>
            <a:ext cx="8266793" cy="501100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0918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5127" y="514172"/>
            <a:ext cx="42167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000" b="1">
                <a:latin typeface="+mn-ea"/>
              </a:rPr>
              <a:t>지역사회보장 협의체 </a:t>
            </a:r>
            <a:r>
              <a:rPr lang="en-US" altLang="ko-KR" sz="2000" b="1">
                <a:latin typeface="+mn-ea"/>
              </a:rPr>
              <a:t>- </a:t>
            </a:r>
            <a:r>
              <a:rPr lang="ko-KR" altLang="en-US" sz="2000" b="1">
                <a:latin typeface="+mn-ea"/>
              </a:rPr>
              <a:t>활동기사 </a:t>
            </a:r>
            <a:endParaRPr lang="ko-KR" altLang="en-US" sz="2000" b="1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0407" y="1346662"/>
            <a:ext cx="69161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>
                <a:hlinkClick r:id="rId2"/>
              </a:rPr>
              <a:t>http://www.bzeronews.com/news/articleView.html?idxno=683921</a:t>
            </a:r>
            <a:endParaRPr lang="en-US" altLang="ko-KR"/>
          </a:p>
          <a:p>
            <a:pPr lvl="0">
              <a:defRPr/>
            </a:pPr>
            <a:r>
              <a:rPr lang="ko-KR" altLang="en-US"/>
              <a:t>어르신들의 행복한 가을 나들이 </a:t>
            </a:r>
            <a:r>
              <a:rPr lang="en-US" altLang="ko-KR"/>
              <a:t>-</a:t>
            </a:r>
            <a:r>
              <a:rPr lang="ko-KR" altLang="en-US"/>
              <a:t>불교공뉴스</a:t>
            </a: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80407" y="1963708"/>
            <a:ext cx="6916189" cy="634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>
                <a:hlinkClick r:id="rId3"/>
              </a:rPr>
              <a:t>http://www.todayplusnews.com/news/articleView.html?idxno=84782</a:t>
            </a:r>
            <a:endParaRPr lang="en-US" altLang="ko-KR"/>
          </a:p>
          <a:p>
            <a:pPr lvl="0">
              <a:defRPr/>
            </a:pPr>
            <a:r>
              <a:rPr lang="ko-KR" altLang="en-US"/>
              <a:t>취약계층 주거 개선 봉사 </a:t>
            </a:r>
            <a:r>
              <a:rPr lang="en-US" altLang="ko-KR"/>
              <a:t>-</a:t>
            </a:r>
            <a:r>
              <a:rPr lang="ko-KR" altLang="en-US"/>
              <a:t>투데이 플러스</a:t>
            </a:r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180406" y="2580754"/>
            <a:ext cx="6916189" cy="6367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>
                <a:hlinkClick r:id="rId4"/>
              </a:rPr>
              <a:t>http://www.dtnews24.com/news/articleView.html?idxno=778694</a:t>
            </a:r>
            <a:endParaRPr lang="en-US" altLang="ko-KR"/>
          </a:p>
          <a:p>
            <a:pPr lvl="0">
              <a:defRPr/>
            </a:pPr>
            <a:r>
              <a:rPr lang="ko-KR" altLang="en-US"/>
              <a:t>쌀 모아서 떡 전달 행사 </a:t>
            </a:r>
            <a:r>
              <a:rPr lang="en-US" altLang="ko-KR"/>
              <a:t>-</a:t>
            </a:r>
            <a:r>
              <a:rPr lang="ko-KR" altLang="en-US"/>
              <a:t> 디트 뉴스</a:t>
            </a:r>
            <a:r>
              <a:rPr lang="en-US" altLang="ko-KR"/>
              <a:t>24</a:t>
            </a: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출처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ko-KR"/>
              <a:t>-</a:t>
            </a:r>
            <a:r>
              <a:rPr lang="ko-KR" altLang="en-US"/>
              <a:t>  </a:t>
            </a:r>
            <a:r>
              <a:rPr lang="en-US" altLang="ko-KR"/>
              <a:t>2024</a:t>
            </a:r>
            <a:r>
              <a:rPr lang="ko-KR" altLang="en-US"/>
              <a:t>년도 지역사회보장협의체 안내서</a:t>
            </a:r>
            <a:r>
              <a:rPr lang="en-US" altLang="ko-KR"/>
              <a:t>(</a:t>
            </a:r>
            <a:r>
              <a:rPr lang="ko-KR" altLang="en-US"/>
              <a:t>보건복지부</a:t>
            </a:r>
            <a:r>
              <a:rPr lang="en-US" altLang="ko-KR"/>
              <a:t>)</a:t>
            </a:r>
            <a:endParaRPr lang="en-US" altLang="ko-KR"/>
          </a:p>
          <a:p>
            <a:pPr marL="0" indent="0">
              <a:buNone/>
              <a:defRPr/>
            </a:pP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6a717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9291" y="1115736"/>
            <a:ext cx="1090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>
                <a:solidFill>
                  <a:schemeClr val="bg1"/>
                </a:solidFill>
              </a:rPr>
              <a:t>contents</a:t>
            </a:r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97322" y="1115736"/>
            <a:ext cx="3807097" cy="4711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000">
                <a:solidFill>
                  <a:schemeClr val="bg1"/>
                </a:solidFill>
              </a:rPr>
              <a:t>1. </a:t>
            </a:r>
            <a:r>
              <a:rPr lang="ko-KR" altLang="en-US" sz="2000">
                <a:solidFill>
                  <a:schemeClr val="bg1"/>
                </a:solidFill>
              </a:rPr>
              <a:t>개념</a:t>
            </a:r>
            <a:endParaRPr lang="ko-KR" altLang="en-US" sz="20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altLang="ko-KR" sz="2000">
                <a:solidFill>
                  <a:schemeClr val="bg1"/>
                </a:solidFill>
              </a:rPr>
              <a:t>2. </a:t>
            </a:r>
            <a:r>
              <a:rPr lang="ko-KR" altLang="en-US" sz="2000">
                <a:solidFill>
                  <a:schemeClr val="bg1"/>
                </a:solidFill>
              </a:rPr>
              <a:t>등장배경</a:t>
            </a:r>
            <a:endParaRPr lang="ko-KR" altLang="en-US" sz="20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altLang="ko-KR" sz="2000">
                <a:solidFill>
                  <a:schemeClr val="bg1"/>
                </a:solidFill>
              </a:rPr>
              <a:t>3. </a:t>
            </a:r>
            <a:r>
              <a:rPr lang="ko-KR" altLang="en-US" sz="2000">
                <a:solidFill>
                  <a:schemeClr val="bg1"/>
                </a:solidFill>
              </a:rPr>
              <a:t>연혁</a:t>
            </a:r>
            <a:endParaRPr lang="ko-KR" altLang="en-US" sz="20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altLang="ko-KR" sz="2000">
                <a:solidFill>
                  <a:schemeClr val="bg1"/>
                </a:solidFill>
              </a:rPr>
              <a:t>4. </a:t>
            </a:r>
            <a:r>
              <a:rPr lang="ko-KR" altLang="en-US" sz="2000">
                <a:solidFill>
                  <a:schemeClr val="bg1"/>
                </a:solidFill>
              </a:rPr>
              <a:t>법적근거</a:t>
            </a:r>
            <a:endParaRPr lang="ko-KR" altLang="en-US" sz="20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altLang="ko-KR" sz="2000">
                <a:solidFill>
                  <a:schemeClr val="bg1"/>
                </a:solidFill>
              </a:rPr>
              <a:t>5. </a:t>
            </a:r>
            <a:r>
              <a:rPr lang="ko-KR" altLang="en-US" sz="2000">
                <a:solidFill>
                  <a:schemeClr val="bg1"/>
                </a:solidFill>
              </a:rPr>
              <a:t>구성체계</a:t>
            </a:r>
            <a:endParaRPr lang="ko-KR" altLang="en-US" sz="20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altLang="ko-KR" sz="2000">
                <a:solidFill>
                  <a:schemeClr val="bg1"/>
                </a:solidFill>
              </a:rPr>
              <a:t>6. </a:t>
            </a:r>
            <a:r>
              <a:rPr lang="ko-KR" altLang="en-US" sz="2000">
                <a:solidFill>
                  <a:schemeClr val="bg1"/>
                </a:solidFill>
              </a:rPr>
              <a:t>운영 현황</a:t>
            </a:r>
            <a:endParaRPr lang="ko-KR" altLang="en-US" sz="20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120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altLang="ko-KR" sz="2000">
                <a:solidFill>
                  <a:schemeClr val="bg1"/>
                </a:solidFill>
              </a:rPr>
              <a:t>7. </a:t>
            </a:r>
            <a:r>
              <a:rPr lang="ko-KR" altLang="en-US" sz="2000">
                <a:solidFill>
                  <a:schemeClr val="bg1"/>
                </a:solidFill>
              </a:rPr>
              <a:t>활동 기사</a:t>
            </a:r>
            <a:endParaRPr lang="ko-KR" altLang="en-US" sz="2000">
              <a:solidFill>
                <a:schemeClr val="bg1"/>
              </a:solidFill>
            </a:endParaRPr>
          </a:p>
          <a:p>
            <a:pPr lvl="0">
              <a:defRPr/>
            </a:pPr>
            <a:endParaRPr lang="en-US" altLang="ko-KR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72530-AA8A-529C-D10C-668327C78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F49627-6547-1CC7-405F-D0D31E2DFA4C}"/>
              </a:ext>
            </a:extLst>
          </p:cNvPr>
          <p:cNvSpPr txBox="1"/>
          <p:nvPr/>
        </p:nvSpPr>
        <p:spPr>
          <a:xfrm>
            <a:off x="1275126" y="514172"/>
            <a:ext cx="4650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 </a:t>
            </a:r>
            <a:r>
              <a:rPr lang="ko-KR" altLang="en-US" sz="2000" b="1" dirty="0">
                <a:latin typeface="+mn-ea"/>
              </a:rPr>
              <a:t>개념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44CB03D-5290-8278-68A3-286DDED2A1E0}"/>
              </a:ext>
            </a:extLst>
          </p:cNvPr>
          <p:cNvSpPr/>
          <p:nvPr/>
        </p:nvSpPr>
        <p:spPr>
          <a:xfrm>
            <a:off x="5977928" y="3492523"/>
            <a:ext cx="3022333" cy="325958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220AAF6-B757-155B-40ED-84C2817DEDC2}"/>
              </a:ext>
            </a:extLst>
          </p:cNvPr>
          <p:cNvSpPr/>
          <p:nvPr/>
        </p:nvSpPr>
        <p:spPr>
          <a:xfrm rot="5400000">
            <a:off x="4356161" y="5131615"/>
            <a:ext cx="1193680" cy="336559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2137602-78CE-6515-3C4F-296FAD22261E}"/>
              </a:ext>
            </a:extLst>
          </p:cNvPr>
          <p:cNvSpPr/>
          <p:nvPr/>
        </p:nvSpPr>
        <p:spPr>
          <a:xfrm rot="5400000">
            <a:off x="4356160" y="1950767"/>
            <a:ext cx="1193680" cy="336559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B17CFCD3-3D77-0B71-9C45-3DDC05CC8CCB}"/>
              </a:ext>
            </a:extLst>
          </p:cNvPr>
          <p:cNvSpPr/>
          <p:nvPr/>
        </p:nvSpPr>
        <p:spPr>
          <a:xfrm>
            <a:off x="974555" y="3492523"/>
            <a:ext cx="3022333" cy="325958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0F85-F88E-C829-561D-A71F5E4DB8FE}"/>
              </a:ext>
            </a:extLst>
          </p:cNvPr>
          <p:cNvSpPr txBox="1"/>
          <p:nvPr/>
        </p:nvSpPr>
        <p:spPr>
          <a:xfrm>
            <a:off x="751114" y="2213282"/>
            <a:ext cx="840377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/>
              <a:t>지역사회보장협의체란</a:t>
            </a:r>
            <a:r>
              <a:rPr lang="en-US" altLang="ko-KR" sz="3600" dirty="0"/>
              <a:t>?</a:t>
            </a:r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ko-KR" altLang="en-US" sz="2000" b="1" dirty="0"/>
              <a:t>지역의 사회보장을 증진</a:t>
            </a:r>
            <a:r>
              <a:rPr lang="ko-KR" altLang="en-US" sz="2000" dirty="0"/>
              <a:t>하고 </a:t>
            </a:r>
            <a:endParaRPr lang="en-US" altLang="ko-KR" sz="2000" dirty="0"/>
          </a:p>
          <a:p>
            <a:pPr algn="ctr"/>
            <a:r>
              <a:rPr lang="ko-KR" altLang="en-US" sz="2000" b="1" dirty="0"/>
              <a:t>사회보장과 관련된 서비스를 제공</a:t>
            </a:r>
            <a:r>
              <a:rPr lang="ko-KR" altLang="en-US" sz="2000" dirty="0"/>
              <a:t>하는 </a:t>
            </a:r>
            <a:endParaRPr lang="en-US" altLang="ko-KR" sz="2000" dirty="0"/>
          </a:p>
          <a:p>
            <a:pPr algn="ctr"/>
            <a:r>
              <a:rPr lang="ko-KR" altLang="en-US" sz="2000" dirty="0"/>
              <a:t>관계 기관</a:t>
            </a:r>
            <a:r>
              <a:rPr lang="en-US" altLang="ko-KR" sz="2000" dirty="0"/>
              <a:t>·</a:t>
            </a:r>
            <a:r>
              <a:rPr lang="ko-KR" altLang="en-US" sz="2000" dirty="0"/>
              <a:t>법인</a:t>
            </a:r>
            <a:r>
              <a:rPr lang="en-US" altLang="ko-KR" sz="2000" dirty="0"/>
              <a:t>·</a:t>
            </a:r>
            <a:r>
              <a:rPr lang="ko-KR" altLang="en-US" sz="2000" dirty="0"/>
              <a:t>단체</a:t>
            </a:r>
            <a:r>
              <a:rPr lang="en-US" altLang="ko-KR" sz="2000" dirty="0"/>
              <a:t>·</a:t>
            </a:r>
            <a:r>
              <a:rPr lang="ko-KR" altLang="en-US" sz="2000" dirty="0"/>
              <a:t>시설과 연계</a:t>
            </a:r>
            <a:r>
              <a:rPr lang="en-US" altLang="ko-KR" sz="2000" dirty="0"/>
              <a:t>·</a:t>
            </a:r>
            <a:r>
              <a:rPr lang="ko-KR" altLang="en-US" sz="2000" dirty="0"/>
              <a:t>협력을 위해 </a:t>
            </a:r>
            <a:endParaRPr lang="en-US" altLang="ko-KR" sz="2000" dirty="0"/>
          </a:p>
          <a:p>
            <a:pPr algn="ctr"/>
            <a:r>
              <a:rPr lang="ko-KR" altLang="en-US" sz="2000" dirty="0" err="1"/>
              <a:t>시군구</a:t>
            </a:r>
            <a:r>
              <a:rPr lang="ko-KR" altLang="en-US" sz="2000" dirty="0"/>
              <a:t> 단위로 설치하는 </a:t>
            </a:r>
            <a:r>
              <a:rPr lang="ko-KR" altLang="en-US" sz="2000" dirty="0">
                <a:solidFill>
                  <a:srgbClr val="FF0000"/>
                </a:solidFill>
              </a:rPr>
              <a:t>민관협력 기구 </a:t>
            </a:r>
          </a:p>
        </p:txBody>
      </p:sp>
    </p:spTree>
    <p:extLst>
      <p:ext uri="{BB962C8B-B14F-4D97-AF65-F5344CB8AC3E}">
        <p14:creationId xmlns:p14="http://schemas.microsoft.com/office/powerpoint/2010/main" val="35006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12A37-637C-A3D7-2B24-F412E7159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AC7970-ED99-8D8A-0FCB-994370415CB0}"/>
              </a:ext>
            </a:extLst>
          </p:cNvPr>
          <p:cNvSpPr txBox="1"/>
          <p:nvPr/>
        </p:nvSpPr>
        <p:spPr>
          <a:xfrm>
            <a:off x="1275126" y="514172"/>
            <a:ext cx="4124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 </a:t>
            </a:r>
            <a:r>
              <a:rPr lang="ko-KR" altLang="en-US" sz="2000" b="1" dirty="0">
                <a:latin typeface="+mn-ea"/>
              </a:rPr>
              <a:t>기능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E83E4A91-13CE-391B-2361-424B5E1BCE99}"/>
              </a:ext>
            </a:extLst>
          </p:cNvPr>
          <p:cNvSpPr/>
          <p:nvPr/>
        </p:nvSpPr>
        <p:spPr>
          <a:xfrm>
            <a:off x="660935" y="1628962"/>
            <a:ext cx="2504173" cy="4235894"/>
          </a:xfrm>
          <a:prstGeom prst="roundRect">
            <a:avLst/>
          </a:prstGeom>
          <a:solidFill>
            <a:schemeClr val="bg1"/>
          </a:solidFill>
          <a:ln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지역사회보장계획의 </a:t>
            </a:r>
            <a:r>
              <a:rPr lang="ko-KR" altLang="en-US" dirty="0" err="1">
                <a:solidFill>
                  <a:schemeClr val="tx1"/>
                </a:solidFill>
              </a:rPr>
              <a:t>수립∙과정∙평가</a:t>
            </a:r>
            <a:r>
              <a:rPr lang="ko-KR" altLang="en-US" dirty="0">
                <a:solidFill>
                  <a:schemeClr val="tx1"/>
                </a:solidFill>
              </a:rPr>
              <a:t> 등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지역사회보장의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주요 사항에 대하여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b="1" dirty="0">
                <a:solidFill>
                  <a:schemeClr val="tx1"/>
                </a:solidFill>
              </a:rPr>
              <a:t>민간과 </a:t>
            </a:r>
            <a:r>
              <a:rPr lang="ko-KR" altLang="en-US" b="1" dirty="0" smtClean="0">
                <a:solidFill>
                  <a:schemeClr val="tx1"/>
                </a:solidFill>
              </a:rPr>
              <a:t>공공의 </a:t>
            </a:r>
            <a:r>
              <a:rPr lang="ko-KR" altLang="en-US" b="1" dirty="0">
                <a:solidFill>
                  <a:schemeClr val="tx1"/>
                </a:solidFill>
              </a:rPr>
              <a:t>협력</a:t>
            </a:r>
            <a:r>
              <a:rPr lang="ko-KR" altLang="en-US" dirty="0">
                <a:solidFill>
                  <a:schemeClr val="tx1"/>
                </a:solidFill>
              </a:rPr>
              <a:t>하여 </a:t>
            </a:r>
            <a:r>
              <a:rPr lang="ko-KR" altLang="en-US" dirty="0" err="1">
                <a:solidFill>
                  <a:schemeClr val="tx1"/>
                </a:solidFill>
              </a:rPr>
              <a:t>심의∙자문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E3F44DC-9C53-260A-D260-0930C5EAE107}"/>
              </a:ext>
            </a:extLst>
          </p:cNvPr>
          <p:cNvSpPr/>
          <p:nvPr/>
        </p:nvSpPr>
        <p:spPr>
          <a:xfrm>
            <a:off x="660935" y="1628962"/>
            <a:ext cx="2504173" cy="702644"/>
          </a:xfrm>
          <a:prstGeom prst="rect">
            <a:avLst/>
          </a:prstGeom>
          <a:solidFill>
            <a:srgbClr val="DED6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solidFill>
                  <a:schemeClr val="tx1"/>
                </a:solidFill>
              </a:rPr>
              <a:t>협치 기능</a:t>
            </a: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7827B20-CC29-2008-3505-59FEBA3035B9}"/>
              </a:ext>
            </a:extLst>
          </p:cNvPr>
          <p:cNvSpPr/>
          <p:nvPr/>
        </p:nvSpPr>
        <p:spPr>
          <a:xfrm>
            <a:off x="3700913" y="1628962"/>
            <a:ext cx="2504173" cy="4235894"/>
          </a:xfrm>
          <a:prstGeom prst="roundRect">
            <a:avLst/>
          </a:prstGeom>
          <a:solidFill>
            <a:schemeClr val="bg1"/>
          </a:solidFill>
          <a:ln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사회보장과 관련된 서비스를 제공하는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관계 </a:t>
            </a:r>
            <a:r>
              <a:rPr lang="ko-KR" altLang="en-US" dirty="0" err="1">
                <a:solidFill>
                  <a:schemeClr val="tx1"/>
                </a:solidFill>
              </a:rPr>
              <a:t>기관∙법인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 err="1">
                <a:solidFill>
                  <a:schemeClr val="tx1"/>
                </a:solidFill>
              </a:rPr>
              <a:t>단체∙시설과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b="1" dirty="0" err="1">
                <a:solidFill>
                  <a:schemeClr val="tx1"/>
                </a:solidFill>
              </a:rPr>
              <a:t>연계∙협력</a:t>
            </a:r>
            <a:r>
              <a:rPr lang="ko-KR" altLang="en-US" b="1" dirty="0">
                <a:solidFill>
                  <a:schemeClr val="tx1"/>
                </a:solidFill>
              </a:rPr>
              <a:t> 강화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F5D23C6-A18C-3D4E-1ED5-A34CEF3DD2DD}"/>
              </a:ext>
            </a:extLst>
          </p:cNvPr>
          <p:cNvSpPr/>
          <p:nvPr/>
        </p:nvSpPr>
        <p:spPr>
          <a:xfrm>
            <a:off x="3700913" y="1628962"/>
            <a:ext cx="2504173" cy="702644"/>
          </a:xfrm>
          <a:prstGeom prst="rect">
            <a:avLst/>
          </a:prstGeom>
          <a:solidFill>
            <a:srgbClr val="DED6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solidFill>
                  <a:schemeClr val="tx1"/>
                </a:solidFill>
              </a:rPr>
              <a:t>연계 기능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CC4C5123-732B-A5E9-6C0A-250C8BD1D429}"/>
              </a:ext>
            </a:extLst>
          </p:cNvPr>
          <p:cNvSpPr/>
          <p:nvPr/>
        </p:nvSpPr>
        <p:spPr>
          <a:xfrm>
            <a:off x="6740891" y="1628962"/>
            <a:ext cx="2504173" cy="4235894"/>
          </a:xfrm>
          <a:prstGeom prst="roundRect">
            <a:avLst/>
          </a:prstGeom>
          <a:solidFill>
            <a:schemeClr val="bg1"/>
          </a:solidFill>
          <a:ln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협의체 내 </a:t>
            </a:r>
            <a:r>
              <a:rPr lang="ko-KR" altLang="en-US" b="1" dirty="0">
                <a:solidFill>
                  <a:schemeClr val="tx1"/>
                </a:solidFill>
              </a:rPr>
              <a:t>통합 및 조정역할 수행</a:t>
            </a:r>
            <a:endParaRPr lang="en-US" altLang="ko-KR" b="1" dirty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지역주민 욕구 반영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b="1" dirty="0">
                <a:solidFill>
                  <a:schemeClr val="tx1"/>
                </a:solidFill>
              </a:rPr>
              <a:t>통합적 서비스 제공체계지원</a:t>
            </a:r>
            <a:endParaRPr lang="en-US" altLang="ko-KR" b="1" dirty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보건복지를 비롯한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고용</a:t>
            </a:r>
            <a:r>
              <a:rPr lang="en-US" altLang="ko-KR" dirty="0">
                <a:solidFill>
                  <a:schemeClr val="tx1"/>
                </a:solidFill>
              </a:rPr>
              <a:t>/</a:t>
            </a:r>
            <a:r>
              <a:rPr lang="ko-KR" altLang="en-US" dirty="0">
                <a:solidFill>
                  <a:schemeClr val="tx1"/>
                </a:solidFill>
              </a:rPr>
              <a:t>주거</a:t>
            </a:r>
            <a:r>
              <a:rPr lang="en-US" altLang="ko-KR" dirty="0">
                <a:solidFill>
                  <a:schemeClr val="tx1"/>
                </a:solidFill>
              </a:rPr>
              <a:t>/</a:t>
            </a:r>
            <a:r>
              <a:rPr lang="ko-KR" altLang="en-US" dirty="0">
                <a:solidFill>
                  <a:schemeClr val="tx1"/>
                </a:solidFill>
              </a:rPr>
              <a:t>교육</a:t>
            </a:r>
            <a:r>
              <a:rPr lang="en-US" altLang="ko-KR" dirty="0">
                <a:solidFill>
                  <a:schemeClr val="tx1"/>
                </a:solidFill>
              </a:rPr>
              <a:t>/</a:t>
            </a: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문화</a:t>
            </a:r>
            <a:r>
              <a:rPr lang="en-US" altLang="ko-KR" dirty="0">
                <a:solidFill>
                  <a:schemeClr val="tx1"/>
                </a:solidFill>
              </a:rPr>
              <a:t>/</a:t>
            </a:r>
            <a:r>
              <a:rPr lang="ko-KR" altLang="en-US" dirty="0">
                <a:solidFill>
                  <a:schemeClr val="tx1"/>
                </a:solidFill>
              </a:rPr>
              <a:t>환경 등 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b="1" dirty="0">
                <a:solidFill>
                  <a:schemeClr val="tx1"/>
                </a:solidFill>
              </a:rPr>
              <a:t>다양한 영역과 연계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6D4D059-D403-455D-7A64-552C55BDED29}"/>
              </a:ext>
            </a:extLst>
          </p:cNvPr>
          <p:cNvSpPr/>
          <p:nvPr/>
        </p:nvSpPr>
        <p:spPr>
          <a:xfrm>
            <a:off x="6740891" y="1628962"/>
            <a:ext cx="2504173" cy="702644"/>
          </a:xfrm>
          <a:prstGeom prst="rect">
            <a:avLst/>
          </a:prstGeom>
          <a:solidFill>
            <a:srgbClr val="DED6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solidFill>
                  <a:schemeClr val="tx1"/>
                </a:solidFill>
              </a:rPr>
              <a:t>통합 서비스 기능</a:t>
            </a:r>
          </a:p>
        </p:txBody>
      </p:sp>
    </p:spTree>
    <p:extLst>
      <p:ext uri="{BB962C8B-B14F-4D97-AF65-F5344CB8AC3E}">
        <p14:creationId xmlns:p14="http://schemas.microsoft.com/office/powerpoint/2010/main" val="211521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2CDB537-5DB5-4B59-BA64-F7BDA220DA46}"/>
              </a:ext>
            </a:extLst>
          </p:cNvPr>
          <p:cNvSpPr txBox="1"/>
          <p:nvPr/>
        </p:nvSpPr>
        <p:spPr>
          <a:xfrm>
            <a:off x="1275127" y="514172"/>
            <a:ext cx="466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 </a:t>
            </a:r>
            <a:r>
              <a:rPr lang="ko-KR" altLang="en-US" sz="2000" b="1" dirty="0">
                <a:latin typeface="+mn-ea"/>
              </a:rPr>
              <a:t>등장배경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FDDBC0-52D9-6E40-5409-8149DC710E97}"/>
              </a:ext>
            </a:extLst>
          </p:cNvPr>
          <p:cNvSpPr txBox="1"/>
          <p:nvPr/>
        </p:nvSpPr>
        <p:spPr>
          <a:xfrm>
            <a:off x="972153" y="2305744"/>
            <a:ext cx="7961694" cy="2485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fontAlgn="base" latinLnBrk="1">
              <a:lnSpc>
                <a:spcPct val="160000"/>
              </a:lnSpc>
            </a:pP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국가중심→ 지방중심의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복지흐름으로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, </a:t>
            </a:r>
          </a:p>
          <a:p>
            <a:pPr marL="0" marR="0" indent="0" algn="ctr" fontAlgn="base" latinLnBrk="1">
              <a:lnSpc>
                <a:spcPct val="160000"/>
              </a:lnSpc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지역사회의 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공적</a:t>
            </a:r>
            <a:r>
              <a:rPr lang="en-US" altLang="ko-KR" sz="2000" b="1" kern="0" dirty="0">
                <a:solidFill>
                  <a:srgbClr val="000000"/>
                </a:solidFill>
                <a:latin typeface="+mn-ea"/>
              </a:rPr>
              <a:t>/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민간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 사회복지 전달체계 간의 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협력체계가 미비해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endParaRPr lang="en-US" altLang="ko-KR" sz="20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ctr" fontAlgn="base" latinLnBrk="1">
              <a:lnSpc>
                <a:spcPct val="160000"/>
              </a:lnSpc>
            </a:pP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사각지대가 발생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하게 되어 서비스를 제공하는데 한계가 발생</a:t>
            </a:r>
            <a:endParaRPr lang="en-US" altLang="ko-KR" sz="2000" kern="0" dirty="0">
              <a:solidFill>
                <a:srgbClr val="000000"/>
              </a:solidFill>
              <a:latin typeface="+mn-ea"/>
            </a:endParaRPr>
          </a:p>
          <a:p>
            <a:pPr marL="0" marR="0" indent="0" algn="ctr" fontAlgn="base" latinLnBrk="1">
              <a:lnSpc>
                <a:spcPct val="160000"/>
              </a:lnSpc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이와 같은 한계와 사각지대를 해결하기 위해 공공과 민간부문의 </a:t>
            </a:r>
            <a:endParaRPr lang="en-US" altLang="ko-KR" sz="20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ctr" fontAlgn="base" latinLnBrk="1">
              <a:lnSpc>
                <a:spcPct val="160000"/>
              </a:lnSpc>
            </a:pP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협력체계를 구축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하기 위한 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+mn-ea"/>
              </a:rPr>
              <a:t>지역사회복지협의체의 신설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이 추진됨</a:t>
            </a:r>
          </a:p>
        </p:txBody>
      </p:sp>
    </p:spTree>
    <p:extLst>
      <p:ext uri="{BB962C8B-B14F-4D97-AF65-F5344CB8AC3E}">
        <p14:creationId xmlns:p14="http://schemas.microsoft.com/office/powerpoint/2010/main" val="316329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9CB72-F9F7-3898-3ADF-7C812E7A7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DC6AF33-CE66-BA2C-2ED3-E6EDB7CF4B41}"/>
              </a:ext>
            </a:extLst>
          </p:cNvPr>
          <p:cNvSpPr txBox="1"/>
          <p:nvPr/>
        </p:nvSpPr>
        <p:spPr>
          <a:xfrm>
            <a:off x="1275126" y="514172"/>
            <a:ext cx="4650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 </a:t>
            </a:r>
            <a:r>
              <a:rPr lang="ko-KR" altLang="en-US" sz="2000" b="1" dirty="0">
                <a:latin typeface="+mn-ea"/>
              </a:rPr>
              <a:t>등장배경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0E997FE-20AB-DDBD-E95E-369E2BB5C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189" y="1522206"/>
            <a:ext cx="7689622" cy="4266592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D912289D-315D-29C8-9201-6298BB3C8E3E}"/>
              </a:ext>
            </a:extLst>
          </p:cNvPr>
          <p:cNvSpPr/>
          <p:nvPr/>
        </p:nvSpPr>
        <p:spPr>
          <a:xfrm>
            <a:off x="5977928" y="3492523"/>
            <a:ext cx="3022333" cy="325958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8C43011-2C8A-CCEC-0191-579D90107163}"/>
              </a:ext>
            </a:extLst>
          </p:cNvPr>
          <p:cNvSpPr/>
          <p:nvPr/>
        </p:nvSpPr>
        <p:spPr>
          <a:xfrm rot="5400000">
            <a:off x="4356161" y="5131615"/>
            <a:ext cx="1193680" cy="336559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0DE31C0-19CB-43B4-C75D-7EAD0665DB08}"/>
              </a:ext>
            </a:extLst>
          </p:cNvPr>
          <p:cNvSpPr/>
          <p:nvPr/>
        </p:nvSpPr>
        <p:spPr>
          <a:xfrm rot="5400000">
            <a:off x="4356160" y="1950767"/>
            <a:ext cx="1193680" cy="336559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F238DF1-CF62-0088-4AD4-72D0C2863042}"/>
              </a:ext>
            </a:extLst>
          </p:cNvPr>
          <p:cNvSpPr/>
          <p:nvPr/>
        </p:nvSpPr>
        <p:spPr>
          <a:xfrm>
            <a:off x="974555" y="3492523"/>
            <a:ext cx="3022333" cy="325958"/>
          </a:xfrm>
          <a:prstGeom prst="rect">
            <a:avLst/>
          </a:prstGeom>
          <a:solidFill>
            <a:srgbClr val="ECE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8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직선 연결선 44"/>
          <p:cNvCxnSpPr/>
          <p:nvPr/>
        </p:nvCxnSpPr>
        <p:spPr>
          <a:xfrm>
            <a:off x="0" y="3543300"/>
            <a:ext cx="9906000" cy="0"/>
          </a:xfrm>
          <a:prstGeom prst="line">
            <a:avLst/>
          </a:prstGeom>
          <a:ln w="101600">
            <a:solidFill>
              <a:srgbClr val="6a717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75127" y="514172"/>
            <a:ext cx="39980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000" b="1">
                <a:latin typeface="+mn-ea"/>
              </a:rPr>
              <a:t>지역사회보장 협의체 </a:t>
            </a:r>
            <a:r>
              <a:rPr lang="en-US" altLang="ko-KR" sz="2000" b="1">
                <a:latin typeface="+mn-ea"/>
              </a:rPr>
              <a:t>- </a:t>
            </a:r>
            <a:r>
              <a:rPr lang="ko-KR" altLang="en-US" sz="2000" b="1">
                <a:latin typeface="+mn-ea"/>
              </a:rPr>
              <a:t>연혁</a:t>
            </a:r>
            <a:endParaRPr lang="ko-KR" altLang="en-US" sz="2000" b="1">
              <a:latin typeface="+mn-ea"/>
            </a:endParaRPr>
          </a:p>
        </p:txBody>
      </p:sp>
      <p:sp>
        <p:nvSpPr>
          <p:cNvPr id="41" name="순서도: 수행의 시작/종료 40"/>
          <p:cNvSpPr/>
          <p:nvPr/>
        </p:nvSpPr>
        <p:spPr>
          <a:xfrm>
            <a:off x="555170" y="1589313"/>
            <a:ext cx="2623460" cy="3995058"/>
          </a:xfrm>
          <a:prstGeom prst="flowChartTerminator">
            <a:avLst/>
          </a:prstGeom>
          <a:solidFill>
            <a:srgbClr val="ded6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명칭</a:t>
            </a:r>
            <a:r>
              <a:rPr lang="en-US" altLang="ko-KR" sz="1600">
                <a:solidFill>
                  <a:schemeClr val="tx1"/>
                </a:solidFill>
              </a:rPr>
              <a:t>: </a:t>
            </a:r>
            <a:r>
              <a:rPr lang="ko-KR" altLang="en-US" sz="1600">
                <a:solidFill>
                  <a:schemeClr val="tx1"/>
                </a:solidFill>
              </a:rPr>
              <a:t>사회복지위원회</a:t>
            </a:r>
            <a:endParaRPr lang="ko-KR" altLang="en-US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지역사회보장협의체 </a:t>
            </a:r>
            <a:r>
              <a:rPr lang="ko-KR" altLang="en-US" sz="1600" b="1">
                <a:solidFill>
                  <a:schemeClr val="tx1"/>
                </a:solidFill>
              </a:rPr>
              <a:t>시범사업 추진</a:t>
            </a:r>
            <a:endParaRPr lang="ko-KR" altLang="en-US" sz="1600" b="1">
              <a:solidFill>
                <a:schemeClr val="tx1"/>
              </a:solidFill>
            </a:endParaRPr>
          </a:p>
        </p:txBody>
      </p:sp>
      <p:sp>
        <p:nvSpPr>
          <p:cNvPr id="42" name="순서도: 수행의 시작/종료 41"/>
          <p:cNvSpPr/>
          <p:nvPr/>
        </p:nvSpPr>
        <p:spPr>
          <a:xfrm>
            <a:off x="3646712" y="1589313"/>
            <a:ext cx="2623460" cy="3995058"/>
          </a:xfrm>
          <a:prstGeom prst="flowChartTerminator">
            <a:avLst/>
          </a:prstGeom>
          <a:solidFill>
            <a:schemeClr val="bg1"/>
          </a:solidFill>
          <a:ln>
            <a:solidFill>
              <a:srgbClr val="ded6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명칭</a:t>
            </a:r>
            <a:r>
              <a:rPr lang="en-US" altLang="ko-KR" sz="1600">
                <a:solidFill>
                  <a:schemeClr val="tx1"/>
                </a:solidFill>
              </a:rPr>
              <a:t>: </a:t>
            </a:r>
            <a:r>
              <a:rPr lang="ko-KR" altLang="en-US" sz="1600">
                <a:solidFill>
                  <a:schemeClr val="tx1"/>
                </a:solidFill>
              </a:rPr>
              <a:t>지역사회복지협의체</a:t>
            </a:r>
            <a:endParaRPr lang="ko-KR" altLang="en-US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 b="1">
                <a:solidFill>
                  <a:schemeClr val="tx1"/>
                </a:solidFill>
              </a:rPr>
              <a:t>사회복지사업법 개정</a:t>
            </a:r>
            <a:endParaRPr lang="ko-KR" altLang="en-US" sz="1600" b="1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각 지역 지역사회복지협의체 설립</a:t>
            </a:r>
            <a:endParaRPr lang="ko-KR" altLang="en-US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 b="1">
                <a:solidFill>
                  <a:schemeClr val="tx1"/>
                </a:solidFill>
              </a:rPr>
              <a:t>지역사회보장계획</a:t>
            </a:r>
            <a:endParaRPr lang="ko-KR" altLang="en-US"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 b="1">
                <a:solidFill>
                  <a:schemeClr val="tx1"/>
                </a:solidFill>
              </a:rPr>
              <a:t>수립 의무화</a:t>
            </a:r>
            <a:endParaRPr lang="ko-KR" altLang="en-US" sz="1600" b="1">
              <a:solidFill>
                <a:schemeClr val="tx1"/>
              </a:solidFill>
            </a:endParaRPr>
          </a:p>
        </p:txBody>
      </p:sp>
      <p:sp>
        <p:nvSpPr>
          <p:cNvPr id="43" name="순서도: 수행의 시작/종료 42"/>
          <p:cNvSpPr/>
          <p:nvPr/>
        </p:nvSpPr>
        <p:spPr>
          <a:xfrm>
            <a:off x="6738255" y="1589313"/>
            <a:ext cx="2623460" cy="3995058"/>
          </a:xfrm>
          <a:prstGeom prst="flowChartTerminator">
            <a:avLst/>
          </a:prstGeom>
          <a:solidFill>
            <a:srgbClr val="ded6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명칭</a:t>
            </a:r>
            <a:r>
              <a:rPr lang="en-US" altLang="ko-KR" sz="1600">
                <a:solidFill>
                  <a:schemeClr val="tx1"/>
                </a:solidFill>
              </a:rPr>
              <a:t>: </a:t>
            </a:r>
            <a:r>
              <a:rPr lang="ko-KR" altLang="en-US" sz="1600">
                <a:solidFill>
                  <a:schemeClr val="tx1"/>
                </a:solidFill>
              </a:rPr>
              <a:t>지역사회보장협의체</a:t>
            </a:r>
            <a:endParaRPr lang="ko-KR" altLang="en-US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사회보장급여법 제정</a:t>
            </a:r>
            <a:endParaRPr lang="ko-KR" altLang="en-US" sz="160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ko-KR" sz="16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중앙부처와 연계 </a:t>
            </a:r>
            <a:endParaRPr lang="ko-KR" altLang="en-US" sz="16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ko-KR" altLang="en-US" sz="1600">
                <a:solidFill>
                  <a:schemeClr val="tx1"/>
                </a:solidFill>
              </a:rPr>
              <a:t>→</a:t>
            </a:r>
            <a:r>
              <a:rPr lang="ko-KR" altLang="en-US" sz="1600" b="1">
                <a:solidFill>
                  <a:schemeClr val="tx1"/>
                </a:solidFill>
              </a:rPr>
              <a:t>사회복지에서 사회보장으로 범주 확대</a:t>
            </a:r>
            <a:endParaRPr lang="ko-KR" altLang="en-US" sz="1600" b="1">
              <a:solidFill>
                <a:schemeClr val="tx1"/>
              </a:solidFill>
            </a:endParaRPr>
          </a:p>
        </p:txBody>
      </p:sp>
      <p:sp>
        <p:nvSpPr>
          <p:cNvPr id="50" name="순서도: 수행의 시작/종료 49"/>
          <p:cNvSpPr/>
          <p:nvPr/>
        </p:nvSpPr>
        <p:spPr>
          <a:xfrm>
            <a:off x="844324" y="1917118"/>
            <a:ext cx="2045152" cy="623345"/>
          </a:xfrm>
          <a:prstGeom prst="flowChartTermina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b="1">
                <a:solidFill>
                  <a:schemeClr val="tx1"/>
                </a:solidFill>
              </a:rPr>
              <a:t>2005.7</a:t>
            </a:r>
            <a:r>
              <a:rPr lang="ko-KR" altLang="en-US" sz="1600" b="1">
                <a:solidFill>
                  <a:schemeClr val="tx1"/>
                </a:solidFill>
              </a:rPr>
              <a:t> 이전</a:t>
            </a:r>
            <a:endParaRPr lang="ko-KR" altLang="en-US" sz="1600" b="1">
              <a:solidFill>
                <a:schemeClr val="tx1"/>
              </a:solidFill>
            </a:endParaRPr>
          </a:p>
        </p:txBody>
      </p:sp>
      <p:sp>
        <p:nvSpPr>
          <p:cNvPr id="51" name="순서도: 수행의 시작/종료 50"/>
          <p:cNvSpPr/>
          <p:nvPr/>
        </p:nvSpPr>
        <p:spPr>
          <a:xfrm>
            <a:off x="3930424" y="1917117"/>
            <a:ext cx="2045152" cy="623345"/>
          </a:xfrm>
          <a:prstGeom prst="flowChartTermina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b="1">
                <a:solidFill>
                  <a:schemeClr val="tx1"/>
                </a:solidFill>
              </a:rPr>
              <a:t>2005.7</a:t>
            </a:r>
            <a:r>
              <a:rPr lang="ko-KR" altLang="en-US" sz="1600" b="1">
                <a:solidFill>
                  <a:schemeClr val="tx1"/>
                </a:solidFill>
              </a:rPr>
              <a:t> 이후</a:t>
            </a:r>
            <a:endParaRPr lang="ko-KR" altLang="en-US" sz="1600" b="1">
              <a:solidFill>
                <a:schemeClr val="tx1"/>
              </a:solidFill>
            </a:endParaRPr>
          </a:p>
        </p:txBody>
      </p:sp>
      <p:sp>
        <p:nvSpPr>
          <p:cNvPr id="52" name="순서도: 수행의 시작/종료 51"/>
          <p:cNvSpPr/>
          <p:nvPr/>
        </p:nvSpPr>
        <p:spPr>
          <a:xfrm>
            <a:off x="7027409" y="1917116"/>
            <a:ext cx="2045152" cy="623345"/>
          </a:xfrm>
          <a:prstGeom prst="flowChartTermina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b="1">
                <a:solidFill>
                  <a:schemeClr val="tx1"/>
                </a:solidFill>
              </a:rPr>
              <a:t>2015.7</a:t>
            </a:r>
            <a:endParaRPr lang="ko-KR" altLang="en-US" sz="16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8E509-66AE-35FC-5AD4-CED2C88FC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78D791-56A1-67C2-F783-FBA004D4C77A}"/>
              </a:ext>
            </a:extLst>
          </p:cNvPr>
          <p:cNvSpPr txBox="1"/>
          <p:nvPr/>
        </p:nvSpPr>
        <p:spPr>
          <a:xfrm>
            <a:off x="1275127" y="514172"/>
            <a:ext cx="4434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 </a:t>
            </a:r>
            <a:r>
              <a:rPr lang="ko-KR" altLang="en-US" sz="2000" b="1" dirty="0">
                <a:latin typeface="+mn-ea"/>
              </a:rPr>
              <a:t>법적근거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7DCAD7A-279B-C234-EBA9-C03148EE8A74}"/>
              </a:ext>
            </a:extLst>
          </p:cNvPr>
          <p:cNvSpPr/>
          <p:nvPr/>
        </p:nvSpPr>
        <p:spPr>
          <a:xfrm>
            <a:off x="1046582" y="1932238"/>
            <a:ext cx="7812835" cy="1411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AEFC3918-896A-E281-6454-ABC31DB4DEA0}"/>
              </a:ext>
            </a:extLst>
          </p:cNvPr>
          <p:cNvGrpSpPr/>
          <p:nvPr/>
        </p:nvGrpSpPr>
        <p:grpSpPr>
          <a:xfrm>
            <a:off x="1392120" y="1691594"/>
            <a:ext cx="5468984" cy="492199"/>
            <a:chOff x="345538" y="0"/>
            <a:chExt cx="5468984" cy="492199"/>
          </a:xfrm>
          <a:solidFill>
            <a:srgbClr val="DED6BC"/>
          </a:solidFill>
        </p:grpSpPr>
        <p:sp>
          <p:nvSpPr>
            <p:cNvPr id="10" name="사각형: 둥근 모서리 9">
              <a:extLst>
                <a:ext uri="{FF2B5EF4-FFF2-40B4-BE49-F238E27FC236}">
                  <a16:creationId xmlns:a16="http://schemas.microsoft.com/office/drawing/2014/main" id="{64A0A18D-A07C-FD47-DCE6-94C1273F3C6E}"/>
                </a:ext>
              </a:extLst>
            </p:cNvPr>
            <p:cNvSpPr/>
            <p:nvPr/>
          </p:nvSpPr>
          <p:spPr>
            <a:xfrm>
              <a:off x="345538" y="0"/>
              <a:ext cx="5468984" cy="49219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ko-KR" altLang="en-US" b="1"/>
            </a:p>
          </p:txBody>
        </p:sp>
        <p:sp>
          <p:nvSpPr>
            <p:cNvPr id="11" name="사각형: 둥근 모서리 5">
              <a:extLst>
                <a:ext uri="{FF2B5EF4-FFF2-40B4-BE49-F238E27FC236}">
                  <a16:creationId xmlns:a16="http://schemas.microsoft.com/office/drawing/2014/main" id="{21815292-269A-5482-66D6-5B2D52A14C17}"/>
                </a:ext>
              </a:extLst>
            </p:cNvPr>
            <p:cNvSpPr txBox="1"/>
            <p:nvPr/>
          </p:nvSpPr>
          <p:spPr>
            <a:xfrm>
              <a:off x="369565" y="24027"/>
              <a:ext cx="5420930" cy="44414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715" tIns="0" rIns="206715" bIns="0" numCol="1" spcCol="1270" anchor="ctr" anchorCtr="0">
              <a:noAutofit/>
            </a:bodyPr>
            <a:lstStyle/>
            <a:p>
              <a:pPr marL="0" lvl="0" indent="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altLang="en-US" sz="1600" b="1" kern="1200" dirty="0">
                  <a:solidFill>
                    <a:schemeClr val="tx1"/>
                  </a:solidFill>
                </a:rPr>
                <a:t>시</a:t>
              </a:r>
              <a:r>
                <a:rPr lang="en-US" altLang="ko-KR" sz="1600" b="1" kern="1200" dirty="0">
                  <a:solidFill>
                    <a:schemeClr val="tx1"/>
                  </a:solidFill>
                </a:rPr>
                <a:t>·</a:t>
              </a:r>
              <a:r>
                <a:rPr lang="ko-KR" altLang="en-US" sz="1600" b="1" kern="1200" dirty="0">
                  <a:solidFill>
                    <a:schemeClr val="tx1"/>
                  </a:solidFill>
                </a:rPr>
                <a:t>군</a:t>
              </a:r>
              <a:r>
                <a:rPr lang="en-US" altLang="ko-KR" sz="1600" b="1" kern="1200" dirty="0">
                  <a:solidFill>
                    <a:schemeClr val="tx1"/>
                  </a:solidFill>
                </a:rPr>
                <a:t>·</a:t>
              </a:r>
              <a:r>
                <a:rPr lang="ko-KR" altLang="en-US" sz="1600" b="1" kern="1200" dirty="0">
                  <a:solidFill>
                    <a:schemeClr val="tx1"/>
                  </a:solidFill>
                </a:rPr>
                <a:t>구 지역사회보장협의체의 법적근거</a:t>
              </a:r>
            </a:p>
          </p:txBody>
        </p:sp>
      </p:grp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1950D526-414B-F768-A7B0-F45918642AF0}"/>
              </a:ext>
            </a:extLst>
          </p:cNvPr>
          <p:cNvSpPr/>
          <p:nvPr/>
        </p:nvSpPr>
        <p:spPr>
          <a:xfrm>
            <a:off x="1046582" y="3836985"/>
            <a:ext cx="7812835" cy="218143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ko-KR" altLang="en-US"/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4D026736-7CA3-40C7-8257-2725436D7902}"/>
              </a:ext>
            </a:extLst>
          </p:cNvPr>
          <p:cNvGrpSpPr/>
          <p:nvPr/>
        </p:nvGrpSpPr>
        <p:grpSpPr>
          <a:xfrm>
            <a:off x="1392120" y="3590886"/>
            <a:ext cx="6500190" cy="492199"/>
            <a:chOff x="345538" y="0"/>
            <a:chExt cx="5468984" cy="492199"/>
          </a:xfrm>
          <a:solidFill>
            <a:srgbClr val="DED6BC"/>
          </a:solidFill>
        </p:grpSpPr>
        <p:sp>
          <p:nvSpPr>
            <p:cNvPr id="18" name="사각형: 둥근 모서리 17">
              <a:extLst>
                <a:ext uri="{FF2B5EF4-FFF2-40B4-BE49-F238E27FC236}">
                  <a16:creationId xmlns:a16="http://schemas.microsoft.com/office/drawing/2014/main" id="{B0C3BA96-9FB5-AE99-FE1A-B5724816A323}"/>
                </a:ext>
              </a:extLst>
            </p:cNvPr>
            <p:cNvSpPr/>
            <p:nvPr/>
          </p:nvSpPr>
          <p:spPr>
            <a:xfrm>
              <a:off x="345538" y="0"/>
              <a:ext cx="5468984" cy="49219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ko-KR" altLang="en-US" b="1"/>
            </a:p>
          </p:txBody>
        </p:sp>
        <p:sp>
          <p:nvSpPr>
            <p:cNvPr id="19" name="사각형: 둥근 모서리 5">
              <a:extLst>
                <a:ext uri="{FF2B5EF4-FFF2-40B4-BE49-F238E27FC236}">
                  <a16:creationId xmlns:a16="http://schemas.microsoft.com/office/drawing/2014/main" id="{80011867-EEFA-EEB5-A45A-ECBC7D90B309}"/>
                </a:ext>
              </a:extLst>
            </p:cNvPr>
            <p:cNvSpPr txBox="1"/>
            <p:nvPr/>
          </p:nvSpPr>
          <p:spPr>
            <a:xfrm>
              <a:off x="369564" y="23353"/>
              <a:ext cx="5420930" cy="44414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715" tIns="0" rIns="206715" bIns="0" numCol="1" spcCol="1270" anchor="t" anchorCtr="0">
              <a:noAutofit/>
            </a:bodyPr>
            <a:lstStyle/>
            <a:p>
              <a:pPr marL="0" marR="0" indent="0" fontAlgn="base" latinLnBrk="1">
                <a:lnSpc>
                  <a:spcPct val="160000"/>
                </a:lnSpc>
              </a:pPr>
              <a:r>
                <a:rPr lang="ko-KR" altLang="en-US" sz="1600" b="1" kern="0" spc="0" dirty="0">
                  <a:solidFill>
                    <a:srgbClr val="000000"/>
                  </a:solidFill>
                  <a:effectLst/>
                  <a:latin typeface="+mn-ea"/>
                </a:rPr>
                <a:t>읍</a:t>
              </a:r>
              <a:r>
                <a:rPr lang="en-US" altLang="ko-KR" sz="1600" b="1" kern="0" spc="0" dirty="0">
                  <a:solidFill>
                    <a:srgbClr val="000000"/>
                  </a:solidFill>
                  <a:effectLst/>
                  <a:latin typeface="+mn-ea"/>
                </a:rPr>
                <a:t>·</a:t>
              </a:r>
              <a:r>
                <a:rPr lang="ko-KR" altLang="en-US" sz="1600" b="1" kern="0" spc="0" dirty="0">
                  <a:solidFill>
                    <a:srgbClr val="000000"/>
                  </a:solidFill>
                  <a:effectLst/>
                  <a:latin typeface="+mn-ea"/>
                </a:rPr>
                <a:t>면</a:t>
              </a:r>
              <a:r>
                <a:rPr lang="en-US" altLang="ko-KR" sz="1600" b="1" kern="0" spc="0" dirty="0">
                  <a:solidFill>
                    <a:srgbClr val="000000"/>
                  </a:solidFill>
                  <a:effectLst/>
                  <a:latin typeface="+mn-ea"/>
                </a:rPr>
                <a:t>·</a:t>
              </a:r>
              <a:r>
                <a:rPr lang="ko-KR" altLang="en-US" sz="1600" b="1" kern="0" spc="0" dirty="0">
                  <a:solidFill>
                    <a:srgbClr val="000000"/>
                  </a:solidFill>
                  <a:effectLst/>
                  <a:latin typeface="+mn-ea"/>
                </a:rPr>
                <a:t>동 지역사회보장협의체의 법적근거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E857F85-DCCD-5716-A1EE-AC8E01CE49DE}"/>
              </a:ext>
            </a:extLst>
          </p:cNvPr>
          <p:cNvSpPr txBox="1"/>
          <p:nvPr/>
        </p:nvSpPr>
        <p:spPr>
          <a:xfrm>
            <a:off x="1392120" y="2425786"/>
            <a:ext cx="6795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+mn-ea"/>
              </a:rPr>
              <a:t>「사회보장급여법」 제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+mn-ea"/>
              </a:rPr>
              <a:t>41</a:t>
            </a:r>
            <a:r>
              <a:rPr lang="ko-KR" altLang="en-US" sz="1800" b="1" kern="0" spc="0" dirty="0" smtClean="0">
                <a:solidFill>
                  <a:srgbClr val="000000"/>
                </a:solidFill>
                <a:effectLst/>
                <a:latin typeface="+mn-ea"/>
              </a:rPr>
              <a:t>조에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따라 </a:t>
            </a:r>
            <a:endParaRPr lang="en-US" altLang="ko-KR" sz="1800" kern="0" spc="0" dirty="0" smtClean="0">
              <a:solidFill>
                <a:srgbClr val="000000"/>
              </a:solidFill>
              <a:effectLst/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800" kern="0" spc="0" dirty="0" smtClean="0">
                <a:solidFill>
                  <a:srgbClr val="000000"/>
                </a:solidFill>
                <a:effectLst/>
                <a:latin typeface="+mn-ea"/>
              </a:rPr>
              <a:t>사회보장 증진 및 </a:t>
            </a:r>
            <a:r>
              <a:rPr lang="ko-KR" altLang="en-US" kern="0" dirty="0" smtClean="0">
                <a:solidFill>
                  <a:srgbClr val="000000"/>
                </a:solidFill>
                <a:latin typeface="+mn-ea"/>
              </a:rPr>
              <a:t>사회보장과 관련된 </a:t>
            </a: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서비스 </a:t>
            </a:r>
            <a:r>
              <a:rPr lang="ko-KR" altLang="en-US" sz="1800" b="1" kern="0" spc="0" dirty="0" smtClean="0">
                <a:solidFill>
                  <a:srgbClr val="000000"/>
                </a:solidFill>
                <a:effectLst/>
                <a:latin typeface="+mn-ea"/>
              </a:rPr>
              <a:t>연계 협력 강화</a:t>
            </a:r>
            <a:r>
              <a:rPr lang="en-US" altLang="ko-KR" sz="1800" kern="0" spc="0" dirty="0" smtClean="0">
                <a:solidFill>
                  <a:srgbClr val="000000"/>
                </a:solidFill>
                <a:effectLst/>
                <a:latin typeface="+mn-ea"/>
              </a:rPr>
              <a:t>,</a:t>
            </a:r>
          </a:p>
          <a:p>
            <a:pPr marL="285750" indent="-285750">
              <a:buFontTx/>
              <a:buChar char="-"/>
            </a:pPr>
            <a:r>
              <a:rPr lang="ko-KR" altLang="en-US" sz="1800" kern="0" spc="0" dirty="0" smtClean="0">
                <a:solidFill>
                  <a:srgbClr val="000000"/>
                </a:solidFill>
                <a:effectLst/>
                <a:latin typeface="+mn-ea"/>
              </a:rPr>
              <a:t>지역사회의 </a:t>
            </a: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심의</a:t>
            </a:r>
            <a:r>
              <a:rPr lang="en-US" altLang="ko-KR" b="1" kern="0" dirty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b="1" kern="0" dirty="0">
                <a:solidFill>
                  <a:srgbClr val="000000"/>
                </a:solidFill>
                <a:latin typeface="+mn-ea"/>
              </a:rPr>
              <a:t>자문 역할 </a:t>
            </a: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수행</a:t>
            </a:r>
            <a:endParaRPr lang="ko-KR" altLang="en-US" sz="1800" b="1" kern="0" spc="0" dirty="0">
              <a:solidFill>
                <a:srgbClr val="000000"/>
              </a:solidFill>
              <a:effectLst/>
              <a:latin typeface="+mn-ea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B7B6A5-6914-B1A3-9F05-62B167A8D266}"/>
              </a:ext>
            </a:extLst>
          </p:cNvPr>
          <p:cNvSpPr txBox="1"/>
          <p:nvPr/>
        </p:nvSpPr>
        <p:spPr>
          <a:xfrm>
            <a:off x="1416147" y="4305158"/>
            <a:ext cx="71459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「</a:t>
            </a:r>
            <a:r>
              <a:rPr lang="ko-KR" altLang="en-US" sz="1800" kern="0" spc="0" dirty="0" smtClean="0">
                <a:solidFill>
                  <a:srgbClr val="000000"/>
                </a:solidFill>
                <a:effectLst/>
                <a:latin typeface="+mn-ea"/>
              </a:rPr>
              <a:t>사회보장급여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+mn-ea"/>
              </a:rPr>
              <a:t>시행규칙」제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7</a:t>
            </a:r>
            <a:r>
              <a:rPr lang="ko-KR" altLang="en-US" sz="1800" kern="0" spc="0" dirty="0" smtClean="0">
                <a:solidFill>
                  <a:srgbClr val="000000"/>
                </a:solidFill>
                <a:effectLst/>
                <a:latin typeface="+mn-ea"/>
              </a:rPr>
              <a:t>조에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따라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위기가구 상시 발굴</a:t>
            </a:r>
            <a:endParaRPr lang="en-US" altLang="ko-KR" b="1" kern="0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kern="0" dirty="0" smtClean="0">
                <a:solidFill>
                  <a:srgbClr val="000000"/>
                </a:solidFill>
                <a:latin typeface="+mn-ea"/>
              </a:rPr>
              <a:t>사각지대 발굴 및 맞춤형 지원을 위한 </a:t>
            </a: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지역사회 인적 안전망 구축</a:t>
            </a:r>
            <a:endParaRPr lang="en-US" altLang="ko-KR" b="1" kern="0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민관협력</a:t>
            </a:r>
            <a:r>
              <a:rPr lang="ko-KR" altLang="en-US" kern="0" dirty="0" smtClean="0">
                <a:solidFill>
                  <a:srgbClr val="000000"/>
                </a:solidFill>
                <a:latin typeface="+mn-ea"/>
              </a:rPr>
              <a:t>을 바탕으로 한 </a:t>
            </a: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사회 자원 발굴 및 연계 지원</a:t>
            </a:r>
            <a:endParaRPr lang="en-US" altLang="ko-KR" b="1" kern="0" dirty="0">
              <a:solidFill>
                <a:srgbClr val="000000"/>
              </a:solidFill>
              <a:latin typeface="+mn-ea"/>
            </a:endParaRPr>
          </a:p>
          <a:p>
            <a:r>
              <a:rPr lang="ko-KR" altLang="en-US" kern="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en-US" altLang="ko-KR" kern="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kern="0" dirty="0" smtClean="0">
                <a:solidFill>
                  <a:srgbClr val="000000"/>
                </a:solidFill>
                <a:latin typeface="+mn-ea"/>
              </a:rPr>
              <a:t>후원</a:t>
            </a:r>
            <a:r>
              <a:rPr lang="en-US" altLang="ko-KR" kern="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kern="0" dirty="0" smtClean="0">
                <a:solidFill>
                  <a:srgbClr val="000000"/>
                </a:solidFill>
                <a:latin typeface="+mn-ea"/>
              </a:rPr>
              <a:t>자원봉사</a:t>
            </a:r>
            <a:r>
              <a:rPr lang="en-US" altLang="ko-KR" kern="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kern="0" dirty="0" smtClean="0">
                <a:solidFill>
                  <a:srgbClr val="000000"/>
                </a:solidFill>
                <a:latin typeface="+mn-ea"/>
              </a:rPr>
              <a:t>사회공헌 등</a:t>
            </a:r>
            <a:r>
              <a:rPr lang="en-US" altLang="ko-KR" kern="0" dirty="0" smtClean="0">
                <a:solidFill>
                  <a:srgbClr val="000000"/>
                </a:solidFill>
                <a:latin typeface="+mn-ea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6244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3FE5A-F4A5-0D06-9327-B4428615D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BDD3D1-9B49-E937-3CC4-A7F4B81A253E}"/>
              </a:ext>
            </a:extLst>
          </p:cNvPr>
          <p:cNvSpPr txBox="1"/>
          <p:nvPr/>
        </p:nvSpPr>
        <p:spPr>
          <a:xfrm>
            <a:off x="1275127" y="514172"/>
            <a:ext cx="4216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+mn-ea"/>
              </a:rPr>
              <a:t>지역사회보장 협의체 </a:t>
            </a:r>
            <a:r>
              <a:rPr lang="en-US" altLang="ko-KR" sz="2000" b="1" dirty="0">
                <a:latin typeface="+mn-ea"/>
              </a:rPr>
              <a:t>-</a:t>
            </a:r>
            <a:r>
              <a:rPr lang="ko-KR" altLang="en-US" sz="2000" b="1" dirty="0">
                <a:latin typeface="+mn-ea"/>
              </a:rPr>
              <a:t> 법적근거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0315DC5-9A46-B0BB-6452-A724FA64307E}"/>
              </a:ext>
            </a:extLst>
          </p:cNvPr>
          <p:cNvSpPr/>
          <p:nvPr/>
        </p:nvSpPr>
        <p:spPr>
          <a:xfrm>
            <a:off x="1046582" y="2041093"/>
            <a:ext cx="7812835" cy="32756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4F49B413-BA02-5792-BA80-A4ED3AA92CF6}"/>
              </a:ext>
            </a:extLst>
          </p:cNvPr>
          <p:cNvGrpSpPr/>
          <p:nvPr/>
        </p:nvGrpSpPr>
        <p:grpSpPr>
          <a:xfrm>
            <a:off x="1392120" y="1800450"/>
            <a:ext cx="5468984" cy="492199"/>
            <a:chOff x="345538" y="0"/>
            <a:chExt cx="5468984" cy="492199"/>
          </a:xfrm>
          <a:solidFill>
            <a:srgbClr val="DED6BC"/>
          </a:solidFill>
        </p:grpSpPr>
        <p:sp>
          <p:nvSpPr>
            <p:cNvPr id="10" name="사각형: 둥근 모서리 9">
              <a:extLst>
                <a:ext uri="{FF2B5EF4-FFF2-40B4-BE49-F238E27FC236}">
                  <a16:creationId xmlns:a16="http://schemas.microsoft.com/office/drawing/2014/main" id="{85284308-382E-01BD-0979-0983ABDD0B78}"/>
                </a:ext>
              </a:extLst>
            </p:cNvPr>
            <p:cNvSpPr/>
            <p:nvPr/>
          </p:nvSpPr>
          <p:spPr>
            <a:xfrm>
              <a:off x="345538" y="0"/>
              <a:ext cx="5468984" cy="49219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ko-KR" altLang="en-US"/>
            </a:p>
          </p:txBody>
        </p:sp>
        <p:sp>
          <p:nvSpPr>
            <p:cNvPr id="11" name="사각형: 둥근 모서리 5">
              <a:extLst>
                <a:ext uri="{FF2B5EF4-FFF2-40B4-BE49-F238E27FC236}">
                  <a16:creationId xmlns:a16="http://schemas.microsoft.com/office/drawing/2014/main" id="{E229243F-0D5B-A088-BAA4-2173A0BDDB8E}"/>
                </a:ext>
              </a:extLst>
            </p:cNvPr>
            <p:cNvSpPr txBox="1"/>
            <p:nvPr/>
          </p:nvSpPr>
          <p:spPr>
            <a:xfrm>
              <a:off x="369565" y="24027"/>
              <a:ext cx="5420930" cy="44414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715" tIns="0" rIns="206715" bIns="0" numCol="1" spcCol="1270" anchor="ctr" anchorCtr="0">
              <a:noAutofit/>
            </a:bodyPr>
            <a:lstStyle/>
            <a:p>
              <a:pPr marL="0" lvl="0" indent="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altLang="en-US" sz="1600" b="1" dirty="0">
                  <a:solidFill>
                    <a:schemeClr val="tx1"/>
                  </a:solidFill>
                </a:rPr>
                <a:t>「사회보장급여법」 제 </a:t>
              </a:r>
              <a:r>
                <a:rPr lang="en-US" altLang="ko-KR" sz="1600" b="1" dirty="0">
                  <a:solidFill>
                    <a:schemeClr val="tx1"/>
                  </a:solidFill>
                </a:rPr>
                <a:t>41</a:t>
              </a:r>
              <a:r>
                <a:rPr lang="ko-KR" altLang="en-US" sz="1600" b="1" dirty="0">
                  <a:solidFill>
                    <a:schemeClr val="tx1"/>
                  </a:solidFill>
                </a:rPr>
                <a:t>조 </a:t>
              </a:r>
              <a:r>
                <a:rPr lang="en-US" altLang="ko-KR" sz="1600" b="1" dirty="0">
                  <a:solidFill>
                    <a:schemeClr val="tx1"/>
                  </a:solidFill>
                </a:rPr>
                <a:t>2</a:t>
              </a:r>
              <a:r>
                <a:rPr lang="ko-KR" altLang="en-US" sz="1600" b="1" dirty="0">
                  <a:solidFill>
                    <a:schemeClr val="tx1"/>
                  </a:solidFill>
                </a:rPr>
                <a:t>항</a:t>
              </a:r>
              <a:endParaRPr lang="ko-KR" altLang="en-US" sz="16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506C63AC-9E64-0A51-940C-5A4E59F6CAFB}"/>
              </a:ext>
            </a:extLst>
          </p:cNvPr>
          <p:cNvSpPr txBox="1"/>
          <p:nvPr/>
        </p:nvSpPr>
        <p:spPr>
          <a:xfrm>
            <a:off x="1524633" y="2647842"/>
            <a:ext cx="68567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i="0" dirty="0">
                <a:solidFill>
                  <a:srgbClr val="484848"/>
                </a:solidFill>
                <a:effectLst/>
                <a:latin typeface="Nanum Gothic"/>
              </a:rPr>
              <a:t>② 지역사회보장협의체는 다음 각 호의 업무를 </a:t>
            </a:r>
            <a:r>
              <a:rPr lang="ko-KR" altLang="en-US" sz="1600" b="1" i="0" dirty="0" err="1">
                <a:solidFill>
                  <a:srgbClr val="484848"/>
                </a:solidFill>
                <a:effectLst/>
                <a:latin typeface="Nanum Gothic"/>
              </a:rPr>
              <a:t>심의ㆍ자문한다</a:t>
            </a:r>
            <a:r>
              <a:rPr lang="en-US" altLang="ko-KR" sz="1600" b="1" i="0" dirty="0">
                <a:solidFill>
                  <a:srgbClr val="484848"/>
                </a:solidFill>
                <a:effectLst/>
                <a:latin typeface="Nanum Gothic"/>
              </a:rPr>
              <a:t>.</a:t>
            </a:r>
          </a:p>
          <a:p>
            <a:endParaRPr lang="en-US" altLang="ko-KR" sz="1600" b="0" i="0" dirty="0">
              <a:solidFill>
                <a:srgbClr val="484848"/>
              </a:solidFill>
              <a:effectLst/>
              <a:latin typeface="Nanum Gothic"/>
            </a:endParaRPr>
          </a:p>
          <a:p>
            <a:r>
              <a:rPr lang="en-US" altLang="ko-KR" sz="1600" b="0" i="0" dirty="0">
                <a:solidFill>
                  <a:srgbClr val="484848"/>
                </a:solidFill>
                <a:effectLst/>
                <a:latin typeface="Nanum Gothic"/>
              </a:rPr>
              <a:t>  1. </a:t>
            </a:r>
            <a:r>
              <a:rPr lang="ko-KR" altLang="en-US" sz="1600" b="0" i="0" dirty="0" err="1">
                <a:solidFill>
                  <a:srgbClr val="484848"/>
                </a:solidFill>
                <a:effectLst/>
                <a:latin typeface="Nanum Gothic"/>
              </a:rPr>
              <a:t>시ㆍ군ㆍ구의</a:t>
            </a:r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지역사회보장계획 </a:t>
            </a:r>
            <a:r>
              <a:rPr lang="ko-KR" altLang="en-US" sz="1600" b="0" i="0" dirty="0" err="1">
                <a:solidFill>
                  <a:srgbClr val="484848"/>
                </a:solidFill>
                <a:effectLst/>
                <a:latin typeface="Nanum Gothic"/>
              </a:rPr>
              <a:t>수립ㆍ시행</a:t>
            </a:r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및 평가에 관한 사항</a:t>
            </a:r>
          </a:p>
          <a:p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 </a:t>
            </a:r>
            <a:r>
              <a:rPr lang="en-US" altLang="ko-KR" sz="1600" b="0" i="0" dirty="0">
                <a:solidFill>
                  <a:srgbClr val="484848"/>
                </a:solidFill>
                <a:effectLst/>
                <a:latin typeface="Nanum Gothic"/>
              </a:rPr>
              <a:t>2. </a:t>
            </a:r>
            <a:r>
              <a:rPr lang="ko-KR" altLang="en-US" sz="1600" b="0" i="0" dirty="0" err="1">
                <a:solidFill>
                  <a:srgbClr val="484848"/>
                </a:solidFill>
                <a:effectLst/>
                <a:latin typeface="Nanum Gothic"/>
              </a:rPr>
              <a:t>시ㆍ군ㆍ구의</a:t>
            </a:r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지역사회보장조사 및 지역사회보장지표에 관한 사항</a:t>
            </a:r>
          </a:p>
          <a:p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 </a:t>
            </a:r>
            <a:r>
              <a:rPr lang="en-US" altLang="ko-KR" sz="1600" b="0" i="0" dirty="0">
                <a:solidFill>
                  <a:srgbClr val="484848"/>
                </a:solidFill>
                <a:effectLst/>
                <a:latin typeface="Nanum Gothic"/>
              </a:rPr>
              <a:t>3. </a:t>
            </a:r>
            <a:r>
              <a:rPr lang="ko-KR" altLang="en-US" sz="1600" b="0" i="0" dirty="0" err="1">
                <a:solidFill>
                  <a:srgbClr val="484848"/>
                </a:solidFill>
                <a:effectLst/>
                <a:latin typeface="Nanum Gothic"/>
              </a:rPr>
              <a:t>시ㆍ군ㆍ구의</a:t>
            </a:r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사회보장급여 제공에 관한 사항</a:t>
            </a:r>
          </a:p>
          <a:p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 </a:t>
            </a:r>
            <a:r>
              <a:rPr lang="en-US" altLang="ko-KR" sz="1600" b="0" i="0" dirty="0">
                <a:solidFill>
                  <a:srgbClr val="484848"/>
                </a:solidFill>
                <a:effectLst/>
                <a:latin typeface="Nanum Gothic"/>
              </a:rPr>
              <a:t>4. </a:t>
            </a:r>
            <a:r>
              <a:rPr lang="ko-KR" altLang="en-US" sz="1600" b="0" i="0" dirty="0" err="1">
                <a:solidFill>
                  <a:srgbClr val="484848"/>
                </a:solidFill>
                <a:effectLst/>
                <a:latin typeface="Nanum Gothic"/>
              </a:rPr>
              <a:t>시ㆍ군ㆍ구의</a:t>
            </a:r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사회보장 추진에 관한 사항</a:t>
            </a:r>
          </a:p>
          <a:p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 </a:t>
            </a:r>
            <a:r>
              <a:rPr lang="en-US" altLang="ko-KR" sz="1600" b="0" i="0" dirty="0">
                <a:solidFill>
                  <a:srgbClr val="484848"/>
                </a:solidFill>
                <a:effectLst/>
                <a:latin typeface="Nanum Gothic"/>
              </a:rPr>
              <a:t>5. </a:t>
            </a:r>
            <a:r>
              <a:rPr lang="ko-KR" altLang="en-US" sz="1600" b="0" i="0" dirty="0" err="1">
                <a:solidFill>
                  <a:srgbClr val="484848"/>
                </a:solidFill>
                <a:effectLst/>
                <a:latin typeface="Nanum Gothic"/>
              </a:rPr>
              <a:t>읍ㆍ면ㆍ동</a:t>
            </a:r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단위 지역사회보장협의체의 구성 및 운영에 관한 사항</a:t>
            </a:r>
          </a:p>
          <a:p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  </a:t>
            </a:r>
            <a:r>
              <a:rPr lang="en-US" altLang="ko-KR" sz="1600" b="0" i="0" dirty="0">
                <a:solidFill>
                  <a:srgbClr val="484848"/>
                </a:solidFill>
                <a:effectLst/>
                <a:latin typeface="Nanum Gothic"/>
              </a:rPr>
              <a:t>6. </a:t>
            </a:r>
            <a:r>
              <a:rPr lang="ko-KR" altLang="en-US" sz="1600" b="0" i="0" dirty="0">
                <a:solidFill>
                  <a:srgbClr val="484848"/>
                </a:solidFill>
                <a:effectLst/>
                <a:latin typeface="Nanum Gothic"/>
              </a:rPr>
              <a:t>그 밖에 위원장이 필요하다고 인정하는 사항</a:t>
            </a:r>
          </a:p>
        </p:txBody>
      </p:sp>
    </p:spTree>
    <p:extLst>
      <p:ext uri="{BB962C8B-B14F-4D97-AF65-F5344CB8AC3E}">
        <p14:creationId xmlns:p14="http://schemas.microsoft.com/office/powerpoint/2010/main" val="178566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468</ep:Words>
  <ep:PresentationFormat>A4 용지(210x297mm)</ep:PresentationFormat>
  <ep:Paragraphs>127</ep:Paragraphs>
  <ep:Slides>16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ep:HeadingPairs>
  <ep:TitlesOfParts>
    <vt:vector size="17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출처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2015-01-21T11:35:38.000</dcterms:created>
  <dc:creator>Saebyeol Yu</dc:creator>
  <cp:lastModifiedBy>SAMSUNG</cp:lastModifiedBy>
  <dcterms:modified xsi:type="dcterms:W3CDTF">2024-12-03T01:00:34.915</dcterms:modified>
  <cp:revision>120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