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66" r:id="rId13"/>
    <p:sldId id="29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44" y="980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presProps" Target="presProps.xml"  /><Relationship Id="rId42" Type="http://schemas.openxmlformats.org/officeDocument/2006/relationships/viewProps" Target="viewProps.xml"  /><Relationship Id="rId43" Type="http://schemas.openxmlformats.org/officeDocument/2006/relationships/theme" Target="theme/theme1.xml"  /><Relationship Id="rId44" Type="http://schemas.openxmlformats.org/officeDocument/2006/relationships/tableStyles" Target="tableStyles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Relationship Id="rId6" Type="http://schemas.openxmlformats.org/officeDocument/2006/relationships/image" Target="../media/image2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7.png"  /><Relationship Id="rId3" Type="http://schemas.openxmlformats.org/officeDocument/2006/relationships/image" Target="../media/image27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7.png"  /><Relationship Id="rId3" Type="http://schemas.openxmlformats.org/officeDocument/2006/relationships/image" Target="../media/image27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3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3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3.png"  /><Relationship Id="rId4" Type="http://schemas.openxmlformats.org/officeDocument/2006/relationships/image" Target="../media/image2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4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5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6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7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40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41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42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43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44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Relationship Id="rId4" Type="http://schemas.openxmlformats.org/officeDocument/2006/relationships/image" Target="../media/image45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Relationship Id="rId6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6.png"  /><Relationship Id="rId6" Type="http://schemas.openxmlformats.org/officeDocument/2006/relationships/image" Target="../media/image1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8.png"  /><Relationship Id="rId11" Type="http://schemas.openxmlformats.org/officeDocument/2006/relationships/image" Target="../media/image19.png"  /><Relationship Id="rId12" Type="http://schemas.openxmlformats.org/officeDocument/2006/relationships/image" Target="../media/image20.png"  /><Relationship Id="rId13" Type="http://schemas.openxmlformats.org/officeDocument/2006/relationships/image" Target="../media/image21.png"  /><Relationship Id="rId14" Type="http://schemas.openxmlformats.org/officeDocument/2006/relationships/image" Target="../media/image22.png"  /><Relationship Id="rId15" Type="http://schemas.openxmlformats.org/officeDocument/2006/relationships/image" Target="../media/image23.png"  /><Relationship Id="rId16" Type="http://schemas.openxmlformats.org/officeDocument/2006/relationships/image" Target="../media/image24.png"  /><Relationship Id="rId17" Type="http://schemas.openxmlformats.org/officeDocument/2006/relationships/image" Target="../media/image25.png"  /><Relationship Id="rId2" Type="http://schemas.openxmlformats.org/officeDocument/2006/relationships/image" Target="../media/image11.png"  /><Relationship Id="rId3" Type="http://schemas.openxmlformats.org/officeDocument/2006/relationships/image" Target="../media/image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6.png"  /><Relationship Id="rId9" Type="http://schemas.openxmlformats.org/officeDocument/2006/relationships/image" Target="../media/image17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1463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21336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0" y="21463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700" y="5130800"/>
            <a:ext cx="5486400" cy="38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100" y="5130800"/>
            <a:ext cx="5486400" cy="38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22800" y="4279900"/>
            <a:ext cx="9029700" cy="203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11400" b="0" i="0" u="none" strike="noStrike" spc="-800">
                <a:solidFill>
                  <a:srgbClr val="000000"/>
                </a:solidFill>
                <a:ea typeface="Gmarket Sans Light"/>
              </a:rPr>
              <a:t>장애인</a:t>
            </a:r>
            <a:r>
              <a:rPr lang="en-US" sz="11400" b="0" i="0" u="none" strike="noStrike" spc="-800">
                <a:solidFill>
                  <a:srgbClr val="000000"/>
                </a:solidFill>
                <a:latin typeface="Gmarket Sans Light"/>
              </a:rPr>
              <a:t> </a:t>
            </a:r>
            <a:r>
              <a:rPr lang="ko-KR" sz="11400" b="0" i="0" u="none" strike="noStrike" spc="-800">
                <a:solidFill>
                  <a:srgbClr val="000000"/>
                </a:solidFill>
                <a:ea typeface="Gmarket Sans Light"/>
              </a:rPr>
              <a:t>복지관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37200" y="5892800"/>
            <a:ext cx="7200900" cy="203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11400" b="0" i="0" u="none" strike="noStrike" spc="-800">
                <a:solidFill>
                  <a:srgbClr val="0D3F90"/>
                </a:solidFill>
                <a:ea typeface="Gmarket Sans Bold"/>
              </a:rPr>
              <a:t>밀알</a:t>
            </a:r>
            <a:r>
              <a:rPr lang="ko-KR" sz="11400" b="0" i="0" u="none" strike="noStrike" spc="-800">
                <a:solidFill>
                  <a:srgbClr val="C2C2C2"/>
                </a:solidFill>
                <a:ea typeface="Gmarket Sans Bold"/>
              </a:rPr>
              <a:t>복지관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74700" y="9423400"/>
            <a:ext cx="4521200" cy="622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김서은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김숙연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,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정승원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23050" y="136525"/>
            <a:ext cx="4737100" cy="711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4.</a:t>
            </a:r>
            <a:r>
              <a:rPr lang="ko-KR" alt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예산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규모</a:t>
            </a:r>
            <a:endParaRPr lang="ko-KR" sz="4000" b="0" i="0" u="none" strike="noStrike" spc="-300">
              <a:solidFill>
                <a:srgbClr val="0d3f90"/>
              </a:solidFill>
              <a:ea typeface="Gmarke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776287"/>
            <a:ext cx="15621000" cy="93964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23050" y="136525"/>
            <a:ext cx="4737100" cy="711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en-US" altLang="ko-KR" sz="4000" b="0" i="0" u="none" strike="noStrike" spc="-300">
                <a:solidFill>
                  <a:srgbClr val="0d3f90"/>
                </a:solidFill>
                <a:latin typeface="Gmarket Sans Bold"/>
              </a:rPr>
              <a:t>5.</a:t>
            </a:r>
            <a:r>
              <a:rPr lang="ko-KR" altLang="en-US" sz="4000" b="0" i="0" u="none" strike="noStrike" spc="-300">
                <a:solidFill>
                  <a:srgbClr val="0d3f90"/>
                </a:solidFill>
                <a:latin typeface="Gmarket Sans Bold"/>
              </a:rPr>
              <a:t> 법인소개</a:t>
            </a:r>
            <a:endParaRPr lang="ko-KR" altLang="en-US" sz="4000" b="0" i="0" u="none" strike="noStrike" spc="-300">
              <a:solidFill>
                <a:srgbClr val="0d3f90"/>
              </a:solidFill>
              <a:latin typeface="Gmarke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r">
              <a:lnSpc>
                <a:spcPct val="83000"/>
              </a:lnSpc>
              <a:defRPr/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  <a:endParaRPr lang="en-US" sz="900" b="0" i="0" u="none" strike="noStrike" spc="-100">
              <a:solidFill>
                <a:srgbClr val="ffffff"/>
              </a:solidFill>
              <a:latin typeface="Gmarket Sans Light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371600" y="1066800"/>
            <a:ext cx="155448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168400"/>
            <a:ext cx="16281400" cy="8648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279400" y="241300"/>
            <a:ext cx="26924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조직도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279400" y="241300"/>
            <a:ext cx="2692400" cy="711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조직도</a:t>
            </a:r>
            <a:endParaRPr lang="ko-KR" sz="4000" b="0" i="0" u="none" strike="noStrike" spc="-300">
              <a:solidFill>
                <a:srgbClr val="0d3f90"/>
              </a:solidFill>
              <a:ea typeface="Gmarke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r">
              <a:lnSpc>
                <a:spcPct val="83000"/>
              </a:lnSpc>
              <a:defRPr/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  <a:endParaRPr lang="en-US" sz="900" b="0" i="0" u="none" strike="noStrike" spc="-100">
              <a:solidFill>
                <a:srgbClr val="ffffff"/>
              </a:solidFill>
              <a:latin typeface="Gmarket Sans Light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19200" y="1075981"/>
            <a:ext cx="14802958" cy="3838919"/>
          </a:xfrm>
          <a:prstGeom prst="rect">
            <a:avLst/>
          </a:prstGeom>
        </p:spPr>
      </p:pic>
      <p:sp>
        <p:nvSpPr>
          <p:cNvPr id="11" name="가로 글상자 10"/>
          <p:cNvSpPr txBox="1"/>
          <p:nvPr/>
        </p:nvSpPr>
        <p:spPr>
          <a:xfrm>
            <a:off x="304800" y="5116828"/>
            <a:ext cx="2735580" cy="2646389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en-US" altLang="ko-KR" sz="2800">
                <a:solidFill>
                  <a:srgbClr val="ff0000"/>
                </a:solidFill>
              </a:rPr>
              <a:t>1.</a:t>
            </a:r>
            <a:r>
              <a:rPr lang="ko-KR" altLang="en-US" sz="2800">
                <a:solidFill>
                  <a:srgbClr val="ff0000"/>
                </a:solidFill>
              </a:rPr>
              <a:t> 상징지원팀 </a:t>
            </a:r>
            <a:endParaRPr lang="ko-KR" altLang="en-US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팀장              </a:t>
            </a:r>
            <a:r>
              <a:rPr lang="en-US" altLang="ko-KR" sz="2800"/>
              <a:t>(1)</a:t>
            </a:r>
            <a:r>
              <a:rPr lang="ko-KR" altLang="en-US" sz="2800"/>
              <a:t> </a:t>
            </a:r>
            <a:endParaRPr lang="ko-KR" altLang="en-US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음악치료사 </a:t>
            </a:r>
            <a:r>
              <a:rPr lang="en-US" altLang="ko-KR" sz="2800"/>
              <a:t>(1)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직업치료사 </a:t>
            </a:r>
            <a:r>
              <a:rPr lang="en-US" altLang="ko-KR" sz="2800"/>
              <a:t>(1)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언어재활사 </a:t>
            </a:r>
            <a:r>
              <a:rPr lang="en-US" altLang="ko-KR" sz="2800"/>
              <a:t>(2)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직업치료사 </a:t>
            </a:r>
            <a:r>
              <a:rPr lang="en-US" altLang="ko-KR" sz="2800"/>
              <a:t>(1)</a:t>
            </a:r>
            <a:endParaRPr lang="en-US" altLang="ko-KR" sz="2800"/>
          </a:p>
        </p:txBody>
      </p:sp>
      <p:sp>
        <p:nvSpPr>
          <p:cNvPr id="12" name="가로 글상자 11"/>
          <p:cNvSpPr txBox="1"/>
          <p:nvPr/>
        </p:nvSpPr>
        <p:spPr>
          <a:xfrm>
            <a:off x="3649980" y="5143500"/>
            <a:ext cx="3055620" cy="1365278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en-US" altLang="ko-KR" sz="2800">
                <a:solidFill>
                  <a:srgbClr val="ff0000"/>
                </a:solidFill>
              </a:rPr>
              <a:t>2.</a:t>
            </a:r>
            <a:r>
              <a:rPr lang="ko-KR" altLang="en-US" sz="2800">
                <a:solidFill>
                  <a:srgbClr val="ff0000"/>
                </a:solidFill>
              </a:rPr>
              <a:t> 가족평생지원팀</a:t>
            </a:r>
            <a:endParaRPr lang="ko-KR" altLang="en-US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팀장              </a:t>
            </a:r>
            <a:r>
              <a:rPr lang="en-US" altLang="ko-KR" sz="2800"/>
              <a:t>(1)</a:t>
            </a:r>
            <a:r>
              <a:rPr lang="ko-KR" altLang="en-US" sz="2800"/>
              <a:t> </a:t>
            </a:r>
            <a:endParaRPr lang="ko-KR" altLang="en-US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사회복지사 </a:t>
            </a:r>
            <a:r>
              <a:rPr lang="en-US" altLang="ko-KR" sz="2800"/>
              <a:t>(3)</a:t>
            </a:r>
            <a:endParaRPr lang="en-US" altLang="ko-KR" sz="2800"/>
          </a:p>
        </p:txBody>
      </p:sp>
      <p:sp>
        <p:nvSpPr>
          <p:cNvPr id="13" name="가로 글상자 12"/>
          <p:cNvSpPr txBox="1"/>
          <p:nvPr/>
        </p:nvSpPr>
        <p:spPr>
          <a:xfrm>
            <a:off x="7162799" y="5143500"/>
            <a:ext cx="3053716" cy="22174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800">
                <a:solidFill>
                  <a:srgbClr val="ff0000"/>
                </a:solidFill>
              </a:rPr>
              <a:t>3.</a:t>
            </a:r>
            <a:r>
              <a:rPr lang="ko-KR" altLang="en-US" sz="2800">
                <a:solidFill>
                  <a:srgbClr val="ff0000"/>
                </a:solidFill>
              </a:rPr>
              <a:t> 직업능력개발팀 </a:t>
            </a:r>
            <a:endParaRPr lang="ko-KR" altLang="en-US" sz="28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팀장                  </a:t>
            </a:r>
            <a:r>
              <a:rPr lang="en-US" altLang="ko-KR" sz="2800"/>
              <a:t>(1)</a:t>
            </a:r>
            <a:r>
              <a:rPr lang="ko-KR" altLang="en-US" sz="2800"/>
              <a:t> </a:t>
            </a:r>
            <a:endParaRPr lang="ko-KR" altLang="en-US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대리                  </a:t>
            </a:r>
            <a:r>
              <a:rPr lang="en-US" altLang="ko-KR" sz="2800"/>
              <a:t>(1)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사회복지사     </a:t>
            </a:r>
            <a:r>
              <a:rPr lang="en-US" altLang="ko-KR" sz="2800"/>
              <a:t>(6)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직업훈련교사 </a:t>
            </a:r>
            <a:r>
              <a:rPr lang="en-US" altLang="ko-KR" sz="2800"/>
              <a:t>(2)</a:t>
            </a:r>
            <a:endParaRPr lang="en-US" altLang="ko-KR" sz="2800"/>
          </a:p>
        </p:txBody>
      </p:sp>
      <p:sp>
        <p:nvSpPr>
          <p:cNvPr id="15" name="가로 글상자 14"/>
          <p:cNvSpPr txBox="1"/>
          <p:nvPr/>
        </p:nvSpPr>
        <p:spPr>
          <a:xfrm>
            <a:off x="10896600" y="5143500"/>
            <a:ext cx="3581400" cy="13601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800">
                <a:solidFill>
                  <a:srgbClr val="ff0000"/>
                </a:solidFill>
              </a:rPr>
              <a:t>4.</a:t>
            </a:r>
            <a:r>
              <a:rPr lang="ko-KR" altLang="en-US" sz="2800">
                <a:solidFill>
                  <a:srgbClr val="ff0000"/>
                </a:solidFill>
              </a:rPr>
              <a:t> 자립지원팀</a:t>
            </a:r>
            <a:endParaRPr lang="ko-KR" altLang="en-US" sz="28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팀장                  </a:t>
            </a:r>
            <a:r>
              <a:rPr lang="en-US" altLang="ko-KR" sz="2800"/>
              <a:t>(1)</a:t>
            </a:r>
            <a:r>
              <a:rPr lang="ko-KR" altLang="en-US" sz="2800"/>
              <a:t> 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사회복지사     </a:t>
            </a:r>
            <a:r>
              <a:rPr lang="en-US" altLang="ko-KR" sz="2800"/>
              <a:t>(5)</a:t>
            </a:r>
            <a:endParaRPr lang="en-US" altLang="ko-KR" sz="2800"/>
          </a:p>
        </p:txBody>
      </p:sp>
      <p:sp>
        <p:nvSpPr>
          <p:cNvPr id="16" name="가로 글상자 15"/>
          <p:cNvSpPr txBox="1"/>
          <p:nvPr/>
        </p:nvSpPr>
        <p:spPr>
          <a:xfrm>
            <a:off x="14706601" y="5143500"/>
            <a:ext cx="3581399" cy="13601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800">
                <a:solidFill>
                  <a:srgbClr val="ff0000"/>
                </a:solidFill>
              </a:rPr>
              <a:t>5.</a:t>
            </a:r>
            <a:r>
              <a:rPr lang="ko-KR" altLang="en-US" sz="2800">
                <a:solidFill>
                  <a:srgbClr val="ff0000"/>
                </a:solidFill>
              </a:rPr>
              <a:t> 기획연구팀</a:t>
            </a:r>
            <a:endParaRPr lang="ko-KR" altLang="en-US" sz="28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팀장                  </a:t>
            </a:r>
            <a:r>
              <a:rPr lang="en-US" altLang="ko-KR" sz="2800"/>
              <a:t>(1)</a:t>
            </a:r>
            <a:r>
              <a:rPr lang="ko-KR" altLang="en-US" sz="2800"/>
              <a:t> 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사회복지사     </a:t>
            </a:r>
            <a:r>
              <a:rPr lang="en-US" altLang="ko-KR" sz="2800"/>
              <a:t>(2)</a:t>
            </a:r>
            <a:endParaRPr lang="en-US" altLang="ko-KR" sz="2800"/>
          </a:p>
        </p:txBody>
      </p:sp>
      <p:sp>
        <p:nvSpPr>
          <p:cNvPr id="17" name="가로 글상자 16"/>
          <p:cNvSpPr txBox="1"/>
          <p:nvPr/>
        </p:nvSpPr>
        <p:spPr>
          <a:xfrm>
            <a:off x="10401618" y="7227570"/>
            <a:ext cx="3581400" cy="2221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800">
                <a:solidFill>
                  <a:srgbClr val="ff0000"/>
                </a:solidFill>
              </a:rPr>
              <a:t>6.</a:t>
            </a:r>
            <a:r>
              <a:rPr lang="ko-KR" altLang="en-US" sz="2800">
                <a:solidFill>
                  <a:srgbClr val="ff0000"/>
                </a:solidFill>
              </a:rPr>
              <a:t> 운영지원팀</a:t>
            </a:r>
            <a:endParaRPr lang="ko-KR" altLang="en-US" sz="28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팀장                  </a:t>
            </a:r>
            <a:r>
              <a:rPr lang="en-US" altLang="ko-KR" sz="2800"/>
              <a:t>(1)</a:t>
            </a:r>
            <a:r>
              <a:rPr lang="ko-KR" altLang="en-US" sz="2800"/>
              <a:t> 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사회복지사     </a:t>
            </a:r>
            <a:r>
              <a:rPr lang="en-US" altLang="ko-KR" sz="2800"/>
              <a:t>(2)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영양사              </a:t>
            </a:r>
            <a:r>
              <a:rPr lang="en-US" altLang="ko-KR" sz="2800"/>
              <a:t>(1)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조리원              </a:t>
            </a:r>
            <a:r>
              <a:rPr lang="en-US" altLang="ko-KR" sz="2800"/>
              <a:t>(1)</a:t>
            </a:r>
            <a:endParaRPr lang="en-US" altLang="ko-KR" sz="2800"/>
          </a:p>
        </p:txBody>
      </p:sp>
      <p:sp>
        <p:nvSpPr>
          <p:cNvPr id="18" name="가로 글상자 17"/>
          <p:cNvSpPr txBox="1"/>
          <p:nvPr/>
        </p:nvSpPr>
        <p:spPr>
          <a:xfrm>
            <a:off x="14338936" y="7200900"/>
            <a:ext cx="3581400" cy="136207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800">
                <a:solidFill>
                  <a:srgbClr val="ff0000"/>
                </a:solidFill>
              </a:rPr>
              <a:t>7.</a:t>
            </a:r>
            <a:r>
              <a:rPr lang="ko-KR" altLang="en-US" sz="2800">
                <a:solidFill>
                  <a:srgbClr val="ff0000"/>
                </a:solidFill>
              </a:rPr>
              <a:t> 긍정행동지원팀</a:t>
            </a:r>
            <a:endParaRPr lang="ko-KR" altLang="en-US" sz="28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팀장                  </a:t>
            </a:r>
            <a:r>
              <a:rPr lang="en-US" altLang="ko-KR" sz="2800"/>
              <a:t>(1)</a:t>
            </a:r>
            <a:r>
              <a:rPr lang="ko-KR" altLang="en-US" sz="2800"/>
              <a:t> </a:t>
            </a:r>
            <a:endParaRPr lang="en-US" altLang="ko-KR" sz="2800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사회복지사     </a:t>
            </a:r>
            <a:r>
              <a:rPr lang="en-US" altLang="ko-KR" sz="2800"/>
              <a:t>(3)</a:t>
            </a:r>
            <a:endParaRPr lang="en-US" altLang="ko-KR" sz="2800"/>
          </a:p>
        </p:txBody>
      </p:sp>
    </p:spTree>
    <p:extLst>
      <p:ext uri="{BB962C8B-B14F-4D97-AF65-F5344CB8AC3E}">
        <p14:creationId xmlns:p14="http://schemas.microsoft.com/office/powerpoint/2010/main" val="2825253442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2600" y="254000"/>
            <a:ext cx="2578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사업개요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3400" y="1905000"/>
            <a:ext cx="6502400" cy="7112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상담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·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사례관리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성장지원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장애인가족지원사업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역량강화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및권익옹호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직업지원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지역사회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네트워크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평생교육지원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기타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(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이용자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편의증진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)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운영지원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및기획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·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홍보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긍정행동지원사업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400" y="368300"/>
            <a:ext cx="11404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상담과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사례관리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자립지원팀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1676400"/>
            <a:ext cx="14249400" cy="4978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상담과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사례관리</a:t>
            </a:r>
            <a:endParaRPr lang="ko-KR" sz="4000" b="0" i="0" u="none" strike="noStrike">
              <a:solidFill>
                <a:srgbClr val="fc523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전문적인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상담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진단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사례회의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통해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서비스를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계획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수립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계획에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따라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연계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직접적인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서비스를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제공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다양한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욕구를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가진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가족이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사회에서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건강하게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자립할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0300" y="7556500"/>
            <a:ext cx="13728700" cy="1422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  <a:endParaRPr lang="ko-KR" sz="4000" b="0" i="0" u="none" strike="noStrike">
              <a:solidFill>
                <a:srgbClr val="fc523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사례발굴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 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접수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사정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개입계획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개입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지역회의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409700"/>
            <a:ext cx="15963900" cy="8343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400" y="368300"/>
            <a:ext cx="11404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상담과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사례관리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자립지원팀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400" y="368300"/>
            <a:ext cx="11404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성장지원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성장지원팀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5200" y="2082800"/>
            <a:ext cx="15405100" cy="284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성장지원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개인의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특성과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발달을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고려한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전문적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서비스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아동의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신체기능회복을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향상시켜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심리적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안정과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전인적인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성장을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800" y="5969000"/>
            <a:ext cx="16840200" cy="2133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작업활동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감각통합활동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언어활동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1,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특수교육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음악활동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 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언어활동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2 (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동구장애아동재활지원센터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), 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소그룹활동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(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감통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언어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음악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),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사회성향상프로그램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977900"/>
            <a:ext cx="14135100" cy="901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400" y="368300"/>
            <a:ext cx="11404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성장지원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성장지원팀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723900" y="241300"/>
            <a:ext cx="14414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장애인가족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지원사업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가족평생지원팀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5887700" cy="2133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장애인가족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지원사업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유아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아동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청소년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성인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생애주기별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사업을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통해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분들과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가족들이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행복한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삶을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영위할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800" y="5588000"/>
            <a:ext cx="103759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상담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교육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가족기능강화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양육지원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0" y="698500"/>
            <a:ext cx="1511300" cy="368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8700" y="5130800"/>
            <a:ext cx="5486400" cy="38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7100" y="5130800"/>
            <a:ext cx="5486400" cy="38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723900"/>
            <a:ext cx="2260600" cy="2260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84400" y="1485900"/>
            <a:ext cx="1270000" cy="787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400" b="0" i="0" u="none" strike="noStrike" spc="-300">
                <a:solidFill>
                  <a:srgbClr val="FFFFFF"/>
                </a:solidFill>
                <a:ea typeface="Gmarket Sans Bold"/>
              </a:rPr>
              <a:t>목차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4711700"/>
            <a:ext cx="114300" cy="11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5880100"/>
            <a:ext cx="114300" cy="114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7048500"/>
            <a:ext cx="114300" cy="114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8216900"/>
            <a:ext cx="114300" cy="114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9385300"/>
            <a:ext cx="114300" cy="11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3543300"/>
            <a:ext cx="114300" cy="114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1257300"/>
            <a:ext cx="114300" cy="114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alphaModFix amt="78000"/>
          </a:blip>
          <a:stretch>
            <a:fillRect/>
          </a:stretch>
        </p:blipFill>
        <p:spPr>
          <a:xfrm>
            <a:off x="10401300" y="3606800"/>
            <a:ext cx="342900" cy="12573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293100" y="482600"/>
            <a:ext cx="15875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정의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40700" y="5105400"/>
            <a:ext cx="19050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조직도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05800" y="7442200"/>
            <a:ext cx="15875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사업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내용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89800" y="8610600"/>
            <a:ext cx="36068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기관이용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대상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및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절차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47000" y="9766300"/>
            <a:ext cx="28702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관련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기사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소개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05800" y="6273800"/>
            <a:ext cx="15875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사업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개요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4000" y="3924300"/>
            <a:ext cx="24384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선정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기관소개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099800" y="3454400"/>
            <a:ext cx="4902200" cy="170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1.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기관운영</a:t>
            </a: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미션</a:t>
            </a: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,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비전</a:t>
            </a:r>
          </a:p>
          <a:p>
            <a:pPr lvl="0" algn="l">
              <a:lnSpc>
                <a:spcPct val="116199"/>
              </a:lnSpc>
            </a:pP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2.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운영주체</a:t>
            </a:r>
          </a:p>
          <a:p>
            <a:pPr lvl="0" algn="l">
              <a:lnSpc>
                <a:spcPct val="116199"/>
              </a:lnSpc>
            </a:pP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3.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설립년도</a:t>
            </a: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및</a:t>
            </a: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 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중요</a:t>
            </a: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연혁</a:t>
            </a:r>
          </a:p>
          <a:p>
            <a:pPr lvl="0" algn="l">
              <a:lnSpc>
                <a:spcPct val="116199"/>
              </a:lnSpc>
            </a:pP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4.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예산</a:t>
            </a: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규모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36800"/>
            <a:ext cx="114300" cy="1143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alphaModFix amt="78000"/>
          </a:blip>
          <a:stretch>
            <a:fillRect/>
          </a:stretch>
        </p:blipFill>
        <p:spPr>
          <a:xfrm>
            <a:off x="9550400" y="165100"/>
            <a:ext cx="292100" cy="107950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8153400" y="1549400"/>
            <a:ext cx="19812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법적근거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188200" y="2730500"/>
            <a:ext cx="39116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장애인복지관의</a:t>
            </a:r>
            <a:r>
              <a:rPr lang="en-US" sz="3000" b="0" i="0" u="none" strike="noStrike" spc="-200">
                <a:solidFill>
                  <a:srgbClr val="000000"/>
                </a:solidFill>
                <a:latin typeface="Gmarket Sans Bold"/>
              </a:rPr>
              <a:t> </a:t>
            </a:r>
            <a:r>
              <a:rPr lang="ko-KR" sz="3000" b="0" i="0" u="none" strike="noStrike" spc="-200">
                <a:solidFill>
                  <a:srgbClr val="000000"/>
                </a:solidFill>
                <a:ea typeface="Gmarket Sans Bold"/>
              </a:rPr>
              <a:t>분포도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045700" y="292100"/>
            <a:ext cx="4902200" cy="863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1.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정의</a:t>
            </a:r>
          </a:p>
          <a:p>
            <a:pPr lvl="0" algn="l">
              <a:lnSpc>
                <a:spcPct val="116199"/>
              </a:lnSpc>
            </a:pPr>
            <a:r>
              <a:rPr lang="en-US" sz="2400" b="0" i="0" u="none" strike="noStrike" spc="-200">
                <a:solidFill>
                  <a:srgbClr val="000000"/>
                </a:solidFill>
                <a:latin typeface="Gmarket Sans Bold"/>
              </a:rPr>
              <a:t>2. </a:t>
            </a:r>
            <a:r>
              <a:rPr lang="ko-KR" sz="2400" b="0" i="0" u="none" strike="noStrike" spc="-200">
                <a:solidFill>
                  <a:srgbClr val="000000"/>
                </a:solidFill>
                <a:ea typeface="Gmarket Sans Bold"/>
              </a:rPr>
              <a:t>목적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092200"/>
            <a:ext cx="14909800" cy="8394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723900" y="241300"/>
            <a:ext cx="14414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장애인가족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지원사업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가족평생지원팀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2100" y="304800"/>
            <a:ext cx="13919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역량강화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및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권익옹호지원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자립지원팀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5887700" cy="284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역량강화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권익옹호지원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대한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올바른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인식을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가질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인식개선</a:t>
            </a:r>
          </a:p>
          <a:p>
            <a:pPr lvl="0" algn="l">
              <a:lnSpc>
                <a:spcPct val="116199"/>
              </a:lnSpc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주체적이고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자립적으로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생활할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800" y="5588000"/>
            <a:ext cx="10248900" cy="2133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주거유지서비스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자조모임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장애인식개선활동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우리동네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짱친마을만들기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프로젝트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1003300"/>
            <a:ext cx="14300200" cy="9093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2100" y="304800"/>
            <a:ext cx="13919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역량강화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및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권익옹호지원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자립지원팀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4000" y="381000"/>
            <a:ext cx="10566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직업지원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직업능력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개발팀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58877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직업능력개발프로그램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경제적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안정과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자립을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위한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직업훈련을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800" y="5588000"/>
            <a:ext cx="12433300" cy="284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직업상담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평가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전환교육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직업적응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역량개발훈련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사업체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관리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</a:p>
          <a:p>
            <a:pPr lvl="0" algn="l">
              <a:lnSpc>
                <a:spcPct val="116199"/>
              </a:lnSpc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1219200"/>
            <a:ext cx="16167100" cy="8610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4000" y="381000"/>
            <a:ext cx="10566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직업지원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직업능력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개발팀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2100" y="431800"/>
            <a:ext cx="15582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지역사회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네트워크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자립지원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/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기획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연구팀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5887700" cy="284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지역사회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네트워크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지역사회에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기반한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당사자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중심의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서비스를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개발</a:t>
            </a:r>
          </a:p>
          <a:p>
            <a:pPr lvl="0" algn="l">
              <a:lnSpc>
                <a:spcPct val="116199"/>
              </a:lnSpc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지역주민의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참여와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이해증진을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목적으로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지역사회통합사업을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수행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800" y="5588000"/>
            <a:ext cx="13830300" cy="2133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지역자원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관리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지역사회연계행사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후원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자원봉사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</a:p>
          <a:p>
            <a:pPr lvl="0" algn="l">
              <a:lnSpc>
                <a:spcPct val="116199"/>
              </a:lnSpc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1803400"/>
            <a:ext cx="16192500" cy="7035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2100" y="431800"/>
            <a:ext cx="15582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지역사회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네트워크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자립지원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/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기획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연구팀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5600" y="393700"/>
            <a:ext cx="11760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평생교육지원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가족평생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5887700" cy="2133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평생교육지원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사람들과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주민들이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자신의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재능과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예술성을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발휘할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다양한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'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문화여가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프로그램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'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진행과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'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정보화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교육장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'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800" y="5588000"/>
            <a:ext cx="13830300" cy="2133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상담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프로그램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기초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문해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학력보완교육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문화예술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인문교육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시민참여교육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7400"/>
            <a:ext cx="9080500" cy="7150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00" y="2057400"/>
            <a:ext cx="8839200" cy="6934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5600" y="393700"/>
            <a:ext cx="11760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평생교육지원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가족평생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419100" y="317500"/>
            <a:ext cx="14439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이용자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편의증진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운영지원팀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4071600" cy="2133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이용자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편의증진</a:t>
            </a:r>
            <a:endParaRPr lang="ko-KR" sz="4000" b="0" i="0" u="none" strike="noStrike">
              <a:solidFill>
                <a:srgbClr val="fc523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주민이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자유롭게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복지관의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편의시설을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이용할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5918200"/>
            <a:ext cx="138303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식당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·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밀알카페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운영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 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전동휠체어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충전소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 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체력단련실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7800" y="635000"/>
            <a:ext cx="59436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장애인복지법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정의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638300"/>
            <a:ext cx="15430500" cy="4648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장애인의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발생을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예방하고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장애인의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재활과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보호를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목적으로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제정된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FC5230"/>
                </a:solidFill>
                <a:ea typeface="Noto Sans CJK KR Regular"/>
              </a:rPr>
              <a:t>법률</a:t>
            </a:r>
            <a:r>
              <a:rPr lang="en-US" sz="3000" b="0" i="0" u="none" strike="noStrike" dirty="0">
                <a:solidFill>
                  <a:srgbClr val="FC523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99600"/>
              </a:lnSpc>
            </a:pPr>
            <a:endParaRPr lang="en-US" sz="3000" b="0" i="0" u="none" strike="noStrike" dirty="0">
              <a:solidFill>
                <a:srgbClr val="FC5230"/>
              </a:solidFill>
              <a:latin typeface="Noto Sans CJK KR Regular"/>
            </a:endParaRPr>
          </a:p>
          <a:p>
            <a:pPr lvl="0" algn="l">
              <a:lnSpc>
                <a:spcPct val="99600"/>
              </a:lnSpc>
            </a:pP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1981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년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6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월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 err="1" smtClean="0">
                <a:solidFill>
                  <a:srgbClr val="000000"/>
                </a:solidFill>
                <a:ea typeface="Noto Sans CJK KR Regular"/>
              </a:rPr>
              <a:t>새</a:t>
            </a:r>
            <a:r>
              <a:rPr lang="ko-KR" altLang="en-US" sz="3000" dirty="0" err="1">
                <a:solidFill>
                  <a:srgbClr val="000000"/>
                </a:solidFill>
                <a:ea typeface="Noto Sans CJK KR Regular"/>
              </a:rPr>
              <a:t>계</a:t>
            </a:r>
            <a:r>
              <a:rPr lang="en-US" sz="3000" b="0" i="0" u="none" strike="noStrike" dirty="0" smtClean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장애자의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해를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기념으로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심신장애자복지법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이라는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이름으로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제정되고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,</a:t>
            </a:r>
          </a:p>
          <a:p>
            <a:pPr lvl="0" algn="l">
              <a:lnSpc>
                <a:spcPct val="99600"/>
              </a:lnSpc>
            </a:pP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1989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년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12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월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장애인복지법으로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개정되었다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.  (</a:t>
            </a:r>
            <a:r>
              <a:rPr lang="ko-KR" sz="3000" b="0" i="0" u="none" strike="noStrike" dirty="0" err="1">
                <a:solidFill>
                  <a:srgbClr val="000000"/>
                </a:solidFill>
                <a:ea typeface="Noto Sans CJK KR Regular"/>
              </a:rPr>
              <a:t>대한미국의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법률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-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위키문헌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참조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)</a:t>
            </a:r>
          </a:p>
          <a:p>
            <a:pPr lvl="0" algn="ctr">
              <a:lnSpc>
                <a:spcPct val="99600"/>
              </a:lnSpc>
            </a:pPr>
            <a:endParaRPr lang="en-US" sz="3000" b="0" i="0" u="none" strike="noStrike" dirty="0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99600"/>
              </a:lnSpc>
            </a:pP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이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법에서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장애인이라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함은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지체장애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시각장애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청각장애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언어장애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등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정신적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결함으로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장기간에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걸쳐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일상생활이나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사회생활에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상당한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제약을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받는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자를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말한다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99600"/>
              </a:lnSpc>
            </a:pPr>
            <a:endParaRPr lang="en-US" sz="3000" b="0" i="0" u="none" strike="noStrike" dirty="0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99600"/>
              </a:lnSpc>
            </a:pP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1999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년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2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월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8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일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 smtClean="0">
                <a:solidFill>
                  <a:srgbClr val="000000"/>
                </a:solidFill>
                <a:ea typeface="Noto Sans CJK KR Regular"/>
              </a:rPr>
              <a:t>개정된</a:t>
            </a:r>
            <a:r>
              <a:rPr lang="en-US" altLang="ko-KR" sz="3000" b="0" i="0" u="none" strike="noStrike" dirty="0" smtClean="0">
                <a:solidFill>
                  <a:srgbClr val="000000"/>
                </a:solidFill>
                <a:ea typeface="Noto Sans CJK KR Regular"/>
              </a:rPr>
              <a:t> </a:t>
            </a:r>
            <a:r>
              <a:rPr lang="ko-KR" sz="3000" b="0" i="0" u="none" strike="noStrike" dirty="0" smtClean="0">
                <a:solidFill>
                  <a:srgbClr val="000000"/>
                </a:solidFill>
                <a:ea typeface="Noto Sans CJK KR Regular"/>
              </a:rPr>
              <a:t>바</a:t>
            </a:r>
            <a:r>
              <a:rPr lang="en-US" sz="3000" b="0" i="0" u="none" strike="noStrike" dirty="0" smtClean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있으며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내용은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다음과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000" b="0" i="0" u="none" strike="noStrike" dirty="0">
                <a:solidFill>
                  <a:srgbClr val="000000"/>
                </a:solidFill>
                <a:ea typeface="Noto Sans CJK KR Regular"/>
              </a:rPr>
              <a:t>같다</a:t>
            </a:r>
            <a:r>
              <a:rPr lang="en-US" sz="3000" b="0" i="0" u="none" strike="noStrike" dirty="0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99600"/>
              </a:lnSpc>
            </a:pPr>
            <a:endParaRPr lang="en-US" sz="3000" b="0" i="0" u="none" strike="noStrike" dirty="0">
              <a:solidFill>
                <a:srgbClr val="000000"/>
              </a:solidFill>
              <a:latin typeface="Noto Sans CJK KR Regula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2247900"/>
            <a:ext cx="15049500" cy="6680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419100" y="317500"/>
            <a:ext cx="14439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이용자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편의증진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운영지원팀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5600" y="393700"/>
            <a:ext cx="16281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운영지원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및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기획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/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홍보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운영지원팀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/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기획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연구팀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799" y="2082800"/>
            <a:ext cx="14757400" cy="4267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운영지원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기획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·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홍보</a:t>
            </a:r>
            <a:endParaRPr lang="ko-KR" sz="4000" b="0" i="0" u="none" strike="noStrike">
              <a:solidFill>
                <a:srgbClr val="fc523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함께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내일을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만들어가는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복지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공동체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구현을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위해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다양한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사업을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기획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원활한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진행될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지원하여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효과적이고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효율적인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복지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사업을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수행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39800" y="7035800"/>
            <a:ext cx="138303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총무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홍보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(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홈페이지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SNS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관리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),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기획업무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57400"/>
            <a:ext cx="15836900" cy="7048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5600" y="393700"/>
            <a:ext cx="16281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운영지원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및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기획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/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홍보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운영지원팀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/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기획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연구팀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0500" y="419100"/>
            <a:ext cx="12649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긍정행동지원사업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긍정행동지원팀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6141700" cy="4978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긍정행동지원사업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최중증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발달장애인을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대상으로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1:1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개별지원과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맞춤형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낮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활동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서비스를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제공하여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이용자를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지원</a:t>
            </a:r>
          </a:p>
          <a:p>
            <a:pPr lvl="0" algn="l">
              <a:lnSpc>
                <a:spcPct val="116199"/>
              </a:lnSpc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가족돌봄의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부담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완화를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도움으로써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최중증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발달장애인이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지역사회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안에서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함께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살아갈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도움</a:t>
            </a:r>
          </a:p>
          <a:p>
            <a:pPr lvl="0" algn="l">
              <a:lnSpc>
                <a:spcPct val="116199"/>
              </a:lnSpc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1700" y="7454900"/>
            <a:ext cx="138303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세부적</a:t>
            </a:r>
            <a:r>
              <a:rPr lang="en-US" sz="40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사업내용</a:t>
            </a:r>
          </a:p>
          <a:p>
            <a:pPr lvl="0" algn="l">
              <a:lnSpc>
                <a:spcPct val="116199"/>
              </a:lnSpc>
            </a:pPr>
            <a:r>
              <a:rPr lang="en-US" sz="4000" b="0" i="0" u="none" strike="noStrike">
                <a:solidFill>
                  <a:srgbClr val="000000"/>
                </a:solidFill>
                <a:ea typeface="Noto Sans CJK KR Regular"/>
              </a:rPr>
              <a:t>○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최중증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발달장애인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통합돌봄서비스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주간개별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1:1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제공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12900"/>
            <a:ext cx="16141700" cy="8153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500" y="419100"/>
            <a:ext cx="12649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사업내용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긍정행동지원사업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(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긍정행동지원팀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4800" y="482600"/>
            <a:ext cx="6299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기관이용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대상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및</a:t>
            </a:r>
            <a:r>
              <a:rPr lang="en-US" sz="5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5000" b="0" i="0" u="none" strike="noStrike" spc="-300">
                <a:solidFill>
                  <a:srgbClr val="0D3F90"/>
                </a:solidFill>
                <a:ea typeface="Gmarket Sans Bold"/>
              </a:rPr>
              <a:t>절차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800" y="2082800"/>
            <a:ext cx="16713200" cy="3556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대상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: 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대전지역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거주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장애인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가족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지역주민</a:t>
            </a:r>
          </a:p>
          <a:p>
            <a:pPr lvl="0" algn="l">
              <a:lnSpc>
                <a:spcPct val="116199"/>
              </a:lnSpc>
            </a:pP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이용시간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: 09:00~18:00 (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토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일요일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휴무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)</a:t>
            </a:r>
          </a:p>
          <a:p>
            <a:pPr lvl="0" algn="l">
              <a:lnSpc>
                <a:spcPct val="116199"/>
              </a:lnSpc>
            </a:pPr>
            <a:endParaRPr lang="en-US" sz="40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필요서류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: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접수상담시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복지카드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수급증명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(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의료보험증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)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서류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지참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800" y="6477000"/>
            <a:ext cx="13830300" cy="3556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sz="4000" b="0" i="0" u="none" strike="noStrike">
                <a:solidFill>
                  <a:srgbClr val="fc5230"/>
                </a:solidFill>
                <a:ea typeface="Noto Sans CJK KR Regular"/>
              </a:rPr>
              <a:t>이용절차</a:t>
            </a:r>
            <a:endParaRPr lang="ko-KR" sz="4000" b="0" i="0" u="none" strike="noStrike">
              <a:solidFill>
                <a:srgbClr val="fc523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1.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전화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방문으로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상담예약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2.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접수상</a:t>
            </a:r>
            <a:r>
              <a:rPr lang="ko-KR" altLang="en-US" sz="4000" b="0" i="0" u="none" strike="noStrike">
                <a:solidFill>
                  <a:srgbClr val="000000"/>
                </a:solidFill>
                <a:ea typeface="Noto Sans CJK KR Regular"/>
              </a:rPr>
              <a:t>담</a:t>
            </a:r>
            <a:endParaRPr lang="ko-KR" altLang="en-US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3.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영역별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진단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사정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4.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프로그램</a:t>
            </a:r>
            <a:r>
              <a:rPr lang="en-US" sz="40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ea typeface="Noto Sans CJK KR Regular"/>
              </a:rPr>
              <a:t>이용</a:t>
            </a:r>
            <a:endParaRPr lang="ko-KR" sz="40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273300"/>
            <a:ext cx="8280400" cy="6121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67100" y="495300"/>
            <a:ext cx="113538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밀알복지관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‘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향나들합창단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’,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제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4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회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정기연주회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열어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64600" y="2362200"/>
            <a:ext cx="9245600" cy="5600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합창단이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장애인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당사자와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그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가족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이외에도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누구나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참여할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있도록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개방되었다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합창단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단원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: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사람들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앞에서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노래를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들려줄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있다는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것이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무척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기쁘고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행복하다며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소감을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전했다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송상우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지휘자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: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각양각색의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사람들이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모두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하나되어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노력하고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공연을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통해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전달하고자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메시지가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관객들에게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전달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됬다며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기쁨을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표했다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2349500"/>
            <a:ext cx="8242300" cy="6134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44700" y="431800"/>
            <a:ext cx="141859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대전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밀알복지관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-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장애인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권익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향상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위한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'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우리동네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짱친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캠페인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진행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64600" y="2362200"/>
            <a:ext cx="9245600" cy="622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은행동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으능정이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거리에서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모금회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우리동네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짱친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(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장애친화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)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지원사업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마을만들기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프로젝트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진행했다고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밝혔다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정보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접근권을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확대하기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위해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지역사회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각종시설을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조사하고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협약해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AAC(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보완대체의사소통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)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도구를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제작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‧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보급하는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프로젝트이다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대전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시민을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대상으로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장애인의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권리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정보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접근권들을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공요하는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캠페인으로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진행됐다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2451100"/>
            <a:ext cx="8242300" cy="6146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19200" y="431800"/>
            <a:ext cx="159131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대전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밀알복지관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–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국가철도공단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충청본부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,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지역장애인에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김장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1000kg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지원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26500" y="2476500"/>
            <a:ext cx="9245600" cy="622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12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일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저소득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지역장애인을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위한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‘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지역사랑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김장나눔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’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지원사업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진행했다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 </a:t>
            </a:r>
          </a:p>
          <a:p>
            <a:pPr lvl="0" algn="l">
              <a:lnSpc>
                <a:spcPct val="116199"/>
              </a:lnSpc>
            </a:pP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온누리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상품권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200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만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원의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후원과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더불어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직접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각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가정에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찾아가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김장김치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총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1000㎏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과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수육을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전달하는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사회공헌활동으로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함께한다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김은옥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밀알복지관</a:t>
            </a:r>
            <a:r>
              <a:rPr lang="en-US" sz="3500" b="0" i="0" u="none" strike="noStrike">
                <a:solidFill>
                  <a:srgbClr val="1C9CF6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1C9CF6"/>
                </a:solidFill>
                <a:ea typeface="Noto Sans CJK KR Regular"/>
              </a:rPr>
              <a:t>관장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: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겨우내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꼭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필요한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김장김치를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지원하여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 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추워지는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계절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지역장애인의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마음만은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든든하길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바란다고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말했다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9100" y="431800"/>
            <a:ext cx="26416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기사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출처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0100" y="1130300"/>
            <a:ext cx="15824200" cy="2286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2024.09.13 –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웰페어뉴스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 /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저자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: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박성용</a:t>
            </a:r>
          </a:p>
          <a:p>
            <a:pPr lvl="0" algn="ctr">
              <a:lnSpc>
                <a:spcPct val="116199"/>
              </a:lnSpc>
            </a:pP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https://www.welfarenews.net/news/articleView.html?idxno=104369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4500" y="4025900"/>
            <a:ext cx="15824200" cy="2286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2024.11.06 - THE FACT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전국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 / 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저자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: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정예준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기자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https://news.tf.co.kr/read/national/2148513.htm</a:t>
            </a:r>
          </a:p>
          <a:p>
            <a:pPr lvl="0" algn="ctr">
              <a:lnSpc>
                <a:spcPct val="116199"/>
              </a:lnSpc>
            </a:pPr>
            <a:endParaRPr lang="en-US" sz="4300" b="0" i="0" u="none" strike="noStrike">
              <a:solidFill>
                <a:srgbClr val="000000"/>
              </a:solidFill>
              <a:latin typeface="Noto Sans CJK KR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4500" y="6311900"/>
            <a:ext cx="15824200" cy="1524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2024.11.12 - THE FACT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전국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 / 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저자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: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정예준</a:t>
            </a: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4300" b="0" i="0" u="none" strike="noStrike">
                <a:solidFill>
                  <a:srgbClr val="000000"/>
                </a:solidFill>
                <a:ea typeface="Noto Sans CJK KR Regular"/>
              </a:rPr>
              <a:t>기자</a:t>
            </a:r>
          </a:p>
          <a:p>
            <a:pPr lvl="0" algn="ctr">
              <a:lnSpc>
                <a:spcPct val="116199"/>
              </a:lnSpc>
            </a:pPr>
            <a:r>
              <a:rPr lang="en-US" sz="4300" b="0" i="0" u="none" strike="noStrike">
                <a:solidFill>
                  <a:srgbClr val="000000"/>
                </a:solidFill>
                <a:latin typeface="Noto Sans CJK KR Regular"/>
              </a:rPr>
              <a:t>https://news.tf.co.kr/read/national/2150654.htm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2600" y="368300"/>
            <a:ext cx="45720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장애인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복지법의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목적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700" y="1282700"/>
            <a:ext cx="18097500" cy="910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심신장애자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복지법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제정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당시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심신장애의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발생의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예방과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심신장애자의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재활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및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보호에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관하여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필요한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사항을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정함으로써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심신장애자의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복지증진에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기여함을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목적으로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FC5230"/>
                </a:solidFill>
                <a:ea typeface="Noto Sans CJK KR Regular"/>
              </a:rPr>
              <a:t>규정하였다</a:t>
            </a:r>
            <a:r>
              <a:rPr lang="en-US" sz="3200" b="0" i="0" u="none" strike="noStrike">
                <a:solidFill>
                  <a:srgbClr val="FC5230"/>
                </a:solidFill>
                <a:latin typeface="Noto Sans CJK KR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3200" b="0" i="0" u="none" strike="noStrike">
              <a:solidFill>
                <a:srgbClr val="FC523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</a:pP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1989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12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월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30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일</a:t>
            </a: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장애자인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대책에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관한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국가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지방자치단체등의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책무를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명백히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함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</a:p>
          <a:p>
            <a:pPr lvl="1" algn="l">
              <a:lnSpc>
                <a:spcPct val="116199"/>
              </a:lnSpc>
            </a:pPr>
            <a:endParaRPr lang="en-US" sz="32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장애발생의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예방과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대책의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기본이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되는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사업을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정함으로써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장애인복지대책의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종합적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추진에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기여함</a:t>
            </a:r>
          </a:p>
          <a:p>
            <a:pPr lvl="1" algn="l">
              <a:lnSpc>
                <a:spcPct val="116199"/>
              </a:lnSpc>
            </a:pPr>
            <a:endParaRPr lang="ko-KR" sz="32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장애인의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인간다운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삶과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권리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보장을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위한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국가와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지방자치단체등의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책임을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명백히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함</a:t>
            </a:r>
          </a:p>
          <a:p>
            <a:pPr lvl="1" algn="l">
              <a:lnSpc>
                <a:spcPct val="116199"/>
              </a:lnSpc>
            </a:pPr>
            <a:endParaRPr lang="ko-KR" sz="32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장애인의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의료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교육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직업재활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생활환경개선등의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관한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사업을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정함으로써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장애인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복지대첵의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종합적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추진을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도모함</a:t>
            </a:r>
          </a:p>
          <a:p>
            <a:pPr lvl="1" algn="l">
              <a:lnSpc>
                <a:spcPct val="116199"/>
              </a:lnSpc>
            </a:pPr>
            <a:endParaRPr lang="ko-KR" sz="32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장애인의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자립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보호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수당의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지급등에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관하여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필요한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사항을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정함으로써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장애인의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생활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안정에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기여하는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등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장애인의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복지증진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및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사회활동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참여증진에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기여함</a:t>
            </a:r>
          </a:p>
          <a:p>
            <a:pPr lvl="0" algn="l">
              <a:lnSpc>
                <a:spcPct val="116199"/>
              </a:lnSpc>
            </a:pPr>
            <a:endParaRPr lang="ko-KR" sz="32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0665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172700"/>
            <a:ext cx="14795500" cy="11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50800" y="406400"/>
            <a:ext cx="34671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 dirty="0">
                <a:solidFill>
                  <a:srgbClr val="0D3F90"/>
                </a:solidFill>
                <a:ea typeface="Gmarket Sans Bold"/>
              </a:rPr>
              <a:t>법적</a:t>
            </a:r>
            <a:r>
              <a:rPr lang="en-US" sz="4000" b="0" i="0" u="none" strike="noStrike" spc="-300" dirty="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 dirty="0">
                <a:solidFill>
                  <a:srgbClr val="0D3F90"/>
                </a:solidFill>
                <a:ea typeface="Gmarket Sans Bold"/>
              </a:rPr>
              <a:t>근거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600" y="1714500"/>
            <a:ext cx="16370300" cy="7556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defRPr/>
            </a:pPr>
            <a:r>
              <a:rPr lang="ko-KR" altLang="en-US" sz="2400" b="1"/>
              <a:t>제</a:t>
            </a:r>
            <a:r>
              <a:rPr lang="en-US" altLang="ko-KR" sz="2400" b="1"/>
              <a:t>58</a:t>
            </a:r>
            <a:r>
              <a:rPr lang="ko-KR" altLang="en-US" sz="2400" b="1"/>
              <a:t>조</a:t>
            </a:r>
            <a:r>
              <a:rPr lang="en-US" altLang="ko-KR" sz="2400" b="1"/>
              <a:t>(</a:t>
            </a:r>
            <a:r>
              <a:rPr lang="ko-KR" altLang="en-US" sz="2400" b="1"/>
              <a:t>장애인복지시설</a:t>
            </a:r>
            <a:r>
              <a:rPr lang="en-US" altLang="ko-KR" sz="2400" b="1"/>
              <a:t>)</a:t>
            </a:r>
            <a:r>
              <a:rPr lang="ko-KR" altLang="en-US" sz="2400"/>
              <a:t> </a:t>
            </a:r>
            <a:r>
              <a:rPr lang="ko-KR" altLang="en-US" sz="2400">
                <a:solidFill>
                  <a:schemeClr val="accent1"/>
                </a:solidFill>
              </a:rPr>
              <a:t>①장애인복지시설의 종류는 다음 각 호와 같다</a:t>
            </a:r>
            <a:r>
              <a:rPr lang="en-US" altLang="ko-KR" sz="2400">
                <a:solidFill>
                  <a:schemeClr val="accent1"/>
                </a:solidFill>
              </a:rPr>
              <a:t>. &lt;</a:t>
            </a:r>
            <a:r>
              <a:rPr lang="ko-KR" altLang="en-US" sz="2400">
                <a:solidFill>
                  <a:schemeClr val="accent1"/>
                </a:solidFill>
              </a:rPr>
              <a:t>개정 </a:t>
            </a:r>
            <a:r>
              <a:rPr lang="en-US" altLang="ko-KR" sz="2400">
                <a:solidFill>
                  <a:schemeClr val="accent1"/>
                </a:solidFill>
              </a:rPr>
              <a:t>2011. 3. 30., 2020. 12. 29., 2024. 1. 2.&gt;</a:t>
            </a:r>
            <a:endParaRPr lang="en-US" altLang="ko-KR" sz="240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en-US" altLang="ko-KR" sz="2400">
                <a:solidFill>
                  <a:schemeClr val="accent1"/>
                </a:solidFill>
              </a:rPr>
              <a:t>1. </a:t>
            </a:r>
            <a:r>
              <a:rPr lang="ko-KR" altLang="en-US" sz="2400">
                <a:solidFill>
                  <a:schemeClr val="accent1"/>
                </a:solidFill>
              </a:rPr>
              <a:t>장애인 거주시설</a:t>
            </a:r>
            <a:r>
              <a:rPr lang="en-US" altLang="ko-KR" sz="2400">
                <a:solidFill>
                  <a:schemeClr val="accent1"/>
                </a:solidFill>
              </a:rPr>
              <a:t>: </a:t>
            </a:r>
            <a:r>
              <a:rPr lang="ko-KR" altLang="en-US" sz="2400">
                <a:solidFill>
                  <a:schemeClr val="accent1"/>
                </a:solidFill>
              </a:rPr>
              <a:t>거주공간을 활용하여 일반가정에서 생활하기 어려운 장애인에게 일정 기간 동안 거주ㆍ요양ㆍ지원 등의 서비스를 제공하는 동시에 지역사회생활을 지원하는 시설</a:t>
            </a:r>
            <a:endParaRPr lang="ko-KR" altLang="en-US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en-US" altLang="ko-KR" sz="2400">
                <a:solidFill>
                  <a:srgbClr val="ff0000"/>
                </a:solidFill>
              </a:rPr>
              <a:t>2. </a:t>
            </a:r>
            <a:r>
              <a:rPr lang="ko-KR" altLang="en-US" sz="2400">
                <a:solidFill>
                  <a:srgbClr val="ff0000"/>
                </a:solidFill>
              </a:rPr>
              <a:t>장애인 지역사회재활시설 </a:t>
            </a:r>
            <a:r>
              <a:rPr lang="en-US" altLang="ko-KR" sz="2400">
                <a:solidFill>
                  <a:srgbClr val="ff0000"/>
                </a:solidFill>
              </a:rPr>
              <a:t>: </a:t>
            </a:r>
            <a:r>
              <a:rPr lang="ko-KR" altLang="en-US" sz="2400"/>
              <a:t>장애인을 전문적으로 상담ㆍ치료ㆍ훈련하거나 장애인의 일상생활</a:t>
            </a:r>
            <a:r>
              <a:rPr lang="en-US" altLang="ko-KR" sz="2400"/>
              <a:t>, </a:t>
            </a:r>
            <a:r>
              <a:rPr lang="ko-KR" altLang="en-US" sz="2400"/>
              <a:t>여가활동 및 사회참여활동 등을 지원하는 시설</a:t>
            </a:r>
            <a:endParaRPr lang="ko-KR" altLang="en-US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en-US" altLang="ko-KR" sz="2400">
                <a:solidFill>
                  <a:srgbClr val="ff0000"/>
                </a:solidFill>
              </a:rPr>
              <a:t>2</a:t>
            </a:r>
            <a:r>
              <a:rPr lang="ko-KR" altLang="en-US" sz="2400">
                <a:solidFill>
                  <a:srgbClr val="ff0000"/>
                </a:solidFill>
              </a:rPr>
              <a:t>의</a:t>
            </a:r>
            <a:r>
              <a:rPr lang="en-US" altLang="ko-KR" sz="2400">
                <a:solidFill>
                  <a:srgbClr val="ff0000"/>
                </a:solidFill>
              </a:rPr>
              <a:t>2. </a:t>
            </a:r>
            <a:r>
              <a:rPr lang="ko-KR" altLang="en-US" sz="2400">
                <a:solidFill>
                  <a:srgbClr val="ff0000"/>
                </a:solidFill>
              </a:rPr>
              <a:t>장애인 자립생활지원시설</a:t>
            </a:r>
            <a:r>
              <a:rPr lang="en-US" altLang="ko-KR" sz="2400"/>
              <a:t>: </a:t>
            </a:r>
            <a:r>
              <a:rPr lang="ko-KR" altLang="en-US" sz="2400"/>
              <a:t>장애인의 자립생활 역량을 강화하기 위하여 동료상담</a:t>
            </a:r>
            <a:r>
              <a:rPr lang="en-US" altLang="ko-KR" sz="2400"/>
              <a:t>, </a:t>
            </a:r>
            <a:r>
              <a:rPr lang="ko-KR" altLang="en-US" sz="2400"/>
              <a:t>지역사회의 물리적ㆍ사회적 환경개선 사업</a:t>
            </a:r>
            <a:r>
              <a:rPr lang="en-US" altLang="ko-KR" sz="2400"/>
              <a:t>, </a:t>
            </a:r>
            <a:r>
              <a:rPr lang="ko-KR" altLang="en-US" sz="2400"/>
              <a:t>장애인의 권익 옹호ㆍ증진</a:t>
            </a:r>
            <a:r>
              <a:rPr lang="en-US" altLang="ko-KR" sz="2400"/>
              <a:t>, </a:t>
            </a:r>
            <a:r>
              <a:rPr lang="ko-KR" altLang="en-US" sz="2400"/>
              <a:t>장애인 적합 서비스 등을 제공하는 시설</a:t>
            </a:r>
            <a:endParaRPr lang="ko-KR" altLang="en-US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en-US" altLang="ko-KR" sz="2400"/>
              <a:t>3. </a:t>
            </a:r>
            <a:r>
              <a:rPr lang="ko-KR" altLang="en-US" sz="2400"/>
              <a:t>장애인 직업재활시설 </a:t>
            </a:r>
            <a:r>
              <a:rPr lang="en-US" altLang="ko-KR" sz="2400"/>
              <a:t>: </a:t>
            </a:r>
            <a:r>
              <a:rPr lang="ko-KR" altLang="en-US" sz="2400"/>
              <a:t>일반 작업환경에서는 일하기 어려운 장애인이 특별히 준비된 작업환경에서 직업훈련을 받거나 직업 생활을 할 수 있도록 하는 시설</a:t>
            </a:r>
            <a:r>
              <a:rPr lang="en-US" altLang="ko-KR" sz="2400"/>
              <a:t>(</a:t>
            </a:r>
            <a:r>
              <a:rPr lang="ko-KR" altLang="en-US" sz="2400"/>
              <a:t>직업훈련 및 직업 생활을 위하여 필요한 제조ㆍ가공 시설</a:t>
            </a:r>
            <a:r>
              <a:rPr lang="en-US" altLang="ko-KR" sz="2400"/>
              <a:t>, </a:t>
            </a:r>
            <a:r>
              <a:rPr lang="ko-KR" altLang="en-US" sz="2400"/>
              <a:t>공장 및 영업장 등 부속용도의 시설로서 보건복지부령으로 정하는 시설을 포함한다</a:t>
            </a:r>
            <a:r>
              <a:rPr lang="en-US" altLang="ko-KR" sz="2400"/>
              <a:t>)</a:t>
            </a: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en-US" altLang="ko-KR" sz="2400"/>
              <a:t>4. </a:t>
            </a:r>
            <a:r>
              <a:rPr lang="ko-KR" altLang="en-US" sz="2400"/>
              <a:t>장애인 의료재활시설</a:t>
            </a:r>
            <a:r>
              <a:rPr lang="en-US" altLang="ko-KR" sz="2400"/>
              <a:t>: </a:t>
            </a:r>
            <a:r>
              <a:rPr lang="ko-KR" altLang="en-US" sz="2400"/>
              <a:t>장애인을 입원 또는 통원하게 하여 상담</a:t>
            </a:r>
            <a:r>
              <a:rPr lang="en-US" altLang="ko-KR" sz="2400"/>
              <a:t>, </a:t>
            </a:r>
            <a:r>
              <a:rPr lang="ko-KR" altLang="en-US" sz="2400"/>
              <a:t>진단ㆍ판정</a:t>
            </a:r>
            <a:r>
              <a:rPr lang="en-US" altLang="ko-KR" sz="2400"/>
              <a:t>, </a:t>
            </a:r>
            <a:r>
              <a:rPr lang="ko-KR" altLang="en-US" sz="2400"/>
              <a:t>치료 등 의료재활서비스를 제공하는 시설</a:t>
            </a:r>
            <a:endParaRPr lang="ko-KR" altLang="en-US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en-US" altLang="ko-KR" sz="2400"/>
              <a:t>5. </a:t>
            </a:r>
            <a:r>
              <a:rPr lang="ko-KR" altLang="en-US" sz="2400"/>
              <a:t>그 밖에 대통령령으로 정하는 시설</a:t>
            </a:r>
            <a:endParaRPr lang="ko-KR" altLang="en-US" sz="2400"/>
          </a:p>
          <a:p>
            <a:pPr lvl="0">
              <a:defRPr/>
            </a:pPr>
            <a:r>
              <a:rPr lang="ko-KR" altLang="en-US" sz="2400"/>
              <a:t>②제</a:t>
            </a:r>
            <a:r>
              <a:rPr lang="en-US" altLang="ko-KR" sz="2400"/>
              <a:t>1</a:t>
            </a:r>
            <a:r>
              <a:rPr lang="ko-KR" altLang="en-US" sz="2400"/>
              <a:t>항 각 호에 따른 장애인복지시설의 구체적인 종류와 사업 등에 관한 사항은 보건복지부령으로 정한다</a:t>
            </a:r>
            <a:r>
              <a:rPr lang="en-US" altLang="ko-KR" sz="2400"/>
              <a:t>.</a:t>
            </a:r>
            <a:endParaRPr lang="en-US" altLang="ko-KR" sz="2400"/>
          </a:p>
          <a:p>
            <a:pPr lvl="0">
              <a:defRPr/>
            </a:pPr>
            <a:r>
              <a:rPr lang="en-US" altLang="ko-KR" sz="2400"/>
              <a:t> &lt;</a:t>
            </a:r>
            <a:r>
              <a:rPr lang="ko-KR" altLang="en-US" sz="2400"/>
              <a:t>개정 </a:t>
            </a:r>
            <a:r>
              <a:rPr lang="en-US" altLang="ko-KR" sz="2400"/>
              <a:t>2008. 2. 29., 2010. 1. 18.&gt;</a:t>
            </a: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en-US" altLang="ko-KR" sz="2400"/>
              <a:t>[</a:t>
            </a:r>
            <a:r>
              <a:rPr lang="ko-KR" altLang="en-US" sz="2400"/>
              <a:t>시행일</a:t>
            </a:r>
            <a:r>
              <a:rPr lang="en-US" altLang="ko-KR" sz="2400"/>
              <a:t>: 2025. 7. 3.] </a:t>
            </a:r>
            <a:r>
              <a:rPr lang="ko-KR" altLang="en-US" sz="2400"/>
              <a:t>제</a:t>
            </a:r>
            <a:r>
              <a:rPr lang="en-US" altLang="ko-KR" sz="2400"/>
              <a:t>58</a:t>
            </a:r>
            <a:r>
              <a:rPr lang="ko-KR" altLang="en-US" sz="2400"/>
              <a:t>조</a:t>
            </a:r>
            <a:endParaRPr lang="ko-KR" altLang="en-US" sz="2400"/>
          </a:p>
          <a:p>
            <a:pPr lvl="0" algn="l">
              <a:lnSpc>
                <a:spcPct val="99600"/>
              </a:lnSpc>
              <a:defRPr/>
            </a:pP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01200" y="9664700"/>
            <a:ext cx="8483600" cy="622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99600"/>
              </a:lnSpc>
              <a:defRPr/>
            </a:pP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개정법률은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2000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년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1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월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1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일부터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500" b="0" i="0" u="none" strike="noStrike">
                <a:solidFill>
                  <a:srgbClr val="000000"/>
                </a:solidFill>
                <a:ea typeface="Noto Sans CJK KR Regular"/>
              </a:rPr>
              <a:t>시행한다</a:t>
            </a:r>
            <a:r>
              <a:rPr lang="en-US" sz="3500" b="0" i="0" u="none" strike="noStrike">
                <a:solidFill>
                  <a:srgbClr val="000000"/>
                </a:solidFill>
                <a:latin typeface="Noto Sans CJK KR Regular"/>
              </a:rPr>
              <a:t>.</a:t>
            </a:r>
            <a:endParaRPr lang="en-US" sz="3500" b="0" i="0" u="none" strike="noStrike">
              <a:solidFill>
                <a:srgbClr val="000000"/>
              </a:solidFill>
              <a:latin typeface="Noto Sans CJK KR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0" y="1016000"/>
            <a:ext cx="11112500" cy="665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4000" y="101600"/>
            <a:ext cx="45974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장애인복지관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분포도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099" y="8699500"/>
            <a:ext cx="14160500" cy="571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2024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년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서울시장애인복지관협회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회원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현황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(24. 10. 24.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기준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) = 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서울지역</a:t>
            </a:r>
            <a:r>
              <a:rPr lang="en-US" sz="3200" b="0" i="0" u="none" strike="noStrike">
                <a:solidFill>
                  <a:srgbClr val="000000"/>
                </a:solidFill>
                <a:latin typeface="Noto Sans CJK KR Regular"/>
              </a:rPr>
              <a:t> 52</a:t>
            </a: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개</a:t>
            </a:r>
            <a:endParaRPr lang="ko-KR" sz="32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17200" y="9652000"/>
            <a:ext cx="76327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oto Sans CJK KR Regular"/>
              </a:rPr>
              <a:t>http://together-seoul.org/mobile/m_sub.php?menu_str=0201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88801" y="571500"/>
            <a:ext cx="5537200" cy="79629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sz="3200" b="0" i="0" u="none" strike="noStrike">
                <a:solidFill>
                  <a:srgbClr val="000000"/>
                </a:solidFill>
                <a:ea typeface="Noto Sans CJK KR Regular"/>
              </a:rPr>
              <a:t>대전</a:t>
            </a:r>
            <a:endParaRPr lang="ko-KR" sz="32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endParaRPr lang="ko-KR" sz="32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ko-KR" sz="2800" b="0" i="0" u="none" strike="noStrike">
                <a:solidFill>
                  <a:srgbClr val="1c9cf6"/>
                </a:solidFill>
                <a:ea typeface="Noto Sans CJK KR Regular"/>
              </a:rPr>
              <a:t>동구</a:t>
            </a:r>
            <a:r>
              <a:rPr lang="en-US" sz="2800" b="0" i="0" u="none" strike="noStrike">
                <a:solidFill>
                  <a:srgbClr val="1c9cf6"/>
                </a:solidFill>
                <a:latin typeface="Noto Sans CJK KR Regular"/>
              </a:rPr>
              <a:t> </a:t>
            </a:r>
            <a:endParaRPr lang="en-US" sz="2800" b="0" i="0" u="none" strike="noStrike">
              <a:solidFill>
                <a:srgbClr val="1c9cf6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-</a:t>
            </a: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시립손소리복지관</a:t>
            </a: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밀알복지관</a:t>
            </a: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,</a:t>
            </a:r>
            <a:endParaRPr lang="en-US" sz="2800" b="0" i="0" u="none" strike="noStrike">
              <a:solidFill>
                <a:srgbClr val="000000"/>
              </a:solidFill>
              <a:latin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아름다운복지관</a:t>
            </a:r>
            <a:endParaRPr lang="ko-KR" sz="28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ko-KR" sz="2800" b="0" i="0" u="none" strike="noStrike">
                <a:solidFill>
                  <a:srgbClr val="1c9cf6"/>
                </a:solidFill>
                <a:ea typeface="Noto Sans CJK KR Regular"/>
              </a:rPr>
              <a:t>서구</a:t>
            </a:r>
            <a:endParaRPr lang="ko-KR" sz="2800" b="0" i="0" u="none" strike="noStrike">
              <a:solidFill>
                <a:srgbClr val="1c9cf6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-</a:t>
            </a: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행복한우리복지관</a:t>
            </a:r>
            <a:endParaRPr lang="ko-KR" sz="28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ko-KR" sz="2800" b="0" i="0" u="none" strike="noStrike">
                <a:solidFill>
                  <a:srgbClr val="1c9cf6"/>
                </a:solidFill>
                <a:ea typeface="Noto Sans CJK KR Regular"/>
              </a:rPr>
              <a:t>중구</a:t>
            </a:r>
            <a:endParaRPr lang="ko-KR" sz="2800" b="0" i="0" u="none" strike="noStrike">
              <a:solidFill>
                <a:srgbClr val="1c9cf6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-</a:t>
            </a: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시립산성종합복지관</a:t>
            </a:r>
            <a:endParaRPr lang="ko-KR" sz="28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ko-KR" sz="2800" b="0" i="0" u="none" strike="noStrike">
                <a:solidFill>
                  <a:srgbClr val="1c9cf6"/>
                </a:solidFill>
                <a:ea typeface="Noto Sans CJK KR Regular"/>
              </a:rPr>
              <a:t>유성구</a:t>
            </a:r>
            <a:endParaRPr lang="ko-KR" sz="2800" b="0" i="0" u="none" strike="noStrike">
              <a:solidFill>
                <a:srgbClr val="1c9cf6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-</a:t>
            </a: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사랍정야안종합복지관</a:t>
            </a: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, </a:t>
            </a: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유성장애인종합복지관</a:t>
            </a:r>
            <a:endParaRPr lang="ko-KR" sz="2800" b="0" i="0" u="none" strike="noStrike">
              <a:solidFill>
                <a:srgbClr val="000000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ko-KR" sz="2800" b="0" i="0" u="none" strike="noStrike">
                <a:solidFill>
                  <a:srgbClr val="1c9cf6"/>
                </a:solidFill>
                <a:ea typeface="Noto Sans CJK KR Regular"/>
              </a:rPr>
              <a:t>대덕구</a:t>
            </a:r>
            <a:endParaRPr lang="ko-KR" sz="2800" b="0" i="0" u="none" strike="noStrike">
              <a:solidFill>
                <a:srgbClr val="1c9cf6"/>
              </a:solidFill>
              <a:ea typeface="Noto Sans CJK KR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2800" b="0" i="0" u="none" strike="noStrike">
                <a:solidFill>
                  <a:srgbClr val="000000"/>
                </a:solidFill>
                <a:latin typeface="Noto Sans CJK KR Regular"/>
              </a:rPr>
              <a:t>-</a:t>
            </a:r>
            <a:r>
              <a:rPr lang="ko-KR" sz="2800" b="0" i="0" u="none" strike="noStrike">
                <a:solidFill>
                  <a:srgbClr val="000000"/>
                </a:solidFill>
                <a:ea typeface="Noto Sans CJK KR Regular"/>
              </a:rPr>
              <a:t>대덕구장애인종합복지관</a:t>
            </a:r>
            <a:endParaRPr lang="ko-KR" sz="2800" b="0" i="0" u="none" strike="noStrike">
              <a:solidFill>
                <a:srgbClr val="000000"/>
              </a:solidFill>
              <a:ea typeface="Noto Sans CJK KR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10172700"/>
            <a:ext cx="147955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7400"/>
            <a:ext cx="7226300" cy="4025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1930400"/>
            <a:ext cx="10033000" cy="8115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56400" y="584200"/>
            <a:ext cx="4495800" cy="711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1.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기관운영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미션</a:t>
            </a: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,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비전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057400"/>
            <a:ext cx="6172200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0574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0" y="20574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172700"/>
            <a:ext cx="14795500" cy="114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37450" y="469899"/>
            <a:ext cx="3213100" cy="711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en-US" sz="4000" b="0" i="0" u="none" strike="noStrike" spc="-300">
                <a:solidFill>
                  <a:srgbClr val="0d3f90"/>
                </a:solidFill>
                <a:latin typeface="Gmarket Sans Bold"/>
              </a:rPr>
              <a:t>2. </a:t>
            </a:r>
            <a:r>
              <a:rPr lang="ko-KR" sz="4000" b="0" i="0" u="none" strike="noStrike" spc="-300">
                <a:solidFill>
                  <a:srgbClr val="0d3f90"/>
                </a:solidFill>
                <a:ea typeface="Gmarket Sans Bold"/>
              </a:rPr>
              <a:t>운영주체</a:t>
            </a:r>
            <a:endParaRPr lang="ko-KR" sz="4000" b="0" i="0" u="none" strike="noStrike" spc="-300">
              <a:solidFill>
                <a:srgbClr val="0d3f90"/>
              </a:solidFill>
              <a:ea typeface="Gmarke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37500" y="9105900"/>
            <a:ext cx="2108200" cy="16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83000"/>
              </a:lnSpc>
            </a:pP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*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페이지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내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인물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사진은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샘플이미지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900" b="0" i="0" u="none" strike="noStrike" spc="-100">
                <a:solidFill>
                  <a:srgbClr val="FFFFFF"/>
                </a:solidFill>
                <a:ea typeface="Gmarket Sans Light"/>
              </a:rPr>
              <a:t>입니다</a:t>
            </a:r>
            <a:r>
              <a:rPr lang="en-US" sz="900" b="0" i="0" u="none" strike="noStrike" spc="-100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52499" y="1219200"/>
            <a:ext cx="16383001" cy="784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19100"/>
            <a:ext cx="17411700" cy="9461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100" y="26670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2667000"/>
            <a:ext cx="61722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2667000"/>
            <a:ext cx="61722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2006600" y="5105400"/>
            <a:ext cx="2286000" cy="88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200000">
            <a:off x="990600" y="7861300"/>
            <a:ext cx="3073400" cy="76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6718300" y="5181600"/>
            <a:ext cx="2286000" cy="889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82700" y="6464300"/>
            <a:ext cx="1130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500" b="0" i="0" u="none" strike="noStrike">
                <a:solidFill>
                  <a:srgbClr val="1C9CF6"/>
                </a:solidFill>
                <a:latin typeface="KoPubWorldBatang_Pro Medium"/>
              </a:rPr>
              <a:t>2004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6286500"/>
            <a:ext cx="15709900" cy="635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59100" y="9385300"/>
            <a:ext cx="2844800" cy="66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10. 15 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-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밀알복지관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개관식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6200000">
            <a:off x="5575300" y="7886700"/>
            <a:ext cx="3136900" cy="88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200000">
            <a:off x="10528300" y="7835900"/>
            <a:ext cx="3073400" cy="88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800" y="4000500"/>
            <a:ext cx="127000" cy="12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6972300"/>
            <a:ext cx="139700" cy="139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300" y="9271000"/>
            <a:ext cx="127000" cy="127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8800" y="7594600"/>
            <a:ext cx="127000" cy="127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300" y="4076700"/>
            <a:ext cx="127000" cy="127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43000" y="1638300"/>
            <a:ext cx="27432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800" b="0" i="0" u="none" strike="noStrike" spc="-200">
                <a:solidFill>
                  <a:srgbClr val="000000"/>
                </a:solidFill>
                <a:ea typeface="KoPubWorldBatang_Pro Medium"/>
              </a:rPr>
              <a:t>밀알</a:t>
            </a:r>
            <a:r>
              <a:rPr lang="en-US" sz="1800" b="0" i="0" u="none" strike="noStrike" spc="-200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1800" b="0" i="0" u="none" strike="noStrike" spc="-200">
                <a:solidFill>
                  <a:srgbClr val="000000"/>
                </a:solidFill>
                <a:ea typeface="KoPubWorldBatang_Pro Medium"/>
              </a:rPr>
              <a:t>복지관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041400" y="2667000"/>
            <a:ext cx="16192500" cy="38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041400" y="914400"/>
            <a:ext cx="16192500" cy="381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 rot="5400000">
            <a:off x="3289300" y="1765300"/>
            <a:ext cx="1473200" cy="38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 rot="5400000">
            <a:off x="13525500" y="1765300"/>
            <a:ext cx="1473200" cy="38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4300" y="6540500"/>
            <a:ext cx="3403600" cy="26416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3600" y="2794000"/>
            <a:ext cx="3365500" cy="2425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0600" y="6477000"/>
            <a:ext cx="3606800" cy="2705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4200" y="2832100"/>
            <a:ext cx="3416300" cy="23876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20600" y="6477000"/>
            <a:ext cx="3492500" cy="27051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200000">
            <a:off x="10769600" y="4699000"/>
            <a:ext cx="3073400" cy="889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800" y="3797300"/>
            <a:ext cx="127000" cy="1270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700000" y="2794000"/>
            <a:ext cx="3454400" cy="2349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3924300" y="1193800"/>
            <a:ext cx="10452100" cy="1333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500" b="0" i="0" u="none" strike="noStrike" spc="-500">
                <a:solidFill>
                  <a:srgbClr val="0D3F90"/>
                </a:solidFill>
                <a:latin typeface="Gmarket Sans Bold"/>
              </a:rPr>
              <a:t>3. </a:t>
            </a:r>
            <a:r>
              <a:rPr lang="ko-KR" sz="7500" b="0" i="0" u="none" strike="noStrike" spc="-500">
                <a:solidFill>
                  <a:srgbClr val="0D3F90"/>
                </a:solidFill>
                <a:ea typeface="Gmarket Sans Bold"/>
              </a:rPr>
              <a:t>설립년도</a:t>
            </a:r>
            <a:r>
              <a:rPr lang="en-US" sz="7500" b="0" i="0" u="none" strike="noStrike" spc="-5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7500" b="0" i="0" u="none" strike="noStrike" spc="-500">
                <a:solidFill>
                  <a:srgbClr val="0D3F90"/>
                </a:solidFill>
                <a:ea typeface="Gmarket Sans Bold"/>
              </a:rPr>
              <a:t>및</a:t>
            </a:r>
            <a:r>
              <a:rPr lang="en-US" sz="7500" b="0" i="0" u="none" strike="noStrike" spc="-500">
                <a:solidFill>
                  <a:srgbClr val="0D3F90"/>
                </a:solidFill>
                <a:latin typeface="Gmarket Sans Bold"/>
              </a:rPr>
              <a:t>  </a:t>
            </a:r>
            <a:r>
              <a:rPr lang="ko-KR" sz="7500" b="0" i="0" u="none" strike="noStrike" spc="-500">
                <a:solidFill>
                  <a:srgbClr val="0D3F90"/>
                </a:solidFill>
                <a:ea typeface="Gmarket Sans Bold"/>
              </a:rPr>
              <a:t>중요</a:t>
            </a:r>
            <a:r>
              <a:rPr lang="en-US" sz="7500" b="0" i="0" u="none" strike="noStrike" spc="-500">
                <a:solidFill>
                  <a:srgbClr val="0D3F90"/>
                </a:solidFill>
                <a:latin typeface="Gmarket Sans Bold"/>
              </a:rPr>
              <a:t> </a:t>
            </a:r>
            <a:r>
              <a:rPr lang="ko-KR" sz="7500" b="0" i="0" u="none" strike="noStrike" spc="-500">
                <a:solidFill>
                  <a:srgbClr val="0D3F90"/>
                </a:solidFill>
                <a:ea typeface="Gmarket Sans Bold"/>
              </a:rPr>
              <a:t>연혁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289300" y="5410200"/>
            <a:ext cx="3390900" cy="66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11. 09  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-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밀알아동발달센터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개원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03400" y="5638800"/>
            <a:ext cx="1130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500" b="0" i="0" u="none" strike="noStrike">
                <a:solidFill>
                  <a:srgbClr val="1C9CF6"/>
                </a:solidFill>
                <a:latin typeface="KoPubWorldBatang_Pro Medium"/>
              </a:rPr>
              <a:t>2007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518400" y="9232900"/>
            <a:ext cx="4521200" cy="965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11.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-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향나들가족합창단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정기연주회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 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“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함께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꿈을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꾸어요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”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57900" y="6464300"/>
            <a:ext cx="1130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500" b="0" i="0" u="none" strike="noStrike">
                <a:solidFill>
                  <a:srgbClr val="1C9CF6"/>
                </a:solidFill>
                <a:latin typeface="KoPubWorldBatang_Pro Medium"/>
              </a:rPr>
              <a:t>2016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66100" y="5308600"/>
            <a:ext cx="3911600" cy="965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04. 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-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밀알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한가족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온라인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걷기대회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 ‘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밀알워크투게더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’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진행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81800" y="5638800"/>
            <a:ext cx="1130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500" b="0" i="0" u="none" strike="noStrike">
                <a:solidFill>
                  <a:srgbClr val="1C9CF6"/>
                </a:solidFill>
                <a:latin typeface="KoPubWorldBatang_Pro Medium"/>
              </a:rPr>
              <a:t>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420600" y="9232900"/>
            <a:ext cx="3543300" cy="965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04. 22. 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-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개관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20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주년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기획전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‘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빛나는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별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: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우리들의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이야기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‘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진행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985500" y="6489700"/>
            <a:ext cx="1130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500" b="0" i="0" u="none" strike="noStrike">
                <a:solidFill>
                  <a:srgbClr val="1C9CF6"/>
                </a:solidFill>
                <a:latin typeface="KoPubWorldBatang_Pro Medium"/>
              </a:rPr>
              <a:t>2024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496800" y="5410200"/>
            <a:ext cx="3924300" cy="66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06. 17</a:t>
            </a:r>
          </a:p>
          <a:p>
            <a:pPr lvl="0" algn="l">
              <a:lnSpc>
                <a:spcPct val="996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-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정신재활시설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햇살한줌</a:t>
            </a:r>
            <a:r>
              <a:rPr lang="en-US" sz="2000" b="0" i="0" u="none" strike="noStrike">
                <a:solidFill>
                  <a:srgbClr val="000000"/>
                </a:solidFill>
                <a:latin typeface="KoPubWorldBatang_Pro Medium"/>
              </a:rPr>
              <a:t> MOU</a:t>
            </a:r>
            <a:r>
              <a:rPr lang="ko-KR" sz="2000" b="0" i="0" u="none" strike="noStrike">
                <a:solidFill>
                  <a:srgbClr val="000000"/>
                </a:solidFill>
                <a:ea typeface="KoPubWorldBatang_Pro Medium"/>
              </a:rPr>
              <a:t>체결</a:t>
            </a: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1305</ep:Words>
  <ep:PresentationFormat>사용자 지정</ep:PresentationFormat>
  <ep:Paragraphs>294</ep:Paragraphs>
  <ep:Slides>39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ep:HeadingPairs>
  <ep:TitlesOfParts>
    <vt:vector size="40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cp:lastModifiedBy>wjdtm</cp:lastModifiedBy>
  <dcterms:modified xsi:type="dcterms:W3CDTF">2024-11-26T11:37:28.518</dcterms:modified>
  <cp:revision>11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