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0" r:id="rId4"/>
    <p:sldId id="258" r:id="rId5"/>
    <p:sldId id="273" r:id="rId6"/>
    <p:sldId id="274" r:id="rId7"/>
    <p:sldId id="277" r:id="rId8"/>
    <p:sldId id="278" r:id="rId9"/>
    <p:sldId id="279" r:id="rId10"/>
    <p:sldId id="285" r:id="rId11"/>
    <p:sldId id="284" r:id="rId12"/>
    <p:sldId id="281" r:id="rId13"/>
    <p:sldId id="286" r:id="rId14"/>
    <p:sldId id="280" r:id="rId15"/>
    <p:sldId id="282" r:id="rId16"/>
    <p:sldId id="271" r:id="rId17"/>
    <p:sldId id="262" r:id="rId18"/>
    <p:sldId id="263" r:id="rId19"/>
    <p:sldId id="269" r:id="rId20"/>
    <p:sldId id="264" r:id="rId21"/>
    <p:sldId id="272" r:id="rId22"/>
    <p:sldId id="275" r:id="rId23"/>
    <p:sldId id="287" r:id="rId24"/>
    <p:sldId id="261" r:id="rId2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R-01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0202"/>
    <a:srgbClr val="F7F4E3"/>
    <a:srgbClr val="73C0BA"/>
    <a:srgbClr val="E05B2E"/>
    <a:srgbClr val="462300"/>
    <a:srgbClr val="42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5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00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381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34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629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8600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060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087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671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13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181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122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4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159CE-1434-4ED3-BDFC-63708F70EA2A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6DF53-25EE-4AE7-A3A5-138DCC1C63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268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sGH229BLqM" TargetMode="External"/><Relationship Id="rId2" Type="http://schemas.openxmlformats.org/officeDocument/2006/relationships/hyperlink" Target="https://youtu.be/4ABnPSWAu0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이등변 삼각형 27"/>
          <p:cNvSpPr/>
          <p:nvPr/>
        </p:nvSpPr>
        <p:spPr>
          <a:xfrm>
            <a:off x="0" y="0"/>
            <a:ext cx="12192000" cy="6872332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30" name="그룹 29"/>
          <p:cNvGrpSpPr/>
          <p:nvPr/>
        </p:nvGrpSpPr>
        <p:grpSpPr>
          <a:xfrm>
            <a:off x="2957657" y="668702"/>
            <a:ext cx="6303134" cy="4721469"/>
            <a:chOff x="3852144" y="959330"/>
            <a:chExt cx="4584138" cy="4471068"/>
          </a:xfrm>
        </p:grpSpPr>
        <p:sp>
          <p:nvSpPr>
            <p:cNvPr id="31" name="타원 30"/>
            <p:cNvSpPr/>
            <p:nvPr/>
          </p:nvSpPr>
          <p:spPr>
            <a:xfrm>
              <a:off x="4040156" y="1102369"/>
              <a:ext cx="3972497" cy="3972497"/>
            </a:xfrm>
            <a:prstGeom prst="ellipse">
              <a:avLst/>
            </a:prstGeom>
            <a:solidFill>
              <a:srgbClr val="F7F4E3"/>
            </a:solidFill>
            <a:ln w="1111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4264261" y="1373126"/>
              <a:ext cx="3498810" cy="3498810"/>
            </a:xfrm>
            <a:prstGeom prst="ellipse">
              <a:avLst/>
            </a:prstGeom>
            <a:solidFill>
              <a:srgbClr val="F7F4E3"/>
            </a:solidFill>
            <a:ln w="127000">
              <a:solidFill>
                <a:srgbClr val="E05B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원호 32"/>
            <p:cNvSpPr/>
            <p:nvPr/>
          </p:nvSpPr>
          <p:spPr>
            <a:xfrm rot="7512704">
              <a:off x="3852144" y="959330"/>
              <a:ext cx="4337115" cy="4337115"/>
            </a:xfrm>
            <a:prstGeom prst="arc">
              <a:avLst>
                <a:gd name="adj1" fmla="val 16200000"/>
                <a:gd name="adj2" fmla="val 2197969"/>
              </a:avLst>
            </a:prstGeom>
            <a:ln w="82550">
              <a:solidFill>
                <a:srgbClr val="F7F4E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원호 33"/>
            <p:cNvSpPr/>
            <p:nvPr/>
          </p:nvSpPr>
          <p:spPr>
            <a:xfrm rot="21253438">
              <a:off x="3877654" y="1000196"/>
              <a:ext cx="4289797" cy="4289797"/>
            </a:xfrm>
            <a:prstGeom prst="arc">
              <a:avLst>
                <a:gd name="adj1" fmla="val 12693145"/>
                <a:gd name="adj2" fmla="val 2318383"/>
              </a:avLst>
            </a:prstGeom>
            <a:ln w="190500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원호 34"/>
            <p:cNvSpPr/>
            <p:nvPr/>
          </p:nvSpPr>
          <p:spPr>
            <a:xfrm rot="21326379">
              <a:off x="3979526" y="1083866"/>
              <a:ext cx="4456756" cy="4346532"/>
            </a:xfrm>
            <a:prstGeom prst="arc">
              <a:avLst>
                <a:gd name="adj1" fmla="val 21422527"/>
                <a:gd name="adj2" fmla="val 2197969"/>
              </a:avLst>
            </a:prstGeom>
            <a:ln w="63500">
              <a:solidFill>
                <a:srgbClr val="E05B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778746" y="2112727"/>
            <a:ext cx="45563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rgbClr val="240202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윤리와 철학</a:t>
            </a:r>
            <a:endParaRPr lang="en-US" altLang="ko-KR" sz="4000" dirty="0">
              <a:solidFill>
                <a:srgbClr val="240202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/>
            <a:r>
              <a:rPr lang="ko-KR" altLang="en-US" sz="4000" dirty="0">
                <a:solidFill>
                  <a:srgbClr val="240202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비밀보장과 알 권리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375" y="5398056"/>
            <a:ext cx="4407248" cy="1323439"/>
          </a:xfrm>
          <a:prstGeom prst="rect">
            <a:avLst/>
          </a:prstGeom>
          <a:noFill/>
          <a:ln>
            <a:solidFill>
              <a:srgbClr val="24020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1222004 </a:t>
            </a:r>
            <a:r>
              <a:rPr lang="ko-KR" altLang="en-US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김병희</a:t>
            </a:r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1418014 </a:t>
            </a:r>
            <a:r>
              <a:rPr lang="ko-KR" altLang="en-US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김재현</a:t>
            </a:r>
            <a:endParaRPr lang="en-US" altLang="ko-KR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1518054 </a:t>
            </a:r>
            <a:r>
              <a:rPr lang="ko-KR" altLang="en-US" sz="20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정우석</a:t>
            </a:r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1618051 </a:t>
            </a:r>
            <a:r>
              <a:rPr lang="ko-KR" altLang="en-US" sz="20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정주연</a:t>
            </a:r>
            <a:endParaRPr lang="en-US" altLang="ko-KR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2000" b="1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1618063 </a:t>
            </a:r>
            <a:r>
              <a:rPr lang="ko-KR" altLang="en-US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김영주</a:t>
            </a:r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1718029 </a:t>
            </a:r>
            <a:r>
              <a:rPr lang="ko-KR" altLang="en-US" sz="20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백진성</a:t>
            </a:r>
            <a:endParaRPr lang="en-US" altLang="ko-KR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1718035 </a:t>
            </a:r>
            <a:r>
              <a:rPr lang="ko-KR" altLang="en-US" sz="2000" b="1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신재영</a:t>
            </a:r>
            <a:endParaRPr lang="ko-KR" altLang="en-US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08584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72687" y="1095271"/>
            <a:ext cx="11586754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(1) </a:t>
            </a:r>
            <a:r>
              <a:rPr lang="ko-KR" altLang="en-US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특히 고지된 동의를 위해서 민감하게 고려해야 할 요소들 </a:t>
            </a:r>
          </a:p>
          <a:p>
            <a:pPr algn="just" fontAlgn="base">
              <a:lnSpc>
                <a:spcPct val="160000"/>
              </a:lnSpc>
            </a:pPr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1.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서비스의 내용에 대해 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클라이언트가 충분히 이해할 수 있는 방식으로 전달 했는지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의 여부</a:t>
            </a:r>
            <a:endParaRPr lang="ko-KR" altLang="en-US" kern="0" dirty="0">
              <a:solidFill>
                <a:srgbClr val="000000"/>
              </a:solidFill>
              <a:latin typeface="한컴바탕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ex)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결혼이민외국인여성이나 외국인 근로자와 같은 외국인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장애인 등</a:t>
            </a:r>
            <a:endParaRPr lang="ko-KR" altLang="en-US" kern="0" dirty="0">
              <a:solidFill>
                <a:srgbClr val="000000"/>
              </a:solidFill>
              <a:latin typeface="한컴바탕"/>
            </a:endParaRPr>
          </a:p>
          <a:p>
            <a:pPr algn="just" fontAlgn="base">
              <a:lnSpc>
                <a:spcPct val="160000"/>
              </a:lnSpc>
            </a:pPr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2.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클라이언트가 이해할 수 있도록 언어를 고려하고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전문지식이 필요 없는 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쉬운 단어로 설명</a:t>
            </a:r>
            <a:r>
              <a:rPr lang="ko-KR" altLang="en-US" kern="0" dirty="0">
                <a:latin typeface="한컴바탕"/>
                <a:ea typeface="한컴바탕"/>
              </a:rPr>
              <a:t>해야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한다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. </a:t>
            </a:r>
          </a:p>
          <a:p>
            <a:pPr algn="just" fontAlgn="base">
              <a:lnSpc>
                <a:spcPct val="16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또한 사회복지사가 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전달하고자 하는 의미대로 이해 하였는지에 대한 철저한 확인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이 필요하다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한컴바탕"/>
            </a:endParaRPr>
          </a:p>
          <a:p>
            <a:pPr algn="just" fontAlgn="base">
              <a:lnSpc>
                <a:spcPct val="160000"/>
              </a:lnSpc>
            </a:pPr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3.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동의가 자발적이지 않았다거나 겉으로 드러난 강요가 아니더라도 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강요의 힘이 작용 </a:t>
            </a:r>
            <a:r>
              <a:rPr lang="ko-KR" altLang="en-US" kern="0" dirty="0">
                <a:latin typeface="한컴바탕"/>
                <a:ea typeface="한컴바탕"/>
              </a:rPr>
              <a:t>하였다거나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대안이 전무한 상황이라면 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고지된 동의라고 보기 어려움</a:t>
            </a:r>
            <a:r>
              <a:rPr lang="en-US" altLang="ko-KR" b="1" kern="0" dirty="0">
                <a:solidFill>
                  <a:srgbClr val="FF0000"/>
                </a:solidFill>
                <a:latin typeface="한컴바탕"/>
                <a:ea typeface="한컴바탕"/>
              </a:rPr>
              <a:t>.</a:t>
            </a:r>
            <a:endParaRPr lang="ko-KR" altLang="en-US" b="1" kern="0" dirty="0">
              <a:solidFill>
                <a:srgbClr val="FF0000"/>
              </a:solidFill>
              <a:latin typeface="한컴바탕"/>
            </a:endParaRPr>
          </a:p>
        </p:txBody>
      </p:sp>
      <p:sp>
        <p:nvSpPr>
          <p:cNvPr id="6" name="이등변 삼각형 5"/>
          <p:cNvSpPr/>
          <p:nvPr/>
        </p:nvSpPr>
        <p:spPr>
          <a:xfrm rot="10800000" flipH="1">
            <a:off x="-1" y="-1"/>
            <a:ext cx="2338251" cy="1240971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7" name="이등변 삼각형 6"/>
          <p:cNvSpPr/>
          <p:nvPr/>
        </p:nvSpPr>
        <p:spPr>
          <a:xfrm rot="10800000" flipH="1" flipV="1">
            <a:off x="9431383" y="5434149"/>
            <a:ext cx="2760617" cy="1423851"/>
          </a:xfrm>
          <a:prstGeom prst="triangle">
            <a:avLst>
              <a:gd name="adj" fmla="val 10000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65524" y="255491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</a:p>
        </p:txBody>
      </p:sp>
    </p:spTree>
    <p:extLst>
      <p:ext uri="{BB962C8B-B14F-4D97-AF65-F5344CB8AC3E}">
        <p14:creationId xmlns:p14="http://schemas.microsoft.com/office/powerpoint/2010/main" val="421627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61256" y="1590494"/>
            <a:ext cx="11691257" cy="212160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indent="0" fontAlgn="base">
              <a:buNone/>
            </a:pPr>
            <a:r>
              <a:rPr lang="en-US" altLang="ko-KR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☞</a:t>
            </a:r>
            <a:r>
              <a:rPr lang="ko-KR" altLang="en-US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왜</a:t>
            </a:r>
            <a:r>
              <a:rPr lang="en-US" altLang="ko-KR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?</a:t>
            </a:r>
          </a:p>
          <a:p>
            <a:pPr marL="0" indent="0" fontAlgn="base">
              <a:buNone/>
            </a:pPr>
            <a:endParaRPr lang="en-US" altLang="ko-KR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marL="0" indent="0" fontAlgn="base">
              <a:buNone/>
            </a:pP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전문성이 높은 분야일수록 정보와 </a:t>
            </a:r>
            <a:r>
              <a:rPr lang="ko-KR" altLang="en-US" sz="2400" b="1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지식의 독점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 이루어지고 있기 때문에 클라이언트는 이 부분에서 절대 약자일 수밖에 없는 </a:t>
            </a:r>
            <a:r>
              <a:rPr lang="ko-KR" altLang="en-US" sz="2400" b="1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정보의 비대칭성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</a:t>
            </a:r>
            <a:r>
              <a:rPr lang="ko-KR" altLang="en-US" sz="240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존재하므로 고지된 동의 원칙이 반드시 지켜져야 한다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61256" y="4495690"/>
            <a:ext cx="1169125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☞</a:t>
            </a:r>
            <a:r>
              <a:rPr lang="ko-KR" altLang="en-US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예외</a:t>
            </a:r>
            <a:endParaRPr lang="en-US" altLang="ko-KR" sz="28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endParaRPr lang="en-US" altLang="ko-KR" sz="28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환자 본인과 타인에 대한 피해 방지가 </a:t>
            </a:r>
            <a:r>
              <a:rPr lang="ko-KR" altLang="en-US" sz="2400" b="1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긴급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하게 필요한 경우 </a:t>
            </a:r>
            <a:r>
              <a:rPr lang="ko-KR" altLang="en-US" sz="2400" b="1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일시적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으로만 가능하다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endParaRPr lang="en-US" altLang="ko-KR" sz="2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0589" y="281617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</a:p>
        </p:txBody>
      </p:sp>
      <p:sp>
        <p:nvSpPr>
          <p:cNvPr id="8" name="이등변 삼각형 7"/>
          <p:cNvSpPr/>
          <p:nvPr/>
        </p:nvSpPr>
        <p:spPr>
          <a:xfrm rot="10800000" flipH="1">
            <a:off x="-1" y="-1"/>
            <a:ext cx="2338251" cy="1240971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이등변 삼각형 8"/>
          <p:cNvSpPr/>
          <p:nvPr/>
        </p:nvSpPr>
        <p:spPr>
          <a:xfrm rot="10800000" flipH="1" flipV="1">
            <a:off x="9431383" y="5434149"/>
            <a:ext cx="2760617" cy="1423851"/>
          </a:xfrm>
          <a:prstGeom prst="triangle">
            <a:avLst>
              <a:gd name="adj" fmla="val 10000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4604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9601200" y="5765437"/>
            <a:ext cx="2590800" cy="109256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65524" y="255491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167391" y="2307992"/>
            <a:ext cx="11928021" cy="224676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 fontAlgn="base">
              <a:buFontTx/>
              <a:buChar char="-"/>
            </a:pPr>
            <a:r>
              <a:rPr lang="ko-KR" altLang="en-US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의의</a:t>
            </a:r>
            <a:endParaRPr lang="en-US" altLang="ko-KR" sz="28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marL="457200" indent="-457200" fontAlgn="base">
              <a:buFontTx/>
              <a:buChar char="-"/>
            </a:pPr>
            <a:endParaRPr lang="en-US" altLang="ko-KR" sz="28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ko-KR" altLang="en-US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주어진 정보를 바탕으로 클라이언트 스스로 선택</a:t>
            </a:r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결정함으로써 </a:t>
            </a:r>
            <a:r>
              <a:rPr lang="ko-KR" altLang="en-US" sz="2800" b="1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적극적이고 주체적인 의미</a:t>
            </a:r>
            <a:r>
              <a:rPr lang="ko-KR" altLang="en-US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를 지닌다고 할 수 있다</a:t>
            </a:r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</a:p>
          <a:p>
            <a:pPr fontAlgn="base"/>
            <a:endParaRPr lang="en-US" altLang="ko-KR" sz="28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216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9476" y="2191172"/>
            <a:ext cx="11928021" cy="310854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indent="-342900" fontAlgn="base">
              <a:buFontTx/>
              <a:buChar char="-"/>
            </a:pPr>
            <a:r>
              <a:rPr lang="ko-KR" altLang="en-US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종류</a:t>
            </a:r>
            <a:endParaRPr lang="en-US" altLang="ko-KR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marL="342900" indent="-342900" fontAlgn="base">
              <a:buFontTx/>
              <a:buChar char="-"/>
            </a:pPr>
            <a:endParaRPr lang="en-US" altLang="ko-KR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①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사전동의 </a:t>
            </a:r>
            <a:r>
              <a:rPr lang="en-US" altLang="ko-KR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사회복지사가 </a:t>
            </a:r>
            <a:r>
              <a:rPr lang="ko-KR" altLang="en-US" sz="2000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개입을 시작하기 이전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에 혹은 </a:t>
            </a:r>
            <a:r>
              <a:rPr lang="ko-KR" altLang="en-US" sz="2000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서비스를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2000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진행하기 전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에 이에 대해서 충분히 </a:t>
            </a:r>
            <a:r>
              <a:rPr lang="ko-KR" altLang="en-US" sz="2000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설명하고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클라이언트의 동의를 받게 된다</a:t>
            </a:r>
            <a:r>
              <a:rPr lang="en-US" altLang="ko-KR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20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②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자발적 동의 </a:t>
            </a:r>
            <a:r>
              <a:rPr lang="en-US" altLang="ko-KR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: 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외부 </a:t>
            </a:r>
            <a:r>
              <a:rPr lang="ko-KR" altLang="en-US" sz="2000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압력에 의하지 않은 자발적인 동의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로 서비스 내용에 대해서 동의 한다는 의사결정의 절차로 클라이언트에게 서비스 선택 및 서비스 내용에 대한 충분한 정보제공을 전제로 동의를 받게 된다</a:t>
            </a:r>
            <a:r>
              <a:rPr lang="en-US" altLang="ko-KR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20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endParaRPr lang="en-US" altLang="ko-KR" sz="20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이등변 삼각형 2"/>
          <p:cNvSpPr/>
          <p:nvPr/>
        </p:nvSpPr>
        <p:spPr>
          <a:xfrm rot="10800000" flipH="1">
            <a:off x="-1" y="-1"/>
            <a:ext cx="2338251" cy="1240971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4" name="이등변 삼각형 3"/>
          <p:cNvSpPr/>
          <p:nvPr/>
        </p:nvSpPr>
        <p:spPr>
          <a:xfrm flipH="1">
            <a:off x="9601200" y="5765437"/>
            <a:ext cx="2590800" cy="109256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65524" y="255491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</a:p>
        </p:txBody>
      </p:sp>
    </p:spTree>
    <p:extLst>
      <p:ext uri="{BB962C8B-B14F-4D97-AF65-F5344CB8AC3E}">
        <p14:creationId xmlns:p14="http://schemas.microsoft.com/office/powerpoint/2010/main" val="304626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9601200" y="5765437"/>
            <a:ext cx="2590800" cy="109256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65524" y="255491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72539" y="2168647"/>
            <a:ext cx="11928021" cy="286232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☞</a:t>
            </a:r>
            <a:r>
              <a:rPr lang="ko-KR" altLang="en-US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무엇을</a:t>
            </a:r>
            <a:r>
              <a:rPr lang="en-US" altLang="ko-KR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?</a:t>
            </a:r>
          </a:p>
          <a:p>
            <a:pPr fontAlgn="base"/>
            <a:endParaRPr lang="en-US" altLang="ko-KR" sz="28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1.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목적 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                                         2.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관련된 위험 </a:t>
            </a:r>
            <a:endParaRPr lang="en-US" altLang="ko-KR" sz="2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3.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절차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                                          4. 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비용 </a:t>
            </a:r>
            <a:endParaRPr lang="en-US" altLang="ko-KR" sz="2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5. 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선택할 수 있는 대안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                              6. 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거부할 수 있는 권리</a:t>
            </a:r>
            <a:endParaRPr lang="en-US" altLang="ko-KR" sz="2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7. </a:t>
            </a:r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한계 </a:t>
            </a:r>
            <a:endParaRPr lang="en-US" altLang="ko-KR" sz="24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ko-KR" altLang="en-US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등</a:t>
            </a:r>
            <a:r>
              <a:rPr lang="en-US" altLang="ko-KR" sz="24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2479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9601200" y="5765437"/>
            <a:ext cx="2590800" cy="109256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13272" y="346930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54328" y="1799853"/>
            <a:ext cx="11928021" cy="3539430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3-2) </a:t>
            </a:r>
            <a:r>
              <a:rPr lang="ko-KR" altLang="en-US" sz="28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사례</a:t>
            </a:r>
            <a:endParaRPr lang="en-US" altLang="ko-KR" sz="28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endParaRPr lang="en-US" altLang="ko-KR" sz="28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A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씨 아버지께서 교통사고가 나 병원에 입원하게 되었다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이후 허리나 다리 쪽의 수술이 필요하다는 이야기를 듣게 되었고 직장에서 바로 퇴근해서 온 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A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씨는 수술예정시간 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10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분 전에 급하게 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5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장의 동의서에 서명을 하게 돼서 제대로 읽지 못하고 서명을 하게 되었다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그런데 아버지는 그 수술 후 오히려 한쪽다리를 저는 수술후유증을 앓게 되셨습니다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병원 측에 의료 과실이 아니냐고 따져 물으니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A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씨가 서명한 수술 동의서에 수술후유증에 대해 충분한 설명이 나와있고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책임을 묻지 않겠다는 내용이 적혀 있으니 배상을 하지 않아도 된다며 배상을 거절했다</a:t>
            </a:r>
            <a:r>
              <a:rPr lang="en-US" altLang="ko-KR" sz="24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130379" y="2637005"/>
            <a:ext cx="11928021" cy="18651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서울중앙지방법원 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2018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나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5835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판례에 따르면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해당 수술로 발생 예상되는 </a:t>
            </a:r>
            <a:r>
              <a:rPr lang="ko-KR" altLang="en-US" kern="0" dirty="0">
                <a:solidFill>
                  <a:srgbClr val="FF843A"/>
                </a:solidFill>
                <a:latin typeface="한컴바탕"/>
                <a:ea typeface="한컴바탕"/>
              </a:rPr>
              <a:t>위험 및 부작용 등에 대해 충분히 이해하도록 설명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하였음을 의사 측에서 입증하지 </a:t>
            </a:r>
            <a:r>
              <a:rPr lang="ko-KR" altLang="en-US" kern="0" dirty="0">
                <a:solidFill>
                  <a:srgbClr val="FF843A"/>
                </a:solidFill>
                <a:latin typeface="한컴바탕"/>
                <a:ea typeface="한컴바탕"/>
              </a:rPr>
              <a:t>못할 경우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에는 설명의무 위반으로 </a:t>
            </a:r>
            <a:r>
              <a:rPr lang="ko-KR" altLang="en-US" kern="0" dirty="0">
                <a:solidFill>
                  <a:srgbClr val="FF843A"/>
                </a:solidFill>
                <a:latin typeface="한컴바탕"/>
                <a:ea typeface="한컴바탕"/>
              </a:rPr>
              <a:t>배상금을 지급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해야 한다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한컴바탕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담당의사는 환자에게 발생이 예상되는 위험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·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부작용 등에 대해 충분히 이해하도록 </a:t>
            </a:r>
            <a:r>
              <a:rPr lang="ko-KR" altLang="en-US" kern="0" dirty="0">
                <a:solidFill>
                  <a:srgbClr val="FF843A"/>
                </a:solidFill>
                <a:latin typeface="한컴바탕"/>
                <a:ea typeface="한컴바탕"/>
              </a:rPr>
              <a:t>설명할 의무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가 있으며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그에 따른 환자 개인의 의견을 반영해 수술을 받을 것인지 </a:t>
            </a:r>
            <a:r>
              <a:rPr lang="ko-KR" altLang="en-US" kern="0" dirty="0">
                <a:solidFill>
                  <a:srgbClr val="FF843A"/>
                </a:solidFill>
                <a:latin typeface="한컴바탕"/>
                <a:ea typeface="한컴바탕"/>
              </a:rPr>
              <a:t>자발적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으로</a:t>
            </a:r>
            <a:r>
              <a:rPr lang="ko-KR" altLang="en-US" kern="0" dirty="0">
                <a:solidFill>
                  <a:srgbClr val="FF843A"/>
                </a:solidFill>
                <a:latin typeface="한컴바탕"/>
                <a:ea typeface="한컴바탕"/>
              </a:rPr>
              <a:t> 선택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하도록 해야 할 </a:t>
            </a:r>
            <a:r>
              <a:rPr lang="ko-KR" altLang="en-US" kern="0" dirty="0">
                <a:solidFill>
                  <a:srgbClr val="FF843A"/>
                </a:solidFill>
                <a:latin typeface="한컴바탕"/>
                <a:ea typeface="한컴바탕"/>
              </a:rPr>
              <a:t>의무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가 있다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한컴바탕"/>
            </a:endParaRPr>
          </a:p>
        </p:txBody>
      </p:sp>
    </p:spTree>
    <p:extLst>
      <p:ext uri="{BB962C8B-B14F-4D97-AF65-F5344CB8AC3E}">
        <p14:creationId xmlns:p14="http://schemas.microsoft.com/office/powerpoint/2010/main" val="2503719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895350" y="2642960"/>
            <a:ext cx="10515600" cy="1325563"/>
          </a:xfr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ko-KR" altLang="en-US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본론</a:t>
            </a:r>
          </a:p>
        </p:txBody>
      </p:sp>
    </p:spTree>
    <p:extLst>
      <p:ext uri="{BB962C8B-B14F-4D97-AF65-F5344CB8AC3E}">
        <p14:creationId xmlns:p14="http://schemas.microsoft.com/office/powerpoint/2010/main" val="3102410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8397352" y="4879215"/>
            <a:ext cx="3794648" cy="1978785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55938" y="652645"/>
            <a:ext cx="650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사회복지에서의 중요성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274321" y="2523501"/>
            <a:ext cx="1169125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클라이언트가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지닌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문제가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두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가지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이상의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윤리적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의무가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상충</a:t>
            </a:r>
            <a:r>
              <a:rPr lang="en-US" altLang="ko-KR" sz="2400" b="1" kern="0" dirty="0">
                <a:solidFill>
                  <a:srgbClr val="FF843A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할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경우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어떤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가치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판단을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내렸는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가에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따라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특정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클라이언트의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특정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권리가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심각하게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위협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받는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상황이</a:t>
            </a:r>
            <a:endParaRPr lang="en-US" altLang="ko-KR" sz="24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발생</a:t>
            </a:r>
            <a:r>
              <a:rPr lang="ko-KR" altLang="en-US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한다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이때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사회복지사는</a:t>
            </a:r>
            <a:r>
              <a:rPr lang="en-US" altLang="ko-KR" sz="2400" kern="0" dirty="0">
                <a:solidFill>
                  <a:srgbClr val="FF843A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가장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합리적인</a:t>
            </a:r>
            <a:r>
              <a:rPr lang="en-US" altLang="ko-KR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b="1" kern="0" dirty="0" err="1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해결방안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을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클라이언트에게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제시해야할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의무가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있기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때문에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최선의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결과를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기대할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수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있는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판단을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내릴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수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있도록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노력하여야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sz="24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한다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04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8397352" y="4879215"/>
            <a:ext cx="3794648" cy="1978785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93115" y="547635"/>
            <a:ext cx="2258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2.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한계점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13506" y="2104551"/>
            <a:ext cx="11547568" cy="344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비밀보장과 알 권리는 사회복지실천에서 </a:t>
            </a:r>
            <a:r>
              <a:rPr lang="ko-KR" altLang="en-US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절대적 가치가 아니라 상대적 가치</a:t>
            </a:r>
            <a:r>
              <a:rPr lang="ko-KR" altLang="en-US" sz="2400" kern="0" dirty="0">
                <a:latin typeface="함초롬바탕" panose="02030604000101010101" pitchFamily="18" charset="-127"/>
                <a:ea typeface="함초롬바탕" panose="02030604000101010101" pitchFamily="18" charset="-127"/>
              </a:rPr>
              <a:t>이며</a:t>
            </a:r>
            <a:r>
              <a:rPr lang="ko-KR" altLang="en-US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어떤 실천 윤리를 중시해야 하는지를 판단하는 것은 쉬운 일이 아니기 때문에 사회복지사는 가치 판단의 </a:t>
            </a:r>
            <a:r>
              <a:rPr lang="ko-KR" altLang="en-US" sz="2400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윤리적 딜레마</a:t>
            </a:r>
            <a:r>
              <a:rPr lang="ko-KR" altLang="en-US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에 빠지게 되어 선택의 갈림길에 놓인다</a:t>
            </a:r>
            <a:r>
              <a:rPr lang="en-US" altLang="ko-KR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</a:p>
          <a:p>
            <a:pPr algn="just" fontAlgn="base">
              <a:lnSpc>
                <a:spcPct val="160000"/>
              </a:lnSpc>
            </a:pPr>
            <a:endParaRPr lang="en-US" altLang="ko-KR" sz="24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☞ 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윤리적 딜레마 </a:t>
            </a:r>
            <a:r>
              <a:rPr lang="en-US" altLang="ko-KR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직면한 문제가 두 가지 이상의 윤리적 의무에 상충될 때</a:t>
            </a:r>
            <a:r>
              <a:rPr lang="en-US" altLang="ko-KR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한 가지를 위반하지 않고서는 다른 것을 지키거나 따를 수 없는 상황을 의미한다</a:t>
            </a:r>
            <a:r>
              <a:rPr lang="en-US" altLang="ko-KR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sz="20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800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8397352" y="4879215"/>
            <a:ext cx="3794648" cy="1978785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5315" y="2699089"/>
            <a:ext cx="1147396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1). </a:t>
            </a:r>
            <a:r>
              <a:rPr lang="ko-KR" altLang="en-US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시한부 판정을 받은 환자에게 이 사실을 알려야 하는가</a:t>
            </a:r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?</a:t>
            </a:r>
            <a:endParaRPr lang="ko-KR" altLang="en-US" sz="28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endParaRPr lang="en-US" altLang="ko-KR" sz="28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endParaRPr lang="en-US" altLang="ko-KR" sz="28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2). </a:t>
            </a:r>
            <a:r>
              <a:rPr lang="ko-KR" altLang="en-US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해외 입양된 자녀</a:t>
            </a:r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친 생부모에 대한 ‘</a:t>
            </a:r>
            <a:r>
              <a:rPr lang="ko-KR" altLang="en-US" sz="28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알권리</a:t>
            </a:r>
            <a:r>
              <a:rPr lang="ko-KR" altLang="en-US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’ </a:t>
            </a:r>
            <a:r>
              <a:rPr lang="en-US" altLang="ko-KR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vs </a:t>
            </a:r>
            <a:r>
              <a:rPr lang="ko-KR" altLang="en-US" sz="28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부모 ‘프라이버시’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2865" y="382297"/>
            <a:ext cx="1047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36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상충되는 서로 다른 가치 중 하나를 골라야 하는 윤리적 딜레마 사례</a:t>
            </a:r>
          </a:p>
        </p:txBody>
      </p:sp>
    </p:spTree>
    <p:extLst>
      <p:ext uri="{BB962C8B-B14F-4D97-AF65-F5344CB8AC3E}">
        <p14:creationId xmlns:p14="http://schemas.microsoft.com/office/powerpoint/2010/main" val="239695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222" y="1847431"/>
            <a:ext cx="3710969" cy="4062651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altLang="ko-KR" dirty="0"/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비밀보장의 원칙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1-1).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사회복지에서의 비밀보장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1-2).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marL="342900" indent="-342900">
              <a:buAutoNum type="arabicPeriod"/>
            </a:pP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알 권리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2-1).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사회복지에서의 알 권리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2-2).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3-1).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사회복지에서의 고지된                동의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3-2).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32491" y="2122559"/>
            <a:ext cx="2937079" cy="2554545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altLang="ko-KR" sz="20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사회복지에서의 중요성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한계점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윤리적 딜레마 사례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4.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관련 영상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51967" y="1978727"/>
            <a:ext cx="3495297" cy="156966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altLang="ko-KR" sz="1600" dirty="0"/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 같이 토론 해볼 사례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2. </a:t>
            </a:r>
            <a:r>
              <a:rPr lang="ko-KR" altLang="en-US" sz="20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사례에 대한 우리들의 생각</a:t>
            </a:r>
            <a:endParaRPr lang="en-US" altLang="ko-KR" sz="20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48" name="그룹 47"/>
          <p:cNvGrpSpPr/>
          <p:nvPr/>
        </p:nvGrpSpPr>
        <p:grpSpPr>
          <a:xfrm>
            <a:off x="-1" y="0"/>
            <a:ext cx="12192001" cy="6906586"/>
            <a:chOff x="-1" y="0"/>
            <a:chExt cx="12192001" cy="6906586"/>
          </a:xfrm>
        </p:grpSpPr>
        <p:sp>
          <p:nvSpPr>
            <p:cNvPr id="50" name="이등변 삼각형 49"/>
            <p:cNvSpPr/>
            <p:nvPr userDrawn="1"/>
          </p:nvSpPr>
          <p:spPr>
            <a:xfrm flipH="1">
              <a:off x="-1" y="5620871"/>
              <a:ext cx="3213848" cy="1285715"/>
            </a:xfrm>
            <a:prstGeom prst="triangle">
              <a:avLst>
                <a:gd name="adj" fmla="val 100000"/>
              </a:avLst>
            </a:prstGeom>
            <a:solidFill>
              <a:srgbClr val="E05B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51" name="이등변 삼각형 50"/>
            <p:cNvSpPr/>
            <p:nvPr userDrawn="1"/>
          </p:nvSpPr>
          <p:spPr>
            <a:xfrm rot="16200000" flipH="1">
              <a:off x="9929448" y="460551"/>
              <a:ext cx="2723103" cy="1802001"/>
            </a:xfrm>
            <a:prstGeom prst="triangle">
              <a:avLst>
                <a:gd name="adj" fmla="val 0"/>
              </a:avLst>
            </a:prstGeom>
            <a:solidFill>
              <a:srgbClr val="73C0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88793" y="108249"/>
            <a:ext cx="2258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INDEX</a:t>
            </a:r>
            <a:endParaRPr lang="ko-KR" altLang="en-US" sz="3600" dirty="0">
              <a:solidFill>
                <a:srgbClr val="240202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318127" y="284657"/>
            <a:ext cx="439176" cy="439176"/>
            <a:chOff x="830593" y="490962"/>
            <a:chExt cx="439176" cy="439176"/>
          </a:xfrm>
        </p:grpSpPr>
        <p:sp>
          <p:nvSpPr>
            <p:cNvPr id="15" name="타원 14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타원 5"/>
          <p:cNvSpPr/>
          <p:nvPr/>
        </p:nvSpPr>
        <p:spPr>
          <a:xfrm>
            <a:off x="232410" y="1175904"/>
            <a:ext cx="773724" cy="773724"/>
          </a:xfrm>
          <a:prstGeom prst="ellipse">
            <a:avLst/>
          </a:prstGeom>
          <a:noFill/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/>
          <p:cNvSpPr/>
          <p:nvPr/>
        </p:nvSpPr>
        <p:spPr>
          <a:xfrm>
            <a:off x="4327780" y="1581077"/>
            <a:ext cx="773724" cy="773724"/>
          </a:xfrm>
          <a:prstGeom prst="ellipse">
            <a:avLst/>
          </a:prstGeom>
          <a:noFill/>
          <a:ln w="101600">
            <a:solidFill>
              <a:srgbClr val="E05B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7555536" y="1335317"/>
            <a:ext cx="773724" cy="773724"/>
          </a:xfrm>
          <a:prstGeom prst="ellipse">
            <a:avLst/>
          </a:prstGeo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374913" y="1190216"/>
            <a:ext cx="499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</a:t>
            </a:r>
            <a:endParaRPr lang="ko-KR" altLang="en-US" sz="4400" dirty="0">
              <a:solidFill>
                <a:srgbClr val="240202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45565" y="1556508"/>
            <a:ext cx="738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</a:t>
            </a:r>
            <a:endParaRPr lang="ko-KR" altLang="en-US" sz="4400" dirty="0">
              <a:solidFill>
                <a:srgbClr val="240202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18883" y="1328159"/>
            <a:ext cx="7381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3</a:t>
            </a:r>
            <a:endParaRPr lang="ko-KR" altLang="en-US" sz="4400" dirty="0">
              <a:solidFill>
                <a:srgbClr val="240202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05497" y="1585821"/>
            <a:ext cx="1186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본론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406223" y="1451269"/>
            <a:ext cx="1186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결론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7358" y="1285971"/>
            <a:ext cx="1931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서론</a:t>
            </a:r>
            <a:endParaRPr lang="en-US" altLang="ko-KR" sz="28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26" name="원호 25"/>
          <p:cNvSpPr/>
          <p:nvPr/>
        </p:nvSpPr>
        <p:spPr>
          <a:xfrm rot="15465642">
            <a:off x="10508649" y="1559946"/>
            <a:ext cx="5042734" cy="5188854"/>
          </a:xfrm>
          <a:prstGeom prst="arc">
            <a:avLst>
              <a:gd name="adj1" fmla="val 12745856"/>
              <a:gd name="adj2" fmla="val 14688863"/>
            </a:avLst>
          </a:prstGeom>
          <a:ln w="111125">
            <a:solidFill>
              <a:srgbClr val="E05B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원호 26"/>
          <p:cNvSpPr/>
          <p:nvPr/>
        </p:nvSpPr>
        <p:spPr>
          <a:xfrm rot="15986501">
            <a:off x="10839116" y="1523292"/>
            <a:ext cx="5042734" cy="4761139"/>
          </a:xfrm>
          <a:prstGeom prst="arc">
            <a:avLst>
              <a:gd name="adj1" fmla="val 12764786"/>
              <a:gd name="adj2" fmla="val 20101613"/>
            </a:avLst>
          </a:prstGeom>
          <a:ln w="136525">
            <a:solidFill>
              <a:srgbClr val="2402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6427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9562010" y="5512526"/>
            <a:ext cx="2629989" cy="134547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5124" y="475079"/>
            <a:ext cx="3092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관련 영상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0424" y="2433348"/>
            <a:ext cx="5980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hlinkClick r:id="rId2"/>
              </a:rPr>
              <a:t>https://youtu.be/4ABnPSWAu04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331" y="1895302"/>
            <a:ext cx="613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hlinkClick r:id="rId3"/>
              </a:rPr>
              <a:t> https://www.youtube.com/watch?v=bsGH229BLqM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15259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879021" y="2659290"/>
            <a:ext cx="10515600" cy="1325563"/>
          </a:xfrm>
          <a:noFill/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altLang="ko-KR" b="1" dirty="0"/>
              <a:t>    </a:t>
            </a:r>
            <a:r>
              <a:rPr lang="ko-KR" altLang="en-US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결론</a:t>
            </a:r>
          </a:p>
        </p:txBody>
      </p:sp>
    </p:spTree>
    <p:extLst>
      <p:ext uri="{BB962C8B-B14F-4D97-AF65-F5344CB8AC3E}">
        <p14:creationId xmlns:p14="http://schemas.microsoft.com/office/powerpoint/2010/main" val="216430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1299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ko-KR" sz="32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 </a:t>
            </a:r>
            <a:r>
              <a:rPr lang="ko-KR" altLang="en-US" sz="32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다 같이 토론 해 볼 사례</a:t>
            </a:r>
          </a:p>
        </p:txBody>
      </p:sp>
      <p:sp>
        <p:nvSpPr>
          <p:cNvPr id="3" name="내용 개체 틀 2"/>
          <p:cNvSpPr txBox="1">
            <a:spLocks/>
          </p:cNvSpPr>
          <p:nvPr/>
        </p:nvSpPr>
        <p:spPr>
          <a:xfrm>
            <a:off x="526869" y="1690688"/>
            <a:ext cx="10826931" cy="496211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중학교 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학년 여학생으로 흡연 문제 때문에 학교사회사업 약물 예방 프로그램에서 </a:t>
            </a:r>
            <a:r>
              <a:rPr lang="ko-KR" altLang="en-US" sz="1600" dirty="0" err="1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한씨와 만나게 되었다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협조적으로 프로그램을 마쳤으며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사회복지사와의 후속 상담을 계속 원하여 동의 하에 지난 석 달간 상담이 계속되고 있다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pPr marL="0" indent="0" fontAlgn="base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미숙의 부모는 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살 때 이혼했으며 생모는 연락이 두절된 채 전혀 왕래가 없다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미숙의 아버지는 이혼 직후 새어머니와 재혼했으며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아버지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새어머니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이복 여동생과 함께 살고 있다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오빠 둘이 있으나 각자 독립해 살고 있으며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큰오빠는 미숙을 보기 위해서 가끔 집에 들리곤 한다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pPr marL="0" indent="0" fontAlgn="base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어릴 때 아버지에게 많이 맞고 컸으며 지금도 아버지가 무섭다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아버지는 직업이 없으나 거의 집에 들어오지 않으며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새어머니 또한 다방을 경영하기 때문에 얼굴을 보기 힘들다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집에 있으면 이유 없이 불안하고 답답했기 때문에 학교를 중퇴한 아이들과 어울리기 시작했고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담배와 술이 늘어갔다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폭주족들과 어울리고 호프집을 드나든 적도 있지만 자신이 생각하기에도 한심해서 지금은 어울리지 않고 있다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pPr marL="0" indent="0" fontAlgn="base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집에서 알면 쫓겨날 것이라고 하면서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지금은 학교도 빠지지 않고 술과 담배도 하지 않으려고 있으니 비밀을 지켜 달라고 했다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 </a:t>
            </a:r>
            <a:r>
              <a:rPr lang="ko-KR" altLang="en-US" sz="1600" dirty="0" err="1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한씨는 미숙의 어머니로부터 전화를 받았다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학교에서 담배를 피우다가 징계를 받았다는 이야기를 이제야 들었는데 기가 막힌 다면서 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미숙의 문제가 어느 정도인지 알고 싶어했다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그리고 아버지가 전화를 받아 알려주지 않으면 자신이 누구든 어떻게 할지도 모른다고 말하고 전화가 끊어졌다</a:t>
            </a:r>
            <a:r>
              <a:rPr lang="en-US" altLang="ko-KR" sz="16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1600" dirty="0">
              <a:solidFill>
                <a:prstClr val="black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4" name="이등변 삼각형 3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5" name="이등변 삼각형 4"/>
          <p:cNvSpPr/>
          <p:nvPr/>
        </p:nvSpPr>
        <p:spPr>
          <a:xfrm flipH="1">
            <a:off x="9562010" y="5512526"/>
            <a:ext cx="2629989" cy="134547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157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87383" y="721297"/>
            <a:ext cx="11547566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토론 주제</a:t>
            </a:r>
            <a:r>
              <a:rPr lang="en-US" altLang="ko-KR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endParaRPr lang="ko-KR" altLang="en-US" sz="2400" b="1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endParaRPr lang="en-US" altLang="ko-KR" sz="2400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 </a:t>
            </a:r>
            <a:r>
              <a:rPr lang="ko-KR" altLang="en-US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클라이언트는 누구인가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 </a:t>
            </a:r>
            <a:endParaRPr lang="ko-KR" altLang="en-US" sz="2400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2. </a:t>
            </a:r>
            <a:r>
              <a:rPr lang="ko-KR" altLang="en-US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 사례의 문제는 무엇인가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  <a:endParaRPr lang="ko-KR" altLang="en-US" sz="2400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클라이언트의 욕구는 무엇인가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  <a:endParaRPr lang="ko-KR" altLang="en-US" sz="2400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4. </a:t>
            </a:r>
            <a:r>
              <a:rPr lang="ko-KR" altLang="en-US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 사례에서 사회복지사가 직면한 딜레마는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  <a:endParaRPr lang="ko-KR" altLang="en-US" sz="2400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5. </a:t>
            </a:r>
            <a:r>
              <a:rPr lang="ko-KR" altLang="en-US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 사례에 대한 조원의 생각은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  <a:endParaRPr lang="ko-KR" altLang="en-US" sz="2400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6. </a:t>
            </a:r>
            <a:r>
              <a:rPr lang="ko-KR" altLang="en-US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결론으로 사회복지사로서 어떻게 행동할 것인가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 </a:t>
            </a:r>
            <a:endParaRPr lang="ko-KR" altLang="en-US" sz="2400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4629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10043464" y="5737609"/>
            <a:ext cx="2148535" cy="1120391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65993" y="2356339"/>
            <a:ext cx="100232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0" b="1" dirty="0"/>
              <a:t>THANK YOU</a:t>
            </a:r>
            <a:r>
              <a:rPr lang="en-US" altLang="ko-KR" sz="8000" b="1" dirty="0">
                <a:sym typeface="Wingdings" panose="05000000000000000000" pitchFamily="2" charset="2"/>
              </a:rPr>
              <a:t></a:t>
            </a:r>
            <a:endParaRPr lang="ko-KR" alt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1854724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42307" y="2283732"/>
            <a:ext cx="10515600" cy="1325563"/>
          </a:xfrm>
          <a:noFill/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ko-KR" altLang="en-US" b="1" dirty="0"/>
              <a:t>서론</a:t>
            </a:r>
          </a:p>
        </p:txBody>
      </p:sp>
    </p:spTree>
    <p:extLst>
      <p:ext uri="{BB962C8B-B14F-4D97-AF65-F5344CB8AC3E}">
        <p14:creationId xmlns:p14="http://schemas.microsoft.com/office/powerpoint/2010/main" val="2789802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9601200" y="5765437"/>
            <a:ext cx="2590800" cy="109256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57358" y="448940"/>
            <a:ext cx="86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비밀보장의</a:t>
            </a:r>
            <a:r>
              <a:rPr lang="ko-KR" altLang="en-US" sz="3600" b="1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원칙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352697" y="2133300"/>
            <a:ext cx="11723913" cy="1354217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 </a:t>
            </a:r>
            <a:r>
              <a:rPr lang="ko-KR" altLang="en-US" sz="28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비밀보장의 원칙의 의미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-</a:t>
            </a:r>
            <a:r>
              <a:rPr lang="ko-KR" altLang="en-US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전문직이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클라이언트로부터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얻은 정보수집</a:t>
            </a: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케이스 기록 등의 내용을 </a:t>
            </a:r>
            <a:r>
              <a:rPr lang="ko-KR" altLang="en-US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동의 없이 외부로 유출하지 않겠다는 약속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을    </a:t>
            </a: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의미하며</a:t>
            </a: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클라이언트가 불이익을 당하지 않도록 세심한 주의가 요구된다</a:t>
            </a: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endParaRPr lang="ko-KR" altLang="en-US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703" y="3811208"/>
            <a:ext cx="91309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24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☞ 비밀보장의 원칙을 지키지 않는다면</a:t>
            </a:r>
            <a:r>
              <a:rPr lang="en-US" altLang="ko-KR" sz="2400" b="1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?</a:t>
            </a:r>
            <a:endParaRPr lang="ko-KR" altLang="en-US" sz="2400" b="1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① 상실감과 배신감 </a:t>
            </a: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② 신뢰관계의 손상</a:t>
            </a: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endParaRPr lang="en-US" altLang="ko-KR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③</a:t>
            </a:r>
            <a:r>
              <a:rPr lang="en-US" altLang="ko-KR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더 이상 도움을 요청하지 않음</a:t>
            </a:r>
          </a:p>
        </p:txBody>
      </p:sp>
    </p:spTree>
    <p:extLst>
      <p:ext uri="{BB962C8B-B14F-4D97-AF65-F5344CB8AC3E}">
        <p14:creationId xmlns:p14="http://schemas.microsoft.com/office/powerpoint/2010/main" val="363680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261255" y="632076"/>
            <a:ext cx="11599817" cy="20621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6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1-1) </a:t>
            </a:r>
            <a:r>
              <a:rPr lang="ko-KR" altLang="en-US" sz="26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 현장에서의 비밀보장의 원칙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 -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비밀보장은 사회복지사가 </a:t>
            </a:r>
            <a:r>
              <a:rPr lang="ko-KR" altLang="en-US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클라이언트와의 신뢰관계에 근거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하여 얻은 정보를 어느 누구에게도 </a:t>
            </a:r>
            <a:r>
              <a:rPr lang="ko-KR" altLang="en-US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발설하지 않는다는 것</a:t>
            </a:r>
            <a:r>
              <a:rPr lang="ko-KR" altLang="en-US" kern="0" dirty="0">
                <a:latin typeface="함초롬바탕" panose="02030604000101010101" pitchFamily="18" charset="-127"/>
                <a:ea typeface="함초롬바탕" panose="02030604000101010101" pitchFamily="18" charset="-127"/>
              </a:rPr>
              <a:t>을</a:t>
            </a:r>
            <a:r>
              <a:rPr lang="ko-KR" altLang="en-US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의미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그것은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"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정보의 제공자나 당사자가 동의하지 않고서는 어떤 것도 누설하지 않겠다는 명백한 </a:t>
            </a:r>
            <a:r>
              <a:rPr lang="ko-KR" altLang="en-US" b="1" kern="0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약속이나 계약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“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61255" y="2592572"/>
            <a:ext cx="11599817" cy="413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☞관련 </a:t>
            </a:r>
            <a:r>
              <a:rPr lang="ko-KR" altLang="en-US" sz="2000" b="1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법조항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2000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•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헌법 제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17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조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: “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모든 국민은 사생활의 비밀과 자유를 침해 받지 아니한다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.”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•</a:t>
            </a:r>
            <a:r>
              <a:rPr lang="ko-KR" altLang="en-US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한국사회복지사윤리강령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II. 1-4: “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사회복지사는 클라이언트의 사생활을 보호하며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직무수행과정에서 얻은 정보에 대해 철저하게 비밀을 유지해야 한다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.”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•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사회보장기본법 제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31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조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사회보장의 업무에 종사하는 자는 사회보장과 관련해 알게 된 개인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․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법인 또는 단체의 비밀을 관계법령이 정하는 바에 의해 보호해야 한다“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•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사회복지사업법 제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47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조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: “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사회복지사업 또는 사회복지업무에 종사하였거나 종사하고 있는 자는 그 업무수행의 과정에서 알게 된 다른 사람의 비밀을 누설해서는 아니 된다“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</a:rPr>
              <a:t>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규정을 위반한 경우에는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1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년 이하의 징역 또는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300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만원 이하의 벌금에 처한다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사회복지사업법 제 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54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조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</a:rPr>
              <a:t>”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172694" y="3083272"/>
            <a:ext cx="11861074" cy="29460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>
              <a:lnSpc>
                <a:spcPct val="160000"/>
              </a:lnSpc>
            </a:pPr>
            <a:r>
              <a:rPr lang="en-US" altLang="ko-KR" sz="20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예외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※ </a:t>
            </a:r>
            <a:endParaRPr lang="ko-KR" altLang="en-US" sz="2000" b="1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&lt;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비밀유지특권의 적용불가능한 상황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&gt;</a:t>
            </a:r>
            <a:endParaRPr lang="ko-KR" altLang="en-US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클라이언트가 위험에 빠져 있거나 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자신이나 타인을 해치고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 할 때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2.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자살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이나 클라이언트의 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생명을 위협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하는 다른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심각한 위험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 있을 때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클라이언트가 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범죄를 계획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할 때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4.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아동의 이익을 최우선적으로 고려해야 하는 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아동보호 사례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일 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1176" y="63561"/>
            <a:ext cx="86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비밀보장의</a:t>
            </a:r>
            <a:r>
              <a:rPr lang="ko-KR" altLang="en-US" sz="3600" b="1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원칙</a:t>
            </a:r>
          </a:p>
        </p:txBody>
      </p:sp>
      <p:sp>
        <p:nvSpPr>
          <p:cNvPr id="8" name="이등변 삼각형 7"/>
          <p:cNvSpPr/>
          <p:nvPr/>
        </p:nvSpPr>
        <p:spPr>
          <a:xfrm rot="10800000" flipH="1">
            <a:off x="0" y="0"/>
            <a:ext cx="1731176" cy="709892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이등변 삼각형 8"/>
          <p:cNvSpPr/>
          <p:nvPr/>
        </p:nvSpPr>
        <p:spPr>
          <a:xfrm flipH="1">
            <a:off x="10215154" y="6029353"/>
            <a:ext cx="1976846" cy="828648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9599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22069" y="326698"/>
            <a:ext cx="1172173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8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1-2) </a:t>
            </a:r>
            <a:r>
              <a:rPr lang="ko-KR" altLang="en-US" sz="28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비밀보장의 사례</a:t>
            </a:r>
            <a:endParaRPr lang="en-US" altLang="ko-KR" sz="2800" b="1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endParaRPr lang="en-US" altLang="ko-KR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7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17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원준홍은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임대아파트 단지에 위치하고 있는 종합사회복지관에 가족치료 담당 사회복지사로 근무하고 있다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1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 전부터 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5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살 난 여자아이 아름이 가족을 맡고 있으며 아름이는 아버지와 오빠와 살고 있다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아름이 가족은 국민기초생활보장 수급권자이다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아름이 아버지는 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 전 실직했고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1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년 전에 생활고 때문에 이혼했다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아름이 아버지는 술에 취해 지내는 일이 많고 남매는 옷도 제대로 갖추어 입지 못했으며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끼니를 거르기도 하는 것 같았다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가족은 재가복지 봉사 센터의 가정보호서비스를 받게  되었고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남매는 복지관의 방과후 아동보호 프로그램에 들어가서 저녁식사와 학업 지도를 받게 되었다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아름이 아빠는 한 달에 한 번 정도 남매의 발달상황이나 양육 방법에 대해 상담도 하고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사회복지사에게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고마워했다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17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시간이 지나면서 남매도 필요 이상으로 놀라고 불안해하는 것 외에는 잘 적응해 갔다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어제 아침 아름이는 </a:t>
            </a:r>
            <a:r>
              <a:rPr lang="ko-KR" altLang="en-US" sz="1700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사회복지사에게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오빠가 전날 밤 아버지에게 야단을 많이 맞고 울다가 토해서 아버지와 함께 병원에 갔으며 자기 혼자 집에서 잤다는 이야기를 했다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아동학대가 의심스러운 사례였던 것이다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17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사회복지사는 상담이 끝나갈 무렵 아동학대는 법으로 금지되어 있고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사회복지사는 이를 알게 되었을 때 관련기관에 신고할 의무가 있다고 이야기 했다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17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아버지는 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"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벼랑 끝에 서있는 사람을 뒤에서 미는 격이네요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설마 신고하지는 않으시겠지요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?"</a:t>
            </a:r>
            <a:r>
              <a:rPr lang="ko-KR" altLang="en-US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라고 물었다</a:t>
            </a:r>
            <a:r>
              <a:rPr lang="en-US" altLang="ko-KR" sz="17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17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8778" y="3532"/>
            <a:ext cx="646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비밀보장의 원칙</a:t>
            </a:r>
          </a:p>
        </p:txBody>
      </p:sp>
      <p:sp>
        <p:nvSpPr>
          <p:cNvPr id="4" name="이등변 삼각형 3"/>
          <p:cNvSpPr/>
          <p:nvPr/>
        </p:nvSpPr>
        <p:spPr>
          <a:xfrm rot="10800000" flipH="1" flipV="1">
            <a:off x="9496697" y="5512526"/>
            <a:ext cx="2695303" cy="1345474"/>
          </a:xfrm>
          <a:prstGeom prst="triangle">
            <a:avLst>
              <a:gd name="adj" fmla="val 10000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5" name="이등변 삼각형 4"/>
          <p:cNvSpPr/>
          <p:nvPr/>
        </p:nvSpPr>
        <p:spPr>
          <a:xfrm rot="10800000" flipH="1">
            <a:off x="0" y="0"/>
            <a:ext cx="1894114" cy="744583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373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9601200" y="5765437"/>
            <a:ext cx="2590800" cy="109256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65524" y="255491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2. </a:t>
            </a:r>
            <a:r>
              <a:rPr lang="ko-KR" altLang="en-US" sz="3600" b="1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알 권리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05336" y="1835636"/>
            <a:ext cx="11825556" cy="954107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2) </a:t>
            </a:r>
            <a:r>
              <a:rPr lang="ko-KR" altLang="en-US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알 권리</a:t>
            </a:r>
            <a:endParaRPr lang="en-US" altLang="ko-KR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국민 개개인이 </a:t>
            </a:r>
            <a:r>
              <a:rPr lang="ko-KR" altLang="en-US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정치적</a:t>
            </a:r>
            <a:r>
              <a:rPr lang="en-US" altLang="ko-KR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·</a:t>
            </a:r>
            <a:r>
              <a:rPr lang="ko-KR" altLang="en-US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사회적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현실에 대한 </a:t>
            </a:r>
            <a:r>
              <a:rPr lang="ko-KR" altLang="en-US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정보를 자유롭게 알 수 있는 권리</a:t>
            </a:r>
            <a:r>
              <a:rPr lang="en-US" altLang="ko-KR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또는 이러한 정보에 대해 </a:t>
            </a:r>
            <a:r>
              <a:rPr lang="ko-KR" altLang="en-US" b="1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접근할 수 있는 권리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를</a:t>
            </a:r>
            <a:r>
              <a:rPr lang="ko-KR" altLang="en-US" b="1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통칭하는 개념을 말한다</a:t>
            </a:r>
            <a:r>
              <a:rPr lang="en-US" altLang="ko-KR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05336" y="5149884"/>
            <a:ext cx="11825556" cy="9541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2-1) </a:t>
            </a:r>
            <a:r>
              <a:rPr lang="ko-KR" altLang="en-US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 현장에서의 알 권리</a:t>
            </a:r>
            <a:endParaRPr lang="en-US" altLang="ko-KR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알 권리는 사회복지 현장에서 </a:t>
            </a:r>
            <a:r>
              <a:rPr lang="ko-KR" altLang="en-US" b="1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‘고지된 동의’ 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라는 말로 많이 사용됨</a:t>
            </a:r>
            <a:r>
              <a:rPr lang="en-US" altLang="ko-KR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클라이언트에게 </a:t>
            </a:r>
            <a:endParaRPr lang="en-US" altLang="ko-KR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fontAlgn="base"/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서비스 를 제공함에 있어 서비스 </a:t>
            </a:r>
            <a:r>
              <a:rPr lang="ko-KR" altLang="en-US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목적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이나 </a:t>
            </a:r>
            <a:r>
              <a:rPr lang="ko-KR" altLang="en-US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내용</a:t>
            </a:r>
            <a:r>
              <a:rPr lang="en-US" altLang="ko-KR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관련된 </a:t>
            </a:r>
            <a:r>
              <a:rPr lang="ko-KR" altLang="en-US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위험성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들을 알려야 하고 </a:t>
            </a:r>
            <a:r>
              <a:rPr lang="ko-KR" altLang="en-US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서면이나 구두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로 </a:t>
            </a:r>
            <a:r>
              <a:rPr lang="ko-KR" altLang="en-US" dirty="0">
                <a:solidFill>
                  <a:srgbClr val="FF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동의</a:t>
            </a:r>
            <a:r>
              <a:rPr lang="ko-KR" altLang="en-US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를 받아야 한다</a:t>
            </a:r>
            <a:r>
              <a:rPr lang="en-US" altLang="ko-KR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B2BE2B83-1F1B-441A-B7EC-F5B59DA48D9D}"/>
              </a:ext>
            </a:extLst>
          </p:cNvPr>
          <p:cNvSpPr/>
          <p:nvPr/>
        </p:nvSpPr>
        <p:spPr>
          <a:xfrm>
            <a:off x="205336" y="3172836"/>
            <a:ext cx="11599817" cy="1409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☞관련 </a:t>
            </a:r>
            <a:r>
              <a:rPr lang="ko-KR" altLang="en-US" sz="2000" b="1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법조항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2000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•</a:t>
            </a: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공공기관의 정보공개에 관한 법률 </a:t>
            </a: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약칭 </a:t>
            </a: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정보공개법</a:t>
            </a: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 _(</a:t>
            </a: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법률 제</a:t>
            </a: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14839)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But, </a:t>
            </a: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사회복지관련법에는 </a:t>
            </a: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“</a:t>
            </a: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알 권리</a:t>
            </a: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”</a:t>
            </a: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에 대한 명시가 없다</a:t>
            </a: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300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9601200" y="5765437"/>
            <a:ext cx="2590800" cy="109256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146414" y="1095271"/>
            <a:ext cx="11928021" cy="464742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2-2) </a:t>
            </a:r>
            <a:r>
              <a:rPr lang="ko-KR" altLang="en-US" sz="2000" b="1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사례</a:t>
            </a:r>
            <a:endParaRPr lang="en-US" altLang="ko-KR" sz="2000" b="1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lvl="0" fontAlgn="base"/>
            <a:endParaRPr lang="en-US" altLang="ko-KR" sz="1700" dirty="0">
              <a:solidFill>
                <a:prstClr val="black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lvl="0" fontAlgn="base"/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중학교 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3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학년 여학생으로 흡연 문제 때문에 학교사회사업 약물 예방 프로그램에서 </a:t>
            </a:r>
            <a:r>
              <a:rPr lang="ko-KR" altLang="en-US" sz="1700" dirty="0" err="1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한씨와 만나게 되었다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협조적으로 프로그램을 마쳤으며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사회복지사와의 후속 상담을 원해 지난 석 달간 상담이 계속되고 있다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pPr lvl="0" fontAlgn="base"/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미숙의 부모는 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2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살 때 이혼했으며 생모는 연락이 두절된 채 전혀 왕래가 없다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미숙의 아버지는 이혼 직후 새어머니와 재혼했으며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아버지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새어머니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이복 여동생과 함께 살고 있다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오빠 둘이 있으나 각자 독립해 살고 있으며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큰오빠는 미숙을 보기 위해서 가끔 집에 들리곤 한다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pPr lvl="0" fontAlgn="base"/>
            <a:endParaRPr lang="en-US" altLang="ko-KR" sz="1700" dirty="0">
              <a:solidFill>
                <a:prstClr val="black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lvl="0" fontAlgn="base"/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어릴 때 아버지에게 많이 맞고 컸으며 지금도 아버지가 무섭다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아버지는 직업이 없으나 거의 집에 들어오지 않으며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</a:p>
          <a:p>
            <a:pPr lvl="0" fontAlgn="base"/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새어머니 또한 다방을 경영하기 때문에 얼굴을 보기 힘들다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집에 있으면 이유 없이 불안하고 답답했기 때문에 학교를 </a:t>
            </a:r>
            <a:endParaRPr lang="en-US" altLang="ko-KR" sz="1700" dirty="0">
              <a:solidFill>
                <a:prstClr val="black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lvl="0" fontAlgn="base"/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중퇴한 아이들과 어울리기 시작했고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담배와 술이 늘어갔다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폭주족들과 어울리고 호프집을 드나든 적도 있지만 자신이 생각하기에도 한심해서 지금은 어울리지 않고 있다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</a:p>
          <a:p>
            <a:pPr lvl="0" fontAlgn="base"/>
            <a:endParaRPr lang="en-US" altLang="ko-KR" sz="1700" dirty="0">
              <a:solidFill>
                <a:prstClr val="black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lvl="0" fontAlgn="base"/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미숙은 집에서 알면 쫓겨날 것이라고 하면서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지금은 학교도 빠지지 않고 술과 담배도 하지 않으려고 있으니 비밀을 지켜 달라고 했다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 err="1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사회복지사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한씨는 미숙의 어머니로부터 전화를 받았다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학교에서 담배를 피우다가 징계를 받았다는 이야기를 이제야 들었는데 기가 막힌 다면서 흥분한 어조로 미숙을 비난했다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새어머니는 담임선생님이 사회복지사를 만나 보라고 해서 전화를 했다며 미숙의 문제가 어느 정도인지 알고 싶다고 했다</a:t>
            </a:r>
            <a:r>
              <a:rPr lang="en-US" altLang="ko-KR" sz="1700" dirty="0">
                <a:solidFill>
                  <a:prstClr val="black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.</a:t>
            </a:r>
            <a:endParaRPr lang="ko-KR" altLang="en-US" sz="1700" dirty="0">
              <a:solidFill>
                <a:prstClr val="black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5524" y="255491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2. </a:t>
            </a:r>
            <a:r>
              <a:rPr lang="ko-KR" altLang="en-US" sz="3600" b="1" dirty="0">
                <a:solidFill>
                  <a:srgbClr val="240202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알 권리</a:t>
            </a:r>
          </a:p>
        </p:txBody>
      </p:sp>
    </p:spTree>
    <p:extLst>
      <p:ext uri="{BB962C8B-B14F-4D97-AF65-F5344CB8AC3E}">
        <p14:creationId xmlns:p14="http://schemas.microsoft.com/office/powerpoint/2010/main" val="422032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9601200" y="5765437"/>
            <a:ext cx="2590800" cy="1092564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691650" y="268554"/>
            <a:ext cx="747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3. </a:t>
            </a:r>
            <a:r>
              <a:rPr lang="ko-KR" altLang="en-US" sz="3600" b="1" dirty="0">
                <a:solidFill>
                  <a:srgbClr val="240202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280851" y="1445884"/>
            <a:ext cx="11586754" cy="254197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3) </a:t>
            </a:r>
            <a:r>
              <a:rPr lang="ko-KR" altLang="en-US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충분한 설명에 근거한 동의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라는 뜻으로 원칙은 윤리적으로도 법적으로도 하나의 의무이다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고지된 동의는 반드시 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문서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혹은 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구두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로의 명시적 동의가 필요하다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단</a:t>
            </a:r>
            <a:r>
              <a:rPr lang="en-US" altLang="ko-KR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!</a:t>
            </a:r>
            <a:r>
              <a:rPr lang="en-US" altLang="ko-KR" sz="2400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클라이언트가 직접적으로 동의 의사를 표현하지 않거나 거부하지 않는다 하여 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침묵을 동의로 해석해서는 안 된다</a:t>
            </a:r>
            <a:r>
              <a:rPr lang="en-US" altLang="ko-KR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반드시 클라이언트에게 </a:t>
            </a:r>
            <a:r>
              <a:rPr lang="ko-KR" altLang="en-US" b="1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서비스를 거부할 권리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가 있음을 알려야 한다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FEAAF9CB-F5FC-4E52-906F-5D6566E824D0}"/>
              </a:ext>
            </a:extLst>
          </p:cNvPr>
          <p:cNvSpPr/>
          <p:nvPr/>
        </p:nvSpPr>
        <p:spPr>
          <a:xfrm>
            <a:off x="280851" y="4191259"/>
            <a:ext cx="11586754" cy="195104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3-1) </a:t>
            </a:r>
            <a:r>
              <a:rPr lang="ko-KR" altLang="en-US" sz="24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사회복지에서의 고지된 동의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-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사회복지 현장에서 공공기관이나 복지시설에서 클라이언트에게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서비스를 제공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함에 있어서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해당 서비스의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목적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과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내용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이로 인해 발생할 수 있는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위험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들이 있다면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반드시 알려야 한다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또한 클라이언트에게 개인정보를 요청하고 활용함에 있어서도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반드시 동의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를 받아야 하고 클라이언트에게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문서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혹은 </a:t>
            </a:r>
            <a:r>
              <a:rPr lang="ko-KR" altLang="en-US" kern="0" dirty="0">
                <a:solidFill>
                  <a:srgbClr val="FF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구두</a:t>
            </a:r>
            <a:r>
              <a:rPr lang="ko-KR" altLang="en-US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로 동의를 받아야 한다</a:t>
            </a:r>
            <a:r>
              <a:rPr lang="en-US" altLang="ko-KR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361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1815</Words>
  <Application>Microsoft Office PowerPoint</Application>
  <PresentationFormat>사용자 지정</PresentationFormat>
  <Paragraphs>171</Paragraphs>
  <Slides>24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Office 테마</vt:lpstr>
      <vt:lpstr>PowerPoint 프레젠테이션</vt:lpstr>
      <vt:lpstr>PowerPoint 프레젠테이션</vt:lpstr>
      <vt:lpstr>서론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본론</vt:lpstr>
      <vt:lpstr>PowerPoint 프레젠테이션</vt:lpstr>
      <vt:lpstr>PowerPoint 프레젠테이션</vt:lpstr>
      <vt:lpstr>PowerPoint 프레젠테이션</vt:lpstr>
      <vt:lpstr>PowerPoint 프레젠테이션</vt:lpstr>
      <vt:lpstr>    결론</vt:lpstr>
      <vt:lpstr>1. 다 같이 토론 해 볼 사례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86</cp:revision>
  <dcterms:created xsi:type="dcterms:W3CDTF">2017-02-25T07:24:27Z</dcterms:created>
  <dcterms:modified xsi:type="dcterms:W3CDTF">2019-09-29T13:42:48Z</dcterms:modified>
</cp:coreProperties>
</file>