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78" r:id="rId3"/>
    <p:sldId id="280" r:id="rId4"/>
    <p:sldId id="267" r:id="rId5"/>
    <p:sldId id="258" r:id="rId6"/>
    <p:sldId id="268" r:id="rId7"/>
    <p:sldId id="264" r:id="rId8"/>
    <p:sldId id="271" r:id="rId9"/>
    <p:sldId id="281" r:id="rId10"/>
    <p:sldId id="300" r:id="rId11"/>
    <p:sldId id="295" r:id="rId12"/>
    <p:sldId id="261" r:id="rId13"/>
    <p:sldId id="269" r:id="rId14"/>
    <p:sldId id="270" r:id="rId15"/>
    <p:sldId id="273" r:id="rId16"/>
    <p:sldId id="303" r:id="rId17"/>
    <p:sldId id="285" r:id="rId18"/>
    <p:sldId id="296" r:id="rId19"/>
    <p:sldId id="297" r:id="rId20"/>
    <p:sldId id="289" r:id="rId21"/>
    <p:sldId id="308" r:id="rId22"/>
    <p:sldId id="302" r:id="rId23"/>
    <p:sldId id="262" r:id="rId24"/>
    <p:sldId id="274" r:id="rId25"/>
    <p:sldId id="299" r:id="rId26"/>
    <p:sldId id="276" r:id="rId27"/>
    <p:sldId id="275" r:id="rId28"/>
    <p:sldId id="309" r:id="rId29"/>
    <p:sldId id="317" r:id="rId30"/>
    <p:sldId id="314" r:id="rId31"/>
    <p:sldId id="315" r:id="rId32"/>
    <p:sldId id="313" r:id="rId33"/>
    <p:sldId id="316" r:id="rId34"/>
    <p:sldId id="283" r:id="rId35"/>
    <p:sldId id="305" r:id="rId36"/>
    <p:sldId id="310" r:id="rId37"/>
    <p:sldId id="293" r:id="rId38"/>
    <p:sldId id="311" r:id="rId39"/>
    <p:sldId id="312" r:id="rId40"/>
    <p:sldId id="287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FDEFE3"/>
    <a:srgbClr val="800000"/>
    <a:srgbClr val="254061"/>
    <a:srgbClr val="FFFFFF"/>
    <a:srgbClr val="9C0611"/>
    <a:srgbClr val="EAEAEA"/>
    <a:srgbClr val="EBDA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밝은 스타일 3 - 강조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73" autoAdjust="0"/>
  </p:normalViewPr>
  <p:slideViewPr>
    <p:cSldViewPr>
      <p:cViewPr varScale="1">
        <p:scale>
          <a:sx n="79" d="100"/>
          <a:sy n="79" d="100"/>
        </p:scale>
        <p:origin x="-1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DFFF8-468F-44B9-8ACA-EAE13A6F1C92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4EEE0D-40C2-4C77-B6E6-F531CC5E16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2425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129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955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4833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7286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0630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5013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953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4120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723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33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50"/>
          </p:nvPr>
        </p:nvSpPr>
        <p:spPr>
          <a:xfrm>
            <a:off x="6024041" y="1516566"/>
            <a:ext cx="2003404" cy="391407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975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Picture Placeholder 13"/>
          <p:cNvSpPr>
            <a:spLocks noGrp="1"/>
          </p:cNvSpPr>
          <p:nvPr>
            <p:ph type="pic" sz="quarter" idx="51"/>
          </p:nvPr>
        </p:nvSpPr>
        <p:spPr>
          <a:xfrm>
            <a:off x="3617221" y="1516566"/>
            <a:ext cx="2003404" cy="391407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975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156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70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272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586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816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328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9626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7155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079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60DE7-D495-45D1-83E0-5EE71008B75A}" type="datetimeFigureOut">
              <a:rPr lang="ko-KR" altLang="en-US" smtClean="0"/>
              <a:t>2019-11-03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63F6D-DCF8-4A8E-A452-07A01B5CF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7416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2.wdp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2.wdp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2.wdp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2.wdp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2.wdp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39952" y="2024295"/>
            <a:ext cx="51462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공적부조의 </a:t>
            </a:r>
            <a:endParaRPr lang="en-US" altLang="ko-KR" sz="4400" b="1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44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사회적 기능과 </a:t>
            </a:r>
            <a:endParaRPr lang="en-US" altLang="ko-KR" sz="4400" b="1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44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윤리적 딜레마</a:t>
            </a:r>
            <a:endParaRPr lang="ko-KR" altLang="en-US" sz="54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211960" y="1943120"/>
            <a:ext cx="2383135" cy="45719"/>
          </a:xfrm>
          <a:prstGeom prst="rect">
            <a:avLst/>
          </a:prstGeom>
          <a:solidFill>
            <a:srgbClr val="9C06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3762419" y="1514812"/>
            <a:ext cx="899080" cy="342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102799" y="4527408"/>
            <a:ext cx="2957046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조장</a:t>
            </a:r>
            <a:r>
              <a:rPr lang="en-US" altLang="ko-KR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1618027 </a:t>
            </a:r>
            <a:r>
              <a:rPr lang="ko-KR" altLang="en-US" b="1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염다정</a:t>
            </a:r>
            <a:endParaRPr lang="en-US" altLang="ko-KR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400" b="1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조원</a:t>
            </a:r>
            <a:endParaRPr lang="en-US" altLang="ko-KR" b="1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1618033 </a:t>
            </a:r>
            <a:r>
              <a:rPr lang="ko-KR" altLang="en-US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이경민</a:t>
            </a:r>
            <a:endParaRPr lang="en-US" altLang="ko-KR" b="1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1618047 </a:t>
            </a:r>
            <a:r>
              <a:rPr lang="ko-KR" altLang="en-US" b="1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전소영</a:t>
            </a:r>
            <a:endParaRPr lang="en-US" altLang="ko-KR" b="1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ko-KR" altLang="en-US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6012160" y="5121760"/>
            <a:ext cx="25489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1718036 </a:t>
            </a:r>
            <a:r>
              <a:rPr lang="ko-KR" altLang="en-US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안정은</a:t>
            </a:r>
            <a:endParaRPr lang="en-US" altLang="ko-KR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1718050 </a:t>
            </a:r>
            <a:r>
              <a:rPr lang="ko-KR" altLang="en-US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이혜원</a:t>
            </a:r>
            <a:endParaRPr lang="en-US" altLang="ko-KR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ko-KR" altLang="en-US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837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ubtitle 2"/>
          <p:cNvSpPr txBox="1">
            <a:spLocks/>
          </p:cNvSpPr>
          <p:nvPr/>
        </p:nvSpPr>
        <p:spPr>
          <a:xfrm>
            <a:off x="467544" y="2419908"/>
            <a:ext cx="7344816" cy="210597"/>
          </a:xfrm>
          <a:prstGeom prst="rect">
            <a:avLst/>
          </a:prstGeom>
        </p:spPr>
        <p:txBody>
          <a:bodyPr vert="horz" wrap="square" lIns="81559" tIns="40780" rIns="81559" bIns="4078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994"/>
              </a:lnSpc>
            </a:pP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급여내용</a:t>
            </a:r>
            <a:r>
              <a:rPr lang="en-US" altLang="ko-KR" sz="16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생계급여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주거급여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의료급여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교육급여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 err="1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해산급여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 err="1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장제급여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자활급여</a:t>
            </a:r>
            <a:endParaRPr lang="en-US" altLang="ko-KR" sz="1600" dirty="0" smtClean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9868" y="1835532"/>
            <a:ext cx="2380780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o-KR" altLang="en-US" b="1" dirty="0" smtClean="0">
                <a:solidFill>
                  <a:schemeClr val="tx2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국민기초생활보장제도</a:t>
            </a:r>
            <a:endParaRPr lang="en-US" b="1" dirty="0">
              <a:solidFill>
                <a:schemeClr val="tx2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지원 영역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직사각형 19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연결선 21"/>
          <p:cNvCxnSpPr/>
          <p:nvPr/>
        </p:nvCxnSpPr>
        <p:spPr>
          <a:xfrm>
            <a:off x="285048" y="1401888"/>
            <a:ext cx="2198720" cy="1088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62125" y="979124"/>
            <a:ext cx="3665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공적부조의 </a:t>
            </a:r>
            <a:r>
              <a:rPr lang="ko-KR" altLang="en-US" sz="2400" b="1" dirty="0" err="1" smtClean="0"/>
              <a:t>지원영역</a:t>
            </a:r>
            <a:r>
              <a:rPr lang="ko-KR" altLang="en-US" sz="2400" b="1" dirty="0" smtClean="0"/>
              <a:t>  </a:t>
            </a:r>
            <a:endParaRPr lang="ko-KR" altLang="en-US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67088" y="2708920"/>
            <a:ext cx="1063112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o-KR" altLang="en-US" b="1" dirty="0" smtClean="0">
                <a:solidFill>
                  <a:schemeClr val="tx2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의료급여</a:t>
            </a:r>
            <a:endParaRPr lang="en-US" b="1" dirty="0">
              <a:solidFill>
                <a:schemeClr val="tx2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467544" y="3267159"/>
            <a:ext cx="6649766" cy="577044"/>
          </a:xfrm>
          <a:prstGeom prst="rect">
            <a:avLst/>
          </a:prstGeom>
        </p:spPr>
        <p:txBody>
          <a:bodyPr vert="horz" wrap="square" lIns="81559" tIns="40780" rIns="81559" bIns="4078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994"/>
              </a:lnSpc>
            </a:pP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장애인보조기구 교부 및 구입 시 자금 지원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 err="1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장애인등록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600" dirty="0" err="1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진단비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지급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</a:p>
          <a:p>
            <a:pPr algn="l">
              <a:lnSpc>
                <a:spcPts val="994"/>
              </a:lnSpc>
            </a:pPr>
            <a:endParaRPr lang="en-US" altLang="ko-KR" sz="16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l">
              <a:lnSpc>
                <a:spcPts val="994"/>
              </a:lnSpc>
            </a:pP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희귀난치성질환 의료비 지원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장애아동에 대한 재활치료 </a:t>
            </a:r>
            <a:r>
              <a:rPr lang="ko-KR" altLang="en-US" sz="1600" dirty="0" err="1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바우처사업</a:t>
            </a:r>
            <a:endParaRPr lang="en-US" altLang="ko-KR" sz="1600" dirty="0" smtClean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67088" y="4065588"/>
            <a:ext cx="150233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o-KR" altLang="en-US" b="1" dirty="0" smtClean="0">
                <a:solidFill>
                  <a:schemeClr val="tx2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긴급복지지원</a:t>
            </a:r>
            <a:endParaRPr lang="en-US" b="1" dirty="0">
              <a:solidFill>
                <a:schemeClr val="tx2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467544" y="4623430"/>
            <a:ext cx="7560840" cy="210597"/>
          </a:xfrm>
          <a:prstGeom prst="rect">
            <a:avLst/>
          </a:prstGeom>
        </p:spPr>
        <p:txBody>
          <a:bodyPr vert="horz" wrap="square" lIns="81559" tIns="40780" rIns="81559" bIns="4078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994"/>
              </a:lnSpc>
            </a:pP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개월 원칙으로 생계지원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주거지원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사회복지시설이용지원</a:t>
            </a:r>
            <a:r>
              <a:rPr lang="en-US" altLang="ko-KR" sz="16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의료지원</a:t>
            </a:r>
            <a:r>
              <a:rPr lang="en-US" altLang="ko-KR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교육지원</a:t>
            </a:r>
            <a:endParaRPr lang="en-US" altLang="ko-KR" sz="1600" dirty="0" smtClean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67088" y="5085184"/>
            <a:ext cx="150233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o-KR" altLang="en-US" b="1" dirty="0" smtClean="0">
                <a:solidFill>
                  <a:schemeClr val="tx2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기초노령연금</a:t>
            </a:r>
            <a:endParaRPr lang="en-US" b="1" dirty="0">
              <a:solidFill>
                <a:schemeClr val="tx2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447388" y="5573010"/>
            <a:ext cx="6649766" cy="210597"/>
          </a:xfrm>
          <a:prstGeom prst="rect">
            <a:avLst/>
          </a:prstGeom>
        </p:spPr>
        <p:txBody>
          <a:bodyPr vert="horz" wrap="square" lIns="81559" tIns="40780" rIns="81559" bIns="4078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994"/>
              </a:lnSpc>
            </a:pPr>
            <a:r>
              <a:rPr lang="ko-KR" altLang="en-US" sz="1600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기준연금액을 보건복지부장관이 정하여 매년 고시</a:t>
            </a:r>
            <a:endParaRPr lang="en-US" altLang="ko-KR" sz="1600" dirty="0" smtClean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214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*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참고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부양의무자 기준 완화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직선 연결선 5"/>
          <p:cNvCxnSpPr/>
          <p:nvPr/>
        </p:nvCxnSpPr>
        <p:spPr>
          <a:xfrm>
            <a:off x="827584" y="1670246"/>
            <a:ext cx="28803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24179" y="1870655"/>
            <a:ext cx="8316924" cy="260840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[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부양의무자 기준 완화</a:t>
            </a:r>
            <a:r>
              <a:rPr lang="en-US" altLang="ko-KR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]</a:t>
            </a:r>
            <a:endParaRPr lang="ko-KR" altLang="en-US" sz="15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fontAlgn="base">
              <a:lnSpc>
                <a:spcPct val="150000"/>
              </a:lnSpc>
            </a:pPr>
            <a:r>
              <a:rPr lang="ko-KR" altLang="en-US" sz="15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정부는 부양의무자 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기준으로 인해 수급을 받지 못하는 </a:t>
            </a:r>
            <a:r>
              <a:rPr lang="en-US" altLang="ko-KR" sz="1500" b="1" dirty="0" smtClean="0">
                <a:solidFill>
                  <a:srgbClr val="8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‘</a:t>
            </a:r>
            <a:r>
              <a:rPr lang="ko-KR" altLang="en-US" sz="1500" b="1" dirty="0" err="1" smtClean="0">
                <a:solidFill>
                  <a:srgbClr val="8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비수급</a:t>
            </a:r>
            <a:r>
              <a:rPr lang="ko-KR" altLang="en-US" sz="1500" b="1" dirty="0" smtClean="0">
                <a:solidFill>
                  <a:srgbClr val="8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빈곤층 해소</a:t>
            </a:r>
            <a:r>
              <a:rPr lang="en-US" altLang="ko-KR" sz="1500" b="1" dirty="0" smtClean="0">
                <a:solidFill>
                  <a:srgbClr val="8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’</a:t>
            </a:r>
            <a:r>
              <a:rPr lang="ko-KR" altLang="en-US" sz="15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를 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위해 </a:t>
            </a:r>
            <a:r>
              <a:rPr lang="ko-KR" altLang="en-US" sz="1500" b="1" dirty="0">
                <a:solidFill>
                  <a:srgbClr val="8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부양의무자 기준을 </a:t>
            </a:r>
            <a:r>
              <a:rPr lang="en-US" altLang="ko-KR" sz="1500" b="1" dirty="0">
                <a:solidFill>
                  <a:srgbClr val="8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18</a:t>
            </a:r>
            <a:r>
              <a:rPr lang="ko-KR" altLang="en-US" sz="1500" b="1" dirty="0">
                <a:solidFill>
                  <a:srgbClr val="8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년부터 단계적으로 </a:t>
            </a:r>
            <a:r>
              <a:rPr lang="ko-KR" altLang="en-US" sz="1500" b="1" dirty="0" smtClean="0">
                <a:solidFill>
                  <a:srgbClr val="8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폐지 중이다</a:t>
            </a:r>
            <a:r>
              <a:rPr lang="en-US" altLang="ko-KR" sz="1500" b="1" dirty="0" smtClean="0">
                <a:solidFill>
                  <a:srgbClr val="8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1500" dirty="0">
              <a:solidFill>
                <a:srgbClr val="8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➤ </a:t>
            </a:r>
            <a:r>
              <a:rPr lang="en-US" altLang="ko-KR" sz="1500" kern="0" dirty="0">
                <a:solidFill>
                  <a:srgbClr val="000000"/>
                </a:solidFill>
                <a:latin typeface="한컴바탕"/>
                <a:ea typeface="한컴바탕"/>
              </a:rPr>
              <a:t>(1</a:t>
            </a: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단계</a:t>
            </a:r>
            <a:r>
              <a:rPr lang="en-US" altLang="ko-KR" sz="1500" kern="0" dirty="0">
                <a:solidFill>
                  <a:srgbClr val="000000"/>
                </a:solidFill>
                <a:latin typeface="한컴바탕"/>
                <a:ea typeface="한컴바탕"/>
              </a:rPr>
              <a:t>) </a:t>
            </a:r>
            <a:r>
              <a:rPr lang="ko-KR" altLang="en-US" sz="1500" b="1" kern="0" dirty="0" err="1">
                <a:solidFill>
                  <a:srgbClr val="000000"/>
                </a:solidFill>
                <a:latin typeface="한컴바탕"/>
                <a:ea typeface="한컴바탕"/>
              </a:rPr>
              <a:t>수급자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 및 부양의무자 가구에</a:t>
            </a: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 중증 장애인 또는 노인이 모두 포함된 소위 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‘老</a:t>
            </a:r>
            <a:r>
              <a:rPr lang="en-US" altLang="ko-KR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-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老 부양</a:t>
            </a:r>
            <a:r>
              <a:rPr lang="en-US" altLang="ko-KR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, 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障</a:t>
            </a:r>
            <a:r>
              <a:rPr lang="en-US" altLang="ko-KR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-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障 </a:t>
            </a:r>
            <a:r>
              <a:rPr lang="ko-KR" altLang="en-US" sz="1500" b="1" kern="0" dirty="0" err="1">
                <a:solidFill>
                  <a:srgbClr val="000000"/>
                </a:solidFill>
                <a:latin typeface="한컴바탕"/>
                <a:ea typeface="한컴바탕"/>
              </a:rPr>
              <a:t>부양’인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 경우</a:t>
            </a:r>
            <a:r>
              <a:rPr lang="en-US" altLang="ko-KR" sz="1500" kern="0" dirty="0">
                <a:solidFill>
                  <a:srgbClr val="000000"/>
                </a:solidFill>
                <a:latin typeface="한컴바탕"/>
                <a:ea typeface="한컴바탕"/>
              </a:rPr>
              <a:t>(17.11</a:t>
            </a: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월</a:t>
            </a:r>
            <a:r>
              <a:rPr lang="en-US" altLang="ko-KR" sz="1500" kern="0" dirty="0">
                <a:solidFill>
                  <a:srgbClr val="000000"/>
                </a:solidFill>
                <a:latin typeface="한컴바탕"/>
                <a:ea typeface="한컴바탕"/>
              </a:rPr>
              <a:t>)</a:t>
            </a:r>
            <a:endParaRPr lang="ko-KR" altLang="en-US" sz="1500" kern="0" dirty="0">
              <a:solidFill>
                <a:srgbClr val="000000"/>
              </a:solidFill>
              <a:latin typeface="한컴바탕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➤ </a:t>
            </a:r>
            <a:r>
              <a:rPr lang="en-US" altLang="ko-KR" sz="1500" kern="0" dirty="0">
                <a:solidFill>
                  <a:srgbClr val="000000"/>
                </a:solidFill>
                <a:latin typeface="한컴바탕"/>
                <a:ea typeface="한컴바탕"/>
              </a:rPr>
              <a:t>(2</a:t>
            </a: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단계</a:t>
            </a:r>
            <a:r>
              <a:rPr lang="en-US" altLang="ko-KR" sz="1500" kern="0" dirty="0">
                <a:solidFill>
                  <a:srgbClr val="000000"/>
                </a:solidFill>
                <a:latin typeface="한컴바탕"/>
                <a:ea typeface="한컴바탕"/>
              </a:rPr>
              <a:t>) 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부양의무자 가구</a:t>
            </a: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에 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중증 장애인</a:t>
            </a:r>
            <a:r>
              <a:rPr lang="en-US" altLang="ko-KR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(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장애인연금 </a:t>
            </a:r>
            <a:r>
              <a:rPr lang="ko-KR" altLang="en-US" sz="1500" b="1" kern="0" dirty="0" err="1">
                <a:solidFill>
                  <a:srgbClr val="000000"/>
                </a:solidFill>
                <a:latin typeface="한컴바탕"/>
                <a:ea typeface="한컴바탕"/>
              </a:rPr>
              <a:t>수급자</a:t>
            </a:r>
            <a:r>
              <a:rPr lang="en-US" altLang="ko-KR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)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이 포함</a:t>
            </a: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된 경우</a:t>
            </a:r>
            <a:r>
              <a:rPr lang="en-US" altLang="ko-KR" sz="1500" kern="0" dirty="0">
                <a:solidFill>
                  <a:srgbClr val="000000"/>
                </a:solidFill>
                <a:latin typeface="한컴바탕"/>
                <a:ea typeface="한컴바탕"/>
              </a:rPr>
              <a:t>(19.1</a:t>
            </a: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월</a:t>
            </a:r>
            <a:r>
              <a:rPr lang="en-US" altLang="ko-KR" sz="1500" kern="0" dirty="0">
                <a:solidFill>
                  <a:srgbClr val="000000"/>
                </a:solidFill>
                <a:latin typeface="한컴바탕"/>
                <a:ea typeface="한컴바탕"/>
              </a:rPr>
              <a:t>)</a:t>
            </a:r>
            <a:endParaRPr lang="ko-KR" altLang="en-US" sz="1500" kern="0" dirty="0">
              <a:solidFill>
                <a:srgbClr val="000000"/>
              </a:solidFill>
              <a:latin typeface="한컴바탕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➤ </a:t>
            </a:r>
            <a:r>
              <a:rPr lang="en-US" altLang="ko-KR" sz="1500" kern="0" dirty="0">
                <a:solidFill>
                  <a:srgbClr val="000000"/>
                </a:solidFill>
                <a:latin typeface="한컴바탕"/>
                <a:ea typeface="한컴바탕"/>
              </a:rPr>
              <a:t>(3</a:t>
            </a: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단계</a:t>
            </a:r>
            <a:r>
              <a:rPr lang="en-US" altLang="ko-KR" sz="1500" kern="0" dirty="0">
                <a:solidFill>
                  <a:srgbClr val="000000"/>
                </a:solidFill>
                <a:latin typeface="한컴바탕"/>
                <a:ea typeface="한컴바탕"/>
              </a:rPr>
              <a:t>) 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부양의무자 가구에 노인</a:t>
            </a:r>
            <a:r>
              <a:rPr lang="en-US" altLang="ko-KR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(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기초연금 </a:t>
            </a:r>
            <a:r>
              <a:rPr lang="ko-KR" altLang="en-US" sz="1500" b="1" kern="0" dirty="0" err="1">
                <a:solidFill>
                  <a:srgbClr val="000000"/>
                </a:solidFill>
                <a:latin typeface="한컴바탕"/>
                <a:ea typeface="한컴바탕"/>
              </a:rPr>
              <a:t>수급자</a:t>
            </a:r>
            <a:r>
              <a:rPr lang="en-US" altLang="ko-KR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)</a:t>
            </a:r>
            <a:r>
              <a:rPr lang="ko-KR" altLang="en-US" sz="1500" b="1" kern="0" dirty="0">
                <a:solidFill>
                  <a:srgbClr val="000000"/>
                </a:solidFill>
                <a:latin typeface="한컴바탕"/>
                <a:ea typeface="한컴바탕"/>
              </a:rPr>
              <a:t>이 포함</a:t>
            </a: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된 경우</a:t>
            </a:r>
            <a:r>
              <a:rPr lang="en-US" altLang="ko-KR" sz="1500" kern="0" dirty="0">
                <a:solidFill>
                  <a:srgbClr val="000000"/>
                </a:solidFill>
                <a:latin typeface="한컴바탕"/>
                <a:ea typeface="한컴바탕"/>
              </a:rPr>
              <a:t>(22.1</a:t>
            </a:r>
            <a:r>
              <a:rPr lang="ko-KR" altLang="en-US" sz="1500" kern="0" dirty="0">
                <a:solidFill>
                  <a:srgbClr val="000000"/>
                </a:solidFill>
                <a:latin typeface="한컴바탕"/>
                <a:ea typeface="한컴바탕"/>
              </a:rPr>
              <a:t>월</a:t>
            </a:r>
            <a:r>
              <a:rPr lang="en-US" altLang="ko-KR" sz="1500" kern="0" dirty="0" smtClean="0">
                <a:solidFill>
                  <a:srgbClr val="000000"/>
                </a:solidFill>
                <a:latin typeface="한컴바탕"/>
                <a:ea typeface="한컴바탕"/>
              </a:rPr>
              <a:t>)</a:t>
            </a:r>
            <a:endParaRPr lang="en-US" altLang="ko-KR" sz="1500" kern="0" dirty="0">
              <a:solidFill>
                <a:srgbClr val="000000"/>
              </a:solidFill>
              <a:latin typeface="한컴바탕"/>
              <a:ea typeface="한컴바탕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1185052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부양의무자 기준 완화</a:t>
            </a:r>
            <a:endParaRPr lang="en-US" altLang="ko-KR" sz="2400" b="1" dirty="0" smtClean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481051"/>
              </p:ext>
            </p:extLst>
          </p:nvPr>
        </p:nvGraphicFramePr>
        <p:xfrm>
          <a:off x="451309" y="4664694"/>
          <a:ext cx="8262664" cy="1750314"/>
        </p:xfrm>
        <a:graphic>
          <a:graphicData uri="http://schemas.openxmlformats.org/drawingml/2006/table">
            <a:tbl>
              <a:tblPr/>
              <a:tblGrid>
                <a:gridCol w="8262664">
                  <a:extLst>
                    <a:ext uri="{9D8B030D-6E8A-4147-A177-3AD203B41FA5}">
                      <a16:colId xmlns:a16="http://schemas.microsoft.com/office/drawing/2014/main" xmlns="" val="2102120890"/>
                    </a:ext>
                  </a:extLst>
                </a:gridCol>
              </a:tblGrid>
              <a:tr h="698754">
                <a:tc>
                  <a:txBody>
                    <a:bodyPr/>
                    <a:lstStyle/>
                    <a:p>
                      <a:pPr lvl="0" fontAlgn="base">
                        <a:lnSpc>
                          <a:spcPct val="150000"/>
                        </a:lnSpc>
                      </a:pPr>
                      <a:r>
                        <a:rPr lang="en-US" altLang="ko-KR" sz="1400" b="1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lang="ko-KR" altLang="en-US" sz="1500" b="1" dirty="0" err="1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급여별</a:t>
                      </a:r>
                      <a:r>
                        <a:rPr lang="en-US" altLang="ko-KR" sz="1500" b="1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 </a:t>
                      </a:r>
                      <a:r>
                        <a:rPr lang="ko-KR" altLang="en-US" sz="1500" b="1" dirty="0" err="1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주거급여의</a:t>
                      </a:r>
                      <a:r>
                        <a:rPr lang="ko-KR" altLang="en-US" sz="1500" b="1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부양의무자 기준을 폐지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( 2018.10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월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~, 90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만명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lang="ko-KR" altLang="en-US" sz="1500" dirty="0" smtClean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lvl="0" fontAlgn="base">
                        <a:lnSpc>
                          <a:spcPct val="150000"/>
                        </a:lnSpc>
                      </a:pPr>
                      <a:r>
                        <a:rPr lang="en-US" altLang="ko-KR" sz="1500" b="1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lang="ko-KR" altLang="en-US" sz="1500" b="1" dirty="0" err="1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대상자별</a:t>
                      </a:r>
                      <a:r>
                        <a:rPr lang="en-US" altLang="ko-KR" sz="1500" b="1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 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소득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·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재산 하위 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70% 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중증 장애인 또는 노인이 포함된 경우 부양의무자 기준</a:t>
                      </a:r>
                      <a:endParaRPr lang="en-US" altLang="ko-KR" sz="1500" dirty="0" smtClean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lvl="0" fontAlgn="base">
                        <a:lnSpc>
                          <a:spcPct val="150000"/>
                        </a:lnSpc>
                      </a:pP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연차적 적용 제외</a:t>
                      </a: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*생계급여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: 18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년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~20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년 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3.5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만명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21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년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~22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년 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3.1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만명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18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년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~22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년 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6.6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만명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누계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lang="ko-KR" altLang="en-US" sz="1500" dirty="0" smtClean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*의료급여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: 18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년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~20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년 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7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만명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21~22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년 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11.7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만명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18~22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년 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18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만명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lang="ko-KR" altLang="en-US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누계</a:t>
                      </a:r>
                      <a:r>
                        <a:rPr lang="en-US" altLang="ko-KR" sz="1500" dirty="0" smtClean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lang="ko-KR" altLang="en-US" sz="1500" dirty="0" smtClean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539370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94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사회적 기능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43808" y="1134036"/>
            <a:ext cx="4248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공적부조의 사회적 기능</a:t>
            </a:r>
            <a:endParaRPr lang="ko-KR" altLang="en-US" sz="2400" b="1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2701643" y="1602378"/>
            <a:ext cx="3886581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타원 1"/>
          <p:cNvSpPr/>
          <p:nvPr/>
        </p:nvSpPr>
        <p:spPr>
          <a:xfrm>
            <a:off x="787624" y="2636912"/>
            <a:ext cx="1946067" cy="1944216"/>
          </a:xfrm>
          <a:prstGeom prst="ellipse">
            <a:avLst/>
          </a:prstGeom>
          <a:noFill/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3594085" y="2636912"/>
            <a:ext cx="1946067" cy="1944216"/>
          </a:xfrm>
          <a:prstGeom prst="ellipse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6260232" y="2636912"/>
            <a:ext cx="1946067" cy="1944216"/>
          </a:xfrm>
          <a:prstGeom prst="ellipse">
            <a:avLst/>
          </a:prstGeom>
          <a:noFill/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59632" y="3369568"/>
            <a:ext cx="20796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사회통제기능</a:t>
            </a:r>
            <a:endParaRPr lang="ko-KR" altLang="en-US" sz="22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76881" y="3385882"/>
            <a:ext cx="18002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300" b="1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규율적</a:t>
            </a:r>
            <a:r>
              <a:rPr lang="en-US" altLang="ko-KR" sz="23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3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기능</a:t>
            </a:r>
            <a:endParaRPr lang="ko-KR" altLang="en-US" sz="23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44208" y="3284984"/>
            <a:ext cx="1800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300" b="1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경제정책적</a:t>
            </a:r>
            <a:endParaRPr lang="en-US" altLang="ko-KR" sz="2300" b="1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3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3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</a:t>
            </a:r>
            <a:r>
              <a:rPr lang="ko-KR" altLang="en-US" sz="23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기능</a:t>
            </a:r>
            <a:endParaRPr lang="ko-KR" altLang="en-US" sz="23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8369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323528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사회적 기능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1717" y="1268760"/>
            <a:ext cx="4178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사회통제 기능</a:t>
            </a:r>
            <a:endParaRPr lang="en-US" altLang="ko-KR" sz="2400" b="1" dirty="0" smtClean="0"/>
          </a:p>
        </p:txBody>
      </p:sp>
      <p:cxnSp>
        <p:nvCxnSpPr>
          <p:cNvPr id="6" name="직선 연결선 5"/>
          <p:cNvCxnSpPr/>
          <p:nvPr/>
        </p:nvCxnSpPr>
        <p:spPr>
          <a:xfrm>
            <a:off x="753725" y="1700808"/>
            <a:ext cx="2090083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9552" y="1844824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제한된 사회 자원의 효율적 활용을 위해서 공적부조의 사회 통제적인 기능은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/>
            </a:r>
            <a:b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불가피함</a:t>
            </a:r>
            <a:endParaRPr lang="en-US" altLang="ko-KR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사회적 보호로 노동자들은 나태해질 것이며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이를 막기 위해 국가 보호는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/>
            </a:r>
            <a:b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노동능력을 상실하는 등 불가피한 경우에 최소한으로 제한해야 한다는 논리에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/>
            </a:r>
            <a:b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따라 억압적 기능 강화</a:t>
            </a:r>
            <a:endParaRPr lang="en-US" altLang="ko-KR" b="1" dirty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b="1" dirty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부조가 </a:t>
            </a:r>
            <a:r>
              <a:rPr lang="ko-KR" altLang="en-US" b="1" dirty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시행되는 행정절차에서 사회통제기능을 엿볼 수 있음</a:t>
            </a:r>
            <a:endParaRPr lang="en-US" altLang="ko-KR" b="1" dirty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ex) </a:t>
            </a:r>
            <a:r>
              <a:rPr lang="ko-KR" altLang="en-US" b="1" dirty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우리나라의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생활보호법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b="1" dirty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행정기관의 조사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b="1" dirty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정보에 의한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직권 보호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</a:t>
            </a:r>
            <a:b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	                             </a:t>
            </a:r>
            <a:r>
              <a:rPr lang="ko-KR" altLang="en-US" b="1" dirty="0" err="1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요보호대상자의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신청 보호 </a:t>
            </a:r>
            <a:r>
              <a:rPr lang="ko-KR" altLang="en-US" b="1" dirty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</a:t>
            </a:r>
            <a:endParaRPr lang="en-US" altLang="ko-KR" b="1" dirty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b="1" dirty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681717" y="4869160"/>
            <a:ext cx="7634699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en-US" altLang="ko-KR" b="1" dirty="0" smtClean="0">
              <a:solidFill>
                <a:schemeClr val="tx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공적부조에서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대상자들의 보호의 수준을 최저수준으로 제한하는 것은 </a:t>
            </a:r>
            <a:endParaRPr lang="en-US" altLang="ko-KR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대상자의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물질적</a:t>
            </a:r>
            <a:r>
              <a:rPr lang="en-US" altLang="ko-K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신체적</a:t>
            </a:r>
            <a:r>
              <a:rPr lang="en-US" altLang="ko-K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존재 영역을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억제한다는 점에서 그 자체의 </a:t>
            </a:r>
            <a:endParaRPr lang="en-US" altLang="ko-KR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사회통제</a:t>
            </a:r>
            <a:r>
              <a:rPr lang="en-US" altLang="ko-K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억압적</a:t>
            </a:r>
            <a:r>
              <a:rPr lang="en-US" altLang="ko-K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기능을 </a:t>
            </a:r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드러낸다</a:t>
            </a:r>
            <a:r>
              <a:rPr lang="en-US" altLang="ko-K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  <a:p>
            <a:pPr algn="ctr"/>
            <a:endParaRPr lang="en-US" altLang="ko-KR" b="1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051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51520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사회적 기능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1717" y="1268760"/>
            <a:ext cx="2954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err="1" smtClean="0"/>
              <a:t>규율적</a:t>
            </a:r>
            <a:r>
              <a:rPr lang="ko-KR" altLang="en-US" sz="2400" b="1" dirty="0" smtClean="0"/>
              <a:t> 기능</a:t>
            </a:r>
            <a:endParaRPr lang="en-US" altLang="ko-KR" sz="2400" b="1" dirty="0" smtClean="0"/>
          </a:p>
        </p:txBody>
      </p:sp>
      <p:cxnSp>
        <p:nvCxnSpPr>
          <p:cNvPr id="6" name="직선 연결선 5"/>
          <p:cNvCxnSpPr/>
          <p:nvPr/>
        </p:nvCxnSpPr>
        <p:spPr>
          <a:xfrm>
            <a:off x="753725" y="1700808"/>
            <a:ext cx="2090083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5536" y="2157018"/>
            <a:ext cx="86683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국가는 공공부조의 억압적 기능을 수행하기 위해 낮은 보호 수준의 유지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욕구조사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b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빈곤의 개인 책임화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강제 사역과 같은 강제 처우를 실시</a:t>
            </a:r>
            <a:endParaRPr lang="en-US" altLang="ko-KR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강제 처우 등을 통해 국가 혹은 지배계급의 목적에 맞는 시민적 의식을 배양하고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/>
            </a:r>
            <a:b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국가서비스의 구조와 활동을 합리화시킴</a:t>
            </a:r>
            <a:endParaRPr lang="en-US" altLang="ko-KR" b="1" dirty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28222" y="4293096"/>
            <a:ext cx="7634699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en-US" altLang="ko-KR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ctr"/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국가는 공공부조를 통해 주변적인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긴급구호의 성격을 더욱 강화하고 </a:t>
            </a:r>
            <a:endParaRPr lang="en-US" altLang="ko-KR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보호대상자의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권리도 최소한으로 제한하여 빈민을 사회질서에 </a:t>
            </a:r>
            <a:endParaRPr lang="en-US" altLang="ko-KR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적응시키는 규율적 기능을 수행해 옴</a:t>
            </a:r>
            <a:r>
              <a:rPr lang="en-US" altLang="ko-K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  <a:p>
            <a:pPr algn="ctr"/>
            <a:endParaRPr lang="en-US" altLang="ko-K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53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51520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사회적 기능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1717" y="1268760"/>
            <a:ext cx="2954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경제정책적</a:t>
            </a:r>
            <a:r>
              <a:rPr lang="ko-KR" altLang="en-US" sz="24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기능</a:t>
            </a:r>
            <a:endParaRPr lang="en-US" altLang="ko-KR" sz="2400" b="1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753725" y="1700808"/>
            <a:ext cx="2090083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1717" y="1831326"/>
            <a:ext cx="74186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3725" y="1988840"/>
            <a:ext cx="75626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시민사회 발달단계에서 공공부조는 억압적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보호적 기능 두가지의 이중적 역할을 담당함</a:t>
            </a:r>
            <a:endParaRPr lang="en-US" altLang="ko-KR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빈민에 대한 국가의 억압적 태도는 단지 노동능력이 없는 자와 실업자에 대한 사회적 억압이라기보다 모든 임금노동자를 겨냥하고 있는 것임</a:t>
            </a:r>
            <a:endParaRPr lang="en-US" altLang="ko-KR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임금노동자가  스스로 사적노동보다 공적 재생산에 더 쉽게 의지하려 하는 위험을 피하려 하기 때문에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endParaRPr lang="en-US" altLang="ko-KR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67479" y="4416429"/>
            <a:ext cx="7634699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en-US" altLang="ko-KR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공공부조에서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보호수준을 최저수준으로 제한하는 </a:t>
            </a:r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것은</a:t>
            </a:r>
            <a:endParaRPr lang="en-US" altLang="ko-KR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단순히 </a:t>
            </a:r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대상자의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물질적</a:t>
            </a:r>
            <a:r>
              <a:rPr lang="en-US" altLang="ko-K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신체적 </a:t>
            </a:r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존재 영역을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억제하려는 것에 그치는 것이 </a:t>
            </a:r>
            <a:endParaRPr lang="en-US" altLang="ko-KR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아니라</a:t>
            </a:r>
            <a:r>
              <a:rPr lang="en-US" altLang="ko-K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모든 임금 종속노동자가 </a:t>
            </a:r>
            <a:r>
              <a:rPr lang="ko-KR" altLang="en-US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공적부조를</a:t>
            </a:r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멀리하고 스스로 사적 노동에 의지하도록 강제하기 위한 수단이 되기에 경제정책적 기능을 </a:t>
            </a:r>
            <a:r>
              <a:rPr lang="ko-KR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가짐</a:t>
            </a:r>
            <a:r>
              <a:rPr lang="en-US" altLang="ko-K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  <a:p>
            <a:pPr algn="ctr"/>
            <a:endParaRPr lang="en-US" altLang="ko-K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491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770832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3789040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047551" y="3044738"/>
            <a:ext cx="6390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문제점</a:t>
            </a:r>
            <a:endParaRPr lang="ko-KR" altLang="en-US" sz="4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464873" y="2565843"/>
            <a:ext cx="1165354" cy="427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문제점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1717" y="1268760"/>
            <a:ext cx="3818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공적부조 갈등의 원인</a:t>
            </a:r>
            <a:endParaRPr lang="ko-KR" altLang="en-US" sz="2400" b="1" dirty="0"/>
          </a:p>
        </p:txBody>
      </p:sp>
      <p:cxnSp>
        <p:nvCxnSpPr>
          <p:cNvPr id="6" name="직선 연결선 5"/>
          <p:cNvCxnSpPr/>
          <p:nvPr/>
        </p:nvCxnSpPr>
        <p:spPr>
          <a:xfrm flipV="1">
            <a:off x="737349" y="1769362"/>
            <a:ext cx="2932894" cy="453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37349" y="4005064"/>
            <a:ext cx="777686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낮은 급여수준과 수급 조건 강화</a:t>
            </a:r>
            <a:endParaRPr lang="en-US" altLang="ko-KR" sz="2000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1400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빈민의 급여수준이 낮아 최저 생계는 커녕 생존조차 어려운 상황</a:t>
            </a:r>
            <a:endParaRPr lang="en-US" altLang="ko-KR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지나치게 견고한 자산 조사로 인한 불안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</a:p>
          <a:p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자신은 노동 의사가 있음에도 일자리를 못 얻었을 뿐이라는 것을 끊임없이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b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</a:t>
            </a: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증명해야 하는 어려움</a:t>
            </a:r>
            <a:endParaRPr lang="en-US" altLang="ko-KR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cxnSp>
        <p:nvCxnSpPr>
          <p:cNvPr id="19" name="직선 연결선 18"/>
          <p:cNvCxnSpPr/>
          <p:nvPr/>
        </p:nvCxnSpPr>
        <p:spPr>
          <a:xfrm>
            <a:off x="753725" y="3789173"/>
            <a:ext cx="2090083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16064" y="3284041"/>
            <a:ext cx="2954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공적부조 갈등</a:t>
            </a:r>
            <a:endParaRPr lang="ko-KR" alt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28357" y="2034426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기초생활보장법이 빈민의 최저생계를 보장할 수 없는 수준에 머무름</a:t>
            </a:r>
            <a:endParaRPr lang="en-US" altLang="ko-KR" sz="2000" b="1" dirty="0" smtClean="0">
              <a:solidFill>
                <a:schemeClr val="accent1">
                  <a:lumMod val="50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230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문제점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3568" y="1185052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1. </a:t>
            </a:r>
            <a:r>
              <a:rPr lang="ko-KR" altLang="en-US" sz="2400" b="1" dirty="0" smtClean="0"/>
              <a:t>국고보조사업 지출증가</a:t>
            </a:r>
            <a:endParaRPr lang="en-US" altLang="ko-KR" sz="2400" b="1" dirty="0" smtClean="0"/>
          </a:p>
        </p:txBody>
      </p:sp>
      <p:cxnSp>
        <p:nvCxnSpPr>
          <p:cNvPr id="6" name="직선 연결선 5"/>
          <p:cNvCxnSpPr/>
          <p:nvPr/>
        </p:nvCxnSpPr>
        <p:spPr>
          <a:xfrm>
            <a:off x="827584" y="1772816"/>
            <a:ext cx="381642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3685" y="2067065"/>
            <a:ext cx="8316924" cy="39010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공적부조는 국고보조</a:t>
            </a:r>
            <a:r>
              <a:rPr lang="en-US" altLang="ko-KR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국가재정자금</a:t>
            </a:r>
            <a:r>
              <a:rPr lang="en-US" altLang="ko-KR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 이루어지는 제도</a:t>
            </a:r>
            <a:endParaRPr lang="en-US" altLang="ko-KR" sz="1500" b="1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이 국고보조사업의 지출 증가로 인한 문제점</a:t>
            </a:r>
            <a:endParaRPr lang="en-US" altLang="ko-KR" sz="1500" b="1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15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→ 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국고보조사업의 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증가는 복지지출의 효율성을 낮출 수 있다</a:t>
            </a:r>
            <a:r>
              <a:rPr lang="en-US" altLang="ko-KR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15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한국의 사회복지지출의 가장 큰 특징은 </a:t>
            </a:r>
            <a:r>
              <a:rPr lang="ko-KR" altLang="en-US" sz="15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공적연금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및 사회보험의 비중이 절반에 이른다는 점이다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그리고 상당 비중의 사회복지사업은 지방비로 일부를 충당하는 </a:t>
            </a:r>
            <a:r>
              <a:rPr lang="ko-KR" altLang="en-US" sz="15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국고보조의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방식으로 진행되어 왔다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문제는 국고보조사업의 비중이 커서 실제로 지방자치단체가 자체적으로 추진할 수 있는 복지예산의 비중이 작다는 점이다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u="sng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갈수록 늘어가는 복지수요 증대에 따른 세출 증가를 세입이 따라가지 못해 지방정부의 재정이 악화될 가능성이 높다</a:t>
            </a:r>
            <a:r>
              <a:rPr lang="en-US" altLang="ko-KR" sz="1500" u="sng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u="sng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이런 추이가 지속되면 복지정책의 효율성을 저해할 것으로 예상된다</a:t>
            </a:r>
            <a:r>
              <a:rPr lang="en-US" altLang="ko-KR" sz="1500" u="sng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endParaRPr lang="ko-KR" altLang="en-US" sz="15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065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문제점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3568" y="1185052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1. </a:t>
            </a:r>
            <a:r>
              <a:rPr lang="ko-KR" altLang="en-US" sz="2400" b="1" dirty="0" smtClean="0"/>
              <a:t>국고보조사업 지출증가</a:t>
            </a:r>
            <a:endParaRPr lang="en-US" altLang="ko-KR" sz="2400" b="1" dirty="0" smtClean="0"/>
          </a:p>
        </p:txBody>
      </p:sp>
      <p:cxnSp>
        <p:nvCxnSpPr>
          <p:cNvPr id="6" name="직선 연결선 5"/>
          <p:cNvCxnSpPr/>
          <p:nvPr/>
        </p:nvCxnSpPr>
        <p:spPr>
          <a:xfrm>
            <a:off x="827584" y="1772816"/>
            <a:ext cx="381642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3685" y="2044416"/>
            <a:ext cx="8316924" cy="424731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→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복지 </a:t>
            </a: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분야 국고보조사업의 증가는 </a:t>
            </a:r>
            <a:r>
              <a:rPr lang="ko-KR" altLang="en-US" sz="1500" b="1" dirty="0" err="1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지방대응비</a:t>
            </a: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마련에 따른 지방정부의 재정 부담을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가중시킨다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재정자립도의 하락은 세출이 늘거나 세입이 줄어 발생한다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표에서 제시하듯이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2008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 지방자치단체의 복지지출 비율은 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18.9%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였으나 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2016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년에는 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26.9%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 크게 증가해왔다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이는 </a:t>
            </a:r>
            <a:r>
              <a:rPr lang="ko-KR" altLang="en-US" sz="1500" u="sng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지방정부 총예산 증가율보다 사회복지예산의 증가율이 훨씬 빨랐다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는 것을 의미한다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u="sng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복지지출의 빠른 증가는 세출 측면에서 지방정부의 재정 부담을 가중할 것으로 예상된다</a:t>
            </a:r>
            <a:r>
              <a:rPr lang="en-US" altLang="ko-KR" sz="1500" u="sng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</a:p>
          <a:p>
            <a:pPr>
              <a:lnSpc>
                <a:spcPct val="150000"/>
              </a:lnSpc>
            </a:pPr>
            <a:endParaRPr lang="en-US" altLang="ko-KR" sz="1500" u="sng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→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지방자치단체의 </a:t>
            </a:r>
            <a:r>
              <a:rPr lang="ko-KR" altLang="en-US" sz="1500" b="1" dirty="0" err="1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자체사업의</a:t>
            </a: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비중이 줄어들면서 지역 내 복지수요에 효과적으로 대응하기 어려워질 것이다</a:t>
            </a:r>
            <a:r>
              <a:rPr lang="en-US" altLang="ko-KR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1500" dirty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기초노령연금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영유아 </a:t>
            </a:r>
            <a:r>
              <a:rPr lang="ko-KR" altLang="en-US" sz="15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보육료지원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등 보건복지부의 주요 국고보조사업은 해당 연령대 모든 국민에게 적용되는 보편적 특성을 가진다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하지만 각 지역은 복지 인프라 차이가 존재하고 지역 주민들이 원하는 복지의 유형도 상이하다</a:t>
            </a:r>
            <a:r>
              <a:rPr lang="en-US" altLang="ko-KR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따라서 </a:t>
            </a:r>
            <a:r>
              <a:rPr lang="ko-KR" altLang="en-US" sz="1500" u="sng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보편적 특성의 복지정책에 소요되는 비용을 지방정부와 분담하면</a:t>
            </a:r>
            <a:r>
              <a:rPr lang="en-US" altLang="ko-KR" sz="1500" u="sng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u="sng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지역 내 복지수요에 대응하기 위한 </a:t>
            </a:r>
            <a:r>
              <a:rPr lang="ko-KR" altLang="en-US" sz="1500" u="sng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자체재원</a:t>
            </a:r>
            <a:r>
              <a:rPr lang="ko-KR" altLang="en-US" sz="1500" u="sng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마련이 점차 어려워질 것이다</a:t>
            </a:r>
            <a:r>
              <a:rPr lang="en-US" altLang="ko-KR" sz="1500" u="sng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en-US" altLang="ko-KR" sz="1500" b="1" dirty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247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3"/>
          <p:cNvSpPr/>
          <p:nvPr/>
        </p:nvSpPr>
        <p:spPr>
          <a:xfrm rot="10800000" flipH="1">
            <a:off x="0" y="9003"/>
            <a:ext cx="4572000" cy="2247900"/>
          </a:xfrm>
          <a:prstGeom prst="rt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783134" y="466458"/>
            <a:ext cx="363855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500" b="1" dirty="0" smtClean="0">
                <a:solidFill>
                  <a:srgbClr val="C0504D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목차</a:t>
            </a:r>
            <a:endParaRPr lang="ko-KR" altLang="en-US" sz="4500" b="1" dirty="0">
              <a:solidFill>
                <a:srgbClr val="C0504D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cxnSp>
        <p:nvCxnSpPr>
          <p:cNvPr id="3" name="직선 연결선 2"/>
          <p:cNvCxnSpPr>
            <a:endCxn id="5" idx="1"/>
          </p:cNvCxnSpPr>
          <p:nvPr/>
        </p:nvCxnSpPr>
        <p:spPr>
          <a:xfrm>
            <a:off x="615620" y="1792032"/>
            <a:ext cx="1556329" cy="1754698"/>
          </a:xfrm>
          <a:prstGeom prst="line">
            <a:avLst/>
          </a:prstGeom>
          <a:ln w="3175">
            <a:solidFill>
              <a:schemeClr val="tx1">
                <a:alpha val="61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타원 4"/>
          <p:cNvSpPr/>
          <p:nvPr/>
        </p:nvSpPr>
        <p:spPr>
          <a:xfrm>
            <a:off x="2147189" y="3521970"/>
            <a:ext cx="169069" cy="16906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cxnSp>
        <p:nvCxnSpPr>
          <p:cNvPr id="11" name="직선 연결선 10"/>
          <p:cNvCxnSpPr>
            <a:stCxn id="14" idx="2"/>
          </p:cNvCxnSpPr>
          <p:nvPr/>
        </p:nvCxnSpPr>
        <p:spPr>
          <a:xfrm flipH="1">
            <a:off x="2488785" y="2644844"/>
            <a:ext cx="1998680" cy="792746"/>
          </a:xfrm>
          <a:prstGeom prst="line">
            <a:avLst/>
          </a:prstGeom>
          <a:ln w="3175">
            <a:solidFill>
              <a:schemeClr val="tx1">
                <a:alpha val="61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타원 13"/>
          <p:cNvSpPr/>
          <p:nvPr/>
        </p:nvSpPr>
        <p:spPr>
          <a:xfrm>
            <a:off x="4487465" y="2560309"/>
            <a:ext cx="169069" cy="16906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6" name="TextBox 15"/>
          <p:cNvSpPr txBox="1"/>
          <p:nvPr/>
        </p:nvSpPr>
        <p:spPr>
          <a:xfrm>
            <a:off x="1943318" y="3705765"/>
            <a:ext cx="5768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dirty="0">
                <a:latin typeface="KoPubWorld돋움체_Pro Bold" panose="00000800000000000000" pitchFamily="50" charset="-127"/>
                <a:ea typeface="KoPubWorld돋움체_Pro Bold" panose="00000800000000000000" pitchFamily="50" charset="-127"/>
                <a:cs typeface="KoPubWorld돋움체_Pro Bold" panose="00000800000000000000" pitchFamily="50" charset="-127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83595" y="2756059"/>
            <a:ext cx="5768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dirty="0">
                <a:latin typeface="KoPubWorld돋움체_Pro Bold" panose="00000800000000000000" pitchFamily="50" charset="-127"/>
                <a:ea typeface="KoPubWorld돋움체_Pro Bold" panose="00000800000000000000" pitchFamily="50" charset="-127"/>
                <a:cs typeface="KoPubWorld돋움체_Pro Bold" panose="00000800000000000000" pitchFamily="50" charset="-127"/>
              </a:rPr>
              <a:t>2</a:t>
            </a:r>
          </a:p>
        </p:txBody>
      </p:sp>
      <p:cxnSp>
        <p:nvCxnSpPr>
          <p:cNvPr id="18" name="직선 연결선 17"/>
          <p:cNvCxnSpPr>
            <a:stCxn id="14" idx="6"/>
            <a:endCxn id="22" idx="1"/>
          </p:cNvCxnSpPr>
          <p:nvPr/>
        </p:nvCxnSpPr>
        <p:spPr>
          <a:xfrm>
            <a:off x="4656534" y="2644844"/>
            <a:ext cx="2469133" cy="858751"/>
          </a:xfrm>
          <a:prstGeom prst="line">
            <a:avLst/>
          </a:prstGeom>
          <a:ln w="3175">
            <a:solidFill>
              <a:schemeClr val="tx1">
                <a:alpha val="61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타원 21"/>
          <p:cNvSpPr/>
          <p:nvPr/>
        </p:nvSpPr>
        <p:spPr>
          <a:xfrm>
            <a:off x="7100907" y="3478835"/>
            <a:ext cx="169069" cy="16906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24" name="TextBox 23"/>
          <p:cNvSpPr txBox="1"/>
          <p:nvPr/>
        </p:nvSpPr>
        <p:spPr>
          <a:xfrm>
            <a:off x="6923719" y="3625818"/>
            <a:ext cx="5768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dirty="0">
                <a:latin typeface="KoPubWorld돋움체_Pro Bold" panose="00000800000000000000" pitchFamily="50" charset="-127"/>
                <a:ea typeface="KoPubWorld돋움체_Pro Bold" panose="00000800000000000000" pitchFamily="50" charset="-127"/>
                <a:cs typeface="KoPubWorld돋움체_Pro Bold" panose="00000800000000000000" pitchFamily="50" charset="-127"/>
              </a:rPr>
              <a:t>3</a:t>
            </a:r>
          </a:p>
        </p:txBody>
      </p:sp>
      <p:cxnSp>
        <p:nvCxnSpPr>
          <p:cNvPr id="42" name="직선 연결선 41"/>
          <p:cNvCxnSpPr/>
          <p:nvPr/>
        </p:nvCxnSpPr>
        <p:spPr>
          <a:xfrm flipV="1">
            <a:off x="0" y="-5689"/>
            <a:ext cx="4890493" cy="2456859"/>
          </a:xfrm>
          <a:prstGeom prst="line">
            <a:avLst/>
          </a:prstGeom>
          <a:ln w="28575">
            <a:solidFill>
              <a:srgbClr val="F2F2F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82333" y="4160804"/>
            <a:ext cx="27792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>
                <a:solidFill>
                  <a:srgbClr val="C0504D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서론</a:t>
            </a:r>
            <a:endParaRPr lang="en-US" altLang="ko-KR" sz="2400" b="1" dirty="0" smtClean="0">
              <a:solidFill>
                <a:srgbClr val="C0504D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개념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특징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기본원리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036994" y="3237474"/>
            <a:ext cx="315835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>
                <a:solidFill>
                  <a:srgbClr val="C0504D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본론</a:t>
            </a:r>
            <a:endParaRPr lang="en-US" altLang="ko-KR" sz="2400" b="1" dirty="0" smtClean="0">
              <a:solidFill>
                <a:srgbClr val="C0504D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지원영역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사회적 기능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 문제점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 윤리적딜레마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57971" y="3982764"/>
            <a:ext cx="170830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>
                <a:solidFill>
                  <a:srgbClr val="C0504D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결론</a:t>
            </a:r>
            <a:endParaRPr lang="en-US" altLang="ko-KR" sz="2400" b="1" dirty="0" smtClean="0">
              <a:solidFill>
                <a:srgbClr val="C0504D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토론 사례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우리의 의견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Q&amp;A</a:t>
            </a:r>
            <a:endParaRPr lang="en-US" altLang="ko-KR" b="1" dirty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3578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문제점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3568" y="1185052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2. </a:t>
            </a:r>
            <a:r>
              <a:rPr lang="ko-KR" altLang="en-US" sz="2400" b="1" dirty="0" smtClean="0"/>
              <a:t>국민기초생활보장제도의 복지사각지대</a:t>
            </a:r>
            <a:endParaRPr lang="en-US" altLang="ko-KR" sz="2400" b="1" dirty="0" smtClean="0"/>
          </a:p>
        </p:txBody>
      </p:sp>
      <p:cxnSp>
        <p:nvCxnSpPr>
          <p:cNvPr id="6" name="직선 연결선 5"/>
          <p:cNvCxnSpPr/>
          <p:nvPr/>
        </p:nvCxnSpPr>
        <p:spPr>
          <a:xfrm>
            <a:off x="827584" y="1772816"/>
            <a:ext cx="381642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713613" y="2018706"/>
            <a:ext cx="7746817" cy="182357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국민기초생활보장제도는 </a:t>
            </a: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국민의 최저생활을 국가가 보장하는 제도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지만</a:t>
            </a:r>
            <a:endParaRPr lang="en-US" altLang="ko-KR" sz="1500" b="1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제도의 혜택에서 벗어나 저소득층이 광범위하게 많아 국민의 최저생활을 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보장한다는 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법의 취지에서 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벗어나 소득 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하위 </a:t>
            </a:r>
            <a:r>
              <a:rPr lang="en-US" altLang="ko-KR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10%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를 기준으로 해도 </a:t>
            </a:r>
            <a:r>
              <a:rPr lang="en-US" altLang="ko-KR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35%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로의 사람들이 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기초생활보장</a:t>
            </a:r>
            <a:r>
              <a:rPr lang="en-US" altLang="ko-KR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/>
            </a:r>
            <a:br>
              <a:rPr lang="en-US" altLang="ko-KR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ko-KR" altLang="en-US" sz="1500" b="1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미수급자로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복지 사각지대에 놓여 최소한의 생활조차 보장받지 못하고 있음</a:t>
            </a:r>
            <a:endParaRPr lang="en-US" altLang="ko-KR" sz="15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r">
              <a:lnSpc>
                <a:spcPct val="150000"/>
              </a:lnSpc>
            </a:pPr>
            <a:r>
              <a:rPr lang="en-US" altLang="ko-KR" sz="12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*</a:t>
            </a:r>
            <a:r>
              <a:rPr lang="ko-KR" altLang="en-US" sz="12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출처</a:t>
            </a:r>
            <a:r>
              <a:rPr lang="en-US" altLang="ko-KR" sz="12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12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보건복지부</a:t>
            </a:r>
            <a:endParaRPr lang="en-US" altLang="ko-KR" sz="12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13613" y="4177771"/>
            <a:ext cx="7746817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최저 생계에 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필요한 금액산정없이 중위소득에서 </a:t>
            </a:r>
            <a:r>
              <a:rPr lang="en-US" altLang="ko-KR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30~50%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 설정된 수급 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기준이 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되고있다</a:t>
            </a:r>
            <a:r>
              <a:rPr lang="en-US" altLang="ko-KR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altLang="ko-KR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금액 산정은 수급자의</a:t>
            </a:r>
            <a:r>
              <a:rPr lang="en-US" altLang="ko-KR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기본적인 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욕구를 측정해 그것에 따른 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수급비를 </a:t>
            </a:r>
            <a:r>
              <a:rPr lang="ko-KR" altLang="en-US" sz="15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선정하는 것이 맞지만 </a:t>
            </a:r>
            <a:endParaRPr lang="en-US" altLang="ko-KR" sz="1500" b="1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기본욕구충족과 </a:t>
            </a: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상관없이 소득분포상의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일정비율에서 </a:t>
            </a: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최저생계비를 산정하고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있어 </a:t>
            </a: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수급자의 욕구와 맞지않는 금액 산정이 이루어져 문제가 되고 있다</a:t>
            </a:r>
            <a:r>
              <a:rPr lang="en-US" altLang="ko-KR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932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51520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문제점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18013" y="1138772"/>
            <a:ext cx="2954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보호종료아동</a:t>
            </a:r>
            <a:endParaRPr lang="ko-KR" altLang="en-US" sz="2400" b="1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683568" y="1600437"/>
            <a:ext cx="18002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600" y="1916832"/>
            <a:ext cx="6912767" cy="46151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6421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770832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3789040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047551" y="3044738"/>
            <a:ext cx="6390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윤리적딜레마</a:t>
            </a:r>
            <a:endParaRPr lang="ko-KR" altLang="en-US" sz="4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464873" y="2565843"/>
            <a:ext cx="1165354" cy="427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660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윤리적 딜레마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87824" y="1023197"/>
            <a:ext cx="3747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공적부조의 윤리적 딜레마</a:t>
            </a:r>
            <a:endParaRPr lang="ko-KR" altLang="en-US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3443039" y="1447425"/>
            <a:ext cx="2090083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03648" y="1524387"/>
            <a:ext cx="633670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사회복지서비스와 관련된 윤리적 딜레마는 다양한 차원에서 형성된다 </a:t>
            </a:r>
            <a:r>
              <a:rPr lang="en-US" altLang="ko-KR" sz="15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endParaRPr lang="ko-KR" altLang="en-US" sz="15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183846"/>
              </p:ext>
            </p:extLst>
          </p:nvPr>
        </p:nvGraphicFramePr>
        <p:xfrm>
          <a:off x="215867" y="4869160"/>
          <a:ext cx="8676612" cy="100811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6999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683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30685" y="5068413"/>
            <a:ext cx="2234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자원의 배분</a:t>
            </a:r>
            <a:endParaRPr lang="ko-KR" altLang="en-US" sz="24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3173703" y="5566630"/>
            <a:ext cx="2376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195228" y="5068412"/>
            <a:ext cx="3114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사회문제의 책임</a:t>
            </a:r>
            <a:endParaRPr lang="ko-KR" altLang="en-US" sz="24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359531" y="5583320"/>
            <a:ext cx="2376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34028" y="5087301"/>
            <a:ext cx="3423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개인의 삶에 대한 개입</a:t>
            </a:r>
            <a:endParaRPr lang="ko-KR" altLang="en-US" sz="24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 flipV="1">
            <a:off x="5977712" y="5563532"/>
            <a:ext cx="2736304" cy="30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이등변 삼각형 25"/>
          <p:cNvSpPr/>
          <p:nvPr/>
        </p:nvSpPr>
        <p:spPr>
          <a:xfrm rot="10800000">
            <a:off x="4436880" y="4526846"/>
            <a:ext cx="252492" cy="216025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879939"/>
              </p:ext>
            </p:extLst>
          </p:nvPr>
        </p:nvGraphicFramePr>
        <p:xfrm>
          <a:off x="137845" y="1912635"/>
          <a:ext cx="4308178" cy="2474214"/>
        </p:xfrm>
        <a:graphic>
          <a:graphicData uri="http://schemas.openxmlformats.org/drawingml/2006/table">
            <a:tbl>
              <a:tblPr/>
              <a:tblGrid>
                <a:gridCol w="4308178">
                  <a:extLst>
                    <a:ext uri="{9D8B030D-6E8A-4147-A177-3AD203B41FA5}">
                      <a16:colId xmlns:a16="http://schemas.microsoft.com/office/drawing/2014/main" xmlns="" val="4087991312"/>
                    </a:ext>
                  </a:extLst>
                </a:gridCol>
              </a:tblGrid>
              <a:tr h="2474214">
                <a:tc>
                  <a:txBody>
                    <a:bodyPr/>
                    <a:lstStyle/>
                    <a:p>
                      <a:pPr marL="342900" marR="0" lvl="0" indent="-34290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원조에 대한 책임이 일차적으로 어디에 있는가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342900" marR="0" lvl="0" indent="-34290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제한된 서비스를 분배하는데 어디에 우선순위를 둘 것인가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342900" marR="0" lvl="0" indent="-34290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개인의 삶에 개입하는 기준과 선을 어떻게 정할 것인가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  <a:p>
                      <a:pPr marL="342900" marR="0" lvl="0" indent="-34290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사회복지서비스에 대한 국가의 역할을 어떻게 규정할 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한컴바탕"/>
                          <a:ea typeface="한컴바탕"/>
                        </a:rPr>
                        <a:t>것인가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437451"/>
                  </a:ext>
                </a:extLst>
              </a:tr>
            </a:tbl>
          </a:graphicData>
        </a:graphic>
      </p:graphicFrame>
      <p:graphicFrame>
        <p:nvGraphicFramePr>
          <p:cNvPr id="35" name="표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474835"/>
              </p:ext>
            </p:extLst>
          </p:nvPr>
        </p:nvGraphicFramePr>
        <p:xfrm>
          <a:off x="4688615" y="1912635"/>
          <a:ext cx="4305078" cy="2474214"/>
        </p:xfrm>
        <a:graphic>
          <a:graphicData uri="http://schemas.openxmlformats.org/drawingml/2006/table">
            <a:tbl>
              <a:tblPr/>
              <a:tblGrid>
                <a:gridCol w="4305078">
                  <a:extLst>
                    <a:ext uri="{9D8B030D-6E8A-4147-A177-3AD203B41FA5}">
                      <a16:colId xmlns:a16="http://schemas.microsoft.com/office/drawing/2014/main" xmlns="" val="4087991312"/>
                    </a:ext>
                  </a:extLst>
                </a:gridCol>
              </a:tblGrid>
              <a:tr h="2416216"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6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ko-KR" altLang="en-US" sz="1400" kern="0" dirty="0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공공부조가 갖는 명시적 목적과 </a:t>
                      </a:r>
                      <a:r>
                        <a:rPr lang="ko-KR" altLang="en-US" sz="1400" kern="0" dirty="0" err="1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잠복적</a:t>
                      </a:r>
                      <a:r>
                        <a:rPr lang="ko-KR" altLang="en-US" sz="1400" kern="0" dirty="0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 기능 사이의 괴리</a:t>
                      </a:r>
                      <a:endParaRPr lang="ko-KR" altLang="en-US" sz="1400" kern="0" dirty="0" smtClean="0">
                        <a:solidFill>
                          <a:srgbClr val="000000"/>
                        </a:solidFill>
                        <a:latin typeface="한컴바탕"/>
                      </a:endParaRPr>
                    </a:p>
                    <a:p>
                      <a:pPr marL="342900" lvl="0" indent="-342900" fontAlgn="base">
                        <a:lnSpc>
                          <a:spcPct val="16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ko-KR" altLang="en-US" sz="1400" kern="0" dirty="0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공공부조의 억압적이고 </a:t>
                      </a:r>
                      <a:r>
                        <a:rPr lang="ko-KR" altLang="en-US" sz="1400" kern="0" dirty="0" err="1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규율적인</a:t>
                      </a:r>
                      <a:r>
                        <a:rPr lang="ko-KR" altLang="en-US" sz="1400" kern="0" dirty="0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 특성</a:t>
                      </a:r>
                      <a:endParaRPr lang="ko-KR" altLang="en-US" sz="1400" kern="0" dirty="0" smtClean="0">
                        <a:solidFill>
                          <a:srgbClr val="000000"/>
                        </a:solidFill>
                        <a:latin typeface="한컴바탕"/>
                      </a:endParaRPr>
                    </a:p>
                    <a:p>
                      <a:pPr marL="342900" lvl="0" indent="-342900" fontAlgn="base">
                        <a:lnSpc>
                          <a:spcPct val="16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ko-KR" altLang="en-US" sz="1400" kern="0" dirty="0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제한된 자원의 분배에서 오는 문제</a:t>
                      </a:r>
                      <a:endParaRPr lang="ko-KR" altLang="en-US" sz="1400" kern="0" dirty="0" smtClean="0">
                        <a:solidFill>
                          <a:srgbClr val="000000"/>
                        </a:solidFill>
                        <a:latin typeface="한컴바탕"/>
                      </a:endParaRPr>
                    </a:p>
                    <a:p>
                      <a:pPr marL="342900" lvl="0" indent="-342900" fontAlgn="base">
                        <a:lnSpc>
                          <a:spcPct val="16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ko-KR" altLang="en-US" sz="1400" kern="0" dirty="0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빈곤이란 문제를 보는 시각</a:t>
                      </a:r>
                      <a:endParaRPr lang="ko-KR" altLang="en-US" sz="1400" kern="0" dirty="0" smtClean="0">
                        <a:solidFill>
                          <a:srgbClr val="000000"/>
                        </a:solidFill>
                        <a:latin typeface="한컴바탕"/>
                      </a:endParaRPr>
                    </a:p>
                    <a:p>
                      <a:pPr marL="342900" lvl="0" indent="-342900" fontAlgn="base">
                        <a:lnSpc>
                          <a:spcPct val="16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ko-KR" altLang="en-US" sz="1400" kern="0" dirty="0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빈곤한 개인의 삶에 개입하는 정당성 문제</a:t>
                      </a:r>
                      <a:endParaRPr lang="en-US" altLang="ko-KR" sz="1600" b="1" kern="0" dirty="0" smtClean="0">
                        <a:solidFill>
                          <a:srgbClr val="000000"/>
                        </a:solidFill>
                        <a:latin typeface="한컴바탕"/>
                        <a:ea typeface="한컴바탕"/>
                      </a:endParaRPr>
                    </a:p>
                    <a:p>
                      <a:pPr lvl="0" fontAlgn="base">
                        <a:lnSpc>
                          <a:spcPct val="160000"/>
                        </a:lnSpc>
                      </a:pPr>
                      <a:r>
                        <a:rPr lang="ko-KR" altLang="en-US" sz="1600" b="1" kern="0" dirty="0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     </a:t>
                      </a:r>
                      <a:r>
                        <a:rPr lang="ko-KR" altLang="en-US" sz="1600" b="0" kern="0" dirty="0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로부터</a:t>
                      </a:r>
                      <a:r>
                        <a:rPr lang="ko-KR" altLang="en-US" sz="1600" b="1" kern="0" dirty="0" smtClean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 다양한 윤리적 딜레마 파생 가능</a:t>
                      </a:r>
                      <a:endParaRPr lang="ko-KR" altLang="en-US" sz="1600" b="1" kern="0" dirty="0" smtClean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437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369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976155"/>
            <a:ext cx="7780302" cy="5400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85663"/>
            <a:endParaRPr lang="en-US" altLang="ko-KR" sz="1400" b="1" dirty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5576" y="1224004"/>
            <a:ext cx="3093868" cy="40011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defTabSz="685663"/>
            <a:r>
              <a:rPr lang="ko-KR" altLang="en-US" sz="2000" b="1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윤리적 딜레마 </a:t>
            </a:r>
            <a:r>
              <a:rPr lang="en-US" altLang="ko-KR" sz="2000" b="1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2000" b="1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자원배분</a:t>
            </a:r>
            <a:endParaRPr lang="en-US" sz="2000" b="1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7551" y="4498781"/>
            <a:ext cx="6984776" cy="1400383"/>
          </a:xfrm>
          <a:prstGeom prst="rect">
            <a:avLst/>
          </a:prstGeom>
          <a:noFill/>
          <a:ln w="12700">
            <a:solidFill>
              <a:srgbClr val="C0504D"/>
            </a:solidFill>
          </a:ln>
        </p:spPr>
        <p:txBody>
          <a:bodyPr wrap="square" rtlCol="0" anchor="ctr" anchorCtr="0">
            <a:spAutoFit/>
          </a:bodyPr>
          <a:lstStyle/>
          <a:p>
            <a:pPr algn="ctr" defTabSz="685663"/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제한된 자원을 이유로 이루어지는 이러한 서비스 조건과 행정조치 </a:t>
            </a:r>
            <a:endParaRPr lang="en-US" altLang="ko-KR" sz="1700" b="1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 defTabSz="685663"/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등은 공공부조의 수준이 최저생활을 유지하기 적절한지</a:t>
            </a:r>
            <a: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b="1" dirty="0" err="1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수급자와</a:t>
            </a:r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endParaRPr lang="en-US" altLang="ko-KR" sz="1700" b="1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 defTabSz="685663"/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신청자의 사회권 보호가 유지되는지 등을 고려하지않아 공공부조 </a:t>
            </a:r>
            <a:endParaRPr lang="en-US" altLang="ko-KR" sz="1700" b="1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 defTabSz="685663"/>
            <a:r>
              <a:rPr lang="ko-KR" altLang="en-US" sz="1700" b="1" dirty="0" err="1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수급자로</a:t>
            </a:r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하여금 빈곤한 생활 유지</a:t>
            </a:r>
            <a: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기관에 대한 위법적 비밀 소지</a:t>
            </a:r>
            <a: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</a:p>
          <a:p>
            <a:pPr algn="ctr" defTabSz="685663"/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채무</a:t>
            </a:r>
            <a: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절도 등의 악순환으로 끌어넣을 수 있다</a:t>
            </a:r>
            <a: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77290" y="1700808"/>
            <a:ext cx="258286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40282" y="1946232"/>
            <a:ext cx="7198324" cy="244682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defTabSz="685663"/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현 국가는 제한된 재정적 테두리 내에서 빈민 원조를 위해 급여수준을 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낮추고 청구권을 가진 모든 사람들에게 혜택을 주는 것이 아닌 그 중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일부에게만 서비스를 급여하는 여러가지 행정적 여과장치를 사용</a:t>
            </a:r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한정된 </a:t>
            </a:r>
            <a:r>
              <a:rPr lang="ko-KR" altLang="en-US" sz="1700" dirty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자원을 이유로 최저생계보호원칙에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따라 </a:t>
            </a:r>
            <a:r>
              <a:rPr lang="ko-KR" altLang="en-US" sz="1700" dirty="0" err="1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수준을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최소한도로 낮춤으로써 </a:t>
            </a:r>
            <a:r>
              <a:rPr lang="en-US" altLang="ko-KR" sz="1700" dirty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“</a:t>
            </a:r>
            <a:r>
              <a:rPr lang="ko-KR" altLang="en-US" sz="1700" dirty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인간의 품위를 유지하는 삶을 보장한다</a:t>
            </a:r>
            <a:r>
              <a:rPr lang="en-US" altLang="ko-KR" sz="1700" dirty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”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는</a:t>
            </a:r>
            <a:r>
              <a:rPr lang="en-US" altLang="ko-KR" sz="1700" dirty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공공부조의 </a:t>
            </a:r>
            <a:r>
              <a:rPr lang="ko-KR" altLang="en-US" sz="1700" dirty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명시적 목적을 스스로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위반해 자원배분의 차원에 있어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딜레마가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발생</a:t>
            </a:r>
            <a:endParaRPr lang="en-US" altLang="ko-KR" sz="1700" dirty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윤리적 딜레마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5340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976155"/>
            <a:ext cx="7780302" cy="5400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663"/>
            <a:endParaRPr lang="en-US" sz="1350" dirty="0">
              <a:solidFill>
                <a:srgbClr val="FFFFFF"/>
              </a:solidFill>
              <a:latin typeface="Source Sans Pro Light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0060" y="1245196"/>
            <a:ext cx="4318004" cy="40011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defTabSz="685663"/>
            <a:r>
              <a:rPr lang="ko-KR" altLang="en-US" sz="2000" b="1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윤리적 딜레마 </a:t>
            </a:r>
            <a:r>
              <a:rPr lang="en-US" altLang="ko-KR" sz="2000" b="1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2000" b="1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사회문제의 책임</a:t>
            </a:r>
            <a:endParaRPr lang="en-US" sz="2000" b="1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1844824"/>
            <a:ext cx="7416824" cy="289310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defTabSz="685663"/>
            <a:r>
              <a:rPr lang="ko-KR" altLang="en-US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문제 </a:t>
            </a:r>
            <a:r>
              <a:rPr lang="en-US" altLang="ko-KR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= </a:t>
            </a:r>
            <a:r>
              <a:rPr lang="ko-KR" altLang="en-US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빈곤의 책임이 누구에게 있는가</a:t>
            </a:r>
            <a:r>
              <a:rPr lang="en-US" altLang="ko-KR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?</a:t>
            </a:r>
          </a:p>
          <a:p>
            <a:pPr defTabSz="685663"/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빈곤을 개인의 차원으로 넘기고 공적 보호로부터 가능한 제한시키는 것은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산업혁명 이후 현재까지도 공공부조의 중요한 원칙</a:t>
            </a:r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endParaRPr lang="en-US" altLang="ko-KR" sz="10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그러나 현 공적부조법은 서로 간에 밀접한 관계를 상실했을지도 모르는 자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녀에게 그들의 가난한 노부모를 다시 공양할 것을 요구함</a:t>
            </a:r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endParaRPr lang="en-US" altLang="ko-KR" sz="1000" dirty="0" smtClean="0"/>
          </a:p>
          <a:p>
            <a:pPr defTabSz="685663"/>
            <a:r>
              <a:rPr lang="ko-KR" altLang="en-US" dirty="0" smtClean="0"/>
              <a:t>→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과거 사회의 발전을 담당한 노령인구의 재정적 독립을 보장해주지 못하고 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자녀의 보호테두리로 보낸다는 것은 사회의 책임을 개인화 시킨다는 큰 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딜레마임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909014" y="1700808"/>
            <a:ext cx="323093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윤리적 딜레마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117335" y="5014355"/>
            <a:ext cx="6624736" cy="877163"/>
          </a:xfrm>
          <a:prstGeom prst="rect">
            <a:avLst/>
          </a:prstGeom>
          <a:noFill/>
          <a:ln w="12700">
            <a:solidFill>
              <a:srgbClr val="C0504D"/>
            </a:solidFill>
          </a:ln>
        </p:spPr>
        <p:txBody>
          <a:bodyPr wrap="square" rtlCol="0" anchor="ctr" anchorCtr="0">
            <a:spAutoFit/>
          </a:bodyPr>
          <a:lstStyle/>
          <a:p>
            <a:pPr algn="ctr" defTabSz="685663"/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공적부조는 이미 생산체계 조건상 사회적 비용으로 된</a:t>
            </a:r>
            <a:endParaRPr lang="en-US" altLang="ko-KR" sz="1700" b="1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 defTabSz="685663"/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빈민보호비용을 개인의 사적인 차원으로 환원시킴으로써 </a:t>
            </a:r>
            <a:endParaRPr lang="en-US" altLang="ko-KR" sz="1700" b="1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 defTabSz="685663"/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사회의 책임을 개인화 시킨다는 문제를 일으킴</a:t>
            </a:r>
            <a:endParaRPr lang="en-US" altLang="ko-KR" sz="1700" b="1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719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976155"/>
            <a:ext cx="7780302" cy="5400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663"/>
            <a:endParaRPr lang="en-US" sz="1350" dirty="0">
              <a:solidFill>
                <a:srgbClr val="FFFFFF"/>
              </a:solidFill>
              <a:latin typeface="Source Sans Pro Light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0060" y="1245196"/>
            <a:ext cx="4678044" cy="40011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defTabSz="685663"/>
            <a:r>
              <a:rPr lang="ko-KR" altLang="en-US" sz="2000" b="1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윤리적 딜레마</a:t>
            </a:r>
            <a:r>
              <a:rPr lang="en-US" altLang="ko-KR" sz="2000" b="1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2000" b="1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개인의 삶에 대한 개입</a:t>
            </a:r>
            <a:endParaRPr lang="en-US" sz="2000" b="1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3568" y="1835316"/>
            <a:ext cx="7560840" cy="312393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defTabSz="685663"/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사회복지서비스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는 열악한 생활조건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정서적 곤란 등을 돕기 위해 개인의 삶에 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개입하는 것에 명확한 선을 그을 수 없는 윤리적 문제들을 대두</a:t>
            </a:r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endParaRPr lang="en-US" altLang="ko-KR" sz="10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1700" b="1" dirty="0" err="1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</a:t>
            </a:r>
            <a:r>
              <a:rPr lang="ko-KR" altLang="en-US" sz="1700" dirty="0" err="1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는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빈민의 생활조건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빈곤의 원인 등을 보는 시각과 </a:t>
            </a:r>
            <a:r>
              <a:rPr lang="ko-KR" altLang="en-US" sz="1700" dirty="0" err="1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대처방안으로부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터 윤리적 문제들을 대두함</a:t>
            </a:r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1700" dirty="0" err="1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공적부조는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서비스를 주기 전 먼저 개인의 생계의 필요 정도가 명확히 </a:t>
            </a:r>
            <a:r>
              <a:rPr lang="ko-KR" altLang="en-US" sz="1700" dirty="0" err="1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측정되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어야 하며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개인의 소득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자산이 가능한 한 활용되어야 한다는 원칙 하에 실시</a:t>
            </a:r>
            <a:r>
              <a:rPr lang="en-US" altLang="ko-KR" sz="1700" dirty="0"/>
              <a:t/>
            </a:r>
            <a:br>
              <a:rPr lang="en-US" altLang="ko-KR" sz="1700" dirty="0"/>
            </a:br>
            <a:r>
              <a:rPr lang="en-US" altLang="ko-KR" sz="1700" dirty="0"/>
              <a:t> </a:t>
            </a:r>
            <a:r>
              <a:rPr lang="en-US" altLang="ko-KR" sz="1700" dirty="0" smtClean="0"/>
              <a:t> </a:t>
            </a:r>
            <a:r>
              <a:rPr lang="ko-KR" altLang="en-US" sz="1700" dirty="0" smtClean="0"/>
              <a:t>→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공적부조를 받게</a:t>
            </a:r>
            <a:r>
              <a:rPr lang="en-US" altLang="ko-KR" sz="1700" dirty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되어도 이후 클라이언트는 소득을 계속 기관에 알려야 할 </a:t>
            </a: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</a:t>
            </a:r>
            <a:r>
              <a:rPr lang="ko-KR" altLang="en-US" sz="1700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의무를 지니게 됨</a:t>
            </a:r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defTabSz="685663"/>
            <a:endParaRPr lang="en-US" altLang="ko-KR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71600" y="1700808"/>
            <a:ext cx="36629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323528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윤리적 딜레마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30068" y="4725144"/>
            <a:ext cx="7287209" cy="1400383"/>
          </a:xfrm>
          <a:prstGeom prst="rect">
            <a:avLst/>
          </a:prstGeom>
          <a:noFill/>
          <a:ln w="12700">
            <a:solidFill>
              <a:srgbClr val="C0504D"/>
            </a:solidFill>
          </a:ln>
        </p:spPr>
        <p:txBody>
          <a:bodyPr wrap="square" rtlCol="0" anchor="ctr" anchorCtr="0">
            <a:spAutoFit/>
          </a:bodyPr>
          <a:lstStyle/>
          <a:p>
            <a:pPr algn="ctr" defTabSz="685663"/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공공부조의 행정적 과정은 대상자의 인간적 권리 침해</a:t>
            </a:r>
            <a: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사생활에 대한</a:t>
            </a:r>
            <a: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간섭 뿐만 아니라 대상자를 나태한 인간</a:t>
            </a:r>
            <a: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노동 의사가 없고 타인의 비용으로 살아가는 자 등으로 평가하게 만들며 빈민들이 공적 재생산에</a:t>
            </a:r>
            <a: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의지하기보다는 사적 노동을 통해 생활하도록 하기 위해</a:t>
            </a:r>
            <a: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/>
            </a:r>
            <a:b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다양한 물질적</a:t>
            </a:r>
            <a:r>
              <a:rPr lang="en-US" altLang="ko-KR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b="1" dirty="0" smtClean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신체적 억압을 가하게 </a:t>
            </a:r>
            <a:r>
              <a:rPr lang="ko-KR" altLang="en-US" sz="1700" b="1" dirty="0">
                <a:solidFill>
                  <a:srgbClr val="25406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됨</a:t>
            </a:r>
            <a:endParaRPr lang="en-US" altLang="ko-KR" sz="1700" b="1" dirty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0481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9776" y="976155"/>
            <a:ext cx="8550696" cy="5400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25733" y="1117329"/>
            <a:ext cx="4318004" cy="36933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defTabSz="685663"/>
            <a:r>
              <a:rPr lang="ko-KR" altLang="en-US" b="1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사회복지기초보장법</a:t>
            </a:r>
            <a:endParaRPr lang="en-US" b="1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3114402"/>
            <a:ext cx="7416824" cy="35394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defTabSz="685663"/>
            <a:endParaRPr lang="ko-KR" altLang="en-US" sz="1700" dirty="0" smtClean="0">
              <a:solidFill>
                <a:srgbClr val="25406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39459" y="1502050"/>
            <a:ext cx="2235899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윤리적 딜레마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25733" y="1697292"/>
            <a:ext cx="8011330" cy="230832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fontAlgn="base"/>
            <a:r>
              <a:rPr lang="ko-KR" altLang="en-US" sz="1600" b="1" dirty="0"/>
              <a:t>제</a:t>
            </a:r>
            <a:r>
              <a:rPr lang="en-US" altLang="ko-KR" sz="1600" b="1" dirty="0"/>
              <a:t>5</a:t>
            </a:r>
            <a:r>
              <a:rPr lang="ko-KR" altLang="en-US" sz="1600" b="1" dirty="0"/>
              <a:t>조</a:t>
            </a:r>
            <a:r>
              <a:rPr lang="en-US" altLang="ko-KR" sz="1600" b="1" dirty="0"/>
              <a:t>(</a:t>
            </a:r>
            <a:r>
              <a:rPr lang="ko-KR" altLang="en-US" sz="1600" b="1" dirty="0"/>
              <a:t>국가와 지방자치단체의 책임</a:t>
            </a:r>
            <a:r>
              <a:rPr lang="en-US" altLang="ko-KR" sz="1600" b="1" dirty="0"/>
              <a:t>) </a:t>
            </a:r>
            <a:endParaRPr lang="ko-KR" altLang="en-US" sz="1600" b="1" dirty="0"/>
          </a:p>
          <a:p>
            <a:pPr fontAlgn="base"/>
            <a:r>
              <a:rPr lang="ko-KR" altLang="en-US" sz="1600" dirty="0"/>
              <a:t>① 국가와 지방자치단체는 모든 국민의 인간다운 생활을 유지</a:t>
            </a:r>
            <a:r>
              <a:rPr lang="en-US" altLang="ko-KR" sz="1600" dirty="0"/>
              <a:t>·</a:t>
            </a:r>
            <a:r>
              <a:rPr lang="ko-KR" altLang="en-US" sz="1600" dirty="0"/>
              <a:t>증진하는 책임을 가진다</a:t>
            </a:r>
            <a:r>
              <a:rPr lang="en-US" altLang="ko-KR" sz="1600" dirty="0"/>
              <a:t>.</a:t>
            </a:r>
            <a:endParaRPr lang="ko-KR" altLang="en-US" sz="1600" dirty="0"/>
          </a:p>
          <a:p>
            <a:pPr fontAlgn="base"/>
            <a:r>
              <a:rPr lang="ko-KR" altLang="en-US" sz="1600" dirty="0"/>
              <a:t>② 국가와 지방자치단체는 사회보장에 관한 책임과 역할을 합리적으로 분담하여야 한다</a:t>
            </a:r>
            <a:r>
              <a:rPr lang="en-US" altLang="ko-KR" sz="1600" dirty="0"/>
              <a:t>.</a:t>
            </a:r>
            <a:endParaRPr lang="ko-KR" altLang="en-US" sz="1600" dirty="0"/>
          </a:p>
          <a:p>
            <a:pPr fontAlgn="base"/>
            <a:r>
              <a:rPr lang="ko-KR" altLang="en-US" sz="1600" dirty="0"/>
              <a:t>③ 국가와 지방자치단체는 국가 발전수준에 부응하고 사회환경의 변화에 선제적으로 대응하며 </a:t>
            </a:r>
            <a:r>
              <a:rPr lang="ko-KR" altLang="en-US" sz="1600" dirty="0" smtClean="0"/>
              <a:t>지속 가능한 </a:t>
            </a:r>
            <a:r>
              <a:rPr lang="ko-KR" altLang="en-US" sz="1600" dirty="0"/>
              <a:t>사회보장제도를 확립하고 매년 이에 필요한 재원을 조달하여야 한다</a:t>
            </a:r>
            <a:r>
              <a:rPr lang="en-US" altLang="ko-KR" sz="1600" dirty="0"/>
              <a:t>.</a:t>
            </a:r>
            <a:endParaRPr lang="ko-KR" altLang="en-US" sz="1600" dirty="0"/>
          </a:p>
          <a:p>
            <a:pPr fontAlgn="base"/>
            <a:r>
              <a:rPr lang="ko-KR" altLang="en-US" sz="1600" dirty="0"/>
              <a:t>④ 국가는 사회보장제도의 안정적인 운영을 위하여 중장기 사회보장 </a:t>
            </a:r>
            <a:r>
              <a:rPr lang="ko-KR" altLang="en-US" sz="1600" dirty="0" err="1"/>
              <a:t>재정추계를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격년으로 실시하고 이를 공표하여야 한다</a:t>
            </a:r>
            <a:r>
              <a:rPr lang="en-US" altLang="ko-KR" sz="1600" dirty="0" smtClean="0"/>
              <a:t>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sz="1600" b="1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733" y="4149758"/>
            <a:ext cx="8025056" cy="206210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fontAlgn="base"/>
            <a:r>
              <a:rPr lang="ko-KR" altLang="en-US" sz="1600" b="1" dirty="0"/>
              <a:t>제</a:t>
            </a:r>
            <a:r>
              <a:rPr lang="en-US" altLang="ko-KR" sz="1600" b="1" dirty="0"/>
              <a:t>7</a:t>
            </a:r>
            <a:r>
              <a:rPr lang="ko-KR" altLang="en-US" sz="1600" b="1" dirty="0"/>
              <a:t>조</a:t>
            </a:r>
            <a:r>
              <a:rPr lang="en-US" altLang="ko-KR" sz="1600" b="1" dirty="0"/>
              <a:t>(</a:t>
            </a:r>
            <a:r>
              <a:rPr lang="ko-KR" altLang="en-US" sz="1600" b="1" dirty="0"/>
              <a:t>국민의 책임</a:t>
            </a:r>
            <a:r>
              <a:rPr lang="en-US" altLang="ko-KR" sz="1600" b="1" dirty="0"/>
              <a:t>) </a:t>
            </a:r>
            <a:endParaRPr lang="ko-KR" altLang="en-US" sz="1600" b="1" dirty="0"/>
          </a:p>
          <a:p>
            <a:pPr fontAlgn="base"/>
            <a:r>
              <a:rPr lang="ko-KR" altLang="en-US" sz="1600" dirty="0"/>
              <a:t>① 모든 국민은 자신의 능력을 최대한 발휘하여 자립</a:t>
            </a:r>
            <a:r>
              <a:rPr lang="en-US" altLang="ko-KR" sz="1600" dirty="0"/>
              <a:t>·</a:t>
            </a:r>
            <a:r>
              <a:rPr lang="ko-KR" altLang="en-US" sz="1600" dirty="0"/>
              <a:t>자활</a:t>
            </a:r>
            <a:r>
              <a:rPr lang="en-US" altLang="ko-KR" sz="1600" dirty="0"/>
              <a:t>(</a:t>
            </a:r>
            <a:r>
              <a:rPr lang="ko-KR" altLang="en-US" sz="1600" dirty="0"/>
              <a:t>自活</a:t>
            </a:r>
            <a:r>
              <a:rPr lang="en-US" altLang="ko-KR" sz="1600" dirty="0"/>
              <a:t>)</a:t>
            </a:r>
            <a:r>
              <a:rPr lang="ko-KR" altLang="en-US" sz="1600" dirty="0"/>
              <a:t>할 수 있도록 노력하여야 한다</a:t>
            </a:r>
            <a:r>
              <a:rPr lang="en-US" altLang="ko-KR" sz="1600" dirty="0"/>
              <a:t>.</a:t>
            </a:r>
            <a:endParaRPr lang="ko-KR" altLang="en-US" sz="1600" dirty="0"/>
          </a:p>
          <a:p>
            <a:pPr fontAlgn="base"/>
            <a:r>
              <a:rPr lang="ko-KR" altLang="en-US" sz="1600" dirty="0"/>
              <a:t>② 모든 국민은 경제적</a:t>
            </a:r>
            <a:r>
              <a:rPr lang="en-US" altLang="ko-KR" sz="1600" dirty="0"/>
              <a:t>·</a:t>
            </a:r>
            <a:r>
              <a:rPr lang="ko-KR" altLang="en-US" sz="1600" dirty="0"/>
              <a:t>사회적</a:t>
            </a:r>
            <a:r>
              <a:rPr lang="en-US" altLang="ko-KR" sz="1600" dirty="0"/>
              <a:t>·</a:t>
            </a:r>
            <a:r>
              <a:rPr lang="ko-KR" altLang="en-US" sz="1600" dirty="0"/>
              <a:t>문화적</a:t>
            </a:r>
            <a:r>
              <a:rPr lang="en-US" altLang="ko-KR" sz="1600" dirty="0"/>
              <a:t>·</a:t>
            </a:r>
            <a:r>
              <a:rPr lang="ko-KR" altLang="en-US" sz="1600" dirty="0"/>
              <a:t>정신적</a:t>
            </a:r>
            <a:r>
              <a:rPr lang="en-US" altLang="ko-KR" sz="1600" dirty="0"/>
              <a:t>·</a:t>
            </a:r>
            <a:r>
              <a:rPr lang="ko-KR" altLang="en-US" sz="1600" dirty="0"/>
              <a:t>신체적으로 보호가 필요하다고 인정되는 사람에게 지속적인 관심을 가지고 이들이 보다 나은 삶을 누릴 수 있는 사회 환경 조성에 서로 협력하고 노력하여야 한다</a:t>
            </a:r>
            <a:r>
              <a:rPr lang="en-US" altLang="ko-KR" sz="1600" dirty="0"/>
              <a:t>.</a:t>
            </a:r>
            <a:endParaRPr lang="ko-KR" altLang="en-US" sz="1600" dirty="0"/>
          </a:p>
          <a:p>
            <a:pPr fontAlgn="base"/>
            <a:r>
              <a:rPr lang="ko-KR" altLang="en-US" sz="1600" dirty="0"/>
              <a:t>③ 모든 국민은 관계 법령에서 정하는 바에 따라 사회보장급여에 필요한 비용의 부담</a:t>
            </a:r>
            <a:r>
              <a:rPr lang="en-US" altLang="ko-KR" sz="1600" dirty="0"/>
              <a:t>, </a:t>
            </a:r>
            <a:r>
              <a:rPr lang="ko-KR" altLang="en-US" sz="1600" dirty="0"/>
              <a:t>정보의 제공 등 국가의 사회보장정책에 협력하여야 한다</a:t>
            </a:r>
            <a:r>
              <a:rPr lang="en-US" altLang="ko-KR" sz="1600" dirty="0"/>
              <a:t>.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47762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51520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윤리적 딜레마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19195" y="1148759"/>
            <a:ext cx="2954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선별적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보편적 복지</a:t>
            </a:r>
            <a:endParaRPr lang="ko-KR" altLang="en-US" sz="2400" b="1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716714" y="1610424"/>
            <a:ext cx="25591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9195" y="1991402"/>
            <a:ext cx="7994739" cy="431656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선별적 복지</a:t>
            </a: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자원이 시급한 이에게 집중하는 복지</a:t>
            </a: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빈민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저소득층 등 필요한 국민에게만 제한적으로 제공되는 복지서비스</a:t>
            </a:r>
            <a:endParaRPr lang="en-US" altLang="ko-KR" sz="1500" b="1" dirty="0" smtClean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(ex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국민기초생활보장제도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의료보호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ko-KR" sz="1500" b="1" dirty="0" smtClean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장점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→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국가의 지원이 시급한 사람들을 대상으로 복지 서비스를 제공하므로 소득재분배 효과가 </a:t>
            </a: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보편적 복지에 비해 뛰어남 경제적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정신적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dirty="0" err="1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사회관계적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치료를 도모하거나</a:t>
            </a:r>
            <a:r>
              <a:rPr lang="en-US" altLang="ko-KR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대상의 변동에 </a:t>
            </a: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따라 유연한 서비스의 변화를 추구할 수 있음</a:t>
            </a: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단점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→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최소한의 경제적 지원이 이루어지기에 계층 간 차이를 극대화시키며 </a:t>
            </a:r>
            <a:r>
              <a:rPr lang="ko-KR" altLang="en-US" sz="1500" b="1" dirty="0" err="1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복지대상을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경제적으로 가난한 집단이라 </a:t>
            </a:r>
            <a:r>
              <a:rPr lang="ko-KR" altLang="en-US" sz="1500" b="1" dirty="0" err="1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낙인찍는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500" b="1" dirty="0" err="1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낙인효과가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나타나고 모든 사람이 세금을 내지만 복지 서비스의 혜택을 보는 이가 한정되어 있어 형평성이 낮음</a:t>
            </a:r>
            <a:endParaRPr lang="en-US" altLang="ko-KR" sz="1500" b="1" dirty="0" smtClean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799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51520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윤리적 딜레마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19196" y="1065246"/>
            <a:ext cx="2954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선별적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보편적 복지</a:t>
            </a:r>
            <a:endParaRPr lang="ko-KR" altLang="en-US" sz="2400" b="1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716715" y="1526911"/>
            <a:ext cx="25591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9195" y="2132856"/>
            <a:ext cx="8085253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보편적 복지</a:t>
            </a: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모든 국민을 대상으로 하는 복지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자격과 조건없이 요구가 있으면 모든 국민에게 복지혜택을 제공</a:t>
            </a:r>
            <a:endParaRPr lang="en-US" altLang="ko-KR" sz="1500" b="1" dirty="0" smtClean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(ex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국민건강보험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무상급식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ko-KR" sz="1500" b="1" dirty="0" smtClean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장점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→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소득수준 등 복지혜택을 누리기 위한 조건을 따로 두지않고 시행하기에 연령과 같은 기본적 조건만 충족하면 누구든 복지혜택을 누릴 수 있으며 선별적 복지와 다르게 </a:t>
            </a:r>
            <a:r>
              <a:rPr lang="ko-KR" altLang="en-US" sz="1500" b="1" dirty="0" err="1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낙인효과가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없음</a:t>
            </a: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단점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→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복지 대상의 범위가 넓기에 시행 비용이 큰 폭으로 증가하며 많은 사람이 복지의 대상이 되므로 선별적 복지에 비해 효율성이 상대적으로 떨어짐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또한 거둔 세금을 분배하여 모든 사람들에게 똑같이 되돌려주기에 소득재분배 효과가 낮음</a:t>
            </a: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1115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3"/>
          <p:cNvSpPr/>
          <p:nvPr/>
        </p:nvSpPr>
        <p:spPr>
          <a:xfrm rot="10800000" flipH="1">
            <a:off x="0" y="0"/>
            <a:ext cx="4572000" cy="2007524"/>
          </a:xfrm>
          <a:prstGeom prst="rt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42" name="직선 연결선 41"/>
          <p:cNvCxnSpPr/>
          <p:nvPr/>
        </p:nvCxnSpPr>
        <p:spPr>
          <a:xfrm flipV="1">
            <a:off x="0" y="587"/>
            <a:ext cx="4853008" cy="2150918"/>
          </a:xfrm>
          <a:prstGeom prst="line">
            <a:avLst/>
          </a:prstGeom>
          <a:ln w="28575">
            <a:solidFill>
              <a:srgbClr val="F2F2F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2696764" y="1960170"/>
            <a:ext cx="1370612" cy="590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3382071" y="2359500"/>
            <a:ext cx="207460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9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휴먼편지체" panose="02030504000101010101" pitchFamily="18" charset="-127"/>
                <a:ea typeface="휴먼편지체" panose="02030504000101010101" pitchFamily="18" charset="-127"/>
                <a:cs typeface="함초롬바탕" panose="02030604000101010101" pitchFamily="18" charset="-127"/>
              </a:rPr>
              <a:t>서론</a:t>
            </a:r>
            <a:endParaRPr lang="en-US" altLang="ko-KR" sz="9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휴먼편지체" panose="02030504000101010101" pitchFamily="18" charset="-127"/>
              <a:ea typeface="휴먼편지체" panose="020305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81403" y="3848701"/>
            <a:ext cx="29811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개념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특징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기본원리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7008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51520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윤리적 딜레마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18013" y="1268760"/>
            <a:ext cx="2954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선별적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보편적 복지</a:t>
            </a:r>
            <a:endParaRPr lang="ko-KR" altLang="en-US" sz="2400" b="1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716716" y="1730425"/>
            <a:ext cx="263114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18013" y="2348880"/>
            <a:ext cx="7626395" cy="2862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보편적 복지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선별적 복지 중 무엇을 택해야 하는가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복지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=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행복한 삶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즉 보편적 복지와 선별적 복지는 국민들의 행복한 삶을 위한 수단일</a:t>
            </a:r>
            <a:endParaRPr lang="en-US" altLang="ko-KR" sz="1500" b="1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뿐이다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그러니 여러 측면을 따져서 국민들의 복지향상에 도움이 되는 것을 택하면 된다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보편적 복지로 인한 문제가 발생했다면 선별적 복지 성격의 정책을 확대해 보완하면 </a:t>
            </a:r>
            <a:endParaRPr lang="en-US" altLang="ko-KR" sz="1500" b="1" dirty="0" smtClean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되고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그 반대의 경우도 마찬가지다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→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둘 중 어느 한쪽만을 택하는 것이 아니라 보편적 복지와 선별적 복지의 장단점에 대해 정확히 알고 상황에 따라 적절한 편을 택하는 방법이 최선의 방안이다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en-US" altLang="ko-KR" sz="1500" b="1" dirty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679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51520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윤리적 딜레마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18013" y="1268760"/>
            <a:ext cx="4962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선별적 </a:t>
            </a:r>
            <a:r>
              <a:rPr lang="en-US" altLang="ko-KR" sz="2400" b="1" dirty="0" smtClean="0"/>
              <a:t>vs </a:t>
            </a:r>
            <a:r>
              <a:rPr lang="ko-KR" altLang="en-US" sz="2400" b="1" dirty="0" smtClean="0"/>
              <a:t>보편적 복지</a:t>
            </a:r>
            <a:endParaRPr lang="ko-KR" altLang="en-US" sz="2400" b="1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716716" y="1730425"/>
            <a:ext cx="356725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3685" y="2060848"/>
            <a:ext cx="8316924" cy="424731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지난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2010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 ‘</a:t>
            </a:r>
            <a:r>
              <a:rPr lang="ko-KR" altLang="en-US" sz="1500" b="1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무상급식’이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이슈가 되면서 우리나라는 지금까지 </a:t>
            </a:r>
            <a:r>
              <a:rPr lang="ko-KR" altLang="en-US" sz="1500" b="1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복지열풍에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휩싸여 있다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이에 무상급식 논쟁의 부산물로 여겨지는 보편적 복지와 선별적 복지 역시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논란이 되고 있다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endParaRPr lang="en-US" altLang="ko-KR" sz="1500" b="1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지난해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12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19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 국가경영전략연구원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(NSI)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주최로 ‘보편적 복지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VS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선별적 복지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한국형 복지정책 방향은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?’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이라는 주제로 토론회가 개최됐다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전국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20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 대학생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1,011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명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남자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522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명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여자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489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명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을 대상으로 토론회 설문조사 결과 전체 응답자 중 보편적 복지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26%(265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명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),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선별적 복지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74%(746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명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 나타났다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소득 재분배 효과가 더 높은 선별적 복지를 통해 사회적 양극화와 계층 간 이동을 추구해야 한다는 주장이 더 높게 나타난 것이다</a:t>
            </a:r>
            <a:r>
              <a:rPr lang="en-US" altLang="ko-KR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심지어 최근에는 인천 </a:t>
            </a:r>
            <a:r>
              <a:rPr lang="ko-KR" altLang="en-US" sz="1500" b="1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어린이집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폭행 사건으로 인해 무상복지의 질에 대해 비판을 가하는 목소리도 적지 않다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무상보육 확대 이후 </a:t>
            </a:r>
            <a:r>
              <a:rPr lang="ko-KR" altLang="en-US" sz="1500" b="1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영유아를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둔 가정에서 모든 자녀를 </a:t>
            </a:r>
            <a:r>
              <a:rPr lang="ko-KR" altLang="en-US" sz="1500" b="1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어린이집에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보내고 수요가 많아지면서 양육 서비스의 질이 떨어진다는 것이다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복지부에 따르면 우리나라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0~2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 영아의 </a:t>
            </a:r>
            <a:r>
              <a:rPr lang="ko-KR" altLang="en-US" sz="1500" b="1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어린이집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이용률은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66.1%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OECD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평균인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32.6%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 두 배가 넘는 수치를 보이고 있다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특히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2008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 까지만 해도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36.3%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였던 </a:t>
            </a:r>
            <a:r>
              <a:rPr lang="ko-KR" altLang="en-US" sz="1500" b="1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어린이집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이용률은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2012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 무상보육이 완성되면서 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60%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를 넘어선 것이다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2596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51520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윤리적 딜레마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18013" y="1268760"/>
            <a:ext cx="4962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선별적 </a:t>
            </a:r>
            <a:r>
              <a:rPr lang="en-US" altLang="ko-KR" sz="2400" b="1" dirty="0" smtClean="0"/>
              <a:t>vs </a:t>
            </a:r>
            <a:r>
              <a:rPr lang="ko-KR" altLang="en-US" sz="2400" b="1" dirty="0" smtClean="0"/>
              <a:t>보편적 복지</a:t>
            </a:r>
            <a:endParaRPr lang="ko-KR" altLang="en-US" sz="2400" b="1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716716" y="1730425"/>
            <a:ext cx="356725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3685" y="2060848"/>
            <a:ext cx="8316924" cy="35548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반면 보편적 복지를 주장하는 사람들은 선별적 복지가 사회 양극화를 심화시키고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 계층간 갈등을 유발시킨다고 주장한다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상대적 박탈감과 </a:t>
            </a:r>
            <a:r>
              <a:rPr lang="ko-KR" altLang="en-US" sz="1500" b="1" dirty="0" err="1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빈곤율이</a:t>
            </a: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높은 대한민국 사회에서 보편적 복지를 통해 국민들에게 사회 안전망을 제공 할 수 있는 방법이라는 것이다</a:t>
            </a:r>
            <a:r>
              <a:rPr lang="en-US" altLang="ko-KR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>
              <a:lnSpc>
                <a:spcPct val="150000"/>
              </a:lnSpc>
            </a:pP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이렇듯 선별적 복지와 보편적 복지는 지금까지도 여전히 논란의 중심에 서 있다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한국교육개발원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(KEDI)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은 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2011~2013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 각 시도 교육비 특별회계를 분석한 ‘교육복지 </a:t>
            </a:r>
            <a:r>
              <a:rPr lang="ko-KR" altLang="en-US" sz="1500" b="1" dirty="0" err="1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투자실태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및 효율화 방안 연구’ 보고서를 지난 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18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 공개했다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이는 모든 학생을 대상으로 하는 보편적 교육복지사업의 확대가 교육복지투자 규모의 증가율을 상회하는 수준임을 확인 할 수 있다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또한 저소득층이나 취약계층을 대상으로 한 선별적 교육복지의 축소는 보편적 교육복지의 </a:t>
            </a:r>
            <a:r>
              <a:rPr lang="ko-KR" altLang="en-US" sz="1500" b="1" dirty="0" err="1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확대로부터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영향을 받는다</a:t>
            </a:r>
            <a:r>
              <a:rPr lang="en-US" altLang="ko-KR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endParaRPr lang="en-US" altLang="ko-KR" sz="1500" b="1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510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51520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본론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 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윤리적 딜레마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18013" y="1268760"/>
            <a:ext cx="4962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선별적 </a:t>
            </a:r>
            <a:r>
              <a:rPr lang="en-US" altLang="ko-KR" sz="2400" b="1" dirty="0" smtClean="0"/>
              <a:t>vs </a:t>
            </a:r>
            <a:r>
              <a:rPr lang="ko-KR" altLang="en-US" sz="2400" b="1" dirty="0" smtClean="0"/>
              <a:t>보편적 복지</a:t>
            </a:r>
            <a:endParaRPr lang="ko-KR" altLang="en-US" sz="2400" b="1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716716" y="1730425"/>
            <a:ext cx="356725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9552" y="2060848"/>
            <a:ext cx="7992888" cy="39010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중요한 것은 국민의 의견이다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우리나라는 보편적 복지와 선별적 복지가 혼재돼 있는 상태다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건강보험</a:t>
            </a:r>
            <a:r>
              <a:rPr lang="en-US" altLang="ko-KR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보육 등이 보편적 </a:t>
            </a:r>
            <a:endParaRPr lang="en-US" altLang="ko-KR" sz="1500" b="1" dirty="0" smtClean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복지인 </a:t>
            </a: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반면 기초생활보장제는 선별적 복지의 성격을 가지고 있다</a:t>
            </a:r>
            <a:r>
              <a:rPr lang="en-US" altLang="ko-KR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이것은 세계 여러 복지 선진국들과도 비슷한 형태다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우리는 과거 여러 정부들을 거치면서 현재의 복지 정책이 만들어 졌다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그렇기때문에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이제 와서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보편적 복지와 선별적 복지를 나누고 논쟁하는 것은 쓸데없는 시간낭비에 불과하다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오히려 이런 논쟁은 보이지 않는 </a:t>
            </a:r>
            <a:r>
              <a:rPr lang="ko-KR" altLang="en-US" sz="15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복지 사각지대를 만들어 낼 수 있기 때문에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더욱 주의를 요구한다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  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현재 우리나라가 대표적으로 진행하고 있는 보편적 복지사업 중 하나인 무상급식 지원 사업 역시 많은 문제 제기가 되고 있다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500" b="1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상위층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500" b="1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자녀들에게까지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무상급식을 지원함으로써 정작 복지혜택을 받아야 할 사람들은 그 혜택의 질이 낮아진다는 것이다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 algn="r">
              <a:lnSpc>
                <a:spcPct val="150000"/>
              </a:lnSpc>
            </a:pP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출처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한국교육개발원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(KEDI), </a:t>
            </a:r>
            <a:r>
              <a:rPr lang="ko-KR" altLang="en-US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국가경영전략연구원</a:t>
            </a:r>
            <a:r>
              <a:rPr lang="en-US" altLang="ko-KR" sz="15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(NSI), </a:t>
            </a:r>
            <a:r>
              <a:rPr lang="ko-KR" altLang="en-US" sz="1500" b="1" dirty="0" smtClean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교육부</a:t>
            </a:r>
            <a:endParaRPr lang="ko-KR" altLang="en-US" sz="1500" b="1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8706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3"/>
          <p:cNvSpPr/>
          <p:nvPr/>
        </p:nvSpPr>
        <p:spPr>
          <a:xfrm rot="10800000" flipH="1">
            <a:off x="0" y="0"/>
            <a:ext cx="4572000" cy="2007524"/>
          </a:xfrm>
          <a:prstGeom prst="rt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42" name="직선 연결선 41"/>
          <p:cNvCxnSpPr/>
          <p:nvPr/>
        </p:nvCxnSpPr>
        <p:spPr>
          <a:xfrm flipV="1">
            <a:off x="0" y="587"/>
            <a:ext cx="4853008" cy="2150918"/>
          </a:xfrm>
          <a:prstGeom prst="line">
            <a:avLst/>
          </a:prstGeom>
          <a:ln w="28575">
            <a:solidFill>
              <a:srgbClr val="F2F2F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2616678" y="2269430"/>
            <a:ext cx="1370612" cy="590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3360267" y="2555585"/>
            <a:ext cx="207460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9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휴먼편지체" panose="02030504000101010101" pitchFamily="18" charset="-127"/>
                <a:ea typeface="휴먼편지체" panose="02030504000101010101" pitchFamily="18" charset="-127"/>
                <a:cs typeface="함초롬바탕" panose="02030604000101010101" pitchFamily="18" charset="-127"/>
              </a:rPr>
              <a:t>결론</a:t>
            </a:r>
            <a:endParaRPr lang="en-US" altLang="ko-KR" sz="96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휴먼편지체" panose="02030504000101010101" pitchFamily="18" charset="-127"/>
              <a:ea typeface="휴먼편지체" panose="020305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286000" y="3933056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토론 사례</a:t>
            </a:r>
            <a:endParaRPr lang="en-US" altLang="ko-KR" sz="2000" b="1" dirty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우리의 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의견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-Q&amp;A</a:t>
            </a:r>
            <a:endParaRPr lang="en-US" altLang="ko-KR" sz="2000" b="1" dirty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390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4495" y="3392450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3382524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052602" y="2626315"/>
            <a:ext cx="70295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000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3</a:t>
            </a:r>
            <a:r>
              <a:rPr lang="en-US" altLang="ko-KR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. </a:t>
            </a:r>
            <a:r>
              <a:rPr lang="ko-KR" altLang="en-US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토론</a:t>
            </a:r>
            <a:r>
              <a:rPr lang="en-US" altLang="ko-KR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보편적 복지</a:t>
            </a:r>
            <a:r>
              <a:rPr lang="en-US" altLang="ko-KR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vs</a:t>
            </a:r>
            <a:r>
              <a:rPr lang="ko-KR" altLang="en-US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선별적 복지</a:t>
            </a:r>
            <a:endParaRPr lang="ko-KR" altLang="en-US" sz="4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172899" y="2089219"/>
            <a:ext cx="1165354" cy="427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032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2909" y="950469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950469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683568" y="355531"/>
            <a:ext cx="6390456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500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3</a:t>
            </a:r>
            <a:r>
              <a:rPr lang="en-US" altLang="ko-KR" sz="35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. </a:t>
            </a:r>
            <a:r>
              <a:rPr lang="ko-KR" altLang="en-US" sz="35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결론</a:t>
            </a:r>
            <a:r>
              <a:rPr lang="en-US" altLang="ko-KR" sz="35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35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토론 사례</a:t>
            </a:r>
            <a:endParaRPr lang="ko-KR" altLang="en-US" sz="35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195205" y="223187"/>
            <a:ext cx="813822" cy="298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그룹 1"/>
          <p:cNvGrpSpPr/>
          <p:nvPr/>
        </p:nvGrpSpPr>
        <p:grpSpPr>
          <a:xfrm>
            <a:off x="251520" y="1196516"/>
            <a:ext cx="8640960" cy="5629501"/>
            <a:chOff x="539552" y="2664426"/>
            <a:chExt cx="7780302" cy="4398054"/>
          </a:xfrm>
        </p:grpSpPr>
        <p:sp>
          <p:nvSpPr>
            <p:cNvPr id="6" name="Rectangle 2"/>
            <p:cNvSpPr/>
            <p:nvPr/>
          </p:nvSpPr>
          <p:spPr>
            <a:xfrm>
              <a:off x="539552" y="2664426"/>
              <a:ext cx="7780302" cy="412075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 algn="ctr" defTabSz="685663">
                <a:buAutoNum type="arabicPeriod"/>
              </a:pPr>
              <a:endParaRPr lang="en-US" sz="1350" dirty="0">
                <a:solidFill>
                  <a:schemeClr val="tx1"/>
                </a:solidFill>
                <a:latin typeface="Source Sans Pro Light" charset="0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647564" y="2697947"/>
              <a:ext cx="7564278" cy="43645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>
                <a:lnSpc>
                  <a:spcPct val="150000"/>
                </a:lnSpc>
              </a:pP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대전광역시에 살고 있는 김 씨는 정신장애를 갖고 있는 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20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살 아들과 살고 있다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.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김 씨는 </a:t>
              </a:r>
              <a:r>
                <a:rPr lang="ko-KR" altLang="en-US" sz="15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국민기초생활수급자이며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,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수급비로 아들과 힘들게 살아가고 있다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.</a:t>
              </a:r>
              <a:endParaRPr lang="ko-KR" altLang="en-US" sz="1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  <a:p>
              <a:pPr fontAlgn="base">
                <a:lnSpc>
                  <a:spcPct val="150000"/>
                </a:lnSpc>
              </a:pP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어느 날 </a:t>
              </a:r>
              <a:r>
                <a:rPr lang="ko-KR" altLang="en-US" sz="1500" dirty="0" smtClean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사회복지사가 기초수급대상자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재선정 조사차 김씨와 그의 아들을 만나러 집에 갔으나 아들은 집에 없었고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,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김씨의 이야기로는 요즘 부쩍 정신질환이 심해져 집을 자주 나간다는 것이었다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.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그 이후 몇 번이나 찾아갔지만 아들을 만날 수 없었는데 이를 이상하게 여긴 </a:t>
              </a:r>
              <a:r>
                <a:rPr lang="ko-KR" altLang="en-US" sz="1500" dirty="0" smtClean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사회복지사는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이웃사람들에게 수소문한 끝에 아들을 만날 수 있었다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. </a:t>
              </a:r>
              <a:endParaRPr lang="ko-KR" altLang="en-US" sz="1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  <a:p>
              <a:pPr fontAlgn="base">
                <a:lnSpc>
                  <a:spcPct val="150000"/>
                </a:lnSpc>
              </a:pP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하지만 김씨 아들은 정신질환을 앓고 있지 않았고 어릴 때 우울증으로 아버지와 함께 정신과를 찾아가 약을 </a:t>
              </a:r>
              <a:r>
                <a:rPr lang="ko-KR" altLang="en-US" sz="1500" dirty="0" smtClean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처방 받은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후 김씨가 약만 계속 </a:t>
              </a:r>
              <a:r>
                <a:rPr lang="ko-KR" altLang="en-US" sz="1500" dirty="0" smtClean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처방 받아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먹이고 있었다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.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이유인 즉 국민기초생활수급자가 되기 위해 아들이 어릴 때부터 장기적으로 약을 복용하고 있는 것으로 만들었고 아들은 아버지 몰래 약을 버리며 먹지 않았던 것이었다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.</a:t>
              </a:r>
              <a:endParaRPr lang="ko-KR" altLang="en-US" sz="1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  <a:p>
              <a:pPr fontAlgn="base">
                <a:lnSpc>
                  <a:spcPct val="150000"/>
                </a:lnSpc>
              </a:pP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아버지 김씨는 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10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여년 전 보험금을 타내기 위해 아들의 손가락을 잘라 구속되었으나 당시 정신과 치료를 받았다는 사실로 풀려나 아들을 양육하게 되었고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,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김씨는 전과와 </a:t>
              </a:r>
              <a:r>
                <a:rPr lang="ko-KR" altLang="en-US" sz="1500" dirty="0" smtClean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정신과 치료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기록으로 인하여 취업이 불가한 상태이고 본인 또한 일할 의지가 없다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.</a:t>
              </a:r>
              <a:endParaRPr lang="ko-KR" altLang="en-US" sz="1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  <a:p>
              <a:pPr fontAlgn="base">
                <a:lnSpc>
                  <a:spcPct val="150000"/>
                </a:lnSpc>
              </a:pP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그러나 아들은 취업의 의지가 있으나 아버지인 김씨가 아들이 취업을 했을 때 수입이 </a:t>
              </a:r>
              <a:r>
                <a:rPr lang="ko-KR" altLang="en-US" sz="1500" dirty="0" smtClean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수급비에 </a:t>
              </a:r>
              <a:r>
                <a:rPr lang="ko-KR" altLang="en-US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못 미치기 때문에 일을 하는 것을 반대한다</a:t>
              </a:r>
              <a:r>
                <a:rPr lang="en-US" altLang="ko-KR" sz="15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. </a:t>
              </a:r>
              <a:endParaRPr lang="ko-KR" altLang="en-US" sz="1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  <a:p>
              <a:pPr>
                <a:lnSpc>
                  <a:spcPct val="150000"/>
                </a:lnSpc>
              </a:pPr>
              <a:endParaRPr lang="en-US" altLang="ko-KR" sz="15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812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095103" y="785029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775360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69776" y="323364"/>
            <a:ext cx="6390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3</a:t>
            </a:r>
            <a:r>
              <a:rPr lang="en-US" altLang="ko-KR" sz="24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. </a:t>
            </a:r>
            <a:r>
              <a:rPr lang="ko-KR" altLang="en-US" sz="24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결론</a:t>
            </a:r>
            <a:r>
              <a:rPr lang="en-US" altLang="ko-KR" sz="24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4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토론 사례 </a:t>
            </a:r>
            <a:endParaRPr lang="ko-KR" altLang="en-US" sz="24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539552" y="1484784"/>
            <a:ext cx="8064896" cy="46628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</a:t>
            </a:r>
            <a:r>
              <a:rPr lang="en-US" altLang="ko-KR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클라이언트는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누구인가</a:t>
            </a:r>
            <a:r>
              <a:rPr lang="en-US" altLang="ko-KR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</a:t>
            </a:r>
            <a:r>
              <a:rPr lang="en-US" altLang="ko-KR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사례의 문제는 무엇인가</a:t>
            </a:r>
            <a:r>
              <a:rPr lang="en-US" altLang="ko-KR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</a:t>
            </a:r>
            <a:r>
              <a:rPr lang="en-US" altLang="ko-KR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클라이언트의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욕구는 무엇인가</a:t>
            </a:r>
            <a:r>
              <a:rPr lang="en-US" altLang="ko-KR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</a:t>
            </a:r>
            <a:r>
              <a:rPr lang="en-US" altLang="ko-KR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사례에서 사회복지사가 직면한 딜레마는</a:t>
            </a:r>
            <a:r>
              <a:rPr lang="en-US" altLang="ko-KR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</a:t>
            </a:r>
            <a:r>
              <a:rPr lang="en-US" altLang="ko-KR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사례에 대한 개인의 생각은</a:t>
            </a:r>
            <a:r>
              <a:rPr lang="en-US" altLang="ko-KR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ko-KR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</a:t>
            </a:r>
            <a:r>
              <a:rPr lang="en-US" altLang="ko-KR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본인이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사회복지사로서 이러한 사례를 접한다면 어떻게 행동할까</a:t>
            </a:r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0139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770832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3789040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047551" y="3044738"/>
            <a:ext cx="6390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토론</a:t>
            </a:r>
            <a:r>
              <a:rPr lang="en-US" altLang="ko-KR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우리조의 의견</a:t>
            </a:r>
            <a:endParaRPr lang="ko-KR" altLang="en-US" sz="4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464873" y="2565843"/>
            <a:ext cx="1165354" cy="427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012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918" y="1340768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89117" y="1340768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043608" y="735087"/>
            <a:ext cx="4032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출처</a:t>
            </a:r>
            <a:endParaRPr lang="ko-KR" altLang="en-US" sz="24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172899" y="303517"/>
            <a:ext cx="1165354" cy="427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1700808"/>
            <a:ext cx="818019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1.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사회복지실천과 윤리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양옥경</a:t>
            </a:r>
            <a:endParaRPr lang="en-US" altLang="ko-KR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2.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 윤리와 철학</a:t>
            </a:r>
            <a:r>
              <a:rPr lang="en-US" altLang="ko-KR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양옥경</a:t>
            </a:r>
            <a:endParaRPr lang="en-US" altLang="ko-KR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3.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불평등 인식이 복지서비스의 정부책임에 미치는 영향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보편적 복지와 선별적 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4.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복지의 매개효과분석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)-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김상돈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고려대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),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박지영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dirty="0" err="1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고구려대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  <a:p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5.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사회복지개론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dirty="0" err="1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이소원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교수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사회복지법제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김재중 교수 그 외</a:t>
            </a:r>
            <a:endParaRPr lang="en-US" altLang="ko-KR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6.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한국교육개발원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국가경영전략연구원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교육부</a:t>
            </a:r>
            <a:endParaRPr lang="en-US" altLang="ko-KR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7. </a:t>
            </a:r>
            <a:r>
              <a:rPr lang="ko-KR" altLang="en-US" dirty="0" err="1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사회복지기초보장법</a:t>
            </a:r>
            <a:endParaRPr lang="en-US" altLang="ko-KR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8.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한국인의 복지에 대한 실증적 연구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복지선호와 증세 태도를 중심으로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/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전희정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서동희</a:t>
            </a:r>
            <a:endParaRPr lang="en-US" altLang="ko-KR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9. 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제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차 사회보장 기본계획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국민행복을 향한 </a:t>
            </a:r>
            <a:r>
              <a:rPr lang="ko-KR" altLang="en-US" dirty="0" err="1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생애주기별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맞춤형 고용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복지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/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보건복지부 외 관계부처 합동</a:t>
            </a:r>
            <a:endParaRPr lang="en-US" altLang="ko-KR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10. 2016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년 보호종결아동자립실태조사</a:t>
            </a:r>
            <a:r>
              <a:rPr lang="en-US" altLang="ko-KR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보건복지부</a:t>
            </a:r>
            <a:endParaRPr lang="en-US" altLang="ko-KR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634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*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참고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/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사회보험 비교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1189" y="890025"/>
            <a:ext cx="3665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공적부조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사회보험 비교</a:t>
            </a:r>
            <a:endParaRPr lang="ko-KR" altLang="en-US" sz="2400" b="1" dirty="0"/>
          </a:p>
        </p:txBody>
      </p:sp>
      <p:cxnSp>
        <p:nvCxnSpPr>
          <p:cNvPr id="6" name="직선 연결선 5"/>
          <p:cNvCxnSpPr/>
          <p:nvPr/>
        </p:nvCxnSpPr>
        <p:spPr>
          <a:xfrm>
            <a:off x="285048" y="1401888"/>
            <a:ext cx="3458235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6419863" y="2763017"/>
            <a:ext cx="43633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6000" b="1" dirty="0">
                <a:solidFill>
                  <a:schemeClr val="accent2"/>
                </a:solidFill>
                <a:latin typeface="굴림" pitchFamily="50" charset="-127"/>
                <a:ea typeface="굴림" pitchFamily="50" charset="-127"/>
              </a:rPr>
              <a:t>’</a:t>
            </a:r>
            <a:endParaRPr lang="ko-KR" altLang="en-US" sz="6000" dirty="0">
              <a:solidFill>
                <a:schemeClr val="accent2"/>
              </a:solidFill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351934"/>
              </p:ext>
            </p:extLst>
          </p:nvPr>
        </p:nvGraphicFramePr>
        <p:xfrm>
          <a:off x="899592" y="1624327"/>
          <a:ext cx="7128791" cy="3578126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392982">
                  <a:extLst>
                    <a:ext uri="{9D8B030D-6E8A-4147-A177-3AD203B41FA5}">
                      <a16:colId xmlns:a16="http://schemas.microsoft.com/office/drawing/2014/main" xmlns="" val="140663052"/>
                    </a:ext>
                  </a:extLst>
                </a:gridCol>
                <a:gridCol w="3359545">
                  <a:extLst>
                    <a:ext uri="{9D8B030D-6E8A-4147-A177-3AD203B41FA5}">
                      <a16:colId xmlns:a16="http://schemas.microsoft.com/office/drawing/2014/main" xmlns="" val="3135677429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xmlns="" val="245231227"/>
                    </a:ext>
                  </a:extLst>
                </a:gridCol>
              </a:tblGrid>
              <a:tr h="415402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공적부조</a:t>
                      </a:r>
                      <a:endParaRPr lang="ko-KR" altLang="en-US" sz="2000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사회보험</a:t>
                      </a:r>
                      <a:endParaRPr lang="ko-KR" altLang="en-US" sz="2000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88089099"/>
                  </a:ext>
                </a:extLst>
              </a:tr>
              <a:tr h="79713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대상자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소수의 빈곤계층</a:t>
                      </a:r>
                      <a:endParaRPr lang="en-US" altLang="ko-KR" dirty="0" smtClean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(</a:t>
                      </a:r>
                      <a:r>
                        <a:rPr lang="ko-KR" altLang="en-US" baseline="0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노동능력이 없는 자</a:t>
                      </a:r>
                      <a:r>
                        <a:rPr lang="en-US" altLang="ko-KR" baseline="0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)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보험의 대상이 되는 모든 국민</a:t>
                      </a:r>
                      <a:endParaRPr lang="en-US" altLang="ko-KR" dirty="0" smtClean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(</a:t>
                      </a:r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노동능력이 있는 자</a:t>
                      </a:r>
                      <a:r>
                        <a:rPr lang="en-US" altLang="ko-KR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)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517807358"/>
                  </a:ext>
                </a:extLst>
              </a:tr>
              <a:tr h="4529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재원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일반조세수입으로 확보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보험료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089050740"/>
                  </a:ext>
                </a:extLst>
              </a:tr>
              <a:tr h="4529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재분배 기능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재분배기능이 강함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기능이 있으나 약함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21807944"/>
                  </a:ext>
                </a:extLst>
              </a:tr>
              <a:tr h="3838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자격요건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자산 조사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기여금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68911974"/>
                  </a:ext>
                </a:extLst>
              </a:tr>
              <a:tr h="9586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보호수준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최저생계수준으로 보호</a:t>
                      </a:r>
                      <a:endParaRPr lang="en-US" altLang="ko-KR" dirty="0" smtClean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(</a:t>
                      </a:r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열등 처우의 원칙</a:t>
                      </a:r>
                      <a:r>
                        <a:rPr lang="en-US" altLang="ko-KR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)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최저생계 이상의 보호</a:t>
                      </a:r>
                      <a:r>
                        <a:rPr lang="en-US" altLang="ko-KR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(</a:t>
                      </a:r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노동력 재생산에</a:t>
                      </a:r>
                      <a:r>
                        <a:rPr lang="en-US" altLang="ko-KR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/>
                      </a:r>
                      <a:br>
                        <a:rPr lang="en-US" altLang="ko-KR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</a:br>
                      <a:r>
                        <a:rPr lang="ko-KR" altLang="en-US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필요한 수준</a:t>
                      </a:r>
                      <a:r>
                        <a:rPr lang="en-US" altLang="ko-KR" dirty="0" smtClean="0">
                          <a:latin typeface="함초롬바탕" panose="02030604000101010101" pitchFamily="18" charset="-127"/>
                          <a:ea typeface="함초롬바탕" panose="02030604000101010101" pitchFamily="18" charset="-127"/>
                          <a:cs typeface="함초롬바탕" panose="02030604000101010101" pitchFamily="18" charset="-127"/>
                        </a:rPr>
                        <a:t>)</a:t>
                      </a:r>
                      <a:endParaRPr lang="ko-KR" altLang="en-US" dirty="0">
                        <a:latin typeface="함초롬바탕" panose="02030604000101010101" pitchFamily="18" charset="-127"/>
                        <a:ea typeface="함초롬바탕" panose="02030604000101010101" pitchFamily="18" charset="-127"/>
                        <a:cs typeface="함초롬바탕" panose="02030604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002650927"/>
                  </a:ext>
                </a:extLst>
              </a:tr>
            </a:tbl>
          </a:graphicData>
        </a:graphic>
      </p:graphicFrame>
      <p:sp>
        <p:nvSpPr>
          <p:cNvPr id="10" name="직사각형 9"/>
          <p:cNvSpPr/>
          <p:nvPr/>
        </p:nvSpPr>
        <p:spPr>
          <a:xfrm>
            <a:off x="566984" y="5357820"/>
            <a:ext cx="7992888" cy="92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1700" b="1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⇒ 공공부조는 낮은 수준의 보호로 </a:t>
            </a:r>
            <a:r>
              <a:rPr lang="ko-KR" altLang="en-US" sz="1700" b="1" u="sng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보호 신청에 대한 매력을 감퇴</a:t>
            </a:r>
            <a:r>
              <a:rPr lang="ko-KR" altLang="en-US" sz="1700" b="1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시키고 </a:t>
            </a:r>
            <a:r>
              <a:rPr lang="ko-KR" altLang="en-US" sz="1700" b="1" u="sng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노동의사를 강화</a:t>
            </a:r>
            <a:r>
              <a:rPr lang="ko-KR" altLang="en-US" sz="1700" b="1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시킴으로써 실업자의 임금 및 취업인구에 대한 압력을 강화시키고자 함</a:t>
            </a:r>
            <a:endParaRPr lang="ko-KR" altLang="en-US" sz="1700" b="1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664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918" y="3171045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89117" y="3171045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555776" y="2349220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Q&amp;A / Thank you</a:t>
            </a:r>
            <a:endParaRPr lang="ko-KR" altLang="en-US" sz="4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172899" y="1845762"/>
            <a:ext cx="1165354" cy="427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229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69776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서론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개념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8013" y="1270481"/>
            <a:ext cx="2954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공적부조</a:t>
            </a:r>
            <a:endParaRPr lang="ko-KR" altLang="en-US" sz="2400" b="1" dirty="0"/>
          </a:p>
        </p:txBody>
      </p:sp>
      <p:cxnSp>
        <p:nvCxnSpPr>
          <p:cNvPr id="6" name="직선 연결선 5"/>
          <p:cNvCxnSpPr/>
          <p:nvPr/>
        </p:nvCxnSpPr>
        <p:spPr>
          <a:xfrm>
            <a:off x="741247" y="1732146"/>
            <a:ext cx="2090083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그룹 2"/>
          <p:cNvGrpSpPr/>
          <p:nvPr/>
        </p:nvGrpSpPr>
        <p:grpSpPr>
          <a:xfrm>
            <a:off x="792152" y="2655200"/>
            <a:ext cx="7548199" cy="1537280"/>
            <a:chOff x="1230114" y="2279055"/>
            <a:chExt cx="6702205" cy="1537280"/>
          </a:xfrm>
        </p:grpSpPr>
        <p:sp>
          <p:nvSpPr>
            <p:cNvPr id="16" name="TextBox 15"/>
            <p:cNvSpPr txBox="1"/>
            <p:nvPr/>
          </p:nvSpPr>
          <p:spPr>
            <a:xfrm>
              <a:off x="1547664" y="2492896"/>
              <a:ext cx="597666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스스로 </a:t>
              </a:r>
              <a:r>
                <a:rPr lang="ko-KR" altLang="en-US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생활유지능력이 없는 </a:t>
              </a:r>
              <a:r>
                <a:rPr lang="ko-KR" altLang="en-US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사람들에게</a:t>
              </a:r>
              <a:r>
                <a:rPr lang="en-US" altLang="ko-KR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/>
              </a:r>
              <a:br>
                <a:rPr lang="en-US" altLang="ko-KR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</a:br>
              <a:r>
                <a:rPr lang="ko-KR" altLang="en-US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국가나 지방단체가 </a:t>
              </a:r>
              <a:r>
                <a:rPr lang="ko-KR" altLang="en-US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인적</a:t>
              </a:r>
              <a:r>
                <a:rPr lang="en-US" altLang="ko-KR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, </a:t>
              </a:r>
              <a:r>
                <a:rPr lang="ko-KR" altLang="en-US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물질적</a:t>
              </a:r>
              <a:r>
                <a:rPr lang="en-US" altLang="ko-KR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, </a:t>
              </a:r>
              <a:r>
                <a:rPr lang="ko-KR" altLang="en-US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경제적 원조를 </a:t>
              </a:r>
              <a:r>
                <a:rPr lang="ko-KR" altLang="en-US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통해</a:t>
              </a:r>
              <a:r>
                <a:rPr lang="en-US" altLang="ko-KR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/>
              </a:r>
              <a:br>
                <a:rPr lang="en-US" altLang="ko-KR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</a:br>
              <a:r>
                <a:rPr lang="ko-KR" altLang="en-US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자립해</a:t>
              </a:r>
              <a:r>
                <a:rPr lang="en-US" altLang="ko-KR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ko-KR" altLang="en-US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인간다운 </a:t>
              </a:r>
              <a:r>
                <a:rPr lang="ko-KR" altLang="en-US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생활을 영위할 수 </a:t>
              </a:r>
              <a:r>
                <a:rPr lang="ko-KR" altLang="en-US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있도록</a:t>
              </a:r>
              <a:r>
                <a:rPr lang="en-US" altLang="ko-KR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/>
              </a:r>
              <a:br>
                <a:rPr lang="en-US" altLang="ko-KR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</a:br>
              <a:r>
                <a:rPr lang="ko-KR" altLang="en-US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최저생활을 보장하는</a:t>
              </a:r>
              <a:r>
                <a:rPr lang="en-US" altLang="ko-KR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ko-KR" altLang="en-US" sz="2000" b="1" u="sng" dirty="0" smtClean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최후의 </a:t>
              </a:r>
              <a:r>
                <a:rPr lang="ko-KR" altLang="en-US" sz="2000" b="1" u="sng" dirty="0" err="1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안전망</a:t>
              </a:r>
              <a:r>
                <a:rPr lang="ko-KR" altLang="en-US" sz="2000" b="1" u="sng" dirty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ko-KR" altLang="en-US" sz="2000" b="1" u="sng" dirty="0" smtClean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기능</a:t>
              </a:r>
              <a:r>
                <a:rPr lang="ko-KR" altLang="en-US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을 </a:t>
              </a:r>
              <a:r>
                <a:rPr lang="ko-KR" altLang="en-US" sz="2000" b="1" dirty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수행하는 </a:t>
              </a:r>
              <a:r>
                <a:rPr lang="ko-KR" altLang="en-US" sz="2000" b="1" dirty="0" smtClean="0">
                  <a:solidFill>
                    <a:srgbClr val="C0504D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제도</a:t>
              </a:r>
              <a:endParaRPr lang="ko-KR" altLang="en-US" sz="2000" b="1" dirty="0">
                <a:solidFill>
                  <a:srgbClr val="C0504D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1230114" y="2279056"/>
              <a:ext cx="436338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6000" b="1" dirty="0" smtClean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‘</a:t>
              </a:r>
              <a:endParaRPr lang="ko-KR" altLang="en-US" sz="6000" dirty="0">
                <a:solidFill>
                  <a:schemeClr val="accent2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495981" y="2279055"/>
              <a:ext cx="436338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6000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’</a:t>
              </a:r>
              <a:endParaRPr lang="ko-KR" altLang="en-US" sz="6000" dirty="0">
                <a:solidFill>
                  <a:schemeClr val="accent2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76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393685" y="1628800"/>
            <a:ext cx="8354780" cy="4536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3353525" y="1070189"/>
            <a:ext cx="2424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공적부조의 특징</a:t>
            </a:r>
            <a:endParaRPr lang="ko-KR" altLang="en-US" sz="2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4651" y="1901438"/>
            <a:ext cx="7632848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공공적</a:t>
            </a:r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→ 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민간에서 행해지고 있는 사사로운 부조와 달리 </a:t>
            </a:r>
            <a:r>
              <a:rPr lang="ko-KR" altLang="en-US" u="sng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행위의 주체</a:t>
            </a:r>
            <a:r>
              <a:rPr lang="ko-KR" altLang="en-US" u="sng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</a:t>
            </a:r>
            <a:endParaRPr lang="en-US" altLang="ko-KR" u="sng" dirty="0">
              <a:solidFill>
                <a:schemeClr val="tx2">
                  <a:lumMod val="75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         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u="sng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국가나 지방자치단체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 되는 공공적인 사회보장제도</a:t>
            </a:r>
            <a:endParaRPr lang="en-US" altLang="ko-KR" dirty="0" smtClean="0">
              <a:solidFill>
                <a:schemeClr val="tx2">
                  <a:lumMod val="75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선별적</a:t>
            </a:r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→ 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모든 국민을 대상으로 차별없이 제공하는 것이 아닌 자산이나</a:t>
            </a:r>
            <a:endParaRPr lang="en-US" altLang="ko-KR" dirty="0" smtClean="0">
              <a:solidFill>
                <a:schemeClr val="tx2">
                  <a:lumMod val="75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          생활상황에 관한 </a:t>
            </a:r>
            <a:r>
              <a:rPr lang="ko-KR" altLang="en-US" u="sng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엄격한 실태조사를 통해 대상을 선별</a:t>
            </a:r>
            <a:endParaRPr lang="en-US" altLang="ko-KR" u="sng" dirty="0" smtClean="0">
              <a:solidFill>
                <a:schemeClr val="tx2">
                  <a:lumMod val="75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보충적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→ 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국민기초생활보장법과 의료급여법을 두 축으로 한 </a:t>
            </a:r>
            <a:r>
              <a:rPr lang="ko-KR" altLang="en-US" u="sng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제 </a:t>
            </a:r>
            <a:r>
              <a:rPr lang="en-US" altLang="ko-KR" u="sng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</a:t>
            </a:r>
            <a:r>
              <a:rPr lang="ko-KR" altLang="en-US" u="sng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차 사회안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	  </a:t>
            </a:r>
            <a:r>
              <a:rPr lang="ko-KR" altLang="en-US" u="sng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전망의 구실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을 수행</a:t>
            </a:r>
            <a:r>
              <a:rPr lang="en-US" altLang="ko-KR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사회보험은 제 </a:t>
            </a:r>
            <a:r>
              <a:rPr lang="en-US" altLang="ko-KR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차 </a:t>
            </a:r>
            <a:r>
              <a:rPr lang="ko-KR" altLang="en-US" dirty="0" err="1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사회안전망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역할</a:t>
            </a:r>
            <a:r>
              <a:rPr lang="en-US" altLang="ko-KR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통제적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→ </a:t>
            </a:r>
            <a:r>
              <a:rPr lang="ko-KR" altLang="en-US" u="sng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빈곤의 </a:t>
            </a:r>
            <a:r>
              <a:rPr lang="ko-KR" altLang="en-US" u="sng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악순환을 방지하려는 노력의 일종</a:t>
            </a:r>
            <a:r>
              <a:rPr lang="ko-KR" altLang="en-US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으로 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선별적 </a:t>
            </a:r>
            <a:r>
              <a:rPr lang="ko-KR" altLang="en-US" dirty="0" err="1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프로그램으</a:t>
            </a:r>
            <a:r>
              <a:rPr lang="en-US" altLang="ko-KR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	</a:t>
            </a:r>
            <a:r>
              <a:rPr lang="en-US" altLang="ko-KR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 </a:t>
            </a:r>
            <a:r>
              <a:rPr lang="ko-KR" altLang="en-US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사회를 통제하는 특징을 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가짐</a:t>
            </a:r>
            <a:endParaRPr lang="en-US" altLang="ko-KR" dirty="0" smtClean="0">
              <a:solidFill>
                <a:schemeClr val="tx2">
                  <a:lumMod val="75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신청주의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→</a:t>
            </a:r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본인의 </a:t>
            </a:r>
            <a:r>
              <a:rPr lang="ko-KR" altLang="en-US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의사에 반하여 </a:t>
            </a:r>
            <a:r>
              <a:rPr lang="ko-KR" altLang="en-US" u="sng" dirty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강제적으로 제공될 수 </a:t>
            </a:r>
            <a:r>
              <a:rPr lang="ko-KR" altLang="en-US" u="sng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없는</a:t>
            </a:r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신청주의</a:t>
            </a:r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endParaRPr lang="ko-KR" altLang="en-US" b="1" dirty="0">
              <a:solidFill>
                <a:schemeClr val="tx2">
                  <a:lumMod val="75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69776" y="299306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서론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특징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498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323528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서론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기본원리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393685" y="3043112"/>
            <a:ext cx="8354780" cy="30577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38927" y="1253223"/>
            <a:ext cx="26292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/>
              <a:t>공적부조의 기본원리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042116" y="1700808"/>
            <a:ext cx="266429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b="1" dirty="0" smtClean="0"/>
              <a:t>생존권보장의 원리</a:t>
            </a:r>
            <a:endParaRPr lang="en-US" altLang="ko-KR" sz="1700" b="1" dirty="0" smtClean="0"/>
          </a:p>
          <a:p>
            <a:pPr>
              <a:lnSpc>
                <a:spcPct val="150000"/>
              </a:lnSpc>
            </a:pPr>
            <a:r>
              <a:rPr lang="ko-KR" altLang="en-US" sz="1700" b="1" dirty="0" smtClean="0"/>
              <a:t>최저생활보호의 원리</a:t>
            </a:r>
            <a:endParaRPr lang="en-US" altLang="ko-KR" sz="1700" b="1" dirty="0"/>
          </a:p>
        </p:txBody>
      </p:sp>
      <p:sp>
        <p:nvSpPr>
          <p:cNvPr id="12" name="직사각형 11"/>
          <p:cNvSpPr/>
          <p:nvPr/>
        </p:nvSpPr>
        <p:spPr>
          <a:xfrm>
            <a:off x="3131840" y="3933056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ko-KR" altLang="en-US" sz="2000" b="1" dirty="0">
              <a:solidFill>
                <a:schemeClr val="accent2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1754047" y="1673800"/>
            <a:ext cx="5760640" cy="936104"/>
          </a:xfrm>
          <a:prstGeom prst="roundRect">
            <a:avLst/>
          </a:prstGeom>
          <a:noFill/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이등변 삼각형 13"/>
          <p:cNvSpPr/>
          <p:nvPr/>
        </p:nvSpPr>
        <p:spPr>
          <a:xfrm rot="10800000">
            <a:off x="4436092" y="2718495"/>
            <a:ext cx="252492" cy="216025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5078494" y="1700808"/>
            <a:ext cx="2047013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b="1" dirty="0" smtClean="0"/>
              <a:t>평등 보장의 원리</a:t>
            </a:r>
            <a:endParaRPr lang="en-US" altLang="ko-KR" sz="1700" b="1" dirty="0"/>
          </a:p>
          <a:p>
            <a:pPr>
              <a:lnSpc>
                <a:spcPct val="150000"/>
              </a:lnSpc>
            </a:pPr>
            <a:r>
              <a:rPr lang="ko-KR" altLang="en-US" sz="1700" b="1" dirty="0" smtClean="0"/>
              <a:t>보충성의 </a:t>
            </a:r>
            <a:r>
              <a:rPr lang="ko-KR" altLang="en-US" sz="1700" b="1" dirty="0"/>
              <a:t>원리</a:t>
            </a:r>
            <a:endParaRPr lang="en-US" altLang="ko-KR" sz="17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72867" y="3302982"/>
            <a:ext cx="81755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생존권보장의 원리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</a:p>
          <a:p>
            <a:r>
              <a:rPr lang="ko-KR" altLang="en-US" u="sng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생활유지의 능력이 없거나 생활이 어려운 자</a:t>
            </a:r>
            <a:r>
              <a:rPr lang="ko-KR" altLang="en-US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에게 필요한 보호를 행하여 이들의 최저생활을 보장하고 자활을 조성함으로써 사회복지의 향상에 기여하자는 원리</a:t>
            </a:r>
            <a:endParaRPr lang="en-US" altLang="ko-KR" dirty="0" smtClean="0">
              <a:solidFill>
                <a:schemeClr val="accent1">
                  <a:lumMod val="50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endParaRPr lang="en-US" altLang="ko-KR" b="1" dirty="0">
              <a:solidFill>
                <a:schemeClr val="accent1">
                  <a:lumMod val="50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ko-KR" altLang="en-US" b="1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최저생활보호의 원리</a:t>
            </a:r>
            <a:r>
              <a:rPr lang="en-US" altLang="ko-KR" b="1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</a:p>
          <a:p>
            <a:r>
              <a:rPr lang="ko-KR" altLang="en-US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국민 각자는 소득의 고저</a:t>
            </a:r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직업의 차이</a:t>
            </a:r>
            <a:r>
              <a:rPr lang="en-US" altLang="ko-KR" dirty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등 차이는 있으나 모든 국민은 </a:t>
            </a:r>
            <a:r>
              <a:rPr lang="ko-KR" altLang="en-US" u="sng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최저한도의 생활이 객관적으로 보장</a:t>
            </a:r>
            <a:r>
              <a:rPr lang="ko-KR" altLang="en-US" dirty="0" smtClean="0">
                <a:solidFill>
                  <a:schemeClr val="accent1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될 수 있도록 이러한 보장을 위협하는 원인을 배제하는 조치를 취하자는 원리</a:t>
            </a:r>
            <a:endParaRPr lang="en-US" altLang="ko-KR" dirty="0" smtClean="0">
              <a:solidFill>
                <a:schemeClr val="accent1">
                  <a:lumMod val="50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endParaRPr lang="en-US" altLang="ko-KR" dirty="0" smtClean="0">
              <a:solidFill>
                <a:schemeClr val="accent1">
                  <a:lumMod val="50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17523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2095103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95103" y="692696"/>
            <a:ext cx="7048897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323528" y="323364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서론</a:t>
            </a:r>
            <a:r>
              <a:rPr lang="en-US" altLang="ko-KR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-</a:t>
            </a:r>
            <a:r>
              <a:rPr lang="ko-KR" altLang="en-US" sz="2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공적부조의 기본원리</a:t>
            </a:r>
            <a:endParaRPr lang="ko-KR" altLang="en-US" sz="2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8973" y="210459"/>
            <a:ext cx="375739" cy="123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385591" y="1628800"/>
            <a:ext cx="8354780" cy="44644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539552" y="2134011"/>
            <a:ext cx="812071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ko-KR" altLang="en-US" b="1" spc="-150" dirty="0" smtClean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보충성의 원리</a:t>
            </a:r>
            <a:r>
              <a:rPr lang="en-US" altLang="ko-KR" b="1" spc="-150" dirty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endParaRPr lang="en-US" altLang="ko-KR" b="1" spc="-150" dirty="0" smtClean="0">
              <a:solidFill>
                <a:schemeClr val="tx2">
                  <a:lumMod val="7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u="sng" spc="-150" dirty="0" smtClean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개인적으로 가능한 모든 자원을 동원하여 생활 유지에 최대한 노력하며 생활 유지가 힘든 경우</a:t>
            </a:r>
            <a:r>
              <a:rPr lang="ko-KR" altLang="en-US" spc="-150" dirty="0" smtClean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에는 그 부족한 부분을 이 제도를 통해 보호하자는 원리</a:t>
            </a:r>
            <a:endParaRPr lang="en-US" altLang="ko-KR" spc="-150" dirty="0" smtClean="0">
              <a:solidFill>
                <a:schemeClr val="tx2">
                  <a:lumMod val="7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pc="-150" dirty="0">
              <a:solidFill>
                <a:schemeClr val="tx2">
                  <a:lumMod val="7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ko-KR" altLang="en-US" b="1" spc="-150" dirty="0" smtClean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평등 보장의 원리</a:t>
            </a:r>
            <a:r>
              <a:rPr lang="en-US" altLang="ko-KR" b="1" spc="-150" dirty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endParaRPr lang="en-US" altLang="ko-KR" b="1" spc="-150" dirty="0" smtClean="0">
              <a:solidFill>
                <a:schemeClr val="tx2">
                  <a:lumMod val="7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pc="-150" dirty="0" smtClean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공공부조에</a:t>
            </a:r>
            <a:r>
              <a:rPr lang="ko-KR" altLang="en-US" spc="-150" dirty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서</a:t>
            </a:r>
            <a:r>
              <a:rPr lang="ko-KR" altLang="en-US" spc="-150" dirty="0" smtClean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보호의 평등은  각각의 최저한의 생활보장상 의미 있는 생활조건의 차이를 인식하고</a:t>
            </a:r>
            <a:r>
              <a:rPr lang="en-US" altLang="ko-KR" spc="-150" dirty="0" smtClean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pc="-150" dirty="0" smtClean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이를 고려한 보호의 결과로서 보장되는 최저 생활 수준이 </a:t>
            </a:r>
            <a:r>
              <a:rPr lang="ko-KR" altLang="en-US" u="sng" spc="-150" dirty="0" smtClean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실질적으로 동일하게 보호가 이루어지는 것</a:t>
            </a:r>
            <a:r>
              <a:rPr lang="ko-KR" altLang="en-US" spc="-150" dirty="0" smtClean="0">
                <a:solidFill>
                  <a:schemeClr val="tx2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을 의미하는 원리</a:t>
            </a:r>
            <a:endParaRPr lang="en-US" altLang="ko-KR" spc="-150" dirty="0" smtClean="0">
              <a:solidFill>
                <a:schemeClr val="tx2">
                  <a:lumMod val="7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ko-KR" alt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8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3"/>
          <p:cNvSpPr/>
          <p:nvPr/>
        </p:nvSpPr>
        <p:spPr>
          <a:xfrm rot="10800000" flipH="1">
            <a:off x="0" y="0"/>
            <a:ext cx="4572000" cy="2007524"/>
          </a:xfrm>
          <a:prstGeom prst="rt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42" name="직선 연결선 41"/>
          <p:cNvCxnSpPr/>
          <p:nvPr/>
        </p:nvCxnSpPr>
        <p:spPr>
          <a:xfrm flipV="1">
            <a:off x="0" y="587"/>
            <a:ext cx="4853008" cy="2150918"/>
          </a:xfrm>
          <a:prstGeom prst="line">
            <a:avLst/>
          </a:prstGeom>
          <a:ln w="28575">
            <a:solidFill>
              <a:srgbClr val="F2F2F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2018">
            <a:off x="2616678" y="2269430"/>
            <a:ext cx="1370612" cy="590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3662135" y="2564748"/>
            <a:ext cx="181972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9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휴먼편지체" panose="02030504000101010101" pitchFamily="18" charset="-127"/>
                <a:ea typeface="휴먼편지체" panose="02030504000101010101" pitchFamily="18" charset="-127"/>
                <a:cs typeface="함초롬바탕" panose="02030604000101010101" pitchFamily="18" charset="-127"/>
              </a:rPr>
              <a:t>본론</a:t>
            </a:r>
            <a:endParaRPr lang="en-US" altLang="ko-KR" sz="9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휴먼편지체" panose="02030504000101010101" pitchFamily="18" charset="-127"/>
              <a:ea typeface="휴먼편지체" panose="020305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9832" y="4005064"/>
            <a:ext cx="33073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지원영역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사회적 기능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문제</a:t>
            </a:r>
            <a:r>
              <a: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점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공적부조의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윤리적 딜레마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875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2856</TotalTime>
  <Words>2595</Words>
  <Application>Microsoft Office PowerPoint</Application>
  <PresentationFormat>화면 슬라이드 쇼(4:3)</PresentationFormat>
  <Paragraphs>337</Paragraphs>
  <Slides>40</Slides>
  <Notes>6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41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User</cp:lastModifiedBy>
  <cp:revision>299</cp:revision>
  <dcterms:created xsi:type="dcterms:W3CDTF">2017-10-01T15:45:35Z</dcterms:created>
  <dcterms:modified xsi:type="dcterms:W3CDTF">2019-11-03T07:32:06Z</dcterms:modified>
</cp:coreProperties>
</file>