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70" r:id="rId2"/>
    <p:sldId id="271" r:id="rId3"/>
    <p:sldId id="272" r:id="rId4"/>
    <p:sldId id="274" r:id="rId5"/>
    <p:sldId id="282" r:id="rId6"/>
    <p:sldId id="286" r:id="rId7"/>
    <p:sldId id="287" r:id="rId8"/>
    <p:sldId id="288" r:id="rId9"/>
    <p:sldId id="275" r:id="rId10"/>
    <p:sldId id="293" r:id="rId11"/>
    <p:sldId id="276" r:id="rId12"/>
    <p:sldId id="289" r:id="rId13"/>
    <p:sldId id="290" r:id="rId14"/>
    <p:sldId id="291" r:id="rId15"/>
    <p:sldId id="292" r:id="rId16"/>
    <p:sldId id="294" r:id="rId17"/>
    <p:sldId id="301" r:id="rId18"/>
    <p:sldId id="296" r:id="rId19"/>
    <p:sldId id="298" r:id="rId20"/>
    <p:sldId id="297" r:id="rId21"/>
    <p:sldId id="300" r:id="rId22"/>
    <p:sldId id="302" r:id="rId23"/>
    <p:sldId id="299" r:id="rId24"/>
    <p:sldId id="278" r:id="rId25"/>
    <p:sldId id="314" r:id="rId26"/>
    <p:sldId id="277" r:id="rId27"/>
    <p:sldId id="309" r:id="rId28"/>
    <p:sldId id="304" r:id="rId29"/>
    <p:sldId id="307" r:id="rId30"/>
    <p:sldId id="308" r:id="rId31"/>
    <p:sldId id="312" r:id="rId32"/>
    <p:sldId id="313" r:id="rId33"/>
    <p:sldId id="310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280" r:id="rId43"/>
    <p:sldId id="279" r:id="rId44"/>
    <p:sldId id="281" r:id="rId45"/>
    <p:sldId id="323" r:id="rId46"/>
  </p:sldIdLst>
  <p:sldSz cx="9144000" cy="6858000" type="screen4x3"/>
  <p:notesSz cx="6858000" cy="9144000"/>
  <p:embeddedFontLst>
    <p:embeddedFont>
      <p:font typeface="맑은 고딕" pitchFamily="50" charset="-127"/>
      <p:regular r:id="rId49"/>
      <p:bold r:id="rId50"/>
    </p:embeddedFont>
    <p:embeddedFont>
      <p:font typeface="Browallia New" pitchFamily="34" charset="-34"/>
      <p:regular r:id="rId51"/>
      <p:bold r:id="rId52"/>
      <p:italic r:id="rId53"/>
      <p:boldItalic r:id="rId54"/>
    </p:embeddedFont>
    <p:embeddedFont>
      <p:font typeface="08서울남산체 B" pitchFamily="18" charset="-127"/>
      <p:regular r:id="rId55"/>
    </p:embeddedFont>
    <p:embeddedFont>
      <p:font typeface="KoPub돋움체 Bold" pitchFamily="18" charset="-127"/>
      <p:regular r:id="rId56"/>
    </p:embeddedFont>
    <p:embeddedFont>
      <p:font typeface="KoPub돋움체 Medium" pitchFamily="18" charset="-127"/>
      <p:regular r:id="rId57"/>
    </p:embeddedFont>
    <p:embeddedFont>
      <p:font typeface="KoPub돋움체 Light" pitchFamily="18" charset="-127"/>
      <p:regular r:id="rId5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AB097"/>
    <a:srgbClr val="C75F09"/>
    <a:srgbClr val="CC0000"/>
    <a:srgbClr val="D5D12D"/>
    <a:srgbClr val="EEECAC"/>
    <a:srgbClr val="BE9F80"/>
    <a:srgbClr val="413D4B"/>
    <a:srgbClr val="F2F2F2"/>
    <a:srgbClr val="E4D7CA"/>
    <a:srgbClr val="DACA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테마 스타일 2 - 강조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95" autoAdjust="0"/>
    <p:restoredTop sz="86676" autoAdjust="0"/>
  </p:normalViewPr>
  <p:slideViewPr>
    <p:cSldViewPr>
      <p:cViewPr>
        <p:scale>
          <a:sx n="66" d="100"/>
          <a:sy n="66" d="100"/>
        </p:scale>
        <p:origin x="-940" y="4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2708" y="-4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56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7499999999999999E-2"/>
          <c:y val="9.0624999999999997E-2"/>
          <c:w val="0.82916666666666672"/>
          <c:h val="0.8062500000000000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Lbls>
            <c:dLbl>
              <c:idx val="0"/>
              <c:layout>
                <c:manualLayout>
                  <c:x val="-0.2322916666666667"/>
                  <c:y val="-0.2153407972440945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18489583333333334"/>
                  <c:y val="-0.1569736712598425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0.24655544619422579"/>
                  <c:y val="0.13989837598425198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Sheet1!$A$2:$A$5</c:f>
              <c:strCache>
                <c:ptCount val="3"/>
                <c:pt idx="0">
                  <c:v>상담서비스</c:v>
                </c:pt>
                <c:pt idx="1">
                  <c:v>심리치료</c:v>
                </c:pt>
                <c:pt idx="2">
                  <c:v>기타서비스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0.63500000000000012</c:v>
                </c:pt>
                <c:pt idx="1">
                  <c:v>0.12000000000000001</c:v>
                </c:pt>
                <c:pt idx="2">
                  <c:v>0.24500000000000002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281C1-40F3-4E4C-A05C-799865F687AB}" type="datetimeFigureOut">
              <a:rPr lang="ko-KR" altLang="en-US" smtClean="0"/>
              <a:pPr/>
              <a:t>2019-05-20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59AC2-209A-4FBC-BCD6-A446FC81D2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E3B6F-19F4-4319-8BB1-AFC5156F995C}" type="datetimeFigureOut">
              <a:rPr lang="ko-KR" altLang="en-US" smtClean="0"/>
              <a:pPr/>
              <a:t>2019-05-20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D4765-D21B-4EB6-8781-F6687281F5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4765-D21B-4EB6-8781-F6687281F58E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1400" dirty="0" err="1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발견률이</a:t>
            </a:r>
            <a:r>
              <a:rPr lang="ko-KR" altLang="en-US" sz="1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턱없이 낮다는 것</a:t>
            </a:r>
            <a:endParaRPr lang="en-US" altLang="ko-KR" sz="1400" dirty="0" smtClean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:</a:t>
            </a:r>
            <a:endParaRPr lang="en-US" altLang="ko-KR" sz="12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en-US" altLang="ko-KR" sz="800" dirty="0" smtClean="0">
              <a:solidFill>
                <a:schemeClr val="bg1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4765-D21B-4EB6-8781-F6687281F58E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4765-D21B-4EB6-8781-F6687281F58E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4765-D21B-4EB6-8781-F6687281F58E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중앙아동 전문보호기관에 따르면</a:t>
            </a:r>
            <a:r>
              <a:rPr lang="en-US" altLang="ko-KR" dirty="0" smtClean="0"/>
              <a:t>,</a:t>
            </a:r>
            <a:r>
              <a:rPr lang="ko-KR" altLang="en-US" dirty="0" smtClean="0"/>
              <a:t> 학대 사례 유형으로 정서적 학대가 가장 많이 일어나며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그 다음으로 신체적 학대가 많이 발생하는 것으로 나타났지만 무엇보다도 </a:t>
            </a:r>
            <a:r>
              <a:rPr lang="en-US" altLang="ko-KR" baseline="0" dirty="0" smtClean="0"/>
              <a:t>2</a:t>
            </a:r>
            <a:r>
              <a:rPr lang="ko-KR" altLang="en-US" baseline="0" dirty="0" smtClean="0"/>
              <a:t>가지 이상의 학대 유형이 함께 나타나는 중복학대의 경우가 가장 많은 것으로 드러났습니다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4765-D21B-4EB6-8781-F6687281F58E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다음으로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학대 행위자의 유형 및 특성에 대해 살펴보면</a:t>
            </a:r>
            <a:r>
              <a:rPr lang="en-US" altLang="ko-KR" dirty="0" smtClean="0"/>
              <a:t>,</a:t>
            </a:r>
            <a:r>
              <a:rPr lang="ko-KR" altLang="en-US" baseline="0" dirty="0" smtClean="0"/>
              <a:t> 이 자료 또한 중앙 아동보호 전문기관에서 발췌하는데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친부모에 의해 일어나는 학대가 </a:t>
            </a:r>
            <a:r>
              <a:rPr lang="en-US" altLang="ko-KR" baseline="0" dirty="0" smtClean="0"/>
              <a:t>17,177</a:t>
            </a:r>
            <a:r>
              <a:rPr lang="ko-KR" altLang="en-US" baseline="0" dirty="0" smtClean="0"/>
              <a:t>건으로 대부분을 차지하고 있었고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그 다음으로는 대리양육자가 높은 것으로 들어났습니다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여기서 대리 양육자란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어린이 집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유치원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학원선생님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등의 교육직종사자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위탁부모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베이비시터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아동복지시설 등의 종사자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부모의 동거인 등을 의미하는 것입니다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4765-D21B-4EB6-8781-F6687281F58E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4765-D21B-4EB6-8781-F6687281F58E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다음으로 얘기해드릴 주제는 아동학대의 가장 극단적인 사례이며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여러분들이 한번쯤 들어보셨을 법한 주제를 말씀 드리려고 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바로 아동학대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동반자살</a:t>
            </a:r>
            <a:r>
              <a:rPr lang="en-US" altLang="ko-KR" dirty="0" smtClean="0"/>
              <a:t>”</a:t>
            </a:r>
            <a:r>
              <a:rPr lang="ko-KR" altLang="en-US" dirty="0" smtClean="0"/>
              <a:t>에 관한 문제인데요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여러분들은 흔히 </a:t>
            </a:r>
            <a:r>
              <a:rPr lang="en-US" altLang="ko-KR" dirty="0" smtClean="0"/>
              <a:t>“00</a:t>
            </a:r>
            <a:r>
              <a:rPr lang="ko-KR" altLang="en-US" dirty="0" smtClean="0"/>
              <a:t>에 사는 </a:t>
            </a:r>
            <a:r>
              <a:rPr lang="en-US" altLang="ko-KR" dirty="0" smtClean="0"/>
              <a:t>00</a:t>
            </a:r>
            <a:r>
              <a:rPr lang="ko-KR" altLang="en-US" dirty="0" smtClean="0"/>
              <a:t>씨 생활고에 시달리다 끝내 아내와 아들을 죽이고 자살</a:t>
            </a:r>
            <a:r>
              <a:rPr lang="en-US" altLang="ko-KR" dirty="0" smtClean="0"/>
              <a:t>.”</a:t>
            </a:r>
            <a:r>
              <a:rPr lang="ko-KR" altLang="en-US" dirty="0" smtClean="0"/>
              <a:t>과 같은 뉴스 헤드라인을 심심치 않게 보셨을 겁니다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 그럼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우리가 여기서 주목 </a:t>
            </a:r>
            <a:r>
              <a:rPr lang="ko-KR" altLang="en-US" dirty="0" err="1" smtClean="0"/>
              <a:t>해야할</a:t>
            </a:r>
            <a:r>
              <a:rPr lang="ko-KR" altLang="en-US" dirty="0" smtClean="0"/>
              <a:t> 것은 이 문제가 왜 아동학대의 극단적 사례라고 불리는 지에 관해서 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 이유는</a:t>
            </a:r>
            <a:r>
              <a:rPr lang="en-US" altLang="ko-KR" dirty="0" smtClean="0"/>
              <a:t>,</a:t>
            </a:r>
            <a:r>
              <a:rPr lang="ko-KR" altLang="en-US" dirty="0" smtClean="0"/>
              <a:t> 그리 어렵지 않게 찾아볼 수 있었습니다</a:t>
            </a:r>
            <a:r>
              <a:rPr lang="en-US" altLang="ko-KR" dirty="0" smtClean="0"/>
              <a:t>.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바로 </a:t>
            </a:r>
            <a:r>
              <a:rPr lang="en-US" altLang="ko-KR" baseline="0" dirty="0" smtClean="0"/>
              <a:t>“</a:t>
            </a:r>
            <a:r>
              <a:rPr lang="ko-KR" altLang="en-US" baseline="0" dirty="0" smtClean="0"/>
              <a:t>아동의 선택</a:t>
            </a:r>
            <a:r>
              <a:rPr lang="en-US" altLang="ko-KR" baseline="0" dirty="0" smtClean="0"/>
              <a:t>”</a:t>
            </a:r>
            <a:r>
              <a:rPr lang="ko-KR" altLang="en-US" baseline="0" dirty="0" smtClean="0"/>
              <a:t>에 의한 </a:t>
            </a:r>
            <a:r>
              <a:rPr lang="en-US" altLang="ko-KR" baseline="0" dirty="0" smtClean="0"/>
              <a:t>“</a:t>
            </a:r>
            <a:r>
              <a:rPr lang="ko-KR" altLang="en-US" baseline="0" dirty="0" smtClean="0"/>
              <a:t>죽음</a:t>
            </a:r>
            <a:r>
              <a:rPr lang="en-US" altLang="ko-KR" baseline="0" dirty="0" smtClean="0"/>
              <a:t>”</a:t>
            </a:r>
            <a:r>
              <a:rPr lang="ko-KR" altLang="en-US" baseline="0" dirty="0" smtClean="0"/>
              <a:t>이냐는 것입니다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보통 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죽음에 대해 알지도 못한 체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부모의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일방적인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결정에 의해 죽음을 맞이하게 됩니다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이것은 즉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아동의 자유의지에 의해서가 아닌 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자기도 힘드니까 자식도 힘들 것이기 때문에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죽이는 게 그 아이를 위해서 더 낫다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라고 생각하는 풍조가 아동을 죽음에 이르게 만들었다라고 해석할 수도 있을 것입니다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많은 아동관련 전문가들은 이 같은 태도를 보고 자녀는 부모의 소유물이 아니라고 말합니다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자녀 살해 후 자살’ 사례를 연구한 논문 ‘우리나라 가족 내 자녀 살인을 동반한 자살사건 분석’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이상현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2008)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을 보면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유서에 드러난 부모들의 심리를 알 수 있는데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2006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살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·14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살 남매에게 청산가리를 먹이고 극단적 선택을 한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38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살 아버지는 “세 식구 영원히 함께할 수 있도록 줄로 묶고 갑니다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같이 있게 해주세요”라며 자식에 대한 강한 동질감을 드러내며 같은 해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살 아들을 목 졸라 살해하고 목숨을 끊은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살 엄마는 “아들 ○○이가 고생할 거 생각하면 내가 못 견뎌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그래서 데려가”라며 자신이 죽고 난 뒤 세상에 혼자 남을 자녀가 걱정된다는 이유를 들어 자신의 범행을 정당화하고 있습니다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때문에 학계에서는 ‘자녀 살해 후 자살’을 가장 극단적인 형태의 아동학대로 간주하고 있으며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같은 이유로 국제아동인권보호단체 ‘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세이브더칠드런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’은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미성년 자녀 살해 후 자살 사건을 보도할 때 ‘동반자살’ 등의 표현 사용을 중단할 것을 언론에 요청하기도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하였습니다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4765-D21B-4EB6-8781-F6687281F58E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4765-D21B-4EB6-8781-F6687281F58E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4765-D21B-4EB6-8781-F6687281F58E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2849-A083-443C-980D-B9A1D458CE60}" type="datetimeFigureOut">
              <a:rPr lang="ko-KR" altLang="en-US" smtClean="0"/>
              <a:pPr/>
              <a:t>2019-05-20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648F-3E55-4D06-852B-919E89FA42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3876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2849-A083-443C-980D-B9A1D458CE60}" type="datetimeFigureOut">
              <a:rPr lang="ko-KR" altLang="en-US" smtClean="0"/>
              <a:pPr/>
              <a:t>2019-05-20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648F-3E55-4D06-852B-919E89FA42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3135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2849-A083-443C-980D-B9A1D458CE60}" type="datetimeFigureOut">
              <a:rPr lang="ko-KR" altLang="en-US" smtClean="0"/>
              <a:pPr/>
              <a:t>2019-05-20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648F-3E55-4D06-852B-919E89FA42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255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2849-A083-443C-980D-B9A1D458CE60}" type="datetimeFigureOut">
              <a:rPr lang="ko-KR" altLang="en-US" smtClean="0"/>
              <a:pPr/>
              <a:t>2019-05-20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648F-3E55-4D06-852B-919E89FA42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8663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2849-A083-443C-980D-B9A1D458CE60}" type="datetimeFigureOut">
              <a:rPr lang="ko-KR" altLang="en-US" smtClean="0"/>
              <a:pPr/>
              <a:t>2019-05-20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648F-3E55-4D06-852B-919E89FA42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31461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2849-A083-443C-980D-B9A1D458CE60}" type="datetimeFigureOut">
              <a:rPr lang="ko-KR" altLang="en-US" smtClean="0"/>
              <a:pPr/>
              <a:t>2019-05-20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648F-3E55-4D06-852B-919E89FA42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8801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2849-A083-443C-980D-B9A1D458CE60}" type="datetimeFigureOut">
              <a:rPr lang="ko-KR" altLang="en-US" smtClean="0"/>
              <a:pPr/>
              <a:t>2019-05-20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648F-3E55-4D06-852B-919E89FA42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27905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2849-A083-443C-980D-B9A1D458CE60}" type="datetimeFigureOut">
              <a:rPr lang="ko-KR" altLang="en-US" smtClean="0"/>
              <a:pPr/>
              <a:t>2019-05-20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648F-3E55-4D06-852B-919E89FA42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0931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2849-A083-443C-980D-B9A1D458CE60}" type="datetimeFigureOut">
              <a:rPr lang="ko-KR" altLang="en-US" smtClean="0"/>
              <a:pPr/>
              <a:t>2019-05-20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648F-3E55-4D06-852B-919E89FA42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4231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2849-A083-443C-980D-B9A1D458CE60}" type="datetimeFigureOut">
              <a:rPr lang="ko-KR" altLang="en-US" smtClean="0"/>
              <a:pPr/>
              <a:t>2019-05-20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648F-3E55-4D06-852B-919E89FA42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10882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2849-A083-443C-980D-B9A1D458CE60}" type="datetimeFigureOut">
              <a:rPr lang="ko-KR" altLang="en-US" smtClean="0"/>
              <a:pPr/>
              <a:t>2019-05-20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648F-3E55-4D06-852B-919E89FA42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749918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C2849-A083-443C-980D-B9A1D458CE60}" type="datetimeFigureOut">
              <a:rPr lang="ko-KR" altLang="en-US" smtClean="0"/>
              <a:pPr/>
              <a:t>2019-05-20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A648F-3E55-4D06-852B-919E89FA42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237773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9000">
                <a:schemeClr val="tx1">
                  <a:alpha val="76000"/>
                </a:schemeClr>
              </a:gs>
              <a:gs pos="18000">
                <a:schemeClr val="tx1">
                  <a:alpha val="74000"/>
                </a:schemeClr>
              </a:gs>
              <a:gs pos="79000">
                <a:schemeClr val="tx1">
                  <a:alpha val="9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971600" y="1340768"/>
            <a:ext cx="6408712" cy="2550477"/>
            <a:chOff x="971600" y="1340768"/>
            <a:chExt cx="6408712" cy="2550477"/>
          </a:xfrm>
        </p:grpSpPr>
        <p:sp>
          <p:nvSpPr>
            <p:cNvPr id="2" name="TextBox 1"/>
            <p:cNvSpPr txBox="1"/>
            <p:nvPr/>
          </p:nvSpPr>
          <p:spPr>
            <a:xfrm>
              <a:off x="971600" y="1340768"/>
              <a:ext cx="6408712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Front"/>
                <a:lightRig rig="threePt" dir="t"/>
              </a:scene3d>
            </a:bodyPr>
            <a:lstStyle/>
            <a:p>
              <a:r>
                <a:rPr lang="ko-KR" altLang="en-US" sz="4800" dirty="0" smtClean="0"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 아동 학대</a:t>
              </a:r>
              <a:r>
                <a:rPr lang="en-US" altLang="ko-KR" sz="4000" dirty="0" smtClean="0"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,</a:t>
              </a:r>
            </a:p>
            <a:p>
              <a:endParaRPr lang="en-US" altLang="ko-KR" sz="1400" dirty="0" smtClean="0">
                <a:solidFill>
                  <a:schemeClr val="bg1"/>
                </a:solidFill>
                <a:latin typeface="KoPub돋움체 Medium" pitchFamily="18" charset="-127"/>
                <a:ea typeface="KoPub돋움체 Medium" pitchFamily="18" charset="-127"/>
              </a:endParaRPr>
            </a:p>
            <a:p>
              <a:r>
                <a:rPr lang="ko-KR" altLang="en-US" sz="4000" dirty="0" smtClean="0"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그 </a:t>
              </a:r>
              <a:r>
                <a:rPr lang="ko-KR" altLang="en-US" sz="40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심각성</a:t>
              </a:r>
              <a:r>
                <a:rPr lang="ko-KR" altLang="en-US" sz="4000" dirty="0" smtClean="0"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에 대해서</a:t>
              </a:r>
              <a:endParaRPr lang="ko-KR" altLang="en-US" sz="4000" dirty="0">
                <a:solidFill>
                  <a:schemeClr val="bg1"/>
                </a:solidFill>
                <a:latin typeface="KoPub돋움체 Medium" pitchFamily="18" charset="-127"/>
                <a:ea typeface="KoPub돋움체 Mediu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71600" y="3645024"/>
              <a:ext cx="64087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Front"/>
                <a:lightRig rig="threePt" dir="t"/>
              </a:scene3d>
            </a:bodyPr>
            <a:lstStyle/>
            <a:p>
              <a:r>
                <a:rPr lang="ko-KR" altLang="en-US" sz="1000" b="1" dirty="0" smtClean="0">
                  <a:solidFill>
                    <a:schemeClr val="bg1">
                      <a:lumMod val="8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정신보건복지론</a:t>
              </a:r>
              <a:r>
                <a:rPr lang="en-US" altLang="ko-KR" sz="1000" b="1" dirty="0" smtClean="0">
                  <a:solidFill>
                    <a:schemeClr val="bg1">
                      <a:lumMod val="8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1</a:t>
              </a:r>
              <a:r>
                <a:rPr lang="ko-KR" altLang="en-US" sz="1000" b="1" dirty="0" smtClean="0">
                  <a:solidFill>
                    <a:schemeClr val="bg1">
                      <a:lumMod val="8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조</a:t>
              </a:r>
              <a:endParaRPr lang="en-US" altLang="ko-KR" sz="1000" b="1" dirty="0" smtClean="0">
                <a:solidFill>
                  <a:schemeClr val="bg1">
                    <a:lumMod val="85000"/>
                  </a:schemeClr>
                </a:solidFill>
                <a:latin typeface="KoPub돋움체 Medium" pitchFamily="18" charset="-127"/>
                <a:ea typeface="KoPub돋움체 Medium" pitchFamily="18" charset="-127"/>
              </a:endParaRPr>
            </a:p>
          </p:txBody>
        </p:sp>
        <p:cxnSp>
          <p:nvCxnSpPr>
            <p:cNvPr id="4" name="직선 연결선 3"/>
            <p:cNvCxnSpPr/>
            <p:nvPr/>
          </p:nvCxnSpPr>
          <p:spPr>
            <a:xfrm>
              <a:off x="1043608" y="3501008"/>
              <a:ext cx="5256584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38000"/>
                </a:schemeClr>
              </a:solidFill>
            </a:ln>
            <a:scene3d>
              <a:camera prst="perspectiveFron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14393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4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5" dur="1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grayscl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80000" cy="6858000"/>
          </a:xfrm>
          <a:prstGeom prst="rect">
            <a:avLst/>
          </a:prstGeom>
          <a:gradFill flip="none" rotWithShape="1">
            <a:gsLst>
              <a:gs pos="49000">
                <a:schemeClr val="tx1">
                  <a:alpha val="85000"/>
                </a:schemeClr>
              </a:gs>
              <a:gs pos="18000">
                <a:schemeClr val="tx1">
                  <a:alpha val="86000"/>
                </a:schemeClr>
              </a:gs>
              <a:gs pos="79000">
                <a:schemeClr val="tx1">
                  <a:alpha val="7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23528" y="3212976"/>
            <a:ext cx="6696744" cy="1008112"/>
            <a:chOff x="323528" y="3212976"/>
            <a:chExt cx="6696744" cy="1008112"/>
          </a:xfrm>
        </p:grpSpPr>
        <p:sp>
          <p:nvSpPr>
            <p:cNvPr id="3" name="직사각형 2"/>
            <p:cNvSpPr/>
            <p:nvPr/>
          </p:nvSpPr>
          <p:spPr>
            <a:xfrm>
              <a:off x="323528" y="3212976"/>
              <a:ext cx="6696744" cy="1008112"/>
            </a:xfrm>
            <a:prstGeom prst="rect">
              <a:avLst/>
            </a:prstGeom>
            <a:solidFill>
              <a:srgbClr val="CC0000">
                <a:alpha val="68000"/>
              </a:srgbClr>
            </a:solidFill>
            <a:ln>
              <a:noFill/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5536" y="3356992"/>
              <a:ext cx="64087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Front"/>
                <a:lightRig rig="threePt" dir="t"/>
              </a:scene3d>
            </a:bodyPr>
            <a:lstStyle/>
            <a:p>
              <a:endParaRPr lang="ko-KR" altLang="en-US" sz="4400" dirty="0">
                <a:solidFill>
                  <a:schemeClr val="bg1"/>
                </a:solidFill>
                <a:latin typeface="KoPub돋움체 Light" pitchFamily="18" charset="-127"/>
                <a:ea typeface="KoPub돋움체 Light" pitchFamily="18" charset="-127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5536" y="3284984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44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1. </a:t>
            </a:r>
            <a:r>
              <a:rPr lang="ko-KR" altLang="en-US" sz="44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아동학대 현황</a:t>
            </a:r>
            <a:endParaRPr lang="ko-KR" altLang="en-US" sz="4400" dirty="0">
              <a:solidFill>
                <a:schemeClr val="bg1"/>
              </a:solidFill>
              <a:latin typeface="KoPub돋움체 Light" pitchFamily="18" charset="-127"/>
              <a:ea typeface="KoPub돋움체 Light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352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grayscl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36512" y="-25775"/>
            <a:ext cx="9180000" cy="6858000"/>
          </a:xfrm>
          <a:prstGeom prst="rect">
            <a:avLst/>
          </a:prstGeom>
          <a:solidFill>
            <a:schemeClr val="tx1">
              <a:alpha val="92000"/>
            </a:scheme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827584" y="908720"/>
            <a:ext cx="6984776" cy="1008112"/>
            <a:chOff x="827584" y="764704"/>
            <a:chExt cx="6984776" cy="1008112"/>
          </a:xfrm>
        </p:grpSpPr>
        <p:sp>
          <p:nvSpPr>
            <p:cNvPr id="3" name="직사각형 2"/>
            <p:cNvSpPr/>
            <p:nvPr/>
          </p:nvSpPr>
          <p:spPr>
            <a:xfrm>
              <a:off x="827584" y="764704"/>
              <a:ext cx="360040" cy="1008112"/>
            </a:xfrm>
            <a:prstGeom prst="rect">
              <a:avLst/>
            </a:prstGeom>
            <a:solidFill>
              <a:srgbClr val="CC0000">
                <a:alpha val="89000"/>
              </a:srgbClr>
            </a:solidFill>
            <a:ln>
              <a:noFill/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03648" y="908720"/>
              <a:ext cx="64087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Front"/>
                <a:lightRig rig="threePt" dir="t"/>
              </a:scene3d>
            </a:bodyPr>
            <a:lstStyle/>
            <a:p>
              <a:r>
                <a:rPr lang="en-US" altLang="ko-KR" sz="4000" dirty="0" smtClean="0"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1) </a:t>
              </a:r>
              <a:r>
                <a:rPr lang="ko-KR" altLang="en-US" sz="4000" dirty="0" smtClean="0"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연도별 아동학대 신고건수</a:t>
              </a:r>
              <a:endParaRPr lang="ko-KR" altLang="en-US" sz="4000" dirty="0">
                <a:solidFill>
                  <a:schemeClr val="bg1"/>
                </a:solidFill>
                <a:latin typeface="KoPub돋움체 Light" pitchFamily="18" charset="-127"/>
                <a:ea typeface="KoPub돋움체 Light" pitchFamily="18" charset="-127"/>
              </a:endParaRPr>
            </a:p>
          </p:txBody>
        </p:sp>
      </p:grp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1" name="_x189275360" descr="EMB000024e04cea"/>
          <p:cNvPicPr>
            <a:picLocks noChangeAspect="1" noChangeArrowheads="1"/>
          </p:cNvPicPr>
          <p:nvPr/>
        </p:nvPicPr>
        <p:blipFill>
          <a:blip r:embed="rId3" cstate="print"/>
          <a:srcRect l="29738" t="25293" r="8783" b="5498"/>
          <a:stretch>
            <a:fillRect/>
          </a:stretch>
        </p:blipFill>
        <p:spPr bwMode="auto">
          <a:xfrm>
            <a:off x="899592" y="2348880"/>
            <a:ext cx="7416824" cy="396044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1403648" y="2564904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ko-KR" altLang="en-US" sz="1600" spc="-150" dirty="0" smtClean="0">
                <a:latin typeface="08서울남산체 B" pitchFamily="18" charset="-127"/>
                <a:ea typeface="08서울남산체 B" pitchFamily="18" charset="-127"/>
              </a:rPr>
              <a:t>신고건수는 나날이 증가 ☞ </a:t>
            </a:r>
            <a:r>
              <a:rPr lang="en-US" altLang="ko-KR" sz="1600" spc="-150" dirty="0" smtClean="0">
                <a:latin typeface="08서울남산체 B" pitchFamily="18" charset="-127"/>
                <a:ea typeface="08서울남산체 B" pitchFamily="18" charset="-127"/>
              </a:rPr>
              <a:t>2016</a:t>
            </a:r>
            <a:r>
              <a:rPr lang="ko-KR" altLang="en-US" sz="1600" spc="-150" dirty="0" smtClean="0">
                <a:latin typeface="08서울남산체 B" pitchFamily="18" charset="-127"/>
                <a:ea typeface="08서울남산체 B" pitchFamily="18" charset="-127"/>
              </a:rPr>
              <a:t>年 에는 </a:t>
            </a:r>
            <a:r>
              <a:rPr lang="en-US" altLang="ko-KR" sz="1600" spc="-150" dirty="0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29,671</a:t>
            </a:r>
            <a:r>
              <a:rPr lang="ko-KR" altLang="en-US" sz="1600" spc="-150" dirty="0" smtClean="0">
                <a:latin typeface="08서울남산체 B" pitchFamily="18" charset="-127"/>
                <a:ea typeface="08서울남산체 B" pitchFamily="18" charset="-127"/>
              </a:rPr>
              <a:t>건</a:t>
            </a:r>
            <a:r>
              <a:rPr lang="en-US" altLang="ko-KR" sz="1600" spc="-150" dirty="0" smtClean="0">
                <a:latin typeface="08서울남산체 B" pitchFamily="18" charset="-127"/>
                <a:ea typeface="08서울남산체 B" pitchFamily="18" charset="-127"/>
              </a:rPr>
              <a:t>,</a:t>
            </a:r>
          </a:p>
          <a:p>
            <a:pPr marL="342900" indent="-342900" algn="just"/>
            <a:r>
              <a:rPr lang="en-US" altLang="ko-KR" sz="1600" spc="-150" dirty="0" smtClean="0">
                <a:latin typeface="08서울남산체 B" pitchFamily="18" charset="-127"/>
                <a:ea typeface="08서울남산체 B" pitchFamily="18" charset="-127"/>
              </a:rPr>
              <a:t>                                                2017</a:t>
            </a:r>
            <a:r>
              <a:rPr lang="ko-KR" altLang="en-US" sz="1600" spc="-150" dirty="0" smtClean="0">
                <a:latin typeface="08서울남산체 B" pitchFamily="18" charset="-127"/>
                <a:ea typeface="08서울남산체 B" pitchFamily="18" charset="-127"/>
              </a:rPr>
              <a:t>年 에는 </a:t>
            </a:r>
            <a:r>
              <a:rPr lang="en-US" altLang="ko-KR" sz="1600" spc="-150" dirty="0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34,169</a:t>
            </a:r>
            <a:r>
              <a:rPr lang="ko-KR" altLang="en-US" sz="1600" spc="-150" dirty="0" smtClean="0">
                <a:latin typeface="08서울남산체 B" pitchFamily="18" charset="-127"/>
                <a:ea typeface="08서울남산체 B" pitchFamily="18" charset="-127"/>
              </a:rPr>
              <a:t>건으로 </a:t>
            </a:r>
            <a:endParaRPr lang="en-US" altLang="ko-KR" sz="1600" spc="-15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marL="342900" indent="-342900" algn="just"/>
            <a:r>
              <a:rPr lang="en-US" altLang="ko-KR" sz="1600" spc="-150" dirty="0" smtClean="0">
                <a:latin typeface="08서울남산체 B" pitchFamily="18" charset="-127"/>
                <a:ea typeface="08서울남산체 B" pitchFamily="18" charset="-127"/>
              </a:rPr>
              <a:t>                                               </a:t>
            </a:r>
          </a:p>
          <a:p>
            <a:pPr marL="342900" indent="-342900" algn="just"/>
            <a:r>
              <a:rPr lang="en-US" altLang="ko-KR" sz="1600" spc="-150" dirty="0" smtClean="0">
                <a:latin typeface="08서울남산체 B" pitchFamily="18" charset="-127"/>
                <a:ea typeface="08서울남산체 B" pitchFamily="18" charset="-127"/>
              </a:rPr>
              <a:t>               1</a:t>
            </a:r>
            <a:r>
              <a:rPr lang="ko-KR" altLang="en-US" sz="1600" spc="-150" dirty="0" smtClean="0">
                <a:latin typeface="08서울남산체 B" pitchFamily="18" charset="-127"/>
                <a:ea typeface="08서울남산체 B" pitchFamily="18" charset="-127"/>
              </a:rPr>
              <a:t>년 사이에도 </a:t>
            </a:r>
            <a:r>
              <a:rPr lang="en-US" altLang="ko-KR" sz="1600" spc="-150" dirty="0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4,491</a:t>
            </a:r>
            <a:r>
              <a:rPr lang="ko-KR" altLang="en-US" sz="1600" spc="-150" dirty="0" smtClean="0">
                <a:latin typeface="08서울남산체 B" pitchFamily="18" charset="-127"/>
                <a:ea typeface="08서울남산체 B" pitchFamily="18" charset="-127"/>
              </a:rPr>
              <a:t>건이나 신고 건수가 증가함</a:t>
            </a:r>
            <a:endParaRPr lang="en-US" altLang="ko-KR" sz="1600" spc="-15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marL="342900" indent="-342900" algn="just"/>
            <a:endParaRPr lang="en-US" altLang="ko-KR" sz="1600" spc="-15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ko-KR" altLang="en-US" sz="1600" spc="-150" dirty="0" smtClean="0">
                <a:latin typeface="08서울남산체 B" pitchFamily="18" charset="-127"/>
                <a:ea typeface="08서울남산체 B" pitchFamily="18" charset="-127"/>
              </a:rPr>
              <a:t>즉</a:t>
            </a:r>
            <a:r>
              <a:rPr lang="en-US" altLang="ko-KR" sz="1600" spc="-150" dirty="0" smtClean="0"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1600" spc="-150" dirty="0" smtClean="0">
                <a:latin typeface="08서울남산체 B" pitchFamily="18" charset="-127"/>
                <a:ea typeface="08서울남산체 B" pitchFamily="18" charset="-127"/>
              </a:rPr>
              <a:t>잠깐 사이에도 아동학대는 계속 증가하고 있다는 의미</a:t>
            </a:r>
            <a:endParaRPr lang="en-US" altLang="ko-KR" sz="1600" spc="-150" dirty="0" smtClean="0">
              <a:latin typeface="08서울남산체 B" pitchFamily="18" charset="-127"/>
              <a:ea typeface="08서울남산체 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4000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36000" y="-27384"/>
            <a:ext cx="9180000" cy="6885384"/>
          </a:xfrm>
          <a:prstGeom prst="rect">
            <a:avLst/>
          </a:prstGeom>
          <a:solidFill>
            <a:schemeClr val="tx1">
              <a:alpha val="92000"/>
            </a:scheme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grpSp>
        <p:nvGrpSpPr>
          <p:cNvPr id="2" name="그룹 23"/>
          <p:cNvGrpSpPr/>
          <p:nvPr/>
        </p:nvGrpSpPr>
        <p:grpSpPr>
          <a:xfrm>
            <a:off x="827584" y="764704"/>
            <a:ext cx="6984776" cy="1008112"/>
            <a:chOff x="827584" y="764704"/>
            <a:chExt cx="6984776" cy="1008112"/>
          </a:xfrm>
        </p:grpSpPr>
        <p:sp>
          <p:nvSpPr>
            <p:cNvPr id="3" name="직사각형 2"/>
            <p:cNvSpPr/>
            <p:nvPr/>
          </p:nvSpPr>
          <p:spPr>
            <a:xfrm>
              <a:off x="827584" y="764704"/>
              <a:ext cx="360040" cy="1008112"/>
            </a:xfrm>
            <a:prstGeom prst="rect">
              <a:avLst/>
            </a:prstGeom>
            <a:solidFill>
              <a:srgbClr val="CC0000">
                <a:alpha val="89000"/>
              </a:srgbClr>
            </a:solidFill>
            <a:ln>
              <a:noFill/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03648" y="908720"/>
              <a:ext cx="64087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Front"/>
                <a:lightRig rig="threePt" dir="t"/>
              </a:scene3d>
            </a:bodyPr>
            <a:lstStyle/>
            <a:p>
              <a:r>
                <a:rPr lang="en-US" altLang="ko-KR" sz="4000" dirty="0" smtClean="0"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2) </a:t>
              </a:r>
              <a:r>
                <a:rPr lang="ko-KR" altLang="en-US" sz="4000" dirty="0" smtClean="0"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학대 사례 유형</a:t>
              </a:r>
              <a:endParaRPr lang="ko-KR" altLang="en-US" sz="4000" dirty="0">
                <a:solidFill>
                  <a:schemeClr val="bg1"/>
                </a:solidFill>
                <a:latin typeface="KoPub돋움체 Light" pitchFamily="18" charset="-127"/>
                <a:ea typeface="KoPub돋움체 Light" pitchFamily="18" charset="-127"/>
              </a:endParaRPr>
            </a:p>
          </p:txBody>
        </p:sp>
      </p:grp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1745" name="_x188624672" descr="EMB000024e04cef"/>
          <p:cNvPicPr>
            <a:picLocks noChangeAspect="1" noChangeArrowheads="1"/>
          </p:cNvPicPr>
          <p:nvPr/>
        </p:nvPicPr>
        <p:blipFill>
          <a:blip r:embed="rId3" cstate="print"/>
          <a:srcRect l="37497" t="26001" r="19934" b="18224"/>
          <a:stretch>
            <a:fillRect/>
          </a:stretch>
        </p:blipFill>
        <p:spPr bwMode="auto">
          <a:xfrm>
            <a:off x="1259632" y="2057360"/>
            <a:ext cx="5832648" cy="4323968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2555776" y="5805264"/>
            <a:ext cx="93610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1331640" y="3717032"/>
            <a:ext cx="86409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5076056" y="2132856"/>
            <a:ext cx="1080120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폭발 1 17"/>
          <p:cNvSpPr/>
          <p:nvPr/>
        </p:nvSpPr>
        <p:spPr>
          <a:xfrm>
            <a:off x="1259632" y="2060848"/>
            <a:ext cx="5904656" cy="4392488"/>
          </a:xfrm>
          <a:prstGeom prst="irregularSeal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대부분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가지 이상의 학대가 함께 일어나고 있는 것으로 판명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34000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36000" y="0"/>
            <a:ext cx="9180000" cy="6885384"/>
          </a:xfrm>
          <a:prstGeom prst="rect">
            <a:avLst/>
          </a:prstGeom>
          <a:solidFill>
            <a:schemeClr val="tx1">
              <a:alpha val="92000"/>
            </a:scheme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grpSp>
        <p:nvGrpSpPr>
          <p:cNvPr id="2" name="그룹 23"/>
          <p:cNvGrpSpPr/>
          <p:nvPr/>
        </p:nvGrpSpPr>
        <p:grpSpPr>
          <a:xfrm>
            <a:off x="827584" y="797803"/>
            <a:ext cx="6984776" cy="1008112"/>
            <a:chOff x="827584" y="764704"/>
            <a:chExt cx="6984776" cy="1008112"/>
          </a:xfrm>
        </p:grpSpPr>
        <p:sp>
          <p:nvSpPr>
            <p:cNvPr id="3" name="직사각형 2"/>
            <p:cNvSpPr/>
            <p:nvPr/>
          </p:nvSpPr>
          <p:spPr>
            <a:xfrm>
              <a:off x="827584" y="764704"/>
              <a:ext cx="360040" cy="1008112"/>
            </a:xfrm>
            <a:prstGeom prst="rect">
              <a:avLst/>
            </a:prstGeom>
            <a:solidFill>
              <a:srgbClr val="CC0000">
                <a:alpha val="89000"/>
              </a:srgbClr>
            </a:solidFill>
            <a:ln>
              <a:noFill/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03648" y="908720"/>
              <a:ext cx="64087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Front"/>
                <a:lightRig rig="threePt" dir="t"/>
              </a:scene3d>
            </a:bodyPr>
            <a:lstStyle/>
            <a:p>
              <a:r>
                <a:rPr lang="en-US" altLang="ko-KR" sz="4000" dirty="0" smtClean="0"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3) </a:t>
              </a:r>
              <a:r>
                <a:rPr lang="ko-KR" altLang="en-US" sz="4000" dirty="0" smtClean="0"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학대행위자 유형 및 특성</a:t>
              </a:r>
              <a:endParaRPr lang="ko-KR" altLang="en-US" sz="4000" dirty="0">
                <a:solidFill>
                  <a:schemeClr val="bg1"/>
                </a:solidFill>
                <a:latin typeface="KoPub돋움체 Light" pitchFamily="18" charset="-127"/>
                <a:ea typeface="KoPub돋움체 Light" pitchFamily="18" charset="-127"/>
              </a:endParaRPr>
            </a:p>
          </p:txBody>
        </p:sp>
      </p:grp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5220072" y="3933056"/>
            <a:ext cx="576064" cy="432048"/>
          </a:xfrm>
          <a:prstGeom prst="rightArrow">
            <a:avLst/>
          </a:prstGeom>
          <a:solidFill>
            <a:srgbClr val="CC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5868144" y="3356992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부모로부터 받는 학대가 대부분을 차지하고 있음</a:t>
            </a:r>
            <a:r>
              <a:rPr lang="en-US" altLang="ko-KR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.</a:t>
            </a:r>
          </a:p>
          <a:p>
            <a:endParaRPr lang="en-US" altLang="ko-KR" dirty="0" smtClean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그 다음으로는 대리양육자가 높은 것으로 드러남</a:t>
            </a:r>
            <a:endParaRPr lang="ko-KR" altLang="en-US" dirty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755465" y="1805915"/>
            <a:ext cx="53287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(1) </a:t>
            </a:r>
            <a:r>
              <a:rPr lang="ko-KR" alt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학대 행위자와 피해아동과의 관계</a:t>
            </a:r>
            <a:endParaRPr lang="en-US" altLang="ko-KR" sz="2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ko-KR" alt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6867" name="_x188820072" descr="EMB000024e04cf5"/>
          <p:cNvPicPr>
            <a:picLocks noChangeAspect="1" noChangeArrowheads="1"/>
          </p:cNvPicPr>
          <p:nvPr/>
        </p:nvPicPr>
        <p:blipFill>
          <a:blip r:embed="rId3" cstate="print"/>
          <a:srcRect l="39423" t="36259" r="21378" b="8913"/>
          <a:stretch>
            <a:fillRect/>
          </a:stretch>
        </p:blipFill>
        <p:spPr bwMode="auto">
          <a:xfrm>
            <a:off x="899592" y="2490752"/>
            <a:ext cx="4464496" cy="3530536"/>
          </a:xfrm>
          <a:prstGeom prst="rect">
            <a:avLst/>
          </a:prstGeom>
          <a:noFill/>
        </p:spPr>
      </p:pic>
      <p:sp>
        <p:nvSpPr>
          <p:cNvPr id="25" name="직사각형 24"/>
          <p:cNvSpPr/>
          <p:nvPr/>
        </p:nvSpPr>
        <p:spPr>
          <a:xfrm>
            <a:off x="1043608" y="2564904"/>
            <a:ext cx="93610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1187624" y="4869160"/>
            <a:ext cx="79208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2" name="직선 화살표 연결선 31"/>
          <p:cNvCxnSpPr>
            <a:stCxn id="28" idx="2"/>
          </p:cNvCxnSpPr>
          <p:nvPr/>
        </p:nvCxnSpPr>
        <p:spPr>
          <a:xfrm flipH="1">
            <a:off x="1547664" y="5373216"/>
            <a:ext cx="36004" cy="7920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27584" y="6167045"/>
            <a:ext cx="813690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ko-KR" altLang="en-US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어린이 집</a:t>
            </a:r>
            <a:r>
              <a:rPr lang="en-US" altLang="ko-KR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유치원</a:t>
            </a:r>
            <a:r>
              <a:rPr lang="en-US" altLang="ko-KR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학원선생님</a:t>
            </a:r>
            <a:r>
              <a:rPr lang="en-US" altLang="ko-KR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등의 교육직종사자</a:t>
            </a:r>
            <a:r>
              <a:rPr lang="en-US" altLang="ko-KR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위탁부모</a:t>
            </a:r>
            <a:r>
              <a:rPr lang="en-US" altLang="ko-KR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dirty="0" err="1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베이비시터</a:t>
            </a:r>
            <a:r>
              <a:rPr lang="en-US" altLang="ko-KR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아동복지시설 등의 종사자</a:t>
            </a:r>
            <a:r>
              <a:rPr lang="en-US" altLang="ko-KR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부모의 동거인</a:t>
            </a:r>
            <a:endParaRPr lang="ko-KR" altLang="en-US" dirty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4000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5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36000" y="-27384"/>
            <a:ext cx="9180000" cy="6885384"/>
          </a:xfrm>
          <a:prstGeom prst="rect">
            <a:avLst/>
          </a:prstGeom>
          <a:solidFill>
            <a:schemeClr val="tx1">
              <a:alpha val="92000"/>
            </a:scheme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grpSp>
        <p:nvGrpSpPr>
          <p:cNvPr id="2" name="그룹 23"/>
          <p:cNvGrpSpPr/>
          <p:nvPr/>
        </p:nvGrpSpPr>
        <p:grpSpPr>
          <a:xfrm>
            <a:off x="251520" y="548680"/>
            <a:ext cx="6984776" cy="1008112"/>
            <a:chOff x="827584" y="764704"/>
            <a:chExt cx="6984776" cy="1008112"/>
          </a:xfrm>
        </p:grpSpPr>
        <p:sp>
          <p:nvSpPr>
            <p:cNvPr id="3" name="직사각형 2"/>
            <p:cNvSpPr/>
            <p:nvPr/>
          </p:nvSpPr>
          <p:spPr>
            <a:xfrm>
              <a:off x="827584" y="764704"/>
              <a:ext cx="360040" cy="1008112"/>
            </a:xfrm>
            <a:prstGeom prst="rect">
              <a:avLst/>
            </a:prstGeom>
            <a:solidFill>
              <a:srgbClr val="CC0000">
                <a:alpha val="89000"/>
              </a:srgbClr>
            </a:solidFill>
            <a:ln>
              <a:noFill/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03648" y="908720"/>
              <a:ext cx="64087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Front"/>
                <a:lightRig rig="threePt" dir="t"/>
              </a:scene3d>
            </a:bodyPr>
            <a:lstStyle/>
            <a:p>
              <a:r>
                <a:rPr lang="en-US" altLang="ko-KR" sz="4000" dirty="0" smtClean="0"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3) </a:t>
              </a:r>
              <a:r>
                <a:rPr lang="ko-KR" altLang="en-US" sz="4000" dirty="0" smtClean="0"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학대 행위자 유형 및 특성</a:t>
              </a:r>
              <a:endParaRPr lang="ko-KR" altLang="en-US" sz="4000" dirty="0">
                <a:solidFill>
                  <a:schemeClr val="bg1"/>
                </a:solidFill>
                <a:latin typeface="KoPub돋움체 Light" pitchFamily="18" charset="-127"/>
                <a:ea typeface="KoPub돋움체 Light" pitchFamily="18" charset="-127"/>
              </a:endParaRPr>
            </a:p>
          </p:txBody>
        </p:sp>
      </p:grp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827584" y="1412776"/>
            <a:ext cx="29562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altLang="ko-K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(2) </a:t>
            </a:r>
            <a:r>
              <a:rPr lang="ko-KR" alt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학대행위자 특성</a:t>
            </a:r>
            <a:endParaRPr lang="ko-KR" alt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4" name="_x188374744" descr="EMB000024e04cfb"/>
          <p:cNvPicPr>
            <a:picLocks noChangeAspect="1" noChangeArrowheads="1"/>
          </p:cNvPicPr>
          <p:nvPr/>
        </p:nvPicPr>
        <p:blipFill>
          <a:blip r:embed="rId3" cstate="print"/>
          <a:srcRect l="31538" t="21596" r="4576" b="11524"/>
          <a:stretch>
            <a:fillRect/>
          </a:stretch>
        </p:blipFill>
        <p:spPr bwMode="auto">
          <a:xfrm>
            <a:off x="179512" y="2060848"/>
            <a:ext cx="8640960" cy="4536504"/>
          </a:xfrm>
          <a:prstGeom prst="rect">
            <a:avLst/>
          </a:prstGeom>
          <a:noFill/>
        </p:spPr>
      </p:pic>
      <p:sp>
        <p:nvSpPr>
          <p:cNvPr id="19" name="직사각형 18"/>
          <p:cNvSpPr/>
          <p:nvPr/>
        </p:nvSpPr>
        <p:spPr>
          <a:xfrm>
            <a:off x="179512" y="2636912"/>
            <a:ext cx="1224136" cy="216024"/>
          </a:xfrm>
          <a:prstGeom prst="rect">
            <a:avLst/>
          </a:prstGeom>
          <a:solidFill>
            <a:srgbClr val="C0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179512" y="5085184"/>
            <a:ext cx="1152128" cy="216024"/>
          </a:xfrm>
          <a:prstGeom prst="rect">
            <a:avLst/>
          </a:prstGeom>
          <a:solidFill>
            <a:srgbClr val="C0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79512" y="4005064"/>
            <a:ext cx="1584176" cy="216024"/>
          </a:xfrm>
          <a:prstGeom prst="rect">
            <a:avLst/>
          </a:prstGeom>
          <a:solidFill>
            <a:srgbClr val="C0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434000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36000" y="-27384"/>
            <a:ext cx="9180000" cy="6885384"/>
          </a:xfrm>
          <a:prstGeom prst="rect">
            <a:avLst/>
          </a:prstGeom>
          <a:solidFill>
            <a:schemeClr val="tx1">
              <a:alpha val="92000"/>
            </a:scheme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grpSp>
        <p:nvGrpSpPr>
          <p:cNvPr id="2" name="그룹 23"/>
          <p:cNvGrpSpPr/>
          <p:nvPr/>
        </p:nvGrpSpPr>
        <p:grpSpPr>
          <a:xfrm>
            <a:off x="251520" y="188640"/>
            <a:ext cx="6984776" cy="1008112"/>
            <a:chOff x="827584" y="764704"/>
            <a:chExt cx="6984776" cy="1008112"/>
          </a:xfrm>
        </p:grpSpPr>
        <p:sp>
          <p:nvSpPr>
            <p:cNvPr id="3" name="직사각형 2"/>
            <p:cNvSpPr/>
            <p:nvPr/>
          </p:nvSpPr>
          <p:spPr>
            <a:xfrm>
              <a:off x="827584" y="764704"/>
              <a:ext cx="360040" cy="1008112"/>
            </a:xfrm>
            <a:prstGeom prst="rect">
              <a:avLst/>
            </a:prstGeom>
            <a:solidFill>
              <a:srgbClr val="CC0000">
                <a:alpha val="89000"/>
              </a:srgbClr>
            </a:solidFill>
            <a:ln>
              <a:noFill/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03648" y="908720"/>
              <a:ext cx="64087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Front"/>
                <a:lightRig rig="threePt" dir="t"/>
              </a:scene3d>
            </a:bodyPr>
            <a:lstStyle/>
            <a:p>
              <a:r>
                <a:rPr lang="en-US" altLang="ko-KR" sz="4000" dirty="0" smtClean="0"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4) </a:t>
              </a:r>
              <a:r>
                <a:rPr lang="ko-KR" altLang="en-US" sz="4000" dirty="0" smtClean="0"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아동학대 동반자살</a:t>
              </a:r>
              <a:r>
                <a:rPr lang="en-US" altLang="ko-KR" sz="4000" dirty="0" smtClean="0"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 </a:t>
              </a:r>
              <a:endParaRPr lang="ko-KR" altLang="en-US" sz="4000" dirty="0">
                <a:solidFill>
                  <a:schemeClr val="bg1"/>
                </a:solidFill>
                <a:latin typeface="KoPub돋움체 Light" pitchFamily="18" charset="-127"/>
                <a:ea typeface="KoPub돋움체 Light" pitchFamily="18" charset="-127"/>
              </a:endParaRPr>
            </a:p>
          </p:txBody>
        </p:sp>
      </p:grp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4035" name="_x188625952" descr="EMB000024e04d06"/>
          <p:cNvPicPr>
            <a:picLocks noChangeAspect="1" noChangeArrowheads="1"/>
          </p:cNvPicPr>
          <p:nvPr/>
        </p:nvPicPr>
        <p:blipFill>
          <a:blip r:embed="rId3" cstate="print"/>
          <a:srcRect l="27530" t="18796" r="33659" b="3481"/>
          <a:stretch>
            <a:fillRect/>
          </a:stretch>
        </p:blipFill>
        <p:spPr bwMode="auto">
          <a:xfrm>
            <a:off x="4716016" y="1412776"/>
            <a:ext cx="4427984" cy="5445224"/>
          </a:xfrm>
          <a:prstGeom prst="rect">
            <a:avLst/>
          </a:prstGeom>
          <a:noFill/>
        </p:spPr>
      </p:pic>
      <p:sp>
        <p:nvSpPr>
          <p:cNvPr id="21" name="직사각형 20"/>
          <p:cNvSpPr/>
          <p:nvPr/>
        </p:nvSpPr>
        <p:spPr>
          <a:xfrm>
            <a:off x="4644008" y="1412776"/>
            <a:ext cx="72008" cy="54452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" name="_x39882472" descr="EMB000024e04d03"/>
          <p:cNvPicPr>
            <a:picLocks noChangeAspect="1" noChangeArrowheads="1"/>
          </p:cNvPicPr>
          <p:nvPr/>
        </p:nvPicPr>
        <p:blipFill>
          <a:blip r:embed="rId4" cstate="print"/>
          <a:srcRect l="20270" t="14456" r="27895" b="12364"/>
          <a:stretch>
            <a:fillRect/>
          </a:stretch>
        </p:blipFill>
        <p:spPr bwMode="auto">
          <a:xfrm>
            <a:off x="-36512" y="1412776"/>
            <a:ext cx="4752528" cy="5445224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23528" y="1484784"/>
            <a:ext cx="122413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670297" y="1412776"/>
            <a:ext cx="45719" cy="54452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폭발 1 24"/>
          <p:cNvSpPr/>
          <p:nvPr/>
        </p:nvSpPr>
        <p:spPr>
          <a:xfrm>
            <a:off x="1907704" y="2564904"/>
            <a:ext cx="5904656" cy="3240360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en-US" altLang="ko-KR" dirty="0" smtClean="0"/>
              <a:t>00</a:t>
            </a:r>
            <a:r>
              <a:rPr lang="ko-KR" altLang="en-US" dirty="0" smtClean="0"/>
              <a:t>에 사는 </a:t>
            </a:r>
            <a:r>
              <a:rPr lang="en-US" altLang="ko-KR" dirty="0" smtClean="0"/>
              <a:t>00</a:t>
            </a:r>
            <a:r>
              <a:rPr lang="ko-KR" altLang="en-US" dirty="0" smtClean="0"/>
              <a:t>씨 생활고에 시달리다 끝내 아내와 아들을 죽이고 자살</a:t>
            </a:r>
            <a:r>
              <a:rPr lang="en-US" altLang="ko-KR" dirty="0" smtClean="0"/>
              <a:t>.</a:t>
            </a:r>
          </a:p>
          <a:p>
            <a:pPr algn="ctr"/>
            <a:endParaRPr lang="en-US" altLang="ko-KR" dirty="0" smtClean="0"/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34000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grayscl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80000" cy="6858000"/>
          </a:xfrm>
          <a:prstGeom prst="rect">
            <a:avLst/>
          </a:prstGeom>
          <a:gradFill flip="none" rotWithShape="1">
            <a:gsLst>
              <a:gs pos="49000">
                <a:schemeClr val="tx1">
                  <a:alpha val="85000"/>
                </a:schemeClr>
              </a:gs>
              <a:gs pos="18000">
                <a:schemeClr val="tx1">
                  <a:alpha val="86000"/>
                </a:schemeClr>
              </a:gs>
              <a:gs pos="79000">
                <a:schemeClr val="tx1">
                  <a:alpha val="7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323528" y="3212976"/>
            <a:ext cx="6696744" cy="1008112"/>
            <a:chOff x="323528" y="3212976"/>
            <a:chExt cx="6696744" cy="1008112"/>
          </a:xfrm>
        </p:grpSpPr>
        <p:grpSp>
          <p:nvGrpSpPr>
            <p:cNvPr id="2" name="그룹 1"/>
            <p:cNvGrpSpPr/>
            <p:nvPr/>
          </p:nvGrpSpPr>
          <p:grpSpPr>
            <a:xfrm>
              <a:off x="323528" y="3212976"/>
              <a:ext cx="6696744" cy="1008112"/>
              <a:chOff x="323528" y="3212976"/>
              <a:chExt cx="6696744" cy="1008112"/>
            </a:xfrm>
          </p:grpSpPr>
          <p:sp>
            <p:nvSpPr>
              <p:cNvPr id="3" name="직사각형 2"/>
              <p:cNvSpPr/>
              <p:nvPr/>
            </p:nvSpPr>
            <p:spPr>
              <a:xfrm>
                <a:off x="323528" y="3212976"/>
                <a:ext cx="6696744" cy="1008112"/>
              </a:xfrm>
              <a:prstGeom prst="rect">
                <a:avLst/>
              </a:prstGeom>
              <a:solidFill>
                <a:srgbClr val="CC0000">
                  <a:alpha val="68000"/>
                </a:srgbClr>
              </a:solidFill>
              <a:ln>
                <a:noFill/>
              </a:ln>
              <a:scene3d>
                <a:camera prst="perspectiveFron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95536" y="3356992"/>
                <a:ext cx="64087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perspectiveFront"/>
                  <a:lightRig rig="threePt" dir="t"/>
                </a:scene3d>
              </a:bodyPr>
              <a:lstStyle/>
              <a:p>
                <a:endParaRPr lang="ko-KR" altLang="en-US" sz="4400" dirty="0">
                  <a:solidFill>
                    <a:schemeClr val="bg1"/>
                  </a:solidFill>
                  <a:latin typeface="KoPub돋움체 Light" pitchFamily="18" charset="-127"/>
                  <a:ea typeface="KoPub돋움체 Light" pitchFamily="18" charset="-127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95536" y="3284984"/>
              <a:ext cx="64087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Front"/>
                <a:lightRig rig="threePt" dir="t"/>
              </a:scene3d>
            </a:bodyPr>
            <a:lstStyle/>
            <a:p>
              <a:r>
                <a:rPr lang="en-US" altLang="ko-KR" sz="4400" dirty="0" smtClean="0"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2. </a:t>
              </a:r>
              <a:r>
                <a:rPr lang="ko-KR" altLang="en-US" sz="4400" dirty="0" smtClean="0"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아동학대의 문제점</a:t>
              </a:r>
              <a:endParaRPr lang="ko-KR" altLang="en-US" sz="4400" dirty="0">
                <a:solidFill>
                  <a:schemeClr val="bg1"/>
                </a:solidFill>
                <a:latin typeface="KoPub돋움체 Light" pitchFamily="18" charset="-127"/>
                <a:ea typeface="KoPub돋움체 Light" pitchFamily="18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323528" y="3356992"/>
            <a:ext cx="2592288" cy="1584176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smtClean="0">
                <a:latin typeface="08서울남산체 B" pitchFamily="18" charset="-127"/>
                <a:ea typeface="08서울남산체 B" pitchFamily="18" charset="-127"/>
              </a:rPr>
              <a:t>피해자 관점</a:t>
            </a:r>
            <a:endParaRPr lang="ko-KR" altLang="en-US" sz="2500" dirty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427984" y="3356992"/>
            <a:ext cx="2592288" cy="1584176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smtClean="0">
                <a:latin typeface="08서울남산체 B" pitchFamily="18" charset="-127"/>
                <a:ea typeface="08서울남산체 B" pitchFamily="18" charset="-127"/>
              </a:rPr>
              <a:t>사회구조적 관점</a:t>
            </a:r>
            <a:endParaRPr lang="ko-KR" altLang="en-US" sz="2500" dirty="0">
              <a:latin typeface="08서울남산체 B" pitchFamily="18" charset="-127"/>
              <a:ea typeface="08서울남산체 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352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89000"/>
            </a:scheme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051720" y="2852936"/>
            <a:ext cx="4536504" cy="1080120"/>
            <a:chOff x="1259632" y="3068960"/>
            <a:chExt cx="4536504" cy="1080120"/>
          </a:xfrm>
        </p:grpSpPr>
        <p:sp>
          <p:nvSpPr>
            <p:cNvPr id="3" name="직사각형 2"/>
            <p:cNvSpPr/>
            <p:nvPr/>
          </p:nvSpPr>
          <p:spPr>
            <a:xfrm>
              <a:off x="1259632" y="3140968"/>
              <a:ext cx="360040" cy="1008112"/>
            </a:xfrm>
            <a:prstGeom prst="rect">
              <a:avLst/>
            </a:prstGeom>
            <a:solidFill>
              <a:srgbClr val="CC0000">
                <a:alpha val="89000"/>
              </a:srgbClr>
            </a:solidFill>
            <a:ln>
              <a:noFill/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07704" y="3068960"/>
              <a:ext cx="38884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Front"/>
                <a:lightRig rig="threePt" dir="t"/>
              </a:scene3d>
            </a:bodyPr>
            <a:lstStyle/>
            <a:p>
              <a:r>
                <a:rPr lang="en-US" altLang="ko-KR" sz="4000" dirty="0" smtClean="0"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1) </a:t>
              </a:r>
              <a:r>
                <a:rPr lang="ko-KR" altLang="en-US" sz="4000" dirty="0" smtClean="0"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피해자적 관점</a:t>
              </a:r>
              <a:endParaRPr lang="ko-KR" altLang="en-US" sz="4000" dirty="0">
                <a:solidFill>
                  <a:schemeClr val="bg1"/>
                </a:solidFill>
                <a:latin typeface="KoPub돋움체 Light" pitchFamily="18" charset="-127"/>
                <a:ea typeface="KoPub돋움체 Light" pitchFamily="18" charset="-127"/>
              </a:endParaRPr>
            </a:p>
          </p:txBody>
        </p:sp>
      </p:grpSp>
      <p:sp>
        <p:nvSpPr>
          <p:cNvPr id="32" name="모서리가 접힌 도형 31"/>
          <p:cNvSpPr/>
          <p:nvPr/>
        </p:nvSpPr>
        <p:spPr>
          <a:xfrm>
            <a:off x="1475656" y="2708920"/>
            <a:ext cx="2160240" cy="1584176"/>
          </a:xfrm>
          <a:prstGeom prst="foldedCorner">
            <a:avLst>
              <a:gd name="adj" fmla="val 2842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latin typeface="08서울남산체 B" pitchFamily="18" charset="-127"/>
                <a:ea typeface="08서울남산체 B" pitchFamily="18" charset="-127"/>
              </a:rPr>
              <a:t>후유증</a:t>
            </a:r>
            <a:endParaRPr lang="ko-KR" altLang="en-US" sz="3200" dirty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33" name="모서리가 접힌 도형 32"/>
          <p:cNvSpPr/>
          <p:nvPr/>
        </p:nvSpPr>
        <p:spPr>
          <a:xfrm>
            <a:off x="5004048" y="2708920"/>
            <a:ext cx="2088232" cy="1512168"/>
          </a:xfrm>
          <a:prstGeom prst="foldedCorner">
            <a:avLst>
              <a:gd name="adj" fmla="val 2842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err="1" smtClean="0">
                <a:latin typeface="08서울남산체 B" pitchFamily="18" charset="-127"/>
                <a:ea typeface="08서울남산체 B" pitchFamily="18" charset="-127"/>
              </a:rPr>
              <a:t>되물림</a:t>
            </a:r>
            <a:endParaRPr lang="ko-KR" altLang="en-US" sz="3200" dirty="0">
              <a:latin typeface="08서울남산체 B" pitchFamily="18" charset="-127"/>
              <a:ea typeface="08서울남산체 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04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64 -0.06829 L -0.18507 -0.30973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89000"/>
            </a:scheme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07504" y="188640"/>
            <a:ext cx="360040" cy="1008112"/>
          </a:xfrm>
          <a:prstGeom prst="rect">
            <a:avLst/>
          </a:prstGeom>
          <a:solidFill>
            <a:srgbClr val="CC0000">
              <a:alpha val="89000"/>
            </a:srgb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83568" y="332656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1) </a:t>
            </a:r>
            <a:r>
              <a:rPr lang="ko-KR" altLang="en-US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피해자적 관점</a:t>
            </a:r>
            <a:endParaRPr lang="ko-KR" altLang="en-US" sz="4000" dirty="0">
              <a:solidFill>
                <a:schemeClr val="bg1"/>
              </a:solidFill>
              <a:latin typeface="KoPub돋움체 Light" pitchFamily="18" charset="-127"/>
              <a:ea typeface="KoPub돋움체 Light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7504" y="126469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성 학대 후유증</a:t>
            </a:r>
            <a:endParaRPr lang="en-US" altLang="ko-KR" sz="2000" dirty="0" smtClean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cxnSp>
        <p:nvCxnSpPr>
          <p:cNvPr id="42" name="직선 연결선 41"/>
          <p:cNvCxnSpPr/>
          <p:nvPr/>
        </p:nvCxnSpPr>
        <p:spPr>
          <a:xfrm>
            <a:off x="4499992" y="1268760"/>
            <a:ext cx="72008" cy="532859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타원 18"/>
          <p:cNvSpPr/>
          <p:nvPr/>
        </p:nvSpPr>
        <p:spPr>
          <a:xfrm>
            <a:off x="3923928" y="2996952"/>
            <a:ext cx="1224136" cy="1152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latin typeface="08서울남산체 B" pitchFamily="18" charset="-127"/>
                <a:ea typeface="08서울남산체 B" pitchFamily="18" charset="-127"/>
              </a:rPr>
              <a:t>후유증</a:t>
            </a:r>
            <a:endParaRPr lang="ko-KR" altLang="en-US" sz="2800" dirty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7504" y="1696740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u="sng" dirty="0" smtClean="0">
                <a:solidFill>
                  <a:schemeClr val="bg1"/>
                </a:solidFill>
                <a:latin typeface="+mn-ea"/>
              </a:rPr>
              <a:t>성 학대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는 아동학대의 여러 유형들 중    가장 심각한 정신적 후유증을 남기는 학대 유형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79512" y="2732727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 특히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신체적 상해 외에 심한 정신적 충격과 함께 지나친 성적인 자극을 아동에게 주게 되어 다양한 정신적 문제를 유발함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.</a:t>
            </a:r>
            <a:endParaRPr lang="ko-KR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1520" y="4217020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 성학대로 인한 후유증은 시간 경과에 따라서 달라지며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학대 지속기간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만성화 정도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학대 당시의 연령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학대 이후 주변의 반응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특히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가족의 태도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),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학대의 심각성 및 폭력성 등 여러 가지 요소에 의해 그 정도가 달라짐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572000" y="119675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신체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정서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방임 후유증</a:t>
            </a:r>
            <a:endParaRPr lang="en-US" altLang="ko-KR" sz="2000" dirty="0" smtClean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644008" y="1696741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u="sng" dirty="0" smtClean="0">
                <a:solidFill>
                  <a:schemeClr val="bg1"/>
                </a:solidFill>
                <a:latin typeface="+mn-ea"/>
              </a:rPr>
              <a:t>신체적 학대는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직접적으로 신체적 상처와 신경계의 손상을 일으키며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장애를 초래하거나 극단적인 경우 에는  사망에까지 이름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.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20072" y="2992884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u="sng" dirty="0" smtClean="0">
                <a:solidFill>
                  <a:schemeClr val="bg1"/>
                </a:solidFill>
                <a:latin typeface="+mn-ea"/>
              </a:rPr>
              <a:t>정서적 학대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는 눈에 보이는 형태의 학대만큼이나 혹은 그 이상으로 아동의 정신건강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행동발달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</a:rPr>
              <a:t>자아존중감에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 부정적인 영향을 미침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.</a:t>
            </a:r>
            <a:endParaRPr lang="ko-KR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16016" y="4509120"/>
            <a:ext cx="410445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 방임은 소극적이고 위축된 모습을 많이 보이게 됨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. </a:t>
            </a:r>
          </a:p>
          <a:p>
            <a:pPr algn="just">
              <a:buFont typeface="Wingdings" pitchFamily="2" charset="2"/>
              <a:buChar char="§"/>
            </a:pPr>
            <a:endParaRPr lang="en-US" altLang="ko-KR" sz="300" dirty="0" smtClean="0">
              <a:solidFill>
                <a:schemeClr val="bg1"/>
              </a:solidFill>
              <a:latin typeface="+mn-ea"/>
            </a:endParaRPr>
          </a:p>
          <a:p>
            <a:pPr indent="180000" algn="just"/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또한 영유아기의 심각한 수준의 방임은 아동의 성장과 인지발달에 치명적 손상을 주며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방임이 지속되면 사회적 기능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대인관계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학업성취 등에서 심각한 손상을 초래하고 극단적인 경우에는 사망에 이르게 함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.</a:t>
            </a:r>
            <a:endParaRPr lang="ko-KR" altLang="en-US" dirty="0" smtClean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04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89000"/>
            </a:scheme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27584" y="836712"/>
            <a:ext cx="360040" cy="1008112"/>
          </a:xfrm>
          <a:prstGeom prst="rect">
            <a:avLst/>
          </a:prstGeom>
          <a:solidFill>
            <a:srgbClr val="CC0000">
              <a:alpha val="89000"/>
            </a:srgb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403648" y="98072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1) </a:t>
            </a:r>
            <a:r>
              <a:rPr lang="ko-KR" altLang="en-US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피해자적 관점</a:t>
            </a:r>
            <a:endParaRPr lang="ko-KR" altLang="en-US" sz="4000" dirty="0">
              <a:solidFill>
                <a:schemeClr val="bg1"/>
              </a:solidFill>
              <a:latin typeface="KoPub돋움체 Light" pitchFamily="18" charset="-127"/>
              <a:ea typeface="KoPub돋움체 Light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27584" y="1916833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j-ea"/>
              </a:rPr>
              <a:t> 성학대로 인한 후유증은 시간 경과에 따라서 달라지며</a:t>
            </a:r>
            <a:r>
              <a:rPr lang="en-US" altLang="ko-KR" dirty="0" smtClean="0">
                <a:solidFill>
                  <a:schemeClr val="bg1"/>
                </a:solidFill>
                <a:latin typeface="+mj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</a:rPr>
              <a:t>학대 지속기간</a:t>
            </a:r>
            <a:r>
              <a:rPr lang="en-US" altLang="ko-KR" dirty="0" smtClean="0">
                <a:solidFill>
                  <a:schemeClr val="bg1"/>
                </a:solidFill>
                <a:latin typeface="+mj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</a:rPr>
              <a:t>만성화 정도</a:t>
            </a:r>
            <a:r>
              <a:rPr lang="en-US" altLang="ko-KR" dirty="0" smtClean="0">
                <a:solidFill>
                  <a:schemeClr val="bg1"/>
                </a:solidFill>
                <a:latin typeface="+mj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</a:rPr>
              <a:t>학대 당시의 연령</a:t>
            </a:r>
            <a:r>
              <a:rPr lang="en-US" altLang="ko-KR" dirty="0" smtClean="0">
                <a:solidFill>
                  <a:schemeClr val="bg1"/>
                </a:solidFill>
                <a:latin typeface="+mj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</a:rPr>
              <a:t>학대 이후 주변의 반응</a:t>
            </a:r>
            <a:r>
              <a:rPr lang="en-US" altLang="ko-KR" dirty="0" smtClean="0">
                <a:solidFill>
                  <a:schemeClr val="bg1"/>
                </a:solidFill>
                <a:latin typeface="+mj-ea"/>
              </a:rPr>
              <a:t>(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</a:rPr>
              <a:t>특히</a:t>
            </a:r>
            <a:r>
              <a:rPr lang="en-US" altLang="ko-KR" dirty="0" smtClean="0">
                <a:solidFill>
                  <a:schemeClr val="bg1"/>
                </a:solidFill>
                <a:latin typeface="+mj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</a:rPr>
              <a:t>가족의 태도</a:t>
            </a:r>
            <a:r>
              <a:rPr lang="en-US" altLang="ko-KR" dirty="0" smtClean="0">
                <a:solidFill>
                  <a:schemeClr val="bg1"/>
                </a:solidFill>
                <a:latin typeface="+mj-ea"/>
              </a:rPr>
              <a:t>), 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</a:rPr>
              <a:t>학대의 심각성 및 폭력성 등 여러 가지 요소에 의해 그 정도가 달라짐 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l="20963" t="30050" r="21157" b="26900"/>
          <a:stretch>
            <a:fillRect/>
          </a:stretch>
        </p:blipFill>
        <p:spPr bwMode="auto">
          <a:xfrm>
            <a:off x="899592" y="2924944"/>
            <a:ext cx="7920880" cy="345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6404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9000">
                <a:schemeClr val="tx1">
                  <a:alpha val="90000"/>
                </a:schemeClr>
              </a:gs>
              <a:gs pos="18000">
                <a:schemeClr val="tx1">
                  <a:alpha val="89000"/>
                </a:schemeClr>
              </a:gs>
              <a:gs pos="79000">
                <a:schemeClr val="tx1">
                  <a:alpha val="86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1158998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4800" dirty="0" smtClean="0">
                <a:solidFill>
                  <a:schemeClr val="bg1"/>
                </a:solidFill>
                <a:latin typeface="KoPub돋움체 Light" pitchFamily="18" charset="-127"/>
                <a:ea typeface="KoPub돋움체 Light" pitchFamily="18" charset="-127"/>
              </a:rPr>
              <a:t>&lt;</a:t>
            </a:r>
            <a:r>
              <a:rPr lang="en-US" altLang="ko-KR" sz="48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 INDEX </a:t>
            </a:r>
            <a:r>
              <a:rPr lang="en-US" altLang="ko-KR" sz="4800" dirty="0" smtClean="0">
                <a:solidFill>
                  <a:schemeClr val="bg1"/>
                </a:solidFill>
                <a:latin typeface="KoPub돋움체 Light" pitchFamily="18" charset="-127"/>
                <a:ea typeface="KoPub돋움체 Light" pitchFamily="18" charset="-127"/>
              </a:rPr>
              <a:t>&gt;</a:t>
            </a:r>
            <a:endParaRPr lang="ko-KR" altLang="en-US" sz="4000" dirty="0">
              <a:solidFill>
                <a:schemeClr val="bg1"/>
              </a:solidFill>
              <a:latin typeface="KoPub돋움체 Light" pitchFamily="18" charset="-127"/>
              <a:ea typeface="KoPub돋움체 Light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2062003"/>
            <a:ext cx="6408712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marL="400050" indent="-400050">
              <a:lnSpc>
                <a:spcPct val="300000"/>
              </a:lnSpc>
              <a:buFont typeface="+mj-lt"/>
              <a:buAutoNum type="romanUcPeriod"/>
            </a:pPr>
            <a:r>
              <a:rPr lang="ko-KR" altLang="en-US" dirty="0" smtClean="0">
                <a:solidFill>
                  <a:schemeClr val="bg1">
                    <a:lumMod val="8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아동학대 </a:t>
            </a:r>
            <a:r>
              <a:rPr lang="ko-KR" alt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발생원인</a:t>
            </a:r>
            <a:endParaRPr lang="en-US" altLang="ko-KR" dirty="0" smtClean="0">
              <a:solidFill>
                <a:schemeClr val="accent6">
                  <a:lumMod val="20000"/>
                  <a:lumOff val="80000"/>
                </a:schemeClr>
              </a:solidFill>
              <a:latin typeface="KoPub돋움체 Bold" pitchFamily="18" charset="-127"/>
              <a:ea typeface="KoPub돋움체 Bold" pitchFamily="18" charset="-127"/>
            </a:endParaRPr>
          </a:p>
          <a:p>
            <a:pPr marL="400050" indent="-400050">
              <a:lnSpc>
                <a:spcPct val="300000"/>
              </a:lnSpc>
              <a:buFont typeface="+mj-lt"/>
              <a:buAutoNum type="romanUcPeriod"/>
            </a:pPr>
            <a:r>
              <a:rPr lang="ko-KR" altLang="en-US" dirty="0" smtClean="0">
                <a:solidFill>
                  <a:schemeClr val="bg1">
                    <a:lumMod val="8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아동학대 </a:t>
            </a:r>
            <a:r>
              <a:rPr lang="ko-KR" alt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현황</a:t>
            </a: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 </a:t>
            </a:r>
            <a:r>
              <a:rPr lang="ko-KR" alt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및</a:t>
            </a: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 </a:t>
            </a:r>
            <a:r>
              <a:rPr lang="ko-KR" alt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문제점</a:t>
            </a:r>
            <a:endParaRPr lang="en-US" altLang="ko-KR" dirty="0" smtClean="0">
              <a:solidFill>
                <a:schemeClr val="accent6">
                  <a:lumMod val="20000"/>
                  <a:lumOff val="80000"/>
                </a:schemeClr>
              </a:solidFill>
              <a:latin typeface="KoPub돋움체 Bold" pitchFamily="18" charset="-127"/>
              <a:ea typeface="KoPub돋움체 Bold" pitchFamily="18" charset="-127"/>
            </a:endParaRPr>
          </a:p>
          <a:p>
            <a:pPr marL="400050" indent="-400050">
              <a:lnSpc>
                <a:spcPct val="300000"/>
              </a:lnSpc>
              <a:buFont typeface="+mj-lt"/>
              <a:buAutoNum type="romanUcPeriod"/>
            </a:pPr>
            <a:r>
              <a:rPr lang="ko-KR" altLang="en-US" dirty="0" smtClean="0">
                <a:solidFill>
                  <a:schemeClr val="bg1">
                    <a:lumMod val="8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국내외 아동학대 </a:t>
            </a:r>
            <a:r>
              <a:rPr lang="ko-KR" alt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예방체계</a:t>
            </a:r>
            <a:endParaRPr lang="en-US" altLang="ko-KR" dirty="0" smtClean="0">
              <a:solidFill>
                <a:schemeClr val="accent6">
                  <a:lumMod val="20000"/>
                  <a:lumOff val="80000"/>
                </a:schemeClr>
              </a:solidFill>
              <a:latin typeface="KoPub돋움체 Bold" pitchFamily="18" charset="-127"/>
              <a:ea typeface="KoPub돋움체 Bold" pitchFamily="18" charset="-127"/>
            </a:endParaRPr>
          </a:p>
          <a:p>
            <a:pPr marL="400050" indent="-400050">
              <a:lnSpc>
                <a:spcPct val="300000"/>
              </a:lnSpc>
              <a:buFont typeface="+mj-lt"/>
              <a:buAutoNum type="romanUcPeriod"/>
            </a:pPr>
            <a:r>
              <a:rPr lang="ko-KR" altLang="en-US" dirty="0" smtClean="0">
                <a:solidFill>
                  <a:schemeClr val="bg1">
                    <a:lumMod val="8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현 우리나라 </a:t>
            </a:r>
            <a:r>
              <a:rPr lang="ko-KR" alt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아동학대 프로그램의 문제점과 개선방안</a:t>
            </a:r>
            <a:endParaRPr lang="ko-KR" altLang="en-US" dirty="0">
              <a:solidFill>
                <a:schemeClr val="accent6">
                  <a:lumMod val="20000"/>
                  <a:lumOff val="80000"/>
                </a:schemeClr>
              </a:solidFill>
              <a:latin typeface="KoPub돋움체 Bold" pitchFamily="18" charset="-127"/>
              <a:ea typeface="KoPub돋움체 Bold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331640" y="2062003"/>
            <a:ext cx="5256584" cy="0"/>
          </a:xfrm>
          <a:prstGeom prst="line">
            <a:avLst/>
          </a:prstGeom>
          <a:ln>
            <a:solidFill>
              <a:schemeClr val="bg1">
                <a:lumMod val="75000"/>
                <a:alpha val="38000"/>
              </a:schemeClr>
            </a:solidFill>
          </a:ln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1088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89000"/>
            </a:scheme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27584" y="836712"/>
            <a:ext cx="360040" cy="1008112"/>
          </a:xfrm>
          <a:prstGeom prst="rect">
            <a:avLst/>
          </a:prstGeom>
          <a:solidFill>
            <a:srgbClr val="CC0000">
              <a:alpha val="89000"/>
            </a:srgb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403648" y="98072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1) </a:t>
            </a:r>
            <a:r>
              <a:rPr lang="ko-KR" altLang="en-US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피해자적 관점</a:t>
            </a:r>
            <a:endParaRPr lang="ko-KR" altLang="en-US" sz="4000" dirty="0">
              <a:solidFill>
                <a:schemeClr val="bg1"/>
              </a:solidFill>
              <a:latin typeface="KoPub돋움체 Light" pitchFamily="18" charset="-127"/>
              <a:ea typeface="KoPub돋움체 Light" pitchFamily="18" charset="-127"/>
            </a:endParaRPr>
          </a:p>
        </p:txBody>
      </p:sp>
      <p:sp>
        <p:nvSpPr>
          <p:cNvPr id="17" name="모서리가 접힌 도형 16"/>
          <p:cNvSpPr/>
          <p:nvPr/>
        </p:nvSpPr>
        <p:spPr>
          <a:xfrm>
            <a:off x="827584" y="2420888"/>
            <a:ext cx="7704856" cy="3960440"/>
          </a:xfrm>
          <a:prstGeom prst="foldedCorner">
            <a:avLst>
              <a:gd name="adj" fmla="val 755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여성ㆍ아동 폭력 피해 중앙지원단에 따르면 아동을 학대하는 부모 중 </a:t>
            </a:r>
            <a:r>
              <a:rPr lang="en-US" altLang="ko-KR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30~60%</a:t>
            </a:r>
            <a:r>
              <a:rPr lang="ko-KR" altLang="en-US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가 어릴 때 부모로부터 학대받은 경험이 있는 것으로 나타남</a:t>
            </a:r>
            <a:r>
              <a:rPr lang="en-US" altLang="ko-KR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.</a:t>
            </a:r>
          </a:p>
          <a:p>
            <a:pPr algn="just"/>
            <a:endParaRPr lang="en-US" altLang="ko-KR" dirty="0" smtClean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아동학대는 단순히 대물림에서 끝나지 않고</a:t>
            </a:r>
            <a:r>
              <a:rPr lang="en-US" altLang="ko-KR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학교는 물론 사회 전반적으로 퍼져 나갈 수 있다는 데 그 심각성이 있음</a:t>
            </a:r>
            <a:r>
              <a:rPr lang="en-US" altLang="ko-KR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. (</a:t>
            </a:r>
            <a:r>
              <a:rPr lang="ko-KR" altLang="en-US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반사회적 행동을 보일 확률이 높아짐</a:t>
            </a:r>
            <a:r>
              <a:rPr lang="en-US" altLang="ko-KR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)</a:t>
            </a:r>
          </a:p>
          <a:p>
            <a:pPr algn="just">
              <a:buFont typeface="Wingdings" pitchFamily="2" charset="2"/>
              <a:buChar char="§"/>
            </a:pPr>
            <a:endParaRPr lang="en-US" altLang="ko-KR" dirty="0" smtClean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just"/>
            <a:r>
              <a:rPr lang="en-US" altLang="ko-KR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-&gt; </a:t>
            </a:r>
            <a:r>
              <a:rPr lang="ko-KR" altLang="en-US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왜</a:t>
            </a:r>
            <a:r>
              <a:rPr lang="en-US" altLang="ko-KR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? </a:t>
            </a:r>
            <a:r>
              <a:rPr lang="ko-KR" altLang="en-US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어린 시절 받은 학대가 뇌에 악영향을 미치기 때문에</a:t>
            </a:r>
            <a:endParaRPr lang="en-US" altLang="ko-KR" dirty="0" smtClean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just"/>
            <a:endParaRPr lang="en-US" altLang="ko-KR" dirty="0" smtClean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아동학대가 대물림 되는 가장 큰 이유는 아이들이 반복적으로 폭력 상황을 접하면서</a:t>
            </a:r>
            <a:r>
              <a:rPr lang="en-US" altLang="ko-KR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폭력을 손쉬운 갈등 해결 방식으로 받아들이기 때문임</a:t>
            </a:r>
            <a:r>
              <a:rPr lang="en-US" altLang="ko-KR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( </a:t>
            </a:r>
            <a:r>
              <a:rPr lang="ko-KR" altLang="en-US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즉</a:t>
            </a:r>
            <a:r>
              <a:rPr lang="en-US" altLang="ko-KR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폭력을 가족이 살아가는 필요충분조건으로 받아들일 수 있다는 의미</a:t>
            </a:r>
            <a:r>
              <a:rPr lang="en-US" altLang="ko-KR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)</a:t>
            </a:r>
            <a:endParaRPr lang="ko-KR" altLang="en-US" dirty="0" smtClean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228184" y="980728"/>
            <a:ext cx="2304256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smtClean="0">
                <a:solidFill>
                  <a:srgbClr val="FF0000"/>
                </a:solidFill>
              </a:rPr>
              <a:t>되물림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  <p:sp>
        <p:nvSpPr>
          <p:cNvPr id="21" name="오른쪽 화살표 20"/>
          <p:cNvSpPr/>
          <p:nvPr/>
        </p:nvSpPr>
        <p:spPr>
          <a:xfrm>
            <a:off x="5292080" y="1124744"/>
            <a:ext cx="504056" cy="360040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36404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89000"/>
            </a:scheme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403648" y="2636912"/>
            <a:ext cx="360040" cy="1008112"/>
          </a:xfrm>
          <a:prstGeom prst="rect">
            <a:avLst/>
          </a:prstGeom>
          <a:solidFill>
            <a:srgbClr val="CC0000">
              <a:alpha val="89000"/>
            </a:srgb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979712" y="278092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2) </a:t>
            </a:r>
            <a:r>
              <a:rPr lang="ko-KR" altLang="en-US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사회구조적 관점</a:t>
            </a:r>
            <a:endParaRPr lang="ko-KR" altLang="en-US" sz="4000" dirty="0">
              <a:solidFill>
                <a:schemeClr val="bg1"/>
              </a:solidFill>
              <a:latin typeface="KoPub돋움체 Light" pitchFamily="18" charset="-127"/>
              <a:ea typeface="KoPub돋움체 Light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04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89000"/>
            </a:scheme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27584" y="836712"/>
            <a:ext cx="360040" cy="1008112"/>
          </a:xfrm>
          <a:prstGeom prst="rect">
            <a:avLst/>
          </a:prstGeom>
          <a:solidFill>
            <a:srgbClr val="CC0000">
              <a:alpha val="89000"/>
            </a:srgb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98072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2) </a:t>
            </a:r>
            <a:r>
              <a:rPr lang="ko-KR" altLang="en-US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사회구조적 관점</a:t>
            </a:r>
            <a:endParaRPr lang="ko-KR" altLang="en-US" sz="4000" dirty="0">
              <a:solidFill>
                <a:schemeClr val="bg1"/>
              </a:solidFill>
              <a:latin typeface="KoPub돋움체 Light" pitchFamily="18" charset="-127"/>
              <a:ea typeface="KoPub돋움체 Light" pitchFamily="18" charset="-127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9153" name="_x305321784" descr="EMB000024e04d80"/>
          <p:cNvPicPr>
            <a:picLocks noChangeAspect="1" noChangeArrowheads="1"/>
          </p:cNvPicPr>
          <p:nvPr/>
        </p:nvPicPr>
        <p:blipFill>
          <a:blip r:embed="rId3" cstate="print"/>
          <a:srcRect l="22594" t="26314" r="13669" b="15350"/>
          <a:stretch>
            <a:fillRect/>
          </a:stretch>
        </p:blipFill>
        <p:spPr bwMode="auto">
          <a:xfrm>
            <a:off x="827583" y="2420888"/>
            <a:ext cx="7681181" cy="38164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27584" y="1844824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아동학대 </a:t>
            </a:r>
            <a:r>
              <a:rPr lang="ko-KR" altLang="en-US" sz="2400" dirty="0" err="1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발견률이</a:t>
            </a:r>
            <a:r>
              <a:rPr lang="ko-KR" altLang="en-US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턱 없이 낮다는 것</a:t>
            </a:r>
            <a:endParaRPr lang="ko-KR" altLang="en-US" sz="2400" dirty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04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89000"/>
            </a:scheme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07504" y="116632"/>
            <a:ext cx="360040" cy="1008112"/>
          </a:xfrm>
          <a:prstGeom prst="rect">
            <a:avLst/>
          </a:prstGeom>
          <a:solidFill>
            <a:srgbClr val="CC0000">
              <a:alpha val="89000"/>
            </a:srgb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83568" y="26064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2) </a:t>
            </a:r>
            <a:r>
              <a:rPr lang="ko-KR" altLang="en-US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사회구조적 관점</a:t>
            </a:r>
            <a:endParaRPr lang="ko-KR" altLang="en-US" sz="4000" dirty="0">
              <a:solidFill>
                <a:schemeClr val="bg1"/>
              </a:solidFill>
              <a:latin typeface="KoPub돋움체 Light" pitchFamily="18" charset="-127"/>
              <a:ea typeface="KoPub돋움체 Light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024" y="1988840"/>
            <a:ext cx="8532440" cy="43858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</a:rPr>
              <a:t> 우리나라의 아동학대 </a:t>
            </a:r>
            <a:r>
              <a:rPr lang="ko-KR" altLang="en-US" dirty="0" err="1" smtClean="0">
                <a:solidFill>
                  <a:schemeClr val="bg1"/>
                </a:solidFill>
              </a:rPr>
              <a:t>발견률은</a:t>
            </a:r>
            <a:r>
              <a:rPr lang="ko-KR" altLang="en-US" dirty="0" smtClean="0">
                <a:solidFill>
                  <a:schemeClr val="bg1"/>
                </a:solidFill>
              </a:rPr>
              <a:t> 아동 </a:t>
            </a:r>
            <a:r>
              <a:rPr lang="en-US" altLang="ko-KR" dirty="0" smtClean="0">
                <a:solidFill>
                  <a:schemeClr val="bg1"/>
                </a:solidFill>
              </a:rPr>
              <a:t>1000</a:t>
            </a:r>
            <a:r>
              <a:rPr lang="ko-KR" altLang="en-US" dirty="0" smtClean="0">
                <a:solidFill>
                  <a:schemeClr val="bg1"/>
                </a:solidFill>
              </a:rPr>
              <a:t>명당 </a:t>
            </a:r>
            <a:r>
              <a:rPr lang="en-US" altLang="ko-KR" dirty="0" smtClean="0">
                <a:solidFill>
                  <a:schemeClr val="bg1"/>
                </a:solidFill>
              </a:rPr>
              <a:t>1.1</a:t>
            </a:r>
            <a:r>
              <a:rPr lang="ko-KR" altLang="en-US" dirty="0" smtClean="0">
                <a:solidFill>
                  <a:schemeClr val="bg1"/>
                </a:solidFill>
              </a:rPr>
              <a:t>명에 불과함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dirty="0" smtClean="0">
                <a:solidFill>
                  <a:schemeClr val="bg1"/>
                </a:solidFill>
              </a:rPr>
              <a:t>  이는 미국과 호주는 각각 </a:t>
            </a:r>
            <a:r>
              <a:rPr lang="en-US" altLang="ko-KR" dirty="0" smtClean="0">
                <a:solidFill>
                  <a:schemeClr val="bg1"/>
                </a:solidFill>
              </a:rPr>
              <a:t>9.1</a:t>
            </a:r>
            <a:r>
              <a:rPr lang="ko-KR" altLang="en-US" dirty="0" smtClean="0">
                <a:solidFill>
                  <a:schemeClr val="bg1"/>
                </a:solidFill>
              </a:rPr>
              <a:t>명과 </a:t>
            </a:r>
            <a:r>
              <a:rPr lang="en-US" altLang="ko-KR" dirty="0" smtClean="0">
                <a:solidFill>
                  <a:schemeClr val="bg1"/>
                </a:solidFill>
              </a:rPr>
              <a:t>17.6</a:t>
            </a:r>
            <a:r>
              <a:rPr lang="ko-KR" altLang="en-US" dirty="0" smtClean="0">
                <a:solidFill>
                  <a:schemeClr val="bg1"/>
                </a:solidFill>
              </a:rPr>
              <a:t>명인 데 반해 현저히 낮은 수준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0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</a:rPr>
              <a:t>발견률이</a:t>
            </a:r>
            <a:r>
              <a:rPr lang="ko-KR" altLang="en-US" dirty="0" smtClean="0">
                <a:solidFill>
                  <a:schemeClr val="bg1"/>
                </a:solidFill>
              </a:rPr>
              <a:t> 낮은 건 학대 받는 아동이 적은 게 아니라 드러나지 못하고 감춰진 경우가 많기 때문이라는 분석이 지배적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10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아동학대 신고의무자의 신고율도 우리나라는 </a:t>
            </a:r>
            <a:r>
              <a:rPr lang="en-US" altLang="ko-KR" dirty="0" smtClean="0">
                <a:solidFill>
                  <a:schemeClr val="bg1"/>
                </a:solidFill>
              </a:rPr>
              <a:t>29%</a:t>
            </a:r>
            <a:r>
              <a:rPr lang="ko-KR" altLang="en-US" dirty="0" smtClean="0">
                <a:solidFill>
                  <a:schemeClr val="bg1"/>
                </a:solidFill>
              </a:rPr>
              <a:t>에 불과해 일본</a:t>
            </a:r>
            <a:r>
              <a:rPr lang="en-US" altLang="ko-KR" dirty="0" smtClean="0">
                <a:solidFill>
                  <a:schemeClr val="bg1"/>
                </a:solidFill>
              </a:rPr>
              <a:t>(68%), </a:t>
            </a:r>
            <a:r>
              <a:rPr lang="ko-KR" altLang="en-US" dirty="0" smtClean="0">
                <a:solidFill>
                  <a:schemeClr val="bg1"/>
                </a:solidFill>
              </a:rPr>
              <a:t>미국</a:t>
            </a:r>
            <a:r>
              <a:rPr lang="en-US" altLang="ko-KR" dirty="0" smtClean="0">
                <a:solidFill>
                  <a:schemeClr val="bg1"/>
                </a:solidFill>
              </a:rPr>
              <a:t>(60%)</a:t>
            </a:r>
            <a:r>
              <a:rPr lang="ko-KR" altLang="en-US" dirty="0" smtClean="0">
                <a:solidFill>
                  <a:schemeClr val="bg1"/>
                </a:solidFill>
              </a:rPr>
              <a:t>에 비해 크게 떨어짐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0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</a:rPr>
              <a:t> 특히 </a:t>
            </a:r>
            <a:r>
              <a:rPr lang="en-US" altLang="ko-KR" dirty="0" smtClean="0">
                <a:solidFill>
                  <a:schemeClr val="bg1"/>
                </a:solidFill>
              </a:rPr>
              <a:t>6</a:t>
            </a:r>
            <a:r>
              <a:rPr lang="ko-KR" altLang="en-US" dirty="0" smtClean="0">
                <a:solidFill>
                  <a:schemeClr val="bg1"/>
                </a:solidFill>
              </a:rPr>
              <a:t>세 미만 영유아가 부모에 의해 </a:t>
            </a:r>
            <a:r>
              <a:rPr lang="ko-KR" altLang="en-US" dirty="0" err="1" smtClean="0">
                <a:solidFill>
                  <a:schemeClr val="bg1"/>
                </a:solidFill>
              </a:rPr>
              <a:t>재학대를</a:t>
            </a:r>
            <a:r>
              <a:rPr lang="ko-KR" altLang="en-US" dirty="0" smtClean="0">
                <a:solidFill>
                  <a:schemeClr val="bg1"/>
                </a:solidFill>
              </a:rPr>
              <a:t> 받을 경우 성장 및 발달에 치명적인 악영향을 끼치고 나아가 사망에까지 이를 수 있어 부모에 대한 법적 조치 외에 보호 및 치료 인프라 구축이 시급함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  <a:endParaRPr lang="ko-KR" altLang="en-US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311151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(1) </a:t>
            </a:r>
            <a:r>
              <a:rPr lang="ko-KR" altLang="en-US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아동학대 </a:t>
            </a:r>
            <a:r>
              <a:rPr lang="ko-KR" altLang="en-US" sz="2400" dirty="0" err="1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발견률이</a:t>
            </a:r>
            <a:r>
              <a:rPr lang="ko-KR" altLang="en-US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턱 없이 낮다는 것</a:t>
            </a:r>
            <a:endParaRPr lang="ko-KR" altLang="en-US" sz="2400" dirty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04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grayscl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36512" y="0"/>
            <a:ext cx="9180000" cy="6858000"/>
          </a:xfrm>
          <a:prstGeom prst="rect">
            <a:avLst/>
          </a:prstGeom>
          <a:gradFill flip="none" rotWithShape="1">
            <a:gsLst>
              <a:gs pos="49000">
                <a:schemeClr val="tx1">
                  <a:alpha val="81000"/>
                </a:schemeClr>
              </a:gs>
              <a:gs pos="18000">
                <a:schemeClr val="tx1">
                  <a:alpha val="82000"/>
                </a:schemeClr>
              </a:gs>
              <a:gs pos="79000">
                <a:schemeClr val="tx1">
                  <a:alpha val="66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907704" y="3212976"/>
            <a:ext cx="7920880" cy="1110318"/>
            <a:chOff x="1907704" y="3212976"/>
            <a:chExt cx="7920880" cy="1110318"/>
          </a:xfrm>
        </p:grpSpPr>
        <p:sp>
          <p:nvSpPr>
            <p:cNvPr id="3" name="직사각형 2"/>
            <p:cNvSpPr/>
            <p:nvPr/>
          </p:nvSpPr>
          <p:spPr>
            <a:xfrm>
              <a:off x="1907704" y="3212976"/>
              <a:ext cx="6696744" cy="1008112"/>
            </a:xfrm>
            <a:prstGeom prst="rect">
              <a:avLst/>
            </a:prstGeom>
            <a:solidFill>
              <a:srgbClr val="CC0000">
                <a:alpha val="68000"/>
              </a:srgbClr>
            </a:solidFill>
            <a:ln>
              <a:noFill/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19872" y="3307631"/>
              <a:ext cx="64087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Front"/>
                <a:lightRig rig="threePt" dir="t"/>
              </a:scene3d>
            </a:bodyPr>
            <a:lstStyle/>
            <a:p>
              <a:r>
                <a:rPr lang="en-US" altLang="ko-KR" sz="3000" dirty="0" smtClean="0"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Ⅲ</a:t>
              </a:r>
              <a:r>
                <a:rPr lang="en-US" altLang="ko-KR" sz="3000" dirty="0" smtClean="0"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. </a:t>
              </a:r>
              <a:r>
                <a:rPr lang="ko-KR" altLang="en-US" sz="3000" dirty="0" smtClean="0"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국내외 아동학대 예방 체계</a:t>
              </a:r>
            </a:p>
            <a:p>
              <a:endParaRPr lang="ko-KR" altLang="en-US" sz="3000" dirty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endParaRPr>
            </a:p>
          </p:txBody>
        </p:sp>
      </p:grpSp>
      <p:sp>
        <p:nvSpPr>
          <p:cNvPr id="12" name="양쪽 대괄호 11"/>
          <p:cNvSpPr/>
          <p:nvPr/>
        </p:nvSpPr>
        <p:spPr>
          <a:xfrm>
            <a:off x="324000" y="144000"/>
            <a:ext cx="1583704" cy="188656"/>
          </a:xfrm>
          <a:prstGeom prst="bracketPair">
            <a:avLst/>
          </a:prstGeom>
          <a:ln>
            <a:solidFill>
              <a:schemeClr val="bg1">
                <a:lumMod val="85000"/>
                <a:alpha val="82000"/>
              </a:schemeClr>
            </a:solidFill>
          </a:ln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23528" y="116632"/>
            <a:ext cx="1656184" cy="230832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900" dirty="0" smtClean="0">
                <a:solidFill>
                  <a:schemeClr val="bg1">
                    <a:lumMod val="85000"/>
                    <a:alpha val="75000"/>
                  </a:schemeClr>
                </a:solidFill>
                <a:latin typeface="KoPub돋움체 Medium" pitchFamily="18" charset="-127"/>
                <a:ea typeface="KoPub돋움체 Medium" pitchFamily="18" charset="-127"/>
                <a:cs typeface="Browallia New" pitchFamily="34" charset="-34"/>
              </a:rPr>
              <a:t>04. </a:t>
            </a:r>
            <a:r>
              <a:rPr lang="ko-KR" altLang="en-US" sz="900" dirty="0" smtClean="0">
                <a:solidFill>
                  <a:schemeClr val="bg1">
                    <a:lumMod val="85000"/>
                    <a:alpha val="75000"/>
                  </a:schemeClr>
                </a:solidFill>
                <a:latin typeface="KoPub돋움체 Medium" pitchFamily="18" charset="-127"/>
                <a:ea typeface="KoPub돋움체 Medium" pitchFamily="18" charset="-127"/>
                <a:cs typeface="Browallia New" pitchFamily="34" charset="-34"/>
              </a:rPr>
              <a:t>국내외 아동학대 예방체계</a:t>
            </a:r>
            <a:endParaRPr lang="ko-KR" altLang="en-US" sz="900" dirty="0">
              <a:solidFill>
                <a:schemeClr val="bg1">
                  <a:lumMod val="85000"/>
                  <a:alpha val="75000"/>
                </a:schemeClr>
              </a:solidFill>
              <a:latin typeface="KoPub돋움체 Medium" pitchFamily="18" charset="-127"/>
              <a:ea typeface="KoPub돋움체 Medium" pitchFamily="18" charset="-127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238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grayscl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36512" y="0"/>
            <a:ext cx="9180000" cy="6858000"/>
          </a:xfrm>
          <a:prstGeom prst="rect">
            <a:avLst/>
          </a:prstGeom>
          <a:gradFill flip="none" rotWithShape="1">
            <a:gsLst>
              <a:gs pos="49000">
                <a:schemeClr val="tx1">
                  <a:alpha val="81000"/>
                </a:schemeClr>
              </a:gs>
              <a:gs pos="18000">
                <a:schemeClr val="tx1">
                  <a:alpha val="82000"/>
                </a:schemeClr>
              </a:gs>
              <a:gs pos="79000">
                <a:schemeClr val="tx1">
                  <a:alpha val="66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67544" y="3212976"/>
            <a:ext cx="8280920" cy="1241559"/>
            <a:chOff x="1907704" y="3212976"/>
            <a:chExt cx="8280920" cy="1241559"/>
          </a:xfrm>
        </p:grpSpPr>
        <p:sp>
          <p:nvSpPr>
            <p:cNvPr id="3" name="직사각형 2"/>
            <p:cNvSpPr/>
            <p:nvPr/>
          </p:nvSpPr>
          <p:spPr>
            <a:xfrm>
              <a:off x="1907704" y="3212976"/>
              <a:ext cx="6696744" cy="1008112"/>
            </a:xfrm>
            <a:prstGeom prst="rect">
              <a:avLst/>
            </a:prstGeom>
            <a:solidFill>
              <a:srgbClr val="CC0000">
                <a:alpha val="68000"/>
              </a:srgbClr>
            </a:solidFill>
            <a:ln>
              <a:noFill/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79912" y="3284984"/>
              <a:ext cx="640871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Front"/>
                <a:lightRig rig="threePt" dir="t"/>
              </a:scene3d>
            </a:bodyPr>
            <a:lstStyle/>
            <a:p>
              <a:r>
                <a:rPr lang="en-US" altLang="ko-KR" sz="4000" dirty="0" smtClean="0"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1. </a:t>
              </a:r>
              <a:r>
                <a:rPr lang="ko-KR" altLang="en-US" sz="4000" dirty="0" smtClean="0"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국내</a:t>
              </a:r>
            </a:p>
            <a:p>
              <a:endParaRPr lang="ko-KR" altLang="en-US" sz="3000" dirty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23528" y="101824"/>
            <a:ext cx="1440160" cy="230832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900" dirty="0" smtClean="0">
                <a:solidFill>
                  <a:schemeClr val="bg1">
                    <a:lumMod val="85000"/>
                    <a:alpha val="75000"/>
                  </a:schemeClr>
                </a:solidFill>
                <a:latin typeface="KoPub돋움체 Medium" pitchFamily="18" charset="-127"/>
                <a:ea typeface="KoPub돋움체 Medium" pitchFamily="18" charset="-127"/>
                <a:cs typeface="Browallia New" pitchFamily="34" charset="-34"/>
              </a:rPr>
              <a:t>03. </a:t>
            </a:r>
            <a:r>
              <a:rPr lang="ko-KR" altLang="en-US" sz="900" dirty="0" smtClean="0">
                <a:solidFill>
                  <a:schemeClr val="bg1">
                    <a:lumMod val="85000"/>
                    <a:alpha val="75000"/>
                  </a:schemeClr>
                </a:solidFill>
                <a:latin typeface="KoPub돋움체 Medium" pitchFamily="18" charset="-127"/>
                <a:ea typeface="KoPub돋움체 Medium" pitchFamily="18" charset="-127"/>
                <a:cs typeface="Browallia New" pitchFamily="34" charset="-34"/>
              </a:rPr>
              <a:t>학교폭력의 피해 유형</a:t>
            </a:r>
            <a:endParaRPr lang="ko-KR" altLang="en-US" sz="900" dirty="0">
              <a:solidFill>
                <a:schemeClr val="bg1">
                  <a:lumMod val="85000"/>
                  <a:alpha val="75000"/>
                </a:schemeClr>
              </a:solidFill>
              <a:latin typeface="KoPub돋움체 Medium" pitchFamily="18" charset="-127"/>
              <a:ea typeface="KoPub돋움체 Medium" pitchFamily="18" charset="-127"/>
              <a:cs typeface="Browallia New" pitchFamily="34" charset="-34"/>
            </a:endParaRPr>
          </a:p>
        </p:txBody>
      </p:sp>
      <p:sp>
        <p:nvSpPr>
          <p:cNvPr id="12" name="양쪽 대괄호 11"/>
          <p:cNvSpPr/>
          <p:nvPr/>
        </p:nvSpPr>
        <p:spPr>
          <a:xfrm>
            <a:off x="324000" y="144000"/>
            <a:ext cx="1332000" cy="144000"/>
          </a:xfrm>
          <a:prstGeom prst="bracketPair">
            <a:avLst/>
          </a:prstGeom>
          <a:ln>
            <a:solidFill>
              <a:schemeClr val="bg1">
                <a:lumMod val="85000"/>
                <a:alpha val="82000"/>
              </a:schemeClr>
            </a:solidFill>
          </a:ln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54238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grayscl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36512" y="-26616"/>
            <a:ext cx="9180000" cy="6912000"/>
          </a:xfrm>
          <a:prstGeom prst="rect">
            <a:avLst/>
          </a:prstGeom>
          <a:solidFill>
            <a:schemeClr val="tx1">
              <a:alpha val="89000"/>
            </a:scheme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27584" y="836712"/>
            <a:ext cx="360040" cy="1008112"/>
          </a:xfrm>
          <a:prstGeom prst="rect">
            <a:avLst/>
          </a:prstGeom>
          <a:solidFill>
            <a:srgbClr val="CC0000">
              <a:alpha val="89000"/>
            </a:srgb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403648" y="98072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1. </a:t>
            </a:r>
            <a:r>
              <a:rPr lang="ko-KR" altLang="en-US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국내</a:t>
            </a:r>
            <a:endParaRPr lang="ko-KR" altLang="en-US" sz="4000" dirty="0">
              <a:solidFill>
                <a:schemeClr val="bg1"/>
              </a:solidFill>
              <a:latin typeface="KoPub돋움체 Light" pitchFamily="18" charset="-127"/>
              <a:ea typeface="KoPub돋움체 Light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7584" y="1844824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1) </a:t>
            </a:r>
            <a:r>
              <a:rPr lang="ko-KR" altLang="en-US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서비스의 종류와 해당 서비스</a:t>
            </a:r>
            <a:endParaRPr lang="ko-KR" altLang="en-US" sz="2400" dirty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l="25097" t="52100" r="24775" b="18500"/>
          <a:stretch>
            <a:fillRect/>
          </a:stretch>
        </p:blipFill>
        <p:spPr bwMode="auto">
          <a:xfrm>
            <a:off x="971600" y="2348879"/>
            <a:ext cx="7632848" cy="30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967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grayscl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36512" y="-26616"/>
            <a:ext cx="9180000" cy="6912000"/>
          </a:xfrm>
          <a:prstGeom prst="rect">
            <a:avLst/>
          </a:prstGeom>
          <a:solidFill>
            <a:schemeClr val="tx1">
              <a:alpha val="89000"/>
            </a:scheme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27584" y="836712"/>
            <a:ext cx="360040" cy="1008112"/>
          </a:xfrm>
          <a:prstGeom prst="rect">
            <a:avLst/>
          </a:prstGeom>
          <a:solidFill>
            <a:srgbClr val="CC0000">
              <a:alpha val="89000"/>
            </a:srgb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403648" y="98072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1. </a:t>
            </a:r>
            <a:r>
              <a:rPr lang="ko-KR" altLang="en-US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국내</a:t>
            </a:r>
            <a:endParaRPr lang="ko-KR" altLang="en-US" sz="4000" dirty="0">
              <a:solidFill>
                <a:schemeClr val="bg1"/>
              </a:solidFill>
              <a:latin typeface="KoPub돋움체 Light" pitchFamily="18" charset="-127"/>
              <a:ea typeface="KoPub돋움체 Light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7584" y="184482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400" dirty="0" smtClean="0">
                <a:solidFill>
                  <a:schemeClr val="bg1"/>
                </a:solidFill>
              </a:rPr>
              <a:t>(1) </a:t>
            </a:r>
            <a:r>
              <a:rPr lang="ko-KR" altLang="en-US" sz="2400" dirty="0" smtClean="0">
                <a:solidFill>
                  <a:schemeClr val="bg1"/>
                </a:solidFill>
              </a:rPr>
              <a:t>서비스 각각에 대한 상세설명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 l="20963" t="35300" r="21157" b="17450"/>
          <a:stretch>
            <a:fillRect/>
          </a:stretch>
        </p:blipFill>
        <p:spPr bwMode="auto">
          <a:xfrm>
            <a:off x="899592" y="2420888"/>
            <a:ext cx="798607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9674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36512" y="-26616"/>
            <a:ext cx="9180000" cy="6912000"/>
          </a:xfrm>
          <a:prstGeom prst="rect">
            <a:avLst/>
          </a:prstGeom>
          <a:solidFill>
            <a:schemeClr val="tx1">
              <a:alpha val="89000"/>
            </a:scheme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27584" y="836712"/>
            <a:ext cx="360040" cy="1008112"/>
          </a:xfrm>
          <a:prstGeom prst="rect">
            <a:avLst/>
          </a:prstGeom>
          <a:solidFill>
            <a:srgbClr val="CC0000">
              <a:alpha val="89000"/>
            </a:srgb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403648" y="98072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1. </a:t>
            </a:r>
            <a:r>
              <a:rPr lang="ko-KR" altLang="en-US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국내</a:t>
            </a:r>
            <a:endParaRPr lang="ko-KR" altLang="en-US" sz="4000" dirty="0">
              <a:solidFill>
                <a:schemeClr val="bg1"/>
              </a:solidFill>
              <a:latin typeface="KoPub돋움체 Light" pitchFamily="18" charset="-127"/>
              <a:ea typeface="KoPub돋움체 Light" pitchFamily="18" charset="-127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 l="20963" t="29000" r="21157" b="33200"/>
          <a:stretch>
            <a:fillRect/>
          </a:stretch>
        </p:blipFill>
        <p:spPr bwMode="auto">
          <a:xfrm>
            <a:off x="899592" y="2492895"/>
            <a:ext cx="8064896" cy="374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27584" y="184482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400" dirty="0" smtClean="0">
                <a:solidFill>
                  <a:schemeClr val="bg1"/>
                </a:solidFill>
              </a:rPr>
              <a:t>(1) </a:t>
            </a:r>
            <a:r>
              <a:rPr lang="ko-KR" altLang="en-US" sz="2400" dirty="0" smtClean="0">
                <a:solidFill>
                  <a:schemeClr val="bg1"/>
                </a:solidFill>
              </a:rPr>
              <a:t>서비스 각각에 대한 상세설명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67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36512" y="-26616"/>
            <a:ext cx="9180000" cy="6912000"/>
          </a:xfrm>
          <a:prstGeom prst="rect">
            <a:avLst/>
          </a:prstGeom>
          <a:solidFill>
            <a:schemeClr val="tx1">
              <a:alpha val="89000"/>
            </a:scheme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27584" y="836712"/>
            <a:ext cx="360040" cy="1008112"/>
          </a:xfrm>
          <a:prstGeom prst="rect">
            <a:avLst/>
          </a:prstGeom>
          <a:solidFill>
            <a:srgbClr val="CC0000">
              <a:alpha val="89000"/>
            </a:srgb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403648" y="98072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1. </a:t>
            </a:r>
            <a:r>
              <a:rPr lang="ko-KR" altLang="en-US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국내</a:t>
            </a:r>
            <a:endParaRPr lang="ko-KR" altLang="en-US" sz="4000" dirty="0">
              <a:solidFill>
                <a:schemeClr val="bg1"/>
              </a:solidFill>
              <a:latin typeface="KoPub돋움체 Light" pitchFamily="18" charset="-127"/>
              <a:ea typeface="KoPub돋움체 Light" pitchFamily="18" charset="-127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 l="20963" t="40275" r="21157" b="27950"/>
          <a:stretch>
            <a:fillRect/>
          </a:stretch>
        </p:blipFill>
        <p:spPr bwMode="auto">
          <a:xfrm>
            <a:off x="899591" y="2420888"/>
            <a:ext cx="796733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27584" y="184482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400" dirty="0" smtClean="0">
                <a:solidFill>
                  <a:schemeClr val="bg1"/>
                </a:solidFill>
              </a:rPr>
              <a:t>(1) </a:t>
            </a:r>
            <a:r>
              <a:rPr lang="ko-KR" altLang="en-US" sz="2400" dirty="0" smtClean="0">
                <a:solidFill>
                  <a:schemeClr val="bg1"/>
                </a:solidFill>
              </a:rPr>
              <a:t>서비스 각각에 대한 상세설명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67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9000">
                <a:schemeClr val="tx1">
                  <a:alpha val="85000"/>
                </a:schemeClr>
              </a:gs>
              <a:gs pos="18000">
                <a:schemeClr val="tx1">
                  <a:alpha val="86000"/>
                </a:schemeClr>
              </a:gs>
              <a:gs pos="79000">
                <a:schemeClr val="tx1">
                  <a:alpha val="7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1907704" y="3212976"/>
            <a:ext cx="6840760" cy="1008112"/>
            <a:chOff x="1907704" y="3212976"/>
            <a:chExt cx="6840760" cy="1008112"/>
          </a:xfrm>
        </p:grpSpPr>
        <p:sp>
          <p:nvSpPr>
            <p:cNvPr id="3" name="직사각형 2"/>
            <p:cNvSpPr/>
            <p:nvPr/>
          </p:nvSpPr>
          <p:spPr>
            <a:xfrm>
              <a:off x="1907704" y="3212976"/>
              <a:ext cx="6696744" cy="1008112"/>
            </a:xfrm>
            <a:prstGeom prst="rect">
              <a:avLst/>
            </a:prstGeom>
            <a:solidFill>
              <a:srgbClr val="CC0000">
                <a:alpha val="68000"/>
              </a:srgbClr>
            </a:solidFill>
            <a:ln>
              <a:noFill/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75856" y="3356992"/>
              <a:ext cx="54726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Front"/>
                <a:lightRig rig="threePt" dir="t"/>
              </a:scene3d>
            </a:bodyPr>
            <a:lstStyle/>
            <a:p>
              <a:pPr marL="857250" indent="-857250"/>
              <a:r>
                <a:rPr lang="en-US" altLang="ko-KR" sz="4400" dirty="0" smtClean="0"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Ⅰ</a:t>
              </a:r>
              <a:r>
                <a:rPr lang="en-US" altLang="ko-KR" sz="4400" dirty="0" smtClean="0">
                  <a:solidFill>
                    <a:schemeClr val="bg1"/>
                  </a:solidFill>
                  <a:latin typeface="맑은 고딕"/>
                  <a:ea typeface="맑은 고딕"/>
                </a:rPr>
                <a:t>.</a:t>
              </a:r>
              <a:r>
                <a:rPr lang="en-US" altLang="ko-KR" sz="4400" dirty="0" smtClean="0"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 </a:t>
              </a:r>
              <a:r>
                <a:rPr lang="ko-KR" altLang="en-US" sz="4400" dirty="0" smtClean="0"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아동학대 발생원인</a:t>
              </a:r>
              <a:endParaRPr lang="ko-KR" altLang="en-US" sz="4400" dirty="0">
                <a:solidFill>
                  <a:schemeClr val="bg1"/>
                </a:solidFill>
                <a:latin typeface="KoPub돋움체 Light" pitchFamily="18" charset="-127"/>
                <a:ea typeface="KoPub돋움체 Light" pitchFamily="18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23528" y="116632"/>
            <a:ext cx="1512168" cy="230832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900" dirty="0" smtClean="0">
                <a:solidFill>
                  <a:schemeClr val="bg1">
                    <a:lumMod val="85000"/>
                    <a:alpha val="75000"/>
                  </a:schemeClr>
                </a:solidFill>
                <a:latin typeface="KoPub돋움체 Medium" pitchFamily="18" charset="-127"/>
                <a:ea typeface="KoPub돋움체 Medium" pitchFamily="18" charset="-127"/>
                <a:cs typeface="Browallia New" pitchFamily="34" charset="-34"/>
              </a:rPr>
              <a:t>01. </a:t>
            </a:r>
            <a:r>
              <a:rPr lang="ko-KR" altLang="en-US" sz="900" dirty="0" smtClean="0">
                <a:solidFill>
                  <a:schemeClr val="bg1">
                    <a:lumMod val="85000"/>
                    <a:alpha val="75000"/>
                  </a:schemeClr>
                </a:solidFill>
                <a:latin typeface="KoPub돋움체 Medium" pitchFamily="18" charset="-127"/>
                <a:ea typeface="KoPub돋움체 Medium" pitchFamily="18" charset="-127"/>
                <a:cs typeface="Browallia New" pitchFamily="34" charset="-34"/>
              </a:rPr>
              <a:t>아동학대 발생원인 </a:t>
            </a:r>
            <a:endParaRPr lang="ko-KR" altLang="en-US" sz="900" dirty="0">
              <a:solidFill>
                <a:schemeClr val="bg1">
                  <a:lumMod val="85000"/>
                  <a:alpha val="75000"/>
                </a:schemeClr>
              </a:solidFill>
              <a:latin typeface="KoPub돋움체 Medium" pitchFamily="18" charset="-127"/>
              <a:ea typeface="KoPub돋움체 Medium" pitchFamily="18" charset="-127"/>
              <a:cs typeface="Browallia New" pitchFamily="34" charset="-34"/>
            </a:endParaRPr>
          </a:p>
        </p:txBody>
      </p:sp>
      <p:sp>
        <p:nvSpPr>
          <p:cNvPr id="12" name="양쪽 대괄호 11"/>
          <p:cNvSpPr/>
          <p:nvPr/>
        </p:nvSpPr>
        <p:spPr>
          <a:xfrm>
            <a:off x="324000" y="144000"/>
            <a:ext cx="1223664" cy="188656"/>
          </a:xfrm>
          <a:prstGeom prst="bracketPair">
            <a:avLst/>
          </a:prstGeom>
          <a:ln>
            <a:solidFill>
              <a:schemeClr val="bg1">
                <a:lumMod val="85000"/>
                <a:alpha val="82000"/>
              </a:schemeClr>
            </a:solidFill>
          </a:ln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6732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36512" y="-26616"/>
            <a:ext cx="9180000" cy="6912000"/>
          </a:xfrm>
          <a:prstGeom prst="rect">
            <a:avLst/>
          </a:prstGeom>
          <a:solidFill>
            <a:schemeClr val="tx1">
              <a:alpha val="89000"/>
            </a:scheme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27584" y="836712"/>
            <a:ext cx="360040" cy="1008112"/>
          </a:xfrm>
          <a:prstGeom prst="rect">
            <a:avLst/>
          </a:prstGeom>
          <a:solidFill>
            <a:srgbClr val="CC0000">
              <a:alpha val="89000"/>
            </a:srgb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403648" y="98072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1. </a:t>
            </a:r>
            <a:r>
              <a:rPr lang="ko-KR" altLang="en-US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국내</a:t>
            </a:r>
            <a:endParaRPr lang="ko-KR" altLang="en-US" sz="4000" dirty="0">
              <a:solidFill>
                <a:schemeClr val="bg1"/>
              </a:solidFill>
              <a:latin typeface="KoPub돋움체 Light" pitchFamily="18" charset="-127"/>
              <a:ea typeface="KoPub돋움체 Light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7584" y="1844824"/>
            <a:ext cx="799288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arenR" startAt="2"/>
            </a:pPr>
            <a:r>
              <a:rPr lang="ko-KR" altLang="en-US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서비스제공 현황</a:t>
            </a:r>
            <a:r>
              <a:rPr lang="en-US" altLang="ko-KR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(</a:t>
            </a:r>
            <a:r>
              <a:rPr lang="ko-KR" altLang="en-US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출처</a:t>
            </a:r>
            <a:r>
              <a:rPr lang="en-US" altLang="ko-KR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: </a:t>
            </a:r>
            <a:r>
              <a:rPr lang="ko-KR" altLang="en-US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보건복지부 중앙아동보호전문기관</a:t>
            </a:r>
            <a:r>
              <a:rPr lang="en-US" altLang="ko-KR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)</a:t>
            </a:r>
          </a:p>
          <a:p>
            <a:pPr marL="457200" indent="-457200" algn="just"/>
            <a:endParaRPr lang="en-US" altLang="ko-KR" sz="800" dirty="0" smtClean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marL="457200" indent="-457200" algn="just"/>
            <a:r>
              <a:rPr lang="en-US" altLang="ko-KR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(1) </a:t>
            </a:r>
            <a:r>
              <a:rPr lang="ko-KR" altLang="en-US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피해아동 대상</a:t>
            </a:r>
            <a:endParaRPr lang="en-US" altLang="ko-KR" sz="2400" dirty="0" smtClean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9" name="차트 18"/>
          <p:cNvGraphicFramePr/>
          <p:nvPr/>
        </p:nvGraphicFramePr>
        <p:xfrm>
          <a:off x="1547664" y="256490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4967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36512" y="-26616"/>
            <a:ext cx="9180000" cy="6912000"/>
          </a:xfrm>
          <a:prstGeom prst="rect">
            <a:avLst/>
          </a:prstGeom>
          <a:solidFill>
            <a:schemeClr val="tx1">
              <a:alpha val="89000"/>
            </a:scheme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27584" y="836712"/>
            <a:ext cx="360040" cy="1008112"/>
          </a:xfrm>
          <a:prstGeom prst="rect">
            <a:avLst/>
          </a:prstGeom>
          <a:solidFill>
            <a:srgbClr val="CC0000">
              <a:alpha val="89000"/>
            </a:srgb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403648" y="98072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1. </a:t>
            </a:r>
            <a:r>
              <a:rPr lang="ko-KR" altLang="en-US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국내</a:t>
            </a:r>
            <a:endParaRPr lang="ko-KR" altLang="en-US" sz="4000" dirty="0">
              <a:solidFill>
                <a:schemeClr val="bg1"/>
              </a:solidFill>
              <a:latin typeface="KoPub돋움체 Light" pitchFamily="18" charset="-127"/>
              <a:ea typeface="KoPub돋움체 Light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7584" y="1844824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arenR" startAt="2"/>
            </a:pPr>
            <a:r>
              <a:rPr lang="ko-KR" altLang="en-US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서비스제공 현황</a:t>
            </a:r>
            <a:r>
              <a:rPr lang="en-US" altLang="ko-KR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(</a:t>
            </a:r>
            <a:r>
              <a:rPr lang="ko-KR" altLang="en-US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출처</a:t>
            </a:r>
            <a:r>
              <a:rPr lang="en-US" altLang="ko-KR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: </a:t>
            </a:r>
            <a:r>
              <a:rPr lang="ko-KR" altLang="en-US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보건복지부 중앙아동보호전문기관</a:t>
            </a:r>
            <a:r>
              <a:rPr lang="en-US" altLang="ko-KR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)</a:t>
            </a:r>
          </a:p>
          <a:p>
            <a:pPr marL="457200" indent="-457200" algn="just"/>
            <a:endParaRPr lang="en-US" altLang="ko-KR" sz="800" dirty="0" smtClean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marL="457200" indent="-457200" algn="just"/>
            <a:r>
              <a:rPr lang="en-US" altLang="ko-KR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(2) </a:t>
            </a:r>
            <a:r>
              <a:rPr lang="ko-KR" altLang="en-US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학대행위자 대상</a:t>
            </a:r>
            <a:endParaRPr lang="en-US" altLang="ko-KR" sz="2400" dirty="0" smtClean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784" y="3356992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심리상담서비스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(92.3%)</a:t>
            </a:r>
            <a:endParaRPr lang="ko-KR" altLang="en-US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899592" y="2924945"/>
            <a:ext cx="7704856" cy="28623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아동학대 사례의 학대행위자를 대상으로 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2017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년에 제공된 서비스는      총 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193,458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회임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.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또한 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2017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년도 기준 상담 서비스가 역시 가장 많이 제공된 것으로 드러남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아동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학대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처벌법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시행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(2014.9.29.)에 </a:t>
            </a:r>
            <a:r>
              <a:rPr lang="en-US" altLang="ko-KR" sz="2000" dirty="0" err="1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따른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행위자수탁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프로그램에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대한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 </a:t>
            </a:r>
            <a:r>
              <a:rPr lang="en-US" altLang="ko-KR" sz="2000" dirty="0" err="1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서비스빈도가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2016대비 약 2.8배 </a:t>
            </a:r>
            <a:r>
              <a:rPr lang="en-US" altLang="ko-KR" sz="2000" dirty="0" err="1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증가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함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4967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36512" y="-26616"/>
            <a:ext cx="9180000" cy="6912000"/>
          </a:xfrm>
          <a:prstGeom prst="rect">
            <a:avLst/>
          </a:prstGeom>
          <a:solidFill>
            <a:schemeClr val="tx1">
              <a:alpha val="89000"/>
            </a:scheme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27584" y="836712"/>
            <a:ext cx="360040" cy="1008112"/>
          </a:xfrm>
          <a:prstGeom prst="rect">
            <a:avLst/>
          </a:prstGeom>
          <a:solidFill>
            <a:srgbClr val="CC0000">
              <a:alpha val="89000"/>
            </a:srgb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403648" y="98072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1. </a:t>
            </a:r>
            <a:r>
              <a:rPr lang="ko-KR" altLang="en-US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국내</a:t>
            </a:r>
            <a:endParaRPr lang="ko-KR" altLang="en-US" sz="4000" dirty="0">
              <a:solidFill>
                <a:schemeClr val="bg1"/>
              </a:solidFill>
              <a:latin typeface="KoPub돋움체 Light" pitchFamily="18" charset="-127"/>
              <a:ea typeface="KoPub돋움체 Light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7584" y="1844824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arenR" startAt="2"/>
            </a:pPr>
            <a:r>
              <a:rPr lang="ko-KR" altLang="en-US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서비스제공 현황</a:t>
            </a:r>
            <a:r>
              <a:rPr lang="en-US" altLang="ko-KR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(</a:t>
            </a:r>
            <a:r>
              <a:rPr lang="ko-KR" altLang="en-US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출처</a:t>
            </a:r>
            <a:r>
              <a:rPr lang="en-US" altLang="ko-KR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: </a:t>
            </a:r>
            <a:r>
              <a:rPr lang="ko-KR" altLang="en-US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보건복지부 중앙아동보호전문기관</a:t>
            </a:r>
            <a:r>
              <a:rPr lang="en-US" altLang="ko-KR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)</a:t>
            </a:r>
          </a:p>
          <a:p>
            <a:pPr marL="457200" indent="-457200" algn="just"/>
            <a:endParaRPr lang="en-US" altLang="ko-KR" sz="800" dirty="0" smtClean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marL="457200" lvl="0" indent="-457200" algn="just"/>
            <a:r>
              <a:rPr lang="en-US" altLang="ko-KR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(</a:t>
            </a:r>
            <a:r>
              <a:rPr lang="en-US" altLang="ko-KR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3</a:t>
            </a:r>
            <a:r>
              <a:rPr lang="en-US" altLang="ko-KR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) </a:t>
            </a:r>
            <a:r>
              <a:rPr lang="ko-KR" altLang="en-US" sz="2400" dirty="0" smtClean="0">
                <a:solidFill>
                  <a:schemeClr val="bg1"/>
                </a:solidFill>
              </a:rPr>
              <a:t>아동학대 사례의 부모 또는 가족 대상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27784" y="3356992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심리상담서비스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(92.3%)</a:t>
            </a:r>
            <a:endParaRPr lang="ko-KR" altLang="en-US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899592" y="2924945"/>
            <a:ext cx="7704856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2017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년에 제공된 서비스는 총 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186,923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회</a:t>
            </a:r>
            <a:endParaRPr lang="en-US" altLang="ko-KR" sz="2000" dirty="0" smtClean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이 또한 상담서비스 위주였음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4967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36512" y="-26616"/>
            <a:ext cx="9180000" cy="6912000"/>
          </a:xfrm>
          <a:prstGeom prst="rect">
            <a:avLst/>
          </a:prstGeom>
          <a:solidFill>
            <a:schemeClr val="tx1">
              <a:alpha val="89000"/>
            </a:scheme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79512" y="116632"/>
            <a:ext cx="360040" cy="1008112"/>
          </a:xfrm>
          <a:prstGeom prst="rect">
            <a:avLst/>
          </a:prstGeom>
          <a:solidFill>
            <a:srgbClr val="CC0000">
              <a:alpha val="89000"/>
            </a:srgb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55576" y="26064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1. </a:t>
            </a:r>
            <a:r>
              <a:rPr lang="ko-KR" altLang="en-US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국내</a:t>
            </a:r>
            <a:endParaRPr lang="ko-KR" altLang="en-US" sz="4000" dirty="0">
              <a:solidFill>
                <a:schemeClr val="bg1"/>
              </a:solidFill>
              <a:latin typeface="KoPub돋움체 Light" pitchFamily="18" charset="-127"/>
              <a:ea typeface="KoPub돋움체 Light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9512" y="112474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altLang="ko-KR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3.  </a:t>
            </a:r>
            <a:r>
              <a:rPr lang="ko-KR" altLang="en-US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그 외 서비스</a:t>
            </a:r>
            <a:endParaRPr lang="en-US" altLang="ko-KR" sz="2400" dirty="0" smtClean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marL="457200" indent="-457200" algn="just">
              <a:buAutoNum type="arabicParenBoth"/>
            </a:pPr>
            <a:r>
              <a:rPr lang="ko-KR" altLang="en-US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아동학대 신고의무제도</a:t>
            </a:r>
            <a:endParaRPr lang="ko-KR" altLang="en-US" sz="2400" dirty="0" smtClean="0">
              <a:solidFill>
                <a:schemeClr val="bg1"/>
              </a:solidFill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51520" y="1988840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아동학대 신고의무자란 직무상 아동학대를 쉽게 발견할 수 있는 직업 군들을 의미</a:t>
            </a:r>
            <a:endParaRPr lang="ko-KR" altLang="en-US" sz="2000" dirty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 l="33804" t="37130" r="40749" b="36350"/>
          <a:stretch>
            <a:fillRect/>
          </a:stretch>
        </p:blipFill>
        <p:spPr bwMode="auto">
          <a:xfrm>
            <a:off x="467544" y="2492896"/>
            <a:ext cx="417646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 l="33463" t="65750" r="40550" b="19550"/>
          <a:stretch>
            <a:fillRect/>
          </a:stretch>
        </p:blipFill>
        <p:spPr bwMode="auto">
          <a:xfrm>
            <a:off x="467543" y="5157192"/>
            <a:ext cx="4176465" cy="13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 cstate="print"/>
          <a:srcRect l="34053" t="48950" r="40550" b="12201"/>
          <a:stretch>
            <a:fillRect/>
          </a:stretch>
        </p:blipFill>
        <p:spPr bwMode="auto">
          <a:xfrm>
            <a:off x="4860031" y="2492896"/>
            <a:ext cx="384950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967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grayscl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36512" y="0"/>
            <a:ext cx="9180000" cy="6858000"/>
          </a:xfrm>
          <a:prstGeom prst="rect">
            <a:avLst/>
          </a:prstGeom>
          <a:gradFill flip="none" rotWithShape="1">
            <a:gsLst>
              <a:gs pos="49000">
                <a:schemeClr val="tx1">
                  <a:alpha val="81000"/>
                </a:schemeClr>
              </a:gs>
              <a:gs pos="18000">
                <a:schemeClr val="tx1">
                  <a:alpha val="82000"/>
                </a:schemeClr>
              </a:gs>
              <a:gs pos="79000">
                <a:schemeClr val="tx1">
                  <a:alpha val="66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67544" y="3212976"/>
            <a:ext cx="8280920" cy="1241559"/>
            <a:chOff x="1907704" y="3212976"/>
            <a:chExt cx="8280920" cy="1241559"/>
          </a:xfrm>
        </p:grpSpPr>
        <p:sp>
          <p:nvSpPr>
            <p:cNvPr id="3" name="직사각형 2"/>
            <p:cNvSpPr/>
            <p:nvPr/>
          </p:nvSpPr>
          <p:spPr>
            <a:xfrm>
              <a:off x="1907704" y="3212976"/>
              <a:ext cx="6696744" cy="1008112"/>
            </a:xfrm>
            <a:prstGeom prst="rect">
              <a:avLst/>
            </a:prstGeom>
            <a:solidFill>
              <a:srgbClr val="CC0000">
                <a:alpha val="68000"/>
              </a:srgbClr>
            </a:solidFill>
            <a:ln>
              <a:noFill/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79912" y="3284984"/>
              <a:ext cx="640871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Front"/>
                <a:lightRig rig="threePt" dir="t"/>
              </a:scene3d>
            </a:bodyPr>
            <a:lstStyle/>
            <a:p>
              <a:r>
                <a:rPr lang="en-US" altLang="ko-KR" sz="4000" dirty="0" smtClean="0"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2. </a:t>
              </a:r>
              <a:r>
                <a:rPr lang="ko-KR" altLang="en-US" sz="4000" dirty="0" smtClean="0"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국외</a:t>
              </a:r>
            </a:p>
            <a:p>
              <a:endParaRPr lang="ko-KR" altLang="en-US" sz="3000" dirty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23528" y="101824"/>
            <a:ext cx="1440160" cy="230832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900" dirty="0" smtClean="0">
                <a:solidFill>
                  <a:schemeClr val="bg1">
                    <a:lumMod val="85000"/>
                    <a:alpha val="75000"/>
                  </a:schemeClr>
                </a:solidFill>
                <a:latin typeface="KoPub돋움체 Medium" pitchFamily="18" charset="-127"/>
                <a:ea typeface="KoPub돋움체 Medium" pitchFamily="18" charset="-127"/>
                <a:cs typeface="Browallia New" pitchFamily="34" charset="-34"/>
              </a:rPr>
              <a:t>03. </a:t>
            </a:r>
            <a:r>
              <a:rPr lang="ko-KR" altLang="en-US" sz="900" dirty="0" smtClean="0">
                <a:solidFill>
                  <a:schemeClr val="bg1">
                    <a:lumMod val="85000"/>
                    <a:alpha val="75000"/>
                  </a:schemeClr>
                </a:solidFill>
                <a:latin typeface="KoPub돋움체 Medium" pitchFamily="18" charset="-127"/>
                <a:ea typeface="KoPub돋움체 Medium" pitchFamily="18" charset="-127"/>
                <a:cs typeface="Browallia New" pitchFamily="34" charset="-34"/>
              </a:rPr>
              <a:t>학교폭력의 피해 유형</a:t>
            </a:r>
            <a:endParaRPr lang="ko-KR" altLang="en-US" sz="900" dirty="0">
              <a:solidFill>
                <a:schemeClr val="bg1">
                  <a:lumMod val="85000"/>
                  <a:alpha val="75000"/>
                </a:schemeClr>
              </a:solidFill>
              <a:latin typeface="KoPub돋움체 Medium" pitchFamily="18" charset="-127"/>
              <a:ea typeface="KoPub돋움체 Medium" pitchFamily="18" charset="-127"/>
              <a:cs typeface="Browallia New" pitchFamily="34" charset="-34"/>
            </a:endParaRPr>
          </a:p>
        </p:txBody>
      </p:sp>
      <p:sp>
        <p:nvSpPr>
          <p:cNvPr id="12" name="양쪽 대괄호 11"/>
          <p:cNvSpPr/>
          <p:nvPr/>
        </p:nvSpPr>
        <p:spPr>
          <a:xfrm>
            <a:off x="324000" y="144000"/>
            <a:ext cx="1332000" cy="144000"/>
          </a:xfrm>
          <a:prstGeom prst="bracketPair">
            <a:avLst/>
          </a:prstGeom>
          <a:ln>
            <a:solidFill>
              <a:schemeClr val="bg1">
                <a:lumMod val="85000"/>
                <a:alpha val="82000"/>
              </a:schemeClr>
            </a:solidFill>
          </a:ln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54238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36512" y="-26616"/>
            <a:ext cx="9180000" cy="6912000"/>
          </a:xfrm>
          <a:prstGeom prst="rect">
            <a:avLst/>
          </a:prstGeom>
          <a:solidFill>
            <a:schemeClr val="tx1">
              <a:alpha val="89000"/>
            </a:scheme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27584" y="836712"/>
            <a:ext cx="360040" cy="1008112"/>
          </a:xfrm>
          <a:prstGeom prst="rect">
            <a:avLst/>
          </a:prstGeom>
          <a:solidFill>
            <a:srgbClr val="CC0000">
              <a:alpha val="89000"/>
            </a:srgb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403648" y="98072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2. </a:t>
            </a:r>
            <a:r>
              <a:rPr lang="ko-KR" altLang="en-US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국외</a:t>
            </a:r>
            <a:endParaRPr lang="ko-KR" altLang="en-US" sz="4000" dirty="0">
              <a:solidFill>
                <a:schemeClr val="bg1"/>
              </a:solidFill>
              <a:latin typeface="KoPub돋움체 Light" pitchFamily="18" charset="-127"/>
              <a:ea typeface="KoPub돋움체 Light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7584" y="184482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arenR"/>
            </a:pPr>
            <a:r>
              <a:rPr lang="ko-KR" altLang="en-US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미국</a:t>
            </a:r>
            <a:endParaRPr lang="en-US" altLang="ko-KR" sz="2400" dirty="0" smtClean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marL="457200" indent="-457200" algn="just"/>
            <a:endParaRPr lang="ko-KR" altLang="en-US" sz="2400" dirty="0" smtClean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784" y="3356992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심리상담서비스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(92.3%)</a:t>
            </a:r>
            <a:endParaRPr lang="ko-KR" altLang="en-US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899592" y="2420888"/>
            <a:ext cx="7848872" cy="37856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[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아동학대 전담경찰을 두고 아동보호전문기관 상담원이 경찰서에 상주함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]</a:t>
            </a:r>
            <a:endParaRPr lang="ko-KR" altLang="en-US" sz="2000" dirty="0" smtClean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SCR(State Central Registry)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이라는 시스템을 통해 아동학대 신고가 접수</a:t>
            </a:r>
            <a:endParaRPr lang="en-US" altLang="ko-KR" sz="2000" dirty="0" smtClean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이 사례는 피해 아동의 주소지에 있는 아동학대 관련 공공기관인 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CPS(Child Protective Service)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로 이관됨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CPS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에서는 자정까지 신고전화를 받으며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자정부터 다음 날 오전 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9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시까지는 경찰이 신고전화를 받는데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현장에 위험 요소가 있다고 판단되면 경찰과 </a:t>
            </a:r>
            <a:r>
              <a:rPr lang="ko-KR" altLang="en-US" sz="2000" dirty="0" err="1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사회복지사가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함께 현장조사에 나섬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.</a:t>
            </a:r>
            <a:endParaRPr lang="ko-KR" altLang="en-US" sz="2000" dirty="0" smtClean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67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-54000"/>
            <a:ext cx="9180000" cy="6912000"/>
          </a:xfrm>
          <a:prstGeom prst="rect">
            <a:avLst/>
          </a:prstGeom>
          <a:solidFill>
            <a:schemeClr val="tx1">
              <a:alpha val="89000"/>
            </a:scheme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27584" y="836712"/>
            <a:ext cx="360040" cy="1008112"/>
          </a:xfrm>
          <a:prstGeom prst="rect">
            <a:avLst/>
          </a:prstGeom>
          <a:solidFill>
            <a:srgbClr val="CC0000">
              <a:alpha val="89000"/>
            </a:srgb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403648" y="98072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2. </a:t>
            </a:r>
            <a:r>
              <a:rPr lang="ko-KR" altLang="en-US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국외</a:t>
            </a:r>
            <a:endParaRPr lang="ko-KR" altLang="en-US" sz="4000" dirty="0">
              <a:solidFill>
                <a:schemeClr val="bg1"/>
              </a:solidFill>
              <a:latin typeface="KoPub돋움체 Light" pitchFamily="18" charset="-127"/>
              <a:ea typeface="KoPub돋움체 Light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7584" y="184482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arenR"/>
            </a:pPr>
            <a:r>
              <a:rPr lang="ko-KR" altLang="en-US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미국</a:t>
            </a:r>
            <a:endParaRPr lang="en-US" altLang="ko-KR" sz="2400" dirty="0" smtClean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marL="457200" indent="-457200" algn="just"/>
            <a:endParaRPr lang="ko-KR" altLang="en-US" sz="2400" dirty="0" smtClean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899592" y="2420888"/>
            <a:ext cx="7848872" cy="240065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2000" dirty="0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이에 반해</a:t>
            </a:r>
            <a:r>
              <a:rPr lang="en-US" altLang="ko-KR" sz="2000" dirty="0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2000" dirty="0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우리나라는</a:t>
            </a:r>
            <a:r>
              <a:rPr lang="en-US" altLang="ko-KR" sz="2000" dirty="0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,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전국 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44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개 아동보호전문기관 중 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2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곳을 제외하고는 모두 민간기관에서 관할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.( 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즉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신고접수부터 사례종결까지 모두 민간기관에서 담당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또한 전문기관의 요청이 있어도 실제 현장에서는 경찰의 협조를 끌어내기 어려워 전문기관 상담원만 출동하는 경우가 많음</a:t>
            </a:r>
          </a:p>
        </p:txBody>
      </p:sp>
      <p:sp>
        <p:nvSpPr>
          <p:cNvPr id="14" name="오른쪽 화살표 13"/>
          <p:cNvSpPr/>
          <p:nvPr/>
        </p:nvSpPr>
        <p:spPr>
          <a:xfrm>
            <a:off x="899592" y="5301208"/>
            <a:ext cx="576064" cy="504056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547664" y="5013176"/>
            <a:ext cx="7128792" cy="129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미국 아동학대예방 체계의 가장 큰 특징은 공공기관과 민간기관의 역할이 명확히 분리돼 있다는 점인데</a:t>
            </a:r>
            <a:r>
              <a:rPr lang="en-US" altLang="ko-KR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그렇기에 모든 역할을 민간이 담당하고 있은 우리나라보다 전문성이 더 </a:t>
            </a:r>
            <a:r>
              <a:rPr lang="ko-KR" altLang="en-US" dirty="0" err="1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높은것으로</a:t>
            </a:r>
            <a:r>
              <a:rPr lang="ko-KR" altLang="en-US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생각됨</a:t>
            </a:r>
            <a:r>
              <a:rPr lang="en-US" altLang="ko-KR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674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-26616"/>
            <a:ext cx="9180000" cy="6912000"/>
          </a:xfrm>
          <a:prstGeom prst="rect">
            <a:avLst/>
          </a:prstGeom>
          <a:solidFill>
            <a:schemeClr val="tx1">
              <a:alpha val="89000"/>
            </a:scheme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395536" y="548680"/>
            <a:ext cx="7021288" cy="1008112"/>
            <a:chOff x="827584" y="836712"/>
            <a:chExt cx="7021288" cy="1008112"/>
          </a:xfrm>
        </p:grpSpPr>
        <p:sp>
          <p:nvSpPr>
            <p:cNvPr id="3" name="직사각형 2"/>
            <p:cNvSpPr/>
            <p:nvPr/>
          </p:nvSpPr>
          <p:spPr>
            <a:xfrm>
              <a:off x="827584" y="836712"/>
              <a:ext cx="360040" cy="1008112"/>
            </a:xfrm>
            <a:prstGeom prst="rect">
              <a:avLst/>
            </a:prstGeom>
            <a:solidFill>
              <a:srgbClr val="CC0000">
                <a:alpha val="89000"/>
              </a:srgbClr>
            </a:solidFill>
            <a:ln>
              <a:noFill/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40160" y="980728"/>
              <a:ext cx="64087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Front"/>
                <a:lightRig rig="threePt" dir="t"/>
              </a:scene3d>
            </a:bodyPr>
            <a:lstStyle/>
            <a:p>
              <a:r>
                <a:rPr lang="en-US" altLang="ko-KR" sz="4000" dirty="0" smtClean="0"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2. </a:t>
              </a:r>
              <a:r>
                <a:rPr lang="ko-KR" altLang="en-US" sz="4000" dirty="0" smtClean="0"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국외</a:t>
              </a:r>
              <a:endParaRPr lang="ko-KR" altLang="en-US" sz="4000" dirty="0">
                <a:solidFill>
                  <a:schemeClr val="bg1"/>
                </a:solidFill>
                <a:latin typeface="KoPub돋움체 Light" pitchFamily="18" charset="-127"/>
                <a:ea typeface="KoPub돋움체 Light" pitchFamily="18" charset="-127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95536" y="155679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altLang="ko-KR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2) </a:t>
            </a:r>
            <a:r>
              <a:rPr lang="ko-KR" altLang="en-US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호주</a:t>
            </a:r>
            <a:endParaRPr lang="en-US" altLang="ko-KR" sz="2400" dirty="0" smtClean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marL="457200" indent="-457200" algn="just"/>
            <a:endParaRPr lang="ko-KR" altLang="en-US" sz="2400" dirty="0" smtClean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784" y="3356992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심리상담서비스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(92.3%)</a:t>
            </a:r>
            <a:endParaRPr lang="ko-KR" altLang="en-US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67544" y="2060848"/>
            <a:ext cx="8352928" cy="42473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미국과 유사</a:t>
            </a:r>
            <a:endParaRPr lang="en-US" altLang="ko-KR" sz="2000" dirty="0" smtClean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주정부와 민간기관이 동시에 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24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시간 아동학대 긴급전화를 운영</a:t>
            </a:r>
            <a:endParaRPr lang="en-US" altLang="ko-KR" sz="2000" dirty="0" smtClean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민간기관에서 아동학대 신고접수를 받으면 반드시 주정부에 보고해야 하고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아동학대로 의심되는 사례는 주정부에서 현장조사를 실시</a:t>
            </a:r>
            <a:endParaRPr lang="en-US" altLang="ko-KR" sz="2000" dirty="0" smtClean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주정부에선 아동보호 전문상담원과 경찰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보건전문가로 구성된 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'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협력조사 </a:t>
            </a:r>
            <a:r>
              <a:rPr lang="ko-KR" altLang="en-US" sz="2000" dirty="0" err="1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대응팀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(JIRT)'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을 가동하고 있으며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, JIRT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는 아동학대로 신고된 사건 가운데 심각한 신체학대나 성학대 등 형사 범죄로 입증될 만한 사건을 다루고 있고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범죄행위에 대한 조사 및 체포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고발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아동 안전을 확보하기 위해 학대행위자의 접근을 제한하는 접근금지 신청 등의 활동을 함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.</a:t>
            </a:r>
            <a:endParaRPr lang="ko-KR" altLang="en-US" sz="2000" dirty="0" smtClean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67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-26616"/>
            <a:ext cx="9180000" cy="6912000"/>
          </a:xfrm>
          <a:prstGeom prst="rect">
            <a:avLst/>
          </a:prstGeom>
          <a:solidFill>
            <a:schemeClr val="tx1">
              <a:alpha val="89000"/>
            </a:scheme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grpSp>
        <p:nvGrpSpPr>
          <p:cNvPr id="2" name="그룹 13"/>
          <p:cNvGrpSpPr/>
          <p:nvPr/>
        </p:nvGrpSpPr>
        <p:grpSpPr>
          <a:xfrm>
            <a:off x="395536" y="548680"/>
            <a:ext cx="7021288" cy="1008112"/>
            <a:chOff x="827584" y="836712"/>
            <a:chExt cx="7021288" cy="1008112"/>
          </a:xfrm>
        </p:grpSpPr>
        <p:sp>
          <p:nvSpPr>
            <p:cNvPr id="3" name="직사각형 2"/>
            <p:cNvSpPr/>
            <p:nvPr/>
          </p:nvSpPr>
          <p:spPr>
            <a:xfrm>
              <a:off x="827584" y="836712"/>
              <a:ext cx="360040" cy="1008112"/>
            </a:xfrm>
            <a:prstGeom prst="rect">
              <a:avLst/>
            </a:prstGeom>
            <a:solidFill>
              <a:srgbClr val="CC0000">
                <a:alpha val="89000"/>
              </a:srgbClr>
            </a:solidFill>
            <a:ln>
              <a:noFill/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40160" y="980728"/>
              <a:ext cx="64087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Front"/>
                <a:lightRig rig="threePt" dir="t"/>
              </a:scene3d>
            </a:bodyPr>
            <a:lstStyle/>
            <a:p>
              <a:r>
                <a:rPr lang="en-US" altLang="ko-KR" sz="4000" dirty="0" smtClean="0"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2. </a:t>
              </a:r>
              <a:r>
                <a:rPr lang="ko-KR" altLang="en-US" sz="4000" dirty="0" smtClean="0"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국외</a:t>
              </a:r>
              <a:endParaRPr lang="ko-KR" altLang="en-US" sz="4000" dirty="0">
                <a:solidFill>
                  <a:schemeClr val="bg1"/>
                </a:solidFill>
                <a:latin typeface="KoPub돋움체 Light" pitchFamily="18" charset="-127"/>
                <a:ea typeface="KoPub돋움체 Light" pitchFamily="18" charset="-127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95536" y="155679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altLang="ko-KR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3) </a:t>
            </a:r>
            <a:r>
              <a:rPr lang="ko-KR" altLang="en-US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영국</a:t>
            </a:r>
            <a:endParaRPr lang="en-US" altLang="ko-KR" sz="2400" dirty="0" smtClean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marL="457200" indent="-457200" algn="just"/>
            <a:endParaRPr lang="ko-KR" altLang="en-US" sz="2400" dirty="0" smtClean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784" y="3356992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심리상담서비스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(92.3%)</a:t>
            </a:r>
            <a:endParaRPr lang="ko-KR" altLang="en-US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67544" y="2060848"/>
            <a:ext cx="8352928" cy="43396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영국의 </a:t>
            </a:r>
            <a:r>
              <a:rPr lang="ko-KR" altLang="en-US" sz="2000" dirty="0" err="1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아동법에서는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학대피해아동에 대한 보호조치로서 긴급조치와 법원의 명령에 따른 보호조치를 따로 두고 있음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법원의 명령에 따른 보호조치는 아동이 중대한 학대를 받을 우려가 있거나 임시 재택지원으로 그 침해를 방지하는 것이 곤란하다고 판단되는 경우를 말하며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, Case Conference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를 통해 아동보호조치가 필요하다고 추천하면 지방자치단체 또는 전국 아동학대 방지협회가 보호절차를 법원에 제안하는 형태를 취하고 있음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400" dirty="0" smtClean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이 때 긴급하면 사례회의를 거치지 않고 아동을 보호하기위한 강제보호절차를 취할 수 있음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.</a:t>
            </a:r>
            <a:endParaRPr lang="ko-KR" altLang="en-US" sz="2000" dirty="0" smtClean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67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36512" y="-26616"/>
            <a:ext cx="9180000" cy="6912000"/>
          </a:xfrm>
          <a:prstGeom prst="rect">
            <a:avLst/>
          </a:prstGeom>
          <a:solidFill>
            <a:schemeClr val="tx1">
              <a:alpha val="89000"/>
            </a:scheme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27584" y="836712"/>
            <a:ext cx="360040" cy="1008112"/>
          </a:xfrm>
          <a:prstGeom prst="rect">
            <a:avLst/>
          </a:prstGeom>
          <a:solidFill>
            <a:srgbClr val="CC0000">
              <a:alpha val="89000"/>
            </a:srgb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403648" y="98072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2. </a:t>
            </a:r>
            <a:r>
              <a:rPr lang="ko-KR" altLang="en-US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국외</a:t>
            </a:r>
            <a:endParaRPr lang="ko-KR" altLang="en-US" sz="4000" dirty="0">
              <a:solidFill>
                <a:schemeClr val="bg1"/>
              </a:solidFill>
              <a:latin typeface="KoPub돋움체 Light" pitchFamily="18" charset="-127"/>
              <a:ea typeface="KoPub돋움체 Light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7584" y="184482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altLang="ko-KR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4) </a:t>
            </a:r>
            <a:r>
              <a:rPr lang="ko-KR" altLang="en-US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일본</a:t>
            </a:r>
            <a:endParaRPr lang="en-US" altLang="ko-KR" sz="2400" dirty="0" smtClean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marL="457200" indent="-457200" algn="just"/>
            <a:endParaRPr lang="ko-KR" altLang="en-US" sz="2400" dirty="0" smtClean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784" y="3356992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심리상담서비스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(92.3%)</a:t>
            </a:r>
            <a:endParaRPr lang="ko-KR" altLang="en-US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899592" y="2420888"/>
            <a:ext cx="7848872" cy="28623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 fontAlgn="base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일본은 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2000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년에 아동학대방지법 제정을 계기로 아동학대에 대하여 특별한 체제를 갖추어 대처하자는 결의를 하게 되었고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법의 시행 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3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년 후인 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2004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년에 개정을 하게 되는데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개정법의 내용에는 아동학대 예방 및 조기발견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아동학대에 대한 통보의무 확대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경찰서장에 대한 지원요청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면회 등을 규정하였다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. 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이 법은 그후 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2007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년에 한차례 더 개정되면서 지금의 모습을 갖추게 되었는데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개정된 내용은 다음과 같음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.</a:t>
            </a:r>
            <a:endParaRPr lang="ko-KR" altLang="en-US" sz="2000" dirty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67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89000"/>
            </a:scheme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27584" y="836712"/>
            <a:ext cx="360040" cy="1008112"/>
          </a:xfrm>
          <a:prstGeom prst="rect">
            <a:avLst/>
          </a:prstGeom>
          <a:solidFill>
            <a:srgbClr val="CC0000">
              <a:alpha val="89000"/>
            </a:srgb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403648" y="98072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Ⅰ. </a:t>
            </a:r>
            <a:r>
              <a:rPr lang="ko-KR" altLang="en-US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아동학대 발생원인</a:t>
            </a:r>
            <a:endParaRPr lang="ko-KR" altLang="en-US" sz="4000" dirty="0">
              <a:solidFill>
                <a:schemeClr val="bg1"/>
              </a:solidFill>
              <a:latin typeface="KoPub돋움체 Light" pitchFamily="18" charset="-127"/>
              <a:ea typeface="KoPub돋움체 Light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827584" y="2492896"/>
            <a:ext cx="1584176" cy="1296144"/>
          </a:xfrm>
          <a:prstGeom prst="rect">
            <a:avLst/>
          </a:prstGeom>
          <a:solidFill>
            <a:srgbClr val="CC0000">
              <a:alpha val="26000"/>
            </a:srgb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KoPub돋움체 Bold" pitchFamily="18" charset="-127"/>
                <a:ea typeface="KoPub돋움체 Bold" pitchFamily="18" charset="-127"/>
              </a:rPr>
              <a:t>발생</a:t>
            </a:r>
            <a:endParaRPr lang="en-US" altLang="ko-KR" dirty="0" smtClean="0">
              <a:latin typeface="KoPub돋움체 Bold" pitchFamily="18" charset="-127"/>
              <a:ea typeface="KoPub돋움체 Bold" pitchFamily="18" charset="-127"/>
            </a:endParaRPr>
          </a:p>
          <a:p>
            <a:pPr algn="ctr"/>
            <a:r>
              <a:rPr lang="ko-KR" altLang="en-US" dirty="0" smtClean="0">
                <a:latin typeface="KoPub돋움체 Bold" pitchFamily="18" charset="-127"/>
                <a:ea typeface="KoPub돋움체 Bold" pitchFamily="18" charset="-127"/>
              </a:rPr>
              <a:t>원인</a:t>
            </a:r>
            <a:endParaRPr lang="ko-KR" altLang="en-US" dirty="0">
              <a:latin typeface="KoPub돋움체 Bold" pitchFamily="18" charset="-127"/>
              <a:ea typeface="KoPub돋움체 Bold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267744" y="3645024"/>
            <a:ext cx="1584176" cy="1296144"/>
          </a:xfrm>
          <a:prstGeom prst="rect">
            <a:avLst/>
          </a:prstGeom>
          <a:solidFill>
            <a:srgbClr val="CC0000">
              <a:alpha val="26000"/>
            </a:srgb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KoPub돋움체 Bold" pitchFamily="18" charset="-127"/>
                <a:ea typeface="KoPub돋움체 Bold" pitchFamily="18" charset="-127"/>
              </a:rPr>
              <a:t>학대자의</a:t>
            </a:r>
            <a:endParaRPr lang="en-US" altLang="ko-KR" dirty="0" smtClean="0">
              <a:latin typeface="KoPub돋움체 Bold" pitchFamily="18" charset="-127"/>
              <a:ea typeface="KoPub돋움체 Bold" pitchFamily="18" charset="-127"/>
            </a:endParaRPr>
          </a:p>
          <a:p>
            <a:pPr algn="ctr"/>
            <a:r>
              <a:rPr lang="ko-KR" altLang="en-US" dirty="0" smtClean="0">
                <a:latin typeface="KoPub돋움체 Bold" pitchFamily="18" charset="-127"/>
                <a:ea typeface="KoPub돋움체 Bold" pitchFamily="18" charset="-127"/>
              </a:rPr>
              <a:t>개인적 요인</a:t>
            </a:r>
            <a:endParaRPr lang="ko-KR" altLang="en-US" dirty="0">
              <a:latin typeface="KoPub돋움체 Bold" pitchFamily="18" charset="-127"/>
              <a:ea typeface="KoPub돋움체 Bold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707904" y="2492896"/>
            <a:ext cx="1584176" cy="1296144"/>
          </a:xfrm>
          <a:prstGeom prst="rect">
            <a:avLst/>
          </a:prstGeom>
          <a:solidFill>
            <a:srgbClr val="CC0000">
              <a:alpha val="26000"/>
            </a:srgb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KoPub돋움체 Bold" pitchFamily="18" charset="-127"/>
                <a:ea typeface="KoPub돋움체 Bold" pitchFamily="18" charset="-127"/>
              </a:rPr>
              <a:t>가정환경적</a:t>
            </a:r>
            <a:endParaRPr lang="en-US" altLang="ko-KR" dirty="0" smtClean="0">
              <a:latin typeface="KoPub돋움체 Bold" pitchFamily="18" charset="-127"/>
              <a:ea typeface="KoPub돋움체 Bold" pitchFamily="18" charset="-127"/>
            </a:endParaRPr>
          </a:p>
          <a:p>
            <a:pPr algn="ctr"/>
            <a:r>
              <a:rPr lang="ko-KR" altLang="en-US" dirty="0" smtClean="0">
                <a:latin typeface="KoPub돋움체 Bold" pitchFamily="18" charset="-127"/>
                <a:ea typeface="KoPub돋움체 Bold" pitchFamily="18" charset="-127"/>
              </a:rPr>
              <a:t>요인</a:t>
            </a:r>
            <a:endParaRPr lang="ko-KR" altLang="en-US" dirty="0">
              <a:latin typeface="KoPub돋움체 Bold" pitchFamily="18" charset="-127"/>
              <a:ea typeface="KoPub돋움체 Bold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148064" y="3645024"/>
            <a:ext cx="1584176" cy="1296144"/>
          </a:xfrm>
          <a:prstGeom prst="rect">
            <a:avLst/>
          </a:prstGeom>
          <a:solidFill>
            <a:srgbClr val="CC0000">
              <a:alpha val="26000"/>
            </a:srgb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KoPub돋움체 Bold" pitchFamily="18" charset="-127"/>
                <a:ea typeface="KoPub돋움체 Bold" pitchFamily="18" charset="-127"/>
              </a:rPr>
              <a:t>사회문화적</a:t>
            </a:r>
            <a:endParaRPr lang="en-US" altLang="ko-KR" dirty="0" smtClean="0">
              <a:latin typeface="KoPub돋움체 Bold" pitchFamily="18" charset="-127"/>
              <a:ea typeface="KoPub돋움체 Bold" pitchFamily="18" charset="-127"/>
            </a:endParaRPr>
          </a:p>
          <a:p>
            <a:pPr algn="ctr"/>
            <a:r>
              <a:rPr lang="ko-KR" altLang="en-US" dirty="0" smtClean="0">
                <a:latin typeface="KoPub돋움체 Bold" pitchFamily="18" charset="-127"/>
                <a:ea typeface="KoPub돋움체 Bold" pitchFamily="18" charset="-127"/>
              </a:rPr>
              <a:t>요인</a:t>
            </a:r>
            <a:endParaRPr lang="ko-KR" altLang="en-US" dirty="0">
              <a:latin typeface="KoPub돋움체 Bold" pitchFamily="18" charset="-127"/>
              <a:ea typeface="KoPub돋움체 Bold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588224" y="2492896"/>
            <a:ext cx="1584176" cy="1296144"/>
          </a:xfrm>
          <a:prstGeom prst="rect">
            <a:avLst/>
          </a:prstGeom>
          <a:solidFill>
            <a:srgbClr val="CC0000">
              <a:alpha val="26000"/>
            </a:srgb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-100" dirty="0" smtClean="0">
                <a:latin typeface="KoPub돋움체 Bold" pitchFamily="18" charset="-127"/>
                <a:ea typeface="KoPub돋움체 Bold" pitchFamily="18" charset="-127"/>
              </a:rPr>
              <a:t>아동에 기인한 스트레스</a:t>
            </a:r>
            <a:endParaRPr lang="en-US" altLang="ko-KR" spc="-100" dirty="0" smtClean="0">
              <a:latin typeface="KoPub돋움체 Bold" pitchFamily="18" charset="-127"/>
              <a:ea typeface="KoPub돋움체 Bold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04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36512" y="-26616"/>
            <a:ext cx="9180000" cy="6912000"/>
          </a:xfrm>
          <a:prstGeom prst="rect">
            <a:avLst/>
          </a:prstGeom>
          <a:solidFill>
            <a:schemeClr val="tx1">
              <a:alpha val="89000"/>
            </a:scheme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27584" y="836712"/>
            <a:ext cx="360040" cy="1008112"/>
          </a:xfrm>
          <a:prstGeom prst="rect">
            <a:avLst/>
          </a:prstGeom>
          <a:solidFill>
            <a:srgbClr val="CC0000">
              <a:alpha val="89000"/>
            </a:srgb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403648" y="98072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2. </a:t>
            </a:r>
            <a:r>
              <a:rPr lang="ko-KR" altLang="en-US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국외</a:t>
            </a:r>
            <a:endParaRPr lang="ko-KR" altLang="en-US" sz="4000" dirty="0">
              <a:solidFill>
                <a:schemeClr val="bg1"/>
              </a:solidFill>
              <a:latin typeface="KoPub돋움체 Light" pitchFamily="18" charset="-127"/>
              <a:ea typeface="KoPub돋움체 Light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7584" y="184482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altLang="ko-KR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4) </a:t>
            </a:r>
            <a:r>
              <a:rPr lang="ko-KR" altLang="en-US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일본</a:t>
            </a:r>
            <a:endParaRPr lang="en-US" altLang="ko-KR" sz="2400" dirty="0" smtClean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marL="457200" indent="-457200" algn="just"/>
            <a:endParaRPr lang="ko-KR" altLang="en-US" sz="2400" dirty="0" smtClean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784" y="3356992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심리상담서비스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(92.3%)</a:t>
            </a:r>
            <a:endParaRPr lang="ko-KR" altLang="en-US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899592" y="2420888"/>
            <a:ext cx="7848872" cy="18855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just" fontAlgn="base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아동의 안전확보를 위한 출입조사의 강화</a:t>
            </a:r>
          </a:p>
          <a:p>
            <a:pPr lvl="0" algn="just" fontAlgn="base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보호자에 대한 면접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통신 등의 제한 강화</a:t>
            </a:r>
          </a:p>
          <a:p>
            <a:pPr lvl="0" algn="just" fontAlgn="base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자료 또는 정보의 제공</a:t>
            </a:r>
          </a:p>
          <a:p>
            <a:pPr lvl="0" algn="just" fontAlgn="base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보호자가 지도를 따르지 않을 경우 조치</a:t>
            </a:r>
          </a:p>
        </p:txBody>
      </p:sp>
    </p:spTree>
    <p:extLst>
      <p:ext uri="{BB962C8B-B14F-4D97-AF65-F5344CB8AC3E}">
        <p14:creationId xmlns="" xmlns:p14="http://schemas.microsoft.com/office/powerpoint/2010/main" val="24967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36512" y="-26616"/>
            <a:ext cx="9180000" cy="6912000"/>
          </a:xfrm>
          <a:prstGeom prst="rect">
            <a:avLst/>
          </a:prstGeom>
          <a:solidFill>
            <a:schemeClr val="tx1">
              <a:alpha val="89000"/>
            </a:scheme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251520" y="404664"/>
            <a:ext cx="6984776" cy="1008112"/>
            <a:chOff x="827584" y="836712"/>
            <a:chExt cx="6984776" cy="1008112"/>
          </a:xfrm>
        </p:grpSpPr>
        <p:sp>
          <p:nvSpPr>
            <p:cNvPr id="3" name="직사각형 2"/>
            <p:cNvSpPr/>
            <p:nvPr/>
          </p:nvSpPr>
          <p:spPr>
            <a:xfrm>
              <a:off x="827584" y="836712"/>
              <a:ext cx="360040" cy="1008112"/>
            </a:xfrm>
            <a:prstGeom prst="rect">
              <a:avLst/>
            </a:prstGeom>
            <a:solidFill>
              <a:srgbClr val="CC0000">
                <a:alpha val="89000"/>
              </a:srgbClr>
            </a:solidFill>
            <a:ln>
              <a:noFill/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03648" y="980728"/>
              <a:ext cx="64087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Front"/>
                <a:lightRig rig="threePt" dir="t"/>
              </a:scene3d>
            </a:bodyPr>
            <a:lstStyle/>
            <a:p>
              <a:r>
                <a:rPr lang="en-US" altLang="ko-KR" sz="4000" dirty="0" smtClean="0"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2. </a:t>
              </a:r>
              <a:r>
                <a:rPr lang="ko-KR" altLang="en-US" sz="4000" dirty="0" smtClean="0"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국외</a:t>
              </a:r>
              <a:endParaRPr lang="ko-KR" altLang="en-US" sz="4000" dirty="0">
                <a:solidFill>
                  <a:schemeClr val="bg1"/>
                </a:solidFill>
                <a:latin typeface="KoPub돋움체 Light" pitchFamily="18" charset="-127"/>
                <a:ea typeface="KoPub돋움체 Light" pitchFamily="18" charset="-127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51520" y="1517883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altLang="ko-KR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5) </a:t>
            </a:r>
            <a:r>
              <a:rPr lang="ko-KR" altLang="en-US" sz="24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독일</a:t>
            </a:r>
            <a:endParaRPr lang="en-US" altLang="ko-KR" sz="2400" dirty="0" smtClean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marL="457200" indent="-457200" algn="just"/>
            <a:endParaRPr lang="ko-KR" altLang="en-US" sz="2400" dirty="0" smtClean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784" y="3356992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심리상담서비스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(92.3%)</a:t>
            </a:r>
            <a:endParaRPr lang="ko-KR" altLang="en-US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95536" y="2054746"/>
            <a:ext cx="8208912" cy="34624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just" fontAlgn="base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독일에서는 아동복지국이 각 주정부와 지방자치단체의 아동정책 및 그와 관련된 행정서비스를 담당하면서 각종 원조서비스를 제공하는 외에 순수한 행정기관으로서의 업무를 수행하는 기관이지만 아동학대에 있어서는 부모의 양육을 지원하는 동시에 필요한 경우 양육에 개입하는 등의 역할을 담당하고 있음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.</a:t>
            </a:r>
          </a:p>
          <a:p>
            <a:pPr lvl="0" algn="just" fontAlgn="base">
              <a:lnSpc>
                <a:spcPct val="150000"/>
              </a:lnSpc>
            </a:pPr>
            <a:endParaRPr lang="en-US" altLang="ko-KR" sz="600" dirty="0" smtClean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just" fontAlgn="base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1991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년 제정된 아동 및 </a:t>
            </a:r>
            <a:r>
              <a:rPr lang="ko-KR" altLang="en-US" sz="2000" dirty="0" err="1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청소년원조법은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1995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년 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12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월 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15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일 개정으로 아동복지국에 아동학대예방조치의 책무를 부과하고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자녀의 복리에 대한 위험성이 있다는 것만으로도 가정에 개입할 수 있도록 함으로서 그 권한을 확대하였음</a:t>
            </a:r>
            <a:r>
              <a:rPr lang="en-US" altLang="ko-KR" sz="2000" dirty="0" smtClean="0">
                <a:solidFill>
                  <a:schemeClr val="bg1"/>
                </a:solidFill>
                <a:latin typeface="08서울남산체 B" pitchFamily="18" charset="-127"/>
                <a:ea typeface="08서울남산체 B" pitchFamily="18" charset="-127"/>
              </a:rPr>
              <a:t>. </a:t>
            </a:r>
            <a:endParaRPr lang="ko-KR" altLang="en-US" sz="2000" dirty="0" smtClean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67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36000" y="0"/>
            <a:ext cx="9180000" cy="6858000"/>
          </a:xfrm>
          <a:prstGeom prst="rect">
            <a:avLst/>
          </a:prstGeom>
          <a:gradFill flip="none" rotWithShape="1">
            <a:gsLst>
              <a:gs pos="49000">
                <a:schemeClr val="tx1">
                  <a:alpha val="85000"/>
                </a:schemeClr>
              </a:gs>
              <a:gs pos="18000">
                <a:schemeClr val="tx1">
                  <a:alpha val="86000"/>
                </a:schemeClr>
              </a:gs>
              <a:gs pos="79000">
                <a:schemeClr val="tx1">
                  <a:alpha val="7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195736" y="3284984"/>
            <a:ext cx="6696744" cy="1008112"/>
            <a:chOff x="323528" y="3212976"/>
            <a:chExt cx="6696744" cy="1008112"/>
          </a:xfrm>
        </p:grpSpPr>
        <p:sp>
          <p:nvSpPr>
            <p:cNvPr id="3" name="직사각형 2"/>
            <p:cNvSpPr/>
            <p:nvPr/>
          </p:nvSpPr>
          <p:spPr>
            <a:xfrm>
              <a:off x="323528" y="3212976"/>
              <a:ext cx="6696744" cy="1008112"/>
            </a:xfrm>
            <a:prstGeom prst="rect">
              <a:avLst/>
            </a:prstGeom>
            <a:solidFill>
              <a:srgbClr val="CC0000">
                <a:alpha val="68000"/>
              </a:srgbClr>
            </a:solidFill>
            <a:ln>
              <a:noFill/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5536" y="3356992"/>
              <a:ext cx="64087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Front"/>
                <a:lightRig rig="threePt" dir="t"/>
              </a:scene3d>
            </a:bodyPr>
            <a:lstStyle/>
            <a:p>
              <a:endParaRPr lang="ko-KR" altLang="en-US" sz="4400" dirty="0">
                <a:solidFill>
                  <a:schemeClr val="bg1"/>
                </a:solidFill>
                <a:latin typeface="KoPub돋움체 Light" pitchFamily="18" charset="-127"/>
                <a:ea typeface="KoPub돋움체 Light" pitchFamily="18" charset="-127"/>
              </a:endParaRPr>
            </a:p>
          </p:txBody>
        </p:sp>
      </p:grpSp>
      <p:sp>
        <p:nvSpPr>
          <p:cNvPr id="12" name="양쪽 대괄호 11"/>
          <p:cNvSpPr/>
          <p:nvPr/>
        </p:nvSpPr>
        <p:spPr>
          <a:xfrm>
            <a:off x="324000" y="144000"/>
            <a:ext cx="1295672" cy="188656"/>
          </a:xfrm>
          <a:prstGeom prst="bracketPair">
            <a:avLst/>
          </a:prstGeom>
          <a:ln>
            <a:solidFill>
              <a:schemeClr val="bg1">
                <a:lumMod val="85000"/>
                <a:alpha val="82000"/>
              </a:schemeClr>
            </a:solidFill>
          </a:ln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267744" y="3284984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Ⅳ</a:t>
            </a:r>
            <a:r>
              <a:rPr lang="en-US" altLang="ko-KR" sz="28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. </a:t>
            </a:r>
            <a:r>
              <a:rPr lang="ko-KR" altLang="en-US" sz="28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현 우리나라 아동학대 프로그램의 문제점과 개선방안</a:t>
            </a:r>
            <a:endParaRPr lang="ko-KR" altLang="en-US" sz="2800" dirty="0">
              <a:solidFill>
                <a:schemeClr val="bg1"/>
              </a:solidFill>
              <a:latin typeface="KoPub돋움체 Bold" pitchFamily="18" charset="-127"/>
              <a:ea typeface="KoPub돋움체 Bold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07340"/>
            <a:ext cx="1368152" cy="369332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altLang="ko-KR" sz="900" dirty="0" smtClean="0">
                <a:solidFill>
                  <a:schemeClr val="bg1">
                    <a:lumMod val="85000"/>
                    <a:alpha val="75000"/>
                  </a:schemeClr>
                </a:solidFill>
                <a:latin typeface="KoPub돋움체 Medium" pitchFamily="18" charset="-127"/>
                <a:ea typeface="KoPub돋움체 Medium" pitchFamily="18" charset="-127"/>
                <a:cs typeface="Browallia New" pitchFamily="34" charset="-34"/>
              </a:rPr>
              <a:t>05. </a:t>
            </a:r>
            <a:r>
              <a:rPr lang="ko-KR" altLang="en-US" sz="900" dirty="0" smtClean="0">
                <a:solidFill>
                  <a:schemeClr val="bg1">
                    <a:lumMod val="85000"/>
                    <a:alpha val="75000"/>
                  </a:schemeClr>
                </a:solidFill>
                <a:latin typeface="KoPub돋움체 Medium" pitchFamily="18" charset="-127"/>
                <a:ea typeface="KoPub돋움체 Medium" pitchFamily="18" charset="-127"/>
                <a:cs typeface="Browallia New" pitchFamily="34" charset="-34"/>
              </a:rPr>
              <a:t>현 우리나라 아동학대 프로그램의 문제점</a:t>
            </a:r>
            <a:endParaRPr lang="ko-KR" altLang="en-US" sz="900" dirty="0">
              <a:solidFill>
                <a:schemeClr val="bg1">
                  <a:lumMod val="85000"/>
                  <a:alpha val="75000"/>
                </a:schemeClr>
              </a:solidFill>
              <a:latin typeface="KoPub돋움체 Medium" pitchFamily="18" charset="-127"/>
              <a:ea typeface="KoPub돋움체 Medium" pitchFamily="18" charset="-127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386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36512" y="-26616"/>
            <a:ext cx="9216000" cy="6912000"/>
          </a:xfrm>
          <a:prstGeom prst="rect">
            <a:avLst/>
          </a:prstGeom>
          <a:solidFill>
            <a:schemeClr val="tx1">
              <a:alpha val="89000"/>
            </a:scheme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7" name="_x193829128" descr="EMB00000b7464ba"/>
          <p:cNvPicPr>
            <a:picLocks noChangeAspect="1" noChangeArrowheads="1"/>
          </p:cNvPicPr>
          <p:nvPr/>
        </p:nvPicPr>
        <p:blipFill>
          <a:blip r:embed="rId3" cstate="print"/>
          <a:srcRect l="39743" t="24144" r="29119" b="14523"/>
          <a:stretch>
            <a:fillRect/>
          </a:stretch>
        </p:blipFill>
        <p:spPr bwMode="auto">
          <a:xfrm>
            <a:off x="-36512" y="-34524"/>
            <a:ext cx="9180512" cy="68925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9363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9000">
                <a:schemeClr val="tx1">
                  <a:alpha val="76000"/>
                </a:schemeClr>
              </a:gs>
              <a:gs pos="18000">
                <a:schemeClr val="tx1">
                  <a:alpha val="74000"/>
                </a:schemeClr>
              </a:gs>
              <a:gs pos="79000">
                <a:schemeClr val="tx1">
                  <a:alpha val="9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8224" y="2348880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Q&amp;A</a:t>
            </a:r>
            <a:endParaRPr lang="ko-KR" altLang="en-US" sz="6000" dirty="0">
              <a:solidFill>
                <a:schemeClr val="bg1"/>
              </a:solidFill>
              <a:latin typeface="KoPub돋움체 Medium" pitchFamily="18" charset="-127"/>
              <a:ea typeface="KoPub돋움체 Medium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4" y="3614827"/>
            <a:ext cx="6408712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ko-KR" altLang="en-US" sz="1000" dirty="0" smtClean="0">
                <a:solidFill>
                  <a:schemeClr val="bg1">
                    <a:lumMod val="65000"/>
                    <a:alpha val="5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학교폭력</a:t>
            </a:r>
            <a:r>
              <a:rPr lang="en-US" altLang="ko-KR" sz="1000" dirty="0" smtClean="0">
                <a:solidFill>
                  <a:schemeClr val="bg1">
                    <a:lumMod val="65000"/>
                    <a:alpha val="5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, </a:t>
            </a:r>
            <a:r>
              <a:rPr lang="ko-KR" altLang="en-US" sz="1000" dirty="0" smtClean="0">
                <a:solidFill>
                  <a:schemeClr val="bg1">
                    <a:lumMod val="65000"/>
                    <a:alpha val="5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그 심각성에 대해서 </a:t>
            </a:r>
            <a:r>
              <a:rPr lang="en-US" altLang="ko-KR" sz="1000" dirty="0" smtClean="0">
                <a:solidFill>
                  <a:schemeClr val="bg1">
                    <a:lumMod val="65000"/>
                    <a:alpha val="5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– </a:t>
            </a:r>
            <a:r>
              <a:rPr lang="ko-KR" altLang="en-US" sz="1000" dirty="0" err="1" smtClean="0">
                <a:solidFill>
                  <a:schemeClr val="bg1">
                    <a:lumMod val="65000"/>
                    <a:alpha val="5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고양이꽃상자론</a:t>
            </a:r>
            <a:endParaRPr lang="ko-KR" altLang="en-US" sz="1000" dirty="0">
              <a:solidFill>
                <a:schemeClr val="bg1">
                  <a:lumMod val="65000"/>
                  <a:alpha val="55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203848" y="3573016"/>
            <a:ext cx="5256584" cy="0"/>
          </a:xfrm>
          <a:prstGeom prst="line">
            <a:avLst/>
          </a:prstGeom>
          <a:ln>
            <a:solidFill>
              <a:schemeClr val="bg1">
                <a:lumMod val="75000"/>
                <a:alpha val="38000"/>
              </a:schemeClr>
            </a:solidFill>
          </a:ln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32240" y="2356431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6000" dirty="0" smtClean="0">
                <a:solidFill>
                  <a:schemeClr val="bg1">
                    <a:alpha val="16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Q&amp;A</a:t>
            </a:r>
            <a:endParaRPr lang="ko-KR" altLang="en-US" sz="6000" dirty="0">
              <a:solidFill>
                <a:schemeClr val="bg1">
                  <a:alpha val="16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97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9000">
                <a:schemeClr val="tx1">
                  <a:alpha val="76000"/>
                </a:schemeClr>
              </a:gs>
              <a:gs pos="18000">
                <a:schemeClr val="tx1">
                  <a:alpha val="74000"/>
                </a:schemeClr>
              </a:gs>
              <a:gs pos="79000">
                <a:schemeClr val="tx1">
                  <a:alpha val="9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7744" y="1844824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altLang="ko-KR" sz="6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Thank you for listening </a:t>
            </a:r>
            <a:endParaRPr lang="ko-KR" altLang="en-US" sz="6000" dirty="0">
              <a:solidFill>
                <a:schemeClr val="bg1"/>
              </a:solidFill>
              <a:latin typeface="KoPub돋움체 Medium" pitchFamily="18" charset="-127"/>
              <a:ea typeface="KoPub돋움체 Medium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2195736" y="3861048"/>
            <a:ext cx="5256584" cy="0"/>
          </a:xfrm>
          <a:prstGeom prst="line">
            <a:avLst/>
          </a:prstGeom>
          <a:ln>
            <a:solidFill>
              <a:schemeClr val="bg1">
                <a:lumMod val="75000"/>
                <a:alpha val="38000"/>
              </a:schemeClr>
            </a:solidFill>
          </a:ln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23728" y="1778040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altLang="ko-KR" sz="6000" dirty="0" smtClean="0">
                <a:solidFill>
                  <a:schemeClr val="bg1">
                    <a:alpha val="16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Thank you for listening</a:t>
            </a:r>
            <a:endParaRPr lang="ko-KR" altLang="en-US" sz="6000" dirty="0">
              <a:solidFill>
                <a:schemeClr val="bg1">
                  <a:alpha val="16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97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89000"/>
            </a:scheme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27584" y="836712"/>
            <a:ext cx="360040" cy="1008112"/>
          </a:xfrm>
          <a:prstGeom prst="rect">
            <a:avLst/>
          </a:prstGeom>
          <a:solidFill>
            <a:srgbClr val="CC0000">
              <a:alpha val="89000"/>
            </a:srgb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403648" y="98072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Ⅰ. </a:t>
            </a:r>
            <a:r>
              <a:rPr lang="ko-KR" altLang="en-US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아동학대 발생원인</a:t>
            </a:r>
            <a:endParaRPr lang="ko-KR" altLang="en-US" sz="4000" dirty="0">
              <a:solidFill>
                <a:schemeClr val="bg1"/>
              </a:solidFill>
              <a:latin typeface="KoPub돋움체 Light" pitchFamily="18" charset="-127"/>
              <a:ea typeface="KoPub돋움체 Light" pitchFamily="18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411760" y="2132856"/>
            <a:ext cx="6048672" cy="4176464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just" fontAlgn="base">
              <a:lnSpc>
                <a:spcPct val="150000"/>
              </a:lnSpc>
              <a:buAutoNum type="arabicPeriod"/>
            </a:pP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학대자가 정신장애나 정신병적 성격을 지닌 경우</a:t>
            </a:r>
            <a:endParaRPr lang="en-US" altLang="ko-KR" dirty="0" smtClean="0">
              <a:latin typeface="08서울남산체 B" pitchFamily="18" charset="-127"/>
              <a:ea typeface="08서울남산체 B" pitchFamily="18" charset="-127"/>
            </a:endParaRPr>
          </a:p>
          <a:p>
            <a:pPr marL="342900" indent="-342900" algn="just" fontAlgn="base">
              <a:lnSpc>
                <a:spcPct val="150000"/>
              </a:lnSpc>
              <a:buFontTx/>
              <a:buAutoNum type="arabicPeriod"/>
            </a:pP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학대자가 어린 시절에 받은 학대 경험</a:t>
            </a:r>
          </a:p>
          <a:p>
            <a:pPr marL="342900" indent="-342900" algn="just" fontAlgn="base">
              <a:lnSpc>
                <a:spcPct val="150000"/>
              </a:lnSpc>
              <a:buFontTx/>
              <a:buAutoNum type="arabicPeriod"/>
            </a:pP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학대자가 알코올중독이나 약물중독인 경우</a:t>
            </a:r>
          </a:p>
          <a:p>
            <a:pPr marL="342900" indent="-342900" algn="just" fontAlgn="base">
              <a:lnSpc>
                <a:spcPct val="150000"/>
              </a:lnSpc>
              <a:buFontTx/>
              <a:buAutoNum type="arabicPeriod"/>
            </a:pPr>
            <a:r>
              <a:rPr lang="ko-KR" altLang="en-US" spc="-150" dirty="0" smtClean="0">
                <a:latin typeface="08서울남산체 B" pitchFamily="18" charset="-127"/>
                <a:ea typeface="08서울남산체 B" pitchFamily="18" charset="-127"/>
              </a:rPr>
              <a:t>학대자가 자녀에 대한 비현실적인 기대를 가지고 있는 경우</a:t>
            </a:r>
            <a:endParaRPr lang="en-US" altLang="ko-KR" spc="-15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marL="342900" indent="-342900" algn="just" fontAlgn="base">
              <a:lnSpc>
                <a:spcPct val="150000"/>
              </a:lnSpc>
              <a:buFontTx/>
              <a:buAutoNum type="arabicPeriod"/>
            </a:pP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학대자의 자녀 욕구에 대한 이해 부족</a:t>
            </a:r>
          </a:p>
          <a:p>
            <a:pPr marL="342900" indent="-342900" algn="just" fontAlgn="base">
              <a:lnSpc>
                <a:spcPct val="150000"/>
              </a:lnSpc>
              <a:buFontTx/>
              <a:buAutoNum type="arabicPeriod"/>
            </a:pP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학대자가 분노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좌절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혹은 성적 욕구와 같은 충동과 감정조절의 무능력함을 보이는 경우</a:t>
            </a:r>
          </a:p>
          <a:p>
            <a:pPr marL="342900" indent="-342900" algn="just" fontAlgn="base">
              <a:lnSpc>
                <a:spcPct val="150000"/>
              </a:lnSpc>
              <a:buFontTx/>
              <a:buAutoNum type="arabicPeriod"/>
            </a:pP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학대자가 폭력에 대한 태도가 잘못된 경우</a:t>
            </a:r>
            <a:endParaRPr lang="en-US" altLang="ko-KR" dirty="0" smtClean="0">
              <a:latin typeface="08서울남산체 B" pitchFamily="18" charset="-127"/>
              <a:ea typeface="08서울남산체 B" pitchFamily="18" charset="-127"/>
            </a:endParaRPr>
          </a:p>
          <a:p>
            <a:pPr marL="342900" indent="-342900" algn="just" fontAlgn="base">
              <a:lnSpc>
                <a:spcPct val="150000"/>
              </a:lnSpc>
            </a:pP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    (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예를 들어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,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 가혹한 훈육에 대해 부모의 신념이 너무 굳어져있거나 지나치게 체벌적인 양육태도를 고집하는 경우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)</a:t>
            </a:r>
            <a:endParaRPr lang="ko-KR" altLang="en-US" dirty="0" smtClean="0">
              <a:latin typeface="08서울남산체 B" pitchFamily="18" charset="-127"/>
              <a:ea typeface="08서울남산체 B" pitchFamily="18" charset="-127"/>
            </a:endParaRPr>
          </a:p>
          <a:p>
            <a:pPr algn="just" fontAlgn="base">
              <a:lnSpc>
                <a:spcPct val="150000"/>
              </a:lnSpc>
            </a:pPr>
            <a:endParaRPr lang="ko-KR" altLang="en-US" dirty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3707904" y="3068960"/>
            <a:ext cx="1584176" cy="1296144"/>
          </a:xfrm>
          <a:prstGeom prst="rect">
            <a:avLst/>
          </a:prstGeom>
          <a:solidFill>
            <a:srgbClr val="CC0000">
              <a:alpha val="26000"/>
            </a:srgb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-100" dirty="0" smtClean="0">
                <a:latin typeface="08서울남산체 B" pitchFamily="18" charset="-127"/>
                <a:ea typeface="08서울남산체 B" pitchFamily="18" charset="-127"/>
              </a:rPr>
              <a:t>학대자의</a:t>
            </a:r>
            <a:endParaRPr lang="en-US" altLang="ko-KR" spc="-1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algn="ctr"/>
            <a:r>
              <a:rPr lang="ko-KR" altLang="en-US" spc="-100" dirty="0" smtClean="0">
                <a:latin typeface="08서울남산체 B" pitchFamily="18" charset="-127"/>
                <a:ea typeface="08서울남산체 B" pitchFamily="18" charset="-127"/>
              </a:rPr>
              <a:t>개인적 요인</a:t>
            </a:r>
            <a:endParaRPr lang="en-US" altLang="ko-KR" spc="-100" dirty="0" smtClean="0">
              <a:latin typeface="08서울남산체 B" pitchFamily="18" charset="-127"/>
              <a:ea typeface="08서울남산체 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04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09114E-6 L -0.31511 -0.13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89000"/>
            </a:scheme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27584" y="836712"/>
            <a:ext cx="360040" cy="1008112"/>
          </a:xfrm>
          <a:prstGeom prst="rect">
            <a:avLst/>
          </a:prstGeom>
          <a:solidFill>
            <a:srgbClr val="CC0000">
              <a:alpha val="89000"/>
            </a:srgb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403648" y="98072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Ⅰ. </a:t>
            </a:r>
            <a:r>
              <a:rPr lang="ko-KR" altLang="en-US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아동학대 발생원인</a:t>
            </a:r>
            <a:endParaRPr lang="ko-KR" altLang="en-US" sz="4000" dirty="0">
              <a:solidFill>
                <a:schemeClr val="bg1"/>
              </a:solidFill>
              <a:latin typeface="KoPub돋움체 Light" pitchFamily="18" charset="-127"/>
              <a:ea typeface="KoPub돋움체 Light" pitchFamily="18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411760" y="2132856"/>
            <a:ext cx="6048672" cy="302433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just" fontAlgn="base">
              <a:lnSpc>
                <a:spcPct val="150000"/>
              </a:lnSpc>
            </a:pP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1. 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가족이 빈곤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실업에 처한 경우</a:t>
            </a:r>
            <a:endParaRPr lang="en-US" altLang="ko-KR" dirty="0" smtClean="0">
              <a:latin typeface="08서울남산체 B" pitchFamily="18" charset="-127"/>
              <a:ea typeface="08서울남산체 B" pitchFamily="18" charset="-127"/>
            </a:endParaRPr>
          </a:p>
          <a:p>
            <a:pPr marL="342900" indent="-342900" algn="just" fontAlgn="base">
              <a:lnSpc>
                <a:spcPct val="150000"/>
              </a:lnSpc>
            </a:pP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2. 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가족구조</a:t>
            </a:r>
            <a:endParaRPr lang="en-US" altLang="ko-KR" dirty="0" smtClean="0">
              <a:latin typeface="08서울남산체 B" pitchFamily="18" charset="-127"/>
              <a:ea typeface="08서울남산체 B" pitchFamily="18" charset="-127"/>
            </a:endParaRPr>
          </a:p>
          <a:p>
            <a:pPr marL="342900" indent="-342900" algn="just" fontAlgn="base">
              <a:lnSpc>
                <a:spcPct val="150000"/>
              </a:lnSpc>
            </a:pP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3. 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가족의 사회적 지지체계가 부족한 경우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(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사회적 고립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)</a:t>
            </a:r>
            <a:endParaRPr lang="ko-KR" altLang="en-US" dirty="0" smtClean="0">
              <a:latin typeface="08서울남산체 B" pitchFamily="18" charset="-127"/>
              <a:ea typeface="08서울남산체 B" pitchFamily="18" charset="-127"/>
            </a:endParaRPr>
          </a:p>
          <a:p>
            <a:pPr marL="342900" indent="-342900" algn="just" fontAlgn="base">
              <a:lnSpc>
                <a:spcPct val="150000"/>
              </a:lnSpc>
            </a:pP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4. </a:t>
            </a:r>
            <a:r>
              <a:rPr lang="ko-KR" altLang="en-US" sz="1700" dirty="0" smtClean="0">
                <a:latin typeface="08서울남산체 B" pitchFamily="18" charset="-127"/>
                <a:ea typeface="08서울남산체 B" pitchFamily="18" charset="-127"/>
              </a:rPr>
              <a:t>가정에 위기가 있기도 하고 그 위기가 연속적으로 발생하는 경우</a:t>
            </a:r>
            <a:endParaRPr lang="en-US" altLang="ko-KR" sz="17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marL="342900" indent="-342900" algn="just" fontAlgn="base">
              <a:lnSpc>
                <a:spcPct val="150000"/>
              </a:lnSpc>
            </a:pP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5. 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가정이 원만하지 못한 부부관계일 경우</a:t>
            </a:r>
          </a:p>
          <a:p>
            <a:pPr marL="342900" indent="-342900" algn="just" fontAlgn="base">
              <a:lnSpc>
                <a:spcPct val="150000"/>
              </a:lnSpc>
            </a:pP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6. 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가정폭력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(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남편이 아내를 때린다던 지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)</a:t>
            </a:r>
          </a:p>
          <a:p>
            <a:pPr marL="342900" indent="-342900" algn="just" fontAlgn="base">
              <a:lnSpc>
                <a:spcPct val="150000"/>
              </a:lnSpc>
            </a:pP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7. 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가족의 상호작용 정도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(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부모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-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자녀간 애착부족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)</a:t>
            </a:r>
            <a:endParaRPr lang="ko-KR" altLang="en-US" dirty="0" smtClean="0">
              <a:latin typeface="08서울남산체 B" pitchFamily="18" charset="-127"/>
              <a:ea typeface="08서울남산체 B" pitchFamily="18" charset="-127"/>
            </a:endParaRPr>
          </a:p>
          <a:p>
            <a:pPr algn="just" fontAlgn="base">
              <a:lnSpc>
                <a:spcPct val="150000"/>
              </a:lnSpc>
            </a:pPr>
            <a:endParaRPr lang="ko-KR" altLang="en-US" dirty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3707904" y="3068960"/>
            <a:ext cx="1584176" cy="1296144"/>
          </a:xfrm>
          <a:prstGeom prst="rect">
            <a:avLst/>
          </a:prstGeom>
          <a:solidFill>
            <a:srgbClr val="CC0000">
              <a:alpha val="26000"/>
            </a:srgb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-100" dirty="0" smtClean="0">
                <a:latin typeface="08서울남산체 B" pitchFamily="18" charset="-127"/>
                <a:ea typeface="08서울남산체 B" pitchFamily="18" charset="-127"/>
              </a:rPr>
              <a:t>가정 환경적</a:t>
            </a:r>
            <a:endParaRPr lang="en-US" altLang="ko-KR" spc="-1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algn="ctr"/>
            <a:r>
              <a:rPr lang="ko-KR" altLang="en-US" spc="-100" dirty="0" smtClean="0">
                <a:latin typeface="08서울남산체 B" pitchFamily="18" charset="-127"/>
                <a:ea typeface="08서울남산체 B" pitchFamily="18" charset="-127"/>
              </a:rPr>
              <a:t>요인</a:t>
            </a:r>
            <a:endParaRPr lang="en-US" altLang="ko-KR" spc="-100" dirty="0" smtClean="0">
              <a:latin typeface="08서울남산체 B" pitchFamily="18" charset="-127"/>
              <a:ea typeface="08서울남산체 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04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09114E-6 L -0.31511 -0.13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89000"/>
            </a:scheme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27584" y="836712"/>
            <a:ext cx="360040" cy="1008112"/>
          </a:xfrm>
          <a:prstGeom prst="rect">
            <a:avLst/>
          </a:prstGeom>
          <a:solidFill>
            <a:srgbClr val="CC0000">
              <a:alpha val="89000"/>
            </a:srgb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403648" y="98072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Ⅰ. </a:t>
            </a:r>
            <a:r>
              <a:rPr lang="ko-KR" altLang="en-US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아동학대 발생원인</a:t>
            </a:r>
            <a:endParaRPr lang="ko-KR" altLang="en-US" sz="4000" dirty="0">
              <a:solidFill>
                <a:schemeClr val="bg1"/>
              </a:solidFill>
              <a:latin typeface="KoPub돋움체 Light" pitchFamily="18" charset="-127"/>
              <a:ea typeface="KoPub돋움체 Light" pitchFamily="18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411760" y="2132856"/>
            <a:ext cx="6048672" cy="266429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just" fontAlgn="base">
              <a:lnSpc>
                <a:spcPct val="150000"/>
              </a:lnSpc>
            </a:pP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1. 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자녀를 부모의 소유물로 여기는 사회적 분위기</a:t>
            </a:r>
          </a:p>
          <a:p>
            <a:pPr marL="342900" indent="-342900" algn="just" fontAlgn="base">
              <a:lnSpc>
                <a:spcPct val="150000"/>
              </a:lnSpc>
            </a:pP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2. 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폭력에 대한 허용적인 가치와 규범 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(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체벌수용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)</a:t>
            </a:r>
            <a:endParaRPr lang="ko-KR" altLang="en-US" dirty="0" smtClean="0">
              <a:latin typeface="08서울남산체 B" pitchFamily="18" charset="-127"/>
              <a:ea typeface="08서울남산체 B" pitchFamily="18" charset="-127"/>
            </a:endParaRPr>
          </a:p>
          <a:p>
            <a:pPr marL="342900" indent="-342900" algn="just" fontAlgn="base">
              <a:lnSpc>
                <a:spcPct val="150000"/>
              </a:lnSpc>
            </a:pP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3. 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부모의 방식대로 아동을 양육할 수 있는 부모권리의 수용</a:t>
            </a:r>
            <a:endParaRPr lang="en-US" altLang="ko-KR" dirty="0" smtClean="0">
              <a:latin typeface="08서울남산체 B" pitchFamily="18" charset="-127"/>
              <a:ea typeface="08서울남산체 B" pitchFamily="18" charset="-127"/>
            </a:endParaRPr>
          </a:p>
          <a:p>
            <a:pPr marL="342900" indent="-342900" algn="just" fontAlgn="base">
              <a:lnSpc>
                <a:spcPct val="150000"/>
              </a:lnSpc>
            </a:pP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4. 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피해 아동에 대한 법적인 보호 부재 및 마비</a:t>
            </a:r>
            <a:endParaRPr lang="en-US" altLang="ko-KR" dirty="0" smtClean="0">
              <a:latin typeface="08서울남산체 B" pitchFamily="18" charset="-127"/>
              <a:ea typeface="08서울남산체 B" pitchFamily="18" charset="-127"/>
            </a:endParaRPr>
          </a:p>
          <a:p>
            <a:pPr marL="342900" indent="-342900" algn="just" fontAlgn="base">
              <a:lnSpc>
                <a:spcPct val="150000"/>
              </a:lnSpc>
            </a:pP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(ex. 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아동학대 </a:t>
            </a:r>
            <a:r>
              <a:rPr lang="ko-KR" altLang="en-US" dirty="0" err="1" smtClean="0">
                <a:latin typeface="08서울남산체 B" pitchFamily="18" charset="-127"/>
                <a:ea typeface="08서울남산체 B" pitchFamily="18" charset="-127"/>
              </a:rPr>
              <a:t>신고범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…)</a:t>
            </a:r>
            <a:endParaRPr lang="ko-KR" altLang="en-US" dirty="0" smtClean="0">
              <a:latin typeface="08서울남산체 B" pitchFamily="18" charset="-127"/>
              <a:ea typeface="08서울남산체 B" pitchFamily="18" charset="-127"/>
            </a:endParaRPr>
          </a:p>
          <a:p>
            <a:pPr algn="just" fontAlgn="base">
              <a:lnSpc>
                <a:spcPct val="150000"/>
              </a:lnSpc>
            </a:pPr>
            <a:endParaRPr lang="ko-KR" altLang="en-US" dirty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3707904" y="3068960"/>
            <a:ext cx="1584176" cy="1296144"/>
          </a:xfrm>
          <a:prstGeom prst="rect">
            <a:avLst/>
          </a:prstGeom>
          <a:solidFill>
            <a:srgbClr val="CC0000">
              <a:alpha val="26000"/>
            </a:srgb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-100" dirty="0" smtClean="0">
                <a:latin typeface="08서울남산체 B" pitchFamily="18" charset="-127"/>
                <a:ea typeface="08서울남산체 B" pitchFamily="18" charset="-127"/>
              </a:rPr>
              <a:t>사회</a:t>
            </a:r>
            <a:r>
              <a:rPr lang="ko-KR" altLang="en-US" spc="-100" dirty="0" smtClean="0">
                <a:latin typeface="맑은 고딕"/>
                <a:ea typeface="맑은 고딕"/>
              </a:rPr>
              <a:t>〮문화</a:t>
            </a:r>
            <a:r>
              <a:rPr lang="ko-KR" altLang="en-US" spc="-100" dirty="0" smtClean="0">
                <a:latin typeface="08서울남산체 B" pitchFamily="18" charset="-127"/>
                <a:ea typeface="08서울남산체 B" pitchFamily="18" charset="-127"/>
              </a:rPr>
              <a:t>적</a:t>
            </a:r>
            <a:endParaRPr lang="en-US" altLang="ko-KR" spc="-1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algn="ctr"/>
            <a:r>
              <a:rPr lang="ko-KR" altLang="en-US" spc="-100" dirty="0" smtClean="0">
                <a:latin typeface="08서울남산체 B" pitchFamily="18" charset="-127"/>
                <a:ea typeface="08서울남산체 B" pitchFamily="18" charset="-127"/>
              </a:rPr>
              <a:t>요인</a:t>
            </a:r>
            <a:endParaRPr lang="en-US" altLang="ko-KR" spc="-100" dirty="0" smtClean="0">
              <a:latin typeface="08서울남산체 B" pitchFamily="18" charset="-127"/>
              <a:ea typeface="08서울남산체 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04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09114E-6 L -0.31511 -0.13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89000"/>
            </a:scheme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27584" y="836712"/>
            <a:ext cx="360040" cy="1008112"/>
          </a:xfrm>
          <a:prstGeom prst="rect">
            <a:avLst/>
          </a:prstGeom>
          <a:solidFill>
            <a:srgbClr val="CC0000">
              <a:alpha val="89000"/>
            </a:srgb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403648" y="98072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Ⅰ. </a:t>
            </a:r>
            <a:r>
              <a:rPr lang="ko-KR" altLang="en-US" sz="4000" dirty="0" smtClean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아동학대 발생원인</a:t>
            </a:r>
            <a:endParaRPr lang="ko-KR" altLang="en-US" sz="4000" dirty="0">
              <a:solidFill>
                <a:schemeClr val="bg1"/>
              </a:solidFill>
              <a:latin typeface="KoPub돋움체 Light" pitchFamily="18" charset="-127"/>
              <a:ea typeface="KoPub돋움체 Light" pitchFamily="18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411760" y="2132856"/>
            <a:ext cx="6048672" cy="266429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just" fontAlgn="base">
              <a:lnSpc>
                <a:spcPct val="150000"/>
              </a:lnSpc>
            </a:pP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1. 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음식섭취나 수면을 취하는 데 어려움이 있는 아동 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(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밥을 잘 먹지 않거나 잠을 잘 자지 않는 경우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)</a:t>
            </a:r>
            <a:endParaRPr lang="ko-KR" altLang="en-US" dirty="0" smtClean="0">
              <a:latin typeface="08서울남산체 B" pitchFamily="18" charset="-127"/>
              <a:ea typeface="08서울남산체 B" pitchFamily="18" charset="-127"/>
            </a:endParaRPr>
          </a:p>
          <a:p>
            <a:pPr marL="342900" indent="-342900" algn="just" fontAlgn="base">
              <a:lnSpc>
                <a:spcPct val="150000"/>
              </a:lnSpc>
            </a:pP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2. 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신체적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정신적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또는 기질적으로 장애를 가진 아동</a:t>
            </a:r>
            <a:endParaRPr lang="en-US" altLang="ko-KR" dirty="0" smtClean="0">
              <a:latin typeface="08서울남산체 B" pitchFamily="18" charset="-127"/>
              <a:ea typeface="08서울남산체 B" pitchFamily="18" charset="-127"/>
            </a:endParaRPr>
          </a:p>
          <a:p>
            <a:pPr marL="342900" indent="-342900" algn="just" fontAlgn="base">
              <a:lnSpc>
                <a:spcPct val="150000"/>
              </a:lnSpc>
            </a:pP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3. 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원하지 않던 자녀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(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아동의 성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임신이나 출산시기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)</a:t>
            </a:r>
            <a:endParaRPr lang="ko-KR" altLang="en-US" dirty="0" smtClean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3707904" y="3068960"/>
            <a:ext cx="1584176" cy="1296144"/>
          </a:xfrm>
          <a:prstGeom prst="rect">
            <a:avLst/>
          </a:prstGeom>
          <a:solidFill>
            <a:srgbClr val="CC0000">
              <a:alpha val="26000"/>
            </a:srgb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-100" dirty="0" smtClean="0">
                <a:latin typeface="08서울남산체 B" pitchFamily="18" charset="-127"/>
                <a:ea typeface="08서울남산체 B" pitchFamily="18" charset="-127"/>
              </a:rPr>
              <a:t>아동에 기인한</a:t>
            </a:r>
            <a:endParaRPr lang="en-US" altLang="ko-KR" spc="-1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algn="ctr"/>
            <a:r>
              <a:rPr lang="ko-KR" altLang="en-US" spc="-100" dirty="0" smtClean="0">
                <a:latin typeface="08서울남산체 B" pitchFamily="18" charset="-127"/>
                <a:ea typeface="08서울남산체 B" pitchFamily="18" charset="-127"/>
              </a:rPr>
              <a:t>스트레스</a:t>
            </a:r>
            <a:endParaRPr lang="en-US" altLang="ko-KR" spc="-100" dirty="0" smtClean="0">
              <a:latin typeface="08서울남산체 B" pitchFamily="18" charset="-127"/>
              <a:ea typeface="08서울남산체 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04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09114E-6 L -0.31511 -0.13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grayscl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80000" cy="6858000"/>
          </a:xfrm>
          <a:prstGeom prst="rect">
            <a:avLst/>
          </a:prstGeom>
          <a:gradFill flip="none" rotWithShape="1">
            <a:gsLst>
              <a:gs pos="49000">
                <a:schemeClr val="tx1">
                  <a:alpha val="85000"/>
                </a:schemeClr>
              </a:gs>
              <a:gs pos="18000">
                <a:schemeClr val="tx1">
                  <a:alpha val="86000"/>
                </a:schemeClr>
              </a:gs>
              <a:gs pos="79000">
                <a:schemeClr val="tx1">
                  <a:alpha val="7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884368" y="652534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Designed by </a:t>
            </a:r>
            <a:r>
              <a:rPr lang="en-US" altLang="ko-KR" sz="1000" dirty="0" err="1" smtClean="0">
                <a:solidFill>
                  <a:schemeClr val="bg1">
                    <a:lumMod val="65000"/>
                    <a:alpha val="75000"/>
                  </a:schemeClr>
                </a:solidFill>
                <a:latin typeface="Browallia New" pitchFamily="34" charset="-34"/>
                <a:ea typeface="08서울남산체 B" pitchFamily="18" charset="-127"/>
                <a:cs typeface="Browallia New" pitchFamily="34" charset="-34"/>
              </a:rPr>
              <a:t>catflowerbox</a:t>
            </a:r>
            <a:endParaRPr lang="ko-KR" altLang="en-US" sz="1000" dirty="0">
              <a:solidFill>
                <a:schemeClr val="bg1">
                  <a:lumMod val="65000"/>
                  <a:alpha val="75000"/>
                </a:schemeClr>
              </a:solidFill>
              <a:latin typeface="Browallia New" pitchFamily="34" charset="-34"/>
              <a:ea typeface="08서울남산체 B" pitchFamily="18" charset="-127"/>
              <a:cs typeface="Browallia New" pitchFamily="34" charset="-34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23528" y="3212976"/>
            <a:ext cx="6696744" cy="1008112"/>
            <a:chOff x="323528" y="3212976"/>
            <a:chExt cx="6696744" cy="1008112"/>
          </a:xfrm>
        </p:grpSpPr>
        <p:sp>
          <p:nvSpPr>
            <p:cNvPr id="3" name="직사각형 2"/>
            <p:cNvSpPr/>
            <p:nvPr/>
          </p:nvSpPr>
          <p:spPr>
            <a:xfrm>
              <a:off x="323528" y="3212976"/>
              <a:ext cx="6696744" cy="1008112"/>
            </a:xfrm>
            <a:prstGeom prst="rect">
              <a:avLst/>
            </a:prstGeom>
            <a:solidFill>
              <a:srgbClr val="CC0000">
                <a:alpha val="68000"/>
              </a:srgbClr>
            </a:solidFill>
            <a:ln>
              <a:noFill/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5536" y="3356992"/>
              <a:ext cx="64087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Front"/>
                <a:lightRig rig="threePt" dir="t"/>
              </a:scene3d>
            </a:bodyPr>
            <a:lstStyle/>
            <a:p>
              <a:r>
                <a:rPr lang="en-US" altLang="ko-KR" sz="4400" dirty="0"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Ⅱ</a:t>
              </a:r>
              <a:r>
                <a:rPr lang="en-US" altLang="ko-KR" sz="4400" dirty="0" smtClean="0"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. </a:t>
              </a:r>
              <a:r>
                <a:rPr lang="ko-KR" altLang="en-US" sz="4400" dirty="0" smtClean="0"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아동학대 현황 및 문제점</a:t>
              </a:r>
              <a:endParaRPr lang="ko-KR" altLang="en-US" sz="4400" dirty="0">
                <a:solidFill>
                  <a:schemeClr val="bg1"/>
                </a:solidFill>
                <a:latin typeface="KoPub돋움체 Light" pitchFamily="18" charset="-127"/>
                <a:ea typeface="KoPub돋움체 Light" pitchFamily="18" charset="-127"/>
              </a:endParaRPr>
            </a:p>
          </p:txBody>
        </p:sp>
      </p:grpSp>
      <p:sp>
        <p:nvSpPr>
          <p:cNvPr id="12" name="양쪽 대괄호 11"/>
          <p:cNvSpPr/>
          <p:nvPr/>
        </p:nvSpPr>
        <p:spPr>
          <a:xfrm>
            <a:off x="323528" y="116632"/>
            <a:ext cx="1512168" cy="216024"/>
          </a:xfrm>
          <a:prstGeom prst="bracketPair">
            <a:avLst/>
          </a:prstGeom>
          <a:ln>
            <a:solidFill>
              <a:schemeClr val="bg1">
                <a:lumMod val="85000"/>
                <a:alpha val="82000"/>
              </a:schemeClr>
            </a:solidFill>
          </a:ln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23528" y="101824"/>
            <a:ext cx="1584176" cy="230832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ko-KR" sz="900" dirty="0" smtClean="0">
                <a:solidFill>
                  <a:schemeClr val="bg1">
                    <a:lumMod val="85000"/>
                    <a:alpha val="75000"/>
                  </a:schemeClr>
                </a:solidFill>
                <a:latin typeface="KoPub돋움체 Medium" pitchFamily="18" charset="-127"/>
                <a:ea typeface="KoPub돋움체 Medium" pitchFamily="18" charset="-127"/>
                <a:cs typeface="Browallia New" pitchFamily="34" charset="-34"/>
              </a:rPr>
              <a:t>02. </a:t>
            </a:r>
            <a:r>
              <a:rPr lang="ko-KR" altLang="en-US" sz="900" dirty="0" smtClean="0">
                <a:solidFill>
                  <a:schemeClr val="bg1">
                    <a:lumMod val="85000"/>
                    <a:alpha val="75000"/>
                  </a:schemeClr>
                </a:solidFill>
                <a:latin typeface="KoPub돋움체 Medium" pitchFamily="18" charset="-127"/>
                <a:ea typeface="KoPub돋움체 Medium" pitchFamily="18" charset="-127"/>
                <a:cs typeface="Browallia New" pitchFamily="34" charset="-34"/>
              </a:rPr>
              <a:t>아동학대  </a:t>
            </a:r>
            <a:r>
              <a:rPr lang="ko-KR" altLang="en-US" sz="900" dirty="0" smtClean="0">
                <a:solidFill>
                  <a:schemeClr val="bg1">
                    <a:lumMod val="85000"/>
                    <a:alpha val="75000"/>
                  </a:schemeClr>
                </a:solidFill>
                <a:latin typeface="KoPub돋움체 Medium" pitchFamily="18" charset="-127"/>
                <a:ea typeface="KoPub돋움체 Medium" pitchFamily="18" charset="-127"/>
                <a:cs typeface="Browallia New" pitchFamily="34" charset="-34"/>
              </a:rPr>
              <a:t>현황 및 문제점</a:t>
            </a:r>
            <a:endParaRPr lang="ko-KR" altLang="en-US" sz="900" dirty="0">
              <a:solidFill>
                <a:schemeClr val="bg1">
                  <a:lumMod val="85000"/>
                  <a:alpha val="75000"/>
                </a:schemeClr>
              </a:solidFill>
              <a:latin typeface="KoPub돋움체 Medium" pitchFamily="18" charset="-127"/>
              <a:ea typeface="KoPub돋움체 Medium" pitchFamily="18" charset="-127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352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5695</TotalTime>
  <Words>2216</Words>
  <Application>Microsoft Office PowerPoint</Application>
  <PresentationFormat>화면 슬라이드 쇼(4:3)</PresentationFormat>
  <Paragraphs>281</Paragraphs>
  <Slides>45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45</vt:i4>
      </vt:variant>
    </vt:vector>
  </HeadingPairs>
  <TitlesOfParts>
    <vt:vector size="55" baseType="lpstr">
      <vt:lpstr>굴림</vt:lpstr>
      <vt:lpstr>Arial</vt:lpstr>
      <vt:lpstr>맑은 고딕</vt:lpstr>
      <vt:lpstr>Browallia New</vt:lpstr>
      <vt:lpstr>08서울남산체 B</vt:lpstr>
      <vt:lpstr>KoPub돋움체 Bold</vt:lpstr>
      <vt:lpstr>KoPub돋움체 Medium</vt:lpstr>
      <vt:lpstr>KoPub돋움체 Light</vt:lpstr>
      <vt:lpstr>Wingdings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sony</dc:creator>
  <cp:lastModifiedBy>LG</cp:lastModifiedBy>
  <cp:revision>254</cp:revision>
  <dcterms:created xsi:type="dcterms:W3CDTF">2016-02-28T00:49:02Z</dcterms:created>
  <dcterms:modified xsi:type="dcterms:W3CDTF">2019-05-20T13:33:48Z</dcterms:modified>
</cp:coreProperties>
</file>