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57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  <p:ext uri="ACF4677E-8BD2-47ae-8A1F-98590045965D">
      <hp:hncThemeShow xmlns="" xmlns:c="http://schemas.openxmlformats.org/drawingml/2006/chart" xmlns:dgm="http://schemas.openxmlformats.org/drawingml/2006/diagram" xmlns:dsp="http://schemas.microsoft.com/office/drawing/2008/diagram"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150" y="-90"/>
      </p:cViewPr>
      <p:guideLst>
        <p:guide orient="horz" pos="2157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7482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469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680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7863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658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570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4083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78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87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831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796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9A2EC-EE42-42D7-99A1-C9EFAEA91553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8887C-0E7C-431D-9BCE-54391FA1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589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kr/url?sa=i&amp;rct=j&amp;q=&amp;esrc=s&amp;source=images&amp;cd=&amp;ved=2ahUKEwit_rvBn7biAhXNZt4KHTdDAyEQjRx6BAgBEAU&amp;url=http://blog.naver.com/PostView.nhn?blogId=genikids0&amp;logNo=220929192661&amp;parentCategoryNo=&amp;categoryNo=67&amp;viewDate=&amp;isShowPopularPosts=false&amp;from=section&amp;psig=AOvVaw2haEFbhQ5Kg5wpf6xzSdwF&amp;ust=1558858723032169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.kr/url?sa=i&amp;rct=j&amp;q=&amp;esrc=s&amp;source=images&amp;cd=&amp;ved=2ahUKEwjGtbfRqLbiAhUaH3AKHWSaAdEQjRx6BAgBEAU&amp;url=http://m.blog.naver.com/dibrary1004/30090400212&amp;psig=AOvVaw2haEFbhQ5Kg5wpf6xzSdwF&amp;ust=1558858723032169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www.google.co.kr/url?sa=i&amp;rct=j&amp;q=&amp;esrc=s&amp;source=images&amp;cd=&amp;ved=2ahUKEwiH7bj9qLbiAhUXMd4KHS90ArwQjRx6BAgBEAU&amp;url=http://m.blog.naver.com/jmk0972/80141941413&amp;psig=AOvVaw1N2niQzc_G698AxafaRvf6&amp;ust=1558861289273986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G1OMBb9tnc&amp;t=20s" TargetMode="External"/><Relationship Id="rId2" Type="http://schemas.openxmlformats.org/officeDocument/2006/relationships/hyperlink" Target="https://www.youtube.com/watch?v=g5tcUuEPaV0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jpeg"/><Relationship Id="rId2" Type="http://schemas.openxmlformats.org/officeDocument/2006/relationships/hyperlink" Target="https://www.google.co.kr/url?sa=i&amp;rct=j&amp;q=&amp;esrc=s&amp;source=images&amp;cd=&amp;ved=2ahUKEwjo8c2csLbiAhVXMd4KHdU4ABgQjRx6BAgBEAU&amp;url=https://totallyadd.com/&amp;psig=AOvVaw192FYHT7TG_lOQoHbzR9VX&amp;ust=155886322530425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kr/url?sa=i&amp;rct=j&amp;q=&amp;esrc=s&amp;source=images&amp;cd=&amp;ved=2ahUKEwiTwZ2DsbbiAhWO62EKHQp7B1UQjRx6BAgBEAU&amp;url=https://brunch.co.kr/@ilsanpaik/71&amp;psig=AOvVaw0NJAZU6clhXOqcAsoK26eH&amp;ust=1558863446465540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www.google.co.kr/url?sa=i&amp;rct=j&amp;q=&amp;esrc=s&amp;source=images&amp;cd=&amp;ved=2ahUKEwjCg6_lsLbiAhWU7WEKHd3xCuEQjRx6BAgBEAU&amp;url=http://wtpeducation.com/DISCOVERY/5876&amp;psig=AOvVaw08iD2W6raVba0_ELN9UnjF&amp;ust=155886338416337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618188" y="2923158"/>
            <a:ext cx="33329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81802" y="4041865"/>
            <a:ext cx="50057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사회복지학과 </a:t>
            </a:r>
            <a:r>
              <a:rPr lang="en-US" altLang="ko-KR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1418033 </a:t>
            </a:r>
          </a:p>
          <a:p>
            <a:r>
              <a:rPr lang="ko-KR" altLang="en-US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사회복지학과</a:t>
            </a:r>
            <a:r>
              <a:rPr lang="en-US" altLang="ko-KR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 1518028  </a:t>
            </a:r>
          </a:p>
          <a:p>
            <a:r>
              <a:rPr lang="ko-KR" altLang="en-US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사회복지학과 </a:t>
            </a:r>
            <a:r>
              <a:rPr lang="en-US" altLang="ko-KR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1518033 </a:t>
            </a:r>
          </a:p>
          <a:p>
            <a:r>
              <a:rPr lang="ko-KR" altLang="en-US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사회복지학과 </a:t>
            </a:r>
            <a:r>
              <a:rPr lang="en-US" altLang="ko-KR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1618028 </a:t>
            </a:r>
          </a:p>
          <a:p>
            <a:r>
              <a:rPr lang="ko-KR" altLang="en-US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사회복지학과</a:t>
            </a:r>
            <a:r>
              <a:rPr lang="en-US" altLang="ko-KR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 1618065 </a:t>
            </a:r>
          </a:p>
          <a:p>
            <a:r>
              <a:rPr lang="ko-KR" altLang="en-US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사회복지학과 </a:t>
            </a:r>
            <a:r>
              <a:rPr lang="en-US" altLang="ko-KR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1737010                   </a:t>
            </a:r>
            <a:endParaRPr lang="ko-KR" altLang="en-US" sz="2000" spc="6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890107" y="2533759"/>
            <a:ext cx="4605528" cy="282376"/>
          </a:xfrm>
          <a:prstGeom prst="rect">
            <a:avLst/>
          </a:prstGeom>
          <a:solidFill>
            <a:srgbClr val="F09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4921957" y="2486670"/>
            <a:ext cx="27254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60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정신보건사회복지론</a:t>
            </a:r>
            <a:endParaRPr lang="ko-KR" altLang="en-US" sz="2000" spc="6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58237" y="4041865"/>
            <a:ext cx="104387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 윤세민</a:t>
            </a:r>
            <a:endParaRPr lang="en-US" altLang="ko-KR" sz="2000" dirty="0"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 </a:t>
            </a:r>
            <a:r>
              <a:rPr lang="ko-KR" altLang="en-US" sz="2000" dirty="0" err="1">
                <a:latin typeface="배달의민족 주아" pitchFamily="18" charset="-127"/>
                <a:ea typeface="배달의민족 주아" pitchFamily="18" charset="-127"/>
              </a:rPr>
              <a:t>안보경</a:t>
            </a:r>
            <a:endParaRPr lang="en-US" altLang="ko-KR" sz="2000" dirty="0"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 오병호</a:t>
            </a:r>
            <a:endParaRPr lang="en-US" altLang="ko-KR" sz="2000" dirty="0"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 오슬기</a:t>
            </a:r>
            <a:endParaRPr lang="en-US" altLang="ko-KR" sz="2000" dirty="0"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 마성원</a:t>
            </a:r>
            <a:endParaRPr lang="en-US" altLang="ko-KR" sz="2000" dirty="0"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 김선정</a:t>
            </a:r>
          </a:p>
        </p:txBody>
      </p:sp>
    </p:spTree>
    <p:extLst>
      <p:ext uri="{BB962C8B-B14F-4D97-AF65-F5344CB8AC3E}">
        <p14:creationId xmlns:p14="http://schemas.microsoft.com/office/powerpoint/2010/main" val="1944527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334757" y="1452520"/>
            <a:ext cx="3065263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1378636" y="1478613"/>
            <a:ext cx="302138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(1) </a:t>
            </a:r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주의력결핍 과잉행동장애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14409" y="4411508"/>
            <a:ext cx="124906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충동조절장애</a:t>
            </a: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819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3065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2.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증상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34757" y="1945328"/>
            <a:ext cx="97286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초등학생이 인터넷에 중독되었다고 하는 경우 가장 쉽게 의심할 수 있는 임상양상이다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국내외 각종 연구 결과를 보면 주의력결핍 과잉행동장애의 경우 일반 인구 집단보다 인터넷 중독 집단에서 더 높은 유병률을 보인다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그 이유를 다음과 같이 설명하고 있다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</a:t>
            </a:r>
            <a:endParaRPr lang="ko-KR" altLang="en-US" sz="2000" dirty="0">
              <a:latin typeface="배달의민족 주아" pitchFamily="18" charset="-127"/>
              <a:ea typeface="배달의민족 주아" pitchFamily="18" charset="-127"/>
            </a:endParaRPr>
          </a:p>
          <a:p>
            <a:endParaRPr lang="ko-KR" altLang="en-US" dirty="0"/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689715"/>
              </p:ext>
            </p:extLst>
          </p:nvPr>
        </p:nvGraphicFramePr>
        <p:xfrm>
          <a:off x="1534808" y="3368684"/>
          <a:ext cx="9328558" cy="2793533"/>
        </p:xfrm>
        <a:graphic>
          <a:graphicData uri="http://schemas.openxmlformats.org/drawingml/2006/table">
            <a:tbl>
              <a:tblPr/>
              <a:tblGrid>
                <a:gridCol w="93285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93533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1)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</a:rPr>
                        <a:t>ADHD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함초롬돋움"/>
                        </a:rPr>
                        <a:t>의 경우 스스로 자신의 행동을 조절하는데 어려움이 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</a:rPr>
                        <a:t>.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함초롬돋움"/>
                        </a:rPr>
                        <a:t>그러다 보니 인터넷을 그만하고 자제해야 하는 상황에서도 반복적으로 계속하게 된다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</a:rPr>
                        <a:t>.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</a:rPr>
                        <a:t>2) ADHD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함초롬돋움"/>
                        </a:rPr>
                        <a:t>의 경우 어떤 일을 했을 때 그 보상이나 성과를 끈기 있게 기다리지 못 하고 즉각적인 반응을 추구한다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</a:rPr>
                        <a:t>.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함초롬돋움"/>
                        </a:rPr>
                        <a:t>이런 아이들에게 즉각적인 피드백을 끊임없이 경험하게 해주는 온라인 게임이나 게시판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</a:rPr>
                        <a:t>,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함초롬돋움"/>
                        </a:rPr>
                        <a:t>댓글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함초롬돋움"/>
                        </a:rPr>
                        <a:t> 등을 제공해주는 인터넷의 유혹은 그만큼 뿌리치기 어렵다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</a:rPr>
                        <a:t>.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</a:rPr>
                        <a:t>3) ADHD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함초롬돋움"/>
                        </a:rPr>
                        <a:t>의 증상으로 부정적인 피드백만 받아오던 산만한 아동은 게임이 놀라울 정도의 집중력을 보이면서 스스로에게 만족감을 얻게 된다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</a:rPr>
                        <a:t>.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8049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334757" y="1529451"/>
            <a:ext cx="1341331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1383507" y="1535817"/>
            <a:ext cx="109611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(2) </a:t>
            </a:r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우울증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14409" y="4411508"/>
            <a:ext cx="124906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충동조절장애</a:t>
            </a: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819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3065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2.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증상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34757" y="1946236"/>
            <a:ext cx="972866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가장 흔하고 다양한 인터넷 중독과 관련된 정신 질환은 우울증이다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대인관계에서 어려움을 겪거나 학업 및 사회적 활동에서 성취감을 이루기 어려운 사람들의 경우 흔히 마음에 상처를 입고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점점 외부와 소통의 문을 닫아버리게 된다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이런 사람들의 경우 대개 다른 사람들의 말이나 평가에 민감하여 인간관계에서 비롯되는 우울증을 많이 경험한다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인터넷은 이런 사람들에게 상처 받지 않고 세상 사람들과 소통할 수 있는 창이 되어 준다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</a:t>
            </a:r>
          </a:p>
          <a:p>
            <a:endParaRPr lang="en-US" altLang="ko-KR" sz="2000" dirty="0">
              <a:latin typeface="배달의민족 주아" pitchFamily="18" charset="-127"/>
              <a:ea typeface="배달의민족 주아" pitchFamily="18" charset="-127"/>
            </a:endParaRPr>
          </a:p>
          <a:p>
            <a:endParaRPr lang="ko-KR" altLang="en-US" dirty="0">
              <a:latin typeface="배달의민족 주아" pitchFamily="18" charset="-127"/>
              <a:ea typeface="배달의민족 주아" pitchFamily="18" charset="-127"/>
            </a:endParaRPr>
          </a:p>
          <a:p>
            <a:endParaRPr lang="ko-KR" alt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334757" y="3584592"/>
            <a:ext cx="1809182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314829" y="3587776"/>
            <a:ext cx="180918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(3) </a:t>
            </a:r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충동행동장애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1314829" y="3998195"/>
            <a:ext cx="95288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가장 널리 알려진 충동조절장애는 도박장애이다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주로 성인 인터넷 중독자들에 해당되며 이들은 도박중독적 성향을 현재 인터넷 중독으로 표현하고 있을 뿐이다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인터넷 중독에 대한 진단 치침이 기존의 병적 도박의 진단 지침을 바탕으로 작성할 정도로 두 질환 간에 상당히 유사한 부분이 있는데 그것은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도박과 인터넷 모두 항상 새로운 자극과 즉각적인 보상을 제공해준다는 것이다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특히 온라인 게임과 성인 사이트는 더욱 도박과 비슷한 속성을 지닌 것으로 보고 있다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이러한 이유로 인하여 승부근성이 강하고 강한 자극을 추구하며 한번 빠지면 헤어 나오기 힘들어하며 새로운 것에 지나치게 민감한 경향을 지난 사람들이 인터넷 게임에 더 쉽게 중독될 수 있으며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 </a:t>
            </a:r>
            <a:r>
              <a:rPr lang="ko-KR" altLang="en-US" sz="2000" dirty="0">
                <a:latin typeface="배달의민족 주아" pitchFamily="18" charset="-127"/>
                <a:ea typeface="배달의민족 주아" pitchFamily="18" charset="-127"/>
              </a:rPr>
              <a:t>미국의 한 연구자는 인터넷 중독자들 중 거의 대부분이 충동조절장애에 속한다고 이야기한 바 있다</a:t>
            </a:r>
            <a:r>
              <a:rPr lang="en-US" altLang="ko-KR" sz="2000" dirty="0">
                <a:latin typeface="배달의민족 주아" pitchFamily="18" charset="-127"/>
                <a:ea typeface="배달의민족 주아" pitchFamily="18" charset="-127"/>
              </a:rPr>
              <a:t>.</a:t>
            </a:r>
            <a:endParaRPr lang="ko-KR" altLang="en-US" sz="2000" dirty="0">
              <a:latin typeface="배달의민족 주아" pitchFamily="18" charset="-127"/>
              <a:ea typeface="배달의민족 주아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0495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404714" y="1529451"/>
            <a:ext cx="3094133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1383506" y="1535817"/>
            <a:ext cx="31153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(1) </a:t>
            </a:r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인터넷 자체가 갖는 익명성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14409" y="4411508"/>
            <a:ext cx="124906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충동조절장애</a:t>
            </a: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819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3712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3.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원인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34757" y="1912229"/>
            <a:ext cx="972866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dirty="0"/>
              <a:t>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 환경이 제공하는 익명성으로 인하여 자신이 </a:t>
            </a:r>
            <a:r>
              <a:rPr lang="ko-KR" altLang="en-US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들어나지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않음으로 책임감이 결여되는 것을 들 수 있다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사람들은 인터넷의 가상현실 공간에서 자신의 이름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성별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직업 등을 드러내지 않고 자유롭게 활동할 수 있다는 것이다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첫째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문란한 성행동이나 불법적 행동 등의 일탈을 부추길 수 있고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둘째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내성적인 성향의 사람에게 실제 상황이 아닌 가상적인 상황에서만 상호작용하도록 하며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셋째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우울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·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불안 등과 같은 정서적 어려움이나 실직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·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결혼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·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갈등 등과 같은 개인적 어려움을 회피하도록 하는 </a:t>
            </a:r>
            <a:r>
              <a:rPr lang="ko-KR" altLang="en-US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역기능적인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영역이 있다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</a:p>
          <a:p>
            <a:pPr fontAlgn="base"/>
            <a:endParaRPr lang="ko-KR" altLang="en-US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dirty="0">
              <a:latin typeface="배달의민족 주아" pitchFamily="18" charset="-127"/>
              <a:ea typeface="배달의민족 주아" pitchFamily="18" charset="-127"/>
            </a:endParaRPr>
          </a:p>
          <a:p>
            <a:endParaRPr lang="en-US" altLang="ko-KR" dirty="0">
              <a:latin typeface="배달의민족 주아" pitchFamily="18" charset="-127"/>
              <a:ea typeface="배달의민족 주아" pitchFamily="18" charset="-127"/>
            </a:endParaRPr>
          </a:p>
          <a:p>
            <a:endParaRPr lang="en-US" altLang="ko-KR" dirty="0">
              <a:latin typeface="배달의민족 주아" pitchFamily="18" charset="-127"/>
              <a:ea typeface="배달의민족 주아" pitchFamily="18" charset="-127"/>
            </a:endParaRPr>
          </a:p>
          <a:p>
            <a:endParaRPr lang="ko-KR" altLang="en-US" dirty="0">
              <a:latin typeface="배달의민족 주아" pitchFamily="18" charset="-127"/>
              <a:ea typeface="배달의민족 주아" pitchFamily="18" charset="-127"/>
            </a:endParaRPr>
          </a:p>
          <a:p>
            <a:endParaRPr lang="ko-KR" alt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242939" y="29507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404715" y="3915295"/>
            <a:ext cx="3094132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276431" y="3921661"/>
            <a:ext cx="340503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  (2) </a:t>
            </a:r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이용자들 간의 쌍방향 통신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1404715" y="4295130"/>
            <a:ext cx="952881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TV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 라디오와 같은 매체들은 일방적으로 정보를 받아들이기만 하는 수동적인 존재에 머무른다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하지만 인터넷에서는 뉴스그룹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게시판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블로그 등을 통하여 새로운 인간관계의 망을 넓히고 대인관계의 욕구를 충족시킬 수 있는 것이다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특히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현실세계에서 대인관계에 어려움을 겪고 있는 사람들이 채팅 등을 통하여 인터넷에 쉽게 빠져드는 것도 이러한 특성 때문이다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endParaRPr lang="ko-KR" altLang="en-US" sz="2000" dirty="0">
              <a:latin typeface="배달의민족 주아" pitchFamily="18" charset="-127"/>
              <a:ea typeface="배달의민족 주아" pitchFamily="18" charset="-127"/>
            </a:endParaRPr>
          </a:p>
          <a:p>
            <a:pPr fontAlgn="base"/>
            <a:endParaRPr lang="ko-KR" altLang="en-US" dirty="0">
              <a:latin typeface="배달의민족 주아" pitchFamily="18" charset="-127"/>
              <a:ea typeface="배달의민족 주아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3978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404715" y="1529451"/>
            <a:ext cx="1877982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1334756" y="1535817"/>
            <a:ext cx="2213115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(3) </a:t>
            </a: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무한한 개방성</a:t>
            </a:r>
            <a:endParaRPr lang="ko-KR" altLang="en-US" sz="1700">
              <a:solidFill>
                <a:schemeClr val="bg1"/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714409" y="4411508"/>
            <a:ext cx="1444956" cy="3395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충동조절장애</a:t>
            </a:r>
            <a:endParaRPr lang="ko-KR" altLang="en-US" sz="1700">
              <a:solidFill>
                <a:schemeClr val="bg1"/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86515" cy="5734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/>
                <a:ea typeface="휴먼둥근헤드라인"/>
              </a:rPr>
              <a:t>3</a:t>
            </a:r>
            <a:endParaRPr lang="ko-KR" altLang="en-US" sz="32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/>
              <a:ea typeface="휴먼둥근헤드라인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97600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/>
                <a:ea typeface="배달의민족 주아"/>
              </a:rPr>
              <a:t>본론</a:t>
            </a:r>
            <a:endParaRPr lang="ko-KR" altLang="en-US" sz="3200">
              <a:solidFill>
                <a:schemeClr val="accent2">
                  <a:lumMod val="50000"/>
                </a:schemeClr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355728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3. </a:t>
            </a:r>
            <a:r>
              <a:rPr lang="ko-KR" altLang="en-US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인터넷 중독의 원인</a:t>
            </a:r>
            <a:endParaRPr lang="ko-KR" altLang="en-US" sz="2800">
              <a:latin typeface="배달의민족 주아"/>
              <a:ea typeface="배달의민족 주아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4756" y="1885243"/>
            <a:ext cx="972948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인터넷이 지난 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15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년간 놀라운 속도로 성장할 수 있었던 것은 개방된 표준으로 인해 상호 연결이 쉽고 비용도 들지 않아 학계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기업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소비자간의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네트워크들을 하나로 합쳐서 </a:t>
            </a:r>
            <a:r>
              <a:rPr lang="ko-KR" altLang="en-US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녹여내기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쉬웠기 때문이다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인터넷은 정보의 교환으로 큰 이익을 가져다 주었고 또한 기술혁신이 넘쳐나도록 자유롭게 운영됐다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이러한 개방성으로 자유로운 활동무대로 인터넷은 현실사회의 차별과 제약에 억압받고 있는 현대인들에게 강한 유인력을 발휘하고 있는 것이다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  <a:endParaRPr lang="ko-KR" altLang="en-US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378635" y="3899671"/>
            <a:ext cx="2636933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334756" y="3897003"/>
            <a:ext cx="3597322" cy="339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(4) </a:t>
            </a: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개인의 심리적 충동성</a:t>
            </a:r>
            <a:endParaRPr lang="ko-KR" altLang="en-US" sz="1700">
              <a:solidFill>
                <a:schemeClr val="bg1"/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334756" y="4250946"/>
            <a:ext cx="95288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미국의 연구자 영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(Young)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과 로저스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(Rogers)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의 연구에 따르면 인터넷 사용자 온라인조사를 통하여 인터넷 중독군은 비중독군에 비해 높은 수준의 우울증을 나타내고 있는 것으로 보고하였다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즉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심리적 특성으로 충동성을 들 수 있다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영은 인터넷 중독군이 자신의 인터넷 사용을 적절하게 통제하지 못하며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그로 인해 직업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금전상 어려움이 야기된다는 점에서 분명한 충동조절 장애라고 주장하였다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  <a:endParaRPr lang="ko-KR" altLang="en-US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404715" y="1529451"/>
            <a:ext cx="2472341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1334755" y="1522323"/>
            <a:ext cx="261085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 (5) </a:t>
            </a:r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가정 및 사회적 요인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14409" y="4411508"/>
            <a:ext cx="124906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충동조절장애</a:t>
            </a: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819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3712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3.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원인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686" y="1938159"/>
            <a:ext cx="9728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 중독은 모두 부모와의 대화개방성 정도와 관련이 있는데 부모와의 대화가 개방적으로 이루어지지 못할수록 인터넷과 휴대폰 중독에 더욱 빠지게 된다는 결과가 객관적으로 입증됐다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자신이 이용하는 사이버상의 분위기가 폭력적일 때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청소년들은 그 분위기에 휩쓸려 폭력을 행하게 된다는 것이다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endParaRPr lang="ko-KR" altLang="en-US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432147" y="3298190"/>
            <a:ext cx="2205813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334755" y="3288463"/>
            <a:ext cx="241428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 (6) </a:t>
            </a:r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사회적 욕구 해소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1334756" y="4355515"/>
            <a:ext cx="95288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B480B288-AB24-4EA9-A14C-7CD7BE400B30}"/>
              </a:ext>
            </a:extLst>
          </p:cNvPr>
          <p:cNvSpPr/>
          <p:nvPr/>
        </p:nvSpPr>
        <p:spPr>
          <a:xfrm>
            <a:off x="1404715" y="3668226"/>
            <a:ext cx="952881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인터넷이 가상적 세계라는 배경 속에서 제공하는 사회적 욕구의 해소가 인터넷 중독의 큰 특징이라고 할 수 있다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현대인들이 숱한 좌절을 겪을 때마다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인터넷은 게임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놀이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가상 세계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역할극 등으로 이를 보상할 수 있는 다른 기회를 제공한다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인터넷과 스마트폰을 통해 가상 공간에서 느끼는 대리만족은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비록 그것이 가짜일지라도 강력한 만족을 느끼게 해준다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누군들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꿈이 이루어지는 곳에 머물고 싶지 않겠는가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?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살아가는 동안 이루지 못할 줄 알았던 꿈들이 이뤄지는데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그것을 할 수 없다면 얼마나 큰 고통인가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?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이런 유혹을 인터넷과 스마트폰은 제공한다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이런 짜릿한 만족을 경험한 이들은 인터넷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스마트폰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)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 만들어준 가상공간에서 점점 더 빠져나오기 어렵게 된다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  <a:endParaRPr lang="ko-KR" altLang="en-US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6988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86515" cy="5734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/>
                <a:ea typeface="휴먼둥근헤드라인"/>
              </a:rPr>
              <a:t>3</a:t>
            </a:r>
            <a:endParaRPr lang="ko-KR" altLang="en-US" sz="32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/>
              <a:ea typeface="휴먼둥근헤드라인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97600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/>
                <a:ea typeface="배달의민족 주아"/>
              </a:rPr>
              <a:t>본론</a:t>
            </a:r>
            <a:endParaRPr lang="ko-KR" altLang="en-US" sz="3200">
              <a:solidFill>
                <a:schemeClr val="accent2">
                  <a:lumMod val="50000"/>
                </a:schemeClr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856743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4. </a:t>
            </a:r>
            <a:r>
              <a:rPr lang="ko-KR" altLang="en-US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인터넷 중독센터에 대한 현행 사회 정책 및 프로그램</a:t>
            </a:r>
            <a:endParaRPr lang="ko-KR" altLang="en-US" sz="2800">
              <a:latin typeface="배달의민족 주아"/>
              <a:ea typeface="배달의민족 주아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5" name="직사각형 17"/>
          <p:cNvSpPr/>
          <p:nvPr/>
        </p:nvSpPr>
        <p:spPr>
          <a:xfrm>
            <a:off x="1404715" y="1529451"/>
            <a:ext cx="2472341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6" name="TextBox 20"/>
          <p:cNvSpPr txBox="1"/>
          <p:nvPr/>
        </p:nvSpPr>
        <p:spPr>
          <a:xfrm>
            <a:off x="1334755" y="1522323"/>
            <a:ext cx="2610853" cy="342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1) </a:t>
            </a: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셧다운제</a:t>
            </a:r>
          </a:p>
        </p:txBody>
      </p:sp>
      <p:sp>
        <p:nvSpPr>
          <p:cNvPr id="38" name="TextBox 6"/>
          <p:cNvSpPr txBox="1"/>
          <p:nvPr/>
        </p:nvSpPr>
        <p:spPr>
          <a:xfrm>
            <a:off x="1334757" y="1921461"/>
            <a:ext cx="980568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청소년의 인터넷 게임 중독을 예방하기 위해 마련된 제도로 2011년 5월 19일에 도입된 청소년 보호법 개정안에 따라 2012년부터 시행되었으며 주무부처는 </a:t>
            </a:r>
            <a:r>
              <a:rPr lang="ko-KR" altLang="en-US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여성가족부이다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</a:p>
          <a:p>
            <a:pPr marL="0" indent="15874">
              <a:defRPr/>
            </a:pP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 제도는 ‘16세 미만의 청소년에서 오전 0시부터 오전 6시까지 심야 6시간 동안 인터넷 게임 제공을 제한한다’ 는 것으로 인터넷을 이용하는 게임은 모두 </a:t>
            </a:r>
            <a:r>
              <a:rPr lang="ko-KR" altLang="en-US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셧다운제의</a:t>
            </a: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적용을 받는다. </a:t>
            </a:r>
          </a:p>
        </p:txBody>
      </p:sp>
      <p:sp>
        <p:nvSpPr>
          <p:cNvPr id="41" name="직사각형 1"/>
          <p:cNvSpPr/>
          <p:nvPr/>
        </p:nvSpPr>
        <p:spPr>
          <a:xfrm>
            <a:off x="1334756" y="4355515"/>
            <a:ext cx="95288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ko-KR" altLang="en-US"/>
          </a:p>
        </p:txBody>
      </p:sp>
      <p:graphicFrame>
        <p:nvGraphicFramePr>
          <p:cNvPr id="43" name="표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901474"/>
              </p:ext>
            </p:extLst>
          </p:nvPr>
        </p:nvGraphicFramePr>
        <p:xfrm>
          <a:off x="1354584" y="3365868"/>
          <a:ext cx="9785856" cy="2834640"/>
        </p:xfrm>
        <a:graphic>
          <a:graphicData uri="http://schemas.openxmlformats.org/drawingml/2006/table">
            <a:tbl>
              <a:tblPr firstRow="1" bandRow="1"/>
              <a:tblGrid>
                <a:gridCol w="9785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8346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(1)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간접적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셧다운제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(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피로도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시스템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)</a:t>
                      </a:r>
                    </a:p>
                    <a:p>
                      <a:pPr>
                        <a:defRPr/>
                      </a:pP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‘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일정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시간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이상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플레이할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시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게임머니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및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경험치의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이득이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없게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하는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쪽’ 과 ‘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일정시간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이상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접속을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하지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않을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경우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다음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접속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때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그만큼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어드밴티지를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부여하는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것’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으로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나누어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간접적으로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장기간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접속으로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인한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이득을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없애려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한다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.</a:t>
                      </a:r>
                    </a:p>
                    <a:p>
                      <a:pPr>
                        <a:defRPr/>
                      </a:pPr>
                      <a:endParaRPr lang="en-US" altLang="en-US" sz="1500" b="0" i="0" u="none" strike="noStrike" dirty="0">
                        <a:solidFill>
                          <a:srgbClr val="000000"/>
                        </a:solidFill>
                        <a:latin typeface="맑은 고딕"/>
                        <a:ea typeface="맑은 고딕"/>
                      </a:endParaRPr>
                    </a:p>
                    <a:p>
                      <a:pPr>
                        <a:defRPr/>
                      </a:pP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(2)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직접적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셧다운제</a:t>
                      </a:r>
                      <a:endParaRPr lang="en-US" altLang="en-US" sz="1500" b="0" i="0" u="none" strike="noStrike" dirty="0">
                        <a:solidFill>
                          <a:srgbClr val="000000"/>
                        </a:solidFill>
                        <a:latin typeface="맑은 고딕"/>
                        <a:ea typeface="맑은 고딕"/>
                      </a:endParaRPr>
                    </a:p>
                    <a:p>
                      <a:pPr>
                        <a:defRPr/>
                      </a:pP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간접적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셧다운제에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비해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한층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강화된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것으로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‘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일정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시간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이상은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플레이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하지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못하게하는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것’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인데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피로도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시스템이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‘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게임할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권리’는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침해하지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않았던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반면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직접적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셧다운제도는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완전히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게임을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금지시키는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것이다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.</a:t>
                      </a:r>
                    </a:p>
                    <a:p>
                      <a:pPr>
                        <a:defRPr/>
                      </a:pPr>
                      <a:endParaRPr lang="en-US" altLang="en-US" sz="1500" b="0" i="0" u="none" strike="noStrike" dirty="0">
                        <a:solidFill>
                          <a:srgbClr val="000000"/>
                        </a:solidFill>
                        <a:latin typeface="맑은 고딕"/>
                        <a:ea typeface="맑은 고딕"/>
                      </a:endParaRPr>
                    </a:p>
                    <a:p>
                      <a:pPr>
                        <a:defRPr/>
                      </a:pP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(3)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선택적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셧다운제</a:t>
                      </a:r>
                      <a:endParaRPr lang="en-US" altLang="en-US" sz="1500" b="0" i="0" u="none" strike="noStrike" dirty="0">
                        <a:solidFill>
                          <a:srgbClr val="000000"/>
                        </a:solidFill>
                        <a:latin typeface="맑은 고딕"/>
                        <a:ea typeface="맑은 고딕"/>
                      </a:endParaRPr>
                    </a:p>
                    <a:p>
                      <a:pPr>
                        <a:defRPr/>
                      </a:pP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부모가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요청하면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게임회사가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게임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내용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이용시간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결제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내역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등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자녀의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게임이용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내역을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공개하고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부모가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설정한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시간대에만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자녀가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게임을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하도록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하는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r>
                        <a:rPr lang="en-US" altLang="en-US" sz="15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방식이다</a:t>
                      </a:r>
                      <a:r>
                        <a:rPr lang="en-US" altLang="en-US" sz="1500" b="0" i="0" u="none" strike="noStrike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.</a:t>
                      </a:r>
                    </a:p>
                  </a:txBody>
                  <a:tcPr anchor="ctr">
                    <a:lnL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4191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86515" cy="5734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/>
                <a:ea typeface="휴먼둥근헤드라인"/>
              </a:rPr>
              <a:t>3</a:t>
            </a:r>
            <a:endParaRPr lang="ko-KR" altLang="en-US" sz="32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/>
              <a:ea typeface="휴먼둥근헤드라인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97600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/>
                <a:ea typeface="배달의민족 주아"/>
              </a:rPr>
              <a:t>본론</a:t>
            </a:r>
            <a:endParaRPr lang="ko-KR" altLang="en-US" sz="3200">
              <a:solidFill>
                <a:schemeClr val="accent2">
                  <a:lumMod val="50000"/>
                </a:schemeClr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856743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4. </a:t>
            </a:r>
            <a:r>
              <a:rPr lang="ko-KR" altLang="en-US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인터넷 중독센터에 대한 현행 사회 정책 및 프로그램</a:t>
            </a:r>
            <a:endParaRPr lang="ko-KR" altLang="en-US" sz="2800">
              <a:latin typeface="배달의민족 주아"/>
              <a:ea typeface="배달의민족 주아"/>
            </a:endParaRPr>
          </a:p>
        </p:txBody>
      </p:sp>
      <p:sp>
        <p:nvSpPr>
          <p:cNvPr id="35" name="직사각형 17"/>
          <p:cNvSpPr/>
          <p:nvPr/>
        </p:nvSpPr>
        <p:spPr>
          <a:xfrm>
            <a:off x="1404715" y="1529451"/>
            <a:ext cx="2472341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6" name="TextBox 20"/>
          <p:cNvSpPr txBox="1"/>
          <p:nvPr/>
        </p:nvSpPr>
        <p:spPr>
          <a:xfrm>
            <a:off x="1334755" y="1522323"/>
            <a:ext cx="26108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700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</a:t>
            </a:r>
            <a:r>
              <a:rPr lang="en-US" altLang="ko-KR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2)</a:t>
            </a:r>
            <a:r>
              <a:rPr lang="ko-KR" altLang="en-US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</a:t>
            </a:r>
            <a:r>
              <a:rPr lang="ko-KR" altLang="en-US" dirty="0" err="1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쿨링오프제</a:t>
            </a:r>
            <a:endParaRPr lang="ko-KR" altLang="en-US" dirty="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8" name="TextBox 6"/>
          <p:cNvSpPr txBox="1"/>
          <p:nvPr/>
        </p:nvSpPr>
        <p:spPr>
          <a:xfrm>
            <a:off x="1334757" y="1921461"/>
            <a:ext cx="98056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청소년계정의 사용자가 게임에 접속하고 2시간이 지나면 자동으로 종료되고 10분 뒤에1회에 한하여 다시 접속 가능하게 하여 청소년 사용자의 게임 이용 시간을 제한하는 교육과학기술부에서 만든 제도이다.</a:t>
            </a:r>
          </a:p>
        </p:txBody>
      </p:sp>
      <p:sp>
        <p:nvSpPr>
          <p:cNvPr id="44" name="직사각형 17"/>
          <p:cNvSpPr/>
          <p:nvPr/>
        </p:nvSpPr>
        <p:spPr>
          <a:xfrm>
            <a:off x="1381498" y="4038608"/>
            <a:ext cx="2472341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5" name="TextBox 20"/>
          <p:cNvSpPr txBox="1"/>
          <p:nvPr/>
        </p:nvSpPr>
        <p:spPr>
          <a:xfrm>
            <a:off x="1297931" y="4031480"/>
            <a:ext cx="26108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700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</a:t>
            </a:r>
            <a:r>
              <a:rPr lang="en-US" altLang="ko-KR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3)</a:t>
            </a:r>
            <a:r>
              <a:rPr lang="ko-KR" altLang="en-US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</a:t>
            </a:r>
            <a:r>
              <a:rPr lang="ko-KR" altLang="en-US" dirty="0" err="1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키즈</a:t>
            </a:r>
            <a:r>
              <a:rPr lang="ko-KR" altLang="en-US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</a:t>
            </a:r>
            <a:r>
              <a:rPr lang="ko-KR" altLang="en-US" dirty="0" err="1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락</a:t>
            </a:r>
            <a:endParaRPr lang="ko-KR" altLang="en-US" dirty="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46" name="TextBox 6"/>
          <p:cNvSpPr txBox="1"/>
          <p:nvPr/>
        </p:nvSpPr>
        <p:spPr>
          <a:xfrm>
            <a:off x="1250306" y="4430618"/>
            <a:ext cx="98056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곰TV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채널에서 제공되는 프로그램 중 어린이, 청소년에게 보다 유익한 정보만을 골라 제공해 주는 동시에 성인영상물에 대한 접근을 제한하는 기능이다. 다만 19세 이상 계정으로 로그인 할 경우에는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키즈락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설정이 일시적으로 해지된다. 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8714409" y="4411508"/>
            <a:ext cx="124906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충동조절장애</a:t>
            </a: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819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4142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5.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 예방 해외 사례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487156" y="1383800"/>
            <a:ext cx="11095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1)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미국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772751"/>
              </p:ext>
            </p:extLst>
          </p:nvPr>
        </p:nvGraphicFramePr>
        <p:xfrm>
          <a:off x="1610686" y="1859405"/>
          <a:ext cx="9152389" cy="456580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4656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867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664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kern="1200" dirty="0">
                        <a:effectLst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kern="1200" dirty="0">
                        <a:effectLst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kern="1200" dirty="0">
                        <a:effectLst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함초롬돋움"/>
                        </a:rPr>
                        <a:t>중독 관련 연구소 및 치료 센터 운영 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 latinLnBrk="1"/>
                      <a:endParaRPr lang="en-US" altLang="ko-KR" sz="1800" b="0" kern="1200" dirty="0"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fontAlgn="base" latinLnBrk="1"/>
                      <a:r>
                        <a:rPr lang="ko-KR" altLang="en-US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하버드 의대 인터넷 중독 서비스 </a:t>
                      </a:r>
                      <a:r>
                        <a:rPr lang="en-US" altLang="ko-KR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: </a:t>
                      </a:r>
                      <a:r>
                        <a:rPr lang="ko-KR" altLang="en-US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개인 및 직장인 대상의 인터넷 중독 예방 교육</a:t>
                      </a:r>
                      <a:r>
                        <a:rPr lang="en-US" altLang="ko-KR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기업체 대상의 상담 프로그램 학교 대상의 예방 사업 </a:t>
                      </a:r>
                    </a:p>
                    <a:p>
                      <a:pPr fontAlgn="base" latinLnBrk="1"/>
                      <a:r>
                        <a:rPr lang="en-US" altLang="ko-KR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</a:t>
                      </a:r>
                      <a:r>
                        <a:rPr lang="ko-KR" altLang="en-US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인터넷 중독 치료 센터 </a:t>
                      </a:r>
                      <a:r>
                        <a:rPr lang="en-US" altLang="ko-KR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: </a:t>
                      </a:r>
                      <a:r>
                        <a:rPr lang="ko-KR" altLang="en-US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온</a:t>
                      </a:r>
                      <a:r>
                        <a:rPr lang="en-US" altLang="ko-KR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b="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오프라인 상에서 다양한 인터넷 중독 예방 및 치료를 위한 정보와 서비스제공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553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b="1" kern="1200" dirty="0">
                        <a:effectLst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인터넷 사이트를 이용한 중독 치료 서비스 제공 </a:t>
                      </a:r>
                    </a:p>
                    <a:p>
                      <a:pPr algn="ctr" latinLnBrk="1"/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kern="1200" dirty="0"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addctionsearch.com : </a:t>
                      </a:r>
                      <a:r>
                        <a:rPr lang="en-US" altLang="ko-KR" sz="1800" kern="1200" dirty="0" err="1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각종</a:t>
                      </a:r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kern="1200" dirty="0" err="1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중독</a:t>
                      </a:r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kern="1200" dirty="0" err="1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관련</a:t>
                      </a:r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kern="1200" dirty="0" err="1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정보</a:t>
                      </a:r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kern="1200" dirty="0" err="1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제공</a:t>
                      </a:r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24시간 </a:t>
                      </a:r>
                      <a:r>
                        <a:rPr lang="en-US" altLang="ko-KR" sz="1800" kern="1200" dirty="0" err="1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상담전화</a:t>
                      </a:r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kern="1200" dirty="0" err="1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서비스</a:t>
                      </a:r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kern="1200" dirty="0" err="1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제공</a:t>
                      </a:r>
                      <a:endParaRPr lang="en-US" altLang="ko-KR" sz="1800" kern="1200" dirty="0"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465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kern="1200" dirty="0">
                        <a:effectLst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법</a:t>
                      </a:r>
                      <a:r>
                        <a:rPr lang="en-US" altLang="ko-KR" sz="2000" b="1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· </a:t>
                      </a:r>
                      <a:r>
                        <a:rPr lang="ko-KR" altLang="en-US" sz="2000" b="1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제도적 방안 </a:t>
                      </a:r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인터넷 불법도박 금지법 제정 </a:t>
                      </a:r>
                    </a:p>
                    <a:p>
                      <a:pPr fontAlgn="base" latinLnBrk="1"/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아동 인터넷 보호법 제정 </a:t>
                      </a:r>
                    </a:p>
                    <a:p>
                      <a:pPr fontAlgn="base" latinLnBrk="1"/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아동 온라인 보호법 </a:t>
                      </a:r>
                    </a:p>
                    <a:p>
                      <a:pPr fontAlgn="base" latinLnBrk="1"/>
                      <a:r>
                        <a:rPr lang="en-US" altLang="ko-KR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kern="1200" dirty="0"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오락 소프트웨어 등급 심의위원회 </a:t>
                      </a:r>
                      <a:endParaRPr lang="ko-KR" altLang="en-US" sz="1800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581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8714409" y="4411508"/>
            <a:ext cx="124906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충동조절장애</a:t>
            </a: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819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4142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5.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 예방 해외 사례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487156" y="1383800"/>
            <a:ext cx="17892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2)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유럽연합</a:t>
            </a: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177026"/>
              </p:ext>
            </p:extLst>
          </p:nvPr>
        </p:nvGraphicFramePr>
        <p:xfrm>
          <a:off x="1744484" y="1954635"/>
          <a:ext cx="8657865" cy="18288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1773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805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682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b="1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기술적 장치 마련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safer internet </a:t>
                      </a:r>
                      <a:r>
                        <a:rPr lang="en-US" altLang="ko-KR" sz="1800" b="0" kern="1200" dirty="0" err="1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programme</a:t>
                      </a:r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: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어린이의 안전한 인터넷 사용을 도와주고 유해한 </a:t>
                      </a:r>
                      <a:r>
                        <a:rPr lang="ko-KR" alt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콘텐츠의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생성을 막는 프로그램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82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관련 협회 설치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유럽인터넷감시망제공자 협회</a:t>
                      </a:r>
                    </a:p>
                    <a:p>
                      <a:pPr fontAlgn="base" latinLnBrk="1"/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범유럽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게임 정보 협회 출범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886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8714409" y="4411508"/>
            <a:ext cx="124906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충동조절장애</a:t>
            </a: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819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4142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5.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 예방 해외 사례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487156" y="1383800"/>
            <a:ext cx="11785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3)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영국</a:t>
            </a:r>
            <a:endParaRPr lang="en-US" altLang="ko-KR" sz="28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endParaRPr lang="ko-KR" altLang="en-US" sz="28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386287"/>
              </p:ext>
            </p:extLst>
          </p:nvPr>
        </p:nvGraphicFramePr>
        <p:xfrm>
          <a:off x="1610260" y="1954635"/>
          <a:ext cx="8792088" cy="399712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3960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960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897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b="1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중독 관련 정부기관 설치</a:t>
                      </a:r>
                      <a:endParaRPr lang="en-US" altLang="ko-KR" sz="2000" b="1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2000" b="1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 latinLnBrk="1"/>
                      <a:endParaRPr lang="en-US" altLang="ko-KR" sz="1800" b="0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fontAlgn="base" latinLnBrk="1"/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CEOP </a:t>
                      </a:r>
                      <a:endParaRPr lang="ko-KR" altLang="en-US" sz="1800" b="0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fontAlgn="base" latinLnBrk="1"/>
                      <a:r>
                        <a:rPr lang="en-US" altLang="ko-KR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b="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국립중독 센터 설치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87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b="1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연구기관</a:t>
                      </a:r>
                    </a:p>
                    <a:p>
                      <a:pPr algn="ctr" latinLnBrk="1"/>
                      <a:endParaRPr lang="ko-KR" altLang="en-US" sz="2000" b="1" dirty="0"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</a:t>
                      </a:r>
                      <a:r>
                        <a:rPr lang="ko-KR" altLang="en-US" sz="1800" kern="1200" dirty="0" err="1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노팅햄</a:t>
                      </a:r>
                      <a:r>
                        <a:rPr lang="ko-KR" altLang="en-US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ko-KR" altLang="en-US" sz="1800" kern="1200" dirty="0" err="1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트랜트</a:t>
                      </a:r>
                      <a:r>
                        <a:rPr lang="ko-KR" altLang="en-US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대학의 활동이 활발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47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b="1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중독 전문 사이트 개설</a:t>
                      </a:r>
                    </a:p>
                    <a:p>
                      <a:pPr algn="ctr" latinLnBrk="1"/>
                      <a:endParaRPr lang="ko-KR" altLang="en-US" sz="2000" b="1" dirty="0"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 </a:t>
                      </a:r>
                      <a:r>
                        <a:rPr lang="ko-KR" altLang="en-US" sz="1800" kern="1200" dirty="0" err="1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채팅룸</a:t>
                      </a:r>
                      <a:r>
                        <a:rPr lang="en-US" altLang="ko-KR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온라인 게임 </a:t>
                      </a:r>
                      <a:r>
                        <a:rPr lang="ko-KR" altLang="en-US" sz="1800" kern="1200" dirty="0" err="1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이메일</a:t>
                      </a:r>
                      <a:r>
                        <a:rPr lang="en-US" altLang="ko-KR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1200" dirty="0" err="1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모바일</a:t>
                      </a:r>
                      <a:r>
                        <a:rPr lang="en-US" altLang="ko-KR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, </a:t>
                      </a:r>
                      <a:r>
                        <a:rPr lang="ko-KR" altLang="en-US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메신저 등 잠재적인 중독 위험에 대처하는 전문 사이트 존재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67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b="1" kern="1200" dirty="0">
                        <a:solidFill>
                          <a:schemeClr val="dk1"/>
                        </a:solidFill>
                        <a:effectLst/>
                        <a:latin typeface="함초롬돋움" pitchFamily="18" charset="-127"/>
                        <a:ea typeface="함초롬돋움" pitchFamily="18" charset="-127"/>
                        <a:cs typeface="함초롬돋움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민간단체의 운영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-</a:t>
                      </a:r>
                      <a:r>
                        <a:rPr lang="ko-KR" altLang="en-US" sz="1800" kern="1200" dirty="0" err="1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겜케어</a:t>
                      </a:r>
                      <a:r>
                        <a:rPr lang="ko-KR" altLang="en-US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 </a:t>
                      </a:r>
                      <a:r>
                        <a:rPr lang="en-US" altLang="ko-KR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: </a:t>
                      </a:r>
                      <a:r>
                        <a:rPr lang="ko-KR" altLang="en-US" sz="1800" kern="1200" dirty="0">
                          <a:solidFill>
                            <a:schemeClr val="dk1"/>
                          </a:solidFill>
                          <a:effectLst/>
                          <a:latin typeface="함초롬돋움" pitchFamily="18" charset="-127"/>
                          <a:ea typeface="함초롬돋움" pitchFamily="18" charset="-127"/>
                          <a:cs typeface="함초롬돋움" pitchFamily="18" charset="-127"/>
                        </a:rPr>
                        <a:t>도박 중독자에 대한 지속적인 상담제공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30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오각형 3"/>
          <p:cNvSpPr/>
          <p:nvPr/>
        </p:nvSpPr>
        <p:spPr>
          <a:xfrm>
            <a:off x="1085732" y="2694321"/>
            <a:ext cx="2384886" cy="64732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갈매기형 수장 4"/>
          <p:cNvSpPr/>
          <p:nvPr/>
        </p:nvSpPr>
        <p:spPr>
          <a:xfrm>
            <a:off x="3915608" y="2694321"/>
            <a:ext cx="2384886" cy="647324"/>
          </a:xfrm>
          <a:prstGeom prst="chevr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6627659" y="2700803"/>
            <a:ext cx="2384886" cy="647324"/>
          </a:xfrm>
          <a:prstGeom prst="chevron">
            <a:avLst/>
          </a:prstGeom>
          <a:solidFill>
            <a:srgbClr val="F09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갈매기형 수장 7"/>
          <p:cNvSpPr/>
          <p:nvPr/>
        </p:nvSpPr>
        <p:spPr>
          <a:xfrm>
            <a:off x="9130084" y="2670522"/>
            <a:ext cx="2384886" cy="647324"/>
          </a:xfrm>
          <a:prstGeom prst="chevron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513042" y="2694321"/>
            <a:ext cx="9877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서론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67513" y="2694595"/>
            <a:ext cx="976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94757" y="2700803"/>
            <a:ext cx="9909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결론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514543" y="2670522"/>
            <a:ext cx="1188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ko-KR" altLang="en-US" sz="4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출처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783" y="3543657"/>
            <a:ext cx="29706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정의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2.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현황과 양상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3.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진단 준거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10795" y="3402755"/>
            <a:ext cx="3818674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유형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2.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증상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3.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원인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4.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중독센터에 대한 현행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사회 정책 및 프로그램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5.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 예방 외국사례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endParaRPr lang="ko-KR" altLang="en-US" sz="1600" dirty="0">
              <a:ln>
                <a:solidFill>
                  <a:schemeClr val="bg1">
                    <a:alpha val="1000"/>
                  </a:schemeClr>
                </a:solidFill>
              </a:ln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6308" y="3402207"/>
            <a:ext cx="12490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해결방안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23" name="직각 삼각형 22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1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78635" y="477898"/>
            <a:ext cx="1029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err="1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Chep</a:t>
            </a:r>
            <a:r>
              <a:rPr lang="en-US" altLang="ko-KR" sz="24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 1</a:t>
            </a:r>
            <a:endParaRPr lang="ko-KR" altLang="en-US" sz="24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accent2">
                  <a:lumMod val="50000"/>
                </a:schemeClr>
              </a:solidFill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78635" y="897359"/>
            <a:ext cx="931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목차</a:t>
            </a:r>
          </a:p>
        </p:txBody>
      </p:sp>
    </p:spTree>
    <p:extLst>
      <p:ext uri="{BB962C8B-B14F-4D97-AF65-F5344CB8AC3E}">
        <p14:creationId xmlns:p14="http://schemas.microsoft.com/office/powerpoint/2010/main" val="311981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8714409" y="4411508"/>
            <a:ext cx="1444956" cy="3395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충동조절장애</a:t>
            </a:r>
            <a:endParaRPr lang="ko-KR" altLang="en-US" sz="1700">
              <a:solidFill>
                <a:schemeClr val="bg1"/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86515" cy="5734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/>
                <a:ea typeface="휴먼둥근헤드라인"/>
              </a:rPr>
              <a:t>4</a:t>
            </a:r>
            <a:endParaRPr lang="ko-KR" altLang="en-US" sz="32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/>
              <a:ea typeface="휴먼둥근헤드라인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97600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/>
                <a:ea typeface="배달의민족 주아"/>
              </a:rPr>
              <a:t>결론</a:t>
            </a:r>
            <a:endParaRPr lang="ko-KR" altLang="en-US" sz="3200">
              <a:solidFill>
                <a:schemeClr val="accent2">
                  <a:lumMod val="50000"/>
                </a:schemeClr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196660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1. </a:t>
            </a:r>
            <a:r>
              <a:rPr lang="ko-KR" altLang="en-US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해결방안</a:t>
            </a:r>
            <a:endParaRPr lang="ko-KR" altLang="en-US" sz="2800">
              <a:latin typeface="배달의민족 주아"/>
              <a:ea typeface="배달의민족 주아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8" name="직사각형 17"/>
          <p:cNvSpPr/>
          <p:nvPr/>
        </p:nvSpPr>
        <p:spPr>
          <a:xfrm>
            <a:off x="1404715" y="1529451"/>
            <a:ext cx="2472341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9" name="TextBox 20"/>
          <p:cNvSpPr txBox="1"/>
          <p:nvPr/>
        </p:nvSpPr>
        <p:spPr>
          <a:xfrm>
            <a:off x="1334755" y="1522323"/>
            <a:ext cx="2610853" cy="342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1)</a:t>
            </a: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이론에 따른 해결방안</a:t>
            </a:r>
          </a:p>
        </p:txBody>
      </p:sp>
      <p:sp>
        <p:nvSpPr>
          <p:cNvPr id="40" name="TextBox 6"/>
          <p:cNvSpPr txBox="1"/>
          <p:nvPr/>
        </p:nvSpPr>
        <p:spPr>
          <a:xfrm>
            <a:off x="1404715" y="1889760"/>
            <a:ext cx="9824733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2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(1)</a:t>
            </a:r>
            <a:r>
              <a:rPr lang="ko-KR" altLang="en-US" sz="22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사회 </a:t>
            </a:r>
            <a:r>
              <a:rPr lang="ko-KR" altLang="en-US" sz="22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병리론적</a:t>
            </a:r>
            <a:r>
              <a:rPr lang="ko-KR" altLang="en-US" sz="22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관점</a:t>
            </a:r>
            <a:endParaRPr lang="ko-KR" altLang="en-US" sz="22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endParaRPr lang="ko-KR" altLang="en-US" sz="2200" b="1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r>
              <a:rPr lang="ko-KR" altLang="en-US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기능주의의 사회병리론 관점에서 보자면 사회구성원의 사회화의 실패로 인해 문제가 일어나는 것이기 때문에 사회화에 문제를 가지고 있는 청소년들을 대상으로 상담이나 심리치료를 통해 적절한 사회화가 이루어 질 수 있도록 도와준다</a:t>
            </a:r>
            <a:r>
              <a:rPr lang="en-US" altLang="ko-KR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</a:p>
          <a:p>
            <a:pPr>
              <a:defRPr/>
            </a:pPr>
            <a:endParaRPr lang="en-US" altLang="ko-KR" sz="22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r>
              <a:rPr lang="en-US" altLang="ko-KR" sz="22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(2)</a:t>
            </a:r>
            <a:r>
              <a:rPr lang="ko-KR" altLang="en-US" sz="22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접촉 차이론적 관점</a:t>
            </a:r>
          </a:p>
          <a:p>
            <a:pPr>
              <a:defRPr/>
            </a:pPr>
            <a:endParaRPr lang="ko-KR" altLang="en-US" sz="22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r>
              <a:rPr lang="ko-KR" altLang="en-US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주위 환경의 영향을 받는 접촉 차이론면에서는 문제 청소년 당사자만 해결하는 것이 아니라 자녀에게 무관심한 부모</a:t>
            </a:r>
            <a:r>
              <a:rPr lang="en-US" altLang="ko-KR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</a:t>
            </a:r>
            <a:r>
              <a:rPr lang="ko-KR" altLang="en-US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주위 친구들과 학교 모두가 중독으로부터 벗어날 수 있도록 같이 노력해야한다</a:t>
            </a:r>
            <a:r>
              <a:rPr lang="en-US" altLang="ko-KR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  <a:r>
              <a:rPr lang="ko-KR" altLang="en-US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또한 한번 인터넷 중독자가 되었다고 해서 그 사람을 낙인 찍지 말아야한다</a:t>
            </a:r>
            <a:r>
              <a:rPr lang="en-US" altLang="ko-KR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  <a:r>
              <a:rPr lang="ko-KR" altLang="en-US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중독을 벗어나면 인터넷 사용을 통제 할 수 있는 능력이 충분히 길러진다</a:t>
            </a:r>
            <a:r>
              <a:rPr lang="en-US" altLang="ko-KR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  <a:r>
              <a:rPr lang="ko-KR" altLang="en-US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따라서 주위 사람들에 대한 인식도 함께 성장 할 수 있도록 교육이 이루어져야 한다</a:t>
            </a:r>
            <a:r>
              <a:rPr lang="en-US" altLang="ko-KR" sz="22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86515" cy="5734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/>
                <a:ea typeface="휴먼둥근헤드라인"/>
              </a:rPr>
              <a:t>4</a:t>
            </a:r>
            <a:endParaRPr lang="ko-KR" altLang="en-US" sz="32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/>
              <a:ea typeface="휴먼둥근헤드라인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97600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/>
                <a:ea typeface="배달의민족 주아"/>
              </a:rPr>
              <a:t>결론</a:t>
            </a:r>
            <a:endParaRPr lang="ko-KR" altLang="en-US" sz="3200">
              <a:solidFill>
                <a:schemeClr val="accent2">
                  <a:lumMod val="50000"/>
                </a:schemeClr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196660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1. </a:t>
            </a:r>
            <a:r>
              <a:rPr lang="ko-KR" altLang="en-US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해결방안</a:t>
            </a:r>
            <a:endParaRPr lang="ko-KR" altLang="en-US" sz="2800">
              <a:latin typeface="배달의민족 주아"/>
              <a:ea typeface="배달의민족 주아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1" name="TextBox 22"/>
          <p:cNvSpPr txBox="1"/>
          <p:nvPr/>
        </p:nvSpPr>
        <p:spPr>
          <a:xfrm>
            <a:off x="8714409" y="4411508"/>
            <a:ext cx="1483056" cy="3395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</a:rPr>
              <a:t>충동조절장애</a:t>
            </a:r>
            <a:endParaRPr lang="ko-KR" altLang="en-US" sz="1700">
              <a:solidFill>
                <a:schemeClr val="bg1"/>
              </a:solidFill>
            </a:endParaRPr>
          </a:p>
        </p:txBody>
      </p:sp>
      <p:sp>
        <p:nvSpPr>
          <p:cNvPr id="42" name="직사각형 17"/>
          <p:cNvSpPr/>
          <p:nvPr/>
        </p:nvSpPr>
        <p:spPr>
          <a:xfrm>
            <a:off x="1404715" y="1529451"/>
            <a:ext cx="3185546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3" name="TextBox 20"/>
          <p:cNvSpPr txBox="1"/>
          <p:nvPr/>
        </p:nvSpPr>
        <p:spPr>
          <a:xfrm>
            <a:off x="1334753" y="1522323"/>
            <a:ext cx="3415271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700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2)</a:t>
            </a:r>
            <a:r>
              <a:rPr lang="ko-KR" altLang="en-US" sz="1700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정책적 차원에 따른 해결방안</a:t>
            </a:r>
          </a:p>
        </p:txBody>
      </p:sp>
      <p:sp>
        <p:nvSpPr>
          <p:cNvPr id="44" name="TextBox 6"/>
          <p:cNvSpPr txBox="1"/>
          <p:nvPr/>
        </p:nvSpPr>
        <p:spPr>
          <a:xfrm>
            <a:off x="1334757" y="1930983"/>
            <a:ext cx="1009143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0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(1) </a:t>
            </a:r>
            <a:r>
              <a:rPr lang="en-US" altLang="ko-KR" sz="20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0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게임</a:t>
            </a:r>
            <a:r>
              <a:rPr lang="en-US" altLang="ko-KR" sz="20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할증제도</a:t>
            </a:r>
            <a:endParaRPr lang="en-US" altLang="ko-KR" sz="2000" b="1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endParaRPr lang="en-US" altLang="ko-KR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중독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특히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온라인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게임중독은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오랜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시간동안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한다는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것이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가장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큰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특징이다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이렇게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오랜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시간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같은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자세로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앉아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있을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경우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몸에도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목디스크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심정맥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혈전증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등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많은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무리가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가서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심할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경우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사망에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이르게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된다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장시간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온라인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게임을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방지하기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위해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일정시간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이상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계속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접속할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경우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가정에서는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요금에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할증을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붙여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부과하고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pc방에서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장시간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게임을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할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경우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게임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요금에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할증을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붙여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부과하는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방법을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추진해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스스로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금전적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압박에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의해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게임을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중단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할 수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있도록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해야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한다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</a:p>
          <a:p>
            <a:pPr>
              <a:defRPr/>
            </a:pPr>
            <a:endParaRPr lang="en-US" altLang="ko-KR" sz="2000" b="1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r>
              <a:rPr lang="en-US" altLang="ko-KR" sz="20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(2) </a:t>
            </a:r>
            <a:r>
              <a:rPr lang="en-US" altLang="ko-KR" sz="20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대학</a:t>
            </a:r>
            <a:r>
              <a:rPr lang="en-US" altLang="ko-KR" sz="20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내 </a:t>
            </a:r>
            <a:r>
              <a:rPr lang="en-US" altLang="ko-KR" sz="20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0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중독치료</a:t>
            </a:r>
            <a:r>
              <a:rPr lang="en-US" altLang="ko-KR" sz="20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학과</a:t>
            </a:r>
            <a:r>
              <a:rPr lang="en-US" altLang="ko-KR" sz="20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개설</a:t>
            </a:r>
            <a:r>
              <a:rPr lang="en-US" altLang="ko-KR" sz="20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및 </a:t>
            </a:r>
            <a:r>
              <a:rPr lang="en-US" altLang="ko-KR" sz="20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보급</a:t>
            </a:r>
            <a:endParaRPr lang="en-US" altLang="ko-KR" sz="2000" b="1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endParaRPr lang="en-US" altLang="ko-KR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대학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내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중독에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대해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배우고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그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해결방안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등을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배우며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연구하는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학과를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개설하여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전문가를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양성해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후에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그들이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초, 중,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고등학교나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복지관등으로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진로를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정해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그곳에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배치되어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중독자와의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접근성을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높이도록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한다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학교사회복지사처럼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인터넷중독치료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전문가로서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가까이서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전문적인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지식을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가지고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케어가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가능해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중독자들이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더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단시간에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문제를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해결할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수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있을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것이라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0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본다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86515" cy="5734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/>
                <a:ea typeface="휴먼둥근헤드라인"/>
              </a:rPr>
              <a:t>4</a:t>
            </a:r>
            <a:endParaRPr lang="ko-KR" altLang="en-US" sz="32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/>
              <a:ea typeface="휴먼둥근헤드라인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97600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/>
                <a:ea typeface="배달의민족 주아"/>
              </a:rPr>
              <a:t>결론</a:t>
            </a:r>
            <a:endParaRPr lang="ko-KR" altLang="en-US" sz="3200">
              <a:solidFill>
                <a:schemeClr val="accent2">
                  <a:lumMod val="50000"/>
                </a:schemeClr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196660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1. </a:t>
            </a:r>
            <a:r>
              <a:rPr lang="ko-KR" altLang="en-US" sz="28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해결방안</a:t>
            </a:r>
            <a:endParaRPr lang="ko-KR" altLang="en-US" sz="2800" dirty="0">
              <a:latin typeface="배달의민족 주아"/>
              <a:ea typeface="배달의민족 주아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>
          <a:xfrm>
            <a:off x="3432175" y="2909888"/>
            <a:ext cx="12192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1" name="TextBox 22"/>
          <p:cNvSpPr txBox="1"/>
          <p:nvPr/>
        </p:nvSpPr>
        <p:spPr>
          <a:xfrm>
            <a:off x="8714409" y="4411508"/>
            <a:ext cx="1483056" cy="3395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</a:rPr>
              <a:t>충동조절장애</a:t>
            </a:r>
            <a:endParaRPr lang="ko-KR" altLang="en-US" sz="1700">
              <a:solidFill>
                <a:schemeClr val="bg1"/>
              </a:solidFill>
            </a:endParaRPr>
          </a:p>
        </p:txBody>
      </p:sp>
      <p:sp>
        <p:nvSpPr>
          <p:cNvPr id="42" name="직사각형 17"/>
          <p:cNvSpPr/>
          <p:nvPr/>
        </p:nvSpPr>
        <p:spPr>
          <a:xfrm>
            <a:off x="1404715" y="1529451"/>
            <a:ext cx="3169959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3" name="TextBox 20"/>
          <p:cNvSpPr txBox="1"/>
          <p:nvPr/>
        </p:nvSpPr>
        <p:spPr>
          <a:xfrm>
            <a:off x="1334754" y="1522323"/>
            <a:ext cx="334755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700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</a:rPr>
              <a:t> 정책적 차원에 따른 해결방안</a:t>
            </a:r>
            <a:r>
              <a:rPr lang="ko-KR" altLang="en-US" sz="1700" dirty="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4" name="TextBox 6"/>
          <p:cNvSpPr txBox="1"/>
          <p:nvPr/>
        </p:nvSpPr>
        <p:spPr>
          <a:xfrm>
            <a:off x="1334754" y="2032953"/>
            <a:ext cx="989140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4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(3) </a:t>
            </a:r>
            <a:r>
              <a:rPr lang="en-US" altLang="ko-KR" sz="24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정기적으로</a:t>
            </a:r>
            <a:r>
              <a:rPr lang="en-US" altLang="ko-KR" sz="24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초, 중, 고 내 </a:t>
            </a:r>
            <a:r>
              <a:rPr lang="en-US" altLang="ko-KR" sz="24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4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이용</a:t>
            </a:r>
            <a:r>
              <a:rPr lang="en-US" altLang="ko-KR" sz="24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습관</a:t>
            </a:r>
            <a:r>
              <a:rPr lang="en-US" altLang="ko-KR" sz="24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진단서</a:t>
            </a:r>
            <a:r>
              <a:rPr lang="en-US" altLang="ko-KR" sz="2400" b="1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b="1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돌리기</a:t>
            </a:r>
            <a:endParaRPr lang="en-US" altLang="ko-KR" sz="2400" b="1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현재도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가끔씩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학교에서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이용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습관에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대한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설문지를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돌리곤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하지만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후에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별다른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방안은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없는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것으로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알고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있다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앞으로는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한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달에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1번, 두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달에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1번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이런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식으로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좀 더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자주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정기적으로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인터넷사용에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대한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진단지를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돌린다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그러나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청소년들이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인터넷사용시간이나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빈도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등을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솔직하게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표기하지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않고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속이는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경우도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종종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있기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때문에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학부형에게도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자녀의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인터넷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이용습관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진단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관찰자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척도를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배부해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객관적으로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판단할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수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있게끔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한다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진단서를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분석한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결과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중독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정도가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위험군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고위험군으로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나올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경우에는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학교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측에서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치료센터를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연계하도록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정부에서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지원해준다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.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99147" y="2874999"/>
            <a:ext cx="37874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THANK YOU !</a:t>
            </a:r>
            <a:endParaRPr lang="ko-KR" altLang="en-US" sz="48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890107" y="2533759"/>
            <a:ext cx="4605528" cy="282376"/>
          </a:xfrm>
          <a:prstGeom prst="rect">
            <a:avLst/>
          </a:prstGeom>
          <a:solidFill>
            <a:srgbClr val="F09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335104" y="2474892"/>
            <a:ext cx="16385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6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2473853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각 삼각형 21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2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04494" y="393889"/>
            <a:ext cx="8290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서론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04494" y="921000"/>
            <a:ext cx="3095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정의 </a:t>
            </a:r>
          </a:p>
        </p:txBody>
      </p:sp>
      <p:pic>
        <p:nvPicPr>
          <p:cNvPr id="1026" name="Picture 2" descr="인터넷 중독에 대한 이미지 검색결과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19" y="1761273"/>
            <a:ext cx="4881348" cy="2031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0" y="4018894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4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 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현재 인터넷은 첨단 기술의 발달로 우리 생활에 없어서는 안 될 필수적인 존재가 되었다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하지만 그 발달로 인한 부작용도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점점 증가하고 있다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그 대표적인 예가 인터넷 중독인데 이는 인터넷을 과다 사용하여 인터넷에 대한 금단과 내성이 생겨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이로 인해 일상생활의 장애가 유발되는 상태로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다시 말해 인터넷 및 컴퓨터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스마트 기기 사용에 스스로 통제가 불가능해지면서 가정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학교 등 일상생활에서 현저한 무게를 초래하는 상태로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방치하게 된다면 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ADHD,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우울증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충동조절장애 등의 정신질환이 유발 될 수 있다</a:t>
            </a:r>
            <a:r>
              <a:rPr lang="en-US" altLang="ko-KR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23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4666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각 삼각형 21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2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04494" y="393889"/>
            <a:ext cx="8290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서론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04494" y="921000"/>
            <a:ext cx="3712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2.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현황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xmlns="" id="{E3481B72-176A-441E-9A46-F6D491F14B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462037"/>
              </p:ext>
            </p:extLst>
          </p:nvPr>
        </p:nvGraphicFramePr>
        <p:xfrm>
          <a:off x="2602674" y="2157984"/>
          <a:ext cx="6218555" cy="1417320"/>
        </p:xfrm>
        <a:graphic>
          <a:graphicData uri="http://schemas.openxmlformats.org/drawingml/2006/table">
            <a:tbl>
              <a:tblPr/>
              <a:tblGrid>
                <a:gridCol w="1243711">
                  <a:extLst>
                    <a:ext uri="{9D8B030D-6E8A-4147-A177-3AD203B41FA5}">
                      <a16:colId xmlns:a16="http://schemas.microsoft.com/office/drawing/2014/main" xmlns="" val="2656596894"/>
                    </a:ext>
                  </a:extLst>
                </a:gridCol>
                <a:gridCol w="1243711">
                  <a:extLst>
                    <a:ext uri="{9D8B030D-6E8A-4147-A177-3AD203B41FA5}">
                      <a16:colId xmlns:a16="http://schemas.microsoft.com/office/drawing/2014/main" xmlns="" val="2044291917"/>
                    </a:ext>
                  </a:extLst>
                </a:gridCol>
                <a:gridCol w="1243711">
                  <a:extLst>
                    <a:ext uri="{9D8B030D-6E8A-4147-A177-3AD203B41FA5}">
                      <a16:colId xmlns:a16="http://schemas.microsoft.com/office/drawing/2014/main" xmlns="" val="3744266388"/>
                    </a:ext>
                  </a:extLst>
                </a:gridCol>
                <a:gridCol w="1243711">
                  <a:extLst>
                    <a:ext uri="{9D8B030D-6E8A-4147-A177-3AD203B41FA5}">
                      <a16:colId xmlns:a16="http://schemas.microsoft.com/office/drawing/2014/main" xmlns="" val="2478465281"/>
                    </a:ext>
                  </a:extLst>
                </a:gridCol>
                <a:gridCol w="1243711">
                  <a:extLst>
                    <a:ext uri="{9D8B030D-6E8A-4147-A177-3AD203B41FA5}">
                      <a16:colId xmlns:a16="http://schemas.microsoft.com/office/drawing/2014/main" xmlns="" val="1798117616"/>
                    </a:ext>
                  </a:extLst>
                </a:gridCol>
              </a:tblGrid>
              <a:tr h="35433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2015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2016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2017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2018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08688748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잠재적위험군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12.2%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13.8%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15.3%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15.9%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157125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고위험군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2.0%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2.4%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2.5%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2.7%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4195921"/>
                  </a:ext>
                </a:extLst>
              </a:tr>
              <a:tr h="35433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과 의존 위험군</a:t>
                      </a:r>
                      <a:endParaRPr lang="ko-KR" alt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14.2%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13.8%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17.8%</a:t>
                      </a:r>
                      <a:endParaRPr lang="en-US" sz="13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18.6%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14405601"/>
                  </a:ext>
                </a:extLst>
              </a:tr>
            </a:tbl>
          </a:graphicData>
        </a:graphic>
      </p:graphicFrame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xmlns="" id="{460AA8E9-F936-4D33-89C4-A2FA7BEF4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534242"/>
              </p:ext>
            </p:extLst>
          </p:nvPr>
        </p:nvGraphicFramePr>
        <p:xfrm>
          <a:off x="2602674" y="3970822"/>
          <a:ext cx="6218556" cy="1508760"/>
        </p:xfrm>
        <a:graphic>
          <a:graphicData uri="http://schemas.openxmlformats.org/drawingml/2006/table">
            <a:tbl>
              <a:tblPr/>
              <a:tblGrid>
                <a:gridCol w="1554639">
                  <a:extLst>
                    <a:ext uri="{9D8B030D-6E8A-4147-A177-3AD203B41FA5}">
                      <a16:colId xmlns:a16="http://schemas.microsoft.com/office/drawing/2014/main" xmlns="" val="2423454882"/>
                    </a:ext>
                  </a:extLst>
                </a:gridCol>
                <a:gridCol w="1554639">
                  <a:extLst>
                    <a:ext uri="{9D8B030D-6E8A-4147-A177-3AD203B41FA5}">
                      <a16:colId xmlns:a16="http://schemas.microsoft.com/office/drawing/2014/main" xmlns="" val="361438357"/>
                    </a:ext>
                  </a:extLst>
                </a:gridCol>
                <a:gridCol w="1554639">
                  <a:extLst>
                    <a:ext uri="{9D8B030D-6E8A-4147-A177-3AD203B41FA5}">
                      <a16:colId xmlns:a16="http://schemas.microsoft.com/office/drawing/2014/main" xmlns="" val="3978746866"/>
                    </a:ext>
                  </a:extLst>
                </a:gridCol>
                <a:gridCol w="1554639">
                  <a:extLst>
                    <a:ext uri="{9D8B030D-6E8A-4147-A177-3AD203B41FA5}">
                      <a16:colId xmlns:a16="http://schemas.microsoft.com/office/drawing/2014/main" xmlns="" val="1161168612"/>
                    </a:ext>
                  </a:extLst>
                </a:gridCol>
              </a:tblGrid>
              <a:tr h="32631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유아동 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청소년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성인 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37688048"/>
                  </a:ext>
                </a:extLst>
              </a:tr>
              <a:tr h="32631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잠재적위험군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17.9%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26.7%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14.6%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2140746"/>
                  </a:ext>
                </a:extLst>
              </a:tr>
              <a:tr h="32631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고위험군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1.2%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3.6%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2.8%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2870649"/>
                  </a:ext>
                </a:extLst>
              </a:tr>
              <a:tr h="32631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과 의존 위험군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19.2%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30.3%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17.4%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3867897"/>
                  </a:ext>
                </a:extLst>
              </a:tr>
            </a:tbl>
          </a:graphicData>
        </a:graphic>
      </p:graphicFrame>
      <p:sp>
        <p:nvSpPr>
          <p:cNvPr id="13" name="직사각형 12">
            <a:extLst>
              <a:ext uri="{FF2B5EF4-FFF2-40B4-BE49-F238E27FC236}">
                <a16:creationId xmlns:a16="http://schemas.microsoft.com/office/drawing/2014/main" xmlns="" id="{20FD0CF2-31FA-44FB-90BB-1E4B3E23B851}"/>
              </a:ext>
            </a:extLst>
          </p:cNvPr>
          <p:cNvSpPr/>
          <p:nvPr/>
        </p:nvSpPr>
        <p:spPr>
          <a:xfrm>
            <a:off x="4312755" y="5407601"/>
            <a:ext cx="595595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(</a:t>
            </a:r>
            <a:r>
              <a:rPr lang="ko-KR" altLang="en-US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출처</a:t>
            </a:r>
            <a:r>
              <a:rPr lang="en-US" altLang="ko-KR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: </a:t>
            </a:r>
            <a:r>
              <a:rPr lang="ko-KR" altLang="en-US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과학기술정보통신부 </a:t>
            </a:r>
            <a:r>
              <a:rPr lang="en-US" altLang="ko-KR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NIA </a:t>
            </a:r>
            <a:r>
              <a:rPr lang="ko-KR" altLang="en-US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한국정보화진흥원</a:t>
            </a:r>
            <a:r>
              <a:rPr lang="en-US" altLang="ko-KR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/ </a:t>
            </a:r>
            <a:r>
              <a:rPr lang="ko-KR" altLang="en-US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 </a:t>
            </a:r>
            <a:r>
              <a:rPr lang="ko-KR" altLang="en-US" sz="1200" dirty="0" err="1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대상별</a:t>
            </a:r>
            <a:r>
              <a:rPr lang="en-US" altLang="ko-KR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연도별 현황</a:t>
            </a:r>
            <a:r>
              <a:rPr lang="en-US" altLang="ko-KR" sz="12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74587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각 삼각형 21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09775" y="291453"/>
            <a:ext cx="486515" cy="5734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/>
                <a:ea typeface="휴먼둥근헤드라인"/>
              </a:rPr>
              <a:t>2</a:t>
            </a:r>
            <a:endParaRPr lang="ko-KR" altLang="en-US" sz="32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/>
              <a:ea typeface="휴먼둥근헤드라인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04494" y="393889"/>
            <a:ext cx="97769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/>
                <a:ea typeface="배달의민족 주아"/>
              </a:rPr>
              <a:t>서론</a:t>
            </a:r>
            <a:endParaRPr lang="ko-KR" altLang="en-US" sz="3200">
              <a:solidFill>
                <a:schemeClr val="accent2">
                  <a:lumMod val="50000"/>
                </a:schemeClr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04494" y="921000"/>
            <a:ext cx="536872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2. </a:t>
            </a:r>
            <a:r>
              <a:rPr lang="ko-KR" altLang="en-US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인터넷 중독의 현황 </a:t>
            </a:r>
            <a:r>
              <a:rPr lang="en-US" altLang="ko-KR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(</a:t>
            </a:r>
            <a:r>
              <a:rPr lang="ko-KR" altLang="en-US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스마트폰</a:t>
            </a:r>
            <a:r>
              <a:rPr lang="en-US" altLang="ko-KR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)</a:t>
            </a:r>
            <a:r>
              <a:rPr lang="ko-KR" altLang="en-US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 </a:t>
            </a:r>
            <a:endParaRPr lang="ko-KR" altLang="en-US" sz="2800">
              <a:latin typeface="배달의민족 주아"/>
              <a:ea typeface="배달의민족 주아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133567" y="1444220"/>
            <a:ext cx="8153433" cy="316896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직사각형 1"/>
          <p:cNvSpPr/>
          <p:nvPr/>
        </p:nvSpPr>
        <p:spPr>
          <a:xfrm>
            <a:off x="4331043" y="4685942"/>
            <a:ext cx="5955957" cy="446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2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(</a:t>
            </a:r>
            <a:r>
              <a:rPr lang="ko-KR" altLang="en-US" sz="12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출처</a:t>
            </a:r>
            <a:r>
              <a:rPr lang="en-US" altLang="ko-KR" sz="12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: </a:t>
            </a:r>
            <a:r>
              <a:rPr lang="ko-KR" altLang="en-US" sz="12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과학기술정보통신부 </a:t>
            </a:r>
            <a:r>
              <a:rPr lang="en-US" altLang="ko-KR" sz="12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NIA </a:t>
            </a:r>
            <a:r>
              <a:rPr lang="ko-KR" altLang="en-US" sz="12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한국정보화진흥원</a:t>
            </a:r>
            <a:r>
              <a:rPr lang="en-US" altLang="ko-KR" sz="12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/ 2017</a:t>
            </a:r>
            <a:r>
              <a:rPr lang="ko-KR" altLang="en-US" sz="12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년 스마트폰 과 의존 실태조사 결과</a:t>
            </a:r>
            <a:r>
              <a:rPr lang="en-US" altLang="ko-KR" sz="12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)</a:t>
            </a:r>
            <a:endParaRPr lang="en-US" altLang="ko-KR" sz="1200">
              <a:latin typeface="배달의민족 주아"/>
              <a:ea typeface="배달의민족 주아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5458226"/>
            <a:ext cx="12183762" cy="11787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ko-KR" altLang="en-US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 한국정보화 진흥원에 </a:t>
            </a:r>
            <a:r>
              <a:rPr lang="en-US" altLang="ko-KR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2017</a:t>
            </a:r>
            <a:r>
              <a:rPr lang="ko-KR" altLang="en-US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년 스마트폰 의존 실태조사 결과에 따르면 연도별로 인터넷</a:t>
            </a:r>
            <a:r>
              <a:rPr lang="en-US" altLang="ko-KR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(</a:t>
            </a:r>
            <a:r>
              <a:rPr lang="ko-KR" altLang="en-US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스마트폰</a:t>
            </a:r>
            <a:r>
              <a:rPr lang="en-US" altLang="ko-KR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)</a:t>
            </a:r>
            <a:r>
              <a:rPr lang="ko-KR" altLang="en-US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 중독이 늘어나고 있는 추세이며 대상 별로는 청소년</a:t>
            </a:r>
            <a:r>
              <a:rPr lang="en-US" altLang="ko-KR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(30.3%)</a:t>
            </a:r>
            <a:r>
              <a:rPr lang="ko-KR" altLang="en-US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이 가장 높은 비중을 차지하고 있다</a:t>
            </a:r>
            <a:r>
              <a:rPr lang="en-US" altLang="ko-KR" sz="2400" dirty="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.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각 삼각형 21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2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04494" y="393889"/>
            <a:ext cx="8290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서론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04494" y="921000"/>
            <a:ext cx="3828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3.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진단 준거 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333DEF0F-55D9-4C54-9B84-2C8A3FC6589A}"/>
              </a:ext>
            </a:extLst>
          </p:cNvPr>
          <p:cNvSpPr/>
          <p:nvPr/>
        </p:nvSpPr>
        <p:spPr>
          <a:xfrm flipV="1">
            <a:off x="1883532" y="3406140"/>
            <a:ext cx="8424935" cy="45719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1883532" y="3266982"/>
            <a:ext cx="288032" cy="32403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타원 11"/>
          <p:cNvSpPr/>
          <p:nvPr/>
        </p:nvSpPr>
        <p:spPr>
          <a:xfrm>
            <a:off x="5951984" y="3266982"/>
            <a:ext cx="288032" cy="32403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10099735" y="3289841"/>
            <a:ext cx="288032" cy="32403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5569" y="3677485"/>
            <a:ext cx="2043958" cy="707886"/>
          </a:xfrm>
          <a:prstGeom prst="rect">
            <a:avLst/>
          </a:prstGeom>
          <a:noFill/>
          <a:ln>
            <a:solidFill>
              <a:srgbClr val="FF9900"/>
            </a:solidFill>
          </a:ln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1</a:t>
            </a:r>
            <a:r>
              <a:rPr lang="ko-KR" altLang="en-US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단계</a:t>
            </a:r>
            <a:endParaRPr lang="en-US" altLang="ko-KR" sz="2000" dirty="0">
              <a:solidFill>
                <a:prstClr val="black"/>
              </a:solidFill>
              <a:latin typeface="배달의민족 주아" pitchFamily="18" charset="-127"/>
              <a:ea typeface="배달의민족 주아" pitchFamily="18" charset="-127"/>
            </a:endParaRPr>
          </a:p>
          <a:p>
            <a:pPr algn="ctr"/>
            <a:r>
              <a:rPr lang="en-US" altLang="ko-KR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: </a:t>
            </a:r>
            <a:r>
              <a:rPr lang="ko-KR" altLang="en-US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인터넷에 빠져들기</a:t>
            </a:r>
            <a:endParaRPr lang="en-US" altLang="ko-KR" sz="2000" dirty="0">
              <a:solidFill>
                <a:prstClr val="black"/>
              </a:solidFill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91204" y="3735924"/>
            <a:ext cx="2809591" cy="707886"/>
          </a:xfrm>
          <a:prstGeom prst="rect">
            <a:avLst/>
          </a:prstGeom>
          <a:noFill/>
          <a:ln>
            <a:solidFill>
              <a:srgbClr val="FF9900"/>
            </a:solidFill>
          </a:ln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2</a:t>
            </a:r>
            <a:r>
              <a:rPr lang="ko-KR" altLang="en-US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단계</a:t>
            </a:r>
            <a:endParaRPr lang="en-US" altLang="ko-KR" sz="2000" dirty="0">
              <a:solidFill>
                <a:prstClr val="black"/>
              </a:solidFill>
              <a:latin typeface="배달의민족 주아" pitchFamily="18" charset="-127"/>
              <a:ea typeface="배달의민족 주아" pitchFamily="18" charset="-127"/>
            </a:endParaRPr>
          </a:p>
          <a:p>
            <a:pPr algn="ctr"/>
            <a:r>
              <a:rPr lang="en-US" altLang="ko-KR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: </a:t>
            </a:r>
            <a:r>
              <a:rPr lang="ko-KR" altLang="en-US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인터넷을 통한 대리만족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221772" y="3754427"/>
            <a:ext cx="2043958" cy="707886"/>
          </a:xfrm>
          <a:prstGeom prst="rect">
            <a:avLst/>
          </a:prstGeom>
          <a:noFill/>
          <a:ln>
            <a:solidFill>
              <a:srgbClr val="FF9900"/>
            </a:solidFill>
          </a:ln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3</a:t>
            </a:r>
            <a:r>
              <a:rPr lang="ko-KR" altLang="en-US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단계</a:t>
            </a:r>
            <a:endParaRPr lang="en-US" altLang="ko-KR" sz="2000" dirty="0">
              <a:solidFill>
                <a:prstClr val="black"/>
              </a:solidFill>
              <a:latin typeface="배달의민족 주아" pitchFamily="18" charset="-127"/>
              <a:ea typeface="배달의민족 주아" pitchFamily="18" charset="-127"/>
            </a:endParaRPr>
          </a:p>
          <a:p>
            <a:pPr algn="ctr"/>
            <a:r>
              <a:rPr lang="en-US" altLang="ko-KR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: </a:t>
            </a:r>
            <a:r>
              <a:rPr lang="ko-KR" altLang="en-US" sz="20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현실탈출</a:t>
            </a:r>
          </a:p>
        </p:txBody>
      </p:sp>
      <p:pic>
        <p:nvPicPr>
          <p:cNvPr id="3074" name="Picture 2" descr="인터넷 중독에 대한 이미지 검색결과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776" y="1444220"/>
            <a:ext cx="2162418" cy="172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올바른 인터넷에 대한 이미지 검색결과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521" y="1680519"/>
            <a:ext cx="1916085" cy="149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오른쪽 화살표 4"/>
          <p:cNvSpPr/>
          <p:nvPr/>
        </p:nvSpPr>
        <p:spPr>
          <a:xfrm>
            <a:off x="4919780" y="2163079"/>
            <a:ext cx="2640471" cy="525923"/>
          </a:xfrm>
          <a:prstGeom prst="rightArrow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9775" y="4385371"/>
            <a:ext cx="35537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ko-KR" sz="1600" dirty="0">
              <a:solidFill>
                <a:prstClr val="black"/>
              </a:solidFill>
              <a:latin typeface="배달의민족 주아" pitchFamily="18" charset="-127"/>
              <a:ea typeface="배달의민족 주아" pitchFamily="18" charset="-127"/>
            </a:endParaRPr>
          </a:p>
          <a:p>
            <a:pPr algn="just"/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가족이 컴퓨터에 초고속 통신망을 연결해주면서 접속의 길이 열린다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인터넷에 대해 배우고 들어가기 시작한다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몇 일 아니면 몇 시간 내에 특별히 관심을 끄는 온라인 사이트를 발견하고 정규적으로 들어가게 된다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거기서 자신의 정체성을 키우게 된다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76560" y="4543816"/>
            <a:ext cx="3526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altLang="ko-KR" sz="1600" dirty="0">
              <a:solidFill>
                <a:prstClr val="black"/>
              </a:solidFill>
              <a:latin typeface="배달의민족 주아" pitchFamily="18" charset="-127"/>
              <a:ea typeface="배달의민족 주아" pitchFamily="18" charset="-127"/>
            </a:endParaRPr>
          </a:p>
          <a:p>
            <a:pPr algn="just"/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현실에서는 찾지 못했거나 그럴 수 없었던 것의 대체 수단으로서 인터넷 공동체에 깊이 빠져든다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현실에서 해야만 했던 일과 사람들을 무시하게 되며 인터넷 세계는 거부할 수 없는 대리 만족의 세계가 되어간다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37838" y="4543816"/>
            <a:ext cx="37482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대리만족을 얻기 위해 더 자주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더 오래 인터넷 공동체에 들어간다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온라인에서는 진정되고 평화롭고 행복하게 느끼며 거기에서는 외로움이나 기타 문제에 대해 걱정할 필요가 없다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인터넷에서의 시간이 더 많이 필요해지고 의존성이 생긴다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현실세계의 삶에서 탈출하며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그러한 탈출로 인해 현실 세계의 어떤 것도 변화시킬 수 없게 된다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어딘가 다른 곳에 살고 있는 느낌이다</a:t>
            </a:r>
            <a:r>
              <a:rPr lang="en-US" altLang="ko-KR" sz="1600" dirty="0">
                <a:solidFill>
                  <a:prstClr val="black"/>
                </a:solidFill>
                <a:latin typeface="배달의민족 주아" pitchFamily="18" charset="-127"/>
                <a:ea typeface="배달의민족 주아" pitchFamily="18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41125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/>
          <p:cNvCxnSpPr/>
          <p:nvPr/>
        </p:nvCxnSpPr>
        <p:spPr>
          <a:xfrm>
            <a:off x="356663" y="2413939"/>
            <a:ext cx="3333888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8564513" y="2450207"/>
            <a:ext cx="3360559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1566874" y="4928519"/>
            <a:ext cx="3431904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448986" y="2036243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웹 </a:t>
            </a:r>
            <a:r>
              <a:rPr lang="ko-KR" altLang="en-US" sz="2000" dirty="0" err="1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서핑형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35066" y="2050097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3. </a:t>
            </a:r>
            <a:r>
              <a:rPr lang="ko-KR" altLang="en-US" sz="2000" dirty="0" err="1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게임형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55554" y="4492856"/>
            <a:ext cx="155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4.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정보 </a:t>
            </a:r>
            <a:r>
              <a:rPr lang="ko-KR" altLang="en-US" sz="2000" dirty="0" err="1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수집형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40189" y="4492856"/>
            <a:ext cx="2307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5.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사이버  섹스 </a:t>
            </a:r>
            <a:r>
              <a:rPr lang="ko-KR" altLang="en-US" sz="2000" dirty="0" err="1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중독형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8831" y="2526043"/>
            <a:ext cx="362014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의미 없는 웹 서핑을 오랜 시간 계속하는 경우로 웹의 특성을 이용해 필요 없는 정보까지 검색하는데 많은 시간을 사용하는 특징이 있으며 이러한 유형은 업무의 효율성 등의 문제가 행동으로 나타나는 경우가 많다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</a:t>
            </a:r>
          </a:p>
        </p:txBody>
      </p:sp>
      <p:sp>
        <p:nvSpPr>
          <p:cNvPr id="22" name="직각 삼각형 21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2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8635" y="477898"/>
            <a:ext cx="819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55232" y="963261"/>
            <a:ext cx="30011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1.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유형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00250" y="2050097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2. </a:t>
            </a:r>
            <a:r>
              <a:rPr lang="ko-KR" altLang="en-US" sz="20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관계 </a:t>
            </a:r>
            <a:r>
              <a:rPr lang="ko-KR" altLang="en-US" sz="2000" dirty="0" err="1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집착형</a:t>
            </a:r>
            <a:endParaRPr lang="en-US" altLang="ko-KR" sz="20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</p:txBody>
      </p:sp>
      <p:cxnSp>
        <p:nvCxnSpPr>
          <p:cNvPr id="27" name="직선 연결선 26"/>
          <p:cNvCxnSpPr/>
          <p:nvPr/>
        </p:nvCxnSpPr>
        <p:spPr>
          <a:xfrm>
            <a:off x="4399160" y="2436353"/>
            <a:ext cx="3333888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256031" y="2526043"/>
            <a:ext cx="362014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인터넷의 동호회 활동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개인 홈페이지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미니 페이지 등을 만들고 운영하는데 과도한 시간을 사용하고 대인관계의 중심이 현실에서 가상현실로 옮겨가고 있는 형태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현실에서의 대인관계에 대한 불안감이 높고 친밀함에 대한 두려움이 강하며 낮은 </a:t>
            </a:r>
            <a:r>
              <a:rPr lang="ko-KR" altLang="en-US" sz="1500" dirty="0" err="1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자존감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신체 이미지의 왜곡 등이 특징이다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16005" y="2521242"/>
            <a:ext cx="36201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다양한 종류의 게임을 즐기며 이로 인해 문제 행동이 생기는 유형으로 최근 다중접속 </a:t>
            </a:r>
            <a:r>
              <a:rPr lang="ko-KR" altLang="en-US" sz="1500" dirty="0" err="1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롤</a:t>
            </a: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 </a:t>
            </a:r>
            <a:r>
              <a:rPr lang="ko-KR" altLang="en-US" sz="1500" dirty="0" err="1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플레잉</a:t>
            </a: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 게임이 대중화되면서 시간 제한 없이 지속적으로 접속해 게임을 하고 아이템 구입 등을 통해 상거래가 활성화 되면서 더욱 문제가 커지고 있다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78635" y="4821656"/>
            <a:ext cx="362014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altLang="ko-KR" sz="1500" dirty="0">
              <a:ln>
                <a:solidFill>
                  <a:schemeClr val="bg1">
                    <a:alpha val="1000"/>
                  </a:schemeClr>
                </a:solidFill>
              </a:ln>
              <a:latin typeface="배달의민족 주아" pitchFamily="18" charset="-127"/>
              <a:ea typeface="배달의민족 주아" pitchFamily="18" charset="-127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업무나 학업을 위해 정보를 수집하고 파일을 내려 받지만 지나치게 많은 양의 정보를 취합하고 정보를 얻는 행위 자체에 몰두한 나머지 실제 업무의 효율은 떨어지는 문제가 있으며 강박적인 경향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완벽 주의적 성격과 연관성이 있다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52193" y="4991196"/>
            <a:ext cx="362014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사이버섹스 중독 환자는 사이버상의 섹스에 집착함으로써 다른 사람과의 실제적인 성 접촉으로 얻어지는 감정적이고 행위적인 교류 등이 무시되며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, </a:t>
            </a: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이로 인해 인간관계가 망가지거나 가족관계가 파괴된다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</a:t>
            </a:r>
            <a:r>
              <a:rPr lang="ko-KR" altLang="en-US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또한 이러한 문제들이 직장과 사회생활로 확대되는 결과를 낳는다</a:t>
            </a:r>
            <a:r>
              <a:rPr lang="en-US" altLang="ko-KR" sz="15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. </a:t>
            </a:r>
          </a:p>
        </p:txBody>
      </p:sp>
      <p:cxnSp>
        <p:nvCxnSpPr>
          <p:cNvPr id="33" name="직선 연결선 32"/>
          <p:cNvCxnSpPr/>
          <p:nvPr/>
        </p:nvCxnSpPr>
        <p:spPr>
          <a:xfrm>
            <a:off x="7126766" y="4914335"/>
            <a:ext cx="3333888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3199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1518815" y="2430020"/>
            <a:ext cx="3504670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1688312" y="2430020"/>
            <a:ext cx="3089428" cy="3398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  <a:hlinkClick r:id="rId2"/>
              </a:rPr>
              <a:t>https://youtu.be/g5tcUuEPaV0</a:t>
            </a:r>
            <a:endParaRPr lang="ko-KR" altLang="en-US" sz="17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86515" cy="5734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/>
                <a:ea typeface="휴먼둥근헤드라인"/>
              </a:rPr>
              <a:t>3</a:t>
            </a:r>
            <a:endParaRPr lang="ko-KR" altLang="en-US" sz="32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/>
              <a:ea typeface="휴먼둥근헤드라인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97600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32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/>
                <a:ea typeface="배달의민족 주아"/>
              </a:rPr>
              <a:t>본론</a:t>
            </a:r>
            <a:endParaRPr lang="ko-KR" altLang="en-US" sz="3200">
              <a:solidFill>
                <a:schemeClr val="accent2">
                  <a:lumMod val="50000"/>
                </a:schemeClr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355728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2. </a:t>
            </a:r>
            <a:r>
              <a:rPr lang="ko-KR" altLang="en-US" sz="2800">
                <a:ln w="9525">
                  <a:solidFill>
                    <a:schemeClr val="bg1">
                      <a:alpha val="1000"/>
                    </a:schemeClr>
                  </a:solidFill>
                </a:ln>
                <a:latin typeface="배달의민족 주아"/>
                <a:ea typeface="배달의민족 주아"/>
              </a:rPr>
              <a:t>인터넷 중독의 증상</a:t>
            </a:r>
            <a:endParaRPr lang="ko-KR" altLang="en-US" sz="2800">
              <a:latin typeface="배달의민족 주아"/>
              <a:ea typeface="배달의민족 주아"/>
            </a:endParaRPr>
          </a:p>
        </p:txBody>
      </p:sp>
      <p:sp>
        <p:nvSpPr>
          <p:cNvPr id="35" name="직사각형 18"/>
          <p:cNvSpPr/>
          <p:nvPr/>
        </p:nvSpPr>
        <p:spPr>
          <a:xfrm>
            <a:off x="1509289" y="4449320"/>
            <a:ext cx="5993076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6" name="TextBox 22"/>
          <p:cNvSpPr txBox="1"/>
          <p:nvPr/>
        </p:nvSpPr>
        <p:spPr>
          <a:xfrm>
            <a:off x="1678785" y="4449320"/>
            <a:ext cx="5860258" cy="339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/>
                <a:ea typeface="배달의민족 주아"/>
                <a:hlinkClick r:id="rId3"/>
              </a:rPr>
              <a:t>https://www.youtube.com/watch?v=OG1OMBb9tnc&amp;t=20s</a:t>
            </a:r>
            <a:endParaRPr lang="en-US" altLang="ko-KR" sz="1700">
              <a:ln w="9525"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배달의민족 주아"/>
              <a:ea typeface="배달의민족 주아"/>
            </a:endParaRPr>
          </a:p>
        </p:txBody>
      </p:sp>
      <p:sp>
        <p:nvSpPr>
          <p:cNvPr id="39" name="TextBox 22"/>
          <p:cNvSpPr txBox="1"/>
          <p:nvPr/>
        </p:nvSpPr>
        <p:spPr>
          <a:xfrm>
            <a:off x="1440661" y="1896620"/>
            <a:ext cx="1759880" cy="339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tx1"/>
                </a:solidFill>
                <a:latin typeface="배달의민족 주아"/>
                <a:ea typeface="배달의민족 주아"/>
              </a:rPr>
              <a:t>인터넷 중독사례</a:t>
            </a:r>
          </a:p>
        </p:txBody>
      </p:sp>
      <p:sp>
        <p:nvSpPr>
          <p:cNvPr id="40" name="TextBox 22"/>
          <p:cNvSpPr txBox="1"/>
          <p:nvPr/>
        </p:nvSpPr>
        <p:spPr>
          <a:xfrm>
            <a:off x="1450185" y="4020695"/>
            <a:ext cx="2032188" cy="339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700">
                <a:ln w="9525"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tx1"/>
                </a:solidFill>
                <a:latin typeface="배달의민족 주아"/>
                <a:ea typeface="배달의민족 주아"/>
              </a:rPr>
              <a:t>스마트폰 중독사례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504249" y="4389122"/>
            <a:ext cx="2879999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4670066" y="4389122"/>
            <a:ext cx="2879999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7851652" y="4378905"/>
            <a:ext cx="2879999" cy="3603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1768369" y="4385781"/>
            <a:ext cx="2198038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주의력결핍 과잉행동장애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57244" y="4413154"/>
            <a:ext cx="705642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우울증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14409" y="4411508"/>
            <a:ext cx="124906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7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배달의민족 주아" pitchFamily="18" charset="-127"/>
                <a:ea typeface="배달의민족 주아" pitchFamily="18" charset="-127"/>
              </a:rPr>
              <a:t>충동조절장애</a:t>
            </a:r>
          </a:p>
        </p:txBody>
      </p:sp>
      <p:sp>
        <p:nvSpPr>
          <p:cNvPr id="31" name="직각 삼각형 30"/>
          <p:cNvSpPr/>
          <p:nvPr/>
        </p:nvSpPr>
        <p:spPr>
          <a:xfrm rot="5400000">
            <a:off x="196949" y="200979"/>
            <a:ext cx="1181685" cy="1181686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309775" y="291453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</a:t>
            </a:r>
            <a:endParaRPr lang="ko-KR" altLang="en-US" sz="32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4757" y="403758"/>
            <a:ext cx="819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배달의민족 주아" pitchFamily="18" charset="-127"/>
                <a:ea typeface="배달의민족 주아" pitchFamily="18" charset="-127"/>
              </a:rPr>
              <a:t>본론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34757" y="897359"/>
            <a:ext cx="3065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2. </a:t>
            </a:r>
            <a:r>
              <a:rPr lang="ko-KR" altLang="en-US" sz="2800" dirty="0">
                <a:ln>
                  <a:solidFill>
                    <a:schemeClr val="bg1">
                      <a:alpha val="1000"/>
                    </a:schemeClr>
                  </a:solidFill>
                </a:ln>
                <a:latin typeface="배달의민족 주아" pitchFamily="18" charset="-127"/>
                <a:ea typeface="배달의민족 주아" pitchFamily="18" charset="-127"/>
              </a:rPr>
              <a:t>인터넷 중독의 증상</a:t>
            </a:r>
          </a:p>
        </p:txBody>
      </p:sp>
      <p:pic>
        <p:nvPicPr>
          <p:cNvPr id="4098" name="Picture 2" descr="ADHD에 대한 이미지 검색결과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561" y="2505154"/>
            <a:ext cx="2848459" cy="1873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우울증에 대한 이미지 검색결과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065" y="2505154"/>
            <a:ext cx="2880000" cy="19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충동조절장애에 대한 이미지 검색결과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650" y="2437781"/>
            <a:ext cx="2880000" cy="19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6967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2376</Words>
  <Application>Microsoft Office PowerPoint</Application>
  <PresentationFormat>사용자 지정</PresentationFormat>
  <Paragraphs>274</Paragraphs>
  <Slides>23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4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COM</cp:lastModifiedBy>
  <cp:revision>52</cp:revision>
  <dcterms:created xsi:type="dcterms:W3CDTF">2015-10-18T12:13:51Z</dcterms:created>
  <dcterms:modified xsi:type="dcterms:W3CDTF">2019-05-29T01:17:20Z</dcterms:modified>
  <cp:contentStatus>최종본</cp:contentStatus>
  <cp:version>1000.0000.01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