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73" r:id="rId13"/>
  </p:sldMasterIdLst>
  <p:sldIdLst>
    <p:sldId id="258" r:id="rId15"/>
    <p:sldId id="260" r:id="rId16"/>
    <p:sldId id="263" r:id="rId17"/>
    <p:sldId id="261" r:id="rId18"/>
    <p:sldId id="259" r:id="rId19"/>
    <p:sldId id="268" r:id="rId20"/>
    <p:sldId id="266" r:id="rId21"/>
    <p:sldId id="278" r:id="rId22"/>
    <p:sldId id="279" r:id="rId23"/>
    <p:sldId id="262" r:id="rId24"/>
    <p:sldId id="283" r:id="rId25"/>
    <p:sldId id="269" r:id="rId26"/>
    <p:sldId id="270" r:id="rId27"/>
    <p:sldId id="281" r:id="rId28"/>
    <p:sldId id="282" r:id="rId29"/>
    <p:sldId id="288" r:id="rId30"/>
    <p:sldId id="284" r:id="rId31"/>
    <p:sldId id="274" r:id="rId32"/>
    <p:sldId id="291" r:id="rId33"/>
    <p:sldId id="292" r:id="rId34"/>
    <p:sldId id="293" r:id="rId35"/>
    <p:sldId id="287" r:id="rId36"/>
    <p:sldId id="286" r:id="rId37"/>
    <p:sldId id="276" r:id="rId38"/>
    <p:sldId id="290" r:id="rId39"/>
    <p:sldId id="294" r:id="rId40"/>
    <p:sldId id="257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0ABBF"/>
    <a:srgbClr val="F55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2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2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slide" Target="slides/slide11.xml"></Relationship><Relationship Id="rId26" Type="http://schemas.openxmlformats.org/officeDocument/2006/relationships/slide" Target="slides/slide12.xml"></Relationship><Relationship Id="rId27" Type="http://schemas.openxmlformats.org/officeDocument/2006/relationships/slide" Target="slides/slide13.xml"></Relationship><Relationship Id="rId28" Type="http://schemas.openxmlformats.org/officeDocument/2006/relationships/slide" Target="slides/slide14.xml"></Relationship><Relationship Id="rId29" Type="http://schemas.openxmlformats.org/officeDocument/2006/relationships/slide" Target="slides/slide15.xml"></Relationship><Relationship Id="rId30" Type="http://schemas.openxmlformats.org/officeDocument/2006/relationships/slide" Target="slides/slide16.xml"></Relationship><Relationship Id="rId31" Type="http://schemas.openxmlformats.org/officeDocument/2006/relationships/slide" Target="slides/slide17.xml"></Relationship><Relationship Id="rId32" Type="http://schemas.openxmlformats.org/officeDocument/2006/relationships/slide" Target="slides/slide18.xml"></Relationship><Relationship Id="rId33" Type="http://schemas.openxmlformats.org/officeDocument/2006/relationships/slide" Target="slides/slide19.xml"></Relationship><Relationship Id="rId34" Type="http://schemas.openxmlformats.org/officeDocument/2006/relationships/slide" Target="slides/slide20.xml"></Relationship><Relationship Id="rId35" Type="http://schemas.openxmlformats.org/officeDocument/2006/relationships/slide" Target="slides/slide21.xml"></Relationship><Relationship Id="rId36" Type="http://schemas.openxmlformats.org/officeDocument/2006/relationships/slide" Target="slides/slide22.xml"></Relationship><Relationship Id="rId37" Type="http://schemas.openxmlformats.org/officeDocument/2006/relationships/slide" Target="slides/slide23.xml"></Relationship><Relationship Id="rId38" Type="http://schemas.openxmlformats.org/officeDocument/2006/relationships/slide" Target="slides/slide24.xml"></Relationship><Relationship Id="rId39" Type="http://schemas.openxmlformats.org/officeDocument/2006/relationships/slide" Target="slides/slide25.xml"></Relationship><Relationship Id="rId40" Type="http://schemas.openxmlformats.org/officeDocument/2006/relationships/slide" Target="slides/slide26.xml"></Relationship><Relationship Id="rId41" Type="http://schemas.openxmlformats.org/officeDocument/2006/relationships/slide" Target="slides/slide27.xml"></Relationship><Relationship Id="rId42" Type="http://schemas.openxmlformats.org/officeDocument/2006/relationships/viewProps" Target="viewProps.xml"></Relationship><Relationship Id="rId43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854CE-B186-45C2-BF6B-32DA26CA8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E5307F-B3FB-4D6F-A475-AEB72DF1A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A33A6-18CF-4F8C-B6F9-23E2C877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03274B-1326-4AEA-BDF7-CCAB105C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095672-EA9B-4D8D-B047-0FD7CFD3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2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7AA340-B15A-4EC2-842D-ED4F7060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402E-5CBF-42EA-B4BB-ED000BD83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813A51-FDA3-46DA-8F3D-11E8AAFB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532C6A-0849-4737-B6B4-03A6EE58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3014CA-803B-45A7-AE16-7821B015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7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BD1A29-5ED7-4C49-9E2C-E68AA12ED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E7C0A6-0F17-4E82-995B-864DC5968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FB63D7-4480-46B8-80C7-42E98975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0D767-6DA8-48C0-B7DE-7D641BC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B623B3-5A6E-45DE-A758-5710232D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8C364-77A3-4416-B332-07EE124C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FB5E98-2B06-497E-9DBB-0F8908B1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D54B56-0B20-4640-9EAE-83538184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3F210-682C-454A-B4C5-4F3EE9CA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E28B81-F432-4241-9AC4-5FED8F22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3D3F96-2C19-40FA-95C9-5071E05C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5F7F0F-B7BF-4100-B43F-B909BE02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027FB5-A5AB-4AAD-9EF0-7918E9C5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F8923-AE11-4039-866B-2F4804FA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CE19B9-71F8-454D-8B93-C017F7B9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5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ECBC8D-597B-4A46-9349-B110A4FD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798DBB-A1F6-4A04-806C-89D5A81D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3D819B-F05F-432A-BAC7-2364AD5E8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FF07AA-68FD-4342-914A-FA747794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097879-AB31-48A9-B4F3-5D93C98E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E006A1-94C0-416E-923C-6F989758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6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BF3B3B-3B6B-4270-871A-59F0CDAB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48C5D9-1B6C-418F-8C64-45A3CA22C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B31F77-5861-4E3B-AC8F-E3EDE3370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CFBC604-F91E-4431-91CD-AD23D09CC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EA3F723-B68F-4DA8-B584-26A85380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4E309D-D091-46F7-B9E0-DBDE75BD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235A26-7044-4617-A322-EA046693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392C25-9127-480D-9241-421CDDAC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2B8D3A-B610-4452-BC4D-C801E6C9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09DEB6-5A54-4D86-8E65-7E9C2DE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E8344D8-8090-478D-9C22-FA685599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37645F-D089-4092-B028-3D141330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3965F21-8C28-4413-8C0C-D353FD25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76388B8-6B61-48B5-A432-B975D8CC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E80819-0165-497F-8DCE-392F0485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8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DD817F-1D85-48F0-8205-6E09A31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FF7418-7D66-41FC-9016-C6CCF49C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595C2F-B037-4D4D-8A3B-62FA0947B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7F93C5-397F-46B0-961B-CB58184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36A1B-75D3-4B54-B6C0-261E4C50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476D17-2FD8-4339-BFD9-0FF9284D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E8AF32-AAEC-4D32-BB46-01F398AE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3CD9CC7-DD8B-407F-88C3-9323CF195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01127F-8A31-48FE-B0CA-8C158FBF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30BECE-1183-4E25-968B-FD81D798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5FADC1-7B87-4FE2-B8AA-3B5F3A6F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028D82-95C8-413B-9EB1-75E8192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E7F599-041A-4C58-93D4-741109A9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139D45-E476-4E60-B2A9-80565526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68E4B7-9453-4048-AE30-821516367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7C4AA4-5BC1-4832-AD56-98478FDC0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1649BE-ADE8-4021-86A5-0CA24F309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cgp.or.kr/pp/gambleIntrcn/2/selfDgnss.d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00AB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3672205" y="2045970"/>
            <a:ext cx="4499610" cy="1383030"/>
            <a:chOff x="3672205" y="2045970"/>
            <a:chExt cx="4499610" cy="1383030"/>
          </a:xfrm>
        </p:grpSpPr>
        <p:sp>
          <p:nvSpPr>
            <p:cNvPr id="24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3721100" y="2077085"/>
              <a:ext cx="4450715" cy="1351915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3672205" y="2045970"/>
              <a:ext cx="4378960" cy="1321435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24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7</a:t>
              </a:r>
              <a:r>
                <a:rPr lang="ko-KR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조 </a:t>
              </a:r>
              <a:r>
                <a:rPr lang="ko-KR" altLang="en-US" sz="32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도박중독</a:t>
              </a:r>
              <a:endParaRPr lang="ko-KR" altLang="en-US" sz="32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923665" y="4024630"/>
          <a:ext cx="401828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570"/>
                <a:gridCol w="1004570"/>
                <a:gridCol w="1004570"/>
                <a:gridCol w="1004570"/>
              </a:tblGrid>
              <a:tr h="370840"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1310077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 최 욱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1483008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김진희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1518002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권진태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1618063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김영주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1718057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진상욱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1718053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임유림</a:t>
                      </a:r>
                      <a:endParaRPr lang="ko-KR" altLang="en-US" sz="1500" kern="1200" dirty="0" smtClean="0" cap="none" b="1">
                        <a:solidFill>
                          <a:schemeClr val="bg2">
                            <a:lumMod val="2500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04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:a16="http://schemas.microsoft.com/office/drawing/2014/main" id="{307B1C2E-CE3D-4B45-A6E0-B3DC7FDE9ACE}"/>
              </a:ext>
            </a:extLst>
          </p:cNvPr>
          <p:cNvGrpSpPr/>
          <p:nvPr/>
        </p:nvGrpSpPr>
        <p:grpSpPr>
          <a:xfrm>
            <a:off x="390941" y="2388358"/>
            <a:ext cx="2419942" cy="3933886"/>
            <a:chOff x="547109" y="1074058"/>
            <a:chExt cx="11173652" cy="5428341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C5EB3CD-1C7B-4007-BD56-D0F995190415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309DBE6-F264-4B07-8610-BE924F1878B0}"/>
                </a:ext>
              </a:extLst>
            </p:cNvPr>
            <p:cNvSpPr/>
            <p:nvPr/>
          </p:nvSpPr>
          <p:spPr>
            <a:xfrm>
              <a:off x="547109" y="1074058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68865" y="1350483"/>
            <a:ext cx="2442018" cy="848675"/>
            <a:chOff x="594610" y="1074057"/>
            <a:chExt cx="11340001" cy="5768084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3"/>
              <a:ext cx="11216630" cy="5637458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치유재활 프로그램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2932917" y="1355183"/>
            <a:ext cx="2710237" cy="850893"/>
            <a:chOff x="594610" y="1074055"/>
            <a:chExt cx="11306044" cy="5768086"/>
          </a:xfrm>
        </p:grpSpPr>
        <p:sp>
          <p:nvSpPr>
            <p:cNvPr id="30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1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</a:rPr>
                <a:t>1</a:t>
              </a:r>
              <a:r>
                <a:rPr lang="ko-KR" altLang="en-US" sz="1600" b="1" dirty="0">
                  <a:solidFill>
                    <a:schemeClr val="tx1"/>
                  </a:solidFill>
                </a:rPr>
                <a:t>단계 </a:t>
              </a:r>
              <a:r>
                <a:rPr lang="ko-KR" altLang="en-US" sz="1500" dirty="0">
                  <a:solidFill>
                    <a:schemeClr val="tx1"/>
                  </a:solidFill>
                </a:rPr>
                <a:t>도박중독에 대한 </a:t>
              </a:r>
              <a:endParaRPr lang="en-US" altLang="ko-KR" sz="15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500" dirty="0">
                  <a:solidFill>
                    <a:schemeClr val="tx1"/>
                  </a:solidFill>
                </a:rPr>
                <a:t>이해와 대처방법을 학습</a:t>
              </a: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431855" y="2877544"/>
            <a:ext cx="2306409" cy="286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dirty="0"/>
              <a:t> 도박문제자와 가족의 치유와 재활을 촉진시키고 향상시키기 위한 다양한 프로그램 </a:t>
            </a:r>
            <a:endParaRPr lang="en-US" altLang="ko-KR" sz="1600" dirty="0"/>
          </a:p>
          <a:p>
            <a:pPr algn="just">
              <a:lnSpc>
                <a:spcPct val="150000"/>
              </a:lnSpc>
            </a:pPr>
            <a:endParaRPr lang="en-US" altLang="ko-KR" sz="1000" dirty="0"/>
          </a:p>
          <a:p>
            <a:pPr algn="just">
              <a:lnSpc>
                <a:spcPct val="150000"/>
              </a:lnSpc>
            </a:pPr>
            <a:r>
              <a:rPr lang="ko-KR" altLang="en-US" sz="1600" dirty="0"/>
              <a:t> 참여자의 수준에 맞는 단계적 치유 프로그램 시행하고 있음</a:t>
            </a:r>
            <a:endParaRPr lang="en-US" altLang="ko-KR" sz="16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1B90E88-C1D9-423D-9E97-E0AD248466F6}"/>
              </a:ext>
            </a:extLst>
          </p:cNvPr>
          <p:cNvSpPr/>
          <p:nvPr/>
        </p:nvSpPr>
        <p:spPr>
          <a:xfrm>
            <a:off x="594610" y="311220"/>
            <a:ext cx="10855268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성인도박중독의 서비스 </a:t>
            </a:r>
            <a:r>
              <a:rPr lang="en-US" altLang="ko-KR" sz="2800" b="1" kern="0" dirty="0">
                <a:solidFill>
                  <a:prstClr val="white"/>
                </a:solidFill>
              </a:rPr>
              <a:t>- </a:t>
            </a:r>
            <a:r>
              <a:rPr lang="ko-KR" altLang="en-US" sz="2800" b="1" kern="0" dirty="0" err="1">
                <a:solidFill>
                  <a:prstClr val="white"/>
                </a:solidFill>
              </a:rPr>
              <a:t>한국도박문제관리센터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5730625" y="1369702"/>
            <a:ext cx="3304186" cy="836374"/>
            <a:chOff x="594610" y="1074055"/>
            <a:chExt cx="11306044" cy="5768086"/>
          </a:xfrm>
        </p:grpSpPr>
        <p:sp>
          <p:nvSpPr>
            <p:cNvPr id="54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5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</a:rPr>
                <a:t>2</a:t>
              </a:r>
              <a:r>
                <a:rPr lang="ko-KR" altLang="en-US" sz="1600" b="1" dirty="0">
                  <a:solidFill>
                    <a:schemeClr val="tx1"/>
                  </a:solidFill>
                </a:rPr>
                <a:t>단계 </a:t>
              </a:r>
              <a:r>
                <a:rPr lang="ko-KR" altLang="en-US" sz="1500" dirty="0">
                  <a:solidFill>
                    <a:schemeClr val="tx1"/>
                  </a:solidFill>
                </a:rPr>
                <a:t>도박중독에 대한 대처방식의 긍정적 변화와 치유적 삶을 지향</a:t>
              </a: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9157242" y="1376620"/>
            <a:ext cx="2866431" cy="829456"/>
            <a:chOff x="594610" y="1074055"/>
            <a:chExt cx="11306044" cy="5768086"/>
          </a:xfrm>
        </p:grpSpPr>
        <p:sp>
          <p:nvSpPr>
            <p:cNvPr id="5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58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</a:rPr>
                <a:t>3</a:t>
              </a:r>
              <a:r>
                <a:rPr lang="ko-KR" altLang="en-US" sz="1600" b="1" dirty="0">
                  <a:solidFill>
                    <a:schemeClr val="tx1"/>
                  </a:solidFill>
                </a:rPr>
                <a:t>단계 </a:t>
              </a:r>
              <a:r>
                <a:rPr lang="ko-KR" altLang="en-US" sz="1500" dirty="0">
                  <a:solidFill>
                    <a:schemeClr val="tx1"/>
                  </a:solidFill>
                </a:rPr>
                <a:t>변화된 행동과 사고를 지속적으로 유지</a:t>
              </a:r>
              <a:r>
                <a:rPr lang="en-US" altLang="ko-KR" sz="1500" dirty="0">
                  <a:solidFill>
                    <a:schemeClr val="tx1"/>
                  </a:solidFill>
                </a:rPr>
                <a:t>(</a:t>
              </a:r>
              <a:r>
                <a:rPr lang="ko-KR" altLang="en-US" sz="1500" dirty="0">
                  <a:solidFill>
                    <a:schemeClr val="tx1"/>
                  </a:solidFill>
                </a:rPr>
                <a:t>자조모임</a:t>
              </a:r>
              <a:r>
                <a:rPr lang="en-US" altLang="ko-KR" sz="1500" dirty="0">
                  <a:solidFill>
                    <a:schemeClr val="tx1"/>
                  </a:solidFill>
                </a:rPr>
                <a:t>)</a:t>
              </a:r>
              <a:endParaRPr lang="ko-KR" alt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2972755" y="2388358"/>
            <a:ext cx="2711343" cy="3933886"/>
            <a:chOff x="594610" y="1074055"/>
            <a:chExt cx="11306044" cy="5768086"/>
          </a:xfrm>
        </p:grpSpPr>
        <p:sp>
          <p:nvSpPr>
            <p:cNvPr id="60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5780327" y="2388358"/>
            <a:ext cx="3268131" cy="3933886"/>
            <a:chOff x="594610" y="1074055"/>
            <a:chExt cx="11306044" cy="5768086"/>
          </a:xfrm>
        </p:grpSpPr>
        <p:sp>
          <p:nvSpPr>
            <p:cNvPr id="63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9157242" y="2388358"/>
            <a:ext cx="2866430" cy="3933886"/>
            <a:chOff x="594610" y="1074055"/>
            <a:chExt cx="11306044" cy="5768086"/>
          </a:xfrm>
        </p:grpSpPr>
        <p:sp>
          <p:nvSpPr>
            <p:cNvPr id="6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7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4EB4F28-430D-49FE-9481-58CB698CFF24}"/>
              </a:ext>
            </a:extLst>
          </p:cNvPr>
          <p:cNvSpPr txBox="1"/>
          <p:nvPr/>
        </p:nvSpPr>
        <p:spPr>
          <a:xfrm>
            <a:off x="3071756" y="2504742"/>
            <a:ext cx="2498701" cy="33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 도박문제자를 대상으로 도박중독에 대한 인식증진</a:t>
            </a:r>
            <a:r>
              <a:rPr lang="en-US" altLang="ko-KR" sz="1600" dirty="0"/>
              <a:t>,</a:t>
            </a:r>
            <a:r>
              <a:rPr lang="ko-KR" altLang="en-US" sz="1600" dirty="0"/>
              <a:t> 행동변화를 목표로 관련된 여러 문제들에 대한 궁금증을 해결하고 문제자가 문제를 적절하게 대처하게 하여 스스로 정서적 안정을 도울 수 있도록 하는 프로그램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A3F7C3-B428-4938-91BB-9A166825D014}"/>
              </a:ext>
            </a:extLst>
          </p:cNvPr>
          <p:cNvSpPr txBox="1"/>
          <p:nvPr/>
        </p:nvSpPr>
        <p:spPr>
          <a:xfrm>
            <a:off x="5851940" y="2545686"/>
            <a:ext cx="3056430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/>
              <a:t> </a:t>
            </a:r>
            <a:r>
              <a:rPr lang="ko-KR" altLang="en-US" sz="1600" dirty="0"/>
              <a:t>심리</a:t>
            </a:r>
            <a:r>
              <a:rPr lang="en-US" altLang="ko-KR" sz="1600" dirty="0"/>
              <a:t>,</a:t>
            </a:r>
            <a:r>
              <a:rPr lang="ko-KR" altLang="en-US" sz="1600" dirty="0"/>
              <a:t>정서 집단상담을 통해 도박행동에 대한 자기조절 능력을 향상시키고 통제력 증진을 통해 재발을 방지하고</a:t>
            </a:r>
            <a:r>
              <a:rPr lang="en-US" altLang="ko-KR" sz="1600" dirty="0"/>
              <a:t>, </a:t>
            </a:r>
            <a:r>
              <a:rPr lang="ko-KR" altLang="en-US" sz="1600" dirty="0"/>
              <a:t>중독과 자신에 대한 이해를 바탕으로 도박중독 이전의 긍정적이고 안정적인 대인관계 능력 회복을 위한 프로그램</a:t>
            </a:r>
          </a:p>
          <a:p>
            <a:pPr>
              <a:lnSpc>
                <a:spcPct val="150000"/>
              </a:lnSpc>
            </a:pPr>
            <a:endParaRPr lang="ko-KR" altLang="en-US" sz="15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70F20B-B195-45A5-9CC7-49E78D76B9C4}"/>
              </a:ext>
            </a:extLst>
          </p:cNvPr>
          <p:cNvSpPr txBox="1"/>
          <p:nvPr/>
        </p:nvSpPr>
        <p:spPr>
          <a:xfrm>
            <a:off x="9244904" y="2477445"/>
            <a:ext cx="2701880" cy="359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특별한 목적을 성취하기 위해 조직된 자발적인 모임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정신적인 상처의 치유와 </a:t>
            </a:r>
            <a:r>
              <a:rPr lang="ko-KR" altLang="en-US" sz="1600" dirty="0" err="1"/>
              <a:t>구성원간의</a:t>
            </a:r>
            <a:r>
              <a:rPr lang="ko-KR" altLang="en-US" sz="1600" dirty="0"/>
              <a:t> 지지와 격려를 얻는 것을 목적으로 하며</a:t>
            </a:r>
            <a:r>
              <a:rPr lang="en-US" altLang="ko-KR" sz="1600" dirty="0"/>
              <a:t>,</a:t>
            </a:r>
            <a:r>
              <a:rPr lang="ko-KR" altLang="en-US" sz="1600" dirty="0"/>
              <a:t> 현재 지역센터에서 단도박을 지속시키기 위해 </a:t>
            </a:r>
            <a:r>
              <a:rPr lang="en-US" altLang="ko-KR" sz="1600" dirty="0"/>
              <a:t>GA(</a:t>
            </a:r>
            <a:r>
              <a:rPr lang="ko-KR" altLang="en-US" sz="1600" dirty="0"/>
              <a:t>익명의 </a:t>
            </a:r>
            <a:r>
              <a:rPr lang="ko-KR" altLang="en-US" sz="1600" dirty="0" err="1"/>
              <a:t>도박자</a:t>
            </a:r>
            <a:r>
              <a:rPr lang="ko-KR" altLang="en-US" sz="1600" dirty="0"/>
              <a:t> 모임</a:t>
            </a:r>
            <a:r>
              <a:rPr lang="en-US" altLang="ko-KR" sz="1600" dirty="0"/>
              <a:t>)</a:t>
            </a:r>
            <a:r>
              <a:rPr lang="ko-KR" altLang="en-US" sz="1600" dirty="0"/>
              <a:t>을 적극 연계하고 있음</a:t>
            </a:r>
          </a:p>
        </p:txBody>
      </p:sp>
    </p:spTree>
    <p:extLst>
      <p:ext uri="{BB962C8B-B14F-4D97-AF65-F5344CB8AC3E}">
        <p14:creationId xmlns:p14="http://schemas.microsoft.com/office/powerpoint/2010/main" val="227665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23713" y="1350483"/>
            <a:ext cx="2442018" cy="848675"/>
            <a:chOff x="594610" y="1074057"/>
            <a:chExt cx="11340001" cy="5768084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3"/>
              <a:ext cx="11216630" cy="5637458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547180" y="1350483"/>
            <a:ext cx="4114007" cy="848675"/>
            <a:chOff x="594610" y="1074057"/>
            <a:chExt cx="11306044" cy="5768084"/>
          </a:xfrm>
        </p:grpSpPr>
        <p:sp>
          <p:nvSpPr>
            <p:cNvPr id="24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932286" y="1369702"/>
            <a:ext cx="3720134" cy="848675"/>
            <a:chOff x="594610" y="1074057"/>
            <a:chExt cx="11306044" cy="5768084"/>
          </a:xfrm>
        </p:grpSpPr>
        <p:sp>
          <p:nvSpPr>
            <p:cNvPr id="2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8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592072" y="2528492"/>
            <a:ext cx="4114007" cy="3830721"/>
            <a:chOff x="594610" y="1074055"/>
            <a:chExt cx="11306044" cy="5768086"/>
          </a:xfrm>
        </p:grpSpPr>
        <p:sp>
          <p:nvSpPr>
            <p:cNvPr id="30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1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7961452" y="4409344"/>
            <a:ext cx="3789270" cy="1980595"/>
            <a:chOff x="594610" y="1074057"/>
            <a:chExt cx="11306044" cy="5768084"/>
          </a:xfrm>
        </p:grpSpPr>
        <p:sp>
          <p:nvSpPr>
            <p:cNvPr id="39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40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79" cy="540710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313537" y="1555551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0"/>
              </a:rPr>
              <a:t>출입 제한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594610" y="2547712"/>
            <a:ext cx="2780609" cy="3786125"/>
            <a:chOff x="594610" y="1074055"/>
            <a:chExt cx="11306044" cy="5768086"/>
          </a:xfrm>
        </p:grpSpPr>
        <p:sp>
          <p:nvSpPr>
            <p:cNvPr id="3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41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677960" y="2686175"/>
            <a:ext cx="25856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b="1" dirty="0">
                <a:ln w="0"/>
              </a:rPr>
              <a:t>출입일수 제한</a:t>
            </a:r>
            <a:endParaRPr lang="en-US" altLang="ko-KR" sz="1500" b="1" dirty="0">
              <a:ln w="0"/>
            </a:endParaRPr>
          </a:p>
          <a:p>
            <a:endParaRPr lang="en-US" altLang="ko-KR" sz="1000" dirty="0">
              <a:ln w="0"/>
            </a:endParaRPr>
          </a:p>
          <a:p>
            <a:r>
              <a:rPr lang="ko-KR" altLang="en-US" sz="1500" dirty="0">
                <a:ln w="0"/>
              </a:rPr>
              <a:t>내국 카지노 등 사행산업 시설의 출입 일수를 설정하여</a:t>
            </a:r>
            <a:r>
              <a:rPr lang="en-US" altLang="ko-KR" sz="1500" dirty="0">
                <a:ln w="0"/>
              </a:rPr>
              <a:t> </a:t>
            </a:r>
            <a:r>
              <a:rPr lang="ko-KR" altLang="en-US" sz="1500" dirty="0">
                <a:ln w="0"/>
              </a:rPr>
              <a:t>출입을 제한</a:t>
            </a:r>
            <a:endParaRPr lang="en-US" altLang="ko-KR" sz="1500" dirty="0">
              <a:ln w="0"/>
            </a:endParaRPr>
          </a:p>
          <a:p>
            <a:endParaRPr lang="en-US" altLang="ko-KR" sz="1500" dirty="0">
              <a:ln w="0"/>
            </a:endParaRPr>
          </a:p>
          <a:p>
            <a:endParaRPr lang="en-US" altLang="ko-KR" sz="1500" dirty="0">
              <a:ln w="0"/>
            </a:endParaRPr>
          </a:p>
          <a:p>
            <a:r>
              <a:rPr lang="ko-KR" altLang="en-US" sz="1500" b="1" dirty="0">
                <a:ln w="0"/>
              </a:rPr>
              <a:t>출입제한 요청</a:t>
            </a:r>
            <a:endParaRPr lang="en-US" altLang="ko-KR" sz="1500" b="1" dirty="0">
              <a:ln w="0"/>
            </a:endParaRPr>
          </a:p>
          <a:p>
            <a:endParaRPr lang="en-US" altLang="ko-KR" sz="1000" dirty="0">
              <a:ln w="0"/>
            </a:endParaRPr>
          </a:p>
          <a:p>
            <a:r>
              <a:rPr lang="ko-KR" altLang="en-US" sz="1500" dirty="0">
                <a:ln w="0"/>
              </a:rPr>
              <a:t>사업장 내에서 금지 행위를 하거나 퇴장 요구가 발생할 경우 출입 자체를 제한함</a:t>
            </a:r>
            <a:r>
              <a:rPr lang="en-US" altLang="ko-KR" sz="1500" dirty="0">
                <a:ln w="0"/>
              </a:rPr>
              <a:t>.</a:t>
            </a:r>
          </a:p>
          <a:p>
            <a:r>
              <a:rPr lang="ko-KR" altLang="en-US" sz="1500" dirty="0">
                <a:ln w="0"/>
              </a:rPr>
              <a:t>가족이나 지인 등이 제한요청을 할 수 있음</a:t>
            </a:r>
            <a:endParaRPr lang="en-US" altLang="ko-KR" sz="1500" dirty="0">
              <a:ln w="0"/>
            </a:endParaRPr>
          </a:p>
          <a:p>
            <a:endParaRPr lang="en-US" altLang="ko-KR" sz="1500" dirty="0">
              <a:ln w="0"/>
            </a:endParaRPr>
          </a:p>
          <a:p>
            <a:r>
              <a:rPr lang="ko-KR" altLang="en-US" sz="1500" dirty="0">
                <a:ln w="0"/>
              </a:rPr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41267" y="1555434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0"/>
              </a:rPr>
              <a:t> 전자</a:t>
            </a:r>
            <a:r>
              <a:rPr lang="en-US" altLang="ko-KR" b="1" dirty="0">
                <a:ln w="0"/>
              </a:rPr>
              <a:t>  </a:t>
            </a:r>
            <a:r>
              <a:rPr lang="ko-KR" altLang="en-US" b="1" dirty="0">
                <a:ln w="0"/>
              </a:rPr>
              <a:t>카드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547181" y="2477126"/>
            <a:ext cx="4135470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500" dirty="0">
              <a:ln w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ko-KR" altLang="en-US" sz="1500" b="1" dirty="0" err="1">
                <a:ln w="0"/>
              </a:rPr>
              <a:t>구매상한액</a:t>
            </a:r>
            <a:r>
              <a:rPr lang="ko-KR" altLang="en-US" sz="1500" b="1" dirty="0">
                <a:ln w="0"/>
              </a:rPr>
              <a:t> 준수</a:t>
            </a:r>
            <a:r>
              <a:rPr lang="ko-KR" altLang="en-US" sz="1500" dirty="0">
                <a:ln w="0"/>
              </a:rPr>
              <a:t>를 통하여 이용객의 과도한 </a:t>
            </a:r>
            <a:r>
              <a:rPr lang="ko-KR" altLang="en-US" sz="1500" dirty="0" err="1">
                <a:ln w="0"/>
              </a:rPr>
              <a:t>베팅을</a:t>
            </a:r>
            <a:r>
              <a:rPr lang="ko-KR" altLang="en-US" sz="1500" dirty="0">
                <a:ln w="0"/>
              </a:rPr>
              <a:t> 방지하고</a:t>
            </a:r>
            <a:r>
              <a:rPr lang="en-US" altLang="ko-KR" sz="1500" dirty="0">
                <a:ln w="0"/>
              </a:rPr>
              <a:t>, </a:t>
            </a:r>
            <a:r>
              <a:rPr lang="ko-KR" altLang="en-US" sz="1500" dirty="0">
                <a:ln w="0"/>
              </a:rPr>
              <a:t>도박중독 등 도박의 사회적 부작용을 예방하기 위하여 고안된 장치</a:t>
            </a:r>
            <a:endParaRPr lang="en-US" altLang="ko-KR" sz="1500" dirty="0">
              <a:ln w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ko-KR" sz="1000" dirty="0">
              <a:ln w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ko-KR" altLang="en-US" sz="1500" dirty="0">
                <a:ln w="0"/>
              </a:rPr>
              <a:t> 개인의 인체정보인 </a:t>
            </a:r>
            <a:r>
              <a:rPr lang="ko-KR" altLang="en-US" sz="1500" dirty="0" err="1">
                <a:ln w="0"/>
              </a:rPr>
              <a:t>지정맥</a:t>
            </a:r>
            <a:r>
              <a:rPr lang="ko-KR" altLang="en-US" sz="1500" dirty="0">
                <a:ln w="0"/>
              </a:rPr>
              <a:t> 정보를 넣은 </a:t>
            </a:r>
            <a:r>
              <a:rPr lang="ko-KR" altLang="en-US" sz="1500" b="1" dirty="0">
                <a:ln w="0"/>
              </a:rPr>
              <a:t>‘</a:t>
            </a:r>
            <a:r>
              <a:rPr lang="ko-KR" altLang="en-US" sz="1500" b="1" dirty="0" err="1">
                <a:ln w="0"/>
              </a:rPr>
              <a:t>비실명카드</a:t>
            </a:r>
            <a:r>
              <a:rPr lang="en-US" altLang="ko-KR" sz="1500" b="1" dirty="0">
                <a:ln w="0"/>
              </a:rPr>
              <a:t>’</a:t>
            </a:r>
            <a:r>
              <a:rPr lang="ko-KR" altLang="en-US" sz="1500" dirty="0">
                <a:ln w="0"/>
              </a:rPr>
              <a:t>와 성명</a:t>
            </a:r>
            <a:r>
              <a:rPr lang="en-US" altLang="ko-KR" sz="1500" dirty="0">
                <a:ln w="0"/>
              </a:rPr>
              <a:t>, </a:t>
            </a:r>
            <a:r>
              <a:rPr lang="ko-KR" altLang="en-US" sz="1500" dirty="0">
                <a:ln w="0"/>
              </a:rPr>
              <a:t>성별</a:t>
            </a:r>
            <a:r>
              <a:rPr lang="en-US" altLang="ko-KR" sz="1500" dirty="0">
                <a:ln w="0"/>
              </a:rPr>
              <a:t>, </a:t>
            </a:r>
            <a:r>
              <a:rPr lang="ko-KR" altLang="en-US" sz="1500" dirty="0">
                <a:ln w="0"/>
              </a:rPr>
              <a:t>연령</a:t>
            </a:r>
            <a:r>
              <a:rPr lang="en-US" altLang="ko-KR" sz="1500" dirty="0">
                <a:ln w="0"/>
              </a:rPr>
              <a:t>, </a:t>
            </a:r>
            <a:r>
              <a:rPr lang="ko-KR" altLang="en-US" sz="1500" dirty="0">
                <a:ln w="0"/>
              </a:rPr>
              <a:t>주민번호</a:t>
            </a:r>
            <a:r>
              <a:rPr lang="en-US" altLang="ko-KR" sz="1500" dirty="0">
                <a:ln w="0"/>
              </a:rPr>
              <a:t>, </a:t>
            </a:r>
            <a:r>
              <a:rPr lang="ko-KR" altLang="en-US" sz="1500" dirty="0">
                <a:ln w="0"/>
              </a:rPr>
              <a:t>휴대폰 번호 등 사행산업 이용자의 일정한 개인정보활용 동의를 거쳐 개인 신상 정보를 입력한 </a:t>
            </a:r>
            <a:r>
              <a:rPr lang="ko-KR" altLang="en-US" sz="1500" b="1" dirty="0">
                <a:ln w="0"/>
              </a:rPr>
              <a:t>‘실명카드’</a:t>
            </a:r>
            <a:r>
              <a:rPr lang="ko-KR" altLang="en-US" sz="1500" dirty="0">
                <a:ln w="0"/>
              </a:rPr>
              <a:t>로 운영되고 있음</a:t>
            </a:r>
            <a:endParaRPr lang="en-US" altLang="ko-KR" sz="1500" dirty="0">
              <a:ln w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ko-KR" sz="1050" dirty="0">
              <a:ln w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ko-KR" altLang="en-US" sz="1500" b="1" dirty="0" err="1">
                <a:ln w="0"/>
              </a:rPr>
              <a:t>지정맥</a:t>
            </a:r>
            <a:r>
              <a:rPr lang="ko-KR" altLang="en-US" sz="1500" b="1" dirty="0">
                <a:ln w="0"/>
              </a:rPr>
              <a:t> 카드</a:t>
            </a:r>
            <a:r>
              <a:rPr lang="ko-KR" altLang="en-US" sz="1500" dirty="0">
                <a:ln w="0"/>
              </a:rPr>
              <a:t>의 경우 인체정보 활용에 따른 </a:t>
            </a:r>
            <a:r>
              <a:rPr lang="ko-KR" altLang="en-US" sz="1500" b="1" dirty="0">
                <a:ln w="0"/>
              </a:rPr>
              <a:t>인권침해문제</a:t>
            </a:r>
            <a:r>
              <a:rPr lang="ko-KR" altLang="en-US" sz="1500" dirty="0">
                <a:ln w="0"/>
              </a:rPr>
              <a:t>가 제기되어</a:t>
            </a:r>
            <a:r>
              <a:rPr lang="en-US" altLang="ko-KR" sz="1500" dirty="0">
                <a:ln w="0"/>
              </a:rPr>
              <a:t>, 2015</a:t>
            </a:r>
            <a:r>
              <a:rPr lang="ko-KR" altLang="en-US" sz="1500" dirty="0">
                <a:ln w="0"/>
              </a:rPr>
              <a:t>년 </a:t>
            </a:r>
            <a:r>
              <a:rPr lang="en-US" altLang="ko-KR" sz="1500" dirty="0">
                <a:ln w="0"/>
              </a:rPr>
              <a:t>3</a:t>
            </a:r>
            <a:r>
              <a:rPr lang="ko-KR" altLang="en-US" sz="1500" dirty="0">
                <a:ln w="0"/>
              </a:rPr>
              <a:t>월 국가인권위원회가 관련 제도의 보완을 사감위에 권고한 바 있음</a:t>
            </a:r>
            <a:r>
              <a:rPr lang="en-US" altLang="ko-KR" sz="1500" dirty="0">
                <a:ln w="0"/>
              </a:rPr>
              <a:t>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540857" y="155543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0"/>
              </a:rPr>
              <a:t>한국도박문제관리센터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AA75059-2F64-4018-9962-C1E15F1FD67B}"/>
              </a:ext>
            </a:extLst>
          </p:cNvPr>
          <p:cNvGrpSpPr/>
          <p:nvPr/>
        </p:nvGrpSpPr>
        <p:grpSpPr>
          <a:xfrm>
            <a:off x="7900580" y="2547712"/>
            <a:ext cx="3773544" cy="1737683"/>
            <a:chOff x="7900580" y="2547712"/>
            <a:chExt cx="3773544" cy="1737683"/>
          </a:xfrm>
        </p:grpSpPr>
        <p:sp>
          <p:nvSpPr>
            <p:cNvPr id="33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941757" y="2587999"/>
              <a:ext cx="3732367" cy="1697396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4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7900580" y="2547712"/>
              <a:ext cx="3672325" cy="163388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024982" y="2594968"/>
              <a:ext cx="3487474" cy="1432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dirty="0">
                  <a:ln w="0"/>
                </a:rPr>
                <a:t>「</a:t>
              </a:r>
              <a:r>
                <a:rPr lang="ko-KR" altLang="en-US" sz="1500" dirty="0" err="1">
                  <a:ln w="0"/>
                </a:rPr>
                <a:t>사행산업통합감독위원회법</a:t>
              </a:r>
              <a:r>
                <a:rPr lang="ko-KR" altLang="en-US" sz="1500" dirty="0">
                  <a:ln w="0"/>
                </a:rPr>
                <a:t>」제</a:t>
              </a:r>
              <a:r>
                <a:rPr lang="en-US" altLang="ko-KR" sz="1500" dirty="0">
                  <a:ln w="0"/>
                </a:rPr>
                <a:t>14</a:t>
              </a:r>
              <a:r>
                <a:rPr lang="ko-KR" altLang="en-US" sz="1500" dirty="0">
                  <a:ln w="0"/>
                </a:rPr>
                <a:t>조제</a:t>
              </a:r>
              <a:r>
                <a:rPr lang="en-US" altLang="ko-KR" sz="1500" dirty="0">
                  <a:ln w="0"/>
                </a:rPr>
                <a:t>1</a:t>
              </a:r>
              <a:r>
                <a:rPr lang="ko-KR" altLang="en-US" sz="1500" dirty="0">
                  <a:ln w="0"/>
                </a:rPr>
                <a:t>항에 따라 사행산업 또는 불법사행산업으로 인한 중독 및 도박 문제 예방과 치유</a:t>
              </a:r>
              <a:r>
                <a:rPr lang="en-US" altLang="ko-KR" sz="1500" dirty="0">
                  <a:ln w="0"/>
                </a:rPr>
                <a:t>, </a:t>
              </a:r>
              <a:r>
                <a:rPr lang="ko-KR" altLang="en-US" sz="1500" dirty="0">
                  <a:ln w="0"/>
                </a:rPr>
                <a:t>재활 사업과 활동을 위해 설립</a:t>
              </a:r>
              <a:endParaRPr lang="en-US" altLang="ko-KR" sz="1500" dirty="0">
                <a:ln w="0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024982" y="4459744"/>
            <a:ext cx="3624099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ln w="0"/>
              </a:rPr>
              <a:t> 도박중독예방치유 지역센터</a:t>
            </a:r>
            <a:endParaRPr lang="en-US" altLang="ko-KR" sz="1500" dirty="0">
              <a:ln w="0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n w="0"/>
              </a:rPr>
              <a:t>한국도박문제관리센터 본부의 사업 내용을</a:t>
            </a:r>
            <a:r>
              <a:rPr lang="en-US" altLang="ko-KR" sz="1500" dirty="0">
                <a:ln w="0"/>
              </a:rPr>
              <a:t> </a:t>
            </a:r>
            <a:r>
              <a:rPr lang="ko-KR" altLang="en-US" sz="1500" dirty="0">
                <a:ln w="0"/>
              </a:rPr>
              <a:t>실행하기 위해 지역 사회 내에</a:t>
            </a:r>
            <a:r>
              <a:rPr lang="en-US" altLang="ko-KR" sz="1500" dirty="0">
                <a:ln w="0"/>
              </a:rPr>
              <a:t> </a:t>
            </a:r>
            <a:r>
              <a:rPr lang="ko-KR" altLang="en-US" sz="1500" b="1" dirty="0">
                <a:ln w="0"/>
              </a:rPr>
              <a:t>치유센터를</a:t>
            </a:r>
            <a:r>
              <a:rPr lang="en-US" altLang="ko-KR" sz="1500" b="1" dirty="0">
                <a:ln w="0"/>
              </a:rPr>
              <a:t> </a:t>
            </a:r>
            <a:r>
              <a:rPr lang="ko-KR" altLang="en-US" sz="1500" b="1" dirty="0">
                <a:ln w="0"/>
              </a:rPr>
              <a:t>설치</a:t>
            </a:r>
            <a:r>
              <a:rPr lang="ko-KR" altLang="en-US" sz="1500" dirty="0">
                <a:ln w="0"/>
              </a:rPr>
              <a:t>하여 사업을 적극적으로 확대</a:t>
            </a:r>
            <a:r>
              <a:rPr lang="en-US" altLang="ko-KR" sz="1500" dirty="0">
                <a:ln w="0"/>
              </a:rPr>
              <a:t>, </a:t>
            </a:r>
            <a:r>
              <a:rPr lang="ko-KR" altLang="en-US" sz="1500" dirty="0">
                <a:ln w="0"/>
              </a:rPr>
              <a:t>추진하고</a:t>
            </a:r>
            <a:r>
              <a:rPr lang="en-US" altLang="ko-KR" sz="1500" dirty="0">
                <a:ln w="0"/>
              </a:rPr>
              <a:t> </a:t>
            </a:r>
            <a:r>
              <a:rPr lang="ko-KR" altLang="en-US" sz="1500" dirty="0">
                <a:ln w="0"/>
              </a:rPr>
              <a:t>있음</a:t>
            </a:r>
            <a:endParaRPr lang="en-US" altLang="ko-KR" sz="1500" dirty="0">
              <a:ln w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268A02F-FAB5-4464-A61D-6A054372100C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성인도박중독의 정책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4">
            <a:extLst>
              <a:ext uri="{FF2B5EF4-FFF2-40B4-BE49-F238E27FC236}">
                <a16:creationId xmlns:a16="http://schemas.microsoft.com/office/drawing/2014/main" id="{F132B144-0A77-43E5-BFAC-466D4C87EB84}"/>
              </a:ext>
            </a:extLst>
          </p:cNvPr>
          <p:cNvSpPr/>
          <p:nvPr/>
        </p:nvSpPr>
        <p:spPr>
          <a:xfrm>
            <a:off x="3906537" y="2611747"/>
            <a:ext cx="4378926" cy="1321684"/>
          </a:xfrm>
          <a:prstGeom prst="roundRect">
            <a:avLst>
              <a:gd name="adj" fmla="val 6600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청소년 도박중독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6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자유형 47"/>
          <p:cNvSpPr/>
          <p:nvPr/>
        </p:nvSpPr>
        <p:spPr>
          <a:xfrm>
            <a:off x="994659" y="2512707"/>
            <a:ext cx="2580726" cy="3171065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70" h="1935892">
                <a:moveTo>
                  <a:pt x="0" y="0"/>
                </a:moveTo>
                <a:lnTo>
                  <a:pt x="1696995" y="8238"/>
                </a:lnTo>
                <a:lnTo>
                  <a:pt x="1705233" y="1491049"/>
                </a:lnTo>
                <a:lnTo>
                  <a:pt x="1713470" y="1894703"/>
                </a:lnTo>
                <a:lnTo>
                  <a:pt x="922638" y="1935892"/>
                </a:lnTo>
                <a:lnTo>
                  <a:pt x="32952" y="1927655"/>
                </a:lnTo>
                <a:lnTo>
                  <a:pt x="65903" y="897925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850246" y="1831858"/>
            <a:ext cx="2580726" cy="3667242"/>
            <a:chOff x="1218742" y="1996958"/>
            <a:chExt cx="2580726" cy="3667242"/>
          </a:xfrm>
        </p:grpSpPr>
        <p:sp>
          <p:nvSpPr>
            <p:cNvPr id="50" name="자유형 49"/>
            <p:cNvSpPr/>
            <p:nvPr/>
          </p:nvSpPr>
          <p:spPr>
            <a:xfrm>
              <a:off x="1218742" y="2374347"/>
              <a:ext cx="2580726" cy="3289853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470" h="1935892">
                  <a:moveTo>
                    <a:pt x="0" y="0"/>
                  </a:moveTo>
                  <a:lnTo>
                    <a:pt x="1696995" y="8238"/>
                  </a:lnTo>
                  <a:lnTo>
                    <a:pt x="1705233" y="1491049"/>
                  </a:lnTo>
                  <a:lnTo>
                    <a:pt x="1713470" y="1894703"/>
                  </a:lnTo>
                  <a:lnTo>
                    <a:pt x="922638" y="1935892"/>
                  </a:lnTo>
                  <a:lnTo>
                    <a:pt x="32952" y="1927655"/>
                  </a:lnTo>
                  <a:lnTo>
                    <a:pt x="65903" y="897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자유형 50"/>
            <p:cNvSpPr/>
            <p:nvPr/>
          </p:nvSpPr>
          <p:spPr>
            <a:xfrm rot="16200000">
              <a:off x="2182298" y="2162469"/>
              <a:ext cx="653614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자유형 57"/>
          <p:cNvSpPr/>
          <p:nvPr/>
        </p:nvSpPr>
        <p:spPr>
          <a:xfrm>
            <a:off x="3852326" y="2756523"/>
            <a:ext cx="3899840" cy="2903319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  <a:gd name="connsiteX0" fmla="*/ 26851 w 1740321"/>
              <a:gd name="connsiteY0" fmla="*/ 0 h 1935892"/>
              <a:gd name="connsiteX1" fmla="*/ 1723846 w 1740321"/>
              <a:gd name="connsiteY1" fmla="*/ 8238 h 1935892"/>
              <a:gd name="connsiteX2" fmla="*/ 1732084 w 1740321"/>
              <a:gd name="connsiteY2" fmla="*/ 1491049 h 1935892"/>
              <a:gd name="connsiteX3" fmla="*/ 1740321 w 1740321"/>
              <a:gd name="connsiteY3" fmla="*/ 1894703 h 1935892"/>
              <a:gd name="connsiteX4" fmla="*/ 949489 w 1740321"/>
              <a:gd name="connsiteY4" fmla="*/ 1935892 h 1935892"/>
              <a:gd name="connsiteX5" fmla="*/ 59803 w 1740321"/>
              <a:gd name="connsiteY5" fmla="*/ 1927655 h 1935892"/>
              <a:gd name="connsiteX6" fmla="*/ 0 w 1740321"/>
              <a:gd name="connsiteY6" fmla="*/ 914789 h 1935892"/>
              <a:gd name="connsiteX7" fmla="*/ 26851 w 1740321"/>
              <a:gd name="connsiteY7" fmla="*/ 0 h 1935892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24192 w 1740321"/>
              <a:gd name="connsiteY4" fmla="*/ 1809410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70622"/>
              <a:gd name="connsiteY0" fmla="*/ 0 h 1927655"/>
              <a:gd name="connsiteX1" fmla="*/ 1723846 w 1770622"/>
              <a:gd name="connsiteY1" fmla="*/ 8238 h 1927655"/>
              <a:gd name="connsiteX2" fmla="*/ 1732084 w 1770622"/>
              <a:gd name="connsiteY2" fmla="*/ 1491049 h 1927655"/>
              <a:gd name="connsiteX3" fmla="*/ 1740321 w 1770622"/>
              <a:gd name="connsiteY3" fmla="*/ 1894703 h 1927655"/>
              <a:gd name="connsiteX4" fmla="*/ 949489 w 1770622"/>
              <a:gd name="connsiteY4" fmla="*/ 1893732 h 1927655"/>
              <a:gd name="connsiteX5" fmla="*/ 59803 w 1770622"/>
              <a:gd name="connsiteY5" fmla="*/ 1927655 h 1927655"/>
              <a:gd name="connsiteX6" fmla="*/ 0 w 1770622"/>
              <a:gd name="connsiteY6" fmla="*/ 914789 h 1927655"/>
              <a:gd name="connsiteX7" fmla="*/ 26851 w 1770622"/>
              <a:gd name="connsiteY7" fmla="*/ 0 h 192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622" h="1927655">
                <a:moveTo>
                  <a:pt x="26851" y="0"/>
                </a:moveTo>
                <a:lnTo>
                  <a:pt x="1723846" y="8238"/>
                </a:lnTo>
                <a:cubicBezTo>
                  <a:pt x="1726592" y="502508"/>
                  <a:pt x="1822092" y="929322"/>
                  <a:pt x="1732084" y="1491049"/>
                </a:cubicBezTo>
                <a:lnTo>
                  <a:pt x="1740321" y="1894703"/>
                </a:lnTo>
                <a:cubicBezTo>
                  <a:pt x="1476710" y="1894379"/>
                  <a:pt x="1213100" y="1868759"/>
                  <a:pt x="949489" y="1893732"/>
                </a:cubicBezTo>
                <a:lnTo>
                  <a:pt x="59803" y="1927655"/>
                </a:lnTo>
                <a:lnTo>
                  <a:pt x="0" y="914789"/>
                </a:lnTo>
                <a:lnTo>
                  <a:pt x="26851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9" name="자유형 58"/>
          <p:cNvSpPr/>
          <p:nvPr/>
        </p:nvSpPr>
        <p:spPr>
          <a:xfrm>
            <a:off x="7876711" y="2709321"/>
            <a:ext cx="3441632" cy="2920407"/>
          </a:xfrm>
          <a:custGeom>
            <a:avLst/>
            <a:gdLst>
              <a:gd name="connsiteX0" fmla="*/ 0 w 2514600"/>
              <a:gd name="connsiteY0" fmla="*/ 50800 h 2819400"/>
              <a:gd name="connsiteX1" fmla="*/ 1765300 w 2514600"/>
              <a:gd name="connsiteY1" fmla="*/ 63500 h 2819400"/>
              <a:gd name="connsiteX2" fmla="*/ 2501900 w 2514600"/>
              <a:gd name="connsiteY2" fmla="*/ 50800 h 2819400"/>
              <a:gd name="connsiteX3" fmla="*/ 2514600 w 2514600"/>
              <a:gd name="connsiteY3" fmla="*/ 927100 h 2819400"/>
              <a:gd name="connsiteX4" fmla="*/ 2451100 w 2514600"/>
              <a:gd name="connsiteY4" fmla="*/ 2552700 h 2819400"/>
              <a:gd name="connsiteX5" fmla="*/ 2082800 w 2514600"/>
              <a:gd name="connsiteY5" fmla="*/ 2819400 h 2819400"/>
              <a:gd name="connsiteX6" fmla="*/ 215900 w 2514600"/>
              <a:gd name="connsiteY6" fmla="*/ 2819400 h 2819400"/>
              <a:gd name="connsiteX7" fmla="*/ 228600 w 2514600"/>
              <a:gd name="connsiteY7" fmla="*/ 2286000 h 2819400"/>
              <a:gd name="connsiteX8" fmla="*/ 76200 w 2514600"/>
              <a:gd name="connsiteY8" fmla="*/ 1498600 h 2819400"/>
              <a:gd name="connsiteX9" fmla="*/ 88900 w 2514600"/>
              <a:gd name="connsiteY9" fmla="*/ 571500 h 2819400"/>
              <a:gd name="connsiteX10" fmla="*/ 0 w 2514600"/>
              <a:gd name="connsiteY10" fmla="*/ 0 h 2819400"/>
              <a:gd name="connsiteX11" fmla="*/ 0 w 2514600"/>
              <a:gd name="connsiteY11" fmla="*/ 50800 h 28194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228600 w 2514600"/>
              <a:gd name="connsiteY7" fmla="*/ 22352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88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73251"/>
              <a:gd name="connsiteX1" fmla="*/ 1765300 w 2514600"/>
              <a:gd name="connsiteY1" fmla="*/ 12700 h 2773251"/>
              <a:gd name="connsiteX2" fmla="*/ 2501900 w 2514600"/>
              <a:gd name="connsiteY2" fmla="*/ 0 h 2773251"/>
              <a:gd name="connsiteX3" fmla="*/ 2514600 w 2514600"/>
              <a:gd name="connsiteY3" fmla="*/ 876300 h 2773251"/>
              <a:gd name="connsiteX4" fmla="*/ 2482850 w 2514600"/>
              <a:gd name="connsiteY4" fmla="*/ 2773251 h 2773251"/>
              <a:gd name="connsiteX5" fmla="*/ 2082800 w 2514600"/>
              <a:gd name="connsiteY5" fmla="*/ 2768600 h 2773251"/>
              <a:gd name="connsiteX6" fmla="*/ 88900 w 2514600"/>
              <a:gd name="connsiteY6" fmla="*/ 2768600 h 2773251"/>
              <a:gd name="connsiteX7" fmla="*/ 88900 w 2514600"/>
              <a:gd name="connsiteY7" fmla="*/ 2298700 h 2773251"/>
              <a:gd name="connsiteX8" fmla="*/ 76200 w 2514600"/>
              <a:gd name="connsiteY8" fmla="*/ 1447800 h 2773251"/>
              <a:gd name="connsiteX9" fmla="*/ 88900 w 2514600"/>
              <a:gd name="connsiteY9" fmla="*/ 520700 h 2773251"/>
              <a:gd name="connsiteX10" fmla="*/ 19050 w 2514600"/>
              <a:gd name="connsiteY10" fmla="*/ 44450 h 2773251"/>
              <a:gd name="connsiteX11" fmla="*/ 0 w 2514600"/>
              <a:gd name="connsiteY11" fmla="*/ 0 h 277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600" h="2773251">
                <a:moveTo>
                  <a:pt x="0" y="0"/>
                </a:moveTo>
                <a:lnTo>
                  <a:pt x="1765300" y="12700"/>
                </a:lnTo>
                <a:lnTo>
                  <a:pt x="2501900" y="0"/>
                </a:lnTo>
                <a:lnTo>
                  <a:pt x="2514600" y="876300"/>
                </a:lnTo>
                <a:lnTo>
                  <a:pt x="2482850" y="2773251"/>
                </a:lnTo>
                <a:lnTo>
                  <a:pt x="2082800" y="2768600"/>
                </a:lnTo>
                <a:lnTo>
                  <a:pt x="88900" y="2768600"/>
                </a:lnTo>
                <a:lnTo>
                  <a:pt x="88900" y="2298700"/>
                </a:lnTo>
                <a:lnTo>
                  <a:pt x="76200" y="1447800"/>
                </a:lnTo>
                <a:lnTo>
                  <a:pt x="88900" y="520700"/>
                </a:lnTo>
                <a:lnTo>
                  <a:pt x="19050" y="44450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3685108" y="1845505"/>
            <a:ext cx="3899840" cy="3667243"/>
            <a:chOff x="4734300" y="1996957"/>
            <a:chExt cx="2666805" cy="3667243"/>
          </a:xfrm>
        </p:grpSpPr>
        <p:sp>
          <p:nvSpPr>
            <p:cNvPr id="61" name="자유형 60"/>
            <p:cNvSpPr/>
            <p:nvPr/>
          </p:nvSpPr>
          <p:spPr>
            <a:xfrm>
              <a:off x="4734300" y="2374346"/>
              <a:ext cx="2666805" cy="3289854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  <a:gd name="connsiteX0" fmla="*/ 26851 w 1740321"/>
                <a:gd name="connsiteY0" fmla="*/ 0 h 1935892"/>
                <a:gd name="connsiteX1" fmla="*/ 1723846 w 1740321"/>
                <a:gd name="connsiteY1" fmla="*/ 8238 h 1935892"/>
                <a:gd name="connsiteX2" fmla="*/ 1732084 w 1740321"/>
                <a:gd name="connsiteY2" fmla="*/ 1491049 h 1935892"/>
                <a:gd name="connsiteX3" fmla="*/ 1740321 w 1740321"/>
                <a:gd name="connsiteY3" fmla="*/ 1894703 h 1935892"/>
                <a:gd name="connsiteX4" fmla="*/ 949489 w 1740321"/>
                <a:gd name="connsiteY4" fmla="*/ 1935892 h 1935892"/>
                <a:gd name="connsiteX5" fmla="*/ 59803 w 1740321"/>
                <a:gd name="connsiteY5" fmla="*/ 1927655 h 1935892"/>
                <a:gd name="connsiteX6" fmla="*/ 0 w 1740321"/>
                <a:gd name="connsiteY6" fmla="*/ 914789 h 1935892"/>
                <a:gd name="connsiteX7" fmla="*/ 26851 w 1740321"/>
                <a:gd name="connsiteY7" fmla="*/ 0 h 1935892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24192 w 1740321"/>
                <a:gd name="connsiteY4" fmla="*/ 1809410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70622"/>
                <a:gd name="connsiteY0" fmla="*/ 0 h 1927655"/>
                <a:gd name="connsiteX1" fmla="*/ 1723846 w 1770622"/>
                <a:gd name="connsiteY1" fmla="*/ 8238 h 1927655"/>
                <a:gd name="connsiteX2" fmla="*/ 1732084 w 1770622"/>
                <a:gd name="connsiteY2" fmla="*/ 1491049 h 1927655"/>
                <a:gd name="connsiteX3" fmla="*/ 1740321 w 1770622"/>
                <a:gd name="connsiteY3" fmla="*/ 1894703 h 1927655"/>
                <a:gd name="connsiteX4" fmla="*/ 949489 w 1770622"/>
                <a:gd name="connsiteY4" fmla="*/ 1893732 h 1927655"/>
                <a:gd name="connsiteX5" fmla="*/ 59803 w 1770622"/>
                <a:gd name="connsiteY5" fmla="*/ 1927655 h 1927655"/>
                <a:gd name="connsiteX6" fmla="*/ 0 w 1770622"/>
                <a:gd name="connsiteY6" fmla="*/ 914789 h 1927655"/>
                <a:gd name="connsiteX7" fmla="*/ 26851 w 1770622"/>
                <a:gd name="connsiteY7" fmla="*/ 0 h 192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0622" h="1927655">
                  <a:moveTo>
                    <a:pt x="26851" y="0"/>
                  </a:moveTo>
                  <a:lnTo>
                    <a:pt x="1723846" y="8238"/>
                  </a:lnTo>
                  <a:cubicBezTo>
                    <a:pt x="1726592" y="502508"/>
                    <a:pt x="1822092" y="929322"/>
                    <a:pt x="1732084" y="1491049"/>
                  </a:cubicBezTo>
                  <a:lnTo>
                    <a:pt x="1740321" y="1894703"/>
                  </a:lnTo>
                  <a:cubicBezTo>
                    <a:pt x="1476710" y="1894379"/>
                    <a:pt x="1213100" y="1868759"/>
                    <a:pt x="949489" y="1893732"/>
                  </a:cubicBezTo>
                  <a:lnTo>
                    <a:pt x="59803" y="1927655"/>
                  </a:lnTo>
                  <a:lnTo>
                    <a:pt x="0" y="914789"/>
                  </a:lnTo>
                  <a:lnTo>
                    <a:pt x="2685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자유형 61"/>
            <p:cNvSpPr/>
            <p:nvPr/>
          </p:nvSpPr>
          <p:spPr>
            <a:xfrm rot="16200000">
              <a:off x="5738298" y="2162468"/>
              <a:ext cx="653614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7776829" y="1981330"/>
            <a:ext cx="3441632" cy="3517770"/>
            <a:chOff x="8199911" y="2108330"/>
            <a:chExt cx="2514600" cy="3517770"/>
          </a:xfrm>
        </p:grpSpPr>
        <p:grpSp>
          <p:nvGrpSpPr>
            <p:cNvPr id="70" name="그룹 69"/>
            <p:cNvGrpSpPr/>
            <p:nvPr/>
          </p:nvGrpSpPr>
          <p:grpSpPr>
            <a:xfrm>
              <a:off x="8199911" y="2374562"/>
              <a:ext cx="2514600" cy="3251538"/>
              <a:chOff x="8320283" y="3625631"/>
              <a:chExt cx="2514600" cy="3087697"/>
            </a:xfrm>
          </p:grpSpPr>
          <p:sp>
            <p:nvSpPr>
              <p:cNvPr id="78" name="자유형 77"/>
              <p:cNvSpPr/>
              <p:nvPr/>
            </p:nvSpPr>
            <p:spPr>
              <a:xfrm>
                <a:off x="8320283" y="3625631"/>
                <a:ext cx="2514600" cy="3087697"/>
              </a:xfrm>
              <a:custGeom>
                <a:avLst/>
                <a:gdLst>
                  <a:gd name="connsiteX0" fmla="*/ 0 w 2514600"/>
                  <a:gd name="connsiteY0" fmla="*/ 50800 h 2819400"/>
                  <a:gd name="connsiteX1" fmla="*/ 1765300 w 2514600"/>
                  <a:gd name="connsiteY1" fmla="*/ 63500 h 2819400"/>
                  <a:gd name="connsiteX2" fmla="*/ 2501900 w 2514600"/>
                  <a:gd name="connsiteY2" fmla="*/ 50800 h 2819400"/>
                  <a:gd name="connsiteX3" fmla="*/ 2514600 w 2514600"/>
                  <a:gd name="connsiteY3" fmla="*/ 927100 h 2819400"/>
                  <a:gd name="connsiteX4" fmla="*/ 2451100 w 2514600"/>
                  <a:gd name="connsiteY4" fmla="*/ 2552700 h 2819400"/>
                  <a:gd name="connsiteX5" fmla="*/ 2082800 w 2514600"/>
                  <a:gd name="connsiteY5" fmla="*/ 2819400 h 2819400"/>
                  <a:gd name="connsiteX6" fmla="*/ 215900 w 2514600"/>
                  <a:gd name="connsiteY6" fmla="*/ 2819400 h 2819400"/>
                  <a:gd name="connsiteX7" fmla="*/ 228600 w 2514600"/>
                  <a:gd name="connsiteY7" fmla="*/ 2286000 h 2819400"/>
                  <a:gd name="connsiteX8" fmla="*/ 76200 w 2514600"/>
                  <a:gd name="connsiteY8" fmla="*/ 1498600 h 2819400"/>
                  <a:gd name="connsiteX9" fmla="*/ 88900 w 2514600"/>
                  <a:gd name="connsiteY9" fmla="*/ 571500 h 2819400"/>
                  <a:gd name="connsiteX10" fmla="*/ 0 w 2514600"/>
                  <a:gd name="connsiteY10" fmla="*/ 0 h 2819400"/>
                  <a:gd name="connsiteX11" fmla="*/ 0 w 2514600"/>
                  <a:gd name="connsiteY11" fmla="*/ 50800 h 28194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228600 w 2514600"/>
                  <a:gd name="connsiteY7" fmla="*/ 22352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88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4600" h="2768600">
                    <a:moveTo>
                      <a:pt x="0" y="0"/>
                    </a:moveTo>
                    <a:lnTo>
                      <a:pt x="1765300" y="12700"/>
                    </a:lnTo>
                    <a:lnTo>
                      <a:pt x="2501900" y="0"/>
                    </a:lnTo>
                    <a:lnTo>
                      <a:pt x="2514600" y="876300"/>
                    </a:lnTo>
                    <a:lnTo>
                      <a:pt x="2451100" y="2501900"/>
                    </a:lnTo>
                    <a:lnTo>
                      <a:pt x="2082800" y="2768600"/>
                    </a:lnTo>
                    <a:lnTo>
                      <a:pt x="88900" y="2768600"/>
                    </a:lnTo>
                    <a:lnTo>
                      <a:pt x="88900" y="2298700"/>
                    </a:lnTo>
                    <a:lnTo>
                      <a:pt x="76200" y="1447800"/>
                    </a:lnTo>
                    <a:lnTo>
                      <a:pt x="88900" y="520700"/>
                    </a:lnTo>
                    <a:lnTo>
                      <a:pt x="1905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자유형 78"/>
              <p:cNvSpPr/>
              <p:nvPr/>
            </p:nvSpPr>
            <p:spPr>
              <a:xfrm>
                <a:off x="10379044" y="6385916"/>
                <a:ext cx="387350" cy="308910"/>
              </a:xfrm>
              <a:custGeom>
                <a:avLst/>
                <a:gdLst>
                  <a:gd name="connsiteX0" fmla="*/ 0 w 374650"/>
                  <a:gd name="connsiteY0" fmla="*/ 374650 h 374650"/>
                  <a:gd name="connsiteX1" fmla="*/ 374650 w 374650"/>
                  <a:gd name="connsiteY1" fmla="*/ 133350 h 374650"/>
                  <a:gd name="connsiteX2" fmla="*/ 0 w 374650"/>
                  <a:gd name="connsiteY2" fmla="*/ 0 h 374650"/>
                  <a:gd name="connsiteX3" fmla="*/ 0 w 374650"/>
                  <a:gd name="connsiteY3" fmla="*/ 374650 h 374650"/>
                  <a:gd name="connsiteX0" fmla="*/ 0 w 374650"/>
                  <a:gd name="connsiteY0" fmla="*/ 387350 h 387350"/>
                  <a:gd name="connsiteX1" fmla="*/ 374650 w 374650"/>
                  <a:gd name="connsiteY1" fmla="*/ 133350 h 387350"/>
                  <a:gd name="connsiteX2" fmla="*/ 0 w 374650"/>
                  <a:gd name="connsiteY2" fmla="*/ 0 h 387350"/>
                  <a:gd name="connsiteX3" fmla="*/ 0 w 374650"/>
                  <a:gd name="connsiteY3" fmla="*/ 387350 h 387350"/>
                  <a:gd name="connsiteX0" fmla="*/ 50800 w 425450"/>
                  <a:gd name="connsiteY0" fmla="*/ 260350 h 260350"/>
                  <a:gd name="connsiteX1" fmla="*/ 425450 w 425450"/>
                  <a:gd name="connsiteY1" fmla="*/ 6350 h 260350"/>
                  <a:gd name="connsiteX2" fmla="*/ 0 w 425450"/>
                  <a:gd name="connsiteY2" fmla="*/ 0 h 260350"/>
                  <a:gd name="connsiteX3" fmla="*/ 50800 w 425450"/>
                  <a:gd name="connsiteY3" fmla="*/ 260350 h 260350"/>
                  <a:gd name="connsiteX0" fmla="*/ 12700 w 387350"/>
                  <a:gd name="connsiteY0" fmla="*/ 266700 h 266700"/>
                  <a:gd name="connsiteX1" fmla="*/ 387350 w 387350"/>
                  <a:gd name="connsiteY1" fmla="*/ 12700 h 266700"/>
                  <a:gd name="connsiteX2" fmla="*/ 0 w 387350"/>
                  <a:gd name="connsiteY2" fmla="*/ 0 h 266700"/>
                  <a:gd name="connsiteX3" fmla="*/ 12700 w 387350"/>
                  <a:gd name="connsiteY3" fmla="*/ 266700 h 266700"/>
                  <a:gd name="connsiteX0" fmla="*/ 19050 w 387350"/>
                  <a:gd name="connsiteY0" fmla="*/ 308910 h 308910"/>
                  <a:gd name="connsiteX1" fmla="*/ 387350 w 387350"/>
                  <a:gd name="connsiteY1" fmla="*/ 12700 h 308910"/>
                  <a:gd name="connsiteX2" fmla="*/ 0 w 387350"/>
                  <a:gd name="connsiteY2" fmla="*/ 0 h 308910"/>
                  <a:gd name="connsiteX3" fmla="*/ 19050 w 387350"/>
                  <a:gd name="connsiteY3" fmla="*/ 308910 h 3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350" h="308910">
                    <a:moveTo>
                      <a:pt x="19050" y="308910"/>
                    </a:moveTo>
                    <a:lnTo>
                      <a:pt x="387350" y="12700"/>
                    </a:lnTo>
                    <a:lnTo>
                      <a:pt x="0" y="0"/>
                    </a:lnTo>
                    <a:lnTo>
                      <a:pt x="19050" y="30891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" name="자유형 70"/>
            <p:cNvSpPr/>
            <p:nvPr/>
          </p:nvSpPr>
          <p:spPr>
            <a:xfrm rot="16200000">
              <a:off x="9130404" y="2273841"/>
              <a:ext cx="653614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294062" y="1378521"/>
            <a:ext cx="169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도박자체의</a:t>
            </a:r>
            <a:r>
              <a:rPr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요인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4851441" y="1376323"/>
            <a:ext cx="1671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개인적인 요인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315907" y="1376323"/>
            <a:ext cx="2304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사회환경적인 요인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D8C64AF-28F0-4D4C-8E62-D5150D56CEAB}"/>
              </a:ext>
            </a:extLst>
          </p:cNvPr>
          <p:cNvSpPr/>
          <p:nvPr/>
        </p:nvSpPr>
        <p:spPr>
          <a:xfrm>
            <a:off x="577841" y="311855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청소년도박중독의 원인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D8ECC3-9CD8-4956-9C19-002962A631AE}"/>
              </a:ext>
            </a:extLst>
          </p:cNvPr>
          <p:cNvSpPr txBox="1"/>
          <p:nvPr/>
        </p:nvSpPr>
        <p:spPr>
          <a:xfrm>
            <a:off x="895981" y="2354783"/>
            <a:ext cx="2586944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도박은</a:t>
            </a:r>
            <a:r>
              <a:rPr lang="ko-KR" altLang="en-US" sz="1400" b="1" dirty="0"/>
              <a:t> 놀이의 요소</a:t>
            </a:r>
            <a:r>
              <a:rPr lang="ko-KR" altLang="en-US" sz="1400" dirty="0"/>
              <a:t>를 지니고 있어서 그 자체로 아주 재미있음 여기에 배팅하는 스릴과 쾌감</a:t>
            </a:r>
            <a:r>
              <a:rPr lang="en-US" altLang="ko-KR" sz="1400" dirty="0"/>
              <a:t>, </a:t>
            </a:r>
            <a:r>
              <a:rPr lang="ko-KR" altLang="en-US" sz="1400" dirty="0"/>
              <a:t>돈을 따는 승리 경험까지 더해지면 </a:t>
            </a:r>
            <a:r>
              <a:rPr lang="ko-KR" altLang="en-US" sz="1400" b="1" dirty="0"/>
              <a:t>유혹이 배가 됨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endParaRPr lang="en-US" altLang="ko-KR" sz="7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ko-KR" altLang="en-US" sz="1400" b="1" dirty="0"/>
              <a:t>도박으로 큰 돈을 잃게 되면 그만둘 것 같지만 그렇지 않음 오히려 잃은 만큼 만회하고 싶은 마음이 강하게 생김</a:t>
            </a:r>
            <a:endParaRPr lang="en-US" altLang="ko-KR" sz="1400" b="1" dirty="0"/>
          </a:p>
        </p:txBody>
      </p:sp>
      <p:sp>
        <p:nvSpPr>
          <p:cNvPr id="25" name="직사각형 24"/>
          <p:cNvSpPr/>
          <p:nvPr/>
        </p:nvSpPr>
        <p:spPr>
          <a:xfrm>
            <a:off x="3819474" y="2486990"/>
            <a:ext cx="373551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1300" b="1" dirty="0"/>
              <a:t>청소년 시기에 경험하는 심리 행동적 취약성은 쉽게 도박에 참여하게 할 수 있게 함 </a:t>
            </a:r>
            <a:endParaRPr lang="en-US" altLang="ko-KR" sz="1300" b="1" dirty="0"/>
          </a:p>
          <a:p>
            <a:pPr fontAlgn="base" latinLnBrk="0">
              <a:lnSpc>
                <a:spcPct val="150000"/>
              </a:lnSpc>
            </a:pPr>
            <a:r>
              <a:rPr lang="en-US" altLang="ko-KR" sz="1300" dirty="0"/>
              <a:t> </a:t>
            </a:r>
            <a:r>
              <a:rPr lang="ko-KR" altLang="en-US" sz="1300" dirty="0"/>
              <a:t>학업 및 또래 관계에서 오는 스트레스를 잠시나마 잊을 수 있고</a:t>
            </a:r>
            <a:r>
              <a:rPr lang="en-US" altLang="ko-KR" sz="1300" dirty="0"/>
              <a:t>, </a:t>
            </a:r>
            <a:r>
              <a:rPr lang="ko-KR" altLang="en-US" sz="1300" dirty="0"/>
              <a:t>즉각적인 욕구 만족을 지연시킬 필요가 없기 때문임 </a:t>
            </a:r>
            <a:endParaRPr lang="en-US" altLang="ko-KR" sz="1300" dirty="0"/>
          </a:p>
          <a:p>
            <a:pPr fontAlgn="base" latinLnBrk="0">
              <a:lnSpc>
                <a:spcPct val="150000"/>
              </a:lnSpc>
            </a:pPr>
            <a:r>
              <a:rPr lang="en-US" altLang="ko-KR" sz="1300" dirty="0"/>
              <a:t> </a:t>
            </a:r>
            <a:r>
              <a:rPr lang="ko-KR" altLang="en-US" sz="1300" b="1" dirty="0"/>
              <a:t>특히 도박에서 돈을 따는 경험을 하게 되면 낮은 </a:t>
            </a:r>
            <a:r>
              <a:rPr lang="ko-KR" altLang="en-US" sz="1300" b="1" dirty="0" err="1"/>
              <a:t>자존감을</a:t>
            </a:r>
            <a:r>
              <a:rPr lang="ko-KR" altLang="en-US" sz="1300" b="1" dirty="0"/>
              <a:t> 보상하거나 또래로부터 영웅 대접을 잠시나마 받을 수 있는</a:t>
            </a:r>
            <a:r>
              <a:rPr lang="en-US" altLang="ko-KR" sz="1300" dirty="0"/>
              <a:t>, </a:t>
            </a:r>
            <a:r>
              <a:rPr lang="ko-KR" altLang="en-US" sz="1300" dirty="0"/>
              <a:t>마음의 위안과 만족을 경험할 수 있게 하는 </a:t>
            </a:r>
            <a:r>
              <a:rPr lang="ko-KR" altLang="en-US" sz="1300" b="1" dirty="0"/>
              <a:t>매력적인 수단이 됨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871069" y="2535936"/>
            <a:ext cx="344727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1250" dirty="0"/>
              <a:t> </a:t>
            </a:r>
            <a:r>
              <a:rPr lang="ko-KR" altLang="en-US" sz="1250" b="1" dirty="0"/>
              <a:t>주변에 친구나 선후배가 도박에 참여하고 있다면 쉽게 도박에 참여할 수 있는 환경이 조성이 됨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250" dirty="0"/>
              <a:t> 즉</a:t>
            </a:r>
            <a:r>
              <a:rPr lang="en-US" altLang="ko-KR" sz="1250" dirty="0"/>
              <a:t>, </a:t>
            </a:r>
            <a:r>
              <a:rPr lang="ko-KR" altLang="en-US" sz="1250" dirty="0"/>
              <a:t>친구들이 다들 하고 있고</a:t>
            </a:r>
            <a:r>
              <a:rPr lang="en-US" altLang="ko-KR" sz="1250" dirty="0"/>
              <a:t>, </a:t>
            </a:r>
            <a:r>
              <a:rPr lang="ko-KR" altLang="en-US" sz="1250" dirty="0"/>
              <a:t>그것으로 인한 관계망이 형성되었다면 사실 자신의 도박 참여 의사와 상관없이 또래 압력으로 인해 쉽게 그러한 관계에 포함되게 됨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250" b="1" dirty="0"/>
              <a:t> 더욱이 모바일 불법 도박일 경우에는 주변에서 하고 있기 때문에 불법에 대한 체감온도가 더욱 떨어지게 됨</a:t>
            </a:r>
          </a:p>
        </p:txBody>
      </p:sp>
    </p:spTree>
    <p:extLst>
      <p:ext uri="{BB962C8B-B14F-4D97-AF65-F5344CB8AC3E}">
        <p14:creationId xmlns:p14="http://schemas.microsoft.com/office/powerpoint/2010/main" val="421666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5381FF-C8E5-4212-B5BE-90B30FE5BCC6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청소년도박중독의 현황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7B1B7E20-24AE-4AA1-AE61-DBE5D07F8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1" y="1136976"/>
            <a:ext cx="10756038" cy="51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5381FF-C8E5-4212-B5BE-90B30FE5BCC6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청소년도박중독의 현황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_x175567096">
            <a:extLst>
              <a:ext uri="{FF2B5EF4-FFF2-40B4-BE49-F238E27FC236}">
                <a16:creationId xmlns:a16="http://schemas.microsoft.com/office/drawing/2014/main" id="{5D46A8F0-2EA9-4872-8A26-393B7A14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450" y="1145968"/>
            <a:ext cx="10696637" cy="5153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80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8C61EC96-C7E6-4E94-B59C-6880B25DD6D7}"/>
              </a:ext>
            </a:extLst>
          </p:cNvPr>
          <p:cNvGrpSpPr/>
          <p:nvPr/>
        </p:nvGrpSpPr>
        <p:grpSpPr>
          <a:xfrm>
            <a:off x="351208" y="2612446"/>
            <a:ext cx="3175980" cy="3811502"/>
            <a:chOff x="594610" y="1074057"/>
            <a:chExt cx="11306044" cy="5547923"/>
          </a:xfrm>
        </p:grpSpPr>
        <p:sp>
          <p:nvSpPr>
            <p:cNvPr id="36" name="직사각형 5">
              <a:extLst>
                <a:ext uri="{FF2B5EF4-FFF2-40B4-BE49-F238E27FC236}">
                  <a16:creationId xmlns:a16="http://schemas.microsoft.com/office/drawing/2014/main" id="{7E3E6611-3E76-4589-BAE1-9E12FA00DA46}"/>
                </a:ext>
              </a:extLst>
            </p:cNvPr>
            <p:cNvSpPr/>
            <p:nvPr/>
          </p:nvSpPr>
          <p:spPr>
            <a:xfrm>
              <a:off x="717981" y="1204681"/>
              <a:ext cx="11182673" cy="5417299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id="{E6A3D7B7-92BF-46D1-B641-BB759CC4989E}"/>
                </a:ext>
              </a:extLst>
            </p:cNvPr>
            <p:cNvSpPr/>
            <p:nvPr/>
          </p:nvSpPr>
          <p:spPr>
            <a:xfrm>
              <a:off x="594610" y="1074057"/>
              <a:ext cx="11002779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51208" y="1350483"/>
            <a:ext cx="7391867" cy="848675"/>
            <a:chOff x="594610" y="1074057"/>
            <a:chExt cx="11306044" cy="5768084"/>
          </a:xfrm>
        </p:grpSpPr>
        <p:sp>
          <p:nvSpPr>
            <p:cNvPr id="24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연극 문화를 통한 예방서비스</a:t>
              </a:r>
              <a:endParaRPr lang="en-US" altLang="ko-K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932286" y="1369702"/>
            <a:ext cx="3720134" cy="848675"/>
            <a:chOff x="594610" y="1074057"/>
            <a:chExt cx="11306044" cy="5768084"/>
          </a:xfrm>
        </p:grpSpPr>
        <p:sp>
          <p:nvSpPr>
            <p:cNvPr id="2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영화를 통한 예방서비스</a:t>
              </a:r>
              <a:endParaRPr lang="en-US" altLang="ko-KR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456097" y="2799530"/>
            <a:ext cx="2966202" cy="3241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 참여형 뮤지컬 연극을 통해 청소년들이 자주 접하는 게임 속에도 도박적 요소가 있음을 인식할 수 있도록 함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 각 센터에서 문화</a:t>
            </a:r>
            <a:r>
              <a:rPr lang="en-US" altLang="ko-KR" sz="1600" dirty="0"/>
              <a:t>, </a:t>
            </a:r>
            <a:r>
              <a:rPr lang="ko-KR" altLang="en-US" sz="1600" dirty="0"/>
              <a:t>애니메이션</a:t>
            </a:r>
            <a:r>
              <a:rPr lang="en-US" altLang="ko-KR" sz="1600" dirty="0"/>
              <a:t>, </a:t>
            </a:r>
            <a:r>
              <a:rPr lang="ko-KR" altLang="en-US" sz="1600" dirty="0"/>
              <a:t>온라인예방교육</a:t>
            </a:r>
            <a:r>
              <a:rPr lang="en-US" altLang="ko-KR" sz="1600" dirty="0"/>
              <a:t>, </a:t>
            </a:r>
            <a:r>
              <a:rPr lang="ko-KR" altLang="en-US" sz="1600" dirty="0"/>
              <a:t>오프라인예방교육 등으로 도박중독의 위험성을 알리고 예방함</a:t>
            </a:r>
          </a:p>
        </p:txBody>
      </p:sp>
      <p:sp>
        <p:nvSpPr>
          <p:cNvPr id="45" name="자유형 44"/>
          <p:cNvSpPr/>
          <p:nvPr/>
        </p:nvSpPr>
        <p:spPr>
          <a:xfrm rot="484378">
            <a:off x="3344082" y="2329661"/>
            <a:ext cx="902363" cy="449977"/>
          </a:xfrm>
          <a:custGeom>
            <a:avLst/>
            <a:gdLst>
              <a:gd name="connsiteX0" fmla="*/ 2032000 w 2032000"/>
              <a:gd name="connsiteY0" fmla="*/ 230171 h 1042971"/>
              <a:gd name="connsiteX1" fmla="*/ 1930400 w 2032000"/>
              <a:gd name="connsiteY1" fmla="*/ 217471 h 1042971"/>
              <a:gd name="connsiteX2" fmla="*/ 1549400 w 2032000"/>
              <a:gd name="connsiteY2" fmla="*/ 1571 h 1042971"/>
              <a:gd name="connsiteX3" fmla="*/ 546100 w 2032000"/>
              <a:gd name="connsiteY3" fmla="*/ 344471 h 1042971"/>
              <a:gd name="connsiteX4" fmla="*/ 0 w 2032000"/>
              <a:gd name="connsiteY4" fmla="*/ 1042971 h 1042971"/>
              <a:gd name="connsiteX0" fmla="*/ 2032000 w 2032000"/>
              <a:gd name="connsiteY0" fmla="*/ 245407 h 1058207"/>
              <a:gd name="connsiteX1" fmla="*/ 1861820 w 2032000"/>
              <a:gd name="connsiteY1" fmla="*/ 72687 h 1058207"/>
              <a:gd name="connsiteX2" fmla="*/ 1549400 w 2032000"/>
              <a:gd name="connsiteY2" fmla="*/ 16807 h 1058207"/>
              <a:gd name="connsiteX3" fmla="*/ 546100 w 2032000"/>
              <a:gd name="connsiteY3" fmla="*/ 359707 h 1058207"/>
              <a:gd name="connsiteX4" fmla="*/ 0 w 2032000"/>
              <a:gd name="connsiteY4" fmla="*/ 1058207 h 1058207"/>
              <a:gd name="connsiteX0" fmla="*/ 2032000 w 2032000"/>
              <a:gd name="connsiteY0" fmla="*/ 308039 h 1120839"/>
              <a:gd name="connsiteX1" fmla="*/ 1861820 w 2032000"/>
              <a:gd name="connsiteY1" fmla="*/ 135319 h 1120839"/>
              <a:gd name="connsiteX2" fmla="*/ 1252220 w 2032000"/>
              <a:gd name="connsiteY2" fmla="*/ 10859 h 1120839"/>
              <a:gd name="connsiteX3" fmla="*/ 546100 w 2032000"/>
              <a:gd name="connsiteY3" fmla="*/ 422339 h 1120839"/>
              <a:gd name="connsiteX4" fmla="*/ 0 w 2032000"/>
              <a:gd name="connsiteY4" fmla="*/ 1120839 h 1120839"/>
              <a:gd name="connsiteX0" fmla="*/ 2032000 w 2032000"/>
              <a:gd name="connsiteY0" fmla="*/ 315340 h 1128140"/>
              <a:gd name="connsiteX1" fmla="*/ 1762760 w 2032000"/>
              <a:gd name="connsiteY1" fmla="*/ 96900 h 1128140"/>
              <a:gd name="connsiteX2" fmla="*/ 1252220 w 2032000"/>
              <a:gd name="connsiteY2" fmla="*/ 18160 h 1128140"/>
              <a:gd name="connsiteX3" fmla="*/ 546100 w 2032000"/>
              <a:gd name="connsiteY3" fmla="*/ 429640 h 1128140"/>
              <a:gd name="connsiteX4" fmla="*/ 0 w 2032000"/>
              <a:gd name="connsiteY4" fmla="*/ 1128140 h 11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128140">
                <a:moveTo>
                  <a:pt x="2032000" y="315340"/>
                </a:moveTo>
                <a:cubicBezTo>
                  <a:pt x="2021416" y="328040"/>
                  <a:pt x="1892723" y="146430"/>
                  <a:pt x="1762760" y="96900"/>
                </a:cubicBezTo>
                <a:cubicBezTo>
                  <a:pt x="1632797" y="47370"/>
                  <a:pt x="1454997" y="-37297"/>
                  <a:pt x="1252220" y="18160"/>
                </a:cubicBezTo>
                <a:cubicBezTo>
                  <a:pt x="1049443" y="73617"/>
                  <a:pt x="754803" y="244643"/>
                  <a:pt x="546100" y="429640"/>
                </a:cubicBezTo>
                <a:cubicBezTo>
                  <a:pt x="337397" y="614637"/>
                  <a:pt x="143933" y="865673"/>
                  <a:pt x="0" y="1128140"/>
                </a:cubicBezTo>
              </a:path>
            </a:pathLst>
          </a:custGeom>
          <a:noFill/>
          <a:ln w="38100">
            <a:solidFill>
              <a:srgbClr val="FFCCCC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6D279FA-4EFE-4345-A738-DA87636BB060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청소년도박중독의 서비스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pic>
        <p:nvPicPr>
          <p:cNvPr id="3" name="Picture 2" descr="C:\Users\USER\Desktop\청소년 대상 관객 참여형 뮤지컬 연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01" y="2542061"/>
            <a:ext cx="4306433" cy="19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USER\Desktop\단편영화 고등학생대상 아르마딜로.png">
            <a:extLst>
              <a:ext uri="{FF2B5EF4-FFF2-40B4-BE49-F238E27FC236}">
                <a16:creationId xmlns:a16="http://schemas.microsoft.com/office/drawing/2014/main" id="{75B329CE-64BD-42F8-800E-AC4768306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01" y="4522513"/>
            <a:ext cx="4306432" cy="18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자유형 44">
            <a:extLst>
              <a:ext uri="{FF2B5EF4-FFF2-40B4-BE49-F238E27FC236}">
                <a16:creationId xmlns:a16="http://schemas.microsoft.com/office/drawing/2014/main" id="{CF68C101-3412-4DEE-B056-6E2BB50A51FD}"/>
              </a:ext>
            </a:extLst>
          </p:cNvPr>
          <p:cNvSpPr/>
          <p:nvPr/>
        </p:nvSpPr>
        <p:spPr>
          <a:xfrm rot="10800000">
            <a:off x="7932286" y="5769715"/>
            <a:ext cx="1703037" cy="600105"/>
          </a:xfrm>
          <a:custGeom>
            <a:avLst/>
            <a:gdLst>
              <a:gd name="connsiteX0" fmla="*/ 2032000 w 2032000"/>
              <a:gd name="connsiteY0" fmla="*/ 230171 h 1042971"/>
              <a:gd name="connsiteX1" fmla="*/ 1930400 w 2032000"/>
              <a:gd name="connsiteY1" fmla="*/ 217471 h 1042971"/>
              <a:gd name="connsiteX2" fmla="*/ 1549400 w 2032000"/>
              <a:gd name="connsiteY2" fmla="*/ 1571 h 1042971"/>
              <a:gd name="connsiteX3" fmla="*/ 546100 w 2032000"/>
              <a:gd name="connsiteY3" fmla="*/ 344471 h 1042971"/>
              <a:gd name="connsiteX4" fmla="*/ 0 w 2032000"/>
              <a:gd name="connsiteY4" fmla="*/ 1042971 h 1042971"/>
              <a:gd name="connsiteX0" fmla="*/ 2032000 w 2032000"/>
              <a:gd name="connsiteY0" fmla="*/ 245407 h 1058207"/>
              <a:gd name="connsiteX1" fmla="*/ 1861820 w 2032000"/>
              <a:gd name="connsiteY1" fmla="*/ 72687 h 1058207"/>
              <a:gd name="connsiteX2" fmla="*/ 1549400 w 2032000"/>
              <a:gd name="connsiteY2" fmla="*/ 16807 h 1058207"/>
              <a:gd name="connsiteX3" fmla="*/ 546100 w 2032000"/>
              <a:gd name="connsiteY3" fmla="*/ 359707 h 1058207"/>
              <a:gd name="connsiteX4" fmla="*/ 0 w 2032000"/>
              <a:gd name="connsiteY4" fmla="*/ 1058207 h 1058207"/>
              <a:gd name="connsiteX0" fmla="*/ 2032000 w 2032000"/>
              <a:gd name="connsiteY0" fmla="*/ 308039 h 1120839"/>
              <a:gd name="connsiteX1" fmla="*/ 1861820 w 2032000"/>
              <a:gd name="connsiteY1" fmla="*/ 135319 h 1120839"/>
              <a:gd name="connsiteX2" fmla="*/ 1252220 w 2032000"/>
              <a:gd name="connsiteY2" fmla="*/ 10859 h 1120839"/>
              <a:gd name="connsiteX3" fmla="*/ 546100 w 2032000"/>
              <a:gd name="connsiteY3" fmla="*/ 422339 h 1120839"/>
              <a:gd name="connsiteX4" fmla="*/ 0 w 2032000"/>
              <a:gd name="connsiteY4" fmla="*/ 1120839 h 1120839"/>
              <a:gd name="connsiteX0" fmla="*/ 2032000 w 2032000"/>
              <a:gd name="connsiteY0" fmla="*/ 315340 h 1128140"/>
              <a:gd name="connsiteX1" fmla="*/ 1762760 w 2032000"/>
              <a:gd name="connsiteY1" fmla="*/ 96900 h 1128140"/>
              <a:gd name="connsiteX2" fmla="*/ 1252220 w 2032000"/>
              <a:gd name="connsiteY2" fmla="*/ 18160 h 1128140"/>
              <a:gd name="connsiteX3" fmla="*/ 546100 w 2032000"/>
              <a:gd name="connsiteY3" fmla="*/ 429640 h 1128140"/>
              <a:gd name="connsiteX4" fmla="*/ 0 w 2032000"/>
              <a:gd name="connsiteY4" fmla="*/ 1128140 h 11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128140">
                <a:moveTo>
                  <a:pt x="2032000" y="315340"/>
                </a:moveTo>
                <a:cubicBezTo>
                  <a:pt x="2021416" y="328040"/>
                  <a:pt x="1892723" y="146430"/>
                  <a:pt x="1762760" y="96900"/>
                </a:cubicBezTo>
                <a:cubicBezTo>
                  <a:pt x="1632797" y="47370"/>
                  <a:pt x="1454997" y="-37297"/>
                  <a:pt x="1252220" y="18160"/>
                </a:cubicBezTo>
                <a:cubicBezTo>
                  <a:pt x="1049443" y="73617"/>
                  <a:pt x="754803" y="244643"/>
                  <a:pt x="546100" y="429640"/>
                </a:cubicBezTo>
                <a:cubicBezTo>
                  <a:pt x="337397" y="614637"/>
                  <a:pt x="143933" y="865673"/>
                  <a:pt x="0" y="1128140"/>
                </a:cubicBezTo>
              </a:path>
            </a:pathLst>
          </a:custGeom>
          <a:noFill/>
          <a:ln w="38100">
            <a:solidFill>
              <a:srgbClr val="FFCCCC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C20F154-77FE-471F-91AA-2F1AB6F8A2F9}"/>
              </a:ext>
            </a:extLst>
          </p:cNvPr>
          <p:cNvGrpSpPr/>
          <p:nvPr/>
        </p:nvGrpSpPr>
        <p:grpSpPr>
          <a:xfrm>
            <a:off x="8368912" y="2610089"/>
            <a:ext cx="3211018" cy="3109183"/>
            <a:chOff x="594610" y="1074058"/>
            <a:chExt cx="11306044" cy="5547922"/>
          </a:xfrm>
        </p:grpSpPr>
        <p:sp>
          <p:nvSpPr>
            <p:cNvPr id="42" name="직사각형 5">
              <a:extLst>
                <a:ext uri="{FF2B5EF4-FFF2-40B4-BE49-F238E27FC236}">
                  <a16:creationId xmlns:a16="http://schemas.microsoft.com/office/drawing/2014/main" id="{FDBD873D-480C-44B9-8F2A-7E444443BDE8}"/>
                </a:ext>
              </a:extLst>
            </p:cNvPr>
            <p:cNvSpPr/>
            <p:nvPr/>
          </p:nvSpPr>
          <p:spPr>
            <a:xfrm>
              <a:off x="717981" y="1204681"/>
              <a:ext cx="11182673" cy="5417299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직사각형 4">
              <a:extLst>
                <a:ext uri="{FF2B5EF4-FFF2-40B4-BE49-F238E27FC236}">
                  <a16:creationId xmlns:a16="http://schemas.microsoft.com/office/drawing/2014/main" id="{A71D0679-BDDF-4607-A7D5-87544594B069}"/>
                </a:ext>
              </a:extLst>
            </p:cNvPr>
            <p:cNvSpPr/>
            <p:nvPr/>
          </p:nvSpPr>
          <p:spPr>
            <a:xfrm>
              <a:off x="594610" y="1074058"/>
              <a:ext cx="11002779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0004AD6-8971-468E-B096-4B0BCF7E5438}"/>
              </a:ext>
            </a:extLst>
          </p:cNvPr>
          <p:cNvSpPr/>
          <p:nvPr/>
        </p:nvSpPr>
        <p:spPr>
          <a:xfrm>
            <a:off x="8368912" y="2814692"/>
            <a:ext cx="3124888" cy="24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/>
              <a:t>단편영화 「아르마딜로」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도박의 위험성에 대한 요소를 다루는 영화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 문화적 요소의 활용은 청소년들에게 도박에 대한 위험성을 알리고 예방하는데 효과적으로 작용</a:t>
            </a:r>
          </a:p>
        </p:txBody>
      </p:sp>
    </p:spTree>
    <p:extLst>
      <p:ext uri="{BB962C8B-B14F-4D97-AF65-F5344CB8AC3E}">
        <p14:creationId xmlns:p14="http://schemas.microsoft.com/office/powerpoint/2010/main" val="52456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23713" y="1350483"/>
            <a:ext cx="2442018" cy="848675"/>
            <a:chOff x="594610" y="1074057"/>
            <a:chExt cx="11340001" cy="5768084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3"/>
              <a:ext cx="11216630" cy="5637458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547180" y="1350483"/>
            <a:ext cx="4114007" cy="848675"/>
            <a:chOff x="594610" y="1074057"/>
            <a:chExt cx="11306044" cy="5768084"/>
          </a:xfrm>
        </p:grpSpPr>
        <p:sp>
          <p:nvSpPr>
            <p:cNvPr id="24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932286" y="1369702"/>
            <a:ext cx="3720134" cy="848675"/>
            <a:chOff x="594610" y="1074057"/>
            <a:chExt cx="11306044" cy="5768084"/>
          </a:xfrm>
        </p:grpSpPr>
        <p:sp>
          <p:nvSpPr>
            <p:cNvPr id="2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8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592072" y="2528492"/>
            <a:ext cx="4114007" cy="3902955"/>
            <a:chOff x="594610" y="1074055"/>
            <a:chExt cx="11306044" cy="5768086"/>
          </a:xfrm>
        </p:grpSpPr>
        <p:sp>
          <p:nvSpPr>
            <p:cNvPr id="30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1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7977178" y="2547711"/>
            <a:ext cx="3720134" cy="1899257"/>
            <a:chOff x="594610" y="1074057"/>
            <a:chExt cx="11306044" cy="5768084"/>
          </a:xfrm>
        </p:grpSpPr>
        <p:sp>
          <p:nvSpPr>
            <p:cNvPr id="33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4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79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8022070" y="4575199"/>
            <a:ext cx="3720134" cy="1856248"/>
            <a:chOff x="594610" y="1074057"/>
            <a:chExt cx="11306044" cy="5768084"/>
          </a:xfrm>
        </p:grpSpPr>
        <p:sp>
          <p:nvSpPr>
            <p:cNvPr id="39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40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79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59BAE13-5553-41A5-8641-9C5BF8CADFB4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청소년도박중독의 정책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10966" y="155555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0"/>
              </a:rPr>
              <a:t>도박중독예방교육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636964" y="2643484"/>
            <a:ext cx="3913871" cy="328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400" dirty="0">
                <a:ln w="0"/>
              </a:rPr>
              <a:t>찾아가는 맞춤형 예방교육을 통해 도박 및 도박문제의 이해</a:t>
            </a:r>
            <a:r>
              <a:rPr lang="en-US" altLang="ko-KR" sz="1400" dirty="0">
                <a:ln w="0"/>
              </a:rPr>
              <a:t>, </a:t>
            </a:r>
            <a:r>
              <a:rPr lang="ko-KR" altLang="en-US" sz="1400" dirty="0">
                <a:ln w="0"/>
              </a:rPr>
              <a:t>도박중독의 원인</a:t>
            </a:r>
            <a:r>
              <a:rPr lang="en-US" altLang="ko-KR" sz="1400" dirty="0">
                <a:ln w="0"/>
              </a:rPr>
              <a:t>, </a:t>
            </a:r>
            <a:r>
              <a:rPr lang="ko-KR" altLang="en-US" sz="1400" dirty="0">
                <a:ln w="0"/>
              </a:rPr>
              <a:t>폐해 및 대처방법 등을 교육하고 이를 통해 도박에 대한 이해를 증진시키며</a:t>
            </a:r>
            <a:r>
              <a:rPr lang="en-US" altLang="ko-KR" sz="1400" dirty="0">
                <a:ln w="0"/>
              </a:rPr>
              <a:t>, </a:t>
            </a:r>
            <a:r>
              <a:rPr lang="ko-KR" altLang="en-US" sz="1400" dirty="0">
                <a:ln w="0"/>
              </a:rPr>
              <a:t>도박문제 예방 및 폐해 최소화</a:t>
            </a:r>
            <a:r>
              <a:rPr lang="en-US" altLang="ko-KR" sz="1400" dirty="0">
                <a:ln w="0"/>
              </a:rPr>
              <a:t>, </a:t>
            </a:r>
            <a:r>
              <a:rPr lang="ko-KR" altLang="en-US" sz="1400" dirty="0">
                <a:ln w="0"/>
              </a:rPr>
              <a:t>도박문제 조기 발견을 목적으로 두는 정책</a:t>
            </a:r>
            <a:r>
              <a:rPr lang="en-US" altLang="ko-KR" sz="1400" dirty="0">
                <a:ln w="0"/>
              </a:rPr>
              <a:t>,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n w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400" dirty="0">
                <a:ln w="0"/>
              </a:rPr>
              <a:t>한국도박문제관리센터와 도박중독예방치유 지역센터간의 연계를 통해 생애발달주기별 대상에 따라 특화된 교육 서비스를 제공함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875780" y="1555551"/>
            <a:ext cx="386642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ln w="0"/>
              </a:rPr>
              <a:t>청소년 도박문제 자가진단표 </a:t>
            </a:r>
            <a:r>
              <a:rPr lang="en-US" altLang="ko-KR" sz="1900" b="1" dirty="0">
                <a:ln w="0"/>
              </a:rPr>
              <a:t>CAGI</a:t>
            </a:r>
            <a:endParaRPr lang="ko-KR" altLang="en-US" sz="1900" b="1" dirty="0">
              <a:ln w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27029" y="2584976"/>
            <a:ext cx="3620349" cy="1712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n w="0"/>
              </a:rPr>
              <a:t>√ </a:t>
            </a:r>
            <a:r>
              <a:rPr lang="ko-KR" altLang="en-US" sz="1400" dirty="0">
                <a:ln w="0"/>
              </a:rPr>
              <a:t>학생들이 </a:t>
            </a:r>
            <a:r>
              <a:rPr lang="en-US" altLang="ko-KR" sz="1400" dirty="0">
                <a:ln w="0"/>
              </a:rPr>
              <a:t>'</a:t>
            </a:r>
            <a:r>
              <a:rPr lang="ko-KR" altLang="en-US" sz="1400" dirty="0">
                <a:ln w="0"/>
              </a:rPr>
              <a:t>청소년 도박문제 자가 </a:t>
            </a:r>
            <a:r>
              <a:rPr lang="ko-KR" altLang="en-US" sz="1400" dirty="0" err="1">
                <a:ln w="0"/>
              </a:rPr>
              <a:t>진단표</a:t>
            </a:r>
            <a:r>
              <a:rPr lang="en-US" altLang="ko-KR" sz="1400" dirty="0">
                <a:ln w="0"/>
              </a:rPr>
              <a:t>(CAGI)'</a:t>
            </a:r>
            <a:r>
              <a:rPr lang="ko-KR" altLang="en-US" sz="1400" dirty="0">
                <a:ln w="0"/>
              </a:rPr>
              <a:t>를 활용해 스스로 도박문제를 진단해 볼 수 있도록 도움</a:t>
            </a:r>
            <a:endParaRPr lang="en-US" altLang="ko-KR" sz="1400" dirty="0">
              <a:ln w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n w="0"/>
              </a:rPr>
              <a:t>√</a:t>
            </a:r>
            <a:r>
              <a:rPr lang="en-US" altLang="ko-KR" sz="1400" dirty="0">
                <a:ln w="0"/>
              </a:rPr>
              <a:t> </a:t>
            </a:r>
            <a:r>
              <a:rPr lang="ko-KR" altLang="en-US" sz="1400" dirty="0" err="1">
                <a:ln w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한국도박문제관리센터</a:t>
            </a:r>
            <a:r>
              <a:rPr lang="ko-KR" altLang="en-US" sz="1400" dirty="0" err="1">
                <a:ln w="0"/>
              </a:rPr>
              <a:t>에서</a:t>
            </a:r>
            <a:r>
              <a:rPr lang="ko-KR" altLang="en-US" sz="1400" dirty="0">
                <a:ln w="0"/>
              </a:rPr>
              <a:t> 무료로 진행되며</a:t>
            </a:r>
            <a:r>
              <a:rPr lang="en-US" altLang="ko-KR" sz="1400" dirty="0">
                <a:ln w="0"/>
              </a:rPr>
              <a:t>, </a:t>
            </a:r>
            <a:r>
              <a:rPr lang="ko-KR" altLang="en-US" sz="1400" dirty="0">
                <a:ln w="0"/>
              </a:rPr>
              <a:t>상담서비스와 바로 연계</a:t>
            </a:r>
            <a:r>
              <a:rPr lang="en-US" altLang="ko-KR" sz="1400" dirty="0">
                <a:ln w="0"/>
              </a:rPr>
              <a:t> </a:t>
            </a:r>
            <a:r>
              <a:rPr lang="ko-KR" altLang="en-US" sz="1400" dirty="0">
                <a:ln w="0"/>
              </a:rPr>
              <a:t>가능함</a:t>
            </a:r>
            <a:endParaRPr lang="en-US" altLang="ko-KR" sz="1400" dirty="0">
              <a:ln w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13537" y="1555551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0"/>
              </a:rPr>
              <a:t>출입 제한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594610" y="2547713"/>
            <a:ext cx="2780609" cy="3883734"/>
            <a:chOff x="594610" y="1074055"/>
            <a:chExt cx="11306044" cy="5768086"/>
          </a:xfrm>
        </p:grpSpPr>
        <p:sp>
          <p:nvSpPr>
            <p:cNvPr id="3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41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00501" y="3620398"/>
            <a:ext cx="2756679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n w="0"/>
              </a:rPr>
              <a:t>국내 사행산업사업장은 미성년자의 사행행위를 막기 위하여 </a:t>
            </a:r>
            <a:endParaRPr lang="en-US" altLang="ko-KR" sz="1400" dirty="0">
              <a:ln w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n w="0"/>
              </a:rPr>
              <a:t>미성년자 및 청소년의 출입 및 구매를 법률 및 지침으로 제한함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063359" y="4562591"/>
            <a:ext cx="3589061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n w="0"/>
              </a:rPr>
              <a:t>이 밖에도 유관기관과 협력하여 다양한 프로그램이 운영 중이며</a:t>
            </a:r>
            <a:r>
              <a:rPr lang="en-US" altLang="ko-KR" sz="1400" dirty="0">
                <a:ln w="0"/>
              </a:rPr>
              <a:t>, </a:t>
            </a:r>
            <a:r>
              <a:rPr lang="ko-KR" altLang="en-US" sz="1400" dirty="0">
                <a:ln w="0"/>
              </a:rPr>
              <a:t>특히 학생들 스스로 도박의 문제점과 폐해를 알고 중독을 예방할 수 있도록 단위학교에 전문가 특강과 개인 또는 집단상담 등을 지원함</a:t>
            </a:r>
            <a:endParaRPr lang="en-US" altLang="ko-KR" sz="1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259468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4">
            <a:extLst>
              <a:ext uri="{FF2B5EF4-FFF2-40B4-BE49-F238E27FC236}">
                <a16:creationId xmlns:a16="http://schemas.microsoft.com/office/drawing/2014/main" id="{F132B144-0A77-43E5-BFAC-466D4C87EB84}"/>
              </a:ext>
            </a:extLst>
          </p:cNvPr>
          <p:cNvSpPr/>
          <p:nvPr/>
        </p:nvSpPr>
        <p:spPr>
          <a:xfrm>
            <a:off x="3906537" y="2611747"/>
            <a:ext cx="4378926" cy="1321684"/>
          </a:xfrm>
          <a:prstGeom prst="roundRect">
            <a:avLst>
              <a:gd name="adj" fmla="val 6600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해외사례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3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791F0A6-3EED-4831-8EED-94AE3B29294B}"/>
              </a:ext>
            </a:extLst>
          </p:cNvPr>
          <p:cNvSpPr/>
          <p:nvPr/>
        </p:nvSpPr>
        <p:spPr>
          <a:xfrm>
            <a:off x="160857" y="829983"/>
            <a:ext cx="11845096" cy="56949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" name="자유형 47"/>
          <p:cNvSpPr/>
          <p:nvPr/>
        </p:nvSpPr>
        <p:spPr>
          <a:xfrm>
            <a:off x="1771117" y="1716606"/>
            <a:ext cx="4580849" cy="4510384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70" h="1935892">
                <a:moveTo>
                  <a:pt x="0" y="0"/>
                </a:moveTo>
                <a:lnTo>
                  <a:pt x="1696995" y="8238"/>
                </a:lnTo>
                <a:lnTo>
                  <a:pt x="1705233" y="1491049"/>
                </a:lnTo>
                <a:lnTo>
                  <a:pt x="1713470" y="1894703"/>
                </a:lnTo>
                <a:lnTo>
                  <a:pt x="922638" y="1935892"/>
                </a:lnTo>
                <a:lnTo>
                  <a:pt x="32952" y="1927655"/>
                </a:lnTo>
                <a:lnTo>
                  <a:pt x="65903" y="897925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427466" y="1218680"/>
            <a:ext cx="5858225" cy="5057194"/>
            <a:chOff x="887360" y="1957535"/>
            <a:chExt cx="5413909" cy="3642784"/>
          </a:xfrm>
        </p:grpSpPr>
        <p:sp>
          <p:nvSpPr>
            <p:cNvPr id="50" name="자유형 49"/>
            <p:cNvSpPr/>
            <p:nvPr/>
          </p:nvSpPr>
          <p:spPr>
            <a:xfrm>
              <a:off x="887360" y="2310466"/>
              <a:ext cx="5413909" cy="3289853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470" h="1935892">
                  <a:moveTo>
                    <a:pt x="0" y="0"/>
                  </a:moveTo>
                  <a:lnTo>
                    <a:pt x="1696995" y="8238"/>
                  </a:lnTo>
                  <a:lnTo>
                    <a:pt x="1705233" y="1491049"/>
                  </a:lnTo>
                  <a:lnTo>
                    <a:pt x="1713470" y="1894703"/>
                  </a:lnTo>
                  <a:lnTo>
                    <a:pt x="922638" y="1935892"/>
                  </a:lnTo>
                  <a:lnTo>
                    <a:pt x="32952" y="1927655"/>
                  </a:lnTo>
                  <a:lnTo>
                    <a:pt x="65903" y="897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자유형 50"/>
            <p:cNvSpPr/>
            <p:nvPr/>
          </p:nvSpPr>
          <p:spPr>
            <a:xfrm rot="16200000">
              <a:off x="3160636" y="1923795"/>
              <a:ext cx="482176" cy="549655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3553229" y="1079103"/>
            <a:ext cx="10166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000" b="1" dirty="0"/>
              <a:t>미국</a:t>
            </a:r>
            <a:r>
              <a:rPr lang="ko-KR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D8C64AF-28F0-4D4C-8E62-D5150D56CEAB}"/>
              </a:ext>
            </a:extLst>
          </p:cNvPr>
          <p:cNvSpPr/>
          <p:nvPr/>
        </p:nvSpPr>
        <p:spPr>
          <a:xfrm>
            <a:off x="284922" y="147427"/>
            <a:ext cx="3468206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prstClr val="white"/>
                </a:solidFill>
              </a:rPr>
              <a:t>해외의 도박중독 서비스</a:t>
            </a:r>
            <a:endParaRPr lang="en-US" altLang="ko-KR" sz="2400" b="1" kern="0" dirty="0">
              <a:solidFill>
                <a:prstClr val="white"/>
              </a:solidFill>
            </a:endParaRPr>
          </a:p>
        </p:txBody>
      </p:sp>
      <p:pic>
        <p:nvPicPr>
          <p:cNvPr id="11" name="그림 10" descr="미국 : 네이버 통합검색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78488" r="75942" b="11967"/>
          <a:stretch/>
        </p:blipFill>
        <p:spPr>
          <a:xfrm>
            <a:off x="1526231" y="957637"/>
            <a:ext cx="1099880" cy="728485"/>
          </a:xfrm>
          <a:prstGeom prst="rect">
            <a:avLst/>
          </a:prstGeom>
        </p:spPr>
      </p:pic>
      <p:pic>
        <p:nvPicPr>
          <p:cNvPr id="37" name="그림 36" descr="호주 : 네이버 통합검색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56415" r="76039" b="35083"/>
          <a:stretch/>
        </p:blipFill>
        <p:spPr>
          <a:xfrm>
            <a:off x="7279084" y="1096932"/>
            <a:ext cx="1247399" cy="7869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501301" y="1259624"/>
            <a:ext cx="100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/>
              <a:t>호주</a:t>
            </a:r>
          </a:p>
        </p:txBody>
      </p:sp>
      <p:sp>
        <p:nvSpPr>
          <p:cNvPr id="39" name="자유형 38"/>
          <p:cNvSpPr/>
          <p:nvPr/>
        </p:nvSpPr>
        <p:spPr>
          <a:xfrm>
            <a:off x="9299751" y="2033815"/>
            <a:ext cx="2514600" cy="4282750"/>
          </a:xfrm>
          <a:custGeom>
            <a:avLst/>
            <a:gdLst>
              <a:gd name="connsiteX0" fmla="*/ 0 w 2514600"/>
              <a:gd name="connsiteY0" fmla="*/ 50800 h 2819400"/>
              <a:gd name="connsiteX1" fmla="*/ 1765300 w 2514600"/>
              <a:gd name="connsiteY1" fmla="*/ 63500 h 2819400"/>
              <a:gd name="connsiteX2" fmla="*/ 2501900 w 2514600"/>
              <a:gd name="connsiteY2" fmla="*/ 50800 h 2819400"/>
              <a:gd name="connsiteX3" fmla="*/ 2514600 w 2514600"/>
              <a:gd name="connsiteY3" fmla="*/ 927100 h 2819400"/>
              <a:gd name="connsiteX4" fmla="*/ 2451100 w 2514600"/>
              <a:gd name="connsiteY4" fmla="*/ 2552700 h 2819400"/>
              <a:gd name="connsiteX5" fmla="*/ 2082800 w 2514600"/>
              <a:gd name="connsiteY5" fmla="*/ 2819400 h 2819400"/>
              <a:gd name="connsiteX6" fmla="*/ 215900 w 2514600"/>
              <a:gd name="connsiteY6" fmla="*/ 2819400 h 2819400"/>
              <a:gd name="connsiteX7" fmla="*/ 228600 w 2514600"/>
              <a:gd name="connsiteY7" fmla="*/ 2286000 h 2819400"/>
              <a:gd name="connsiteX8" fmla="*/ 76200 w 2514600"/>
              <a:gd name="connsiteY8" fmla="*/ 1498600 h 2819400"/>
              <a:gd name="connsiteX9" fmla="*/ 88900 w 2514600"/>
              <a:gd name="connsiteY9" fmla="*/ 571500 h 2819400"/>
              <a:gd name="connsiteX10" fmla="*/ 0 w 2514600"/>
              <a:gd name="connsiteY10" fmla="*/ 0 h 2819400"/>
              <a:gd name="connsiteX11" fmla="*/ 0 w 2514600"/>
              <a:gd name="connsiteY11" fmla="*/ 50800 h 28194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228600 w 2514600"/>
              <a:gd name="connsiteY7" fmla="*/ 22352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88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73251"/>
              <a:gd name="connsiteX1" fmla="*/ 1765300 w 2514600"/>
              <a:gd name="connsiteY1" fmla="*/ 12700 h 2773251"/>
              <a:gd name="connsiteX2" fmla="*/ 2501900 w 2514600"/>
              <a:gd name="connsiteY2" fmla="*/ 0 h 2773251"/>
              <a:gd name="connsiteX3" fmla="*/ 2514600 w 2514600"/>
              <a:gd name="connsiteY3" fmla="*/ 876300 h 2773251"/>
              <a:gd name="connsiteX4" fmla="*/ 2482850 w 2514600"/>
              <a:gd name="connsiteY4" fmla="*/ 2773251 h 2773251"/>
              <a:gd name="connsiteX5" fmla="*/ 2082800 w 2514600"/>
              <a:gd name="connsiteY5" fmla="*/ 2768600 h 2773251"/>
              <a:gd name="connsiteX6" fmla="*/ 88900 w 2514600"/>
              <a:gd name="connsiteY6" fmla="*/ 2768600 h 2773251"/>
              <a:gd name="connsiteX7" fmla="*/ 88900 w 2514600"/>
              <a:gd name="connsiteY7" fmla="*/ 2298700 h 2773251"/>
              <a:gd name="connsiteX8" fmla="*/ 76200 w 2514600"/>
              <a:gd name="connsiteY8" fmla="*/ 1447800 h 2773251"/>
              <a:gd name="connsiteX9" fmla="*/ 88900 w 2514600"/>
              <a:gd name="connsiteY9" fmla="*/ 520700 h 2773251"/>
              <a:gd name="connsiteX10" fmla="*/ 19050 w 2514600"/>
              <a:gd name="connsiteY10" fmla="*/ 44450 h 2773251"/>
              <a:gd name="connsiteX11" fmla="*/ 0 w 2514600"/>
              <a:gd name="connsiteY11" fmla="*/ 0 h 277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600" h="2773251">
                <a:moveTo>
                  <a:pt x="0" y="0"/>
                </a:moveTo>
                <a:lnTo>
                  <a:pt x="1765300" y="12700"/>
                </a:lnTo>
                <a:lnTo>
                  <a:pt x="2501900" y="0"/>
                </a:lnTo>
                <a:lnTo>
                  <a:pt x="2514600" y="876300"/>
                </a:lnTo>
                <a:lnTo>
                  <a:pt x="2482850" y="2773251"/>
                </a:lnTo>
                <a:lnTo>
                  <a:pt x="2082800" y="2768600"/>
                </a:lnTo>
                <a:lnTo>
                  <a:pt x="88900" y="2768600"/>
                </a:lnTo>
                <a:lnTo>
                  <a:pt x="88900" y="2298700"/>
                </a:lnTo>
                <a:lnTo>
                  <a:pt x="76200" y="1447800"/>
                </a:lnTo>
                <a:lnTo>
                  <a:pt x="88900" y="520700"/>
                </a:lnTo>
                <a:lnTo>
                  <a:pt x="19050" y="44450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6472051" y="1548293"/>
            <a:ext cx="5225143" cy="4805007"/>
            <a:chOff x="8199911" y="2082933"/>
            <a:chExt cx="2514600" cy="3543168"/>
          </a:xfrm>
        </p:grpSpPr>
        <p:grpSp>
          <p:nvGrpSpPr>
            <p:cNvPr id="41" name="그룹 40"/>
            <p:cNvGrpSpPr/>
            <p:nvPr/>
          </p:nvGrpSpPr>
          <p:grpSpPr>
            <a:xfrm>
              <a:off x="8199911" y="2374562"/>
              <a:ext cx="2514600" cy="3251539"/>
              <a:chOff x="8320283" y="3625631"/>
              <a:chExt cx="2514600" cy="3087698"/>
            </a:xfrm>
          </p:grpSpPr>
          <p:sp>
            <p:nvSpPr>
              <p:cNvPr id="43" name="자유형 42"/>
              <p:cNvSpPr/>
              <p:nvPr/>
            </p:nvSpPr>
            <p:spPr>
              <a:xfrm>
                <a:off x="8320283" y="3625631"/>
                <a:ext cx="2514600" cy="3087698"/>
              </a:xfrm>
              <a:custGeom>
                <a:avLst/>
                <a:gdLst>
                  <a:gd name="connsiteX0" fmla="*/ 0 w 2514600"/>
                  <a:gd name="connsiteY0" fmla="*/ 50800 h 2819400"/>
                  <a:gd name="connsiteX1" fmla="*/ 1765300 w 2514600"/>
                  <a:gd name="connsiteY1" fmla="*/ 63500 h 2819400"/>
                  <a:gd name="connsiteX2" fmla="*/ 2501900 w 2514600"/>
                  <a:gd name="connsiteY2" fmla="*/ 50800 h 2819400"/>
                  <a:gd name="connsiteX3" fmla="*/ 2514600 w 2514600"/>
                  <a:gd name="connsiteY3" fmla="*/ 927100 h 2819400"/>
                  <a:gd name="connsiteX4" fmla="*/ 2451100 w 2514600"/>
                  <a:gd name="connsiteY4" fmla="*/ 2552700 h 2819400"/>
                  <a:gd name="connsiteX5" fmla="*/ 2082800 w 2514600"/>
                  <a:gd name="connsiteY5" fmla="*/ 2819400 h 2819400"/>
                  <a:gd name="connsiteX6" fmla="*/ 215900 w 2514600"/>
                  <a:gd name="connsiteY6" fmla="*/ 2819400 h 2819400"/>
                  <a:gd name="connsiteX7" fmla="*/ 228600 w 2514600"/>
                  <a:gd name="connsiteY7" fmla="*/ 2286000 h 2819400"/>
                  <a:gd name="connsiteX8" fmla="*/ 76200 w 2514600"/>
                  <a:gd name="connsiteY8" fmla="*/ 1498600 h 2819400"/>
                  <a:gd name="connsiteX9" fmla="*/ 88900 w 2514600"/>
                  <a:gd name="connsiteY9" fmla="*/ 571500 h 2819400"/>
                  <a:gd name="connsiteX10" fmla="*/ 0 w 2514600"/>
                  <a:gd name="connsiteY10" fmla="*/ 0 h 2819400"/>
                  <a:gd name="connsiteX11" fmla="*/ 0 w 2514600"/>
                  <a:gd name="connsiteY11" fmla="*/ 50800 h 28194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228600 w 2514600"/>
                  <a:gd name="connsiteY7" fmla="*/ 22352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88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4600" h="2768600">
                    <a:moveTo>
                      <a:pt x="0" y="0"/>
                    </a:moveTo>
                    <a:lnTo>
                      <a:pt x="1765300" y="12700"/>
                    </a:lnTo>
                    <a:lnTo>
                      <a:pt x="2501900" y="0"/>
                    </a:lnTo>
                    <a:lnTo>
                      <a:pt x="2514600" y="876300"/>
                    </a:lnTo>
                    <a:lnTo>
                      <a:pt x="2451100" y="2501900"/>
                    </a:lnTo>
                    <a:lnTo>
                      <a:pt x="2082800" y="2768600"/>
                    </a:lnTo>
                    <a:lnTo>
                      <a:pt x="88900" y="2768600"/>
                    </a:lnTo>
                    <a:lnTo>
                      <a:pt x="88900" y="2298700"/>
                    </a:lnTo>
                    <a:lnTo>
                      <a:pt x="76200" y="1447800"/>
                    </a:lnTo>
                    <a:lnTo>
                      <a:pt x="88900" y="520700"/>
                    </a:lnTo>
                    <a:lnTo>
                      <a:pt x="1905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돋움"/>
                    <a:ea typeface="돋움"/>
                  </a:rPr>
                  <a:t> 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자유형 43"/>
              <p:cNvSpPr/>
              <p:nvPr/>
            </p:nvSpPr>
            <p:spPr>
              <a:xfrm>
                <a:off x="10379044" y="6385916"/>
                <a:ext cx="387350" cy="308910"/>
              </a:xfrm>
              <a:custGeom>
                <a:avLst/>
                <a:gdLst>
                  <a:gd name="connsiteX0" fmla="*/ 0 w 374650"/>
                  <a:gd name="connsiteY0" fmla="*/ 374650 h 374650"/>
                  <a:gd name="connsiteX1" fmla="*/ 374650 w 374650"/>
                  <a:gd name="connsiteY1" fmla="*/ 133350 h 374650"/>
                  <a:gd name="connsiteX2" fmla="*/ 0 w 374650"/>
                  <a:gd name="connsiteY2" fmla="*/ 0 h 374650"/>
                  <a:gd name="connsiteX3" fmla="*/ 0 w 374650"/>
                  <a:gd name="connsiteY3" fmla="*/ 374650 h 374650"/>
                  <a:gd name="connsiteX0" fmla="*/ 0 w 374650"/>
                  <a:gd name="connsiteY0" fmla="*/ 387350 h 387350"/>
                  <a:gd name="connsiteX1" fmla="*/ 374650 w 374650"/>
                  <a:gd name="connsiteY1" fmla="*/ 133350 h 387350"/>
                  <a:gd name="connsiteX2" fmla="*/ 0 w 374650"/>
                  <a:gd name="connsiteY2" fmla="*/ 0 h 387350"/>
                  <a:gd name="connsiteX3" fmla="*/ 0 w 374650"/>
                  <a:gd name="connsiteY3" fmla="*/ 387350 h 387350"/>
                  <a:gd name="connsiteX0" fmla="*/ 50800 w 425450"/>
                  <a:gd name="connsiteY0" fmla="*/ 260350 h 260350"/>
                  <a:gd name="connsiteX1" fmla="*/ 425450 w 425450"/>
                  <a:gd name="connsiteY1" fmla="*/ 6350 h 260350"/>
                  <a:gd name="connsiteX2" fmla="*/ 0 w 425450"/>
                  <a:gd name="connsiteY2" fmla="*/ 0 h 260350"/>
                  <a:gd name="connsiteX3" fmla="*/ 50800 w 425450"/>
                  <a:gd name="connsiteY3" fmla="*/ 260350 h 260350"/>
                  <a:gd name="connsiteX0" fmla="*/ 12700 w 387350"/>
                  <a:gd name="connsiteY0" fmla="*/ 266700 h 266700"/>
                  <a:gd name="connsiteX1" fmla="*/ 387350 w 387350"/>
                  <a:gd name="connsiteY1" fmla="*/ 12700 h 266700"/>
                  <a:gd name="connsiteX2" fmla="*/ 0 w 387350"/>
                  <a:gd name="connsiteY2" fmla="*/ 0 h 266700"/>
                  <a:gd name="connsiteX3" fmla="*/ 12700 w 387350"/>
                  <a:gd name="connsiteY3" fmla="*/ 266700 h 266700"/>
                  <a:gd name="connsiteX0" fmla="*/ 19050 w 387350"/>
                  <a:gd name="connsiteY0" fmla="*/ 308910 h 308910"/>
                  <a:gd name="connsiteX1" fmla="*/ 387350 w 387350"/>
                  <a:gd name="connsiteY1" fmla="*/ 12700 h 308910"/>
                  <a:gd name="connsiteX2" fmla="*/ 0 w 387350"/>
                  <a:gd name="connsiteY2" fmla="*/ 0 h 308910"/>
                  <a:gd name="connsiteX3" fmla="*/ 19050 w 387350"/>
                  <a:gd name="connsiteY3" fmla="*/ 308910 h 3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350" h="308910">
                    <a:moveTo>
                      <a:pt x="19050" y="308910"/>
                    </a:moveTo>
                    <a:lnTo>
                      <a:pt x="387350" y="12700"/>
                    </a:lnTo>
                    <a:lnTo>
                      <a:pt x="0" y="0"/>
                    </a:lnTo>
                    <a:lnTo>
                      <a:pt x="19050" y="30891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자유형 41"/>
            <p:cNvSpPr/>
            <p:nvPr/>
          </p:nvSpPr>
          <p:spPr>
            <a:xfrm rot="16200000">
              <a:off x="9207447" y="2220965"/>
              <a:ext cx="511274" cy="235210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6732990" y="2204096"/>
            <a:ext cx="4750317" cy="374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 err="1"/>
              <a:t>뉴사우스웨일즈</a:t>
            </a:r>
            <a:r>
              <a:rPr lang="ko-KR" altLang="en-US" sz="1400" dirty="0"/>
              <a:t> 주는 </a:t>
            </a:r>
            <a:r>
              <a:rPr lang="ko-KR" altLang="en-US" sz="1400" dirty="0" err="1"/>
              <a:t>헬프라인</a:t>
            </a:r>
            <a:r>
              <a:rPr lang="en-US" altLang="ko-KR" sz="1400" dirty="0"/>
              <a:t>, </a:t>
            </a:r>
            <a:r>
              <a:rPr lang="ko-KR" altLang="en-US" sz="1400" dirty="0"/>
              <a:t>치유예방센터를 설립하여 상담 치료와 지원 서비스를 제공</a:t>
            </a:r>
            <a:r>
              <a:rPr lang="en-US" altLang="ko-KR" sz="1400" dirty="0"/>
              <a:t>, </a:t>
            </a:r>
            <a:r>
              <a:rPr lang="ko-KR" altLang="en-US" sz="1400" dirty="0"/>
              <a:t>법률 지원 서비스와 직원 보수교육</a:t>
            </a:r>
            <a:r>
              <a:rPr lang="en-US" altLang="ko-KR" sz="1400" dirty="0"/>
              <a:t>·</a:t>
            </a:r>
            <a:r>
              <a:rPr lang="ko-KR" altLang="en-US" sz="1400" dirty="0"/>
              <a:t>훈련을 위한 서비스를 제공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000" dirty="0">
              <a:latin typeface="돋움"/>
              <a:ea typeface="돋움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</a:t>
            </a:r>
            <a:r>
              <a:rPr lang="ko-KR" altLang="en-US" sz="1400" b="1" dirty="0">
                <a:latin typeface="돋움"/>
                <a:ea typeface="돋움"/>
              </a:rPr>
              <a:t> </a:t>
            </a:r>
            <a:r>
              <a:rPr lang="ko-KR" altLang="en-US" sz="1400" b="1" dirty="0"/>
              <a:t>빅토리아 주</a:t>
            </a:r>
            <a:r>
              <a:rPr lang="ko-KR" altLang="en-US" sz="1400" dirty="0"/>
              <a:t>에서는 도박 특성과 폐해의 잠재적 가능성</a:t>
            </a:r>
            <a:r>
              <a:rPr lang="en-US" altLang="ko-KR" sz="1400" dirty="0"/>
              <a:t>, </a:t>
            </a:r>
            <a:r>
              <a:rPr lang="ko-KR" altLang="en-US" sz="1400" dirty="0"/>
              <a:t>지원서비스 이용에 대한 이해를 증진시키기 위해 교육</a:t>
            </a:r>
            <a:r>
              <a:rPr lang="en-US" altLang="ko-KR" sz="1400" dirty="0"/>
              <a:t>·</a:t>
            </a:r>
            <a:r>
              <a:rPr lang="ko-KR" altLang="en-US" sz="1400" dirty="0"/>
              <a:t>훈련을 실시</a:t>
            </a:r>
            <a:r>
              <a:rPr lang="en-US" altLang="ko-KR" sz="1400" dirty="0"/>
              <a:t>,</a:t>
            </a:r>
            <a:r>
              <a:rPr lang="ko-KR" altLang="en-US" sz="1400" b="1" dirty="0"/>
              <a:t> 건강 관련 전문가와 사회복지사를 대상으로 문제성 도박에 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대한 인식을 제고함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이용 가능한 치료</a:t>
            </a:r>
            <a:r>
              <a:rPr lang="en-US" altLang="ko-KR" sz="1400" dirty="0"/>
              <a:t>·</a:t>
            </a:r>
            <a:r>
              <a:rPr lang="ko-KR" altLang="en-US" sz="1400" dirty="0"/>
              <a:t>지원 서비스를 제공</a:t>
            </a:r>
            <a:r>
              <a:rPr lang="en-US" altLang="ko-KR" sz="1400" dirty="0"/>
              <a:t> </a:t>
            </a:r>
            <a:r>
              <a:rPr lang="ko-KR" altLang="en-US" sz="1400" dirty="0"/>
              <a:t>받을 수 있도록 지원</a:t>
            </a:r>
            <a:r>
              <a:rPr lang="en-US" altLang="ko-KR" sz="1400" dirty="0"/>
              <a:t>, </a:t>
            </a:r>
            <a:r>
              <a:rPr lang="ko-KR" altLang="en-US" sz="1400" dirty="0"/>
              <a:t>문제성도박 관련 이슈와 서비스에 대한 지역사회의  인식도를 </a:t>
            </a:r>
            <a:r>
              <a:rPr lang="en-US" altLang="ko-KR" sz="1400" dirty="0"/>
              <a:t> </a:t>
            </a:r>
            <a:r>
              <a:rPr lang="ko-KR" altLang="en-US" sz="1400" dirty="0"/>
              <a:t>높이는 데도 노력을 기울이고 있음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F40247-8051-4516-88C4-E82B795B84F5}"/>
              </a:ext>
            </a:extLst>
          </p:cNvPr>
          <p:cNvSpPr txBox="1"/>
          <p:nvPr/>
        </p:nvSpPr>
        <p:spPr>
          <a:xfrm>
            <a:off x="620730" y="1783960"/>
            <a:ext cx="5637434" cy="457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돋움"/>
                <a:ea typeface="돋움"/>
              </a:rPr>
              <a:t> </a:t>
            </a: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뉴욕 주의 도박중독 치료 거주 치료</a:t>
            </a:r>
            <a:r>
              <a:rPr lang="en-US" altLang="ko-KR" sz="1400" dirty="0"/>
              <a:t>, </a:t>
            </a:r>
            <a:r>
              <a:rPr lang="ko-KR" altLang="en-US" sz="1400" dirty="0"/>
              <a:t>해독 치료</a:t>
            </a:r>
            <a:r>
              <a:rPr lang="en-US" altLang="ko-KR" sz="1400" dirty="0"/>
              <a:t>, </a:t>
            </a:r>
            <a:r>
              <a:rPr lang="ko-KR" altLang="en-US" sz="1400" dirty="0"/>
              <a:t>사례 관리</a:t>
            </a:r>
            <a:r>
              <a:rPr lang="en-US" altLang="ko-KR" sz="1400" dirty="0"/>
              <a:t>, </a:t>
            </a:r>
            <a:r>
              <a:rPr lang="ko-KR" altLang="en-US" sz="1400" dirty="0"/>
              <a:t>예방</a:t>
            </a:r>
            <a:r>
              <a:rPr lang="en-US" altLang="ko-KR" sz="1400" dirty="0"/>
              <a:t>, </a:t>
            </a:r>
            <a:r>
              <a:rPr lang="ko-KR" altLang="en-US" sz="1400" dirty="0"/>
              <a:t>회복</a:t>
            </a:r>
            <a:r>
              <a:rPr lang="en-US" altLang="ko-KR" sz="1400" dirty="0"/>
              <a:t>, </a:t>
            </a:r>
            <a:r>
              <a:rPr lang="ko-KR" altLang="en-US" sz="1400" dirty="0"/>
              <a:t>입원 치료 등으로 이루어짐</a:t>
            </a:r>
            <a:r>
              <a:rPr lang="en-US" altLang="ko-KR" sz="1400" dirty="0">
                <a:latin typeface="돋움"/>
                <a:ea typeface="돋움"/>
              </a:rPr>
              <a:t> </a:t>
            </a:r>
            <a:r>
              <a:rPr lang="ko-KR" altLang="en-US" sz="1400" dirty="0"/>
              <a:t>강박적 도박관리 프로그램</a:t>
            </a:r>
            <a:r>
              <a:rPr lang="en-US" altLang="ko-KR" sz="1400" dirty="0"/>
              <a:t>- </a:t>
            </a:r>
            <a:r>
              <a:rPr lang="ko-KR" altLang="en-US" sz="1400" dirty="0"/>
              <a:t>문제성 </a:t>
            </a:r>
            <a:r>
              <a:rPr lang="ko-KR" altLang="en-US" sz="1400" dirty="0" err="1"/>
              <a:t>도박자뿐</a:t>
            </a:r>
            <a:r>
              <a:rPr lang="ko-KR" altLang="en-US" sz="1400" dirty="0"/>
              <a:t> 아니라 그들이 가족에게 미치는 영향까지 개입할 수 있는 프로그램</a:t>
            </a:r>
            <a:endParaRPr lang="en-US" altLang="ko-KR" sz="1400" dirty="0">
              <a:solidFill>
                <a:prstClr val="white"/>
              </a:solidFill>
              <a:latin typeface="돋움"/>
              <a:ea typeface="돋움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돋움"/>
                <a:ea typeface="돋움"/>
              </a:rPr>
              <a:t>▪ </a:t>
            </a:r>
            <a:r>
              <a:rPr lang="ko-KR" altLang="en-US" sz="1400" b="1" dirty="0"/>
              <a:t>오리건 주</a:t>
            </a:r>
            <a:r>
              <a:rPr lang="ko-KR" altLang="en-US" sz="1400" dirty="0"/>
              <a:t> 문제성 도박치료 프로그램은 </a:t>
            </a:r>
            <a:r>
              <a:rPr lang="en-US" altLang="ko-KR" sz="1400" dirty="0"/>
              <a:t>GEAR</a:t>
            </a:r>
            <a:r>
              <a:rPr lang="ko-KR" altLang="en-US" sz="1400" dirty="0"/>
              <a:t>가 있음 이 프로그램은 </a:t>
            </a:r>
            <a:r>
              <a:rPr lang="ko-KR" altLang="en-US" sz="1400" b="1" dirty="0"/>
              <a:t>심각성이 낮은 문제성 도박자를 대상</a:t>
            </a:r>
            <a:r>
              <a:rPr lang="ko-KR" altLang="en-US" sz="1400" dirty="0"/>
              <a:t>으로 하며</a:t>
            </a:r>
            <a:r>
              <a:rPr lang="en-US" altLang="ko-KR" sz="1400" dirty="0"/>
              <a:t>, </a:t>
            </a:r>
            <a:r>
              <a:rPr lang="ko-KR" altLang="en-US" sz="1400" dirty="0"/>
              <a:t>인터넷 자조집단</a:t>
            </a:r>
            <a:r>
              <a:rPr lang="en-US" altLang="ko-KR" sz="1400" dirty="0"/>
              <a:t>,  </a:t>
            </a:r>
            <a:r>
              <a:rPr lang="ko-KR" altLang="en-US" sz="1400" dirty="0"/>
              <a:t>자기 변화 가이드</a:t>
            </a:r>
            <a:r>
              <a:rPr lang="en-US" altLang="ko-KR" sz="1400" dirty="0"/>
              <a:t>, </a:t>
            </a:r>
            <a:r>
              <a:rPr lang="ko-KR" altLang="en-US" sz="1400" dirty="0"/>
              <a:t>교육 영상</a:t>
            </a:r>
            <a:r>
              <a:rPr lang="en-US" altLang="ko-KR" sz="1400" dirty="0"/>
              <a:t>, </a:t>
            </a:r>
            <a:r>
              <a:rPr lang="ko-KR" altLang="en-US" sz="1400" dirty="0"/>
              <a:t>전화 상담 등 개인</a:t>
            </a:r>
            <a:r>
              <a:rPr lang="en-US" altLang="ko-KR" sz="1400" dirty="0"/>
              <a:t>·</a:t>
            </a:r>
            <a:r>
              <a:rPr lang="ko-KR" altLang="en-US" sz="1400" dirty="0"/>
              <a:t>집단이 활용할 수 있는 </a:t>
            </a:r>
            <a:r>
              <a:rPr lang="en-US" altLang="ko-KR" sz="1400" dirty="0"/>
              <a:t> </a:t>
            </a:r>
            <a:r>
              <a:rPr lang="ko-KR" altLang="en-US" sz="1400" dirty="0"/>
              <a:t>도구를 제공하고</a:t>
            </a:r>
            <a:r>
              <a:rPr lang="en-US" altLang="ko-KR" sz="1400" dirty="0"/>
              <a:t>, </a:t>
            </a:r>
            <a:r>
              <a:rPr lang="ko-KR" altLang="en-US" sz="1400" dirty="0"/>
              <a:t>외래환자 치료 부문은 </a:t>
            </a:r>
            <a:r>
              <a:rPr lang="ko-KR" altLang="en-US" sz="1400" b="1" dirty="0"/>
              <a:t>총 </a:t>
            </a:r>
            <a:r>
              <a:rPr lang="en-US" altLang="ko-KR" sz="1400" b="1" dirty="0"/>
              <a:t>29</a:t>
            </a:r>
            <a:r>
              <a:rPr lang="ko-KR" altLang="en-US" sz="1400" b="1" dirty="0"/>
              <a:t>개에 달하는 치료 프로그램이  운영 중</a:t>
            </a:r>
            <a:r>
              <a:rPr lang="ko-KR" altLang="en-US" sz="1400" dirty="0"/>
              <a:t>이며</a:t>
            </a:r>
            <a:r>
              <a:rPr lang="en-US" altLang="ko-KR" sz="1400" dirty="0"/>
              <a:t>, </a:t>
            </a:r>
            <a:r>
              <a:rPr lang="ko-KR" altLang="en-US" sz="1400" dirty="0"/>
              <a:t>주로 재활센터를 찾아오는 문제성 도박자의 </a:t>
            </a:r>
            <a:r>
              <a:rPr lang="ko-KR" altLang="en-US" sz="1400" b="1" dirty="0"/>
              <a:t>욕구에 맞춘 치료 서비스</a:t>
            </a:r>
            <a:r>
              <a:rPr lang="ko-KR" altLang="en-US" sz="1400" dirty="0"/>
              <a:t>를 제공함</a:t>
            </a:r>
            <a:endParaRPr lang="en-US" altLang="ko-KR" sz="1400" dirty="0">
              <a:latin typeface="돋움"/>
              <a:ea typeface="돋움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무스회복센터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Algamus</a:t>
            </a:r>
            <a:r>
              <a:rPr lang="en-US" altLang="ko-KR" sz="1400" dirty="0"/>
              <a:t> Recovery Center)</a:t>
            </a:r>
            <a:r>
              <a:rPr lang="ko-KR" altLang="en-US" sz="1400" dirty="0"/>
              <a:t>는 </a:t>
            </a:r>
            <a:r>
              <a:rPr lang="en-US" altLang="ko-KR" sz="1400" dirty="0"/>
              <a:t>30</a:t>
            </a:r>
            <a:r>
              <a:rPr lang="ko-KR" altLang="en-US" sz="1400" dirty="0"/>
              <a:t>일 거주 프로그램을 운영하고 있다</a:t>
            </a:r>
            <a:r>
              <a:rPr lang="en-US" altLang="ko-KR" sz="1400" dirty="0"/>
              <a:t>. </a:t>
            </a:r>
            <a:r>
              <a:rPr lang="ko-KR" altLang="en-US" sz="1400" dirty="0"/>
              <a:t>정신재활 관점의 </a:t>
            </a:r>
            <a:r>
              <a:rPr lang="en-US" altLang="ko-KR" sz="1400" dirty="0"/>
              <a:t>12</a:t>
            </a:r>
            <a:r>
              <a:rPr lang="ko-KR" altLang="en-US" sz="1400" dirty="0"/>
              <a:t>단계 모델 집단치료</a:t>
            </a:r>
            <a:r>
              <a:rPr lang="en-US" altLang="ko-KR" sz="1400" dirty="0"/>
              <a:t>, </a:t>
            </a:r>
            <a:r>
              <a:rPr lang="ko-KR" altLang="en-US" sz="1400" dirty="0"/>
              <a:t>내부 뇌센터에서 진행하는 신경학적 피드백</a:t>
            </a:r>
            <a:r>
              <a:rPr lang="en-US" altLang="ko-KR" sz="1400" dirty="0"/>
              <a:t>, </a:t>
            </a:r>
            <a:r>
              <a:rPr lang="ko-KR" altLang="en-US" sz="1400" dirty="0"/>
              <a:t>운동요법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마음챙김</a:t>
            </a:r>
            <a:r>
              <a:rPr lang="en-US" altLang="ko-KR" sz="1400" dirty="0"/>
              <a:t>, </a:t>
            </a:r>
            <a:r>
              <a:rPr lang="ko-KR" altLang="en-US" sz="1400" dirty="0"/>
              <a:t>단기여행 등의 총 </a:t>
            </a:r>
            <a:r>
              <a:rPr lang="en-US" altLang="ko-KR" sz="1400" dirty="0"/>
              <a:t>3</a:t>
            </a:r>
            <a:r>
              <a:rPr lang="ko-KR" altLang="en-US" sz="1400" dirty="0"/>
              <a:t>단계 프로그램으로 구성되어 있음</a:t>
            </a:r>
          </a:p>
        </p:txBody>
      </p:sp>
    </p:spTree>
    <p:extLst>
      <p:ext uri="{BB962C8B-B14F-4D97-AF65-F5344CB8AC3E}">
        <p14:creationId xmlns:p14="http://schemas.microsoft.com/office/powerpoint/2010/main" val="338607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2A1C4801-7227-4EBE-B24B-2AD1D59034C9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목차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404516F-58B3-4113-BB90-CF997B6A9887}"/>
              </a:ext>
            </a:extLst>
          </p:cNvPr>
          <p:cNvGrpSpPr/>
          <p:nvPr/>
        </p:nvGrpSpPr>
        <p:grpSpPr>
          <a:xfrm>
            <a:off x="1381439" y="2132150"/>
            <a:ext cx="1924260" cy="2951390"/>
            <a:chOff x="1743389" y="1904476"/>
            <a:chExt cx="1924260" cy="2951390"/>
          </a:xfrm>
        </p:grpSpPr>
        <p:sp>
          <p:nvSpPr>
            <p:cNvPr id="21" name="사각형: 둥근 모서리 3">
              <a:extLst>
                <a:ext uri="{FF2B5EF4-FFF2-40B4-BE49-F238E27FC236}">
                  <a16:creationId xmlns:a16="http://schemas.microsoft.com/office/drawing/2014/main" id="{5A61B28A-C541-439A-A78A-17BE387F7FA4}"/>
                </a:ext>
              </a:extLst>
            </p:cNvPr>
            <p:cNvSpPr/>
            <p:nvPr/>
          </p:nvSpPr>
          <p:spPr>
            <a:xfrm>
              <a:off x="1889091" y="2002134"/>
              <a:ext cx="1778558" cy="2853732"/>
            </a:xfrm>
            <a:prstGeom prst="roundRect">
              <a:avLst>
                <a:gd name="adj" fmla="val 6497"/>
              </a:avLst>
            </a:prstGeom>
            <a:solidFill>
              <a:schemeClr val="bg1"/>
            </a:solidFill>
            <a:ln w="57150">
              <a:solidFill>
                <a:srgbClr val="00A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err="1">
                  <a:solidFill>
                    <a:prstClr val="white">
                      <a:lumMod val="50000"/>
                    </a:prstClr>
                  </a:solidFill>
                </a:rPr>
                <a:t>도박중독이란</a:t>
              </a:r>
              <a:r>
                <a:rPr lang="en-US" altLang="ko-KR" sz="1600" b="1" dirty="0">
                  <a:solidFill>
                    <a:prstClr val="white">
                      <a:lumMod val="50000"/>
                    </a:prstClr>
                  </a:solidFill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4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89E707F-D37D-42C6-9425-788D6CD571F6}"/>
                </a:ext>
              </a:extLst>
            </p:cNvPr>
            <p:cNvSpPr/>
            <p:nvPr/>
          </p:nvSpPr>
          <p:spPr>
            <a:xfrm>
              <a:off x="1743389" y="2072473"/>
              <a:ext cx="291403" cy="1075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363B63E0-062C-435F-90B1-A730F510A1B7}"/>
                </a:ext>
              </a:extLst>
            </p:cNvPr>
            <p:cNvSpPr/>
            <p:nvPr/>
          </p:nvSpPr>
          <p:spPr>
            <a:xfrm>
              <a:off x="1791432" y="1904476"/>
              <a:ext cx="195315" cy="195315"/>
            </a:xfrm>
            <a:prstGeom prst="ellipse">
              <a:avLst/>
            </a:prstGeom>
            <a:solidFill>
              <a:srgbClr val="00A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id="{B0268199-E2F8-4972-9789-7077C7B395B5}"/>
              </a:ext>
            </a:extLst>
          </p:cNvPr>
          <p:cNvSpPr>
            <a:spLocks/>
          </p:cNvSpPr>
          <p:nvPr/>
        </p:nvSpPr>
        <p:spPr bwMode="auto">
          <a:xfrm>
            <a:off x="2270718" y="2665468"/>
            <a:ext cx="291403" cy="258358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solidFill>
                <a:prstClr val="black"/>
              </a:solidFill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47A4B6B-F401-43EE-8FDD-3DB7009BF7A5}"/>
              </a:ext>
            </a:extLst>
          </p:cNvPr>
          <p:cNvGrpSpPr/>
          <p:nvPr/>
        </p:nvGrpSpPr>
        <p:grpSpPr>
          <a:xfrm>
            <a:off x="3797928" y="2149107"/>
            <a:ext cx="1924260" cy="2951390"/>
            <a:chOff x="1743389" y="1904476"/>
            <a:chExt cx="1924260" cy="2951390"/>
          </a:xfrm>
        </p:grpSpPr>
        <p:sp>
          <p:nvSpPr>
            <p:cNvPr id="26" name="사각형: 둥근 모서리 28">
              <a:extLst>
                <a:ext uri="{FF2B5EF4-FFF2-40B4-BE49-F238E27FC236}">
                  <a16:creationId xmlns:a16="http://schemas.microsoft.com/office/drawing/2014/main" id="{59EFF2FB-B642-4E74-834F-C6A43CFED4E9}"/>
                </a:ext>
              </a:extLst>
            </p:cNvPr>
            <p:cNvSpPr/>
            <p:nvPr/>
          </p:nvSpPr>
          <p:spPr>
            <a:xfrm>
              <a:off x="1889091" y="2002134"/>
              <a:ext cx="1778558" cy="2853732"/>
            </a:xfrm>
            <a:prstGeom prst="roundRect">
              <a:avLst>
                <a:gd name="adj" fmla="val 6497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white">
                      <a:lumMod val="50000"/>
                    </a:prstClr>
                  </a:solidFill>
                </a:rPr>
                <a:t>성인 도박중독</a:t>
              </a: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3D1879EB-CA7A-4EBC-B75C-B1EDE68FD266}"/>
                </a:ext>
              </a:extLst>
            </p:cNvPr>
            <p:cNvSpPr/>
            <p:nvPr/>
          </p:nvSpPr>
          <p:spPr>
            <a:xfrm>
              <a:off x="1743389" y="2072473"/>
              <a:ext cx="291403" cy="1075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CC9222D0-8E2A-4EDA-8357-D8D0E10A3EC9}"/>
                </a:ext>
              </a:extLst>
            </p:cNvPr>
            <p:cNvSpPr/>
            <p:nvPr/>
          </p:nvSpPr>
          <p:spPr>
            <a:xfrm>
              <a:off x="1791432" y="1904476"/>
              <a:ext cx="195315" cy="1953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9" name="Freeform 6">
            <a:extLst>
              <a:ext uri="{FF2B5EF4-FFF2-40B4-BE49-F238E27FC236}">
                <a16:creationId xmlns:a16="http://schemas.microsoft.com/office/drawing/2014/main" id="{8F84DF04-B657-4165-AC0C-BF5893668923}"/>
              </a:ext>
            </a:extLst>
          </p:cNvPr>
          <p:cNvSpPr>
            <a:spLocks/>
          </p:cNvSpPr>
          <p:nvPr/>
        </p:nvSpPr>
        <p:spPr bwMode="auto">
          <a:xfrm>
            <a:off x="4687207" y="2682425"/>
            <a:ext cx="291403" cy="258358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solidFill>
                <a:prstClr val="black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47A4B6B-F401-43EE-8FDD-3DB7009BF7A5}"/>
              </a:ext>
            </a:extLst>
          </p:cNvPr>
          <p:cNvGrpSpPr/>
          <p:nvPr/>
        </p:nvGrpSpPr>
        <p:grpSpPr>
          <a:xfrm>
            <a:off x="6262460" y="2149107"/>
            <a:ext cx="1924260" cy="2987486"/>
            <a:chOff x="1743389" y="1904476"/>
            <a:chExt cx="1924260" cy="2987486"/>
          </a:xfrm>
        </p:grpSpPr>
        <p:sp>
          <p:nvSpPr>
            <p:cNvPr id="31" name="사각형: 둥근 모서리 28">
              <a:extLst>
                <a:ext uri="{FF2B5EF4-FFF2-40B4-BE49-F238E27FC236}">
                  <a16:creationId xmlns:a16="http://schemas.microsoft.com/office/drawing/2014/main" id="{59EFF2FB-B642-4E74-834F-C6A43CFED4E9}"/>
                </a:ext>
              </a:extLst>
            </p:cNvPr>
            <p:cNvSpPr/>
            <p:nvPr/>
          </p:nvSpPr>
          <p:spPr>
            <a:xfrm>
              <a:off x="1889091" y="2038230"/>
              <a:ext cx="1778558" cy="2853732"/>
            </a:xfrm>
            <a:prstGeom prst="roundRect">
              <a:avLst>
                <a:gd name="adj" fmla="val 6497"/>
              </a:avLst>
            </a:prstGeom>
            <a:solidFill>
              <a:schemeClr val="bg1"/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white">
                      <a:lumMod val="50000"/>
                    </a:prstClr>
                  </a:solidFill>
                </a:rPr>
                <a:t>청소년</a:t>
              </a:r>
              <a:r>
                <a:rPr lang="en-US" altLang="ko-KR" sz="1600" b="1" dirty="0">
                  <a:solidFill>
                    <a:prstClr val="white">
                      <a:lumMod val="50000"/>
                    </a:prstClr>
                  </a:solidFill>
                </a:rPr>
                <a:t> </a:t>
              </a:r>
              <a:r>
                <a:rPr lang="ko-KR" altLang="en-US" sz="1600" b="1" dirty="0">
                  <a:solidFill>
                    <a:prstClr val="white">
                      <a:lumMod val="50000"/>
                    </a:prstClr>
                  </a:solidFill>
                </a:rPr>
                <a:t>도박중독</a:t>
              </a: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D1879EB-CA7A-4EBC-B75C-B1EDE68FD266}"/>
                </a:ext>
              </a:extLst>
            </p:cNvPr>
            <p:cNvSpPr/>
            <p:nvPr/>
          </p:nvSpPr>
          <p:spPr>
            <a:xfrm>
              <a:off x="1743389" y="2072473"/>
              <a:ext cx="291403" cy="1075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CC9222D0-8E2A-4EDA-8357-D8D0E10A3EC9}"/>
                </a:ext>
              </a:extLst>
            </p:cNvPr>
            <p:cNvSpPr/>
            <p:nvPr/>
          </p:nvSpPr>
          <p:spPr>
            <a:xfrm>
              <a:off x="1791432" y="1904476"/>
              <a:ext cx="195315" cy="19531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4" name="Freeform 6">
            <a:extLst>
              <a:ext uri="{FF2B5EF4-FFF2-40B4-BE49-F238E27FC236}">
                <a16:creationId xmlns:a16="http://schemas.microsoft.com/office/drawing/2014/main" id="{8F84DF04-B657-4165-AC0C-BF5893668923}"/>
              </a:ext>
            </a:extLst>
          </p:cNvPr>
          <p:cNvSpPr>
            <a:spLocks/>
          </p:cNvSpPr>
          <p:nvPr/>
        </p:nvSpPr>
        <p:spPr bwMode="auto">
          <a:xfrm>
            <a:off x="7151739" y="2682425"/>
            <a:ext cx="291403" cy="258358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solidFill>
                <a:prstClr val="black"/>
              </a:solidFill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47A4B6B-F401-43EE-8FDD-3DB7009BF7A5}"/>
              </a:ext>
            </a:extLst>
          </p:cNvPr>
          <p:cNvGrpSpPr/>
          <p:nvPr/>
        </p:nvGrpSpPr>
        <p:grpSpPr>
          <a:xfrm>
            <a:off x="8726992" y="2149107"/>
            <a:ext cx="1924260" cy="2987486"/>
            <a:chOff x="1743389" y="1904476"/>
            <a:chExt cx="1924260" cy="2987486"/>
          </a:xfrm>
        </p:grpSpPr>
        <p:sp>
          <p:nvSpPr>
            <p:cNvPr id="36" name="사각형: 둥근 모서리 28">
              <a:extLst>
                <a:ext uri="{FF2B5EF4-FFF2-40B4-BE49-F238E27FC236}">
                  <a16:creationId xmlns:a16="http://schemas.microsoft.com/office/drawing/2014/main" id="{59EFF2FB-B642-4E74-834F-C6A43CFED4E9}"/>
                </a:ext>
              </a:extLst>
            </p:cNvPr>
            <p:cNvSpPr/>
            <p:nvPr/>
          </p:nvSpPr>
          <p:spPr>
            <a:xfrm>
              <a:off x="1889091" y="2038230"/>
              <a:ext cx="1778558" cy="2853732"/>
            </a:xfrm>
            <a:prstGeom prst="roundRect">
              <a:avLst>
                <a:gd name="adj" fmla="val 6497"/>
              </a:avLst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white">
                      <a:lumMod val="50000"/>
                    </a:prstClr>
                  </a:solidFill>
                </a:rPr>
                <a:t>해외사례</a:t>
              </a: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D1879EB-CA7A-4EBC-B75C-B1EDE68FD266}"/>
                </a:ext>
              </a:extLst>
            </p:cNvPr>
            <p:cNvSpPr/>
            <p:nvPr/>
          </p:nvSpPr>
          <p:spPr>
            <a:xfrm>
              <a:off x="1743389" y="2072473"/>
              <a:ext cx="291403" cy="1075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C9222D0-8E2A-4EDA-8357-D8D0E10A3EC9}"/>
                </a:ext>
              </a:extLst>
            </p:cNvPr>
            <p:cNvSpPr/>
            <p:nvPr/>
          </p:nvSpPr>
          <p:spPr>
            <a:xfrm>
              <a:off x="1791432" y="1904476"/>
              <a:ext cx="195315" cy="1953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9" name="Freeform 6">
            <a:extLst>
              <a:ext uri="{FF2B5EF4-FFF2-40B4-BE49-F238E27FC236}">
                <a16:creationId xmlns:a16="http://schemas.microsoft.com/office/drawing/2014/main" id="{8F84DF04-B657-4165-AC0C-BF5893668923}"/>
              </a:ext>
            </a:extLst>
          </p:cNvPr>
          <p:cNvSpPr>
            <a:spLocks/>
          </p:cNvSpPr>
          <p:nvPr/>
        </p:nvSpPr>
        <p:spPr bwMode="auto">
          <a:xfrm>
            <a:off x="9616271" y="2682425"/>
            <a:ext cx="291403" cy="258358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11233-C0F7-46E1-9039-39916DCACA0D}"/>
              </a:ext>
            </a:extLst>
          </p:cNvPr>
          <p:cNvSpPr txBox="1"/>
          <p:nvPr/>
        </p:nvSpPr>
        <p:spPr>
          <a:xfrm>
            <a:off x="1671526" y="3565348"/>
            <a:ext cx="1778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개념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2.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증상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3.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유형과 발병률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4.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도박문제 선별검사</a:t>
            </a:r>
            <a:endParaRPr lang="ko-KR" altLang="en-US" sz="1200" dirty="0">
              <a:solidFill>
                <a:prstClr val="white">
                  <a:lumMod val="75000"/>
                </a:prstClr>
              </a:solidFill>
            </a:endParaRPr>
          </a:p>
          <a:p>
            <a:endParaRPr lang="ko-KR" alt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074099-6ABF-445C-BA83-C05FC098766C}"/>
              </a:ext>
            </a:extLst>
          </p:cNvPr>
          <p:cNvSpPr txBox="1"/>
          <p:nvPr/>
        </p:nvSpPr>
        <p:spPr>
          <a:xfrm>
            <a:off x="4088015" y="3558473"/>
            <a:ext cx="1778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원인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2.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현황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3.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서비스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4.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정책</a:t>
            </a:r>
            <a:endParaRPr lang="ko-KR" altLang="en-US" sz="1200" dirty="0">
              <a:solidFill>
                <a:prstClr val="white">
                  <a:lumMod val="75000"/>
                </a:prstClr>
              </a:solidFill>
            </a:endParaRPr>
          </a:p>
          <a:p>
            <a:endParaRPr lang="ko-KR" alt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F7C978-A398-4999-8261-25022D71B457}"/>
              </a:ext>
            </a:extLst>
          </p:cNvPr>
          <p:cNvSpPr txBox="1"/>
          <p:nvPr/>
        </p:nvSpPr>
        <p:spPr>
          <a:xfrm>
            <a:off x="6552547" y="3570504"/>
            <a:ext cx="1778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원인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2.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현황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3.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서비스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4.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정책</a:t>
            </a:r>
            <a:endParaRPr lang="ko-KR" altLang="en-US" sz="1200" dirty="0">
              <a:solidFill>
                <a:prstClr val="white">
                  <a:lumMod val="75000"/>
                </a:prstClr>
              </a:solidFill>
            </a:endParaRPr>
          </a:p>
          <a:p>
            <a:endParaRPr lang="ko-KR" alt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D8FB10-D18A-4616-BA8C-EBDAC745E8FA}"/>
              </a:ext>
            </a:extLst>
          </p:cNvPr>
          <p:cNvSpPr txBox="1"/>
          <p:nvPr/>
        </p:nvSpPr>
        <p:spPr>
          <a:xfrm>
            <a:off x="8990608" y="3565348"/>
            <a:ext cx="1947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서비스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2.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정책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3.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우리나라와 비교</a:t>
            </a:r>
            <a:endParaRPr lang="ko-KR" altLang="en-US" sz="1200" dirty="0">
              <a:solidFill>
                <a:prstClr val="white">
                  <a:lumMod val="75000"/>
                </a:prstClr>
              </a:solidFill>
            </a:endParaRPr>
          </a:p>
          <a:p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53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791F0A6-3EED-4831-8EED-94AE3B29294B}"/>
              </a:ext>
            </a:extLst>
          </p:cNvPr>
          <p:cNvSpPr/>
          <p:nvPr/>
        </p:nvSpPr>
        <p:spPr>
          <a:xfrm>
            <a:off x="222608" y="835963"/>
            <a:ext cx="11807096" cy="57522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" name="자유형 47"/>
          <p:cNvSpPr/>
          <p:nvPr/>
        </p:nvSpPr>
        <p:spPr>
          <a:xfrm>
            <a:off x="3391829" y="1986687"/>
            <a:ext cx="2479563" cy="4070908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70" h="1935892">
                <a:moveTo>
                  <a:pt x="0" y="0"/>
                </a:moveTo>
                <a:lnTo>
                  <a:pt x="1696995" y="8238"/>
                </a:lnTo>
                <a:lnTo>
                  <a:pt x="1705233" y="1491049"/>
                </a:lnTo>
                <a:lnTo>
                  <a:pt x="1713470" y="1894703"/>
                </a:lnTo>
                <a:lnTo>
                  <a:pt x="922638" y="1935892"/>
                </a:lnTo>
                <a:lnTo>
                  <a:pt x="32952" y="1927655"/>
                </a:lnTo>
                <a:lnTo>
                  <a:pt x="65903" y="897925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371100" y="1387716"/>
            <a:ext cx="5287546" cy="5001206"/>
            <a:chOff x="1218741" y="2037902"/>
            <a:chExt cx="5035282" cy="3626298"/>
          </a:xfrm>
        </p:grpSpPr>
        <p:sp>
          <p:nvSpPr>
            <p:cNvPr id="50" name="자유형 49"/>
            <p:cNvSpPr/>
            <p:nvPr/>
          </p:nvSpPr>
          <p:spPr>
            <a:xfrm>
              <a:off x="1218741" y="2374347"/>
              <a:ext cx="5035282" cy="3289853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470" h="1935892">
                  <a:moveTo>
                    <a:pt x="0" y="0"/>
                  </a:moveTo>
                  <a:lnTo>
                    <a:pt x="1696995" y="8238"/>
                  </a:lnTo>
                  <a:lnTo>
                    <a:pt x="1705233" y="1491049"/>
                  </a:lnTo>
                  <a:lnTo>
                    <a:pt x="1713470" y="1894703"/>
                  </a:lnTo>
                  <a:lnTo>
                    <a:pt x="922638" y="1935892"/>
                  </a:lnTo>
                  <a:lnTo>
                    <a:pt x="32952" y="1927655"/>
                  </a:lnTo>
                  <a:lnTo>
                    <a:pt x="65903" y="897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자유형 50"/>
            <p:cNvSpPr/>
            <p:nvPr/>
          </p:nvSpPr>
          <p:spPr>
            <a:xfrm rot="16200000">
              <a:off x="2986019" y="2030775"/>
              <a:ext cx="454368" cy="468622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8" name="자유형 57"/>
          <p:cNvSpPr/>
          <p:nvPr/>
        </p:nvSpPr>
        <p:spPr>
          <a:xfrm>
            <a:off x="8772499" y="1986687"/>
            <a:ext cx="2666805" cy="4164734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  <a:gd name="connsiteX0" fmla="*/ 26851 w 1740321"/>
              <a:gd name="connsiteY0" fmla="*/ 0 h 1935892"/>
              <a:gd name="connsiteX1" fmla="*/ 1723846 w 1740321"/>
              <a:gd name="connsiteY1" fmla="*/ 8238 h 1935892"/>
              <a:gd name="connsiteX2" fmla="*/ 1732084 w 1740321"/>
              <a:gd name="connsiteY2" fmla="*/ 1491049 h 1935892"/>
              <a:gd name="connsiteX3" fmla="*/ 1740321 w 1740321"/>
              <a:gd name="connsiteY3" fmla="*/ 1894703 h 1935892"/>
              <a:gd name="connsiteX4" fmla="*/ 949489 w 1740321"/>
              <a:gd name="connsiteY4" fmla="*/ 1935892 h 1935892"/>
              <a:gd name="connsiteX5" fmla="*/ 59803 w 1740321"/>
              <a:gd name="connsiteY5" fmla="*/ 1927655 h 1935892"/>
              <a:gd name="connsiteX6" fmla="*/ 0 w 1740321"/>
              <a:gd name="connsiteY6" fmla="*/ 914789 h 1935892"/>
              <a:gd name="connsiteX7" fmla="*/ 26851 w 1740321"/>
              <a:gd name="connsiteY7" fmla="*/ 0 h 1935892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24192 w 1740321"/>
              <a:gd name="connsiteY4" fmla="*/ 1809410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70622"/>
              <a:gd name="connsiteY0" fmla="*/ 0 h 1927655"/>
              <a:gd name="connsiteX1" fmla="*/ 1723846 w 1770622"/>
              <a:gd name="connsiteY1" fmla="*/ 8238 h 1927655"/>
              <a:gd name="connsiteX2" fmla="*/ 1732084 w 1770622"/>
              <a:gd name="connsiteY2" fmla="*/ 1491049 h 1927655"/>
              <a:gd name="connsiteX3" fmla="*/ 1740321 w 1770622"/>
              <a:gd name="connsiteY3" fmla="*/ 1894703 h 1927655"/>
              <a:gd name="connsiteX4" fmla="*/ 949489 w 1770622"/>
              <a:gd name="connsiteY4" fmla="*/ 1893732 h 1927655"/>
              <a:gd name="connsiteX5" fmla="*/ 59803 w 1770622"/>
              <a:gd name="connsiteY5" fmla="*/ 1927655 h 1927655"/>
              <a:gd name="connsiteX6" fmla="*/ 0 w 1770622"/>
              <a:gd name="connsiteY6" fmla="*/ 914789 h 1927655"/>
              <a:gd name="connsiteX7" fmla="*/ 26851 w 1770622"/>
              <a:gd name="connsiteY7" fmla="*/ 0 h 192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622" h="1927655">
                <a:moveTo>
                  <a:pt x="26851" y="0"/>
                </a:moveTo>
                <a:lnTo>
                  <a:pt x="1723846" y="8238"/>
                </a:lnTo>
                <a:cubicBezTo>
                  <a:pt x="1726592" y="502508"/>
                  <a:pt x="1822092" y="929322"/>
                  <a:pt x="1732084" y="1491049"/>
                </a:cubicBezTo>
                <a:lnTo>
                  <a:pt x="1740321" y="1894703"/>
                </a:lnTo>
                <a:cubicBezTo>
                  <a:pt x="1476710" y="1894379"/>
                  <a:pt x="1213100" y="1868759"/>
                  <a:pt x="949489" y="1893732"/>
                </a:cubicBezTo>
                <a:lnTo>
                  <a:pt x="59803" y="1927655"/>
                </a:lnTo>
                <a:lnTo>
                  <a:pt x="0" y="914789"/>
                </a:lnTo>
                <a:lnTo>
                  <a:pt x="26851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6178081" y="1372238"/>
            <a:ext cx="5057532" cy="4968348"/>
            <a:chOff x="4734300" y="2084058"/>
            <a:chExt cx="2666805" cy="3628533"/>
          </a:xfrm>
        </p:grpSpPr>
        <p:sp>
          <p:nvSpPr>
            <p:cNvPr id="61" name="자유형 60"/>
            <p:cNvSpPr/>
            <p:nvPr/>
          </p:nvSpPr>
          <p:spPr>
            <a:xfrm>
              <a:off x="4734300" y="2422737"/>
              <a:ext cx="2666805" cy="3289854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  <a:gd name="connsiteX0" fmla="*/ 26851 w 1740321"/>
                <a:gd name="connsiteY0" fmla="*/ 0 h 1935892"/>
                <a:gd name="connsiteX1" fmla="*/ 1723846 w 1740321"/>
                <a:gd name="connsiteY1" fmla="*/ 8238 h 1935892"/>
                <a:gd name="connsiteX2" fmla="*/ 1732084 w 1740321"/>
                <a:gd name="connsiteY2" fmla="*/ 1491049 h 1935892"/>
                <a:gd name="connsiteX3" fmla="*/ 1740321 w 1740321"/>
                <a:gd name="connsiteY3" fmla="*/ 1894703 h 1935892"/>
                <a:gd name="connsiteX4" fmla="*/ 949489 w 1740321"/>
                <a:gd name="connsiteY4" fmla="*/ 1935892 h 1935892"/>
                <a:gd name="connsiteX5" fmla="*/ 59803 w 1740321"/>
                <a:gd name="connsiteY5" fmla="*/ 1927655 h 1935892"/>
                <a:gd name="connsiteX6" fmla="*/ 0 w 1740321"/>
                <a:gd name="connsiteY6" fmla="*/ 914789 h 1935892"/>
                <a:gd name="connsiteX7" fmla="*/ 26851 w 1740321"/>
                <a:gd name="connsiteY7" fmla="*/ 0 h 1935892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24192 w 1740321"/>
                <a:gd name="connsiteY4" fmla="*/ 1809410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70622"/>
                <a:gd name="connsiteY0" fmla="*/ 0 h 1927655"/>
                <a:gd name="connsiteX1" fmla="*/ 1723846 w 1770622"/>
                <a:gd name="connsiteY1" fmla="*/ 8238 h 1927655"/>
                <a:gd name="connsiteX2" fmla="*/ 1732084 w 1770622"/>
                <a:gd name="connsiteY2" fmla="*/ 1491049 h 1927655"/>
                <a:gd name="connsiteX3" fmla="*/ 1740321 w 1770622"/>
                <a:gd name="connsiteY3" fmla="*/ 1894703 h 1927655"/>
                <a:gd name="connsiteX4" fmla="*/ 949489 w 1770622"/>
                <a:gd name="connsiteY4" fmla="*/ 1893732 h 1927655"/>
                <a:gd name="connsiteX5" fmla="*/ 59803 w 1770622"/>
                <a:gd name="connsiteY5" fmla="*/ 1927655 h 1927655"/>
                <a:gd name="connsiteX6" fmla="*/ 0 w 1770622"/>
                <a:gd name="connsiteY6" fmla="*/ 914789 h 1927655"/>
                <a:gd name="connsiteX7" fmla="*/ 26851 w 1770622"/>
                <a:gd name="connsiteY7" fmla="*/ 0 h 192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0622" h="1927655">
                  <a:moveTo>
                    <a:pt x="26851" y="0"/>
                  </a:moveTo>
                  <a:lnTo>
                    <a:pt x="1723846" y="8238"/>
                  </a:lnTo>
                  <a:cubicBezTo>
                    <a:pt x="1726592" y="502508"/>
                    <a:pt x="1822092" y="929322"/>
                    <a:pt x="1732084" y="1491049"/>
                  </a:cubicBezTo>
                  <a:lnTo>
                    <a:pt x="1740321" y="1894703"/>
                  </a:lnTo>
                  <a:cubicBezTo>
                    <a:pt x="1476710" y="1894379"/>
                    <a:pt x="1213100" y="1868759"/>
                    <a:pt x="949489" y="1893732"/>
                  </a:cubicBezTo>
                  <a:lnTo>
                    <a:pt x="59803" y="1927655"/>
                  </a:lnTo>
                  <a:lnTo>
                    <a:pt x="0" y="914789"/>
                  </a:lnTo>
                  <a:lnTo>
                    <a:pt x="2685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자유형 61"/>
            <p:cNvSpPr/>
            <p:nvPr/>
          </p:nvSpPr>
          <p:spPr>
            <a:xfrm rot="16200000">
              <a:off x="5855452" y="2191404"/>
              <a:ext cx="478294" cy="263602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0" name="직사각형 79"/>
          <p:cNvSpPr/>
          <p:nvPr/>
        </p:nvSpPr>
        <p:spPr>
          <a:xfrm>
            <a:off x="9273847" y="1252979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000" b="1" dirty="0"/>
              <a:t>영국</a:t>
            </a:r>
            <a:endParaRPr lang="en-US" altLang="ko-KR" sz="3000" b="1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D8C64AF-28F0-4D4C-8E62-D5150D56CEAB}"/>
              </a:ext>
            </a:extLst>
          </p:cNvPr>
          <p:cNvSpPr/>
          <p:nvPr/>
        </p:nvSpPr>
        <p:spPr>
          <a:xfrm>
            <a:off x="353233" y="26213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prstClr val="white"/>
                </a:solidFill>
              </a:rPr>
              <a:t>해외의 도박중독 서비스</a:t>
            </a:r>
            <a:endParaRPr lang="en-US" altLang="ko-KR" sz="2400" b="1" kern="0" dirty="0">
              <a:solidFill>
                <a:prstClr val="white"/>
              </a:solidFill>
            </a:endParaRPr>
          </a:p>
        </p:txBody>
      </p:sp>
      <p:pic>
        <p:nvPicPr>
          <p:cNvPr id="4" name="그림 3" descr="영국 : 네이버 통합검색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79560" r="75957" b="12754"/>
          <a:stretch/>
        </p:blipFill>
        <p:spPr>
          <a:xfrm>
            <a:off x="6887688" y="1025586"/>
            <a:ext cx="1275132" cy="75087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711533" y="1192677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000" b="1" dirty="0"/>
              <a:t>홍콩</a:t>
            </a:r>
            <a:endParaRPr lang="en-US" altLang="ko-KR" sz="3000" b="1" dirty="0"/>
          </a:p>
        </p:txBody>
      </p:sp>
      <p:pic>
        <p:nvPicPr>
          <p:cNvPr id="35" name="그림 34" descr="홍콩 : 네이버 이미지검색 -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2" t="23122" r="42491" b="52900"/>
          <a:stretch/>
        </p:blipFill>
        <p:spPr>
          <a:xfrm>
            <a:off x="771761" y="1023665"/>
            <a:ext cx="1275132" cy="75087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388298" y="2013175"/>
            <a:ext cx="4582154" cy="439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</a:t>
            </a:r>
            <a:r>
              <a:rPr lang="ko-KR" altLang="en-US" sz="1400" b="1" dirty="0">
                <a:latin typeface="돋움"/>
                <a:ea typeface="돋움"/>
              </a:rPr>
              <a:t> </a:t>
            </a:r>
            <a:r>
              <a:rPr lang="ko-KR" altLang="en-US" sz="1400" b="1" dirty="0"/>
              <a:t>책임도박전략위원회</a:t>
            </a:r>
            <a:r>
              <a:rPr lang="en-US" altLang="ko-KR" sz="1400" b="1" dirty="0"/>
              <a:t>(RGSB)</a:t>
            </a:r>
            <a:r>
              <a:rPr lang="ko-KR" altLang="en-US" sz="1400" b="1" dirty="0"/>
              <a:t>를 중심으로 책임도박기금을 모금함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b="1" dirty="0"/>
              <a:t>일반 </a:t>
            </a:r>
            <a:r>
              <a:rPr lang="en-US" altLang="ko-KR" sz="1400" b="1" dirty="0"/>
              <a:t>GA</a:t>
            </a:r>
            <a:r>
              <a:rPr lang="ko-KR" altLang="en-US" sz="1400" b="1" dirty="0"/>
              <a:t>모임</a:t>
            </a:r>
            <a:r>
              <a:rPr lang="ko-KR" altLang="en-US" sz="1400" dirty="0"/>
              <a:t>은 강박적 도박중독자 모임으로 영국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 전역의 </a:t>
            </a:r>
            <a:r>
              <a:rPr lang="en-US" altLang="ko-KR" sz="1400" dirty="0"/>
              <a:t>180</a:t>
            </a:r>
            <a:r>
              <a:rPr lang="ko-KR" altLang="en-US" sz="1400" dirty="0"/>
              <a:t>개 지역에서 이루어짐</a:t>
            </a:r>
            <a:r>
              <a:rPr lang="en-US" altLang="ko-KR" sz="1400" dirty="0"/>
              <a:t> </a:t>
            </a:r>
            <a:r>
              <a:rPr lang="ko-KR" altLang="en-US" sz="1400" b="1" dirty="0"/>
              <a:t>열린 모임</a:t>
            </a:r>
            <a:r>
              <a:rPr lang="ko-KR" altLang="en-US" sz="1400" dirty="0"/>
              <a:t>은</a:t>
            </a:r>
            <a:r>
              <a:rPr lang="en-US" altLang="ko-KR" sz="1400" dirty="0"/>
              <a:t> </a:t>
            </a:r>
            <a:r>
              <a:rPr lang="ko-KR" altLang="en-US" sz="1400" dirty="0"/>
              <a:t>단 도박에 성공한</a:t>
            </a:r>
            <a:r>
              <a:rPr lang="en-US" altLang="ko-KR" sz="1400" dirty="0"/>
              <a:t> </a:t>
            </a:r>
            <a:r>
              <a:rPr lang="ko-KR" altLang="en-US" sz="1400" dirty="0"/>
              <a:t>사람이 기념하기 위한 모임을 말하며</a:t>
            </a:r>
            <a:r>
              <a:rPr lang="en-US" altLang="ko-KR" sz="1400" dirty="0"/>
              <a:t>, </a:t>
            </a:r>
            <a:r>
              <a:rPr lang="ko-KR" altLang="en-US" sz="1400" b="1" dirty="0" err="1"/>
              <a:t>겜아논은</a:t>
            </a:r>
            <a:r>
              <a:rPr lang="ko-KR" altLang="en-US" sz="1400" dirty="0"/>
              <a:t> 도박중독자의 가족과 친구들을 지원하는 모임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b="1" dirty="0" err="1"/>
              <a:t>겜케어는</a:t>
            </a:r>
            <a:r>
              <a:rPr lang="ko-KR" altLang="en-US" sz="1400" b="1" dirty="0"/>
              <a:t> 교육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훈련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상담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면대면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온라인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단기 주거치료</a:t>
            </a:r>
            <a:r>
              <a:rPr lang="en-US" altLang="ko-KR" sz="1400" b="1" dirty="0"/>
              <a:t>),</a:t>
            </a:r>
            <a:r>
              <a:rPr lang="ko-KR" altLang="en-US" sz="1400" b="1" dirty="0" err="1"/>
              <a:t>헬프라인</a:t>
            </a:r>
            <a:r>
              <a:rPr lang="ko-KR" altLang="en-US" sz="1400" b="1" dirty="0"/>
              <a:t> 서비스 등 세 가지 영역으로 조직화됨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이 중 교육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훈련은 웹 사이트 운영과 청소년 대상의 교육 콘텐츠를 개발하고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아울러 지역사회와 연계한 컨퍼런스 등을 개최함</a:t>
            </a:r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524491" y="2009941"/>
            <a:ext cx="5063190" cy="425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홍콩의 문제 </a:t>
            </a:r>
            <a:r>
              <a:rPr lang="ko-KR" altLang="en-US" sz="1400" dirty="0" err="1"/>
              <a:t>도박자</a:t>
            </a:r>
            <a:r>
              <a:rPr lang="ko-KR" altLang="en-US" sz="1400" dirty="0"/>
              <a:t> 재활 프로그램은 재활 과정에서 병적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ko-KR" altLang="en-US" sz="1400" dirty="0"/>
              <a:t>이용자를 위한 체계적이고 지속적 치료 서비스를 제공하는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ko-KR" altLang="en-US" sz="1400" dirty="0"/>
              <a:t>것을 목표</a:t>
            </a:r>
            <a:r>
              <a:rPr lang="en-US" altLang="ko-KR" sz="1400" dirty="0"/>
              <a:t>,  </a:t>
            </a:r>
            <a:r>
              <a:rPr lang="ko-KR" altLang="en-US" sz="1400" dirty="0"/>
              <a:t>기독교 신앙과 전문적인 상담을 연계하고 있음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홍콩에서는 도박으로 인해 고통 받는 여성 이용자와 가족을 대상으로 </a:t>
            </a:r>
            <a:r>
              <a:rPr lang="ko-KR" altLang="en-US" sz="1400" b="1" dirty="0"/>
              <a:t>여성 </a:t>
            </a:r>
            <a:r>
              <a:rPr lang="ko-KR" altLang="en-US" sz="1400" b="1" dirty="0" err="1"/>
              <a:t>도박자</a:t>
            </a:r>
            <a:r>
              <a:rPr lang="ko-KR" altLang="en-US" sz="1400" b="1" dirty="0"/>
              <a:t> 서비스 제공</a:t>
            </a:r>
            <a:r>
              <a:rPr lang="ko-KR" altLang="en-US" sz="1400" dirty="0"/>
              <a:t>함 문제도박자 가족 구성원 재활 프로그램을 운영하여 가족 구성원의 공동 의존성을 해결하고자 몸과 마음</a:t>
            </a:r>
            <a:r>
              <a:rPr lang="en-US" altLang="ko-KR" sz="1400" dirty="0"/>
              <a:t>, </a:t>
            </a:r>
            <a:r>
              <a:rPr lang="ko-KR" altLang="en-US" sz="1400" dirty="0"/>
              <a:t>정신 치료를 제공함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청소년을 대상으로 하는 </a:t>
            </a:r>
            <a:r>
              <a:rPr lang="ko-KR" altLang="en-US" sz="1400" b="1" dirty="0"/>
              <a:t>청소년 도박예방 프로그램 </a:t>
            </a:r>
            <a:r>
              <a:rPr lang="ko-KR" altLang="en-US" sz="1400" dirty="0"/>
              <a:t>도박과 그 밖의 위험행동을 접하는 청소년을 위한 포괄적 예방 프로그램으로 개발하였음</a:t>
            </a:r>
            <a:r>
              <a:rPr lang="en-US" altLang="ko-KR" sz="1400" dirty="0"/>
              <a:t> </a:t>
            </a:r>
            <a:r>
              <a:rPr lang="ko-KR" altLang="en-US" sz="1400" dirty="0"/>
              <a:t>고등학교 모든 학년이 사용할 수 있도록 구성하였으며</a:t>
            </a:r>
            <a:r>
              <a:rPr lang="en-US" altLang="ko-KR" sz="1400" dirty="0"/>
              <a:t> </a:t>
            </a:r>
            <a:r>
              <a:rPr lang="ko-KR" altLang="en-US" sz="1400" b="1" dirty="0"/>
              <a:t>토론과 역할 연기 시나리오가 포함되어 있음  </a:t>
            </a:r>
          </a:p>
        </p:txBody>
      </p:sp>
    </p:spTree>
    <p:extLst>
      <p:ext uri="{BB962C8B-B14F-4D97-AF65-F5344CB8AC3E}">
        <p14:creationId xmlns:p14="http://schemas.microsoft.com/office/powerpoint/2010/main" val="183510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791F0A6-3EED-4831-8EED-94AE3B29294B}"/>
              </a:ext>
            </a:extLst>
          </p:cNvPr>
          <p:cNvSpPr/>
          <p:nvPr/>
        </p:nvSpPr>
        <p:spPr>
          <a:xfrm>
            <a:off x="134538" y="701783"/>
            <a:ext cx="11908037" cy="6031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D8C64AF-28F0-4D4C-8E62-D5150D56CEAB}"/>
              </a:ext>
            </a:extLst>
          </p:cNvPr>
          <p:cNvSpPr/>
          <p:nvPr/>
        </p:nvSpPr>
        <p:spPr>
          <a:xfrm>
            <a:off x="222607" y="35626"/>
            <a:ext cx="514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prstClr val="white"/>
                </a:solidFill>
              </a:rPr>
              <a:t>해외의 도박중독 서비스</a:t>
            </a:r>
            <a:endParaRPr lang="en-US" altLang="ko-KR" sz="2400" b="1" kern="0" dirty="0">
              <a:solidFill>
                <a:prstClr val="white"/>
              </a:solidFill>
            </a:endParaRPr>
          </a:p>
        </p:txBody>
      </p:sp>
      <p:sp>
        <p:nvSpPr>
          <p:cNvPr id="29" name="자유형 28"/>
          <p:cNvSpPr/>
          <p:nvPr/>
        </p:nvSpPr>
        <p:spPr>
          <a:xfrm>
            <a:off x="9396612" y="1889125"/>
            <a:ext cx="2514600" cy="3980462"/>
          </a:xfrm>
          <a:custGeom>
            <a:avLst/>
            <a:gdLst>
              <a:gd name="connsiteX0" fmla="*/ 0 w 2514600"/>
              <a:gd name="connsiteY0" fmla="*/ 50800 h 2819400"/>
              <a:gd name="connsiteX1" fmla="*/ 1765300 w 2514600"/>
              <a:gd name="connsiteY1" fmla="*/ 63500 h 2819400"/>
              <a:gd name="connsiteX2" fmla="*/ 2501900 w 2514600"/>
              <a:gd name="connsiteY2" fmla="*/ 50800 h 2819400"/>
              <a:gd name="connsiteX3" fmla="*/ 2514600 w 2514600"/>
              <a:gd name="connsiteY3" fmla="*/ 927100 h 2819400"/>
              <a:gd name="connsiteX4" fmla="*/ 2451100 w 2514600"/>
              <a:gd name="connsiteY4" fmla="*/ 2552700 h 2819400"/>
              <a:gd name="connsiteX5" fmla="*/ 2082800 w 2514600"/>
              <a:gd name="connsiteY5" fmla="*/ 2819400 h 2819400"/>
              <a:gd name="connsiteX6" fmla="*/ 215900 w 2514600"/>
              <a:gd name="connsiteY6" fmla="*/ 2819400 h 2819400"/>
              <a:gd name="connsiteX7" fmla="*/ 228600 w 2514600"/>
              <a:gd name="connsiteY7" fmla="*/ 2286000 h 2819400"/>
              <a:gd name="connsiteX8" fmla="*/ 76200 w 2514600"/>
              <a:gd name="connsiteY8" fmla="*/ 1498600 h 2819400"/>
              <a:gd name="connsiteX9" fmla="*/ 88900 w 2514600"/>
              <a:gd name="connsiteY9" fmla="*/ 571500 h 2819400"/>
              <a:gd name="connsiteX10" fmla="*/ 0 w 2514600"/>
              <a:gd name="connsiteY10" fmla="*/ 0 h 2819400"/>
              <a:gd name="connsiteX11" fmla="*/ 0 w 2514600"/>
              <a:gd name="connsiteY11" fmla="*/ 50800 h 28194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228600 w 2514600"/>
              <a:gd name="connsiteY7" fmla="*/ 22352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88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73251"/>
              <a:gd name="connsiteX1" fmla="*/ 1765300 w 2514600"/>
              <a:gd name="connsiteY1" fmla="*/ 12700 h 2773251"/>
              <a:gd name="connsiteX2" fmla="*/ 2501900 w 2514600"/>
              <a:gd name="connsiteY2" fmla="*/ 0 h 2773251"/>
              <a:gd name="connsiteX3" fmla="*/ 2514600 w 2514600"/>
              <a:gd name="connsiteY3" fmla="*/ 876300 h 2773251"/>
              <a:gd name="connsiteX4" fmla="*/ 2482850 w 2514600"/>
              <a:gd name="connsiteY4" fmla="*/ 2773251 h 2773251"/>
              <a:gd name="connsiteX5" fmla="*/ 2082800 w 2514600"/>
              <a:gd name="connsiteY5" fmla="*/ 2768600 h 2773251"/>
              <a:gd name="connsiteX6" fmla="*/ 88900 w 2514600"/>
              <a:gd name="connsiteY6" fmla="*/ 2768600 h 2773251"/>
              <a:gd name="connsiteX7" fmla="*/ 88900 w 2514600"/>
              <a:gd name="connsiteY7" fmla="*/ 2298700 h 2773251"/>
              <a:gd name="connsiteX8" fmla="*/ 76200 w 2514600"/>
              <a:gd name="connsiteY8" fmla="*/ 1447800 h 2773251"/>
              <a:gd name="connsiteX9" fmla="*/ 88900 w 2514600"/>
              <a:gd name="connsiteY9" fmla="*/ 520700 h 2773251"/>
              <a:gd name="connsiteX10" fmla="*/ 19050 w 2514600"/>
              <a:gd name="connsiteY10" fmla="*/ 44450 h 2773251"/>
              <a:gd name="connsiteX11" fmla="*/ 0 w 2514600"/>
              <a:gd name="connsiteY11" fmla="*/ 0 h 277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600" h="2773251">
                <a:moveTo>
                  <a:pt x="0" y="0"/>
                </a:moveTo>
                <a:lnTo>
                  <a:pt x="1765300" y="12700"/>
                </a:lnTo>
                <a:lnTo>
                  <a:pt x="2501900" y="0"/>
                </a:lnTo>
                <a:lnTo>
                  <a:pt x="2514600" y="876300"/>
                </a:lnTo>
                <a:lnTo>
                  <a:pt x="2482850" y="2773251"/>
                </a:lnTo>
                <a:lnTo>
                  <a:pt x="2082800" y="2768600"/>
                </a:lnTo>
                <a:lnTo>
                  <a:pt x="88900" y="2768600"/>
                </a:lnTo>
                <a:lnTo>
                  <a:pt x="88900" y="2298700"/>
                </a:lnTo>
                <a:lnTo>
                  <a:pt x="76200" y="1447800"/>
                </a:lnTo>
                <a:lnTo>
                  <a:pt x="88900" y="520700"/>
                </a:lnTo>
                <a:lnTo>
                  <a:pt x="19050" y="44450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830784" y="1425121"/>
            <a:ext cx="5865679" cy="4882913"/>
            <a:chOff x="8131422" y="1983791"/>
            <a:chExt cx="2514600" cy="3622825"/>
          </a:xfrm>
        </p:grpSpPr>
        <p:grpSp>
          <p:nvGrpSpPr>
            <p:cNvPr id="25" name="그룹 24"/>
            <p:cNvGrpSpPr/>
            <p:nvPr/>
          </p:nvGrpSpPr>
          <p:grpSpPr>
            <a:xfrm>
              <a:off x="8131422" y="2312669"/>
              <a:ext cx="2514600" cy="3293947"/>
              <a:chOff x="8251794" y="3566857"/>
              <a:chExt cx="2514600" cy="3127969"/>
            </a:xfrm>
          </p:grpSpPr>
          <p:sp>
            <p:nvSpPr>
              <p:cNvPr id="27" name="자유형 26"/>
              <p:cNvSpPr/>
              <p:nvPr/>
            </p:nvSpPr>
            <p:spPr>
              <a:xfrm>
                <a:off x="8251794" y="3566857"/>
                <a:ext cx="2514600" cy="3087697"/>
              </a:xfrm>
              <a:custGeom>
                <a:avLst/>
                <a:gdLst>
                  <a:gd name="connsiteX0" fmla="*/ 0 w 2514600"/>
                  <a:gd name="connsiteY0" fmla="*/ 50800 h 2819400"/>
                  <a:gd name="connsiteX1" fmla="*/ 1765300 w 2514600"/>
                  <a:gd name="connsiteY1" fmla="*/ 63500 h 2819400"/>
                  <a:gd name="connsiteX2" fmla="*/ 2501900 w 2514600"/>
                  <a:gd name="connsiteY2" fmla="*/ 50800 h 2819400"/>
                  <a:gd name="connsiteX3" fmla="*/ 2514600 w 2514600"/>
                  <a:gd name="connsiteY3" fmla="*/ 927100 h 2819400"/>
                  <a:gd name="connsiteX4" fmla="*/ 2451100 w 2514600"/>
                  <a:gd name="connsiteY4" fmla="*/ 2552700 h 2819400"/>
                  <a:gd name="connsiteX5" fmla="*/ 2082800 w 2514600"/>
                  <a:gd name="connsiteY5" fmla="*/ 2819400 h 2819400"/>
                  <a:gd name="connsiteX6" fmla="*/ 215900 w 2514600"/>
                  <a:gd name="connsiteY6" fmla="*/ 2819400 h 2819400"/>
                  <a:gd name="connsiteX7" fmla="*/ 228600 w 2514600"/>
                  <a:gd name="connsiteY7" fmla="*/ 2286000 h 2819400"/>
                  <a:gd name="connsiteX8" fmla="*/ 76200 w 2514600"/>
                  <a:gd name="connsiteY8" fmla="*/ 1498600 h 2819400"/>
                  <a:gd name="connsiteX9" fmla="*/ 88900 w 2514600"/>
                  <a:gd name="connsiteY9" fmla="*/ 571500 h 2819400"/>
                  <a:gd name="connsiteX10" fmla="*/ 0 w 2514600"/>
                  <a:gd name="connsiteY10" fmla="*/ 0 h 2819400"/>
                  <a:gd name="connsiteX11" fmla="*/ 0 w 2514600"/>
                  <a:gd name="connsiteY11" fmla="*/ 50800 h 28194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228600 w 2514600"/>
                  <a:gd name="connsiteY7" fmla="*/ 22352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88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4600" h="2768600">
                    <a:moveTo>
                      <a:pt x="0" y="0"/>
                    </a:moveTo>
                    <a:lnTo>
                      <a:pt x="1765300" y="12700"/>
                    </a:lnTo>
                    <a:lnTo>
                      <a:pt x="2501900" y="0"/>
                    </a:lnTo>
                    <a:lnTo>
                      <a:pt x="2514600" y="876300"/>
                    </a:lnTo>
                    <a:lnTo>
                      <a:pt x="2451100" y="2501900"/>
                    </a:lnTo>
                    <a:lnTo>
                      <a:pt x="2082800" y="2768600"/>
                    </a:lnTo>
                    <a:lnTo>
                      <a:pt x="88900" y="2768600"/>
                    </a:lnTo>
                    <a:lnTo>
                      <a:pt x="88900" y="2298700"/>
                    </a:lnTo>
                    <a:lnTo>
                      <a:pt x="76200" y="1447800"/>
                    </a:lnTo>
                    <a:lnTo>
                      <a:pt x="88900" y="520700"/>
                    </a:lnTo>
                    <a:lnTo>
                      <a:pt x="1905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자유형 27"/>
              <p:cNvSpPr/>
              <p:nvPr/>
            </p:nvSpPr>
            <p:spPr>
              <a:xfrm>
                <a:off x="10379044" y="6385916"/>
                <a:ext cx="387350" cy="308910"/>
              </a:xfrm>
              <a:custGeom>
                <a:avLst/>
                <a:gdLst>
                  <a:gd name="connsiteX0" fmla="*/ 0 w 374650"/>
                  <a:gd name="connsiteY0" fmla="*/ 374650 h 374650"/>
                  <a:gd name="connsiteX1" fmla="*/ 374650 w 374650"/>
                  <a:gd name="connsiteY1" fmla="*/ 133350 h 374650"/>
                  <a:gd name="connsiteX2" fmla="*/ 0 w 374650"/>
                  <a:gd name="connsiteY2" fmla="*/ 0 h 374650"/>
                  <a:gd name="connsiteX3" fmla="*/ 0 w 374650"/>
                  <a:gd name="connsiteY3" fmla="*/ 374650 h 374650"/>
                  <a:gd name="connsiteX0" fmla="*/ 0 w 374650"/>
                  <a:gd name="connsiteY0" fmla="*/ 387350 h 387350"/>
                  <a:gd name="connsiteX1" fmla="*/ 374650 w 374650"/>
                  <a:gd name="connsiteY1" fmla="*/ 133350 h 387350"/>
                  <a:gd name="connsiteX2" fmla="*/ 0 w 374650"/>
                  <a:gd name="connsiteY2" fmla="*/ 0 h 387350"/>
                  <a:gd name="connsiteX3" fmla="*/ 0 w 374650"/>
                  <a:gd name="connsiteY3" fmla="*/ 387350 h 387350"/>
                  <a:gd name="connsiteX0" fmla="*/ 50800 w 425450"/>
                  <a:gd name="connsiteY0" fmla="*/ 260350 h 260350"/>
                  <a:gd name="connsiteX1" fmla="*/ 425450 w 425450"/>
                  <a:gd name="connsiteY1" fmla="*/ 6350 h 260350"/>
                  <a:gd name="connsiteX2" fmla="*/ 0 w 425450"/>
                  <a:gd name="connsiteY2" fmla="*/ 0 h 260350"/>
                  <a:gd name="connsiteX3" fmla="*/ 50800 w 425450"/>
                  <a:gd name="connsiteY3" fmla="*/ 260350 h 260350"/>
                  <a:gd name="connsiteX0" fmla="*/ 12700 w 387350"/>
                  <a:gd name="connsiteY0" fmla="*/ 266700 h 266700"/>
                  <a:gd name="connsiteX1" fmla="*/ 387350 w 387350"/>
                  <a:gd name="connsiteY1" fmla="*/ 12700 h 266700"/>
                  <a:gd name="connsiteX2" fmla="*/ 0 w 387350"/>
                  <a:gd name="connsiteY2" fmla="*/ 0 h 266700"/>
                  <a:gd name="connsiteX3" fmla="*/ 12700 w 387350"/>
                  <a:gd name="connsiteY3" fmla="*/ 266700 h 266700"/>
                  <a:gd name="connsiteX0" fmla="*/ 19050 w 387350"/>
                  <a:gd name="connsiteY0" fmla="*/ 308910 h 308910"/>
                  <a:gd name="connsiteX1" fmla="*/ 387350 w 387350"/>
                  <a:gd name="connsiteY1" fmla="*/ 12700 h 308910"/>
                  <a:gd name="connsiteX2" fmla="*/ 0 w 387350"/>
                  <a:gd name="connsiteY2" fmla="*/ 0 h 308910"/>
                  <a:gd name="connsiteX3" fmla="*/ 19050 w 387350"/>
                  <a:gd name="connsiteY3" fmla="*/ 308910 h 3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350" h="308910">
                    <a:moveTo>
                      <a:pt x="19050" y="308910"/>
                    </a:moveTo>
                    <a:lnTo>
                      <a:pt x="387350" y="12700"/>
                    </a:lnTo>
                    <a:lnTo>
                      <a:pt x="0" y="0"/>
                    </a:lnTo>
                    <a:lnTo>
                      <a:pt x="19050" y="30891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자유형 25"/>
            <p:cNvSpPr/>
            <p:nvPr/>
          </p:nvSpPr>
          <p:spPr>
            <a:xfrm rot="16200000">
              <a:off x="9125066" y="2154641"/>
              <a:ext cx="590912" cy="24921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9208206" y="1196846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000" b="1" dirty="0"/>
              <a:t>마카오</a:t>
            </a:r>
            <a:endParaRPr lang="en-US" altLang="ko-KR" sz="3000" b="1" dirty="0"/>
          </a:p>
        </p:txBody>
      </p:sp>
      <p:pic>
        <p:nvPicPr>
          <p:cNvPr id="9" name="그림 8" descr="마카오국기 : 네이버 이미지검색 -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27756" r="79586" b="51952"/>
          <a:stretch/>
        </p:blipFill>
        <p:spPr>
          <a:xfrm>
            <a:off x="6913849" y="1023930"/>
            <a:ext cx="1258859" cy="761978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3183262" y="115576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b="1" dirty="0"/>
              <a:t>캐나다</a:t>
            </a:r>
            <a:endParaRPr lang="en-US" altLang="ko-KR" sz="3200" b="1" dirty="0"/>
          </a:p>
        </p:txBody>
      </p:sp>
      <p:sp>
        <p:nvSpPr>
          <p:cNvPr id="40" name="자유형 39"/>
          <p:cNvSpPr/>
          <p:nvPr/>
        </p:nvSpPr>
        <p:spPr>
          <a:xfrm>
            <a:off x="3034498" y="1947230"/>
            <a:ext cx="2666805" cy="3996792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  <a:gd name="connsiteX0" fmla="*/ 26851 w 1740321"/>
              <a:gd name="connsiteY0" fmla="*/ 0 h 1935892"/>
              <a:gd name="connsiteX1" fmla="*/ 1723846 w 1740321"/>
              <a:gd name="connsiteY1" fmla="*/ 8238 h 1935892"/>
              <a:gd name="connsiteX2" fmla="*/ 1732084 w 1740321"/>
              <a:gd name="connsiteY2" fmla="*/ 1491049 h 1935892"/>
              <a:gd name="connsiteX3" fmla="*/ 1740321 w 1740321"/>
              <a:gd name="connsiteY3" fmla="*/ 1894703 h 1935892"/>
              <a:gd name="connsiteX4" fmla="*/ 949489 w 1740321"/>
              <a:gd name="connsiteY4" fmla="*/ 1935892 h 1935892"/>
              <a:gd name="connsiteX5" fmla="*/ 59803 w 1740321"/>
              <a:gd name="connsiteY5" fmla="*/ 1927655 h 1935892"/>
              <a:gd name="connsiteX6" fmla="*/ 0 w 1740321"/>
              <a:gd name="connsiteY6" fmla="*/ 914789 h 1935892"/>
              <a:gd name="connsiteX7" fmla="*/ 26851 w 1740321"/>
              <a:gd name="connsiteY7" fmla="*/ 0 h 1935892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24192 w 1740321"/>
              <a:gd name="connsiteY4" fmla="*/ 1809410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70622"/>
              <a:gd name="connsiteY0" fmla="*/ 0 h 1927655"/>
              <a:gd name="connsiteX1" fmla="*/ 1723846 w 1770622"/>
              <a:gd name="connsiteY1" fmla="*/ 8238 h 1927655"/>
              <a:gd name="connsiteX2" fmla="*/ 1732084 w 1770622"/>
              <a:gd name="connsiteY2" fmla="*/ 1491049 h 1927655"/>
              <a:gd name="connsiteX3" fmla="*/ 1740321 w 1770622"/>
              <a:gd name="connsiteY3" fmla="*/ 1894703 h 1927655"/>
              <a:gd name="connsiteX4" fmla="*/ 949489 w 1770622"/>
              <a:gd name="connsiteY4" fmla="*/ 1893732 h 1927655"/>
              <a:gd name="connsiteX5" fmla="*/ 59803 w 1770622"/>
              <a:gd name="connsiteY5" fmla="*/ 1927655 h 1927655"/>
              <a:gd name="connsiteX6" fmla="*/ 0 w 1770622"/>
              <a:gd name="connsiteY6" fmla="*/ 914789 h 1927655"/>
              <a:gd name="connsiteX7" fmla="*/ 26851 w 1770622"/>
              <a:gd name="connsiteY7" fmla="*/ 0 h 192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622" h="1927655">
                <a:moveTo>
                  <a:pt x="26851" y="0"/>
                </a:moveTo>
                <a:lnTo>
                  <a:pt x="1723846" y="8238"/>
                </a:lnTo>
                <a:cubicBezTo>
                  <a:pt x="1726592" y="502508"/>
                  <a:pt x="1822092" y="929322"/>
                  <a:pt x="1732084" y="1491049"/>
                </a:cubicBezTo>
                <a:lnTo>
                  <a:pt x="1740321" y="1894703"/>
                </a:lnTo>
                <a:cubicBezTo>
                  <a:pt x="1476710" y="1894379"/>
                  <a:pt x="1213100" y="1868759"/>
                  <a:pt x="949489" y="1893732"/>
                </a:cubicBezTo>
                <a:lnTo>
                  <a:pt x="59803" y="1927655"/>
                </a:lnTo>
                <a:lnTo>
                  <a:pt x="0" y="914789"/>
                </a:lnTo>
                <a:lnTo>
                  <a:pt x="26851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69275" y="1380253"/>
            <a:ext cx="5212128" cy="4818666"/>
            <a:chOff x="4734300" y="2063341"/>
            <a:chExt cx="2666805" cy="3600859"/>
          </a:xfrm>
        </p:grpSpPr>
        <p:sp>
          <p:nvSpPr>
            <p:cNvPr id="38" name="자유형 37"/>
            <p:cNvSpPr/>
            <p:nvPr/>
          </p:nvSpPr>
          <p:spPr>
            <a:xfrm>
              <a:off x="4734300" y="2374346"/>
              <a:ext cx="2666805" cy="3289854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  <a:gd name="connsiteX0" fmla="*/ 26851 w 1740321"/>
                <a:gd name="connsiteY0" fmla="*/ 0 h 1935892"/>
                <a:gd name="connsiteX1" fmla="*/ 1723846 w 1740321"/>
                <a:gd name="connsiteY1" fmla="*/ 8238 h 1935892"/>
                <a:gd name="connsiteX2" fmla="*/ 1732084 w 1740321"/>
                <a:gd name="connsiteY2" fmla="*/ 1491049 h 1935892"/>
                <a:gd name="connsiteX3" fmla="*/ 1740321 w 1740321"/>
                <a:gd name="connsiteY3" fmla="*/ 1894703 h 1935892"/>
                <a:gd name="connsiteX4" fmla="*/ 949489 w 1740321"/>
                <a:gd name="connsiteY4" fmla="*/ 1935892 h 1935892"/>
                <a:gd name="connsiteX5" fmla="*/ 59803 w 1740321"/>
                <a:gd name="connsiteY5" fmla="*/ 1927655 h 1935892"/>
                <a:gd name="connsiteX6" fmla="*/ 0 w 1740321"/>
                <a:gd name="connsiteY6" fmla="*/ 914789 h 1935892"/>
                <a:gd name="connsiteX7" fmla="*/ 26851 w 1740321"/>
                <a:gd name="connsiteY7" fmla="*/ 0 h 1935892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24192 w 1740321"/>
                <a:gd name="connsiteY4" fmla="*/ 1809410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70622"/>
                <a:gd name="connsiteY0" fmla="*/ 0 h 1927655"/>
                <a:gd name="connsiteX1" fmla="*/ 1723846 w 1770622"/>
                <a:gd name="connsiteY1" fmla="*/ 8238 h 1927655"/>
                <a:gd name="connsiteX2" fmla="*/ 1732084 w 1770622"/>
                <a:gd name="connsiteY2" fmla="*/ 1491049 h 1927655"/>
                <a:gd name="connsiteX3" fmla="*/ 1740321 w 1770622"/>
                <a:gd name="connsiteY3" fmla="*/ 1894703 h 1927655"/>
                <a:gd name="connsiteX4" fmla="*/ 949489 w 1770622"/>
                <a:gd name="connsiteY4" fmla="*/ 1893732 h 1927655"/>
                <a:gd name="connsiteX5" fmla="*/ 59803 w 1770622"/>
                <a:gd name="connsiteY5" fmla="*/ 1927655 h 1927655"/>
                <a:gd name="connsiteX6" fmla="*/ 0 w 1770622"/>
                <a:gd name="connsiteY6" fmla="*/ 914789 h 1927655"/>
                <a:gd name="connsiteX7" fmla="*/ 26851 w 1770622"/>
                <a:gd name="connsiteY7" fmla="*/ 0 h 192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0622" h="1927655">
                  <a:moveTo>
                    <a:pt x="26851" y="0"/>
                  </a:moveTo>
                  <a:lnTo>
                    <a:pt x="1723846" y="8238"/>
                  </a:lnTo>
                  <a:cubicBezTo>
                    <a:pt x="1726592" y="502508"/>
                    <a:pt x="1822092" y="929322"/>
                    <a:pt x="1732084" y="1491049"/>
                  </a:cubicBezTo>
                  <a:lnTo>
                    <a:pt x="1740321" y="1894703"/>
                  </a:lnTo>
                  <a:cubicBezTo>
                    <a:pt x="1476710" y="1894379"/>
                    <a:pt x="1213100" y="1868759"/>
                    <a:pt x="949489" y="1893732"/>
                  </a:cubicBezTo>
                  <a:lnTo>
                    <a:pt x="59803" y="1927655"/>
                  </a:lnTo>
                  <a:lnTo>
                    <a:pt x="0" y="914789"/>
                  </a:lnTo>
                  <a:lnTo>
                    <a:pt x="2685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prstClr val="white"/>
                  </a:solidFill>
                  <a:latin typeface="돋움"/>
                  <a:ea typeface="돋움"/>
                </a:rPr>
                <a:t>▪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자유형 38"/>
            <p:cNvSpPr/>
            <p:nvPr/>
          </p:nvSpPr>
          <p:spPr>
            <a:xfrm rot="16200000">
              <a:off x="5810878" y="2151596"/>
              <a:ext cx="436987" cy="260477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523954" y="2035936"/>
            <a:ext cx="48916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b="1" dirty="0" err="1"/>
              <a:t>앨버타</a:t>
            </a:r>
            <a:r>
              <a:rPr lang="ko-KR" altLang="en-US" sz="1400" b="1" dirty="0"/>
              <a:t> 주</a:t>
            </a:r>
            <a:r>
              <a:rPr lang="ko-KR" altLang="en-US" sz="1400" dirty="0"/>
              <a:t>에서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VLT(</a:t>
            </a:r>
            <a:r>
              <a:rPr lang="ko-KR" altLang="en-US" sz="1400" b="1" dirty="0"/>
              <a:t>비디오복권단말기</a:t>
            </a:r>
            <a:r>
              <a:rPr lang="en-US" altLang="ko-KR" sz="1400" b="1" dirty="0"/>
              <a:t>) </a:t>
            </a:r>
            <a:r>
              <a:rPr lang="ko-KR" altLang="en-US" sz="1400" b="1" dirty="0"/>
              <a:t>시설</a:t>
            </a:r>
            <a:r>
              <a:rPr lang="ko-KR" altLang="en-US" sz="1400" dirty="0"/>
              <a:t>은 현금</a:t>
            </a:r>
            <a:endParaRPr lang="en-US" altLang="ko-KR" sz="1400" dirty="0"/>
          </a:p>
          <a:p>
            <a:r>
              <a:rPr lang="en-US" altLang="ko-KR" sz="1400" dirty="0"/>
              <a:t>  </a:t>
            </a:r>
            <a:r>
              <a:rPr lang="ko-KR" altLang="en-US" sz="1400" b="1" dirty="0"/>
              <a:t>자동지급기와 최소 </a:t>
            </a:r>
            <a:r>
              <a:rPr lang="en-US" altLang="ko-KR" sz="1400" b="1" dirty="0"/>
              <a:t>15</a:t>
            </a:r>
            <a:r>
              <a:rPr lang="ko-KR" altLang="en-US" sz="1400" b="1" dirty="0"/>
              <a:t>피트 이상 떨어져 있어야 하며</a:t>
            </a:r>
            <a:r>
              <a:rPr lang="en-US" altLang="ko-KR" sz="1400" dirty="0"/>
              <a:t>, </a:t>
            </a:r>
          </a:p>
          <a:p>
            <a:r>
              <a:rPr lang="en-US" altLang="ko-KR" sz="1400" dirty="0"/>
              <a:t>  VLT</a:t>
            </a:r>
            <a:r>
              <a:rPr lang="ko-KR" altLang="en-US" sz="1400" dirty="0"/>
              <a:t>에는 </a:t>
            </a:r>
            <a:r>
              <a:rPr lang="en-US" altLang="ko-KR" sz="1400" b="1" dirty="0"/>
              <a:t>24</a:t>
            </a:r>
            <a:r>
              <a:rPr lang="ko-KR" altLang="en-US" sz="1400" b="1" dirty="0"/>
              <a:t>시간을 표시하는 시계가 항상 보여야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함</a:t>
            </a:r>
            <a:endParaRPr lang="en-US" altLang="ko-KR" sz="1400" b="1" dirty="0"/>
          </a:p>
          <a:p>
            <a:r>
              <a:rPr lang="en-US" altLang="ko-KR" sz="1400" dirty="0"/>
              <a:t>  </a:t>
            </a:r>
            <a:r>
              <a:rPr lang="ko-KR" altLang="en-US" sz="1400" dirty="0"/>
              <a:t>또한 카지노와 경마장에</a:t>
            </a:r>
            <a:r>
              <a:rPr lang="en-US" altLang="ko-KR" sz="1400" dirty="0"/>
              <a:t> </a:t>
            </a:r>
            <a:r>
              <a:rPr lang="ko-KR" altLang="en-US" sz="1400" dirty="0"/>
              <a:t>중독자 스스로 출입차단을</a:t>
            </a:r>
            <a:r>
              <a:rPr lang="en-US" altLang="ko-KR" sz="1400" dirty="0"/>
              <a:t> </a:t>
            </a:r>
            <a:r>
              <a:rPr lang="ko-KR" altLang="en-US" sz="1400" dirty="0"/>
              <a:t>신청    </a:t>
            </a:r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ko-KR" altLang="en-US" sz="1400" dirty="0"/>
              <a:t>할 수 있는 자발적인 도박중단 프로그램을 운영하고 있음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캐나다 </a:t>
            </a:r>
            <a:r>
              <a:rPr lang="ko-KR" altLang="en-US" sz="1400" dirty="0" err="1"/>
              <a:t>몬타리오</a:t>
            </a:r>
            <a:r>
              <a:rPr lang="ko-KR" altLang="en-US" sz="1400" dirty="0"/>
              <a:t> 주는 민간기관인 책임도박협의회에서     </a:t>
            </a:r>
            <a:endParaRPr lang="en-US" altLang="ko-KR" sz="1400" dirty="0"/>
          </a:p>
          <a:p>
            <a:r>
              <a:rPr lang="en-US" altLang="ko-KR" sz="1400" dirty="0"/>
              <a:t>  </a:t>
            </a:r>
            <a:r>
              <a:rPr lang="ko-KR" altLang="en-US" sz="1400" dirty="0"/>
              <a:t>보건  장기요양부의 정신보건 및 중독서비스 운영 매뉴얼에 따라 도박중독 예방 홍보 서비스</a:t>
            </a:r>
            <a:r>
              <a:rPr lang="en-US" altLang="ko-KR" sz="1400" dirty="0"/>
              <a:t>, </a:t>
            </a:r>
            <a:r>
              <a:rPr lang="ko-KR" altLang="en-US" sz="1400" dirty="0"/>
              <a:t>초기 사정 및 치료계획 </a:t>
            </a:r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ko-KR" altLang="en-US" sz="1400" dirty="0"/>
              <a:t>수립</a:t>
            </a:r>
            <a:r>
              <a:rPr lang="en-US" altLang="ko-KR" sz="1400" dirty="0"/>
              <a:t>, </a:t>
            </a:r>
            <a:r>
              <a:rPr lang="ko-KR" altLang="en-US" sz="1400" dirty="0"/>
              <a:t>사례관리 서비스</a:t>
            </a:r>
            <a:r>
              <a:rPr lang="en-US" altLang="ko-KR" sz="1400" dirty="0"/>
              <a:t>, </a:t>
            </a:r>
            <a:r>
              <a:rPr lang="ko-KR" altLang="en-US" sz="1400" dirty="0"/>
              <a:t>지역사회 치료 서비스 등의 서비스를</a:t>
            </a:r>
            <a:r>
              <a:rPr lang="en-US" altLang="ko-KR" sz="1400" dirty="0"/>
              <a:t> </a:t>
            </a:r>
            <a:r>
              <a:rPr lang="ko-KR" altLang="en-US" sz="1400" dirty="0"/>
              <a:t>제공함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도박중독 서비스 모니터링은 관리정보 시스템을 통한</a:t>
            </a:r>
            <a:r>
              <a:rPr lang="en-US" altLang="ko-KR" sz="1400" dirty="0"/>
              <a:t> </a:t>
            </a:r>
            <a:r>
              <a:rPr lang="ko-KR" altLang="en-US" sz="1400" dirty="0"/>
              <a:t>정기적 보고와 현지 방문 평가를 통해 이루어짐</a:t>
            </a:r>
            <a:r>
              <a:rPr lang="en-US" altLang="ko-KR" sz="1400" dirty="0"/>
              <a:t> </a:t>
            </a:r>
            <a:r>
              <a:rPr lang="ko-KR" altLang="en-US" sz="1400" dirty="0"/>
              <a:t>대상자에게는 서비스를 제공해야 하며</a:t>
            </a:r>
            <a:r>
              <a:rPr lang="en-US" altLang="ko-KR" sz="1400" dirty="0"/>
              <a:t>, </a:t>
            </a:r>
            <a:r>
              <a:rPr lang="ko-KR" altLang="en-US" sz="1400" dirty="0"/>
              <a:t>주말과 휴일에도</a:t>
            </a:r>
            <a:r>
              <a:rPr lang="en-US" altLang="ko-KR" sz="1400" dirty="0"/>
              <a:t> </a:t>
            </a:r>
            <a:r>
              <a:rPr lang="ko-KR" altLang="en-US" sz="1400" dirty="0"/>
              <a:t>서비스 접근을 위한 대안을 마련해야 함</a:t>
            </a:r>
            <a:r>
              <a:rPr lang="en-US" altLang="ko-KR" sz="1400" dirty="0"/>
              <a:t> </a:t>
            </a:r>
            <a:r>
              <a:rPr lang="ko-KR" altLang="en-US" sz="1400" dirty="0"/>
              <a:t>치유상담 서비스는 재정 문제와 도박중독에 대한</a:t>
            </a:r>
            <a:r>
              <a:rPr lang="en-US" altLang="ko-KR" sz="1400" dirty="0"/>
              <a:t> </a:t>
            </a:r>
            <a:r>
              <a:rPr lang="ko-KR" altLang="en-US" sz="1400" dirty="0"/>
              <a:t>치료적 상담으로 구분됨</a:t>
            </a:r>
          </a:p>
          <a:p>
            <a:endParaRPr lang="en-US" altLang="ko-KR" sz="1400" dirty="0"/>
          </a:p>
        </p:txBody>
      </p:sp>
      <p:sp>
        <p:nvSpPr>
          <p:cNvPr id="15" name="직사각형 14"/>
          <p:cNvSpPr/>
          <p:nvPr/>
        </p:nvSpPr>
        <p:spPr>
          <a:xfrm>
            <a:off x="6185682" y="2158099"/>
            <a:ext cx="5252613" cy="406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마카오의 도박중독 예방</a:t>
            </a:r>
            <a:r>
              <a:rPr lang="en-US" altLang="ko-KR" sz="1400" dirty="0"/>
              <a:t>·</a:t>
            </a:r>
            <a:r>
              <a:rPr lang="ko-KR" altLang="en-US" sz="1400" dirty="0"/>
              <a:t>치유</a:t>
            </a:r>
            <a:r>
              <a:rPr lang="en-US" altLang="ko-KR" sz="1400" dirty="0"/>
              <a:t>·</a:t>
            </a:r>
            <a:r>
              <a:rPr lang="ko-KR" altLang="en-US" sz="1400" dirty="0"/>
              <a:t>재활 서비스 기관으로는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마카오 사회복지부 회복센터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문제도박 치료 </a:t>
            </a:r>
            <a:r>
              <a:rPr lang="en-US" altLang="ko-KR" sz="1400" b="1" dirty="0"/>
              <a:t>&amp; </a:t>
            </a:r>
            <a:r>
              <a:rPr lang="ko-KR" altLang="en-US" sz="1400" b="1" dirty="0"/>
              <a:t>마카오 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  </a:t>
            </a:r>
            <a:r>
              <a:rPr lang="ko-KR" altLang="en-US" sz="1400" b="1" dirty="0"/>
              <a:t>예방센터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마카오 사회복지국 탄력센터</a:t>
            </a:r>
            <a:r>
              <a:rPr lang="ko-KR" altLang="en-US" sz="1400" dirty="0"/>
              <a:t>가 있음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문제도박 치료 </a:t>
            </a:r>
            <a:r>
              <a:rPr lang="en-US" altLang="ko-KR" sz="1400" dirty="0"/>
              <a:t>&amp; </a:t>
            </a:r>
            <a:r>
              <a:rPr lang="ko-KR" altLang="en-US" sz="1400" dirty="0"/>
              <a:t>마카오 예방센터 서비스 프로그램은</a:t>
            </a:r>
            <a:r>
              <a:rPr lang="en-US" altLang="ko-KR" sz="1400" dirty="0"/>
              <a:t> </a:t>
            </a:r>
            <a:r>
              <a:rPr lang="ko-KR" altLang="en-US" sz="1400" dirty="0"/>
              <a:t>전화</a:t>
            </a:r>
            <a:r>
              <a:rPr lang="en-US" altLang="ko-KR" sz="1400" dirty="0"/>
              <a:t> </a:t>
            </a:r>
            <a:r>
              <a:rPr lang="ko-KR" altLang="en-US" sz="1400" dirty="0"/>
              <a:t>상담과 문의</a:t>
            </a:r>
            <a:r>
              <a:rPr lang="en-US" altLang="ko-KR" sz="1400" dirty="0"/>
              <a:t>, </a:t>
            </a:r>
            <a:r>
              <a:rPr lang="ko-KR" altLang="en-US" sz="1400" dirty="0"/>
              <a:t>사례상담</a:t>
            </a:r>
            <a:r>
              <a:rPr lang="en-US" altLang="ko-KR" sz="1400" dirty="0"/>
              <a:t>, </a:t>
            </a:r>
            <a:r>
              <a:rPr lang="ko-KR" altLang="en-US" sz="1400" dirty="0"/>
              <a:t>개인 자원봉사 배치</a:t>
            </a:r>
            <a:r>
              <a:rPr lang="en-US" altLang="ko-KR" sz="1400" dirty="0"/>
              <a:t>, </a:t>
            </a:r>
            <a:r>
              <a:rPr lang="ko-KR" altLang="en-US" sz="1400" dirty="0"/>
              <a:t>적절한 예산</a:t>
            </a:r>
            <a:r>
              <a:rPr lang="en-US" altLang="ko-KR" sz="1400" dirty="0"/>
              <a:t>, </a:t>
            </a:r>
            <a:r>
              <a:rPr lang="ko-KR" altLang="en-US" sz="1400" dirty="0"/>
              <a:t>지역사회 예방 교육 등으로 이루어져 있음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돋움"/>
                <a:ea typeface="돋움"/>
              </a:rPr>
              <a:t>▪ </a:t>
            </a:r>
            <a:r>
              <a:rPr lang="ko-KR" altLang="en-US" sz="1400" dirty="0"/>
              <a:t>마카오 사회복지국 탄력센터는 </a:t>
            </a:r>
            <a:r>
              <a:rPr lang="en-US" altLang="ko-KR" sz="1400" dirty="0"/>
              <a:t>2005</a:t>
            </a:r>
            <a:r>
              <a:rPr lang="ko-KR" altLang="en-US" sz="1400" dirty="0"/>
              <a:t>년 </a:t>
            </a:r>
            <a:r>
              <a:rPr lang="en-US" altLang="ko-KR" sz="1400" dirty="0"/>
              <a:t>11</a:t>
            </a:r>
            <a:r>
              <a:rPr lang="ko-KR" altLang="en-US" sz="1400" dirty="0"/>
              <a:t>월 </a:t>
            </a:r>
            <a:r>
              <a:rPr lang="en-US" altLang="ko-KR" sz="1400" dirty="0"/>
              <a:t>7</a:t>
            </a:r>
            <a:r>
              <a:rPr lang="ko-KR" altLang="en-US" sz="1400" dirty="0"/>
              <a:t>일에 개설 되었으며</a:t>
            </a:r>
            <a:r>
              <a:rPr lang="en-US" altLang="ko-KR" sz="1400" dirty="0"/>
              <a:t>, </a:t>
            </a:r>
            <a:r>
              <a:rPr lang="ko-KR" altLang="en-US" sz="1400" dirty="0"/>
              <a:t>도박자와 도박문제로 고통 받고 있는 개인</a:t>
            </a:r>
            <a:r>
              <a:rPr lang="en-US" altLang="ko-KR" sz="1400" dirty="0"/>
              <a:t>, </a:t>
            </a:r>
            <a:r>
              <a:rPr lang="ko-KR" altLang="en-US" sz="1400" dirty="0"/>
              <a:t>가족</a:t>
            </a:r>
            <a:r>
              <a:rPr lang="en-US" altLang="ko-KR" sz="1400" dirty="0"/>
              <a:t>, </a:t>
            </a:r>
            <a:r>
              <a:rPr lang="ko-KR" altLang="en-US" sz="1400" dirty="0"/>
              <a:t>마카오 </a:t>
            </a:r>
            <a:r>
              <a:rPr lang="ko-KR" altLang="en-US" sz="1400" dirty="0" err="1"/>
              <a:t>주민뿐만</a:t>
            </a:r>
            <a:r>
              <a:rPr lang="ko-KR" altLang="en-US" sz="1400" dirty="0"/>
              <a:t> 아니라 비거주자도 무료로 지원받을 수 있다</a:t>
            </a:r>
            <a:r>
              <a:rPr lang="en-US" altLang="ko-KR" sz="1400" dirty="0"/>
              <a:t>. </a:t>
            </a:r>
            <a:r>
              <a:rPr lang="ko-KR" altLang="en-US" sz="1400" dirty="0"/>
              <a:t>지원 서비스는 전화상담</a:t>
            </a:r>
            <a:r>
              <a:rPr lang="en-US" altLang="ko-KR" sz="1400" dirty="0"/>
              <a:t>, </a:t>
            </a:r>
            <a:r>
              <a:rPr lang="ko-KR" altLang="en-US" sz="1400" dirty="0"/>
              <a:t>개인</a:t>
            </a:r>
            <a:r>
              <a:rPr lang="en-US" altLang="ko-KR" sz="1400" dirty="0"/>
              <a:t>·</a:t>
            </a:r>
            <a:r>
              <a:rPr lang="ko-KR" altLang="en-US" sz="1400" dirty="0"/>
              <a:t>가족상담</a:t>
            </a:r>
            <a:r>
              <a:rPr lang="en-US" altLang="ko-KR" sz="1400" dirty="0"/>
              <a:t>, </a:t>
            </a:r>
            <a:r>
              <a:rPr lang="ko-KR" altLang="en-US" sz="1400" dirty="0"/>
              <a:t>재무관리와 금융상담</a:t>
            </a:r>
            <a:r>
              <a:rPr lang="en-US" altLang="ko-KR" sz="1400" dirty="0"/>
              <a:t>, </a:t>
            </a:r>
            <a:r>
              <a:rPr lang="ko-KR" altLang="en-US" sz="1400" dirty="0"/>
              <a:t>커뮤니티 강의</a:t>
            </a:r>
            <a:r>
              <a:rPr lang="en-US" altLang="ko-KR" sz="1400" dirty="0"/>
              <a:t>, </a:t>
            </a:r>
            <a:r>
              <a:rPr lang="ko-KR" altLang="en-US" sz="1400" dirty="0"/>
              <a:t>프로모션 활동 등임</a:t>
            </a:r>
          </a:p>
        </p:txBody>
      </p:sp>
      <p:pic>
        <p:nvPicPr>
          <p:cNvPr id="36" name="그림 35" descr="캐나다 : 네이버 통합검색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59038" r="76039" b="32932"/>
          <a:stretch/>
        </p:blipFill>
        <p:spPr>
          <a:xfrm>
            <a:off x="1005869" y="1019586"/>
            <a:ext cx="1122342" cy="6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9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96303" y="1367716"/>
            <a:ext cx="3213802" cy="848675"/>
            <a:chOff x="594609" y="1074057"/>
            <a:chExt cx="11340002" cy="5768084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3"/>
              <a:ext cx="11216630" cy="5637458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09" y="1074057"/>
              <a:ext cx="11002780" cy="529771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캐나다 </a:t>
              </a:r>
              <a:r>
                <a:rPr lang="en-US" altLang="ko-KR" b="1" dirty="0">
                  <a:solidFill>
                    <a:schemeClr val="tx1"/>
                  </a:solidFill>
                </a:rPr>
                <a:t>Ontario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981647" y="1350483"/>
            <a:ext cx="3679540" cy="848675"/>
            <a:chOff x="594610" y="1074057"/>
            <a:chExt cx="11306044" cy="5768084"/>
          </a:xfrm>
        </p:grpSpPr>
        <p:sp>
          <p:nvSpPr>
            <p:cNvPr id="24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미국 </a:t>
              </a:r>
              <a:r>
                <a:rPr lang="en-US" altLang="ko-KR" b="1" dirty="0">
                  <a:solidFill>
                    <a:schemeClr val="tx1"/>
                  </a:solidFill>
                </a:rPr>
                <a:t>Louisiana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932286" y="1369702"/>
            <a:ext cx="3720134" cy="848675"/>
            <a:chOff x="594610" y="1074057"/>
            <a:chExt cx="11306044" cy="5768084"/>
          </a:xfrm>
        </p:grpSpPr>
        <p:sp>
          <p:nvSpPr>
            <p:cNvPr id="2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미국 </a:t>
              </a:r>
              <a:r>
                <a:rPr lang="en-US" altLang="ko-KR" b="1" dirty="0">
                  <a:solidFill>
                    <a:schemeClr val="tx1"/>
                  </a:solidFill>
                </a:rPr>
                <a:t>New Mexico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981647" y="2528492"/>
            <a:ext cx="3724432" cy="3830721"/>
            <a:chOff x="594610" y="1074055"/>
            <a:chExt cx="11306044" cy="5768086"/>
          </a:xfrm>
        </p:grpSpPr>
        <p:sp>
          <p:nvSpPr>
            <p:cNvPr id="30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6D279FA-4EFE-4345-A738-DA87636BB060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해외의 도박중독 정책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2A368EE-AE5F-43A0-92D7-D31D0EE827EE}"/>
              </a:ext>
            </a:extLst>
          </p:cNvPr>
          <p:cNvGrpSpPr/>
          <p:nvPr/>
        </p:nvGrpSpPr>
        <p:grpSpPr>
          <a:xfrm>
            <a:off x="496303" y="2530764"/>
            <a:ext cx="3229540" cy="3830721"/>
            <a:chOff x="594610" y="1074055"/>
            <a:chExt cx="11306043" cy="5768086"/>
          </a:xfrm>
        </p:grpSpPr>
        <p:sp>
          <p:nvSpPr>
            <p:cNvPr id="43" name="직사각형 5">
              <a:extLst>
                <a:ext uri="{FF2B5EF4-FFF2-40B4-BE49-F238E27FC236}">
                  <a16:creationId xmlns:a16="http://schemas.microsoft.com/office/drawing/2014/main" id="{DFB74CD7-11DD-434D-B85E-AD9B40830FDE}"/>
                </a:ext>
              </a:extLst>
            </p:cNvPr>
            <p:cNvSpPr/>
            <p:nvPr/>
          </p:nvSpPr>
          <p:spPr>
            <a:xfrm>
              <a:off x="717982" y="1204680"/>
              <a:ext cx="11182671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직사각형 4">
              <a:extLst>
                <a:ext uri="{FF2B5EF4-FFF2-40B4-BE49-F238E27FC236}">
                  <a16:creationId xmlns:a16="http://schemas.microsoft.com/office/drawing/2014/main" id="{DD417977-6402-4BF2-AC96-61A13DD76B9A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BFF25DF-3D7E-427A-A696-8528008EDEF7}"/>
              </a:ext>
            </a:extLst>
          </p:cNvPr>
          <p:cNvGrpSpPr/>
          <p:nvPr/>
        </p:nvGrpSpPr>
        <p:grpSpPr>
          <a:xfrm>
            <a:off x="7996375" y="2544412"/>
            <a:ext cx="3724432" cy="3830721"/>
            <a:chOff x="594610" y="1074055"/>
            <a:chExt cx="11306044" cy="5768086"/>
          </a:xfrm>
        </p:grpSpPr>
        <p:sp>
          <p:nvSpPr>
            <p:cNvPr id="37" name="직사각형 5">
              <a:extLst>
                <a:ext uri="{FF2B5EF4-FFF2-40B4-BE49-F238E27FC236}">
                  <a16:creationId xmlns:a16="http://schemas.microsoft.com/office/drawing/2014/main" id="{AD40CD6C-DCB3-4509-911B-C26744284485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직사각형 4">
              <a:extLst>
                <a:ext uri="{FF2B5EF4-FFF2-40B4-BE49-F238E27FC236}">
                  <a16:creationId xmlns:a16="http://schemas.microsoft.com/office/drawing/2014/main" id="{69E27AD1-9EA0-4BD7-9F98-32462214EBF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276560-DB1F-463B-A761-870D94C29292}"/>
              </a:ext>
            </a:extLst>
          </p:cNvPr>
          <p:cNvSpPr txBox="1"/>
          <p:nvPr/>
        </p:nvSpPr>
        <p:spPr>
          <a:xfrm>
            <a:off x="530715" y="2704007"/>
            <a:ext cx="3126888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온타리오 주정부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Ministry of Health and </a:t>
            </a:r>
            <a:r>
              <a:rPr lang="en-US" altLang="ko-KR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Longterm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Care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에서 도박산업 감독 관리업무 및 분담금 징수업무를 맡고 있는 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산업개발 및 통상부와 </a:t>
            </a:r>
            <a:r>
              <a:rPr lang="ko-KR" altLang="en-US" sz="15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상호협조하에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문제성도박관련 프로그램 진행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재정교부금으로 치료분담금 책정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도박사업자 총매출의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2%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금액징수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CAFFDA-25DA-4B41-A285-FF2E3757CDDF}"/>
              </a:ext>
            </a:extLst>
          </p:cNvPr>
          <p:cNvSpPr txBox="1"/>
          <p:nvPr/>
        </p:nvSpPr>
        <p:spPr>
          <a:xfrm>
            <a:off x="4208624" y="2485638"/>
            <a:ext cx="3202110" cy="374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주정부 회계내 특별계정으로 </a:t>
            </a:r>
            <a:r>
              <a:rPr lang="ko-KR" altLang="en-US" sz="15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강박성</a:t>
            </a:r>
            <a:r>
              <a:rPr lang="en-US" altLang="ko-KR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문제성 도박 분담금 항목을 설치</a:t>
            </a:r>
            <a:endParaRPr lang="en-US" altLang="ko-KR" sz="1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총매출의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1%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를 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분담납부함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연간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50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만달러한도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불법도박자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미성년자등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의 도박물취급액도 도박분담금에 포함함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주정부 회계국에서 분담금 징수 및 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에산계정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운용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주의회에서 도박 분담금 예산 배정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0D5E67-C075-444A-B119-7F07411DEDBD}"/>
              </a:ext>
            </a:extLst>
          </p:cNvPr>
          <p:cNvSpPr txBox="1"/>
          <p:nvPr/>
        </p:nvSpPr>
        <p:spPr>
          <a:xfrm>
            <a:off x="8023670" y="2624390"/>
            <a:ext cx="3624531" cy="351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강박성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도박 부담금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허가된 경마업체는 경마장 카지노 순매출의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1%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의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¼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이내 금액을 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강박성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도박자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치료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지원 프로그램 자금으로 지원함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도박사업허가 출원업체는 </a:t>
            </a:r>
            <a:r>
              <a:rPr lang="ko-KR" altLang="en-US" sz="15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강박성도박의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예방</a:t>
            </a:r>
            <a:r>
              <a:rPr lang="en-US" altLang="ko-KR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교육</a:t>
            </a:r>
            <a:r>
              <a:rPr lang="en-US" altLang="ko-KR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치료 지원계획안을 신청서와 함께 제출하여야 하며 계획안은 종업원에 대한 정기적인 교육훈련일정계획을 포함하며 계획승인은 허가발급의 조건임</a:t>
            </a:r>
            <a:endParaRPr lang="en-US" altLang="ko-KR" sz="1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5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96303" y="1367716"/>
            <a:ext cx="3213802" cy="848675"/>
            <a:chOff x="594609" y="1074057"/>
            <a:chExt cx="11340002" cy="5768084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3"/>
              <a:ext cx="11216630" cy="5637458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09" y="1074057"/>
              <a:ext cx="11002780" cy="529771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호주 </a:t>
              </a:r>
              <a:r>
                <a:rPr lang="en-US" altLang="ko-KR" b="1" dirty="0">
                  <a:solidFill>
                    <a:schemeClr val="tx1"/>
                  </a:solidFill>
                </a:rPr>
                <a:t>New South Wales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981647" y="1350483"/>
            <a:ext cx="3679540" cy="848675"/>
            <a:chOff x="594610" y="1074057"/>
            <a:chExt cx="11306044" cy="5768084"/>
          </a:xfrm>
        </p:grpSpPr>
        <p:sp>
          <p:nvSpPr>
            <p:cNvPr id="24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뉴질랜드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932286" y="1369702"/>
            <a:ext cx="3720134" cy="848675"/>
            <a:chOff x="594610" y="1074057"/>
            <a:chExt cx="11306044" cy="5768084"/>
          </a:xfrm>
        </p:grpSpPr>
        <p:sp>
          <p:nvSpPr>
            <p:cNvPr id="27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영국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981647" y="2528492"/>
            <a:ext cx="3724432" cy="3830721"/>
            <a:chOff x="594610" y="1074055"/>
            <a:chExt cx="11306044" cy="5768086"/>
          </a:xfrm>
        </p:grpSpPr>
        <p:sp>
          <p:nvSpPr>
            <p:cNvPr id="30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6D279FA-4EFE-4345-A738-DA87636BB060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해외의 도박중독 정책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2A368EE-AE5F-43A0-92D7-D31D0EE827EE}"/>
              </a:ext>
            </a:extLst>
          </p:cNvPr>
          <p:cNvGrpSpPr/>
          <p:nvPr/>
        </p:nvGrpSpPr>
        <p:grpSpPr>
          <a:xfrm>
            <a:off x="496303" y="2530764"/>
            <a:ext cx="3229540" cy="3830721"/>
            <a:chOff x="594610" y="1074055"/>
            <a:chExt cx="11306043" cy="5768086"/>
          </a:xfrm>
        </p:grpSpPr>
        <p:sp>
          <p:nvSpPr>
            <p:cNvPr id="43" name="직사각형 5">
              <a:extLst>
                <a:ext uri="{FF2B5EF4-FFF2-40B4-BE49-F238E27FC236}">
                  <a16:creationId xmlns:a16="http://schemas.microsoft.com/office/drawing/2014/main" id="{DFB74CD7-11DD-434D-B85E-AD9B40830FDE}"/>
                </a:ext>
              </a:extLst>
            </p:cNvPr>
            <p:cNvSpPr/>
            <p:nvPr/>
          </p:nvSpPr>
          <p:spPr>
            <a:xfrm>
              <a:off x="717982" y="1204680"/>
              <a:ext cx="11182671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직사각형 4">
              <a:extLst>
                <a:ext uri="{FF2B5EF4-FFF2-40B4-BE49-F238E27FC236}">
                  <a16:creationId xmlns:a16="http://schemas.microsoft.com/office/drawing/2014/main" id="{DD417977-6402-4BF2-AC96-61A13DD76B9A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BFF25DF-3D7E-427A-A696-8528008EDEF7}"/>
              </a:ext>
            </a:extLst>
          </p:cNvPr>
          <p:cNvGrpSpPr/>
          <p:nvPr/>
        </p:nvGrpSpPr>
        <p:grpSpPr>
          <a:xfrm>
            <a:off x="7996375" y="2544412"/>
            <a:ext cx="3724432" cy="3830721"/>
            <a:chOff x="594610" y="1074055"/>
            <a:chExt cx="11306044" cy="5768086"/>
          </a:xfrm>
        </p:grpSpPr>
        <p:sp>
          <p:nvSpPr>
            <p:cNvPr id="37" name="직사각형 5">
              <a:extLst>
                <a:ext uri="{FF2B5EF4-FFF2-40B4-BE49-F238E27FC236}">
                  <a16:creationId xmlns:a16="http://schemas.microsoft.com/office/drawing/2014/main" id="{AD40CD6C-DCB3-4509-911B-C26744284485}"/>
                </a:ext>
              </a:extLst>
            </p:cNvPr>
            <p:cNvSpPr/>
            <p:nvPr/>
          </p:nvSpPr>
          <p:spPr>
            <a:xfrm>
              <a:off x="717981" y="1204680"/>
              <a:ext cx="11182673" cy="5637461"/>
            </a:xfrm>
            <a:prstGeom prst="roundRect">
              <a:avLst>
                <a:gd name="adj" fmla="val 7426"/>
              </a:avLst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직사각형 4">
              <a:extLst>
                <a:ext uri="{FF2B5EF4-FFF2-40B4-BE49-F238E27FC236}">
                  <a16:creationId xmlns:a16="http://schemas.microsoft.com/office/drawing/2014/main" id="{69E27AD1-9EA0-4BD7-9F98-32462214EBFB}"/>
                </a:ext>
              </a:extLst>
            </p:cNvPr>
            <p:cNvSpPr/>
            <p:nvPr/>
          </p:nvSpPr>
          <p:spPr>
            <a:xfrm>
              <a:off x="594610" y="1074055"/>
              <a:ext cx="11002779" cy="5549027"/>
            </a:xfrm>
            <a:prstGeom prst="roundRect">
              <a:avLst>
                <a:gd name="adj" fmla="val 6600"/>
              </a:avLst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BC46FF-3DEC-4ED3-8563-1BF7D6882C17}"/>
              </a:ext>
            </a:extLst>
          </p:cNvPr>
          <p:cNvSpPr txBox="1"/>
          <p:nvPr/>
        </p:nvSpPr>
        <p:spPr>
          <a:xfrm>
            <a:off x="4116040" y="2631163"/>
            <a:ext cx="3361626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2004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년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7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월 발효된 사행산업 통합감독법인 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도박업법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2003(Gambling Act 2003)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에 의거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도박관련 피해예방 </a:t>
            </a:r>
            <a:r>
              <a:rPr lang="ko-KR" altLang="en-US" sz="15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및최소화를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위한 문제성 도박통합 전략집행 관련 비용을 충당하기 위해</a:t>
            </a:r>
            <a:r>
              <a:rPr lang="en-US" altLang="ko-KR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별도 부담금 징수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순매출기준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): 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카지노외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사행성 게임기설치업소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대중주점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클럽 등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 1.11%, 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카지노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0.51%, 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스포츠도박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0.57%, 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복권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0.14%</a:t>
            </a:r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A5019E-33FA-4F35-BE6D-FAC6699B4761}"/>
              </a:ext>
            </a:extLst>
          </p:cNvPr>
          <p:cNvSpPr txBox="1"/>
          <p:nvPr/>
        </p:nvSpPr>
        <p:spPr>
          <a:xfrm>
            <a:off x="598956" y="2731303"/>
            <a:ext cx="2992494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카지도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순매출의 </a:t>
            </a:r>
            <a:r>
              <a:rPr lang="en-US" altLang="ko-KR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2%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의 부담금 징수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altLang="ko-KR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RGF;Responsible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Gaming Fund) 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총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11,647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백만 호주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$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사용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상담지원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9,266,129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호주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$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조사연구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1,800,000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호주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$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연말기준 진행중인 프로젝트 및 프로그램의 미지급잔액이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9,495,000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호주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$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에 달함</a:t>
            </a:r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55729E-A6E3-4E0F-BA9A-E0E18E10232E}"/>
              </a:ext>
            </a:extLst>
          </p:cNvPr>
          <p:cNvSpPr txBox="1"/>
          <p:nvPr/>
        </p:nvSpPr>
        <p:spPr>
          <a:xfrm>
            <a:off x="8096276" y="2631163"/>
            <a:ext cx="3326900" cy="339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도박업계는 자체적으로 문제성도박 예방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치료 자금지원을 위한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도박책임부담기금</a:t>
            </a:r>
            <a:r>
              <a:rPr lang="en-US" altLang="ko-KR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altLang="ko-KR" sz="15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RIGT:Responsivility</a:t>
            </a:r>
            <a:r>
              <a:rPr lang="en-US" altLang="ko-KR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in Gambling Trust)</a:t>
            </a:r>
            <a:r>
              <a: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을 설치운용</a:t>
            </a:r>
            <a:endParaRPr lang="en-US" altLang="ko-KR" sz="15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이 기금을 통해 문제성도박 원인 연구조사 및 효과적 치료방법연구 프로그램을 지원함 입법이전부터 약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백만파운드를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조성하였으며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연간 </a:t>
            </a:r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백만파운드를</a:t>
            </a:r>
            <a:r>
              <a:rPr lang="ko-KR" altLang="en-US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ko-KR" altLang="en-US" sz="15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조성지원함</a:t>
            </a:r>
            <a:endParaRPr lang="ko-KR" altLang="en-US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4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6C54C2F0-1F59-4488-BE37-56F733B8A8F0}"/>
              </a:ext>
            </a:extLst>
          </p:cNvPr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CE60407-640E-42BF-A5F6-33BAD57C1800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ADE3F79-8114-4D38-A7E6-4D1770F6F491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40904" y="1246817"/>
            <a:ext cx="10506215" cy="489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1)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미국은 심각성이 낮은 도박중독자를 위한 프로그램이 존재하며 총 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29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개에 달하는 치료법이 있음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그에 비해 우리나라는 서비스 제공에 급급한 실정임 당사자의 욕구에 맞는 프로그램을 진행할 수 있도록 해야함</a:t>
            </a: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2)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영국의 경우 건강 관련 전문가와 사회복지사를 통해 도박의 위험성을 알리고 있음 </a:t>
            </a: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우리나라도 적극적으로 인적자원을 계발하여 예방과 치료에 </a:t>
            </a:r>
            <a:r>
              <a:rPr lang="ko-KR" altLang="en-US" sz="1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힘써야함</a:t>
            </a: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3)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도박중독자를 위한 단일화된 프로그램이 아닌 여성과 청소년 등 대상에 맞는 서비스를 제공해야함</a:t>
            </a: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4)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도박장에 없는 창문 거울 시계 등을 배치하도록 하는 법을 신설하여 도박의 위험에서 조금이나마 멀어지도록 함</a:t>
            </a: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5)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외국의 경우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사행산업체 순매출액 대비 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1~2%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를 중독예방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치유 사업비용으로 부담하고 있음</a:t>
            </a: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우리나라는 </a:t>
            </a:r>
            <a:r>
              <a:rPr lang="ko-KR" altLang="en-US" sz="1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사행산업통합감독위원회법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제 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14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조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6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항에 의거 국가와 사행산업사업체가 비용부담을 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50:50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으로 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sz="1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매칭펀드방식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하여 예산을 확보하고 있음 그러나 국고 예산 확보가 매우 어렵기 때문에 사행산업사업체에게 부과하는 비용도 그만큼 적을 수 밖에 없음 그러므로 현재 법상의 비용부담 체계를 반드시 수정해야함 </a:t>
            </a:r>
            <a:endParaRPr lang="en-US" altLang="ko-K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5381FF-C8E5-4212-B5BE-90B30FE5BCC6}"/>
              </a:ext>
            </a:extLst>
          </p:cNvPr>
          <p:cNvSpPr/>
          <p:nvPr/>
        </p:nvSpPr>
        <p:spPr>
          <a:xfrm>
            <a:off x="594610" y="283412"/>
            <a:ext cx="634976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우리나라와 해외사례 비교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98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6C54C2F0-1F59-4488-BE37-56F733B8A8F0}"/>
              </a:ext>
            </a:extLst>
          </p:cNvPr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CE60407-640E-42BF-A5F6-33BAD57C1800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ADE3F79-8114-4D38-A7E6-4D1770F6F491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5381FF-C8E5-4212-B5BE-90B30FE5BCC6}"/>
              </a:ext>
            </a:extLst>
          </p:cNvPr>
          <p:cNvSpPr/>
          <p:nvPr/>
        </p:nvSpPr>
        <p:spPr>
          <a:xfrm>
            <a:off x="594610" y="283412"/>
            <a:ext cx="634976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도박중독 어떻게 바라볼 것인가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EB4AA-9CBD-46EA-B824-CA2E2E8A3C55}"/>
              </a:ext>
            </a:extLst>
          </p:cNvPr>
          <p:cNvSpPr txBox="1"/>
          <p:nvPr/>
        </p:nvSpPr>
        <p:spPr>
          <a:xfrm>
            <a:off x="859807" y="1298145"/>
            <a:ext cx="9471546" cy="23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도박중독자는 사교적으로 능수능란하고 근심걱정이 없는 성격이다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도박중독문제는 중년층의 남자에게만 나타난다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도박중독은 만성질환이기 때문에 아무런 희망도 없고</a:t>
            </a:r>
            <a:r>
              <a:rPr lang="en-US" altLang="ko-KR" sz="1600" dirty="0"/>
              <a:t>, </a:t>
            </a:r>
            <a:r>
              <a:rPr lang="ko-KR" altLang="en-US" sz="1600" dirty="0"/>
              <a:t>평생 불행하게 살게 된다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도박을 계속하는 이유는 오로지 도박 빚 때문이므로 빚만 갚아주면 도박하지 않을 것 이다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도박만 끊게 되면 아무런 문제가 없을 것이다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도박중독은 의지가 약하거나 무책임한 사람들에게 생기는 것이다</a:t>
            </a:r>
            <a:r>
              <a:rPr lang="en-US" altLang="ko-KR" sz="1600" dirty="0"/>
              <a:t>.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29ED9C9-64DF-41B6-97D6-2509CB752960}"/>
              </a:ext>
            </a:extLst>
          </p:cNvPr>
          <p:cNvGrpSpPr/>
          <p:nvPr/>
        </p:nvGrpSpPr>
        <p:grpSpPr>
          <a:xfrm>
            <a:off x="968321" y="3640040"/>
            <a:ext cx="2486530" cy="2371848"/>
            <a:chOff x="1009265" y="3599096"/>
            <a:chExt cx="2486530" cy="2371848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DB4705D6-B5A0-490B-A6AB-A742FD9D7178}"/>
                </a:ext>
              </a:extLst>
            </p:cNvPr>
            <p:cNvSpPr/>
            <p:nvPr/>
          </p:nvSpPr>
          <p:spPr>
            <a:xfrm>
              <a:off x="1022281" y="3599096"/>
              <a:ext cx="2447304" cy="237184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>
                <a:solidFill>
                  <a:schemeClr val="tx1"/>
                </a:solidFill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324882-6D03-432F-B779-89C5AA248039}"/>
                </a:ext>
              </a:extLst>
            </p:cNvPr>
            <p:cNvSpPr txBox="1"/>
            <p:nvPr/>
          </p:nvSpPr>
          <p:spPr>
            <a:xfrm>
              <a:off x="1009265" y="4135761"/>
              <a:ext cx="2486530" cy="1392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/>
                <a:t>도박중독 추방의 날</a:t>
              </a:r>
              <a:endParaRPr lang="en-US" altLang="ko-KR" dirty="0"/>
            </a:p>
            <a:p>
              <a:pPr algn="ctr">
                <a:lnSpc>
                  <a:spcPct val="150000"/>
                </a:lnSpc>
              </a:pPr>
              <a:r>
                <a:rPr lang="en-US" altLang="ko-KR" dirty="0"/>
                <a:t>9</a:t>
              </a:r>
              <a:r>
                <a:rPr lang="ko-KR" altLang="en-US" dirty="0"/>
                <a:t>월 </a:t>
              </a:r>
              <a:r>
                <a:rPr lang="en-US" altLang="ko-KR" dirty="0"/>
                <a:t>17</a:t>
              </a:r>
              <a:r>
                <a:rPr lang="ko-KR" altLang="en-US" dirty="0"/>
                <a:t>일</a:t>
              </a:r>
              <a:endParaRPr lang="en-US" altLang="ko-KR" dirty="0"/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err="1"/>
                <a:t>사행산업통합감독위원회</a:t>
              </a:r>
              <a:r>
                <a:rPr lang="ko-KR" altLang="en-US" sz="1200" dirty="0"/>
                <a:t> 출범</a:t>
              </a:r>
              <a:endParaRPr lang="ko-KR" altLang="en-US" sz="2000" dirty="0"/>
            </a:p>
          </p:txBody>
        </p:sp>
      </p:grpSp>
      <p:sp>
        <p:nvSpPr>
          <p:cNvPr id="6" name="십자형 5">
            <a:extLst>
              <a:ext uri="{FF2B5EF4-FFF2-40B4-BE49-F238E27FC236}">
                <a16:creationId xmlns:a16="http://schemas.microsoft.com/office/drawing/2014/main" id="{75C54BBE-5DD7-4ADF-9003-48400FAECA7C}"/>
              </a:ext>
            </a:extLst>
          </p:cNvPr>
          <p:cNvSpPr/>
          <p:nvPr/>
        </p:nvSpPr>
        <p:spPr>
          <a:xfrm rot="2618292">
            <a:off x="9031214" y="1320929"/>
            <a:ext cx="2298683" cy="2247689"/>
          </a:xfrm>
          <a:prstGeom prst="plus">
            <a:avLst>
              <a:gd name="adj" fmla="val 4107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77597-E516-4D48-8171-D0AD2ACF4052}"/>
              </a:ext>
            </a:extLst>
          </p:cNvPr>
          <p:cNvSpPr txBox="1"/>
          <p:nvPr/>
        </p:nvSpPr>
        <p:spPr>
          <a:xfrm>
            <a:off x="3482601" y="3700078"/>
            <a:ext cx="7978585" cy="222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/>
              <a:t> </a:t>
            </a:r>
            <a:r>
              <a:rPr lang="ko-KR" altLang="en-US" dirty="0" err="1"/>
              <a:t>도박중독이더라도</a:t>
            </a:r>
            <a:r>
              <a:rPr lang="ko-KR" altLang="en-US" dirty="0"/>
              <a:t> 도박에 </a:t>
            </a:r>
            <a:r>
              <a:rPr lang="ko-KR" altLang="en-US" b="1" dirty="0"/>
              <a:t>취약한 나의 상태와 ‘함께’ 살아가는 법</a:t>
            </a:r>
            <a:r>
              <a:rPr lang="ko-KR" altLang="en-US" dirty="0"/>
              <a:t>을 배우고 실천하는 과정에서 나의 내면을 더욱 세밀하게 살피고 알아차리는 능력이 생깁니다</a:t>
            </a:r>
            <a:r>
              <a:rPr lang="en-US" altLang="ko-KR" dirty="0"/>
              <a:t>. </a:t>
            </a:r>
            <a:r>
              <a:rPr lang="ko-KR" altLang="en-US" dirty="0"/>
              <a:t>그 속에서 </a:t>
            </a:r>
            <a:r>
              <a:rPr lang="ko-KR" altLang="en-US" b="1" dirty="0"/>
              <a:t>삶의 새로운 의미와 가치관을 찾아가게 되는 것</a:t>
            </a:r>
            <a:r>
              <a:rPr lang="ko-KR" altLang="en-US" dirty="0"/>
              <a:t>이 진정한 행복이라는 것을 </a:t>
            </a:r>
            <a:r>
              <a:rPr lang="ko-KR" altLang="en-US" dirty="0" err="1"/>
              <a:t>회복자분들이</a:t>
            </a:r>
            <a:r>
              <a:rPr lang="ko-KR" altLang="en-US" dirty="0"/>
              <a:t> 보여주고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774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6C54C2F0-1F59-4488-BE37-56F733B8A8F0}"/>
              </a:ext>
            </a:extLst>
          </p:cNvPr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CE60407-640E-42BF-A5F6-33BAD57C1800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ADE3F79-8114-4D38-A7E6-4D1770F6F491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5381FF-C8E5-4212-B5BE-90B30FE5BCC6}"/>
              </a:ext>
            </a:extLst>
          </p:cNvPr>
          <p:cNvSpPr/>
          <p:nvPr/>
        </p:nvSpPr>
        <p:spPr>
          <a:xfrm>
            <a:off x="594610" y="283412"/>
            <a:ext cx="634976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출처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FCC02B2-1A28-4D20-8FF7-C7E0DC167F79}"/>
              </a:ext>
            </a:extLst>
          </p:cNvPr>
          <p:cNvSpPr/>
          <p:nvPr/>
        </p:nvSpPr>
        <p:spPr>
          <a:xfrm>
            <a:off x="727131" y="1188680"/>
            <a:ext cx="1035168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 err="1"/>
              <a:t>ytn</a:t>
            </a:r>
            <a:r>
              <a:rPr lang="en-US" altLang="ko-KR" sz="1400" dirty="0"/>
              <a:t> </a:t>
            </a:r>
            <a:r>
              <a:rPr lang="ko-KR" altLang="en-US" sz="1400" dirty="0"/>
              <a:t>뉴스</a:t>
            </a:r>
            <a:r>
              <a:rPr lang="en-US" altLang="ko-KR" sz="1400" dirty="0"/>
              <a:t>/ [</a:t>
            </a:r>
            <a:r>
              <a:rPr lang="ko-KR" altLang="en-US" sz="1400" dirty="0"/>
              <a:t>수도권</a:t>
            </a:r>
            <a:r>
              <a:rPr lang="en-US" altLang="ko-KR" sz="1400" dirty="0"/>
              <a:t>] "</a:t>
            </a:r>
            <a:r>
              <a:rPr lang="ko-KR" altLang="en-US" sz="1400" dirty="0"/>
              <a:t>청소년 도박의 중심에 </a:t>
            </a:r>
            <a:r>
              <a:rPr lang="ko-KR" altLang="en-US" sz="1400" dirty="0" err="1"/>
              <a:t>스마트폰</a:t>
            </a:r>
            <a:r>
              <a:rPr lang="ko-KR" altLang="en-US" sz="1400" dirty="0"/>
              <a:t> 있어</a:t>
            </a:r>
            <a:r>
              <a:rPr lang="en-US" altLang="ko-KR" sz="1400" dirty="0"/>
              <a:t>...</a:t>
            </a:r>
            <a:r>
              <a:rPr lang="ko-KR" altLang="en-US" sz="1400" dirty="0"/>
              <a:t>수천만 원 날리기도</a:t>
            </a:r>
            <a:r>
              <a:rPr lang="en-US" altLang="ko-KR" sz="1400" dirty="0"/>
              <a:t>"/ </a:t>
            </a:r>
            <a:endParaRPr lang="ko-KR" altLang="en-US" sz="1400" dirty="0"/>
          </a:p>
          <a:p>
            <a:pPr fontAlgn="base"/>
            <a:r>
              <a:rPr lang="en-US" altLang="ko-KR" sz="1400" dirty="0"/>
              <a:t>2018</a:t>
            </a:r>
            <a:r>
              <a:rPr lang="ko-KR" altLang="en-US" sz="1400" dirty="0"/>
              <a:t>년</a:t>
            </a:r>
            <a:r>
              <a:rPr lang="en-US" altLang="ko-KR" sz="1400" dirty="0"/>
              <a:t>12</a:t>
            </a:r>
            <a:r>
              <a:rPr lang="ko-KR" altLang="en-US" sz="1400" dirty="0"/>
              <a:t>월</a:t>
            </a:r>
            <a:r>
              <a:rPr lang="en-US" altLang="ko-KR" sz="1400" dirty="0"/>
              <a:t>11</a:t>
            </a:r>
            <a:r>
              <a:rPr lang="ko-KR" altLang="en-US" sz="1400" dirty="0"/>
              <a:t>일 </a:t>
            </a:r>
            <a:r>
              <a:rPr lang="en-US" altLang="ko-KR" sz="1400" dirty="0"/>
              <a:t>(YTN</a:t>
            </a:r>
            <a:r>
              <a:rPr lang="ko-KR" altLang="en-US" sz="1400" dirty="0"/>
              <a:t>라디오</a:t>
            </a:r>
            <a:r>
              <a:rPr lang="en-US" altLang="ko-KR" sz="1400" dirty="0"/>
              <a:t>FM 94.5 </a:t>
            </a:r>
            <a:r>
              <a:rPr lang="ko-KR" altLang="en-US" sz="1400" dirty="0"/>
              <a:t>수도권 </a:t>
            </a:r>
            <a:r>
              <a:rPr lang="ko-KR" altLang="en-US" sz="1400" dirty="0" err="1"/>
              <a:t>투데이</a:t>
            </a:r>
            <a:r>
              <a:rPr lang="ko-KR" altLang="en-US" sz="1400" dirty="0"/>
              <a:t> 김영호 </a:t>
            </a:r>
            <a:r>
              <a:rPr lang="ko-KR" altLang="en-US" sz="1400" dirty="0" err="1"/>
              <a:t>을지대</a:t>
            </a:r>
            <a:r>
              <a:rPr lang="ko-KR" altLang="en-US" sz="1400" dirty="0"/>
              <a:t> 중독재활복지학과 교수</a:t>
            </a:r>
            <a:r>
              <a:rPr lang="en-US" altLang="ko-KR" sz="1400" dirty="0"/>
              <a:t>)</a:t>
            </a:r>
            <a:endParaRPr lang="ko-KR" altLang="en-US" sz="1400" dirty="0"/>
          </a:p>
          <a:p>
            <a:pPr fontAlgn="base"/>
            <a:endParaRPr lang="en-US" altLang="ko-KR" sz="1400" dirty="0"/>
          </a:p>
          <a:p>
            <a:pPr fontAlgn="base"/>
            <a:r>
              <a:rPr lang="ko-KR" altLang="en-US" sz="1400" dirty="0"/>
              <a:t>중부일보</a:t>
            </a:r>
            <a:r>
              <a:rPr lang="en-US" altLang="ko-KR" sz="1400" dirty="0"/>
              <a:t>(http://www.joongboo.com)/ </a:t>
            </a:r>
            <a:r>
              <a:rPr lang="ko-KR" altLang="en-US" sz="1400" dirty="0"/>
              <a:t>조현진 기자 </a:t>
            </a:r>
            <a:r>
              <a:rPr lang="en-US" altLang="ko-KR" sz="1400" dirty="0"/>
              <a:t>/2019</a:t>
            </a:r>
            <a:r>
              <a:rPr lang="ko-KR" altLang="en-US" sz="1400" dirty="0"/>
              <a:t>년</a:t>
            </a:r>
            <a:r>
              <a:rPr lang="en-US" altLang="ko-KR" sz="1400" dirty="0"/>
              <a:t>4</a:t>
            </a:r>
            <a:r>
              <a:rPr lang="ko-KR" altLang="en-US" sz="1400" dirty="0"/>
              <a:t>월</a:t>
            </a:r>
            <a:r>
              <a:rPr lang="en-US" altLang="ko-KR" sz="1400" dirty="0"/>
              <a:t>9</a:t>
            </a:r>
            <a:r>
              <a:rPr lang="ko-KR" altLang="en-US" sz="1400" dirty="0"/>
              <a:t>일 </a:t>
            </a:r>
          </a:p>
          <a:p>
            <a:pPr fontAlgn="base"/>
            <a:r>
              <a:rPr lang="en-US" altLang="ko-KR" sz="1400" dirty="0"/>
              <a:t>|Story] </a:t>
            </a:r>
            <a:r>
              <a:rPr lang="ko-KR" altLang="en-US" sz="1400" dirty="0"/>
              <a:t>김정열 한국도박문제관리센터 </a:t>
            </a:r>
            <a:r>
              <a:rPr lang="ko-KR" altLang="en-US" sz="1400" dirty="0" err="1"/>
              <a:t>인천센터장</a:t>
            </a:r>
            <a:r>
              <a:rPr lang="ko-KR" altLang="en-US" sz="1400" dirty="0"/>
              <a:t> </a:t>
            </a:r>
            <a:r>
              <a:rPr lang="en-US" altLang="ko-KR" sz="1400" dirty="0"/>
              <a:t>"</a:t>
            </a:r>
            <a:r>
              <a:rPr lang="ko-KR" altLang="en-US" sz="1400" dirty="0"/>
              <a:t>청소년 도박중독은 병</a:t>
            </a:r>
            <a:r>
              <a:rPr lang="en-US" altLang="ko-KR" sz="1400" dirty="0"/>
              <a:t>… </a:t>
            </a:r>
            <a:r>
              <a:rPr lang="ko-KR" altLang="en-US" sz="1400" dirty="0"/>
              <a:t>반드시 치료받아야“</a:t>
            </a:r>
          </a:p>
          <a:p>
            <a:pPr fontAlgn="base"/>
            <a:endParaRPr lang="en-US" altLang="ko-KR" sz="1400" dirty="0"/>
          </a:p>
          <a:p>
            <a:pPr fontAlgn="base"/>
            <a:r>
              <a:rPr lang="ko-KR" altLang="en-US" sz="1400" dirty="0" err="1"/>
              <a:t>대전투데이</a:t>
            </a:r>
            <a:r>
              <a:rPr lang="en-US" altLang="ko-KR" sz="1400" dirty="0"/>
              <a:t>/</a:t>
            </a:r>
            <a:r>
              <a:rPr lang="ko-KR" altLang="en-US" sz="1400" dirty="0"/>
              <a:t>이정복 기자</a:t>
            </a:r>
            <a:r>
              <a:rPr lang="en-US" altLang="ko-KR" sz="1400" dirty="0"/>
              <a:t>/2017</a:t>
            </a:r>
            <a:r>
              <a:rPr lang="ko-KR" altLang="en-US" sz="1400" dirty="0"/>
              <a:t>년</a:t>
            </a:r>
            <a:r>
              <a:rPr lang="en-US" altLang="ko-KR" sz="1400" dirty="0"/>
              <a:t>12</a:t>
            </a:r>
            <a:r>
              <a:rPr lang="ko-KR" altLang="en-US" sz="1400" dirty="0"/>
              <a:t>월</a:t>
            </a:r>
            <a:r>
              <a:rPr lang="en-US" altLang="ko-KR" sz="1400" dirty="0"/>
              <a:t>18</a:t>
            </a:r>
            <a:r>
              <a:rPr lang="ko-KR" altLang="en-US" sz="1400" dirty="0"/>
              <a:t>일</a:t>
            </a:r>
            <a:r>
              <a:rPr lang="en-US" altLang="ko-KR" sz="1400" dirty="0"/>
              <a:t>/</a:t>
            </a:r>
            <a:r>
              <a:rPr lang="ko-KR" altLang="en-US" sz="1400" dirty="0"/>
              <a:t>대전 서구 중독관리통합지원센터 효율성 논란 인력 부족하고</a:t>
            </a:r>
            <a:r>
              <a:rPr lang="en-US" altLang="ko-KR" sz="1400" dirty="0"/>
              <a:t>, </a:t>
            </a:r>
            <a:r>
              <a:rPr lang="ko-KR" altLang="en-US" sz="1400" dirty="0"/>
              <a:t>건물 낡아 </a:t>
            </a:r>
            <a:r>
              <a:rPr lang="ko-KR" altLang="en-US" sz="1400" dirty="0" err="1"/>
              <a:t>제역할</a:t>
            </a:r>
            <a:r>
              <a:rPr lang="ko-KR" altLang="en-US" sz="1400" dirty="0"/>
              <a:t> 못해 </a:t>
            </a:r>
            <a:r>
              <a:rPr lang="en-US" altLang="ko-KR" sz="1400" dirty="0"/>
              <a:t>… </a:t>
            </a:r>
            <a:r>
              <a:rPr lang="ko-KR" altLang="en-US" sz="1400" dirty="0"/>
              <a:t>국비 지원 절실</a:t>
            </a:r>
          </a:p>
          <a:p>
            <a:pPr fontAlgn="base"/>
            <a:endParaRPr lang="en-US" altLang="ko-KR" sz="1400" dirty="0"/>
          </a:p>
          <a:p>
            <a:pPr fontAlgn="base"/>
            <a:r>
              <a:rPr lang="ko-KR" altLang="en-US" sz="1400" dirty="0" err="1"/>
              <a:t>프레시안</a:t>
            </a:r>
            <a:r>
              <a:rPr lang="en-US" altLang="ko-KR" sz="1400" dirty="0"/>
              <a:t>/</a:t>
            </a:r>
            <a:r>
              <a:rPr lang="ko-KR" altLang="en-US" sz="1400" dirty="0"/>
              <a:t>홍춘봉 기자</a:t>
            </a:r>
            <a:r>
              <a:rPr lang="en-US" altLang="ko-KR" sz="1400" dirty="0"/>
              <a:t>/2017</a:t>
            </a:r>
            <a:r>
              <a:rPr lang="ko-KR" altLang="en-US" sz="1400" dirty="0"/>
              <a:t>년</a:t>
            </a:r>
            <a:r>
              <a:rPr lang="en-US" altLang="ko-KR" sz="1400" dirty="0"/>
              <a:t>12</a:t>
            </a:r>
            <a:r>
              <a:rPr lang="ko-KR" altLang="en-US" sz="1400" dirty="0"/>
              <a:t>월</a:t>
            </a:r>
            <a:r>
              <a:rPr lang="en-US" altLang="ko-KR" sz="1400" dirty="0"/>
              <a:t>28</a:t>
            </a:r>
            <a:r>
              <a:rPr lang="ko-KR" altLang="en-US" sz="1400" dirty="0"/>
              <a:t>일</a:t>
            </a:r>
            <a:r>
              <a:rPr lang="en-US" altLang="ko-KR" sz="1400" dirty="0"/>
              <a:t>/ </a:t>
            </a:r>
            <a:r>
              <a:rPr lang="ko-KR" altLang="en-US" sz="1400" dirty="0" err="1"/>
              <a:t>사감위</a:t>
            </a:r>
            <a:r>
              <a:rPr lang="ko-KR" altLang="en-US" sz="1400" dirty="0"/>
              <a:t> 청소년 도박중독 예방대책</a:t>
            </a:r>
            <a:r>
              <a:rPr lang="en-US" altLang="ko-KR" sz="1400" dirty="0"/>
              <a:t>, ‘</a:t>
            </a:r>
            <a:r>
              <a:rPr lang="ko-KR" altLang="en-US" sz="1400" dirty="0"/>
              <a:t>실효성 논란’ </a:t>
            </a:r>
          </a:p>
          <a:p>
            <a:pPr fontAlgn="base"/>
            <a:r>
              <a:rPr lang="ko-KR" altLang="en-US" sz="1400" dirty="0"/>
              <a:t>“지방 상담센터 추가 설치로 청소년 도박중독 예방” </a:t>
            </a:r>
          </a:p>
          <a:p>
            <a:pPr fontAlgn="base"/>
            <a:endParaRPr lang="en-US" altLang="ko-KR" sz="1400" dirty="0"/>
          </a:p>
          <a:p>
            <a:pPr fontAlgn="base"/>
            <a:r>
              <a:rPr lang="en-US" altLang="ko-KR" sz="1400" b="1" dirty="0"/>
              <a:t>[</a:t>
            </a:r>
            <a:r>
              <a:rPr lang="ko-KR" altLang="en-US" sz="1400" b="1" dirty="0" err="1"/>
              <a:t>네이버</a:t>
            </a:r>
            <a:r>
              <a:rPr lang="ko-KR" altLang="en-US" sz="1400" b="1" dirty="0"/>
              <a:t> 지식백과</a:t>
            </a:r>
            <a:r>
              <a:rPr lang="en-US" altLang="ko-KR" sz="1400" b="1" dirty="0"/>
              <a:t>]</a:t>
            </a:r>
            <a:r>
              <a:rPr lang="ko-KR" altLang="en-US" sz="1400" b="1" dirty="0"/>
              <a:t>도박 중독</a:t>
            </a:r>
            <a:r>
              <a:rPr lang="ko-KR" altLang="en-US" sz="1400" dirty="0"/>
              <a:t> </a:t>
            </a:r>
            <a:r>
              <a:rPr lang="en-US" altLang="ko-KR" sz="1400" dirty="0"/>
              <a:t>[problem gambling] (</a:t>
            </a:r>
            <a:r>
              <a:rPr lang="ko-KR" altLang="en-US" sz="1400" dirty="0"/>
              <a:t>심리학용어사전</a:t>
            </a:r>
            <a:r>
              <a:rPr lang="en-US" altLang="ko-KR" sz="1400" dirty="0"/>
              <a:t>, 2014. 4.)</a:t>
            </a:r>
            <a:endParaRPr lang="ko-KR" altLang="en-US" sz="1400" dirty="0"/>
          </a:p>
          <a:p>
            <a:pPr fontAlgn="base"/>
            <a:endParaRPr lang="en-US" altLang="ko-KR" sz="1400" dirty="0"/>
          </a:p>
          <a:p>
            <a:pPr fontAlgn="base"/>
            <a:r>
              <a:rPr lang="ko-KR" altLang="en-US" sz="1400" dirty="0"/>
              <a:t>한국도박문제관리 센터</a:t>
            </a:r>
          </a:p>
          <a:p>
            <a:pPr fontAlgn="base"/>
            <a:endParaRPr lang="en-US" altLang="ko-KR" sz="1400" dirty="0"/>
          </a:p>
          <a:p>
            <a:pPr fontAlgn="base"/>
            <a:r>
              <a:rPr lang="ko-KR" altLang="en-US" sz="1400" dirty="0"/>
              <a:t>네이버 지식백과 도박중독의 해결 방법은</a:t>
            </a:r>
            <a:r>
              <a:rPr lang="en-US" altLang="ko-KR" sz="1400" dirty="0"/>
              <a:t>? (</a:t>
            </a:r>
            <a:r>
              <a:rPr lang="ko-KR" altLang="en-US" sz="1400" dirty="0"/>
              <a:t>정신이 건강해야 삶이 행복합니다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대한신경정신의학회</a:t>
            </a:r>
            <a:r>
              <a:rPr lang="en-US" altLang="ko-KR" sz="1400" dirty="0"/>
              <a:t>)</a:t>
            </a:r>
            <a:endParaRPr lang="ko-KR" altLang="en-US" sz="1400" dirty="0"/>
          </a:p>
          <a:p>
            <a:pPr fontAlgn="base"/>
            <a:endParaRPr lang="en-US" altLang="ko-KR" sz="1400" dirty="0"/>
          </a:p>
          <a:p>
            <a:pPr fontAlgn="base"/>
            <a:r>
              <a:rPr lang="ko-KR" altLang="en-US" sz="1400" dirty="0"/>
              <a:t>도박중독의 인지행동치료</a:t>
            </a:r>
            <a:r>
              <a:rPr lang="en-US" altLang="ko-KR" sz="1400" dirty="0"/>
              <a:t>/ </a:t>
            </a:r>
            <a:r>
              <a:rPr lang="ko-KR" altLang="en-US" sz="1400" dirty="0"/>
              <a:t>저자 </a:t>
            </a:r>
            <a:r>
              <a:rPr lang="en-US" altLang="ko-KR" sz="1400" dirty="0" err="1"/>
              <a:t>Namrata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Raylu</a:t>
            </a:r>
            <a:r>
              <a:rPr lang="en-US" altLang="ko-KR" sz="1400" dirty="0"/>
              <a:t>, Tian Po </a:t>
            </a:r>
            <a:r>
              <a:rPr lang="en-US" altLang="ko-KR" sz="1400" dirty="0" err="1"/>
              <a:t>Oei</a:t>
            </a:r>
            <a:r>
              <a:rPr lang="en-US" altLang="ko-KR" sz="1400" dirty="0"/>
              <a:t>|</a:t>
            </a:r>
            <a:r>
              <a:rPr lang="ko-KR" altLang="en-US" sz="1400" dirty="0"/>
              <a:t>역자 전영민</a:t>
            </a:r>
            <a:r>
              <a:rPr lang="en-US" altLang="ko-KR" sz="1400" dirty="0"/>
              <a:t>, </a:t>
            </a:r>
            <a:r>
              <a:rPr lang="ko-KR" altLang="en-US" sz="1400" dirty="0"/>
              <a:t>신성만</a:t>
            </a:r>
            <a:r>
              <a:rPr lang="en-US" altLang="ko-KR" sz="1400" dirty="0"/>
              <a:t>, </a:t>
            </a:r>
            <a:r>
              <a:rPr lang="ko-KR" altLang="en-US" sz="1400" dirty="0"/>
              <a:t>이정임</a:t>
            </a:r>
            <a:r>
              <a:rPr lang="en-US" altLang="ko-KR" sz="1400" dirty="0"/>
              <a:t>|</a:t>
            </a:r>
            <a:r>
              <a:rPr lang="ko-KR" altLang="en-US" sz="1400" dirty="0"/>
              <a:t>박학사 </a:t>
            </a:r>
            <a:r>
              <a:rPr lang="en-US" altLang="ko-KR" sz="1400" dirty="0"/>
              <a:t>|2015.02.25</a:t>
            </a:r>
            <a:endParaRPr lang="ko-KR" altLang="en-US" sz="1400" dirty="0"/>
          </a:p>
          <a:p>
            <a:pPr fontAlgn="base"/>
            <a:endParaRPr lang="en-US" altLang="ko-KR" sz="1400" dirty="0"/>
          </a:p>
          <a:p>
            <a:pPr fontAlgn="base"/>
            <a:r>
              <a:rPr lang="en-US" altLang="ko-KR" sz="1400" dirty="0"/>
              <a:t>[</a:t>
            </a:r>
            <a:r>
              <a:rPr lang="ko-KR" altLang="en-US" sz="1400" dirty="0" err="1"/>
              <a:t>네이버</a:t>
            </a:r>
            <a:r>
              <a:rPr lang="ko-KR" altLang="en-US" sz="1400" dirty="0"/>
              <a:t> 지식백과</a:t>
            </a:r>
            <a:r>
              <a:rPr lang="en-US" altLang="ko-KR" sz="1400" dirty="0"/>
              <a:t>] </a:t>
            </a:r>
            <a:r>
              <a:rPr lang="ko-KR" altLang="en-US" sz="1400" dirty="0"/>
              <a:t>동기 강화 상담 </a:t>
            </a:r>
            <a:r>
              <a:rPr lang="en-US" altLang="ko-KR" sz="1400" dirty="0"/>
              <a:t>[motivational interviewing] (</a:t>
            </a:r>
            <a:r>
              <a:rPr lang="ko-KR" altLang="en-US" sz="1400" dirty="0"/>
              <a:t>심리학용어사전</a:t>
            </a:r>
            <a:r>
              <a:rPr lang="en-US" altLang="ko-KR" sz="1400" dirty="0"/>
              <a:t>, 2014. 4.)</a:t>
            </a:r>
          </a:p>
          <a:p>
            <a:pPr fontAlgn="base"/>
            <a:endParaRPr lang="en-US" altLang="ko-KR" sz="1400" dirty="0"/>
          </a:p>
          <a:p>
            <a:pPr fontAlgn="base"/>
            <a:r>
              <a:rPr lang="ko-KR" altLang="en-US" sz="1400" dirty="0"/>
              <a:t>도박중독 예방을 위한 심리치료 연구동향 분석 </a:t>
            </a:r>
            <a:r>
              <a:rPr lang="en-US" altLang="ko-KR" sz="1400" dirty="0"/>
              <a:t>/ </a:t>
            </a:r>
            <a:r>
              <a:rPr lang="ko-KR" altLang="en-US" sz="1400" dirty="0"/>
              <a:t>저자 </a:t>
            </a:r>
            <a:r>
              <a:rPr lang="en-US" altLang="ko-KR" sz="1400" dirty="0"/>
              <a:t>:</a:t>
            </a:r>
            <a:r>
              <a:rPr lang="ko-KR" altLang="en-US" sz="1400" dirty="0" err="1"/>
              <a:t>권순군</a:t>
            </a:r>
            <a:r>
              <a:rPr lang="ko-KR" altLang="en-US" sz="1400" dirty="0"/>
              <a:t> </a:t>
            </a:r>
            <a:r>
              <a:rPr lang="en-US" altLang="ko-KR" sz="1400" dirty="0"/>
              <a:t>/ 2017 </a:t>
            </a:r>
            <a:r>
              <a:rPr lang="ko-KR" altLang="en-US" sz="1400" dirty="0"/>
              <a:t>년</a:t>
            </a:r>
            <a:r>
              <a:rPr lang="en-US" altLang="ko-KR" sz="1400" dirty="0"/>
              <a:t>/ </a:t>
            </a:r>
            <a:r>
              <a:rPr lang="ko-KR" altLang="en-US" sz="1400" dirty="0"/>
              <a:t>소장기관 </a:t>
            </a:r>
            <a:r>
              <a:rPr lang="en-US" altLang="ko-KR" sz="1400" dirty="0"/>
              <a:t>: </a:t>
            </a:r>
            <a:r>
              <a:rPr lang="ko-KR" altLang="en-US" sz="1400" dirty="0"/>
              <a:t>선문대학교 중앙도서관 </a:t>
            </a:r>
          </a:p>
        </p:txBody>
      </p:sp>
    </p:spTree>
    <p:extLst>
      <p:ext uri="{BB962C8B-B14F-4D97-AF65-F5344CB8AC3E}">
        <p14:creationId xmlns:p14="http://schemas.microsoft.com/office/powerpoint/2010/main" val="888149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>
            <a:extLst>
              <a:ext uri="{FF2B5EF4-FFF2-40B4-BE49-F238E27FC236}">
                <a16:creationId xmlns:a16="http://schemas.microsoft.com/office/drawing/2014/main" id="{F7816BD3-E875-4ED4-A8B8-C6041323E73D}"/>
              </a:ext>
            </a:extLst>
          </p:cNvPr>
          <p:cNvSpPr/>
          <p:nvPr/>
        </p:nvSpPr>
        <p:spPr>
          <a:xfrm>
            <a:off x="3512978" y="1186816"/>
            <a:ext cx="5166043" cy="4828923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77579" y="2780749"/>
            <a:ext cx="42368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Q&amp;A</a:t>
            </a:r>
          </a:p>
          <a:p>
            <a:pPr algn="ctr"/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ko-KR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감사합니다</a:t>
            </a:r>
            <a:endParaRPr lang="ko-KR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0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4">
            <a:extLst>
              <a:ext uri="{FF2B5EF4-FFF2-40B4-BE49-F238E27FC236}">
                <a16:creationId xmlns:a16="http://schemas.microsoft.com/office/drawing/2014/main" id="{F132B144-0A77-43E5-BFAC-466D4C87EB84}"/>
              </a:ext>
            </a:extLst>
          </p:cNvPr>
          <p:cNvSpPr/>
          <p:nvPr/>
        </p:nvSpPr>
        <p:spPr>
          <a:xfrm>
            <a:off x="3906537" y="2611747"/>
            <a:ext cx="4378926" cy="1321684"/>
          </a:xfrm>
          <a:prstGeom prst="roundRect">
            <a:avLst>
              <a:gd name="adj" fmla="val 6600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도박중독이란</a:t>
            </a:r>
            <a:r>
              <a:rPr lang="en-US" altLang="ko-KR" sz="3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?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3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자유형 47"/>
          <p:cNvSpPr/>
          <p:nvPr/>
        </p:nvSpPr>
        <p:spPr>
          <a:xfrm>
            <a:off x="942039" y="2392387"/>
            <a:ext cx="3257698" cy="3694776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70" h="1935892">
                <a:moveTo>
                  <a:pt x="0" y="0"/>
                </a:moveTo>
                <a:lnTo>
                  <a:pt x="1696995" y="8238"/>
                </a:lnTo>
                <a:lnTo>
                  <a:pt x="1705233" y="1491049"/>
                </a:lnTo>
                <a:lnTo>
                  <a:pt x="1713470" y="1894703"/>
                </a:lnTo>
                <a:lnTo>
                  <a:pt x="922638" y="1935892"/>
                </a:lnTo>
                <a:lnTo>
                  <a:pt x="32952" y="1927655"/>
                </a:lnTo>
                <a:lnTo>
                  <a:pt x="65903" y="897925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808170" y="1883467"/>
            <a:ext cx="3257698" cy="4212743"/>
            <a:chOff x="1218742" y="2048588"/>
            <a:chExt cx="2580726" cy="3615612"/>
          </a:xfrm>
        </p:grpSpPr>
        <p:sp>
          <p:nvSpPr>
            <p:cNvPr id="50" name="자유형 49"/>
            <p:cNvSpPr/>
            <p:nvPr/>
          </p:nvSpPr>
          <p:spPr>
            <a:xfrm>
              <a:off x="1218742" y="2374347"/>
              <a:ext cx="2580726" cy="3289853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470" h="1935892">
                  <a:moveTo>
                    <a:pt x="0" y="0"/>
                  </a:moveTo>
                  <a:lnTo>
                    <a:pt x="1696995" y="8238"/>
                  </a:lnTo>
                  <a:lnTo>
                    <a:pt x="1705233" y="1491049"/>
                  </a:lnTo>
                  <a:lnTo>
                    <a:pt x="1713470" y="1894703"/>
                  </a:lnTo>
                  <a:lnTo>
                    <a:pt x="922638" y="1935892"/>
                  </a:lnTo>
                  <a:lnTo>
                    <a:pt x="32952" y="1927655"/>
                  </a:lnTo>
                  <a:lnTo>
                    <a:pt x="65903" y="897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자유형 50"/>
            <p:cNvSpPr/>
            <p:nvPr/>
          </p:nvSpPr>
          <p:spPr>
            <a:xfrm rot="16200000">
              <a:off x="2182298" y="2214099"/>
              <a:ext cx="653614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자유형 57"/>
          <p:cNvSpPr/>
          <p:nvPr/>
        </p:nvSpPr>
        <p:spPr>
          <a:xfrm>
            <a:off x="4456338" y="2682715"/>
            <a:ext cx="3501244" cy="3382811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  <a:gd name="connsiteX0" fmla="*/ 26851 w 1740321"/>
              <a:gd name="connsiteY0" fmla="*/ 0 h 1935892"/>
              <a:gd name="connsiteX1" fmla="*/ 1723846 w 1740321"/>
              <a:gd name="connsiteY1" fmla="*/ 8238 h 1935892"/>
              <a:gd name="connsiteX2" fmla="*/ 1732084 w 1740321"/>
              <a:gd name="connsiteY2" fmla="*/ 1491049 h 1935892"/>
              <a:gd name="connsiteX3" fmla="*/ 1740321 w 1740321"/>
              <a:gd name="connsiteY3" fmla="*/ 1894703 h 1935892"/>
              <a:gd name="connsiteX4" fmla="*/ 949489 w 1740321"/>
              <a:gd name="connsiteY4" fmla="*/ 1935892 h 1935892"/>
              <a:gd name="connsiteX5" fmla="*/ 59803 w 1740321"/>
              <a:gd name="connsiteY5" fmla="*/ 1927655 h 1935892"/>
              <a:gd name="connsiteX6" fmla="*/ 0 w 1740321"/>
              <a:gd name="connsiteY6" fmla="*/ 914789 h 1935892"/>
              <a:gd name="connsiteX7" fmla="*/ 26851 w 1740321"/>
              <a:gd name="connsiteY7" fmla="*/ 0 h 1935892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24192 w 1740321"/>
              <a:gd name="connsiteY4" fmla="*/ 1809410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70622"/>
              <a:gd name="connsiteY0" fmla="*/ 0 h 1927655"/>
              <a:gd name="connsiteX1" fmla="*/ 1723846 w 1770622"/>
              <a:gd name="connsiteY1" fmla="*/ 8238 h 1927655"/>
              <a:gd name="connsiteX2" fmla="*/ 1732084 w 1770622"/>
              <a:gd name="connsiteY2" fmla="*/ 1491049 h 1927655"/>
              <a:gd name="connsiteX3" fmla="*/ 1740321 w 1770622"/>
              <a:gd name="connsiteY3" fmla="*/ 1894703 h 1927655"/>
              <a:gd name="connsiteX4" fmla="*/ 949489 w 1770622"/>
              <a:gd name="connsiteY4" fmla="*/ 1893732 h 1927655"/>
              <a:gd name="connsiteX5" fmla="*/ 59803 w 1770622"/>
              <a:gd name="connsiteY5" fmla="*/ 1927655 h 1927655"/>
              <a:gd name="connsiteX6" fmla="*/ 0 w 1770622"/>
              <a:gd name="connsiteY6" fmla="*/ 914789 h 1927655"/>
              <a:gd name="connsiteX7" fmla="*/ 26851 w 1770622"/>
              <a:gd name="connsiteY7" fmla="*/ 0 h 192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622" h="1927655">
                <a:moveTo>
                  <a:pt x="26851" y="0"/>
                </a:moveTo>
                <a:lnTo>
                  <a:pt x="1723846" y="8238"/>
                </a:lnTo>
                <a:cubicBezTo>
                  <a:pt x="1726592" y="502508"/>
                  <a:pt x="1822092" y="929322"/>
                  <a:pt x="1732084" y="1491049"/>
                </a:cubicBezTo>
                <a:lnTo>
                  <a:pt x="1740321" y="1894703"/>
                </a:lnTo>
                <a:cubicBezTo>
                  <a:pt x="1476710" y="1894379"/>
                  <a:pt x="1213100" y="1868759"/>
                  <a:pt x="949489" y="1893732"/>
                </a:cubicBezTo>
                <a:lnTo>
                  <a:pt x="59803" y="1927655"/>
                </a:lnTo>
                <a:lnTo>
                  <a:pt x="0" y="914789"/>
                </a:lnTo>
                <a:lnTo>
                  <a:pt x="26851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9" name="자유형 58"/>
          <p:cNvSpPr/>
          <p:nvPr/>
        </p:nvSpPr>
        <p:spPr>
          <a:xfrm>
            <a:off x="8083218" y="2540873"/>
            <a:ext cx="3280174" cy="3568431"/>
          </a:xfrm>
          <a:custGeom>
            <a:avLst/>
            <a:gdLst>
              <a:gd name="connsiteX0" fmla="*/ 0 w 2514600"/>
              <a:gd name="connsiteY0" fmla="*/ 50800 h 2819400"/>
              <a:gd name="connsiteX1" fmla="*/ 1765300 w 2514600"/>
              <a:gd name="connsiteY1" fmla="*/ 63500 h 2819400"/>
              <a:gd name="connsiteX2" fmla="*/ 2501900 w 2514600"/>
              <a:gd name="connsiteY2" fmla="*/ 50800 h 2819400"/>
              <a:gd name="connsiteX3" fmla="*/ 2514600 w 2514600"/>
              <a:gd name="connsiteY3" fmla="*/ 927100 h 2819400"/>
              <a:gd name="connsiteX4" fmla="*/ 2451100 w 2514600"/>
              <a:gd name="connsiteY4" fmla="*/ 2552700 h 2819400"/>
              <a:gd name="connsiteX5" fmla="*/ 2082800 w 2514600"/>
              <a:gd name="connsiteY5" fmla="*/ 2819400 h 2819400"/>
              <a:gd name="connsiteX6" fmla="*/ 215900 w 2514600"/>
              <a:gd name="connsiteY6" fmla="*/ 2819400 h 2819400"/>
              <a:gd name="connsiteX7" fmla="*/ 228600 w 2514600"/>
              <a:gd name="connsiteY7" fmla="*/ 2286000 h 2819400"/>
              <a:gd name="connsiteX8" fmla="*/ 76200 w 2514600"/>
              <a:gd name="connsiteY8" fmla="*/ 1498600 h 2819400"/>
              <a:gd name="connsiteX9" fmla="*/ 88900 w 2514600"/>
              <a:gd name="connsiteY9" fmla="*/ 571500 h 2819400"/>
              <a:gd name="connsiteX10" fmla="*/ 0 w 2514600"/>
              <a:gd name="connsiteY10" fmla="*/ 0 h 2819400"/>
              <a:gd name="connsiteX11" fmla="*/ 0 w 2514600"/>
              <a:gd name="connsiteY11" fmla="*/ 50800 h 28194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228600 w 2514600"/>
              <a:gd name="connsiteY7" fmla="*/ 22352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88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73251"/>
              <a:gd name="connsiteX1" fmla="*/ 1765300 w 2514600"/>
              <a:gd name="connsiteY1" fmla="*/ 12700 h 2773251"/>
              <a:gd name="connsiteX2" fmla="*/ 2501900 w 2514600"/>
              <a:gd name="connsiteY2" fmla="*/ 0 h 2773251"/>
              <a:gd name="connsiteX3" fmla="*/ 2514600 w 2514600"/>
              <a:gd name="connsiteY3" fmla="*/ 876300 h 2773251"/>
              <a:gd name="connsiteX4" fmla="*/ 2482850 w 2514600"/>
              <a:gd name="connsiteY4" fmla="*/ 2773251 h 2773251"/>
              <a:gd name="connsiteX5" fmla="*/ 2082800 w 2514600"/>
              <a:gd name="connsiteY5" fmla="*/ 2768600 h 2773251"/>
              <a:gd name="connsiteX6" fmla="*/ 88900 w 2514600"/>
              <a:gd name="connsiteY6" fmla="*/ 2768600 h 2773251"/>
              <a:gd name="connsiteX7" fmla="*/ 88900 w 2514600"/>
              <a:gd name="connsiteY7" fmla="*/ 2298700 h 2773251"/>
              <a:gd name="connsiteX8" fmla="*/ 76200 w 2514600"/>
              <a:gd name="connsiteY8" fmla="*/ 1447800 h 2773251"/>
              <a:gd name="connsiteX9" fmla="*/ 88900 w 2514600"/>
              <a:gd name="connsiteY9" fmla="*/ 520700 h 2773251"/>
              <a:gd name="connsiteX10" fmla="*/ 19050 w 2514600"/>
              <a:gd name="connsiteY10" fmla="*/ 44450 h 2773251"/>
              <a:gd name="connsiteX11" fmla="*/ 0 w 2514600"/>
              <a:gd name="connsiteY11" fmla="*/ 0 h 277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600" h="2773251">
                <a:moveTo>
                  <a:pt x="0" y="0"/>
                </a:moveTo>
                <a:lnTo>
                  <a:pt x="1765300" y="12700"/>
                </a:lnTo>
                <a:lnTo>
                  <a:pt x="2501900" y="0"/>
                </a:lnTo>
                <a:lnTo>
                  <a:pt x="2514600" y="876300"/>
                </a:lnTo>
                <a:lnTo>
                  <a:pt x="2482850" y="2773251"/>
                </a:lnTo>
                <a:lnTo>
                  <a:pt x="2082800" y="2768600"/>
                </a:lnTo>
                <a:lnTo>
                  <a:pt x="88900" y="2768600"/>
                </a:lnTo>
                <a:lnTo>
                  <a:pt x="88900" y="2298700"/>
                </a:lnTo>
                <a:lnTo>
                  <a:pt x="76200" y="1447800"/>
                </a:lnTo>
                <a:lnTo>
                  <a:pt x="88900" y="520700"/>
                </a:lnTo>
                <a:lnTo>
                  <a:pt x="19050" y="44450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4289120" y="1807470"/>
            <a:ext cx="3501244" cy="4213055"/>
            <a:chOff x="4734300" y="2048316"/>
            <a:chExt cx="2666805" cy="3615884"/>
          </a:xfrm>
        </p:grpSpPr>
        <p:sp>
          <p:nvSpPr>
            <p:cNvPr id="61" name="자유형 60"/>
            <p:cNvSpPr/>
            <p:nvPr/>
          </p:nvSpPr>
          <p:spPr>
            <a:xfrm>
              <a:off x="4734300" y="2374346"/>
              <a:ext cx="2666805" cy="3289854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  <a:gd name="connsiteX0" fmla="*/ 26851 w 1740321"/>
                <a:gd name="connsiteY0" fmla="*/ 0 h 1935892"/>
                <a:gd name="connsiteX1" fmla="*/ 1723846 w 1740321"/>
                <a:gd name="connsiteY1" fmla="*/ 8238 h 1935892"/>
                <a:gd name="connsiteX2" fmla="*/ 1732084 w 1740321"/>
                <a:gd name="connsiteY2" fmla="*/ 1491049 h 1935892"/>
                <a:gd name="connsiteX3" fmla="*/ 1740321 w 1740321"/>
                <a:gd name="connsiteY3" fmla="*/ 1894703 h 1935892"/>
                <a:gd name="connsiteX4" fmla="*/ 949489 w 1740321"/>
                <a:gd name="connsiteY4" fmla="*/ 1935892 h 1935892"/>
                <a:gd name="connsiteX5" fmla="*/ 59803 w 1740321"/>
                <a:gd name="connsiteY5" fmla="*/ 1927655 h 1935892"/>
                <a:gd name="connsiteX6" fmla="*/ 0 w 1740321"/>
                <a:gd name="connsiteY6" fmla="*/ 914789 h 1935892"/>
                <a:gd name="connsiteX7" fmla="*/ 26851 w 1740321"/>
                <a:gd name="connsiteY7" fmla="*/ 0 h 1935892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24192 w 1740321"/>
                <a:gd name="connsiteY4" fmla="*/ 1809410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70622"/>
                <a:gd name="connsiteY0" fmla="*/ 0 h 1927655"/>
                <a:gd name="connsiteX1" fmla="*/ 1723846 w 1770622"/>
                <a:gd name="connsiteY1" fmla="*/ 8238 h 1927655"/>
                <a:gd name="connsiteX2" fmla="*/ 1732084 w 1770622"/>
                <a:gd name="connsiteY2" fmla="*/ 1491049 h 1927655"/>
                <a:gd name="connsiteX3" fmla="*/ 1740321 w 1770622"/>
                <a:gd name="connsiteY3" fmla="*/ 1894703 h 1927655"/>
                <a:gd name="connsiteX4" fmla="*/ 949489 w 1770622"/>
                <a:gd name="connsiteY4" fmla="*/ 1893732 h 1927655"/>
                <a:gd name="connsiteX5" fmla="*/ 59803 w 1770622"/>
                <a:gd name="connsiteY5" fmla="*/ 1927655 h 1927655"/>
                <a:gd name="connsiteX6" fmla="*/ 0 w 1770622"/>
                <a:gd name="connsiteY6" fmla="*/ 914789 h 1927655"/>
                <a:gd name="connsiteX7" fmla="*/ 26851 w 1770622"/>
                <a:gd name="connsiteY7" fmla="*/ 0 h 192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0622" h="1927655">
                  <a:moveTo>
                    <a:pt x="26851" y="0"/>
                  </a:moveTo>
                  <a:lnTo>
                    <a:pt x="1723846" y="8238"/>
                  </a:lnTo>
                  <a:cubicBezTo>
                    <a:pt x="1726592" y="502508"/>
                    <a:pt x="1822092" y="929322"/>
                    <a:pt x="1732084" y="1491049"/>
                  </a:cubicBezTo>
                  <a:lnTo>
                    <a:pt x="1740321" y="1894703"/>
                  </a:lnTo>
                  <a:cubicBezTo>
                    <a:pt x="1476710" y="1894379"/>
                    <a:pt x="1213100" y="1868759"/>
                    <a:pt x="949489" y="1893732"/>
                  </a:cubicBezTo>
                  <a:lnTo>
                    <a:pt x="59803" y="1927655"/>
                  </a:lnTo>
                  <a:lnTo>
                    <a:pt x="0" y="914789"/>
                  </a:lnTo>
                  <a:lnTo>
                    <a:pt x="2685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자유형 61"/>
            <p:cNvSpPr/>
            <p:nvPr/>
          </p:nvSpPr>
          <p:spPr>
            <a:xfrm rot="16200000">
              <a:off x="5805283" y="2146843"/>
              <a:ext cx="519645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7983336" y="1788819"/>
            <a:ext cx="3280174" cy="4298344"/>
            <a:chOff x="8199911" y="2108331"/>
            <a:chExt cx="2514600" cy="3517769"/>
          </a:xfrm>
        </p:grpSpPr>
        <p:grpSp>
          <p:nvGrpSpPr>
            <p:cNvPr id="70" name="그룹 69"/>
            <p:cNvGrpSpPr/>
            <p:nvPr/>
          </p:nvGrpSpPr>
          <p:grpSpPr>
            <a:xfrm>
              <a:off x="8199911" y="2374562"/>
              <a:ext cx="2514600" cy="3251538"/>
              <a:chOff x="8320283" y="3625631"/>
              <a:chExt cx="2514600" cy="3087697"/>
            </a:xfrm>
          </p:grpSpPr>
          <p:sp>
            <p:nvSpPr>
              <p:cNvPr id="78" name="자유형 77"/>
              <p:cNvSpPr/>
              <p:nvPr/>
            </p:nvSpPr>
            <p:spPr>
              <a:xfrm>
                <a:off x="8320283" y="3625631"/>
                <a:ext cx="2514600" cy="3087697"/>
              </a:xfrm>
              <a:custGeom>
                <a:avLst/>
                <a:gdLst>
                  <a:gd name="connsiteX0" fmla="*/ 0 w 2514600"/>
                  <a:gd name="connsiteY0" fmla="*/ 50800 h 2819400"/>
                  <a:gd name="connsiteX1" fmla="*/ 1765300 w 2514600"/>
                  <a:gd name="connsiteY1" fmla="*/ 63500 h 2819400"/>
                  <a:gd name="connsiteX2" fmla="*/ 2501900 w 2514600"/>
                  <a:gd name="connsiteY2" fmla="*/ 50800 h 2819400"/>
                  <a:gd name="connsiteX3" fmla="*/ 2514600 w 2514600"/>
                  <a:gd name="connsiteY3" fmla="*/ 927100 h 2819400"/>
                  <a:gd name="connsiteX4" fmla="*/ 2451100 w 2514600"/>
                  <a:gd name="connsiteY4" fmla="*/ 2552700 h 2819400"/>
                  <a:gd name="connsiteX5" fmla="*/ 2082800 w 2514600"/>
                  <a:gd name="connsiteY5" fmla="*/ 2819400 h 2819400"/>
                  <a:gd name="connsiteX6" fmla="*/ 215900 w 2514600"/>
                  <a:gd name="connsiteY6" fmla="*/ 2819400 h 2819400"/>
                  <a:gd name="connsiteX7" fmla="*/ 228600 w 2514600"/>
                  <a:gd name="connsiteY7" fmla="*/ 2286000 h 2819400"/>
                  <a:gd name="connsiteX8" fmla="*/ 76200 w 2514600"/>
                  <a:gd name="connsiteY8" fmla="*/ 1498600 h 2819400"/>
                  <a:gd name="connsiteX9" fmla="*/ 88900 w 2514600"/>
                  <a:gd name="connsiteY9" fmla="*/ 571500 h 2819400"/>
                  <a:gd name="connsiteX10" fmla="*/ 0 w 2514600"/>
                  <a:gd name="connsiteY10" fmla="*/ 0 h 2819400"/>
                  <a:gd name="connsiteX11" fmla="*/ 0 w 2514600"/>
                  <a:gd name="connsiteY11" fmla="*/ 50800 h 28194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228600 w 2514600"/>
                  <a:gd name="connsiteY7" fmla="*/ 22352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88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4600" h="2768600">
                    <a:moveTo>
                      <a:pt x="0" y="0"/>
                    </a:moveTo>
                    <a:lnTo>
                      <a:pt x="1765300" y="12700"/>
                    </a:lnTo>
                    <a:lnTo>
                      <a:pt x="2501900" y="0"/>
                    </a:lnTo>
                    <a:lnTo>
                      <a:pt x="2514600" y="876300"/>
                    </a:lnTo>
                    <a:lnTo>
                      <a:pt x="2451100" y="2501900"/>
                    </a:lnTo>
                    <a:lnTo>
                      <a:pt x="2082800" y="2768600"/>
                    </a:lnTo>
                    <a:lnTo>
                      <a:pt x="88900" y="2768600"/>
                    </a:lnTo>
                    <a:lnTo>
                      <a:pt x="88900" y="2298700"/>
                    </a:lnTo>
                    <a:lnTo>
                      <a:pt x="76200" y="1447800"/>
                    </a:lnTo>
                    <a:lnTo>
                      <a:pt x="88900" y="520700"/>
                    </a:lnTo>
                    <a:lnTo>
                      <a:pt x="1905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자유형 78"/>
              <p:cNvSpPr/>
              <p:nvPr/>
            </p:nvSpPr>
            <p:spPr>
              <a:xfrm>
                <a:off x="10379044" y="6385916"/>
                <a:ext cx="387350" cy="308910"/>
              </a:xfrm>
              <a:custGeom>
                <a:avLst/>
                <a:gdLst>
                  <a:gd name="connsiteX0" fmla="*/ 0 w 374650"/>
                  <a:gd name="connsiteY0" fmla="*/ 374650 h 374650"/>
                  <a:gd name="connsiteX1" fmla="*/ 374650 w 374650"/>
                  <a:gd name="connsiteY1" fmla="*/ 133350 h 374650"/>
                  <a:gd name="connsiteX2" fmla="*/ 0 w 374650"/>
                  <a:gd name="connsiteY2" fmla="*/ 0 h 374650"/>
                  <a:gd name="connsiteX3" fmla="*/ 0 w 374650"/>
                  <a:gd name="connsiteY3" fmla="*/ 374650 h 374650"/>
                  <a:gd name="connsiteX0" fmla="*/ 0 w 374650"/>
                  <a:gd name="connsiteY0" fmla="*/ 387350 h 387350"/>
                  <a:gd name="connsiteX1" fmla="*/ 374650 w 374650"/>
                  <a:gd name="connsiteY1" fmla="*/ 133350 h 387350"/>
                  <a:gd name="connsiteX2" fmla="*/ 0 w 374650"/>
                  <a:gd name="connsiteY2" fmla="*/ 0 h 387350"/>
                  <a:gd name="connsiteX3" fmla="*/ 0 w 374650"/>
                  <a:gd name="connsiteY3" fmla="*/ 387350 h 387350"/>
                  <a:gd name="connsiteX0" fmla="*/ 50800 w 425450"/>
                  <a:gd name="connsiteY0" fmla="*/ 260350 h 260350"/>
                  <a:gd name="connsiteX1" fmla="*/ 425450 w 425450"/>
                  <a:gd name="connsiteY1" fmla="*/ 6350 h 260350"/>
                  <a:gd name="connsiteX2" fmla="*/ 0 w 425450"/>
                  <a:gd name="connsiteY2" fmla="*/ 0 h 260350"/>
                  <a:gd name="connsiteX3" fmla="*/ 50800 w 425450"/>
                  <a:gd name="connsiteY3" fmla="*/ 260350 h 260350"/>
                  <a:gd name="connsiteX0" fmla="*/ 12700 w 387350"/>
                  <a:gd name="connsiteY0" fmla="*/ 266700 h 266700"/>
                  <a:gd name="connsiteX1" fmla="*/ 387350 w 387350"/>
                  <a:gd name="connsiteY1" fmla="*/ 12700 h 266700"/>
                  <a:gd name="connsiteX2" fmla="*/ 0 w 387350"/>
                  <a:gd name="connsiteY2" fmla="*/ 0 h 266700"/>
                  <a:gd name="connsiteX3" fmla="*/ 12700 w 387350"/>
                  <a:gd name="connsiteY3" fmla="*/ 266700 h 266700"/>
                  <a:gd name="connsiteX0" fmla="*/ 19050 w 387350"/>
                  <a:gd name="connsiteY0" fmla="*/ 308910 h 308910"/>
                  <a:gd name="connsiteX1" fmla="*/ 387350 w 387350"/>
                  <a:gd name="connsiteY1" fmla="*/ 12700 h 308910"/>
                  <a:gd name="connsiteX2" fmla="*/ 0 w 387350"/>
                  <a:gd name="connsiteY2" fmla="*/ 0 h 308910"/>
                  <a:gd name="connsiteX3" fmla="*/ 19050 w 387350"/>
                  <a:gd name="connsiteY3" fmla="*/ 308910 h 3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350" h="308910">
                    <a:moveTo>
                      <a:pt x="19050" y="308910"/>
                    </a:moveTo>
                    <a:lnTo>
                      <a:pt x="387350" y="12700"/>
                    </a:lnTo>
                    <a:lnTo>
                      <a:pt x="0" y="0"/>
                    </a:lnTo>
                    <a:lnTo>
                      <a:pt x="19050" y="30891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" name="자유형 70"/>
            <p:cNvSpPr/>
            <p:nvPr/>
          </p:nvSpPr>
          <p:spPr>
            <a:xfrm rot="16200000">
              <a:off x="9197392" y="2206857"/>
              <a:ext cx="519644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447662" y="1390553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도박중독의 개념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4955536" y="1389473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도박중독의 증상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15119" y="1422336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도박중독의 유형과 발병률</a:t>
            </a:r>
            <a:endParaRPr lang="en-US" altLang="ko-KR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E6073A3-66B8-4C44-BC07-42D20486BA61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 err="1">
                <a:solidFill>
                  <a:prstClr val="white"/>
                </a:solidFill>
              </a:rPr>
              <a:t>도박중독이란</a:t>
            </a:r>
            <a:r>
              <a:rPr lang="en-US" altLang="ko-KR" sz="2800" b="1" kern="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ECC3-9CD8-4956-9C19-002962A631AE}"/>
              </a:ext>
            </a:extLst>
          </p:cNvPr>
          <p:cNvSpPr txBox="1"/>
          <p:nvPr/>
        </p:nvSpPr>
        <p:spPr>
          <a:xfrm>
            <a:off x="994475" y="2588241"/>
            <a:ext cx="2903099" cy="29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도박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그 결과가 불확실한 사건에 돈이나 가치 있는 것을 거는 모든 행위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도박중독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도박행동 자체가 잘못은 아니지만 자신이 감당할 수 있는 시간과 돈의 한계를 넘어서 조절하지 못하고 반복적으로 도박을 하는 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FEFAF6-8B35-4442-9E7C-9055D8FD428B}"/>
              </a:ext>
            </a:extLst>
          </p:cNvPr>
          <p:cNvSpPr txBox="1"/>
          <p:nvPr/>
        </p:nvSpPr>
        <p:spPr>
          <a:xfrm>
            <a:off x="4355857" y="2352777"/>
            <a:ext cx="3377948" cy="328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dirty="0"/>
              <a:t>1. </a:t>
            </a:r>
            <a:r>
              <a:rPr lang="ko-KR" altLang="en-US" sz="1400" dirty="0"/>
              <a:t>분노</a:t>
            </a:r>
            <a:r>
              <a:rPr lang="en-US" altLang="ko-KR" sz="1400" dirty="0"/>
              <a:t>, </a:t>
            </a:r>
            <a:r>
              <a:rPr lang="ko-KR" altLang="en-US" sz="1400" dirty="0"/>
              <a:t>불안</a:t>
            </a:r>
            <a:r>
              <a:rPr lang="en-US" altLang="ko-KR" sz="1400" dirty="0"/>
              <a:t>, </a:t>
            </a:r>
            <a:r>
              <a:rPr lang="ko-KR" altLang="en-US" sz="1400" dirty="0"/>
              <a:t>우울 등 부정적인 감정과  개인적인 문제에서 </a:t>
            </a:r>
            <a:r>
              <a:rPr lang="ko-KR" altLang="en-US" sz="1400" b="1" dirty="0"/>
              <a:t>벗어나기 위해</a:t>
            </a:r>
            <a:r>
              <a:rPr lang="ko-KR" altLang="en-US" sz="1400" dirty="0"/>
              <a:t> 도박을 함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2. </a:t>
            </a:r>
            <a:r>
              <a:rPr lang="ko-KR" altLang="en-US" sz="1400" dirty="0"/>
              <a:t>도박을 하지 않을 시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ko-KR" altLang="en-US" sz="1400" b="1" dirty="0"/>
              <a:t>불안감</a:t>
            </a:r>
            <a:r>
              <a:rPr lang="ko-KR" altLang="en-US" sz="1400" dirty="0"/>
              <a:t>과 </a:t>
            </a:r>
            <a:r>
              <a:rPr lang="ko-KR" altLang="en-US" sz="1400" b="1" dirty="0"/>
              <a:t>상실감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ko-KR" altLang="en-US" sz="1400" b="1" dirty="0"/>
              <a:t>공허감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ko-KR" altLang="en-US" sz="1400" b="1" dirty="0"/>
              <a:t>극단적인 감정변화</a:t>
            </a:r>
            <a:r>
              <a:rPr lang="ko-KR" altLang="en-US" sz="1400" dirty="0"/>
              <a:t>를 경험함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3. </a:t>
            </a:r>
            <a:r>
              <a:rPr lang="ko-KR" altLang="en-US" sz="1400" dirty="0"/>
              <a:t>도박행동의 결과 때문에 </a:t>
            </a:r>
            <a:r>
              <a:rPr lang="ko-KR" altLang="en-US" sz="1400" b="1" dirty="0"/>
              <a:t>죄책감</a:t>
            </a:r>
            <a:r>
              <a:rPr lang="en-US" altLang="ko-KR" sz="1400" dirty="0"/>
              <a:t>, </a:t>
            </a:r>
            <a:r>
              <a:rPr lang="ko-KR" altLang="en-US" sz="1400" b="1" dirty="0"/>
              <a:t>수치심</a:t>
            </a:r>
            <a:r>
              <a:rPr lang="ko-KR" altLang="en-US" sz="1400" dirty="0"/>
              <a:t>을 느낌 </a:t>
            </a:r>
            <a:r>
              <a:rPr lang="en-US" altLang="ko-KR" sz="1400" dirty="0"/>
              <a:t> </a:t>
            </a:r>
            <a:r>
              <a:rPr lang="ko-KR" altLang="en-US" sz="1400" dirty="0">
                <a:ea typeface="맑은 고딕"/>
              </a:rPr>
              <a:t>도박자금 마련을 위해 물건을 팔고</a:t>
            </a:r>
            <a:r>
              <a:rPr lang="en-US" altLang="ko-KR" sz="1400" dirty="0">
                <a:ea typeface="맑은 고딕"/>
              </a:rPr>
              <a:t>, </a:t>
            </a:r>
            <a:r>
              <a:rPr lang="ko-KR" altLang="en-US" sz="1400" dirty="0">
                <a:ea typeface="맑은 고딕"/>
              </a:rPr>
              <a:t>범죄행위까지도 서슴지 않는 등</a:t>
            </a:r>
            <a:r>
              <a:rPr lang="ko-KR" altLang="en-US" sz="1400" dirty="0"/>
              <a:t> </a:t>
            </a:r>
            <a:r>
              <a:rPr lang="ko-KR" altLang="en-US" sz="1400" dirty="0">
                <a:ea typeface="맑은 고딕"/>
              </a:rPr>
              <a:t>사용 가능한 돈이나 시간보다 </a:t>
            </a:r>
            <a:r>
              <a:rPr lang="ko-KR" altLang="en-US" sz="1400" b="1" dirty="0">
                <a:ea typeface="맑은 고딕"/>
              </a:rPr>
              <a:t>더 많이 도박에 사용</a:t>
            </a:r>
            <a:r>
              <a:rPr lang="ko-KR" altLang="en-US" sz="1400" dirty="0">
                <a:ea typeface="맑은 고딕"/>
              </a:rPr>
              <a:t>함</a:t>
            </a:r>
            <a:endParaRPr lang="en-US" altLang="ko-KR" sz="1400" dirty="0">
              <a:ea typeface="맑은 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DC643-328D-4303-B3E5-9F080E0B9539}"/>
              </a:ext>
            </a:extLst>
          </p:cNvPr>
          <p:cNvSpPr txBox="1"/>
          <p:nvPr/>
        </p:nvSpPr>
        <p:spPr>
          <a:xfrm>
            <a:off x="8139183" y="2505464"/>
            <a:ext cx="30035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*</a:t>
            </a:r>
            <a:r>
              <a:rPr lang="ko-KR" altLang="ko-KR" sz="1400" b="1" dirty="0">
                <a:solidFill>
                  <a:srgbClr val="00B050"/>
                </a:solidFill>
              </a:rPr>
              <a:t>신경증 도박</a:t>
            </a:r>
            <a:r>
              <a:rPr lang="ko-KR" altLang="ko-KR" sz="1400" dirty="0"/>
              <a:t> </a:t>
            </a:r>
            <a:r>
              <a:rPr lang="en-US" altLang="ko-KR" sz="1400" dirty="0"/>
              <a:t>34% </a:t>
            </a:r>
            <a:r>
              <a:rPr lang="ko-KR" altLang="ko-KR" sz="1400" dirty="0"/>
              <a:t>부부 갈등과 같은 정서 문제에 대한 반응으로 동기화되며</a:t>
            </a:r>
            <a:r>
              <a:rPr lang="en-US" altLang="ko-KR" sz="1400" dirty="0"/>
              <a:t>, </a:t>
            </a:r>
            <a:r>
              <a:rPr lang="ko-KR" altLang="ko-KR" sz="1400" dirty="0"/>
              <a:t>갈등이 해결되면 가라앉음</a:t>
            </a:r>
            <a:endParaRPr lang="en-US" altLang="ko-KR" sz="1400" dirty="0"/>
          </a:p>
          <a:p>
            <a:pPr fontAlgn="t"/>
            <a:endParaRPr lang="en-US" altLang="ko-KR" sz="1000" dirty="0"/>
          </a:p>
          <a:p>
            <a:pPr fontAlgn="t"/>
            <a:r>
              <a:rPr lang="en-US" altLang="ko-KR" sz="1400" dirty="0"/>
              <a:t>*</a:t>
            </a:r>
            <a:r>
              <a:rPr lang="ko-KR" altLang="ko-KR" sz="1400" b="1" dirty="0">
                <a:solidFill>
                  <a:srgbClr val="00B050"/>
                </a:solidFill>
              </a:rPr>
              <a:t>정신병질 도박</a:t>
            </a:r>
            <a:r>
              <a:rPr lang="ko-KR" altLang="ko-KR" sz="1400" dirty="0"/>
              <a:t> </a:t>
            </a:r>
            <a:r>
              <a:rPr lang="en-US" altLang="ko-KR" sz="1400" dirty="0"/>
              <a:t>24% </a:t>
            </a:r>
            <a:r>
              <a:rPr lang="ko-KR" altLang="ko-KR" sz="1400" dirty="0"/>
              <a:t>반사회적인 행동 패턴으로 나타</a:t>
            </a:r>
            <a:r>
              <a:rPr lang="ko-KR" altLang="en-US" sz="1400" dirty="0"/>
              <a:t>남</a:t>
            </a:r>
            <a:endParaRPr lang="en-US" altLang="ko-KR" sz="1400" dirty="0"/>
          </a:p>
          <a:p>
            <a:pPr fontAlgn="t"/>
            <a:endParaRPr lang="en-US" altLang="ko-KR" sz="1000" dirty="0"/>
          </a:p>
          <a:p>
            <a:pPr fontAlgn="t"/>
            <a:r>
              <a:rPr lang="en-US" altLang="ko-KR" sz="1400" dirty="0"/>
              <a:t>*</a:t>
            </a:r>
            <a:r>
              <a:rPr lang="ko-KR" altLang="ko-KR" sz="1400" b="1" dirty="0">
                <a:solidFill>
                  <a:srgbClr val="00B050"/>
                </a:solidFill>
              </a:rPr>
              <a:t>충동성 도박</a:t>
            </a:r>
            <a:r>
              <a:rPr lang="ko-KR" altLang="ko-KR" sz="1400" dirty="0"/>
              <a:t> </a:t>
            </a:r>
            <a:r>
              <a:rPr lang="en-US" altLang="ko-KR" sz="1400" dirty="0"/>
              <a:t>18% </a:t>
            </a:r>
            <a:r>
              <a:rPr lang="ko-KR" altLang="ko-KR" sz="1400" dirty="0"/>
              <a:t>통제상실</a:t>
            </a:r>
            <a:r>
              <a:rPr lang="ko-KR" altLang="en-US" sz="1400" dirty="0"/>
              <a:t>을</a:t>
            </a:r>
            <a:r>
              <a:rPr lang="ko-KR" altLang="ko-KR" sz="1400" dirty="0"/>
              <a:t> 수반</a:t>
            </a:r>
            <a:endParaRPr lang="en-US" altLang="ko-KR" sz="1400" dirty="0"/>
          </a:p>
          <a:p>
            <a:endParaRPr lang="en-US" altLang="ko-KR" sz="1000" dirty="0"/>
          </a:p>
          <a:p>
            <a:r>
              <a:rPr lang="en-US" altLang="ko-KR" sz="1400" dirty="0"/>
              <a:t>*</a:t>
            </a:r>
            <a:r>
              <a:rPr lang="ko-KR" altLang="ko-KR" sz="1400" b="1" dirty="0">
                <a:solidFill>
                  <a:srgbClr val="00B050"/>
                </a:solidFill>
              </a:rPr>
              <a:t>하위문화 도박</a:t>
            </a:r>
            <a:r>
              <a:rPr lang="ko-KR" altLang="ko-KR" sz="1400" dirty="0"/>
              <a:t> </a:t>
            </a:r>
            <a:r>
              <a:rPr lang="en-US" altLang="ko-KR" sz="1400" dirty="0"/>
              <a:t>14% </a:t>
            </a:r>
            <a:r>
              <a:rPr lang="ko-KR" altLang="ko-KR" sz="1400" dirty="0"/>
              <a:t>동료들과 어울리기 위해 도박을 하지만 이후에 도박을 조절하는 데 곤란을 겪</a:t>
            </a:r>
            <a:r>
              <a:rPr lang="ko-KR" altLang="en-US" sz="1400" dirty="0"/>
              <a:t>음</a:t>
            </a:r>
            <a:endParaRPr lang="en-US" altLang="ko-KR" sz="1400" dirty="0"/>
          </a:p>
          <a:p>
            <a:pPr fontAlgn="t"/>
            <a:endParaRPr lang="ko-KR" altLang="ko-KR" sz="1000" dirty="0"/>
          </a:p>
          <a:p>
            <a:r>
              <a:rPr lang="en-US" altLang="ko-KR" sz="1400" dirty="0"/>
              <a:t>*</a:t>
            </a:r>
            <a:r>
              <a:rPr lang="ko-KR" altLang="en-US" sz="1400" b="1" dirty="0">
                <a:solidFill>
                  <a:srgbClr val="00B050"/>
                </a:solidFill>
              </a:rPr>
              <a:t>증상도박</a:t>
            </a:r>
            <a:r>
              <a:rPr lang="ko-KR" altLang="en-US" sz="1400" dirty="0"/>
              <a:t> </a:t>
            </a:r>
            <a:r>
              <a:rPr lang="en-US" altLang="ko-KR" sz="1400" dirty="0"/>
              <a:t>10% </a:t>
            </a:r>
            <a:r>
              <a:rPr lang="ko-KR" altLang="en-US" sz="1400" kern="0" dirty="0"/>
              <a:t>우울과 같은 어떤 다른 정신 질환과 연합되어 있으며</a:t>
            </a:r>
            <a:r>
              <a:rPr lang="en-US" altLang="ko-KR" sz="1400" kern="0" dirty="0"/>
              <a:t>, </a:t>
            </a:r>
            <a:r>
              <a:rPr lang="ko-KR" altLang="en-US" sz="1400" kern="0" dirty="0"/>
              <a:t>이차적인 현상으로 됨</a:t>
            </a:r>
            <a:endParaRPr lang="ko-KR" altLang="en-US" sz="1400" kern="0" dirty="0">
              <a:solidFill>
                <a:srgbClr val="000000"/>
              </a:solidFill>
              <a:latin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95829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2A1C4801-7227-4EBE-B24B-2AD1D59034C9}"/>
              </a:ext>
            </a:extLst>
          </p:cNvPr>
          <p:cNvSpPr/>
          <p:nvPr/>
        </p:nvSpPr>
        <p:spPr>
          <a:xfrm>
            <a:off x="701212" y="383159"/>
            <a:ext cx="5518159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prstClr val="white"/>
                </a:solidFill>
              </a:rPr>
              <a:t>도박문제 선별검사</a:t>
            </a:r>
            <a:endParaRPr lang="ko-KR" altLang="en-US" sz="4800" b="1" kern="0" dirty="0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21441" y="1132494"/>
            <a:ext cx="5639512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지난 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년 동안에 대해 생각해 보고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해당하는 점수에 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</a:t>
            </a:r>
            <a:r>
              <a: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표 하세요</a:t>
            </a:r>
            <a:endParaRPr lang="en-US" altLang="ko-KR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C54BFD8-2258-46B6-80BB-3D56E36E6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06703"/>
              </p:ext>
            </p:extLst>
          </p:nvPr>
        </p:nvGraphicFramePr>
        <p:xfrm>
          <a:off x="754077" y="1564816"/>
          <a:ext cx="10719942" cy="47212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79460">
                  <a:extLst>
                    <a:ext uri="{9D8B030D-6E8A-4147-A177-3AD203B41FA5}">
                      <a16:colId xmlns:a16="http://schemas.microsoft.com/office/drawing/2014/main" val="2224340024"/>
                    </a:ext>
                  </a:extLst>
                </a:gridCol>
                <a:gridCol w="600147">
                  <a:extLst>
                    <a:ext uri="{9D8B030D-6E8A-4147-A177-3AD203B41FA5}">
                      <a16:colId xmlns:a16="http://schemas.microsoft.com/office/drawing/2014/main" val="736092966"/>
                    </a:ext>
                  </a:extLst>
                </a:gridCol>
                <a:gridCol w="566916">
                  <a:extLst>
                    <a:ext uri="{9D8B030D-6E8A-4147-A177-3AD203B41FA5}">
                      <a16:colId xmlns:a16="http://schemas.microsoft.com/office/drawing/2014/main" val="1946760053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1778804647"/>
                    </a:ext>
                  </a:extLst>
                </a:gridCol>
                <a:gridCol w="553453">
                  <a:extLst>
                    <a:ext uri="{9D8B030D-6E8A-4147-A177-3AD203B41FA5}">
                      <a16:colId xmlns:a16="http://schemas.microsoft.com/office/drawing/2014/main" val="277145969"/>
                    </a:ext>
                  </a:extLst>
                </a:gridCol>
                <a:gridCol w="2935705">
                  <a:extLst>
                    <a:ext uri="{9D8B030D-6E8A-4147-A177-3AD203B41FA5}">
                      <a16:colId xmlns:a16="http://schemas.microsoft.com/office/drawing/2014/main" val="2467814827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304915988"/>
                    </a:ext>
                  </a:extLst>
                </a:gridCol>
                <a:gridCol w="565484">
                  <a:extLst>
                    <a:ext uri="{9D8B030D-6E8A-4147-A177-3AD203B41FA5}">
                      <a16:colId xmlns:a16="http://schemas.microsoft.com/office/drawing/2014/main" val="1425006704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599818678"/>
                    </a:ext>
                  </a:extLst>
                </a:gridCol>
                <a:gridCol w="573408">
                  <a:extLst>
                    <a:ext uri="{9D8B030D-6E8A-4147-A177-3AD203B41FA5}">
                      <a16:colId xmlns:a16="http://schemas.microsoft.com/office/drawing/2014/main" val="1694928552"/>
                    </a:ext>
                  </a:extLst>
                </a:gridCol>
              </a:tblGrid>
              <a:tr h="7503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문항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없음 </a:t>
                      </a:r>
                      <a:r>
                        <a:rPr lang="en-US" altLang="ko-KR" sz="1400" b="0" dirty="0"/>
                        <a:t>0</a:t>
                      </a:r>
                      <a:r>
                        <a:rPr lang="ko-KR" altLang="en-US" sz="1400" b="0" dirty="0"/>
                        <a:t>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가끔 </a:t>
                      </a:r>
                      <a:r>
                        <a:rPr lang="en-US" altLang="ko-KR" sz="1400" b="0" dirty="0"/>
                        <a:t>1</a:t>
                      </a:r>
                      <a:r>
                        <a:rPr lang="ko-KR" altLang="en-US" sz="1400" b="0" dirty="0"/>
                        <a:t>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때때로 </a:t>
                      </a:r>
                      <a:r>
                        <a:rPr lang="en-US" altLang="ko-KR" sz="1400" b="0" dirty="0"/>
                        <a:t>2</a:t>
                      </a:r>
                      <a:r>
                        <a:rPr lang="ko-KR" altLang="en-US" sz="1400" b="0" dirty="0"/>
                        <a:t>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거의 항상 </a:t>
                      </a:r>
                      <a:r>
                        <a:rPr lang="en-US" altLang="ko-KR" sz="1400" b="0" dirty="0"/>
                        <a:t>3</a:t>
                      </a:r>
                      <a:r>
                        <a:rPr lang="ko-KR" altLang="en-US" sz="1400" b="0" dirty="0"/>
                        <a:t>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문항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없음 </a:t>
                      </a:r>
                      <a:r>
                        <a:rPr lang="en-US" altLang="ko-KR" sz="1400" b="0" dirty="0"/>
                        <a:t>0</a:t>
                      </a:r>
                      <a:r>
                        <a:rPr lang="ko-KR" altLang="en-US" sz="1400" b="0" dirty="0"/>
                        <a:t>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가끔 </a:t>
                      </a:r>
                      <a:r>
                        <a:rPr lang="en-US" altLang="ko-KR" sz="1400" b="0" dirty="0"/>
                        <a:t>1</a:t>
                      </a:r>
                      <a:r>
                        <a:rPr lang="ko-KR" altLang="en-US" sz="1400" b="0" dirty="0"/>
                        <a:t>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때때로 </a:t>
                      </a:r>
                      <a:r>
                        <a:rPr lang="en-US" altLang="ko-KR" sz="1400" b="0" dirty="0"/>
                        <a:t>2</a:t>
                      </a:r>
                      <a:r>
                        <a:rPr lang="ko-KR" altLang="en-US" sz="1400" b="0" dirty="0"/>
                        <a:t>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거의 항상 </a:t>
                      </a:r>
                      <a:r>
                        <a:rPr lang="en-US" altLang="ko-KR" sz="1400" b="0" dirty="0"/>
                        <a:t>3</a:t>
                      </a:r>
                      <a:r>
                        <a:rPr lang="ko-KR" altLang="en-US" sz="1400" b="0" dirty="0"/>
                        <a:t>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031712"/>
                  </a:ext>
                </a:extLst>
              </a:tr>
              <a:tr h="750392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dirty="0"/>
                        <a:t>도박에서 잃어도 크게 </a:t>
                      </a:r>
                      <a:r>
                        <a:rPr lang="ko-KR" altLang="en-US" sz="1400" b="1" dirty="0"/>
                        <a:t>상관없는 금액 이상으로</a:t>
                      </a:r>
                      <a:r>
                        <a:rPr lang="ko-KR" altLang="en-US" sz="1400" dirty="0"/>
                        <a:t> 도박을 한 적이 있습니까</a:t>
                      </a:r>
                      <a:r>
                        <a:rPr lang="en-US" altLang="ko-KR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dirty="0"/>
                        <a:t>도박으로 인해 스트레스나 불안 등을 포함한 어떤 </a:t>
                      </a:r>
                      <a:r>
                        <a:rPr lang="ko-KR" altLang="en-US" sz="1400" b="1" dirty="0"/>
                        <a:t>건강상의 문제</a:t>
                      </a:r>
                      <a:r>
                        <a:rPr lang="ko-KR" altLang="en-US" sz="1400" dirty="0"/>
                        <a:t>를 겪은 적이 있습니까</a:t>
                      </a:r>
                      <a:r>
                        <a:rPr lang="en-US" altLang="ko-KR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80824"/>
                  </a:ext>
                </a:extLst>
              </a:tr>
              <a:tr h="969257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dirty="0"/>
                        <a:t>도박에서 이전과 같은 </a:t>
                      </a:r>
                      <a:r>
                        <a:rPr lang="ko-KR" altLang="en-US" sz="1400" b="1" dirty="0"/>
                        <a:t>흥분감</a:t>
                      </a:r>
                      <a:r>
                        <a:rPr lang="ko-KR" altLang="en-US" sz="1400" dirty="0"/>
                        <a:t>을 느끼기 위해 더 많은 돈을 걸어야 했던 적이 있습니까</a:t>
                      </a:r>
                      <a:r>
                        <a:rPr lang="en-US" altLang="ko-KR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dirty="0"/>
                        <a:t>사실여부에 상관없이 다른 사람들 로부터 도박행위를 비난 받거나 </a:t>
                      </a:r>
                      <a:r>
                        <a:rPr lang="ko-KR" altLang="en-US" sz="1400" b="1" dirty="0"/>
                        <a:t>도박문제가 있다는 애기를 들은 적</a:t>
                      </a:r>
                      <a:r>
                        <a:rPr lang="ko-KR" altLang="en-US" sz="1400" dirty="0"/>
                        <a:t>이 있습니까</a:t>
                      </a:r>
                      <a:r>
                        <a:rPr lang="en-US" altLang="ko-KR" sz="1400" dirty="0"/>
                        <a:t>?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119216"/>
                  </a:ext>
                </a:extLst>
              </a:tr>
              <a:tr h="750392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dirty="0"/>
                        <a:t>도박으로 잃은 돈을</a:t>
                      </a:r>
                      <a:r>
                        <a:rPr lang="ko-KR" altLang="en-US" sz="1400" b="1" dirty="0"/>
                        <a:t> 만회하기 위해</a:t>
                      </a:r>
                      <a:r>
                        <a:rPr lang="ko-KR" altLang="en-US" sz="1400" dirty="0"/>
                        <a:t> 다른 날 다시 도박을 한 적이 있습니까</a:t>
                      </a:r>
                      <a:r>
                        <a:rPr lang="en-US" altLang="ko-KR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dirty="0"/>
                        <a:t>도박행위로 인해 본인이나 가정에 </a:t>
                      </a:r>
                      <a:r>
                        <a:rPr lang="ko-KR" altLang="en-US" sz="1400" b="1" dirty="0"/>
                        <a:t>재정적인 문제</a:t>
                      </a:r>
                      <a:r>
                        <a:rPr lang="ko-KR" altLang="en-US" sz="1400" dirty="0"/>
                        <a:t>가 발생한 적이 있습니까</a:t>
                      </a:r>
                      <a:r>
                        <a:rPr lang="en-US" altLang="ko-KR" sz="1400" dirty="0"/>
                        <a:t>?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314271"/>
                  </a:ext>
                </a:extLst>
              </a:tr>
              <a:tr h="750392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b="1" dirty="0"/>
                        <a:t>도박자금</a:t>
                      </a:r>
                      <a:r>
                        <a:rPr lang="ko-KR" altLang="en-US" sz="1400" dirty="0"/>
                        <a:t>을 마련하기 위해 돈을 빌리거나 </a:t>
                      </a:r>
                      <a:r>
                        <a:rPr lang="ko-KR" altLang="en-US" sz="1400" dirty="0" err="1"/>
                        <a:t>무엇인가을</a:t>
                      </a:r>
                      <a:r>
                        <a:rPr lang="ko-KR" altLang="en-US" sz="1400" dirty="0"/>
                        <a:t> 판 적이 있습니까</a:t>
                      </a:r>
                      <a:r>
                        <a:rPr lang="en-US" altLang="ko-KR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dirty="0"/>
                        <a:t>자신의 도박하는 방식이나 도박을 해서 발생한 일에 대한 </a:t>
                      </a:r>
                      <a:r>
                        <a:rPr lang="ko-KR" altLang="en-US" sz="1400" b="1" dirty="0"/>
                        <a:t>죄책감</a:t>
                      </a:r>
                      <a:r>
                        <a:rPr lang="ko-KR" altLang="en-US" sz="1400" dirty="0"/>
                        <a:t>을 느낀 적 이 있습니까</a:t>
                      </a:r>
                      <a:r>
                        <a:rPr lang="en-US" altLang="ko-KR" sz="1400" dirty="0"/>
                        <a:t>?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61339"/>
                  </a:ext>
                </a:extLst>
              </a:tr>
              <a:tr h="750392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400" dirty="0"/>
                        <a:t>자신의 도박행위가 </a:t>
                      </a:r>
                      <a:r>
                        <a:rPr lang="ko-KR" altLang="en-US" sz="1400" b="1" dirty="0"/>
                        <a:t>문제가 될 만한 수준</a:t>
                      </a:r>
                      <a:r>
                        <a:rPr lang="ko-KR" altLang="en-US" sz="1400" dirty="0"/>
                        <a:t>이라고 느낀 </a:t>
                      </a:r>
                      <a:r>
                        <a:rPr lang="ko-KR" altLang="en-US" sz="1400" dirty="0" err="1"/>
                        <a:t>적이있습니까</a:t>
                      </a:r>
                      <a:r>
                        <a:rPr lang="en-US" altLang="ko-KR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0827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D20E5D-7824-45B9-B4E5-FD62C4CEB006}"/>
              </a:ext>
            </a:extLst>
          </p:cNvPr>
          <p:cNvSpPr txBox="1"/>
          <p:nvPr/>
        </p:nvSpPr>
        <p:spPr>
          <a:xfrm>
            <a:off x="6328611" y="5630779"/>
            <a:ext cx="13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979AA-7AE3-465A-8D7F-3AD55A27CCB6}"/>
              </a:ext>
            </a:extLst>
          </p:cNvPr>
          <p:cNvSpPr txBox="1"/>
          <p:nvPr/>
        </p:nvSpPr>
        <p:spPr>
          <a:xfrm>
            <a:off x="4830587" y="5535974"/>
            <a:ext cx="6679528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※ </a:t>
            </a:r>
            <a:r>
              <a:rPr lang="ko-KR" altLang="en-US" sz="1400" dirty="0"/>
              <a:t>표시한 문항의 점수를 모두 합산해 본인의 상태를 확인 해 보세요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 </a:t>
            </a:r>
            <a:r>
              <a:rPr lang="en-US" altLang="ko-KR" sz="1400" b="1" dirty="0"/>
              <a:t>0</a:t>
            </a:r>
            <a:r>
              <a:rPr lang="ko-KR" altLang="en-US" sz="1400" b="1" dirty="0"/>
              <a:t>점</a:t>
            </a:r>
            <a:r>
              <a:rPr lang="ko-KR" altLang="en-US" sz="1400" dirty="0"/>
              <a:t> 문제 없음 </a:t>
            </a:r>
            <a:r>
              <a:rPr lang="en-US" altLang="ko-KR" sz="1400" b="1" dirty="0"/>
              <a:t>1-2</a:t>
            </a:r>
            <a:r>
              <a:rPr lang="ko-KR" altLang="en-US" sz="1400" b="1" dirty="0"/>
              <a:t>점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저위험성</a:t>
            </a:r>
            <a:r>
              <a:rPr lang="ko-KR" altLang="en-US" sz="1400" dirty="0"/>
              <a:t> 도박 </a:t>
            </a:r>
            <a:r>
              <a:rPr lang="en-US" altLang="ko-KR" sz="1400" b="1" dirty="0"/>
              <a:t>3-7</a:t>
            </a:r>
            <a:r>
              <a:rPr lang="ko-KR" altLang="en-US" sz="1400" b="1" dirty="0"/>
              <a:t>점</a:t>
            </a:r>
            <a:r>
              <a:rPr lang="ko-KR" altLang="en-US" sz="1400" dirty="0"/>
              <a:t> 중위험성 도박 </a:t>
            </a:r>
            <a:r>
              <a:rPr lang="en-US" altLang="ko-KR" sz="1400" b="1" dirty="0"/>
              <a:t>8</a:t>
            </a:r>
            <a:r>
              <a:rPr lang="ko-KR" altLang="en-US" sz="1400" b="1" dirty="0"/>
              <a:t>점 이상</a:t>
            </a:r>
            <a:r>
              <a:rPr lang="ko-KR" altLang="en-US" sz="1400" dirty="0"/>
              <a:t> 문제성 도박</a:t>
            </a:r>
          </a:p>
        </p:txBody>
      </p:sp>
    </p:spTree>
    <p:extLst>
      <p:ext uri="{BB962C8B-B14F-4D97-AF65-F5344CB8AC3E}">
        <p14:creationId xmlns:p14="http://schemas.microsoft.com/office/powerpoint/2010/main" val="291334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4">
            <a:extLst>
              <a:ext uri="{FF2B5EF4-FFF2-40B4-BE49-F238E27FC236}">
                <a16:creationId xmlns:a16="http://schemas.microsoft.com/office/drawing/2014/main" id="{F132B144-0A77-43E5-BFAC-466D4C87EB84}"/>
              </a:ext>
            </a:extLst>
          </p:cNvPr>
          <p:cNvSpPr/>
          <p:nvPr/>
        </p:nvSpPr>
        <p:spPr>
          <a:xfrm>
            <a:off x="3906537" y="2611747"/>
            <a:ext cx="4378926" cy="1321684"/>
          </a:xfrm>
          <a:prstGeom prst="roundRect">
            <a:avLst>
              <a:gd name="adj" fmla="val 6600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성인도박중독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3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94610" y="1074057"/>
            <a:ext cx="11126151" cy="5428342"/>
            <a:chOff x="594610" y="1074057"/>
            <a:chExt cx="11126151" cy="542834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94610" y="1074057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자유형 47"/>
          <p:cNvSpPr/>
          <p:nvPr/>
        </p:nvSpPr>
        <p:spPr>
          <a:xfrm>
            <a:off x="1363155" y="2512707"/>
            <a:ext cx="2580726" cy="3171065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470" h="1935892">
                <a:moveTo>
                  <a:pt x="0" y="0"/>
                </a:moveTo>
                <a:lnTo>
                  <a:pt x="1696995" y="8238"/>
                </a:lnTo>
                <a:lnTo>
                  <a:pt x="1705233" y="1491049"/>
                </a:lnTo>
                <a:lnTo>
                  <a:pt x="1713470" y="1894703"/>
                </a:lnTo>
                <a:lnTo>
                  <a:pt x="922638" y="1935892"/>
                </a:lnTo>
                <a:lnTo>
                  <a:pt x="32952" y="1927655"/>
                </a:lnTo>
                <a:lnTo>
                  <a:pt x="65903" y="897925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218742" y="1831858"/>
            <a:ext cx="2580726" cy="3667242"/>
            <a:chOff x="1218742" y="1996958"/>
            <a:chExt cx="2580726" cy="3667242"/>
          </a:xfrm>
        </p:grpSpPr>
        <p:sp>
          <p:nvSpPr>
            <p:cNvPr id="50" name="자유형 49"/>
            <p:cNvSpPr/>
            <p:nvPr/>
          </p:nvSpPr>
          <p:spPr>
            <a:xfrm>
              <a:off x="1218742" y="2374347"/>
              <a:ext cx="2580726" cy="3289853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470" h="1935892">
                  <a:moveTo>
                    <a:pt x="0" y="0"/>
                  </a:moveTo>
                  <a:lnTo>
                    <a:pt x="1696995" y="8238"/>
                  </a:lnTo>
                  <a:lnTo>
                    <a:pt x="1705233" y="1491049"/>
                  </a:lnTo>
                  <a:lnTo>
                    <a:pt x="1713470" y="1894703"/>
                  </a:lnTo>
                  <a:lnTo>
                    <a:pt x="922638" y="1935892"/>
                  </a:lnTo>
                  <a:lnTo>
                    <a:pt x="32952" y="1927655"/>
                  </a:lnTo>
                  <a:lnTo>
                    <a:pt x="65903" y="897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자유형 50"/>
            <p:cNvSpPr/>
            <p:nvPr/>
          </p:nvSpPr>
          <p:spPr>
            <a:xfrm rot="16200000">
              <a:off x="2182298" y="2162469"/>
              <a:ext cx="653614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자유형 57"/>
          <p:cNvSpPr/>
          <p:nvPr/>
        </p:nvSpPr>
        <p:spPr>
          <a:xfrm>
            <a:off x="4901518" y="2742875"/>
            <a:ext cx="2666805" cy="2903319"/>
          </a:xfrm>
          <a:custGeom>
            <a:avLst/>
            <a:gdLst>
              <a:gd name="connsiteX0" fmla="*/ 0 w 1713470"/>
              <a:gd name="connsiteY0" fmla="*/ 0 h 1935892"/>
              <a:gd name="connsiteX1" fmla="*/ 1696995 w 1713470"/>
              <a:gd name="connsiteY1" fmla="*/ 8238 h 1935892"/>
              <a:gd name="connsiteX2" fmla="*/ 1705233 w 1713470"/>
              <a:gd name="connsiteY2" fmla="*/ 1491049 h 1935892"/>
              <a:gd name="connsiteX3" fmla="*/ 1713470 w 1713470"/>
              <a:gd name="connsiteY3" fmla="*/ 1894703 h 1935892"/>
              <a:gd name="connsiteX4" fmla="*/ 922638 w 1713470"/>
              <a:gd name="connsiteY4" fmla="*/ 1935892 h 1935892"/>
              <a:gd name="connsiteX5" fmla="*/ 32952 w 1713470"/>
              <a:gd name="connsiteY5" fmla="*/ 1927655 h 1935892"/>
              <a:gd name="connsiteX6" fmla="*/ 65903 w 1713470"/>
              <a:gd name="connsiteY6" fmla="*/ 897925 h 1935892"/>
              <a:gd name="connsiteX7" fmla="*/ 0 w 1713470"/>
              <a:gd name="connsiteY7" fmla="*/ 0 h 1935892"/>
              <a:gd name="connsiteX0" fmla="*/ 26851 w 1740321"/>
              <a:gd name="connsiteY0" fmla="*/ 0 h 1935892"/>
              <a:gd name="connsiteX1" fmla="*/ 1723846 w 1740321"/>
              <a:gd name="connsiteY1" fmla="*/ 8238 h 1935892"/>
              <a:gd name="connsiteX2" fmla="*/ 1732084 w 1740321"/>
              <a:gd name="connsiteY2" fmla="*/ 1491049 h 1935892"/>
              <a:gd name="connsiteX3" fmla="*/ 1740321 w 1740321"/>
              <a:gd name="connsiteY3" fmla="*/ 1894703 h 1935892"/>
              <a:gd name="connsiteX4" fmla="*/ 949489 w 1740321"/>
              <a:gd name="connsiteY4" fmla="*/ 1935892 h 1935892"/>
              <a:gd name="connsiteX5" fmla="*/ 59803 w 1740321"/>
              <a:gd name="connsiteY5" fmla="*/ 1927655 h 1935892"/>
              <a:gd name="connsiteX6" fmla="*/ 0 w 1740321"/>
              <a:gd name="connsiteY6" fmla="*/ 914789 h 1935892"/>
              <a:gd name="connsiteX7" fmla="*/ 26851 w 1740321"/>
              <a:gd name="connsiteY7" fmla="*/ 0 h 1935892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24192 w 1740321"/>
              <a:gd name="connsiteY4" fmla="*/ 1809410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40321"/>
              <a:gd name="connsiteY0" fmla="*/ 0 h 1927655"/>
              <a:gd name="connsiteX1" fmla="*/ 1723846 w 1740321"/>
              <a:gd name="connsiteY1" fmla="*/ 8238 h 1927655"/>
              <a:gd name="connsiteX2" fmla="*/ 1732084 w 1740321"/>
              <a:gd name="connsiteY2" fmla="*/ 1491049 h 1927655"/>
              <a:gd name="connsiteX3" fmla="*/ 1740321 w 1740321"/>
              <a:gd name="connsiteY3" fmla="*/ 1894703 h 1927655"/>
              <a:gd name="connsiteX4" fmla="*/ 949489 w 1740321"/>
              <a:gd name="connsiteY4" fmla="*/ 1893732 h 1927655"/>
              <a:gd name="connsiteX5" fmla="*/ 59803 w 1740321"/>
              <a:gd name="connsiteY5" fmla="*/ 1927655 h 1927655"/>
              <a:gd name="connsiteX6" fmla="*/ 0 w 1740321"/>
              <a:gd name="connsiteY6" fmla="*/ 914789 h 1927655"/>
              <a:gd name="connsiteX7" fmla="*/ 26851 w 1740321"/>
              <a:gd name="connsiteY7" fmla="*/ 0 h 1927655"/>
              <a:gd name="connsiteX0" fmla="*/ 26851 w 1770622"/>
              <a:gd name="connsiteY0" fmla="*/ 0 h 1927655"/>
              <a:gd name="connsiteX1" fmla="*/ 1723846 w 1770622"/>
              <a:gd name="connsiteY1" fmla="*/ 8238 h 1927655"/>
              <a:gd name="connsiteX2" fmla="*/ 1732084 w 1770622"/>
              <a:gd name="connsiteY2" fmla="*/ 1491049 h 1927655"/>
              <a:gd name="connsiteX3" fmla="*/ 1740321 w 1770622"/>
              <a:gd name="connsiteY3" fmla="*/ 1894703 h 1927655"/>
              <a:gd name="connsiteX4" fmla="*/ 949489 w 1770622"/>
              <a:gd name="connsiteY4" fmla="*/ 1893732 h 1927655"/>
              <a:gd name="connsiteX5" fmla="*/ 59803 w 1770622"/>
              <a:gd name="connsiteY5" fmla="*/ 1927655 h 1927655"/>
              <a:gd name="connsiteX6" fmla="*/ 0 w 1770622"/>
              <a:gd name="connsiteY6" fmla="*/ 914789 h 1927655"/>
              <a:gd name="connsiteX7" fmla="*/ 26851 w 1770622"/>
              <a:gd name="connsiteY7" fmla="*/ 0 h 192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622" h="1927655">
                <a:moveTo>
                  <a:pt x="26851" y="0"/>
                </a:moveTo>
                <a:lnTo>
                  <a:pt x="1723846" y="8238"/>
                </a:lnTo>
                <a:cubicBezTo>
                  <a:pt x="1726592" y="502508"/>
                  <a:pt x="1822092" y="929322"/>
                  <a:pt x="1732084" y="1491049"/>
                </a:cubicBezTo>
                <a:lnTo>
                  <a:pt x="1740321" y="1894703"/>
                </a:lnTo>
                <a:cubicBezTo>
                  <a:pt x="1476710" y="1894379"/>
                  <a:pt x="1213100" y="1868759"/>
                  <a:pt x="949489" y="1893732"/>
                </a:cubicBezTo>
                <a:lnTo>
                  <a:pt x="59803" y="1927655"/>
                </a:lnTo>
                <a:lnTo>
                  <a:pt x="0" y="914789"/>
                </a:lnTo>
                <a:lnTo>
                  <a:pt x="26851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9" name="자유형 58"/>
          <p:cNvSpPr/>
          <p:nvPr/>
        </p:nvSpPr>
        <p:spPr>
          <a:xfrm>
            <a:off x="8299793" y="2709321"/>
            <a:ext cx="2514600" cy="2920407"/>
          </a:xfrm>
          <a:custGeom>
            <a:avLst/>
            <a:gdLst>
              <a:gd name="connsiteX0" fmla="*/ 0 w 2514600"/>
              <a:gd name="connsiteY0" fmla="*/ 50800 h 2819400"/>
              <a:gd name="connsiteX1" fmla="*/ 1765300 w 2514600"/>
              <a:gd name="connsiteY1" fmla="*/ 63500 h 2819400"/>
              <a:gd name="connsiteX2" fmla="*/ 2501900 w 2514600"/>
              <a:gd name="connsiteY2" fmla="*/ 50800 h 2819400"/>
              <a:gd name="connsiteX3" fmla="*/ 2514600 w 2514600"/>
              <a:gd name="connsiteY3" fmla="*/ 927100 h 2819400"/>
              <a:gd name="connsiteX4" fmla="*/ 2451100 w 2514600"/>
              <a:gd name="connsiteY4" fmla="*/ 2552700 h 2819400"/>
              <a:gd name="connsiteX5" fmla="*/ 2082800 w 2514600"/>
              <a:gd name="connsiteY5" fmla="*/ 2819400 h 2819400"/>
              <a:gd name="connsiteX6" fmla="*/ 215900 w 2514600"/>
              <a:gd name="connsiteY6" fmla="*/ 2819400 h 2819400"/>
              <a:gd name="connsiteX7" fmla="*/ 228600 w 2514600"/>
              <a:gd name="connsiteY7" fmla="*/ 2286000 h 2819400"/>
              <a:gd name="connsiteX8" fmla="*/ 76200 w 2514600"/>
              <a:gd name="connsiteY8" fmla="*/ 1498600 h 2819400"/>
              <a:gd name="connsiteX9" fmla="*/ 88900 w 2514600"/>
              <a:gd name="connsiteY9" fmla="*/ 571500 h 2819400"/>
              <a:gd name="connsiteX10" fmla="*/ 0 w 2514600"/>
              <a:gd name="connsiteY10" fmla="*/ 0 h 2819400"/>
              <a:gd name="connsiteX11" fmla="*/ 0 w 2514600"/>
              <a:gd name="connsiteY11" fmla="*/ 50800 h 28194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228600 w 2514600"/>
              <a:gd name="connsiteY7" fmla="*/ 22352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215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68600"/>
              <a:gd name="connsiteX1" fmla="*/ 1765300 w 2514600"/>
              <a:gd name="connsiteY1" fmla="*/ 12700 h 2768600"/>
              <a:gd name="connsiteX2" fmla="*/ 2501900 w 2514600"/>
              <a:gd name="connsiteY2" fmla="*/ 0 h 2768600"/>
              <a:gd name="connsiteX3" fmla="*/ 2514600 w 2514600"/>
              <a:gd name="connsiteY3" fmla="*/ 876300 h 2768600"/>
              <a:gd name="connsiteX4" fmla="*/ 2451100 w 2514600"/>
              <a:gd name="connsiteY4" fmla="*/ 2501900 h 2768600"/>
              <a:gd name="connsiteX5" fmla="*/ 2082800 w 2514600"/>
              <a:gd name="connsiteY5" fmla="*/ 2768600 h 2768600"/>
              <a:gd name="connsiteX6" fmla="*/ 88900 w 2514600"/>
              <a:gd name="connsiteY6" fmla="*/ 2768600 h 2768600"/>
              <a:gd name="connsiteX7" fmla="*/ 88900 w 2514600"/>
              <a:gd name="connsiteY7" fmla="*/ 2298700 h 2768600"/>
              <a:gd name="connsiteX8" fmla="*/ 76200 w 2514600"/>
              <a:gd name="connsiteY8" fmla="*/ 1447800 h 2768600"/>
              <a:gd name="connsiteX9" fmla="*/ 88900 w 2514600"/>
              <a:gd name="connsiteY9" fmla="*/ 520700 h 2768600"/>
              <a:gd name="connsiteX10" fmla="*/ 19050 w 2514600"/>
              <a:gd name="connsiteY10" fmla="*/ 44450 h 2768600"/>
              <a:gd name="connsiteX11" fmla="*/ 0 w 2514600"/>
              <a:gd name="connsiteY11" fmla="*/ 0 h 2768600"/>
              <a:gd name="connsiteX0" fmla="*/ 0 w 2514600"/>
              <a:gd name="connsiteY0" fmla="*/ 0 h 2773251"/>
              <a:gd name="connsiteX1" fmla="*/ 1765300 w 2514600"/>
              <a:gd name="connsiteY1" fmla="*/ 12700 h 2773251"/>
              <a:gd name="connsiteX2" fmla="*/ 2501900 w 2514600"/>
              <a:gd name="connsiteY2" fmla="*/ 0 h 2773251"/>
              <a:gd name="connsiteX3" fmla="*/ 2514600 w 2514600"/>
              <a:gd name="connsiteY3" fmla="*/ 876300 h 2773251"/>
              <a:gd name="connsiteX4" fmla="*/ 2482850 w 2514600"/>
              <a:gd name="connsiteY4" fmla="*/ 2773251 h 2773251"/>
              <a:gd name="connsiteX5" fmla="*/ 2082800 w 2514600"/>
              <a:gd name="connsiteY5" fmla="*/ 2768600 h 2773251"/>
              <a:gd name="connsiteX6" fmla="*/ 88900 w 2514600"/>
              <a:gd name="connsiteY6" fmla="*/ 2768600 h 2773251"/>
              <a:gd name="connsiteX7" fmla="*/ 88900 w 2514600"/>
              <a:gd name="connsiteY7" fmla="*/ 2298700 h 2773251"/>
              <a:gd name="connsiteX8" fmla="*/ 76200 w 2514600"/>
              <a:gd name="connsiteY8" fmla="*/ 1447800 h 2773251"/>
              <a:gd name="connsiteX9" fmla="*/ 88900 w 2514600"/>
              <a:gd name="connsiteY9" fmla="*/ 520700 h 2773251"/>
              <a:gd name="connsiteX10" fmla="*/ 19050 w 2514600"/>
              <a:gd name="connsiteY10" fmla="*/ 44450 h 2773251"/>
              <a:gd name="connsiteX11" fmla="*/ 0 w 2514600"/>
              <a:gd name="connsiteY11" fmla="*/ 0 h 277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600" h="2773251">
                <a:moveTo>
                  <a:pt x="0" y="0"/>
                </a:moveTo>
                <a:lnTo>
                  <a:pt x="1765300" y="12700"/>
                </a:lnTo>
                <a:lnTo>
                  <a:pt x="2501900" y="0"/>
                </a:lnTo>
                <a:lnTo>
                  <a:pt x="2514600" y="876300"/>
                </a:lnTo>
                <a:lnTo>
                  <a:pt x="2482850" y="2773251"/>
                </a:lnTo>
                <a:lnTo>
                  <a:pt x="2082800" y="2768600"/>
                </a:lnTo>
                <a:lnTo>
                  <a:pt x="88900" y="2768600"/>
                </a:lnTo>
                <a:lnTo>
                  <a:pt x="88900" y="2298700"/>
                </a:lnTo>
                <a:lnTo>
                  <a:pt x="76200" y="1447800"/>
                </a:lnTo>
                <a:lnTo>
                  <a:pt x="88900" y="520700"/>
                </a:lnTo>
                <a:lnTo>
                  <a:pt x="19050" y="44450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4734300" y="1831857"/>
            <a:ext cx="2666805" cy="3667243"/>
            <a:chOff x="4734300" y="1996957"/>
            <a:chExt cx="2666805" cy="3667243"/>
          </a:xfrm>
        </p:grpSpPr>
        <p:sp>
          <p:nvSpPr>
            <p:cNvPr id="61" name="자유형 60"/>
            <p:cNvSpPr/>
            <p:nvPr/>
          </p:nvSpPr>
          <p:spPr>
            <a:xfrm>
              <a:off x="4734300" y="2374346"/>
              <a:ext cx="2666805" cy="3289854"/>
            </a:xfrm>
            <a:custGeom>
              <a:avLst/>
              <a:gdLst>
                <a:gd name="connsiteX0" fmla="*/ 0 w 1713470"/>
                <a:gd name="connsiteY0" fmla="*/ 0 h 1935892"/>
                <a:gd name="connsiteX1" fmla="*/ 1696995 w 1713470"/>
                <a:gd name="connsiteY1" fmla="*/ 8238 h 1935892"/>
                <a:gd name="connsiteX2" fmla="*/ 1705233 w 1713470"/>
                <a:gd name="connsiteY2" fmla="*/ 1491049 h 1935892"/>
                <a:gd name="connsiteX3" fmla="*/ 1713470 w 1713470"/>
                <a:gd name="connsiteY3" fmla="*/ 1894703 h 1935892"/>
                <a:gd name="connsiteX4" fmla="*/ 922638 w 1713470"/>
                <a:gd name="connsiteY4" fmla="*/ 1935892 h 1935892"/>
                <a:gd name="connsiteX5" fmla="*/ 32952 w 1713470"/>
                <a:gd name="connsiteY5" fmla="*/ 1927655 h 1935892"/>
                <a:gd name="connsiteX6" fmla="*/ 65903 w 1713470"/>
                <a:gd name="connsiteY6" fmla="*/ 897925 h 1935892"/>
                <a:gd name="connsiteX7" fmla="*/ 0 w 1713470"/>
                <a:gd name="connsiteY7" fmla="*/ 0 h 1935892"/>
                <a:gd name="connsiteX0" fmla="*/ 26851 w 1740321"/>
                <a:gd name="connsiteY0" fmla="*/ 0 h 1935892"/>
                <a:gd name="connsiteX1" fmla="*/ 1723846 w 1740321"/>
                <a:gd name="connsiteY1" fmla="*/ 8238 h 1935892"/>
                <a:gd name="connsiteX2" fmla="*/ 1732084 w 1740321"/>
                <a:gd name="connsiteY2" fmla="*/ 1491049 h 1935892"/>
                <a:gd name="connsiteX3" fmla="*/ 1740321 w 1740321"/>
                <a:gd name="connsiteY3" fmla="*/ 1894703 h 1935892"/>
                <a:gd name="connsiteX4" fmla="*/ 949489 w 1740321"/>
                <a:gd name="connsiteY4" fmla="*/ 1935892 h 1935892"/>
                <a:gd name="connsiteX5" fmla="*/ 59803 w 1740321"/>
                <a:gd name="connsiteY5" fmla="*/ 1927655 h 1935892"/>
                <a:gd name="connsiteX6" fmla="*/ 0 w 1740321"/>
                <a:gd name="connsiteY6" fmla="*/ 914789 h 1935892"/>
                <a:gd name="connsiteX7" fmla="*/ 26851 w 1740321"/>
                <a:gd name="connsiteY7" fmla="*/ 0 h 1935892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24192 w 1740321"/>
                <a:gd name="connsiteY4" fmla="*/ 1809410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40321"/>
                <a:gd name="connsiteY0" fmla="*/ 0 h 1927655"/>
                <a:gd name="connsiteX1" fmla="*/ 1723846 w 1740321"/>
                <a:gd name="connsiteY1" fmla="*/ 8238 h 1927655"/>
                <a:gd name="connsiteX2" fmla="*/ 1732084 w 1740321"/>
                <a:gd name="connsiteY2" fmla="*/ 1491049 h 1927655"/>
                <a:gd name="connsiteX3" fmla="*/ 1740321 w 1740321"/>
                <a:gd name="connsiteY3" fmla="*/ 1894703 h 1927655"/>
                <a:gd name="connsiteX4" fmla="*/ 949489 w 1740321"/>
                <a:gd name="connsiteY4" fmla="*/ 1893732 h 1927655"/>
                <a:gd name="connsiteX5" fmla="*/ 59803 w 1740321"/>
                <a:gd name="connsiteY5" fmla="*/ 1927655 h 1927655"/>
                <a:gd name="connsiteX6" fmla="*/ 0 w 1740321"/>
                <a:gd name="connsiteY6" fmla="*/ 914789 h 1927655"/>
                <a:gd name="connsiteX7" fmla="*/ 26851 w 1740321"/>
                <a:gd name="connsiteY7" fmla="*/ 0 h 1927655"/>
                <a:gd name="connsiteX0" fmla="*/ 26851 w 1770622"/>
                <a:gd name="connsiteY0" fmla="*/ 0 h 1927655"/>
                <a:gd name="connsiteX1" fmla="*/ 1723846 w 1770622"/>
                <a:gd name="connsiteY1" fmla="*/ 8238 h 1927655"/>
                <a:gd name="connsiteX2" fmla="*/ 1732084 w 1770622"/>
                <a:gd name="connsiteY2" fmla="*/ 1491049 h 1927655"/>
                <a:gd name="connsiteX3" fmla="*/ 1740321 w 1770622"/>
                <a:gd name="connsiteY3" fmla="*/ 1894703 h 1927655"/>
                <a:gd name="connsiteX4" fmla="*/ 949489 w 1770622"/>
                <a:gd name="connsiteY4" fmla="*/ 1893732 h 1927655"/>
                <a:gd name="connsiteX5" fmla="*/ 59803 w 1770622"/>
                <a:gd name="connsiteY5" fmla="*/ 1927655 h 1927655"/>
                <a:gd name="connsiteX6" fmla="*/ 0 w 1770622"/>
                <a:gd name="connsiteY6" fmla="*/ 914789 h 1927655"/>
                <a:gd name="connsiteX7" fmla="*/ 26851 w 1770622"/>
                <a:gd name="connsiteY7" fmla="*/ 0 h 192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0622" h="1927655">
                  <a:moveTo>
                    <a:pt x="26851" y="0"/>
                  </a:moveTo>
                  <a:lnTo>
                    <a:pt x="1723846" y="8238"/>
                  </a:lnTo>
                  <a:cubicBezTo>
                    <a:pt x="1726592" y="502508"/>
                    <a:pt x="1822092" y="929322"/>
                    <a:pt x="1732084" y="1491049"/>
                  </a:cubicBezTo>
                  <a:lnTo>
                    <a:pt x="1740321" y="1894703"/>
                  </a:lnTo>
                  <a:cubicBezTo>
                    <a:pt x="1476710" y="1894379"/>
                    <a:pt x="1213100" y="1868759"/>
                    <a:pt x="949489" y="1893732"/>
                  </a:cubicBezTo>
                  <a:lnTo>
                    <a:pt x="59803" y="1927655"/>
                  </a:lnTo>
                  <a:lnTo>
                    <a:pt x="0" y="914789"/>
                  </a:lnTo>
                  <a:lnTo>
                    <a:pt x="2685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자유형 61"/>
            <p:cNvSpPr/>
            <p:nvPr/>
          </p:nvSpPr>
          <p:spPr>
            <a:xfrm rot="16200000">
              <a:off x="5738298" y="2162468"/>
              <a:ext cx="653614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8199911" y="1981330"/>
            <a:ext cx="2514600" cy="3517770"/>
            <a:chOff x="8199911" y="2108330"/>
            <a:chExt cx="2514600" cy="3517770"/>
          </a:xfrm>
        </p:grpSpPr>
        <p:grpSp>
          <p:nvGrpSpPr>
            <p:cNvPr id="70" name="그룹 69"/>
            <p:cNvGrpSpPr/>
            <p:nvPr/>
          </p:nvGrpSpPr>
          <p:grpSpPr>
            <a:xfrm>
              <a:off x="8199911" y="2374562"/>
              <a:ext cx="2514600" cy="3251538"/>
              <a:chOff x="8320283" y="3625631"/>
              <a:chExt cx="2514600" cy="3087697"/>
            </a:xfrm>
          </p:grpSpPr>
          <p:sp>
            <p:nvSpPr>
              <p:cNvPr id="78" name="자유형 77"/>
              <p:cNvSpPr/>
              <p:nvPr/>
            </p:nvSpPr>
            <p:spPr>
              <a:xfrm>
                <a:off x="8320283" y="3625631"/>
                <a:ext cx="2514600" cy="3087697"/>
              </a:xfrm>
              <a:custGeom>
                <a:avLst/>
                <a:gdLst>
                  <a:gd name="connsiteX0" fmla="*/ 0 w 2514600"/>
                  <a:gd name="connsiteY0" fmla="*/ 50800 h 2819400"/>
                  <a:gd name="connsiteX1" fmla="*/ 1765300 w 2514600"/>
                  <a:gd name="connsiteY1" fmla="*/ 63500 h 2819400"/>
                  <a:gd name="connsiteX2" fmla="*/ 2501900 w 2514600"/>
                  <a:gd name="connsiteY2" fmla="*/ 50800 h 2819400"/>
                  <a:gd name="connsiteX3" fmla="*/ 2514600 w 2514600"/>
                  <a:gd name="connsiteY3" fmla="*/ 927100 h 2819400"/>
                  <a:gd name="connsiteX4" fmla="*/ 2451100 w 2514600"/>
                  <a:gd name="connsiteY4" fmla="*/ 2552700 h 2819400"/>
                  <a:gd name="connsiteX5" fmla="*/ 2082800 w 2514600"/>
                  <a:gd name="connsiteY5" fmla="*/ 2819400 h 2819400"/>
                  <a:gd name="connsiteX6" fmla="*/ 215900 w 2514600"/>
                  <a:gd name="connsiteY6" fmla="*/ 2819400 h 2819400"/>
                  <a:gd name="connsiteX7" fmla="*/ 228600 w 2514600"/>
                  <a:gd name="connsiteY7" fmla="*/ 2286000 h 2819400"/>
                  <a:gd name="connsiteX8" fmla="*/ 76200 w 2514600"/>
                  <a:gd name="connsiteY8" fmla="*/ 1498600 h 2819400"/>
                  <a:gd name="connsiteX9" fmla="*/ 88900 w 2514600"/>
                  <a:gd name="connsiteY9" fmla="*/ 571500 h 2819400"/>
                  <a:gd name="connsiteX10" fmla="*/ 0 w 2514600"/>
                  <a:gd name="connsiteY10" fmla="*/ 0 h 2819400"/>
                  <a:gd name="connsiteX11" fmla="*/ 0 w 2514600"/>
                  <a:gd name="connsiteY11" fmla="*/ 50800 h 28194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228600 w 2514600"/>
                  <a:gd name="connsiteY7" fmla="*/ 22352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215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  <a:gd name="connsiteX0" fmla="*/ 0 w 2514600"/>
                  <a:gd name="connsiteY0" fmla="*/ 0 h 2768600"/>
                  <a:gd name="connsiteX1" fmla="*/ 1765300 w 2514600"/>
                  <a:gd name="connsiteY1" fmla="*/ 12700 h 2768600"/>
                  <a:gd name="connsiteX2" fmla="*/ 2501900 w 2514600"/>
                  <a:gd name="connsiteY2" fmla="*/ 0 h 2768600"/>
                  <a:gd name="connsiteX3" fmla="*/ 2514600 w 2514600"/>
                  <a:gd name="connsiteY3" fmla="*/ 876300 h 2768600"/>
                  <a:gd name="connsiteX4" fmla="*/ 2451100 w 2514600"/>
                  <a:gd name="connsiteY4" fmla="*/ 2501900 h 2768600"/>
                  <a:gd name="connsiteX5" fmla="*/ 2082800 w 2514600"/>
                  <a:gd name="connsiteY5" fmla="*/ 2768600 h 2768600"/>
                  <a:gd name="connsiteX6" fmla="*/ 88900 w 2514600"/>
                  <a:gd name="connsiteY6" fmla="*/ 2768600 h 2768600"/>
                  <a:gd name="connsiteX7" fmla="*/ 88900 w 2514600"/>
                  <a:gd name="connsiteY7" fmla="*/ 2298700 h 2768600"/>
                  <a:gd name="connsiteX8" fmla="*/ 76200 w 2514600"/>
                  <a:gd name="connsiteY8" fmla="*/ 1447800 h 2768600"/>
                  <a:gd name="connsiteX9" fmla="*/ 88900 w 2514600"/>
                  <a:gd name="connsiteY9" fmla="*/ 520700 h 2768600"/>
                  <a:gd name="connsiteX10" fmla="*/ 19050 w 2514600"/>
                  <a:gd name="connsiteY10" fmla="*/ 44450 h 2768600"/>
                  <a:gd name="connsiteX11" fmla="*/ 0 w 2514600"/>
                  <a:gd name="connsiteY11" fmla="*/ 0 h 276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4600" h="2768600">
                    <a:moveTo>
                      <a:pt x="0" y="0"/>
                    </a:moveTo>
                    <a:lnTo>
                      <a:pt x="1765300" y="12700"/>
                    </a:lnTo>
                    <a:lnTo>
                      <a:pt x="2501900" y="0"/>
                    </a:lnTo>
                    <a:lnTo>
                      <a:pt x="2514600" y="876300"/>
                    </a:lnTo>
                    <a:lnTo>
                      <a:pt x="2451100" y="2501900"/>
                    </a:lnTo>
                    <a:lnTo>
                      <a:pt x="2082800" y="2768600"/>
                    </a:lnTo>
                    <a:lnTo>
                      <a:pt x="88900" y="2768600"/>
                    </a:lnTo>
                    <a:lnTo>
                      <a:pt x="88900" y="2298700"/>
                    </a:lnTo>
                    <a:lnTo>
                      <a:pt x="76200" y="1447800"/>
                    </a:lnTo>
                    <a:lnTo>
                      <a:pt x="88900" y="520700"/>
                    </a:lnTo>
                    <a:lnTo>
                      <a:pt x="1905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자유형 78"/>
              <p:cNvSpPr/>
              <p:nvPr/>
            </p:nvSpPr>
            <p:spPr>
              <a:xfrm>
                <a:off x="10379044" y="6385916"/>
                <a:ext cx="387350" cy="308910"/>
              </a:xfrm>
              <a:custGeom>
                <a:avLst/>
                <a:gdLst>
                  <a:gd name="connsiteX0" fmla="*/ 0 w 374650"/>
                  <a:gd name="connsiteY0" fmla="*/ 374650 h 374650"/>
                  <a:gd name="connsiteX1" fmla="*/ 374650 w 374650"/>
                  <a:gd name="connsiteY1" fmla="*/ 133350 h 374650"/>
                  <a:gd name="connsiteX2" fmla="*/ 0 w 374650"/>
                  <a:gd name="connsiteY2" fmla="*/ 0 h 374650"/>
                  <a:gd name="connsiteX3" fmla="*/ 0 w 374650"/>
                  <a:gd name="connsiteY3" fmla="*/ 374650 h 374650"/>
                  <a:gd name="connsiteX0" fmla="*/ 0 w 374650"/>
                  <a:gd name="connsiteY0" fmla="*/ 387350 h 387350"/>
                  <a:gd name="connsiteX1" fmla="*/ 374650 w 374650"/>
                  <a:gd name="connsiteY1" fmla="*/ 133350 h 387350"/>
                  <a:gd name="connsiteX2" fmla="*/ 0 w 374650"/>
                  <a:gd name="connsiteY2" fmla="*/ 0 h 387350"/>
                  <a:gd name="connsiteX3" fmla="*/ 0 w 374650"/>
                  <a:gd name="connsiteY3" fmla="*/ 387350 h 387350"/>
                  <a:gd name="connsiteX0" fmla="*/ 50800 w 425450"/>
                  <a:gd name="connsiteY0" fmla="*/ 260350 h 260350"/>
                  <a:gd name="connsiteX1" fmla="*/ 425450 w 425450"/>
                  <a:gd name="connsiteY1" fmla="*/ 6350 h 260350"/>
                  <a:gd name="connsiteX2" fmla="*/ 0 w 425450"/>
                  <a:gd name="connsiteY2" fmla="*/ 0 h 260350"/>
                  <a:gd name="connsiteX3" fmla="*/ 50800 w 425450"/>
                  <a:gd name="connsiteY3" fmla="*/ 260350 h 260350"/>
                  <a:gd name="connsiteX0" fmla="*/ 12700 w 387350"/>
                  <a:gd name="connsiteY0" fmla="*/ 266700 h 266700"/>
                  <a:gd name="connsiteX1" fmla="*/ 387350 w 387350"/>
                  <a:gd name="connsiteY1" fmla="*/ 12700 h 266700"/>
                  <a:gd name="connsiteX2" fmla="*/ 0 w 387350"/>
                  <a:gd name="connsiteY2" fmla="*/ 0 h 266700"/>
                  <a:gd name="connsiteX3" fmla="*/ 12700 w 387350"/>
                  <a:gd name="connsiteY3" fmla="*/ 266700 h 266700"/>
                  <a:gd name="connsiteX0" fmla="*/ 19050 w 387350"/>
                  <a:gd name="connsiteY0" fmla="*/ 308910 h 308910"/>
                  <a:gd name="connsiteX1" fmla="*/ 387350 w 387350"/>
                  <a:gd name="connsiteY1" fmla="*/ 12700 h 308910"/>
                  <a:gd name="connsiteX2" fmla="*/ 0 w 387350"/>
                  <a:gd name="connsiteY2" fmla="*/ 0 h 308910"/>
                  <a:gd name="connsiteX3" fmla="*/ 19050 w 387350"/>
                  <a:gd name="connsiteY3" fmla="*/ 308910 h 3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350" h="308910">
                    <a:moveTo>
                      <a:pt x="19050" y="308910"/>
                    </a:moveTo>
                    <a:lnTo>
                      <a:pt x="387350" y="12700"/>
                    </a:lnTo>
                    <a:lnTo>
                      <a:pt x="0" y="0"/>
                    </a:lnTo>
                    <a:lnTo>
                      <a:pt x="19050" y="30891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" name="자유형 70"/>
            <p:cNvSpPr/>
            <p:nvPr/>
          </p:nvSpPr>
          <p:spPr>
            <a:xfrm rot="16200000">
              <a:off x="9130404" y="2273841"/>
              <a:ext cx="653614" cy="322591"/>
            </a:xfrm>
            <a:custGeom>
              <a:avLst/>
              <a:gdLst>
                <a:gd name="connsiteX0" fmla="*/ 90616 w 1935892"/>
                <a:gd name="connsiteY0" fmla="*/ 57665 h 486032"/>
                <a:gd name="connsiteX1" fmla="*/ 0 w 1935892"/>
                <a:gd name="connsiteY1" fmla="*/ 140043 h 486032"/>
                <a:gd name="connsiteX2" fmla="*/ 74140 w 1935892"/>
                <a:gd name="connsiteY2" fmla="*/ 140043 h 486032"/>
                <a:gd name="connsiteX3" fmla="*/ 49427 w 1935892"/>
                <a:gd name="connsiteY3" fmla="*/ 205946 h 486032"/>
                <a:gd name="connsiteX4" fmla="*/ 131805 w 1935892"/>
                <a:gd name="connsiteY4" fmla="*/ 214183 h 486032"/>
                <a:gd name="connsiteX5" fmla="*/ 8238 w 1935892"/>
                <a:gd name="connsiteY5" fmla="*/ 247135 h 486032"/>
                <a:gd name="connsiteX6" fmla="*/ 123567 w 1935892"/>
                <a:gd name="connsiteY6" fmla="*/ 280086 h 486032"/>
                <a:gd name="connsiteX7" fmla="*/ 49427 w 1935892"/>
                <a:gd name="connsiteY7" fmla="*/ 313038 h 486032"/>
                <a:gd name="connsiteX8" fmla="*/ 148281 w 1935892"/>
                <a:gd name="connsiteY8" fmla="*/ 345989 h 486032"/>
                <a:gd name="connsiteX9" fmla="*/ 90616 w 1935892"/>
                <a:gd name="connsiteY9" fmla="*/ 370702 h 486032"/>
                <a:gd name="connsiteX10" fmla="*/ 57665 w 1935892"/>
                <a:gd name="connsiteY10" fmla="*/ 411892 h 486032"/>
                <a:gd name="connsiteX11" fmla="*/ 98854 w 1935892"/>
                <a:gd name="connsiteY11" fmla="*/ 428367 h 486032"/>
                <a:gd name="connsiteX12" fmla="*/ 57665 w 1935892"/>
                <a:gd name="connsiteY12" fmla="*/ 477794 h 486032"/>
                <a:gd name="connsiteX13" fmla="*/ 1878227 w 1935892"/>
                <a:gd name="connsiteY13" fmla="*/ 486032 h 486032"/>
                <a:gd name="connsiteX14" fmla="*/ 1787611 w 1935892"/>
                <a:gd name="connsiteY14" fmla="*/ 420129 h 486032"/>
                <a:gd name="connsiteX15" fmla="*/ 1853513 w 1935892"/>
                <a:gd name="connsiteY15" fmla="*/ 378940 h 486032"/>
                <a:gd name="connsiteX16" fmla="*/ 1828800 w 1935892"/>
                <a:gd name="connsiteY16" fmla="*/ 345989 h 486032"/>
                <a:gd name="connsiteX17" fmla="*/ 1919416 w 1935892"/>
                <a:gd name="connsiteY17" fmla="*/ 329513 h 486032"/>
                <a:gd name="connsiteX18" fmla="*/ 1861751 w 1935892"/>
                <a:gd name="connsiteY18" fmla="*/ 280086 h 486032"/>
                <a:gd name="connsiteX19" fmla="*/ 1935892 w 1935892"/>
                <a:gd name="connsiteY19" fmla="*/ 255373 h 486032"/>
                <a:gd name="connsiteX20" fmla="*/ 1837038 w 1935892"/>
                <a:gd name="connsiteY20" fmla="*/ 164756 h 486032"/>
                <a:gd name="connsiteX21" fmla="*/ 1869989 w 1935892"/>
                <a:gd name="connsiteY21" fmla="*/ 107092 h 486032"/>
                <a:gd name="connsiteX22" fmla="*/ 1762897 w 1935892"/>
                <a:gd name="connsiteY22" fmla="*/ 32951 h 486032"/>
                <a:gd name="connsiteX23" fmla="*/ 1804086 w 1935892"/>
                <a:gd name="connsiteY23" fmla="*/ 0 h 486032"/>
                <a:gd name="connsiteX24" fmla="*/ 90616 w 1935892"/>
                <a:gd name="connsiteY24" fmla="*/ 57665 h 48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5892" h="486032">
                  <a:moveTo>
                    <a:pt x="90616" y="57665"/>
                  </a:moveTo>
                  <a:lnTo>
                    <a:pt x="0" y="140043"/>
                  </a:lnTo>
                  <a:lnTo>
                    <a:pt x="74140" y="140043"/>
                  </a:lnTo>
                  <a:lnTo>
                    <a:pt x="49427" y="205946"/>
                  </a:lnTo>
                  <a:lnTo>
                    <a:pt x="131805" y="214183"/>
                  </a:lnTo>
                  <a:lnTo>
                    <a:pt x="8238" y="247135"/>
                  </a:lnTo>
                  <a:lnTo>
                    <a:pt x="123567" y="280086"/>
                  </a:lnTo>
                  <a:lnTo>
                    <a:pt x="49427" y="313038"/>
                  </a:lnTo>
                  <a:lnTo>
                    <a:pt x="148281" y="345989"/>
                  </a:lnTo>
                  <a:lnTo>
                    <a:pt x="90616" y="370702"/>
                  </a:lnTo>
                  <a:lnTo>
                    <a:pt x="57665" y="411892"/>
                  </a:lnTo>
                  <a:lnTo>
                    <a:pt x="98854" y="428367"/>
                  </a:lnTo>
                  <a:lnTo>
                    <a:pt x="57665" y="477794"/>
                  </a:lnTo>
                  <a:lnTo>
                    <a:pt x="1878227" y="486032"/>
                  </a:lnTo>
                  <a:lnTo>
                    <a:pt x="1787611" y="420129"/>
                  </a:lnTo>
                  <a:lnTo>
                    <a:pt x="1853513" y="378940"/>
                  </a:lnTo>
                  <a:lnTo>
                    <a:pt x="1828800" y="345989"/>
                  </a:lnTo>
                  <a:lnTo>
                    <a:pt x="1919416" y="329513"/>
                  </a:lnTo>
                  <a:lnTo>
                    <a:pt x="1861751" y="280086"/>
                  </a:lnTo>
                  <a:lnTo>
                    <a:pt x="1935892" y="255373"/>
                  </a:lnTo>
                  <a:lnTo>
                    <a:pt x="1837038" y="164756"/>
                  </a:lnTo>
                  <a:lnTo>
                    <a:pt x="1869989" y="107092"/>
                  </a:lnTo>
                  <a:lnTo>
                    <a:pt x="1762897" y="32951"/>
                  </a:lnTo>
                  <a:lnTo>
                    <a:pt x="1804086" y="0"/>
                  </a:lnTo>
                  <a:lnTo>
                    <a:pt x="90616" y="57665"/>
                  </a:lnTo>
                  <a:close/>
                </a:path>
              </a:pathLst>
            </a:custGeom>
            <a:solidFill>
              <a:srgbClr val="EAC096">
                <a:alpha val="58000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867744" y="1378521"/>
            <a:ext cx="1282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심리적 요인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5423743" y="1389473"/>
            <a:ext cx="1282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유전적 요인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480822" y="1472916"/>
            <a:ext cx="1952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신경</a:t>
            </a:r>
            <a:r>
              <a: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생물학적 요인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EA2B715-20F5-401F-B088-9CC5B866A222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성인도박중독의 원인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D8ECC3-9CD8-4956-9C19-002962A631AE}"/>
              </a:ext>
            </a:extLst>
          </p:cNvPr>
          <p:cNvSpPr txBox="1"/>
          <p:nvPr/>
        </p:nvSpPr>
        <p:spPr>
          <a:xfrm>
            <a:off x="1310215" y="2789830"/>
            <a:ext cx="2489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 정신분석적 견해로는 도박 행위를 </a:t>
            </a:r>
            <a:r>
              <a:rPr lang="ko-KR" altLang="en-US" sz="1400" dirty="0" err="1"/>
              <a:t>피학적이고</a:t>
            </a:r>
            <a:r>
              <a:rPr lang="ko-KR" altLang="en-US" sz="1400" dirty="0"/>
              <a:t> 강박적인 </a:t>
            </a:r>
            <a:r>
              <a:rPr lang="ko-KR" altLang="en-US" sz="1400" dirty="0" err="1"/>
              <a:t>성격성향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흥분추구</a:t>
            </a:r>
            <a:r>
              <a:rPr lang="en-US" altLang="ko-KR" sz="1400" dirty="0"/>
              <a:t>, </a:t>
            </a:r>
            <a:r>
              <a:rPr lang="ko-KR" altLang="en-US" sz="1400" dirty="0"/>
              <a:t>권위에 대한 도전</a:t>
            </a:r>
            <a:r>
              <a:rPr lang="en-US" altLang="ko-KR" sz="1400" dirty="0"/>
              <a:t>, </a:t>
            </a:r>
            <a:r>
              <a:rPr lang="ko-KR" altLang="en-US" sz="1400" dirty="0"/>
              <a:t>무의식적 죄의식의 완화 </a:t>
            </a:r>
            <a:r>
              <a:rPr lang="ko-KR" altLang="en-US" sz="1400" dirty="0" err="1"/>
              <a:t>우울감을</a:t>
            </a:r>
            <a:r>
              <a:rPr lang="ko-KR" altLang="en-US" sz="1400" dirty="0"/>
              <a:t> 없애려는 노력 등으로 해석함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D8ECC3-9CD8-4956-9C19-002962A631AE}"/>
              </a:ext>
            </a:extLst>
          </p:cNvPr>
          <p:cNvSpPr txBox="1"/>
          <p:nvPr/>
        </p:nvSpPr>
        <p:spPr>
          <a:xfrm>
            <a:off x="4848838" y="2925999"/>
            <a:ext cx="24892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가족력이 있는 경우가 많음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그러나 이에 대한 대규모 연구가 부족함 실정임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D8ECC3-9CD8-4956-9C19-002962A631AE}"/>
              </a:ext>
            </a:extLst>
          </p:cNvPr>
          <p:cNvSpPr txBox="1"/>
          <p:nvPr/>
        </p:nvSpPr>
        <p:spPr>
          <a:xfrm>
            <a:off x="8367129" y="3028449"/>
            <a:ext cx="22947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세로토닌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도파민</a:t>
            </a:r>
            <a:r>
              <a:rPr lang="en-US" altLang="ko-KR" sz="1400" dirty="0"/>
              <a:t>, </a:t>
            </a:r>
            <a:r>
              <a:rPr lang="ko-KR" altLang="en-US" sz="1400" dirty="0"/>
              <a:t>노르아드레날린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오피오이드계의</a:t>
            </a:r>
            <a:r>
              <a:rPr lang="ko-KR" altLang="en-US" sz="1400" dirty="0"/>
              <a:t> 이상이 보고되고 있음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12230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47109" y="1074058"/>
            <a:ext cx="11173652" cy="5428341"/>
            <a:chOff x="547109" y="1074058"/>
            <a:chExt cx="11173652" cy="54283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47109" y="1074058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255117A-7324-4AEE-88EA-3F676E2888FC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성인도박중독의 현황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6FF5F0-D640-4AD3-86B1-191C21AC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1284197"/>
            <a:ext cx="10851166" cy="4917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8A3C0-36FE-412A-8826-912F00406FF7}"/>
              </a:ext>
            </a:extLst>
          </p:cNvPr>
          <p:cNvSpPr txBox="1"/>
          <p:nvPr/>
        </p:nvSpPr>
        <p:spPr>
          <a:xfrm>
            <a:off x="9528314" y="1378226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2018 (</a:t>
            </a:r>
            <a:r>
              <a:rPr lang="ko-KR" altLang="en-US" dirty="0"/>
              <a:t>연간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395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47109" y="1074058"/>
            <a:ext cx="11173652" cy="5428341"/>
            <a:chOff x="547109" y="1074058"/>
            <a:chExt cx="11173652" cy="54283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93F3798-6101-43D1-BF61-E8F4C1AC7039}"/>
                </a:ext>
              </a:extLst>
            </p:cNvPr>
            <p:cNvSpPr/>
            <p:nvPr/>
          </p:nvSpPr>
          <p:spPr>
            <a:xfrm>
              <a:off x="717981" y="1204685"/>
              <a:ext cx="11002780" cy="5297714"/>
            </a:xfrm>
            <a:prstGeom prst="rect">
              <a:avLst/>
            </a:pr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791F0A6-3EED-4831-8EED-94AE3B29294B}"/>
                </a:ext>
              </a:extLst>
            </p:cNvPr>
            <p:cNvSpPr/>
            <p:nvPr/>
          </p:nvSpPr>
          <p:spPr>
            <a:xfrm>
              <a:off x="547109" y="1074058"/>
              <a:ext cx="11002780" cy="52977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255117A-7324-4AEE-88EA-3F676E2888FC}"/>
              </a:ext>
            </a:extLst>
          </p:cNvPr>
          <p:cNvSpPr/>
          <p:nvPr/>
        </p:nvSpPr>
        <p:spPr>
          <a:xfrm>
            <a:off x="594610" y="311220"/>
            <a:ext cx="5518159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800" b="1" kern="0" dirty="0">
                <a:solidFill>
                  <a:prstClr val="white"/>
                </a:solidFill>
              </a:rPr>
              <a:t>성인도박중독의 현황</a:t>
            </a:r>
            <a:endParaRPr lang="en-US" altLang="ko-KR" sz="2800" b="1" kern="0" dirty="0">
              <a:solidFill>
                <a:prstClr val="white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0DB9362-4D2E-445E-8E4E-B6D275EA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6" y="1098669"/>
            <a:ext cx="10881771" cy="5129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469D8C-5128-4C7A-A0CA-80029F87D426}"/>
              </a:ext>
            </a:extLst>
          </p:cNvPr>
          <p:cNvSpPr txBox="1"/>
          <p:nvPr/>
        </p:nvSpPr>
        <p:spPr>
          <a:xfrm>
            <a:off x="9528314" y="1378226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2018 (</a:t>
            </a:r>
            <a:r>
              <a:rPr lang="ko-KR" altLang="en-US" dirty="0"/>
              <a:t>연간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16192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27</Pages>
  <Paragraphs>298</Paragraphs>
  <Words>2479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조땡</dc:creator>
  <cp:lastModifiedBy>도형 이</cp:lastModifiedBy>
  <dc:title>PowerPoint 프레젠테이션</dc:title>
  <dcterms:modified xsi:type="dcterms:W3CDTF">2019-06-05T05:43:20Z</dcterms:modified>
</cp:coreProperties>
</file>