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2" r:id="rId4"/>
    <p:sldId id="263" r:id="rId5"/>
    <p:sldId id="265" r:id="rId6"/>
    <p:sldId id="266" r:id="rId7"/>
    <p:sldId id="268" r:id="rId8"/>
    <p:sldId id="318" r:id="rId9"/>
    <p:sldId id="269" r:id="rId10"/>
    <p:sldId id="283" r:id="rId11"/>
    <p:sldId id="284" r:id="rId12"/>
    <p:sldId id="296" r:id="rId13"/>
    <p:sldId id="287" r:id="rId14"/>
    <p:sldId id="288" r:id="rId15"/>
    <p:sldId id="311" r:id="rId16"/>
    <p:sldId id="290" r:id="rId17"/>
    <p:sldId id="312" r:id="rId18"/>
    <p:sldId id="309" r:id="rId19"/>
    <p:sldId id="295" r:id="rId20"/>
    <p:sldId id="304" r:id="rId21"/>
    <p:sldId id="305" r:id="rId22"/>
    <p:sldId id="313" r:id="rId23"/>
    <p:sldId id="282" r:id="rId24"/>
    <p:sldId id="315" r:id="rId25"/>
    <p:sldId id="314" r:id="rId26"/>
    <p:sldId id="316" r:id="rId27"/>
    <p:sldId id="272" r:id="rId28"/>
    <p:sldId id="299" r:id="rId29"/>
    <p:sldId id="298" r:id="rId30"/>
    <p:sldId id="317" r:id="rId31"/>
    <p:sldId id="300" r:id="rId32"/>
    <p:sldId id="260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8" autoAdjust="0"/>
    <p:restoredTop sz="92964" autoAdjust="0"/>
  </p:normalViewPr>
  <p:slideViewPr>
    <p:cSldViewPr>
      <p:cViewPr varScale="1">
        <p:scale>
          <a:sx n="81" d="100"/>
          <a:sy n="81" d="100"/>
        </p:scale>
        <p:origin x="11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1AB68-11B2-4EE6-B401-76E9CFA86E43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E557C-7DCE-41A8-8BD2-FBD0E61210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94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557C-7DCE-41A8-8BD2-FBD0E612104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44D1-ED61-4BA3-9540-36E57B39C51E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44D9-86AE-4031-98F9-4CC3FB424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5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44D1-ED61-4BA3-9540-36E57B39C51E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44D9-86AE-4031-98F9-4CC3FB424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34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44D1-ED61-4BA3-9540-36E57B39C51E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44D9-86AE-4031-98F9-4CC3FB424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59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44D1-ED61-4BA3-9540-36E57B39C51E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44D9-86AE-4031-98F9-4CC3FB424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59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44D1-ED61-4BA3-9540-36E57B39C51E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44D9-86AE-4031-98F9-4CC3FB424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40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44D1-ED61-4BA3-9540-36E57B39C51E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44D9-86AE-4031-98F9-4CC3FB424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56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44D1-ED61-4BA3-9540-36E57B39C51E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44D9-86AE-4031-98F9-4CC3FB424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35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44D1-ED61-4BA3-9540-36E57B39C51E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44D9-86AE-4031-98F9-4CC3FB424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00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44D1-ED61-4BA3-9540-36E57B39C51E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44D9-86AE-4031-98F9-4CC3FB424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63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44D1-ED61-4BA3-9540-36E57B39C51E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44D9-86AE-4031-98F9-4CC3FB424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00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44D1-ED61-4BA3-9540-36E57B39C51E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44D9-86AE-4031-98F9-4CC3FB424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79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944D1-ED61-4BA3-9540-36E57B39C51E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644D9-86AE-4031-98F9-4CC3FB424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58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seAL8cD1Uc" TargetMode="External"/><Relationship Id="rId2" Type="http://schemas.openxmlformats.org/officeDocument/2006/relationships/hyperlink" Target="https://youtu.be/uknzNIDYBD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5428" y="2285282"/>
            <a:ext cx="3083959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윤리와 철학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4400" dirty="0" smtClean="0">
                <a:solidFill>
                  <a:srgbClr val="C00000"/>
                </a:solidFill>
                <a:latin typeface="나눔명조" pitchFamily="18" charset="-127"/>
                <a:ea typeface="나눔명조" pitchFamily="18" charset="-127"/>
              </a:rPr>
              <a:t>“</a:t>
            </a:r>
            <a:r>
              <a:rPr lang="ko-KR" altLang="en-US" sz="4400" dirty="0" smtClean="0">
                <a:solidFill>
                  <a:srgbClr val="C00000"/>
                </a:solidFill>
                <a:latin typeface="나눔명조" pitchFamily="18" charset="-127"/>
                <a:ea typeface="나눔명조" pitchFamily="18" charset="-127"/>
              </a:rPr>
              <a:t>사형제도</a:t>
            </a:r>
            <a:r>
              <a:rPr lang="en-US" altLang="ko-KR" sz="4400" dirty="0" smtClean="0">
                <a:solidFill>
                  <a:srgbClr val="C00000"/>
                </a:solidFill>
                <a:latin typeface="나눔명조" pitchFamily="18" charset="-127"/>
                <a:ea typeface="나눔명조" pitchFamily="18" charset="-127"/>
              </a:rPr>
              <a:t>”</a:t>
            </a:r>
            <a:endParaRPr lang="en-US" altLang="ko-KR" sz="3600" dirty="0" smtClean="0">
              <a:solidFill>
                <a:schemeClr val="bg1">
                  <a:lumMod val="8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8" name="왼쪽 대괄호 7"/>
          <p:cNvSpPr/>
          <p:nvPr/>
        </p:nvSpPr>
        <p:spPr>
          <a:xfrm>
            <a:off x="3227280" y="2214554"/>
            <a:ext cx="134134" cy="1571084"/>
          </a:xfrm>
          <a:prstGeom prst="leftBracket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00166" y="500713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조장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: 15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방승만</a:t>
            </a:r>
            <a:endParaRPr lang="en-US" altLang="ko-KR" sz="20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조원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: 16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김다현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17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김지선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17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서유진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17</a:t>
            </a:r>
            <a:r>
              <a:rPr lang="ko-KR" altLang="en-US" sz="2000" dirty="0" err="1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임유림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17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김선정</a:t>
            </a:r>
            <a:endParaRPr lang="en-US" altLang="ko-KR" sz="20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11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7158" y="1785926"/>
            <a:ext cx="8429684" cy="44513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2018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통계에 따르면 전 세계적으로 사형집행 건수 감소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2018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말 기준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(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약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230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여개국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중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사형제 폐지국가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-106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개국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실질적 사형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폐지국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-36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개국 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집행국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-20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개국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전 세계적으로 사형집행국이 줄어들지만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아시아⦁태평양지역의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사형집행은 증가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태국은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2009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이후 처음으로 사형집행을 재개했으며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일본의 연간 사형집행 건수는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4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건에서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15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건으로 세 배 이상 증가하였고 베트남은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2018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한해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85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건의 사형이 집행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90" dirty="0" smtClean="0">
                <a:latin typeface="나눔명조" pitchFamily="18" charset="-127"/>
                <a:ea typeface="나눔명조" pitchFamily="18" charset="-127"/>
              </a:rPr>
              <a:t>이란은 최소 </a:t>
            </a:r>
            <a:r>
              <a:rPr lang="en-US" altLang="ko-KR" spc="-90" dirty="0" smtClean="0">
                <a:latin typeface="나눔명조" pitchFamily="18" charset="-127"/>
                <a:ea typeface="나눔명조" pitchFamily="18" charset="-127"/>
              </a:rPr>
              <a:t>253</a:t>
            </a:r>
            <a:r>
              <a:rPr lang="ko-KR" altLang="en-US" spc="-90" dirty="0" smtClean="0">
                <a:latin typeface="나눔명조" pitchFamily="18" charset="-127"/>
                <a:ea typeface="나눔명조" pitchFamily="18" charset="-127"/>
              </a:rPr>
              <a:t>건</a:t>
            </a:r>
            <a:r>
              <a:rPr lang="en-US" altLang="ko-KR" spc="-9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90" dirty="0" smtClean="0">
                <a:latin typeface="나눔명조" pitchFamily="18" charset="-127"/>
                <a:ea typeface="나눔명조" pitchFamily="18" charset="-127"/>
              </a:rPr>
              <a:t>사우디아라비아는 </a:t>
            </a:r>
            <a:r>
              <a:rPr lang="en-US" altLang="ko-KR" spc="-90" dirty="0" smtClean="0">
                <a:latin typeface="나눔명조" pitchFamily="18" charset="-127"/>
                <a:ea typeface="나눔명조" pitchFamily="18" charset="-127"/>
              </a:rPr>
              <a:t>149</a:t>
            </a:r>
            <a:r>
              <a:rPr lang="ko-KR" altLang="en-US" spc="-90" dirty="0" smtClean="0">
                <a:latin typeface="나눔명조" pitchFamily="18" charset="-127"/>
                <a:ea typeface="나눔명조" pitchFamily="18" charset="-127"/>
              </a:rPr>
              <a:t>건</a:t>
            </a:r>
            <a:r>
              <a:rPr lang="en-US" altLang="ko-KR" spc="-9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90" dirty="0" smtClean="0">
                <a:latin typeface="나눔명조" pitchFamily="18" charset="-127"/>
                <a:ea typeface="나눔명조" pitchFamily="18" charset="-127"/>
              </a:rPr>
              <a:t>이라크는 최소 </a:t>
            </a:r>
            <a:r>
              <a:rPr lang="en-US" altLang="ko-KR" spc="-90" dirty="0" smtClean="0">
                <a:latin typeface="나눔명조" pitchFamily="18" charset="-127"/>
                <a:ea typeface="나눔명조" pitchFamily="18" charset="-127"/>
              </a:rPr>
              <a:t>52</a:t>
            </a:r>
            <a:r>
              <a:rPr lang="ko-KR" altLang="en-US" spc="-90" dirty="0" smtClean="0">
                <a:latin typeface="나눔명조" pitchFamily="18" charset="-127"/>
                <a:ea typeface="나눔명조" pitchFamily="18" charset="-127"/>
              </a:rPr>
              <a:t>건</a:t>
            </a:r>
            <a:r>
              <a:rPr lang="en-US" altLang="ko-KR" spc="-9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90" dirty="0" smtClean="0">
                <a:latin typeface="나눔명조" pitchFamily="18" charset="-127"/>
                <a:ea typeface="나눔명조" pitchFamily="18" charset="-127"/>
              </a:rPr>
              <a:t>싱가포르는 </a:t>
            </a:r>
            <a:r>
              <a:rPr lang="en-US" altLang="ko-KR" spc="-90" dirty="0" smtClean="0">
                <a:latin typeface="나눔명조" pitchFamily="18" charset="-127"/>
                <a:ea typeface="나눔명조" pitchFamily="18" charset="-127"/>
              </a:rPr>
              <a:t>13</a:t>
            </a:r>
            <a:r>
              <a:rPr lang="ko-KR" altLang="en-US" spc="-90" dirty="0" smtClean="0">
                <a:latin typeface="나눔명조" pitchFamily="18" charset="-127"/>
                <a:ea typeface="나눔명조" pitchFamily="18" charset="-127"/>
              </a:rPr>
              <a:t>건의 사형 집행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57158" y="357166"/>
            <a:ext cx="3733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사형집행 현황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    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2) 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지구촌의 사형집행 현황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3733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사형집행 현황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    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2) 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지구촌의 사형집행 현황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4" name="_x43770736" descr="EMB000008dc4b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429684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3733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사형집행 현황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    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2) 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지구촌의 사형집행 현황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7158" y="1571612"/>
            <a:ext cx="8429684" cy="4521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2015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년 한 해 동안 세계적으로 사형집행건수가 급격히 증가한 이유는 파키스탄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이란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사우디아라비아 때문임</a:t>
            </a:r>
            <a:endParaRPr lang="en-US" altLang="ko-KR" sz="1700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endParaRPr lang="en-US" altLang="ko-KR" sz="1700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파키스탄은 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2014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12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월 민간인에 대한 사형집행 유예를 해제한 이후 사형집행을 계속 </a:t>
            </a:r>
            <a:r>
              <a:rPr lang="ko-KR" altLang="en-US" sz="1700" dirty="0" err="1" smtClean="0">
                <a:latin typeface="나눔명조" pitchFamily="18" charset="-127"/>
                <a:ea typeface="나눔명조" pitchFamily="18" charset="-127"/>
              </a:rPr>
              <a:t>시행중임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. 2015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년에 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320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명 이상이 교수대로 보내졌는데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이는 국제앰네스티가 파키스탄을 기록한 이래 가장 많은 숫자임</a:t>
            </a:r>
          </a:p>
          <a:p>
            <a:pPr fontAlgn="base"/>
            <a:endParaRPr lang="en-US" altLang="ko-KR" sz="1700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이란은 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2014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년 최소 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743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명을 처형한 데 이어 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2015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년 최소 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977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명의 사형을 집행했으며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압도적인 대부분의 경우는 마약 관련 범죄로 사형이 선고됨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이란은 세계에서 마지막 남은 청소년 범죄자 사형집행국 중 하나이기도 한데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이는 명백한 국제법 </a:t>
            </a:r>
            <a:r>
              <a:rPr lang="ko-KR" altLang="en-US" sz="1700" dirty="0" err="1" smtClean="0">
                <a:latin typeface="나눔명조" pitchFamily="18" charset="-127"/>
                <a:ea typeface="나눔명조" pitchFamily="18" charset="-127"/>
              </a:rPr>
              <a:t>위반임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이 나라는 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2015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년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유죄를 선고받을 당시 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18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세 이하였던 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4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명에게도 사형을 집행했음</a:t>
            </a:r>
          </a:p>
          <a:p>
            <a:pPr fontAlgn="base"/>
            <a:endParaRPr lang="en-US" altLang="ko-KR" sz="1700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사우디아라비아는 작년에 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2014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년 수치 대비 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76% 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증가한 최소 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158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명을 처형함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대부분 </a:t>
            </a:r>
            <a:r>
              <a:rPr lang="ko-KR" altLang="en-US" sz="1700" dirty="0" err="1" smtClean="0">
                <a:latin typeface="나눔명조" pitchFamily="18" charset="-127"/>
                <a:ea typeface="나눔명조" pitchFamily="18" charset="-127"/>
              </a:rPr>
              <a:t>참수형을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 당했지만</a:t>
            </a:r>
            <a:r>
              <a:rPr lang="en-US" altLang="ko-KR" sz="1700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700" dirty="0" smtClean="0">
                <a:latin typeface="나눔명조" pitchFamily="18" charset="-127"/>
                <a:ea typeface="나눔명조" pitchFamily="18" charset="-127"/>
              </a:rPr>
              <a:t>사형수를 총살하거나 시신을 공공장소에 전시하기도 함</a:t>
            </a:r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3714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사형집행 현황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     </a:t>
            </a:r>
            <a:r>
              <a:rPr lang="en-US" altLang="ko-KR" sz="200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3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) 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중국의 사형집행 현황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7158" y="2071678"/>
            <a:ext cx="8429684" cy="3949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2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이탈리아에 있는 반사형단체 </a:t>
            </a:r>
            <a:r>
              <a:rPr lang="en-US" dirty="0" smtClean="0">
                <a:latin typeface="나눔명조" pitchFamily="18" charset="-127"/>
                <a:ea typeface="나눔명조" pitchFamily="18" charset="-127"/>
              </a:rPr>
              <a:t>Hands Off Cain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은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2006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전세계 사형집행현황 관련 보고서를 발표함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이 보고에 따르면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2005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한 해 동안 전세계에서 모두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5628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명이 처형되었으며 그 중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5000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건은 중국에서 집행되었다고 하며 혹자는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8000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명이 넘는 사형수들이 처형되었다고도 전하고 있음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 90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년대에는 중국에서 매년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15000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여 명이 처형됨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20000"/>
              </a:lnSpc>
            </a:pPr>
            <a:endParaRPr lang="ko-KR" altLang="en-US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국제앰네스티는 중국 공식 언론 보도를 통해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2014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년부터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2016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사이 최소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931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명이 처형된 것으로 파악했으나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재판기록 데이터베이스에서는 이 중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85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건만 확인할 수 있었음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중국의 사형집행은 비공식적으로 시행되고 있기 때문에 정확한 수치를 가늠하기 어렵지만 수천명이 처형당했을 거라고 보고 있음</a:t>
            </a:r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3714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사형집행 현황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     </a:t>
            </a:r>
            <a:r>
              <a:rPr lang="en-US" altLang="ko-KR" sz="200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3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) 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중국의 사형집행 현황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_x43769536" descr="EMB000008dc4b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429684" cy="3643338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7358082" y="2500306"/>
            <a:ext cx="1428760" cy="3143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5458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사형에 대한 생각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    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1) 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우리나라의 사형에 대한 생각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국가정책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)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57158" y="1785926"/>
            <a:ext cx="8429684" cy="43577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2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폐지 논의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20000"/>
              </a:lnSpc>
            </a:pP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1970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-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사형수에 대한 범죄적 심성을 근원적으로 순화하여 재범에 이르지않고 사회에 복귀할 수 있도록 도움을 주는 교정교화를 해오던 인사들은 사형수들이 겪고 있는 차별적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비인간적 처우에 대한 근본적 해결책으로 사형폐지의 필요성을 제시함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endParaRPr lang="ko-KR" altLang="en-US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1987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-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민주화 운동에 발맞추어 본격적인 사회운동을 전개함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endParaRPr lang="ko-KR" altLang="en-US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1989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5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월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30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일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-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서울구치소에서 사형수 교정활동을 펼치던 이상혁 변호사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추영호 신부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문장식 목사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서성운 스님 등이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한국사형폐지운동협의회를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결성함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endParaRPr lang="ko-KR" altLang="en-US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1992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8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월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11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일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-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김수환 추기경을 비롯한 천주교 신자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86,509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명이 사형제도 폐지를 탄원하는 결의문을 헌법재판소에 제출함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  <a:endParaRPr lang="ko-KR" altLang="en-US" dirty="0" smtClean="0"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5458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사형에 대한 생각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    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1) 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우리나라의 사형에 대한 생각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국가정책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)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57158" y="1928802"/>
            <a:ext cx="8429684" cy="42148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3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국회의 사형폐지제도 입법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30000"/>
              </a:lnSpc>
            </a:pP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대한민국 국회에서는 그동안 몇 차례 사형제도 폐지를 위한 법안이 제출되었음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</a:p>
          <a:p>
            <a:pPr fontAlgn="base"/>
            <a:endParaRPr lang="ko-KR" altLang="en-US" sz="800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15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대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(1999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)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에는 유재건 의원이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</a:t>
            </a:r>
          </a:p>
          <a:p>
            <a:pPr fontAlgn="base"/>
            <a:endParaRPr lang="ko-KR" altLang="en-US" sz="800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16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대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(2001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)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에서는 정대철 의원이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</a:t>
            </a:r>
          </a:p>
          <a:p>
            <a:pPr fontAlgn="base"/>
            <a:endParaRPr lang="ko-KR" altLang="en-US" sz="800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17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대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(2004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)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에서는 유인태 의원이 각각 사형폐지 특별법안을 발의하였지만 국회 상임 위원회에서 해결되지 않고 회기만료로 법안은 자동폐기 되었음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  <a:endParaRPr lang="ko-KR" altLang="en-US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17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대 국회에서 유인태 의원이 대표발의한 법률안에는 당시 국회의원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299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명의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3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분의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에 가까운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175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명의 의원이 법안 발의에 동의하기도 했음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endParaRPr lang="ko-KR" altLang="en-US" sz="800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18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대 국회에서는 박선영 의원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(2008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)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과 김부겸 의원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(2009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)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이 각기 사형폐지 법안을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대표발의하였지만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현재 소관위원회인 법제사법위원회에서 통과되지 않음</a:t>
            </a:r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5458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사형에 대한 생각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    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1) 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우리나라의 사형에 대한 생각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국가정책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)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57158" y="2143116"/>
            <a:ext cx="8429684" cy="35004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3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국회의 최근 사형폐지제도 입법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30000"/>
              </a:lnSpc>
            </a:pP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19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대 국회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-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사형제도폐지특별법이 발의 되어 재적 국회의원 유인태 의원등 과반을 훨씬 넘는 국회의원들이 공동발의 했음에도 불구하고 단 한 차례도 법제사법위원회의 문턱을 넘지 못하고 임기만료로 자동 폐기되었음</a:t>
            </a:r>
          </a:p>
          <a:p>
            <a:pPr fontAlgn="base">
              <a:lnSpc>
                <a:spcPct val="130000"/>
              </a:lnSpc>
            </a:pP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20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대 국회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-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사형집행 중단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20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년을 맞아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20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대 국회에서는 여야 의원들이 마음을 모아 사형제도 폐지특별법 발의를 다시 준비 중이라는 소식이 들려왔지만 이 또한 여전히 국회의 문턱을 넘지 못하고 있음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5458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사형에 대한 생각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    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1) 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우리나라의 사형에 대한 생각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국가정책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)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57158" y="2214554"/>
            <a:ext cx="8429684" cy="2928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3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우리나라 헌법재판소의 판결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30000"/>
              </a:lnSpc>
            </a:pPr>
            <a:endParaRPr lang="ko-KR" altLang="en-US" sz="1000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우리나라 헌법재판소는 사형제도에 대하여 합헌 판결을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함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fontAlgn="base">
              <a:lnSpc>
                <a:spcPct val="13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논거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가지 중 첫째는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사형은 일반국민에 대한 심리적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위하를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통하여 범죄의 발생을 예방하며 극악한 범죄에 대한 정당한 응보를 통하여 정의를 실현하고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범죄인의 재범 가능성을 영구히 차단함으로써 사회를 방어하려는 것으로 그 입법목적은 정당하고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가장 무거운 형벌인 사형은 입법목적의 달성을 위한 적합한 수단이라는 것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5458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사형에 대한 생각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    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1) 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우리나라의 사형에 대한 생각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국가정책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)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57158" y="1857364"/>
            <a:ext cx="8429684" cy="36433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3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둘째로 사형은 무기징역형이나 가석방이 불가능한 종신형보다도 범죄자에 대한 법익침해의 정도가 큰 형벌로서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인간의 생존본능과 죽음에 한 근원인 공포까지 고려하면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무기징역형 등 자유형보다 더 큰 위하력을 발휘함으로써 가장 강력한 범죄억지력을 가지고 있다고 보아야 하고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극악한 범죄의 경우에는 무기징역형 등 자유형의 선고만으로는 범죄자의 책임에 미치지 못하게 될 뿐만 아니라 피해자들의 가족 일반국민의 정의관념에도 부합하지 못하며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입법목적의 달성에 있어서 사형과 동일한 효과를 나타내면서도 사형보다 범죄자에 대한 법익침해 정도가 작은 다른 형벌이 명백히 존재한다고 보기 어려우므로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사형제도가 침해 최소성원칙에 어긋난다고 할 수 없다는 것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43608" y="1141813"/>
            <a:ext cx="320895" cy="3208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205810" y="1290108"/>
            <a:ext cx="241094" cy="241094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19672" y="107154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나눔명조" pitchFamily="18" charset="-127"/>
                <a:ea typeface="나눔명조" pitchFamily="18" charset="-127"/>
              </a:rPr>
              <a:t>목차</a:t>
            </a:r>
            <a:endParaRPr lang="en-US" altLang="ko-KR" sz="3200" dirty="0" smtClean="0">
              <a:solidFill>
                <a:srgbClr val="C0000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1058326" y="2259001"/>
            <a:ext cx="870468" cy="432048"/>
          </a:xfrm>
          <a:prstGeom prst="round2DiagRect">
            <a:avLst>
              <a:gd name="adj1" fmla="val 37550"/>
              <a:gd name="adj2" fmla="val 165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itchFamily="18" charset="-127"/>
                <a:ea typeface="나눔명조" pitchFamily="18" charset="-127"/>
              </a:rPr>
              <a:t>서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itchFamily="18" charset="-127"/>
                <a:ea typeface="나눔명조" pitchFamily="18" charset="-127"/>
              </a:rPr>
              <a:t>론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8" name="대각선 방향의 모서리가 둥근 사각형 7"/>
          <p:cNvSpPr/>
          <p:nvPr/>
        </p:nvSpPr>
        <p:spPr>
          <a:xfrm>
            <a:off x="1058326" y="3422191"/>
            <a:ext cx="870468" cy="432048"/>
          </a:xfrm>
          <a:prstGeom prst="round2DiagRect">
            <a:avLst>
              <a:gd name="adj1" fmla="val 37550"/>
              <a:gd name="adj2" fmla="val 165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itchFamily="18" charset="-127"/>
                <a:ea typeface="나눔명조" pitchFamily="18" charset="-127"/>
              </a:rPr>
              <a:t>본론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1058326" y="5140092"/>
            <a:ext cx="870468" cy="432048"/>
          </a:xfrm>
          <a:prstGeom prst="round2DiagRect">
            <a:avLst>
              <a:gd name="adj1" fmla="val 37550"/>
              <a:gd name="adj2" fmla="val 165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itchFamily="18" charset="-127"/>
                <a:ea typeface="나눔명조" pitchFamily="18" charset="-127"/>
              </a:rPr>
              <a:t>결론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7186" y="218759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1. 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사형의 개념</a:t>
            </a:r>
            <a:endParaRPr lang="en-US" altLang="ko-KR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2. 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우리나라의 사형제도</a:t>
            </a:r>
            <a:endParaRPr lang="en-US" altLang="ko-KR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3. 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사형의 기원</a:t>
            </a:r>
            <a:endParaRPr lang="en-US" altLang="ko-KR" sz="16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7186" y="3350784"/>
            <a:ext cx="3670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사형집행 현황</a:t>
            </a:r>
            <a:endParaRPr lang="en-US" altLang="ko-KR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사형에 대한 생각</a:t>
            </a:r>
            <a:endParaRPr lang="en-US" altLang="ko-KR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사형의 장</a:t>
            </a:r>
            <a:r>
              <a:rPr 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·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단점</a:t>
            </a:r>
            <a:endParaRPr lang="en-US" altLang="ko-KR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dirty="0" err="1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관련영상</a:t>
            </a:r>
            <a:endParaRPr lang="en-US" altLang="ko-KR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7186" y="5068685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사형에 대한 입장</a:t>
            </a:r>
            <a:endParaRPr lang="en-US" altLang="ko-KR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토론해 볼 사례</a:t>
            </a:r>
            <a:endParaRPr lang="en-US" altLang="ko-KR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토론 후 각 조의 생각 발표</a:t>
            </a:r>
            <a:endParaRPr lang="en-US" altLang="ko-KR" sz="16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48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5291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사형에 대한 생각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    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2) 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각 나라의 사형에 대한 생각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국가정책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)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2214554"/>
            <a:ext cx="8429684" cy="35004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3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이탈리아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30000"/>
              </a:lnSpc>
            </a:pP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 latinLnBrk="0">
              <a:lnSpc>
                <a:spcPct val="130000"/>
              </a:lnSpc>
            </a:pP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1947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통상 범죄에 대한 사형제도를 폐지하였고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1994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모든 범죄에 대한 사형 폐지를 헌법 제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7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조에 명문화시켰음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이런 사형 폐지는 베카리아 등 계몽사상가의 영향도 있었으나 마피아 등 범죄조직의 로비와 무관치 않다는 비판도 일고 있음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.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인구 백만 명당 살인 피해자가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4.53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명이라는 수치는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2000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년도 독일의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4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배에 해당하는 높은 수치를 보이고 있음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이런 이유로 대부분 국민이 가톨릭 신도임에도 불구하고 치안 불안에 대한 불만으로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41%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의 여론이 사형제 부활을 지지하고 있음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5291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사형에 대한 생각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    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2) 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각 나라의 사형에 대한 생각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국가정책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)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1857364"/>
            <a:ext cx="8429684" cy="4667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3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영국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30000"/>
              </a:lnSpc>
            </a:pP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 latinLnBrk="0">
              <a:lnSpc>
                <a:spcPct val="130000"/>
              </a:lnSpc>
            </a:pP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1965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사형집행을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5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년간 한시적으로 정지하는‘모라토리엄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특별법’을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시행하고 법 시행과정에서 중범죄의 추이에 큰 변화가 없음을 확인하였음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그래서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1969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압도적 사형 존치 여론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85%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에도 불구하고 반역죄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해적죄를 제외한 모든 범죄에 대해 영구히 사형을 폐지하였음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 latinLnBrk="0">
              <a:lnSpc>
                <a:spcPct val="13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살인죄의 경우 상해치사와 구별 없이 법률상 감경이 전혀 불가능한 ‘절대적 무기금고 종신형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선고제’를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도입함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다만 일정기간 복역 시 가석방 심사의 대상이 되도록 함 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 latinLnBrk="0">
              <a:lnSpc>
                <a:spcPct val="13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현재는 테러단체의 잔인한 테러 활동 등으로 사형 부활 여론이 늘어나고 있으며 사형제 폐지 후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23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년간 살인 발생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1.7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배 증가하여 국민투표 시 사형제가 부활될 것이라는 전망이 다수임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3.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사형의 장</a:t>
            </a:r>
            <a:r>
              <a:rPr 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·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단점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980728"/>
            <a:ext cx="8429684" cy="56166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5" name="_x182322888" descr="EMB00000b8443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52736"/>
            <a:ext cx="8286808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5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3.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사형의 장</a:t>
            </a:r>
            <a:r>
              <a:rPr 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·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단점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1196752"/>
            <a:ext cx="8429684" cy="42484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사형제 필요 이유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사형의 장점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)</a:t>
            </a:r>
          </a:p>
          <a:p>
            <a:pPr fontAlgn="base"/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1. 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폐지 시 흉악범죄 증가 우려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marL="228600" indent="-228600" fontAlgn="base">
              <a:buAutoNum type="arabicPeriod" startAt="2"/>
            </a:pP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marL="228600" indent="-228600" fontAlgn="base">
              <a:buAutoNum type="arabicPeriod" startAt="2"/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범죄 억제에 유효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유엔은 두 차례 사형제도와 범죄억제의 관계에 대해 조사했지만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그 상관관계를 증명하지 못했음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살인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: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캐나다는 사형제도 폐지 후에 </a:t>
            </a:r>
            <a:r>
              <a:rPr lang="ko-KR" altLang="en-US" dirty="0" err="1">
                <a:latin typeface="나눔명조" pitchFamily="18" charset="-127"/>
                <a:ea typeface="나눔명조" pitchFamily="18" charset="-127"/>
              </a:rPr>
              <a:t>살인율이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44%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로 감소했고 주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州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)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마다 다른 제도를 가진 미국은 사형을 폐지한 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18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개 주의 </a:t>
            </a:r>
            <a:r>
              <a:rPr lang="ko-KR" altLang="en-US" dirty="0" err="1">
                <a:latin typeface="나눔명조" pitchFamily="18" charset="-127"/>
                <a:ea typeface="나눔명조" pitchFamily="18" charset="-127"/>
              </a:rPr>
              <a:t>살인율이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 그렇지 않은 주보다 훨씬 낮게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나타났음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테러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: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사형제가 있다고 해서 자살 폭탄 테러와 같은 공격이 멈춰지는 것은 아님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테러를 계획하는 이들은 이미 자신들이 심각한 육체적 위험에 노출될 것을 예상해 자신의 안전을 고려하지 않음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사형제는 테러 공격을 막을 수 있는 근본적인 해결책이 될 수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없음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  <a:p>
            <a:pPr fontAlgn="base"/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3.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사형의 장</a:t>
            </a:r>
            <a:r>
              <a:rPr 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·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단점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1196752"/>
            <a:ext cx="8429684" cy="51788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사형제 필요 이유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사형의 장점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)</a:t>
            </a:r>
          </a:p>
          <a:p>
            <a:pPr fontAlgn="base"/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marL="228600" indent="-228600" fontAlgn="base">
              <a:buAutoNum type="arabicPeriod" startAt="3"/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피해자 고통에 대한 응보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흉악범죄를 저지른 사람은 당연히 그 행위에 대한 처벌을 받아야 함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하지만 처벌이 또 다른 살인이 되어서는 안됨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다른 사람의 목숨을 빼앗았다고 해서 그 사람을 처형하는 것은 ‘보복’일 뿐 정의가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아님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  <a:p>
            <a:pPr fontAlgn="base"/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marL="228600" indent="-228600" fontAlgn="base">
              <a:buAutoNum type="arabicPeriod" startAt="4"/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대체 형벌이 없음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최영애 인권위원장은 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"2018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년 실시한 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'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사형제도 폐지 및 대체 형벌 실태조사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'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에서 대체 형벌 도입을 전제로 한 경우 사형제도 폐지 동의 비율이 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66.9%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에 이르는 것으로 나타났다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"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며 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"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청문회 결과를 참고해 사형제도 폐지와 대체 형벌에 관한 대안을 검토할 계획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"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이라고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밝혔음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  <a:p>
            <a:pPr marL="228600" indent="-228600" fontAlgn="base">
              <a:buAutoNum type="arabicPeriod" startAt="4"/>
            </a:pP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marL="228600" indent="-228600" fontAlgn="base">
              <a:buAutoNum type="arabicPeriod" startAt="5"/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사형수는 교화 불가능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사형은 일반인이 생각하는 것처럼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범죄예방의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효과가 과히 크지 않고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국가가 범죄인의 사회복귀를 위한 교화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교육을 스스로 포기한 것이라는 점 등에서 볼 때 헌법정신에 어긋나는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것임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1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3.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사형의 장</a:t>
            </a:r>
            <a:r>
              <a:rPr 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·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단점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1175996"/>
            <a:ext cx="8429684" cy="46292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/>
            <a:r>
              <a:rPr lang="ko-KR" altLang="en-US" dirty="0" err="1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사형제</a:t>
            </a:r>
            <a:r>
              <a:rPr lang="ko-KR" altLang="en-US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폐지 이유</a:t>
            </a:r>
            <a:r>
              <a:rPr lang="en-US" altLang="ko-KR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사형의 단점</a:t>
            </a:r>
            <a:r>
              <a:rPr lang="en-US" altLang="ko-KR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)</a:t>
            </a:r>
          </a:p>
          <a:p>
            <a:pPr fontAlgn="base"/>
            <a:endParaRPr lang="en-US" altLang="ko-KR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 fontAlgn="base">
              <a:buAutoNum type="arabicPeriod"/>
            </a:pP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법관 </a:t>
            </a:r>
            <a:r>
              <a:rPr lang="ko-KR" altLang="en-US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오판 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가능성</a:t>
            </a:r>
            <a:endParaRPr lang="en-US" altLang="ko-KR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endParaRPr lang="en-US" altLang="ko-KR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 fontAlgn="base">
              <a:buAutoNum type="arabicPeriod" startAt="2"/>
            </a:pP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국가가 </a:t>
            </a:r>
            <a:r>
              <a:rPr lang="ko-KR" altLang="en-US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생명을 빼앗으면 안 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됨</a:t>
            </a:r>
            <a:endParaRPr lang="en-US" altLang="ko-KR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생명에 대한 제한은 언제나 그 권리의 본질적 내용을 침해하는 것이 되고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법관 및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사형집행관의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양심의 자유를 침해하게 되며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사회의 제도적 모순과 불완전성을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전적으로 무시한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채 모든 책임을 극단적으로 범죄자에게 전가해 사회에서 이들을 영원히 추방하는 것은 반인륜적이고 오판이 있을 수 있다는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있음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</a:p>
          <a:p>
            <a:pPr fontAlgn="base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나아가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사형집행을 하는 교도관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구형하는 검사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선고하는 판사의 인권마저 침해하게 되는데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존재 이유가 명료하지 않은 사형제도는 반성하는 범죄자에게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가해질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경우 그 자의 새로운 시작 가능성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반성하지 않는 범죄자에게는 그 자의 개심 가능성을 부정하는 것이 된다고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함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fontAlgn="base"/>
            <a:endParaRPr lang="en-US" altLang="ko-KR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 fontAlgn="base">
              <a:buAutoNum type="arabicPeriod" startAt="3"/>
            </a:pP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정치적 </a:t>
            </a:r>
            <a:r>
              <a:rPr lang="ko-KR" altLang="en-US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악용 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소지</a:t>
            </a:r>
            <a:endParaRPr lang="en-US" altLang="ko-KR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endParaRPr lang="en-US" altLang="ko-KR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3.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사형의 장</a:t>
            </a:r>
            <a:r>
              <a:rPr 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·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단점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1175996"/>
            <a:ext cx="8429684" cy="47012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/>
            <a:r>
              <a:rPr lang="ko-KR" altLang="en-US" dirty="0" err="1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사형제</a:t>
            </a:r>
            <a:r>
              <a:rPr lang="ko-KR" altLang="en-US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폐지 이유</a:t>
            </a:r>
            <a:r>
              <a:rPr lang="en-US" altLang="ko-KR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사형의 단점</a:t>
            </a:r>
            <a:r>
              <a:rPr lang="en-US" altLang="ko-KR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)</a:t>
            </a:r>
          </a:p>
          <a:p>
            <a:pPr fontAlgn="base"/>
            <a:endParaRPr lang="en-US" altLang="ko-KR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 fontAlgn="base">
              <a:buAutoNum type="arabicPeriod" startAt="4"/>
            </a:pP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다른 </a:t>
            </a:r>
            <a:r>
              <a:rPr lang="ko-KR" altLang="en-US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형벌로 대체 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가능</a:t>
            </a:r>
            <a:endParaRPr lang="en-US" altLang="ko-KR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○ 절대적 종신형의 논거</a:t>
            </a:r>
          </a:p>
          <a:p>
            <a:pPr marL="285750" indent="-285750" fontAlgn="base">
              <a:buFontTx/>
              <a:buChar char="-"/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사형을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폐지하고 기존의 무기징역형으로 대체하는 것은 국민의 응보 감정을 충족시킬 수 없으므로 사형을 대체할 중한 형벌로서 절대적 종신형이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요구됨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  <a:p>
            <a:pPr marL="285750" indent="-285750" fontAlgn="base">
              <a:buFontTx/>
              <a:buChar char="-"/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사형에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해당하는 범죄를 저지른 흉악범들에게 절대적 종신형을 선고하지 않는다면 </a:t>
            </a:r>
            <a:r>
              <a:rPr lang="ko-KR" altLang="en-US" dirty="0" err="1">
                <a:latin typeface="나눔명조" pitchFamily="18" charset="-127"/>
                <a:ea typeface="나눔명조" pitchFamily="18" charset="-127"/>
              </a:rPr>
              <a:t>사회방위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기능을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달성하기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어려움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-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절대적 종신형 역시 잔혹한 형벌로서 인권에 반하며 위헌의 소지가 있다고 하지만 사형제도에 비하면 분명히 인간의 존엄과 가치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등과 같은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생명권을 보호하는 인도적인 형벌임</a:t>
            </a:r>
          </a:p>
          <a:p>
            <a:pPr fontAlgn="base"/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-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피해자 </a:t>
            </a:r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측의 피해 감정을 회복시키고 정신적 ⋅ 경제적 보상을 이행시키기 위해서도 절대적 종신형제도가 바람직함</a:t>
            </a:r>
          </a:p>
          <a:p>
            <a:pPr fontAlgn="base"/>
            <a:endParaRPr lang="en-US" altLang="ko-KR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5.  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범죄 </a:t>
            </a:r>
            <a:r>
              <a:rPr lang="ko-KR" altLang="en-US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억제 효과 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없음 </a:t>
            </a:r>
            <a:endParaRPr lang="en-US" altLang="ko-KR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6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179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4. </a:t>
            </a:r>
            <a:r>
              <a:rPr lang="ko-KR" altLang="en-US" sz="2400" dirty="0" err="1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관련영상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1928802"/>
            <a:ext cx="8429684" cy="37147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r>
              <a:rPr lang="en-US" altLang="ko-KR" sz="3200" dirty="0">
                <a:latin typeface="Bauhaus 93" panose="04030905020B02020C02" pitchFamily="82" charset="0"/>
                <a:ea typeface="나눔명조" pitchFamily="18" charset="-127"/>
              </a:rPr>
              <a:t>• </a:t>
            </a:r>
            <a:r>
              <a:rPr lang="ko-KR" altLang="en-US" sz="3200" dirty="0" smtClean="0">
                <a:latin typeface="나눔명조" pitchFamily="18" charset="-127"/>
                <a:ea typeface="나눔명조" pitchFamily="18" charset="-127"/>
              </a:rPr>
              <a:t>사형집행자들의 생각</a:t>
            </a:r>
            <a:endParaRPr lang="en-US" altLang="ko-KR" sz="3200" dirty="0" smtClean="0">
              <a:latin typeface="나눔명조" pitchFamily="18" charset="-127"/>
              <a:ea typeface="나눔명조" pitchFamily="18" charset="-127"/>
              <a:hlinkClick r:id="rId2"/>
            </a:endParaRPr>
          </a:p>
          <a:p>
            <a:pPr fontAlgn="base"/>
            <a:r>
              <a:rPr lang="en-US" altLang="ko-KR" sz="3200" dirty="0" smtClean="0">
                <a:latin typeface="나눔명조" pitchFamily="18" charset="-127"/>
                <a:ea typeface="나눔명조" pitchFamily="18" charset="-127"/>
                <a:hlinkClick r:id="rId2"/>
              </a:rPr>
              <a:t>https</a:t>
            </a:r>
            <a:r>
              <a:rPr lang="en-US" altLang="ko-KR" sz="3200" dirty="0">
                <a:latin typeface="나눔명조" pitchFamily="18" charset="-127"/>
                <a:ea typeface="나눔명조" pitchFamily="18" charset="-127"/>
                <a:hlinkClick r:id="rId2"/>
              </a:rPr>
              <a:t>://</a:t>
            </a:r>
            <a:r>
              <a:rPr lang="en-US" altLang="ko-KR" sz="3200" dirty="0" smtClean="0">
                <a:latin typeface="나눔명조" pitchFamily="18" charset="-127"/>
                <a:ea typeface="나눔명조" pitchFamily="18" charset="-127"/>
                <a:hlinkClick r:id="rId2"/>
              </a:rPr>
              <a:t>youtu.be/uknzNIDYBDI</a:t>
            </a:r>
            <a:endParaRPr lang="en-US" altLang="ko-KR" sz="3200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endParaRPr lang="en-US" altLang="ko-KR" sz="3200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/>
            <a:endParaRPr lang="en-US" altLang="ko-KR" sz="3200" dirty="0"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sz="3200" dirty="0">
                <a:latin typeface="Bauhaus 93" panose="04030905020B02020C02" pitchFamily="82" charset="0"/>
                <a:ea typeface="나눔명조" pitchFamily="18" charset="-127"/>
              </a:rPr>
              <a:t>• </a:t>
            </a:r>
            <a:r>
              <a:rPr lang="ko-KR" altLang="en-US" sz="3200" dirty="0" smtClean="0">
                <a:latin typeface="나눔명조" pitchFamily="18" charset="-127"/>
                <a:ea typeface="나눔명조" pitchFamily="18" charset="-127"/>
              </a:rPr>
              <a:t>사형의 맹점</a:t>
            </a:r>
            <a:r>
              <a:rPr lang="en-US" altLang="ko-KR" sz="3200" dirty="0" smtClean="0"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3200" dirty="0" err="1" smtClean="0">
                <a:latin typeface="나눔명조" pitchFamily="18" charset="-127"/>
                <a:ea typeface="나눔명조" pitchFamily="18" charset="-127"/>
              </a:rPr>
              <a:t>오판가능성</a:t>
            </a:r>
            <a:r>
              <a:rPr lang="ko-KR" altLang="en-US" sz="3200" dirty="0" smtClean="0">
                <a:latin typeface="나눔명조" pitchFamily="18" charset="-127"/>
                <a:ea typeface="나눔명조" pitchFamily="18" charset="-127"/>
              </a:rPr>
              <a:t> 및 정치적 악용</a:t>
            </a:r>
            <a:r>
              <a:rPr lang="en-US" altLang="ko-KR" sz="3200" dirty="0" smtClean="0">
                <a:latin typeface="나눔명조" pitchFamily="18" charset="-127"/>
                <a:ea typeface="나눔명조" pitchFamily="18" charset="-127"/>
              </a:rPr>
              <a:t>)</a:t>
            </a:r>
          </a:p>
          <a:p>
            <a:pPr fontAlgn="base"/>
            <a:r>
              <a:rPr lang="en-US" altLang="ko-KR" sz="3200" dirty="0">
                <a:latin typeface="나눔명조" pitchFamily="18" charset="-127"/>
                <a:ea typeface="나눔명조" pitchFamily="18" charset="-127"/>
                <a:hlinkClick r:id="rId3"/>
              </a:rPr>
              <a:t>https://youtu.be/UseAL8cD1Uc</a:t>
            </a:r>
            <a:endParaRPr lang="ko-KR" altLang="en-US" sz="3200" dirty="0">
              <a:latin typeface="나눔명조" pitchFamily="18" charset="-127"/>
              <a:ea typeface="나눔명조" pitchFamily="18" charset="-127"/>
            </a:endParaRPr>
          </a:p>
          <a:p>
            <a:pPr fontAlgn="base"/>
            <a:endParaRPr lang="ko-KR" altLang="en-US" sz="3200" dirty="0"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53324" y="2167274"/>
            <a:ext cx="2734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>
                    <a:lumMod val="85000"/>
                  </a:schemeClr>
                </a:solidFill>
                <a:latin typeface="나눔명조" pitchFamily="18" charset="-127"/>
                <a:ea typeface="나눔명조" pitchFamily="18" charset="-127"/>
              </a:rPr>
              <a:t>결</a:t>
            </a:r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나눔명조" pitchFamily="18" charset="-127"/>
                <a:ea typeface="나눔명조" pitchFamily="18" charset="-127"/>
              </a:rPr>
              <a:t>론</a:t>
            </a:r>
            <a:endParaRPr lang="ko-KR" altLang="en-US" sz="4000" dirty="0">
              <a:solidFill>
                <a:schemeClr val="bg1">
                  <a:lumMod val="8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14546" y="2143116"/>
            <a:ext cx="45720" cy="25467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453323" y="2775892"/>
            <a:ext cx="4707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사형에 대한 입장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토론해 볼 사례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토론 후 각 조의 생각 발표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59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2919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사형에 대한 입장</a:t>
            </a:r>
            <a:endParaRPr lang="en-US" altLang="ko-KR" sz="240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2132856"/>
            <a:ext cx="8429684" cy="31683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endParaRPr lang="ko-KR" altLang="en-US" sz="32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457200" y="1052737"/>
            <a:ext cx="4040188" cy="4464496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ko-KR" altLang="en-US" sz="9600" dirty="0" smtClean="0">
                <a:solidFill>
                  <a:schemeClr val="bg1"/>
                </a:solidFill>
              </a:rPr>
              <a:t>  </a:t>
            </a:r>
            <a:endParaRPr lang="en-US" altLang="ko-KR" sz="9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o-KR" altLang="en-US" sz="9600" dirty="0" smtClean="0">
                <a:solidFill>
                  <a:schemeClr val="bg1"/>
                </a:solidFill>
              </a:rPr>
              <a:t>찬성</a:t>
            </a:r>
            <a:endParaRPr lang="ko-KR" altLang="en-US" sz="9600" dirty="0">
              <a:solidFill>
                <a:schemeClr val="bg1"/>
              </a:solidFill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sz="quarter" idx="4"/>
          </p:nvPr>
        </p:nvSpPr>
        <p:spPr>
          <a:xfrm>
            <a:off x="4645025" y="1052737"/>
            <a:ext cx="404177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9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o-KR" altLang="en-US" sz="9600" dirty="0" smtClean="0">
                <a:solidFill>
                  <a:schemeClr val="bg1"/>
                </a:solidFill>
              </a:rPr>
              <a:t>반대</a:t>
            </a:r>
            <a:endParaRPr lang="ko-KR" alt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53324" y="2548747"/>
            <a:ext cx="2734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나눔명조" pitchFamily="18" charset="-127"/>
                <a:ea typeface="나눔명조" pitchFamily="18" charset="-127"/>
              </a:rPr>
              <a:t>서론</a:t>
            </a:r>
            <a:endParaRPr lang="ko-KR" altLang="en-US" sz="4000" dirty="0">
              <a:solidFill>
                <a:schemeClr val="bg1">
                  <a:lumMod val="8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14546" y="2500307"/>
            <a:ext cx="45720" cy="18324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453323" y="3157365"/>
            <a:ext cx="4278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사형의 개념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우리나라의 사형제도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3.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사형의 기원</a:t>
            </a:r>
            <a:endParaRPr lang="en-US" altLang="ko-KR" sz="20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17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2611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</a:t>
            </a:r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토론해 볼 사례</a:t>
            </a:r>
            <a:endParaRPr lang="en-US" altLang="ko-KR" sz="240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1124744"/>
            <a:ext cx="8429684" cy="540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endParaRPr lang="ko-KR" altLang="en-US" sz="32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58874" y="1249883"/>
            <a:ext cx="82262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김양은 </a:t>
            </a:r>
            <a:r>
              <a:rPr lang="en-US" altLang="ko-KR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20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대 초반의 나이로</a:t>
            </a:r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가족이라고는 아버지 하나 뿐이며 열심히 세상을 살아가는 사람이다</a:t>
            </a:r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유일한 가족인 아버지는 연쇄살인을 저지른 후 </a:t>
            </a:r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심에서 사형 판결을 받고 </a:t>
            </a:r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심을 기다리며 자신의 죄에 반성을 하고있는 상황이다</a:t>
            </a:r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우리나라에서 </a:t>
            </a:r>
            <a:r>
              <a:rPr lang="ko-KR" altLang="en-US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법적으로는 친족의 잘못으로 불이익을 받는 연좌제가 적용되지 않고있지만 사람들의 시선은 그렇지 못하다</a:t>
            </a:r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김양은 이로 인해 연쇄살인범 사형수의 자식이라는 꼬리표를 달게 되고 고달픈 인생을 살게 된다</a:t>
            </a:r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그럼에도 불구하고 김양은 유일한 가족인 아버지의 사형만은 막고 싶어 감형의 방법을 찾던 도중 피해자가족의 탄원서가 있다면 감형이 가능할 수도 있다는 소식을 듣고 그들에게 찾아가지만 피해자가족들은 죄 없는 김양의 처지가 딱한 것은 알겠지만 자신들도 소중한 가족을 잃었기에 감형은 절대로 동의 할 수 없다는 태도를 보인다</a:t>
            </a:r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r>
              <a:rPr lang="en-US" altLang="ko-KR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김양은 사회적인 낙인과 아버지의 사형 판결을 혼자서는 어찌할 수 없음을 깨닫고 결국 </a:t>
            </a:r>
            <a:r>
              <a:rPr lang="ko-KR" altLang="en-US" dirty="0" err="1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사회복지사에게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향한다</a:t>
            </a:r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</a:t>
            </a:r>
          </a:p>
          <a:p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사회복지사는 사정을 듣고 정신과 상담을 권유하지만 김양은 이 상황에 정신과 상담까지 받게 되면 사회가 자기를 어떻게 바라볼지 안 봐도 뻔하다며 거절을 하고 다른 방법으로 사회적 낙인 문제 해결을 원하며 아버지의 감형 또한 원하고있다</a:t>
            </a:r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4150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3</a:t>
            </a:r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토론 후 각 조의 생각 발표</a:t>
            </a:r>
            <a:endParaRPr lang="en-US" altLang="ko-KR" sz="240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1928802"/>
            <a:ext cx="8429684" cy="37147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endParaRPr lang="ko-KR" altLang="en-US" sz="32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7544" y="2274838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Bauhaus 93" panose="04030905020B02020C02" pitchFamily="82" charset="0"/>
                <a:ea typeface="나눔명조"/>
              </a:rPr>
              <a:t>• </a:t>
            </a:r>
            <a:r>
              <a:rPr lang="en-US" altLang="ko-KR" dirty="0" smtClean="0">
                <a:solidFill>
                  <a:schemeClr val="bg1"/>
                </a:solidFill>
                <a:latin typeface="Bauhaus 93" panose="04030905020B02020C02" pitchFamily="82" charset="0"/>
                <a:ea typeface="나눔명조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a typeface="나눔명조"/>
              </a:rPr>
              <a:t>클라이언트는 </a:t>
            </a:r>
            <a:r>
              <a:rPr lang="ko-KR" altLang="en-US" dirty="0">
                <a:solidFill>
                  <a:schemeClr val="bg1"/>
                </a:solidFill>
                <a:ea typeface="나눔명조"/>
              </a:rPr>
              <a:t>누구인가</a:t>
            </a:r>
            <a:r>
              <a:rPr lang="en-US" altLang="ko-KR" dirty="0" smtClean="0">
                <a:solidFill>
                  <a:schemeClr val="bg1"/>
                </a:solidFill>
                <a:ea typeface="나눔명조"/>
              </a:rPr>
              <a:t>?</a:t>
            </a:r>
          </a:p>
          <a:p>
            <a:endParaRPr lang="en-US" altLang="ko-KR" dirty="0">
              <a:solidFill>
                <a:schemeClr val="bg1"/>
              </a:solidFill>
              <a:ea typeface="나눔명조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Bauhaus 93" panose="04030905020B02020C02" pitchFamily="82" charset="0"/>
                <a:ea typeface="나눔명조"/>
              </a:rPr>
              <a:t>• </a:t>
            </a:r>
            <a:r>
              <a:rPr lang="en-US" altLang="ko-KR" dirty="0" smtClean="0">
                <a:solidFill>
                  <a:schemeClr val="bg1"/>
                </a:solidFill>
                <a:latin typeface="Bauhaus 93" panose="04030905020B02020C02" pitchFamily="82" charset="0"/>
                <a:ea typeface="나눔명조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a typeface="나눔명조"/>
              </a:rPr>
              <a:t>위 </a:t>
            </a:r>
            <a:r>
              <a:rPr lang="ko-KR" altLang="en-US" dirty="0">
                <a:solidFill>
                  <a:schemeClr val="bg1"/>
                </a:solidFill>
                <a:ea typeface="나눔명조"/>
              </a:rPr>
              <a:t>사례의 문제는 무엇인가</a:t>
            </a:r>
            <a:r>
              <a:rPr lang="en-US" altLang="ko-KR" dirty="0" smtClean="0">
                <a:solidFill>
                  <a:schemeClr val="bg1"/>
                </a:solidFill>
                <a:ea typeface="나눔명조"/>
              </a:rPr>
              <a:t>?</a:t>
            </a:r>
          </a:p>
          <a:p>
            <a:endParaRPr lang="en-US" altLang="ko-KR" dirty="0">
              <a:solidFill>
                <a:schemeClr val="bg1"/>
              </a:solidFill>
              <a:ea typeface="나눔명조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Bauhaus 93" panose="04030905020B02020C02" pitchFamily="82" charset="0"/>
                <a:ea typeface="나눔명조"/>
              </a:rPr>
              <a:t>• </a:t>
            </a:r>
            <a:r>
              <a:rPr lang="en-US" altLang="ko-KR" dirty="0" smtClean="0">
                <a:solidFill>
                  <a:schemeClr val="bg1"/>
                </a:solidFill>
                <a:latin typeface="Bauhaus 93" panose="04030905020B02020C02" pitchFamily="82" charset="0"/>
                <a:ea typeface="나눔명조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a typeface="나눔명조"/>
              </a:rPr>
              <a:t>클라이언트의 </a:t>
            </a:r>
            <a:r>
              <a:rPr lang="ko-KR" altLang="en-US" dirty="0">
                <a:solidFill>
                  <a:schemeClr val="bg1"/>
                </a:solidFill>
                <a:ea typeface="나눔명조"/>
              </a:rPr>
              <a:t>욕구는 무엇인가</a:t>
            </a:r>
            <a:r>
              <a:rPr lang="en-US" altLang="ko-KR" dirty="0" smtClean="0">
                <a:solidFill>
                  <a:schemeClr val="bg1"/>
                </a:solidFill>
                <a:ea typeface="나눔명조"/>
              </a:rPr>
              <a:t>?</a:t>
            </a:r>
          </a:p>
          <a:p>
            <a:endParaRPr lang="en-US" altLang="ko-KR" dirty="0">
              <a:solidFill>
                <a:schemeClr val="bg1"/>
              </a:solidFill>
              <a:ea typeface="나눔명조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Bauhaus 93" panose="04030905020B02020C02" pitchFamily="82" charset="0"/>
                <a:ea typeface="나눔명조"/>
              </a:rPr>
              <a:t>• </a:t>
            </a:r>
            <a:r>
              <a:rPr lang="en-US" altLang="ko-KR" dirty="0" smtClean="0">
                <a:solidFill>
                  <a:schemeClr val="bg1"/>
                </a:solidFill>
                <a:latin typeface="Bauhaus 93" panose="04030905020B02020C02" pitchFamily="82" charset="0"/>
                <a:ea typeface="나눔명조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a typeface="나눔명조"/>
              </a:rPr>
              <a:t>위 </a:t>
            </a:r>
            <a:r>
              <a:rPr lang="ko-KR" altLang="en-US" dirty="0">
                <a:solidFill>
                  <a:schemeClr val="bg1"/>
                </a:solidFill>
                <a:ea typeface="나눔명조"/>
              </a:rPr>
              <a:t>사례에서 사회복지사가 직면한 딜레마는</a:t>
            </a:r>
            <a:r>
              <a:rPr lang="en-US" altLang="ko-KR" dirty="0" smtClean="0">
                <a:solidFill>
                  <a:schemeClr val="bg1"/>
                </a:solidFill>
                <a:ea typeface="나눔명조"/>
              </a:rPr>
              <a:t>?</a:t>
            </a:r>
          </a:p>
          <a:p>
            <a:endParaRPr lang="en-US" altLang="ko-KR" dirty="0">
              <a:solidFill>
                <a:schemeClr val="bg1"/>
              </a:solidFill>
              <a:ea typeface="나눔명조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Bauhaus 93" panose="04030905020B02020C02" pitchFamily="82" charset="0"/>
                <a:ea typeface="나눔명조"/>
              </a:rPr>
              <a:t>• </a:t>
            </a:r>
            <a:r>
              <a:rPr lang="en-US" altLang="ko-KR" dirty="0" smtClean="0">
                <a:solidFill>
                  <a:schemeClr val="bg1"/>
                </a:solidFill>
                <a:latin typeface="Bauhaus 93" panose="04030905020B02020C02" pitchFamily="82" charset="0"/>
                <a:ea typeface="나눔명조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a typeface="나눔명조"/>
              </a:rPr>
              <a:t>위 </a:t>
            </a:r>
            <a:r>
              <a:rPr lang="ko-KR" altLang="en-US" dirty="0">
                <a:solidFill>
                  <a:schemeClr val="bg1"/>
                </a:solidFill>
                <a:ea typeface="나눔명조"/>
              </a:rPr>
              <a:t>사례에 대한 개인의 생각은</a:t>
            </a:r>
            <a:r>
              <a:rPr lang="en-US" altLang="ko-KR" dirty="0" smtClean="0">
                <a:solidFill>
                  <a:schemeClr val="bg1"/>
                </a:solidFill>
                <a:ea typeface="나눔명조"/>
              </a:rPr>
              <a:t>?</a:t>
            </a:r>
          </a:p>
          <a:p>
            <a:endParaRPr lang="en-US" altLang="ko-KR" dirty="0">
              <a:solidFill>
                <a:schemeClr val="bg1"/>
              </a:solidFill>
              <a:ea typeface="나눔명조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Bauhaus 93" panose="04030905020B02020C02" pitchFamily="82" charset="0"/>
                <a:ea typeface="나눔명조"/>
              </a:rPr>
              <a:t>• </a:t>
            </a:r>
            <a:r>
              <a:rPr lang="en-US" altLang="ko-KR" dirty="0" smtClean="0">
                <a:solidFill>
                  <a:schemeClr val="bg1"/>
                </a:solidFill>
                <a:latin typeface="Bauhaus 93" panose="04030905020B02020C02" pitchFamily="82" charset="0"/>
                <a:ea typeface="나눔명조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a typeface="나눔명조"/>
              </a:rPr>
              <a:t>본인이 </a:t>
            </a:r>
            <a:r>
              <a:rPr lang="ko-KR" altLang="en-US" dirty="0">
                <a:solidFill>
                  <a:schemeClr val="bg1"/>
                </a:solidFill>
                <a:ea typeface="나눔명조"/>
              </a:rPr>
              <a:t>사회복지사로서 이러한 사례를 접한다면 어떻게 행동할까</a:t>
            </a:r>
            <a:r>
              <a:rPr lang="en-US" altLang="ko-KR" dirty="0">
                <a:solidFill>
                  <a:schemeClr val="bg1"/>
                </a:solidFill>
                <a:ea typeface="나눔명조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68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5429" y="2636912"/>
            <a:ext cx="244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rgbClr val="C00000"/>
                </a:solidFill>
                <a:latin typeface="나눔명조" pitchFamily="18" charset="-127"/>
                <a:ea typeface="나눔명조" pitchFamily="18" charset="-127"/>
              </a:rPr>
              <a:t>감사</a:t>
            </a:r>
            <a:r>
              <a:rPr lang="ko-KR" altLang="en-US" sz="3600" dirty="0" smtClean="0">
                <a:solidFill>
                  <a:schemeClr val="bg1">
                    <a:lumMod val="8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endParaRPr lang="en-US" altLang="ko-KR" sz="3600" dirty="0" smtClean="0">
              <a:solidFill>
                <a:schemeClr val="bg1">
                  <a:lumMod val="8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345429" y="3203684"/>
            <a:ext cx="1306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나눔명조" pitchFamily="18" charset="-127"/>
                <a:ea typeface="나눔명조" pitchFamily="18" charset="-127"/>
              </a:rPr>
              <a:t>합니다</a:t>
            </a:r>
            <a:r>
              <a:rPr lang="en-US" altLang="ko-KR" sz="2800" dirty="0" smtClean="0">
                <a:solidFill>
                  <a:schemeClr val="bg1">
                    <a:lumMod val="8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2800" dirty="0"/>
          </a:p>
        </p:txBody>
      </p:sp>
      <p:sp>
        <p:nvSpPr>
          <p:cNvPr id="6" name="왼쪽 대괄호 5"/>
          <p:cNvSpPr/>
          <p:nvPr/>
        </p:nvSpPr>
        <p:spPr>
          <a:xfrm>
            <a:off x="3227280" y="2643892"/>
            <a:ext cx="118149" cy="1289164"/>
          </a:xfrm>
          <a:prstGeom prst="leftBracket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420861" y="3671446"/>
            <a:ext cx="2366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solidFill>
                  <a:schemeClr val="bg1">
                    <a:lumMod val="50000"/>
                  </a:schemeClr>
                </a:solidFill>
                <a:latin typeface="나눔명조" pitchFamily="18" charset="-127"/>
                <a:ea typeface="나눔명조" pitchFamily="18" charset="-127"/>
              </a:rPr>
              <a:t>Thank you.</a:t>
            </a:r>
            <a:endParaRPr lang="ko-KR" altLang="en-US" sz="1050" dirty="0">
              <a:solidFill>
                <a:schemeClr val="bg1">
                  <a:lumMod val="50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65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사형의 개념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57158" y="1928802"/>
            <a:ext cx="8429684" cy="28683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lnSpc>
                <a:spcPct val="250000"/>
              </a:lnSpc>
            </a:pPr>
            <a:r>
              <a:rPr lang="en-US" altLang="ko-KR" dirty="0" smtClean="0">
                <a:latin typeface="Bauhaus 93" panose="04030905020B02020C02" pitchFamily="82" charset="0"/>
                <a:ea typeface="나눔명조" pitchFamily="18" charset="-127"/>
              </a:rPr>
              <a:t>•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범죄자의 생명을 박탈하여 그 사회적 존재를 영구적으로 말살하는 형벌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250000"/>
              </a:lnSpc>
            </a:pPr>
            <a:r>
              <a:rPr lang="en-US" altLang="ko-KR" dirty="0" smtClean="0">
                <a:latin typeface="Bauhaus 93" panose="04030905020B02020C02" pitchFamily="82" charset="0"/>
                <a:ea typeface="나눔명조" pitchFamily="18" charset="-127"/>
              </a:rPr>
              <a:t>• </a:t>
            </a:r>
            <a:r>
              <a:rPr lang="ko-KR" altLang="en-US" spc="-40" dirty="0" smtClean="0">
                <a:latin typeface="나눔명조" pitchFamily="18" charset="-127"/>
                <a:ea typeface="나눔명조" pitchFamily="18" charset="-127"/>
              </a:rPr>
              <a:t>생명형 또는 극형</a:t>
            </a:r>
            <a:r>
              <a:rPr lang="en-US" altLang="ko-KR" spc="-40" dirty="0" smtClean="0"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pc="-40" dirty="0" smtClean="0">
                <a:latin typeface="나눔명조" pitchFamily="18" charset="-127"/>
                <a:ea typeface="나눔명조" pitchFamily="18" charset="-127"/>
              </a:rPr>
              <a:t>極刑</a:t>
            </a:r>
            <a:r>
              <a:rPr lang="en-US" altLang="ko-KR" spc="-40" dirty="0" smtClean="0">
                <a:latin typeface="나눔명조" pitchFamily="18" charset="-127"/>
                <a:ea typeface="나눔명조" pitchFamily="18" charset="-127"/>
              </a:rPr>
              <a:t>)</a:t>
            </a:r>
            <a:r>
              <a:rPr lang="ko-KR" altLang="en-US" spc="-40" dirty="0" smtClean="0">
                <a:latin typeface="나눔명조" pitchFamily="18" charset="-127"/>
                <a:ea typeface="나눔명조" pitchFamily="18" charset="-127"/>
              </a:rPr>
              <a:t>이라고도 함</a:t>
            </a:r>
            <a:r>
              <a:rPr lang="en-US" altLang="ko-KR" spc="-40" dirty="0" smtClean="0">
                <a:latin typeface="나눔명조" pitchFamily="18" charset="-127"/>
                <a:ea typeface="나눔명조" pitchFamily="18" charset="-127"/>
              </a:rPr>
              <a:t> </a:t>
            </a:r>
          </a:p>
          <a:p>
            <a:pPr fontAlgn="base">
              <a:lnSpc>
                <a:spcPct val="250000"/>
              </a:lnSpc>
            </a:pPr>
            <a:r>
              <a:rPr lang="en-US" altLang="ko-KR" dirty="0" smtClean="0">
                <a:latin typeface="Bauhaus 93" panose="04030905020B02020C02" pitchFamily="82" charset="0"/>
                <a:ea typeface="나눔명조" pitchFamily="18" charset="-127"/>
              </a:rPr>
              <a:t>•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사형의 유형은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25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총살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참살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교살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전기살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가스살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독약살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석살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·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주사살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등으로 다양함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3246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우리나라의 사형제도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57158" y="1571612"/>
            <a:ext cx="8429684" cy="42330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lnSpc>
                <a:spcPct val="130000"/>
              </a:lnSpc>
            </a:pPr>
            <a:r>
              <a:rPr lang="en-US" altLang="ko-KR" dirty="0" smtClean="0">
                <a:latin typeface="Bauhaus 93" panose="04030905020B02020C02" pitchFamily="82" charset="0"/>
                <a:ea typeface="나눔명조" pitchFamily="18" charset="-127"/>
              </a:rPr>
              <a:t>•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우리나라는 형법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41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조에서 형벌의 종류에 법정 최고형으로 사형을 포함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</a:p>
          <a:p>
            <a:pPr fontAlgn="base">
              <a:lnSpc>
                <a:spcPct val="130000"/>
              </a:lnSpc>
            </a:pPr>
            <a:r>
              <a:rPr lang="en-US" altLang="ko-KR" dirty="0" smtClean="0">
                <a:latin typeface="Bauhaus 93" panose="04030905020B02020C02" pitchFamily="82" charset="0"/>
                <a:ea typeface="나눔명조" pitchFamily="18" charset="-127"/>
              </a:rPr>
              <a:t>•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법정형으로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사형을 규정한 범죄는 내란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외환유치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살인죄 등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16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종이 존재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  <a:endParaRPr lang="ko-KR" altLang="en-US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심신장애인의 경우는 회복 후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임산부의 경우는 출산 후에 형을 집행하고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18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세 미만인 사람에겐 사형을 선고하지 않음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)</a:t>
            </a:r>
          </a:p>
          <a:p>
            <a:pPr fontAlgn="base">
              <a:lnSpc>
                <a:spcPct val="130000"/>
              </a:lnSpc>
            </a:pPr>
            <a:endParaRPr lang="ko-KR" altLang="en-US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dirty="0" smtClean="0">
                <a:latin typeface="Bauhaus 93" panose="04030905020B02020C02" pitchFamily="82" charset="0"/>
                <a:ea typeface="나눔명조" pitchFamily="18" charset="-127"/>
              </a:rPr>
              <a:t>•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우리나라는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1997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12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월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30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일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23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명에 대한 사형 집행 이후 현재까지도 사형을 집행하지 않고 있음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</a:p>
          <a:p>
            <a:pPr fontAlgn="base">
              <a:lnSpc>
                <a:spcPct val="130000"/>
              </a:lnSpc>
            </a:pP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dirty="0" smtClean="0">
                <a:latin typeface="Bauhaus 93" panose="04030905020B02020C02" pitchFamily="82" charset="0"/>
                <a:ea typeface="나눔명조" pitchFamily="18" charset="-127"/>
              </a:rPr>
              <a:t>•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국제엠네스티는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이러한 사실을 근거로 우리나라를 ‘실질적 사형폐지국가’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(10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이상 기결수 사형 집행이 이뤄지지 않은 국가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)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로 분류하고 있음</a:t>
            </a:r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3.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사형의 기원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57158" y="1785926"/>
            <a:ext cx="8429684" cy="37862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200000"/>
              </a:lnSpc>
            </a:pPr>
            <a:r>
              <a:rPr lang="en-US" altLang="ko-KR" dirty="0" smtClean="0">
                <a:latin typeface="Bauhaus 93" panose="04030905020B02020C02" pitchFamily="82" charset="0"/>
                <a:ea typeface="나눔명조" pitchFamily="18" charset="-127"/>
              </a:rPr>
              <a:t>•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사형의 기원을 찾자면 인류의 역사 초기로까지 거슬러 올라가서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가장 오래된 실정법인 기원전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18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세기의 함무라비 법전은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'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눈에는 눈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이에는 이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'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라는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동해보복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사상에 입각한 형벌을 제시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fontAlgn="base">
              <a:lnSpc>
                <a:spcPct val="200000"/>
              </a:lnSpc>
            </a:pPr>
            <a:r>
              <a:rPr lang="en-US" altLang="ko-KR" dirty="0" smtClean="0">
                <a:latin typeface="Bauhaus 93" panose="04030905020B02020C02" pitchFamily="82" charset="0"/>
                <a:ea typeface="나눔명조" pitchFamily="18" charset="-127"/>
              </a:rPr>
              <a:t>•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사형은 역사상 가장 오래된 형벌인데 일례로 구약성서에서 알 수 있는 당시 율법은 대부분 사형으로 범죄를 응징하고 있고 고조선의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8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조금법에도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"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사람을 살해한 자는 죽음으로 갚는다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."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는 조항이 있는 것으로 보아 사형이 집행됐음을 알 수 있음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53324" y="2167274"/>
            <a:ext cx="2734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나눔명조" pitchFamily="18" charset="-127"/>
                <a:ea typeface="나눔명조" pitchFamily="18" charset="-127"/>
              </a:rPr>
              <a:t>본론</a:t>
            </a:r>
            <a:endParaRPr lang="ko-KR" altLang="en-US" sz="4000" dirty="0">
              <a:solidFill>
                <a:schemeClr val="bg1">
                  <a:lumMod val="8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14546" y="2143116"/>
            <a:ext cx="45720" cy="25467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453323" y="2775892"/>
            <a:ext cx="4707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사형집행 현황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사형에 대한 생각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사형의 장</a:t>
            </a:r>
            <a:r>
              <a:rPr 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·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단점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관련영상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17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57158" y="357166"/>
            <a:ext cx="3733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사형집행 현황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    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1) 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우리나라 사형집행 현황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5" name="Picture 2" descr="C:\Users\Administrator\Desktop\캡처.PNG"/>
          <p:cNvPicPr>
            <a:picLocks noChangeAspect="1" noChangeArrowheads="1"/>
          </p:cNvPicPr>
          <p:nvPr/>
        </p:nvPicPr>
        <p:blipFill>
          <a:blip r:embed="rId2"/>
          <a:srcRect b="17808"/>
          <a:stretch>
            <a:fillRect/>
          </a:stretch>
        </p:blipFill>
        <p:spPr bwMode="auto">
          <a:xfrm>
            <a:off x="1643042" y="1412776"/>
            <a:ext cx="5929354" cy="5088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214282" y="0"/>
            <a:ext cx="3733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1.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사형집행 현황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marL="457200" indent="-457200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     </a:t>
            </a:r>
            <a:r>
              <a:rPr lang="en-US" altLang="ko-KR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1) 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우리나라 사형집행 현황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5720" y="928670"/>
            <a:ext cx="8572560" cy="57864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lnSpc>
                <a:spcPct val="110000"/>
              </a:lnSpc>
            </a:pPr>
            <a:r>
              <a:rPr lang="en-US" altLang="ko-KR" dirty="0" smtClean="0">
                <a:latin typeface="Bauhaus 93" panose="04030905020B02020C02" pitchFamily="82" charset="0"/>
                <a:ea typeface="나눔명조"/>
              </a:rPr>
              <a:t>• 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우리나라는 정부가 수립된 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1948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년부터 마지막 사형집행이 있었던 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1997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년까지 총 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920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명에 대하여 사형이 집행되어 연평균 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18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명이 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목숨을 잃음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.</a:t>
            </a:r>
          </a:p>
          <a:p>
            <a:r>
              <a:rPr lang="en-US" altLang="ko-KR" dirty="0" smtClean="0">
                <a:solidFill>
                  <a:schemeClr val="bg1"/>
                </a:solidFill>
                <a:ea typeface="나눔명조"/>
              </a:rPr>
              <a:t>1949</a:t>
            </a:r>
            <a:r>
              <a:rPr lang="ko-KR" altLang="en-US" dirty="0" smtClean="0">
                <a:solidFill>
                  <a:schemeClr val="bg1"/>
                </a:solidFill>
                <a:ea typeface="나눔명조"/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  <a:ea typeface="나눔명조"/>
              </a:rPr>
              <a:t>7</a:t>
            </a:r>
            <a:r>
              <a:rPr lang="ko-KR" altLang="en-US" dirty="0" smtClean="0">
                <a:solidFill>
                  <a:schemeClr val="bg1"/>
                </a:solidFill>
                <a:ea typeface="나눔명조"/>
              </a:rPr>
              <a:t>월 </a:t>
            </a:r>
            <a:r>
              <a:rPr lang="en-US" altLang="ko-KR" dirty="0" smtClean="0">
                <a:solidFill>
                  <a:schemeClr val="bg1"/>
                </a:solidFill>
                <a:ea typeface="나눔명조"/>
              </a:rPr>
              <a:t>14</a:t>
            </a:r>
            <a:r>
              <a:rPr lang="ko-KR" altLang="en-US" dirty="0" smtClean="0">
                <a:solidFill>
                  <a:schemeClr val="bg1"/>
                </a:solidFill>
                <a:ea typeface="나눔명조"/>
              </a:rPr>
              <a:t>일 첫 번째 사형 집행이  이뤄졌고</a:t>
            </a:r>
            <a:r>
              <a:rPr lang="en-US" altLang="ko-KR" dirty="0" smtClean="0">
                <a:solidFill>
                  <a:schemeClr val="bg1"/>
                </a:solidFill>
                <a:ea typeface="나눔명조"/>
              </a:rPr>
              <a:t>, 1997</a:t>
            </a:r>
            <a:r>
              <a:rPr lang="ko-KR" altLang="en-US" dirty="0" smtClean="0">
                <a:solidFill>
                  <a:schemeClr val="bg1"/>
                </a:solidFill>
                <a:ea typeface="나눔명조"/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  <a:ea typeface="나눔명조"/>
              </a:rPr>
              <a:t>12</a:t>
            </a:r>
            <a:r>
              <a:rPr lang="ko-KR" altLang="en-US" dirty="0" smtClean="0">
                <a:solidFill>
                  <a:schemeClr val="bg1"/>
                </a:solidFill>
                <a:ea typeface="나눔명조"/>
              </a:rPr>
              <a:t>월 </a:t>
            </a:r>
            <a:r>
              <a:rPr lang="en-US" altLang="ko-KR" dirty="0" smtClean="0">
                <a:solidFill>
                  <a:schemeClr val="bg1"/>
                </a:solidFill>
                <a:ea typeface="나눔명조"/>
              </a:rPr>
              <a:t>30</a:t>
            </a:r>
            <a:r>
              <a:rPr lang="ko-KR" altLang="en-US" dirty="0" smtClean="0">
                <a:solidFill>
                  <a:schemeClr val="bg1"/>
                </a:solidFill>
                <a:ea typeface="나눔명조"/>
              </a:rPr>
              <a:t>일에 마지막 </a:t>
            </a:r>
            <a:endParaRPr lang="en-US" altLang="ko-KR" dirty="0" smtClean="0">
              <a:solidFill>
                <a:schemeClr val="bg1"/>
              </a:solidFill>
              <a:ea typeface="나눔명조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ea typeface="나눔명조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a typeface="나눔명조"/>
              </a:rPr>
              <a:t>집행이 이루어짐</a:t>
            </a:r>
            <a:endParaRPr lang="en-US" altLang="ko-KR" dirty="0" smtClean="0">
              <a:solidFill>
                <a:schemeClr val="bg1"/>
              </a:solidFill>
              <a:ea typeface="나눔명조"/>
            </a:endParaRPr>
          </a:p>
          <a:p>
            <a:pPr fontAlgn="base">
              <a:lnSpc>
                <a:spcPct val="110000"/>
              </a:lnSpc>
            </a:pPr>
            <a:endParaRPr lang="en-US" altLang="ko-KR" dirty="0" smtClean="0">
              <a:latin typeface="나눔명조" pitchFamily="18" charset="-127"/>
              <a:ea typeface="나눔명조"/>
            </a:endParaRPr>
          </a:p>
          <a:p>
            <a:pPr fontAlgn="base">
              <a:lnSpc>
                <a:spcPct val="110000"/>
              </a:lnSpc>
            </a:pPr>
            <a:r>
              <a:rPr lang="en-US" altLang="ko-KR" dirty="0" smtClean="0">
                <a:latin typeface="Bauhaus 93" panose="04030905020B02020C02" pitchFamily="82" charset="0"/>
                <a:ea typeface="나눔명조"/>
              </a:rPr>
              <a:t>•</a:t>
            </a:r>
            <a:r>
              <a:rPr lang="ko-KR" altLang="en-US" dirty="0" smtClean="0">
                <a:latin typeface="Bauhaus 93" panose="04030905020B02020C02" pitchFamily="82" charset="0"/>
                <a:ea typeface="나눔명조"/>
              </a:rPr>
              <a:t>이승만 전 대통령 →  </a:t>
            </a:r>
            <a:r>
              <a:rPr lang="en-US" altLang="ko-KR" dirty="0" smtClean="0">
                <a:latin typeface="Bauhaus 93" panose="04030905020B02020C02" pitchFamily="82" charset="0"/>
                <a:ea typeface="나눔명조"/>
              </a:rPr>
              <a:t>‘</a:t>
            </a:r>
            <a:r>
              <a:rPr lang="ko-KR" altLang="en-US" dirty="0" smtClean="0">
                <a:latin typeface="Bauhaus 93" panose="04030905020B02020C02" pitchFamily="82" charset="0"/>
                <a:ea typeface="나눔명조"/>
              </a:rPr>
              <a:t>정국 불 안 요소</a:t>
            </a:r>
            <a:r>
              <a:rPr lang="en-US" altLang="ko-KR" dirty="0" smtClean="0">
                <a:latin typeface="Bauhaus 93" panose="04030905020B02020C02" pitchFamily="82" charset="0"/>
                <a:ea typeface="나눔명조"/>
              </a:rPr>
              <a:t>’ </a:t>
            </a:r>
            <a:r>
              <a:rPr lang="ko-KR" altLang="en-US" dirty="0" smtClean="0">
                <a:latin typeface="Bauhaus 93" panose="04030905020B02020C02" pitchFamily="82" charset="0"/>
                <a:ea typeface="나눔명조"/>
              </a:rPr>
              <a:t>를  제거하기  위해  사형을   활용함</a:t>
            </a:r>
            <a:endParaRPr lang="en-US" altLang="ko-KR" dirty="0" smtClean="0">
              <a:latin typeface="Bauhaus 93" panose="04030905020B02020C02" pitchFamily="82" charset="0"/>
              <a:ea typeface="나눔명조"/>
            </a:endParaRPr>
          </a:p>
          <a:p>
            <a:pPr fontAlgn="base">
              <a:lnSpc>
                <a:spcPct val="110000"/>
              </a:lnSpc>
            </a:pPr>
            <a:endParaRPr lang="en-US" altLang="ko-KR" dirty="0" smtClean="0">
              <a:latin typeface="Bauhaus 93" panose="04030905020B02020C02" pitchFamily="82" charset="0"/>
              <a:ea typeface="나눔명조"/>
            </a:endParaRPr>
          </a:p>
          <a:p>
            <a:pPr fontAlgn="base">
              <a:lnSpc>
                <a:spcPct val="110000"/>
              </a:lnSpc>
            </a:pPr>
            <a:r>
              <a:rPr lang="en-US" altLang="ko-KR" dirty="0" smtClean="0">
                <a:latin typeface="Bauhaus 93" panose="04030905020B02020C02" pitchFamily="82" charset="0"/>
                <a:ea typeface="나눔명조"/>
              </a:rPr>
              <a:t>•</a:t>
            </a:r>
            <a:r>
              <a:rPr lang="ko-KR" altLang="en-US" dirty="0" smtClean="0">
                <a:latin typeface="Bauhaus 93" panose="04030905020B02020C02" pitchFamily="82" charset="0"/>
                <a:ea typeface="나눔명조"/>
              </a:rPr>
              <a:t>박정희 전 대통령 </a:t>
            </a:r>
            <a:r>
              <a:rPr lang="en-US" altLang="ko-KR" dirty="0" smtClean="0">
                <a:latin typeface="Bauhaus 93" panose="04030905020B02020C02" pitchFamily="82" charset="0"/>
                <a:ea typeface="나눔명조"/>
              </a:rPr>
              <a:t> </a:t>
            </a:r>
            <a:r>
              <a:rPr lang="en-US" altLang="ko-KR" dirty="0" smtClean="0">
                <a:latin typeface="바탕"/>
                <a:ea typeface="바탕"/>
              </a:rPr>
              <a:t>→ </a:t>
            </a:r>
            <a:r>
              <a:rPr lang="en-US" altLang="ko-KR" dirty="0" smtClean="0">
                <a:latin typeface="Bauhaus 93" panose="04030905020B02020C02" pitchFamily="82" charset="0"/>
                <a:ea typeface="나눔명조"/>
              </a:rPr>
              <a:t> </a:t>
            </a:r>
            <a:r>
              <a:rPr lang="ko-KR" altLang="en-US" dirty="0" smtClean="0">
                <a:latin typeface="Bauhaus 93" panose="04030905020B02020C02" pitchFamily="82" charset="0"/>
                <a:ea typeface="나눔명조"/>
              </a:rPr>
              <a:t>살인  등 흉악범에 대한  사형집행도   있었지만  국보법 위반과 대통령 긴급조치 위반</a:t>
            </a:r>
            <a:r>
              <a:rPr lang="en-US" altLang="ko-KR" dirty="0" smtClean="0">
                <a:latin typeface="Bauhaus 93" panose="04030905020B02020C02" pitchFamily="82" charset="0"/>
                <a:ea typeface="나눔명조"/>
              </a:rPr>
              <a:t>,  </a:t>
            </a:r>
            <a:r>
              <a:rPr lang="ko-KR" altLang="en-US" dirty="0" smtClean="0">
                <a:latin typeface="Bauhaus 93" panose="04030905020B02020C02" pitchFamily="82" charset="0"/>
                <a:ea typeface="나눔명조"/>
              </a:rPr>
              <a:t>반공법 위반  등  시국  사범에  대한  집행이  많았음</a:t>
            </a:r>
            <a:endParaRPr lang="en-US" altLang="ko-KR" dirty="0" smtClean="0">
              <a:latin typeface="Bauhaus 93" panose="04030905020B02020C02" pitchFamily="82" charset="0"/>
              <a:ea typeface="나눔명조"/>
            </a:endParaRPr>
          </a:p>
          <a:p>
            <a:pPr fontAlgn="base">
              <a:lnSpc>
                <a:spcPct val="110000"/>
              </a:lnSpc>
            </a:pPr>
            <a:endParaRPr lang="en-US" altLang="ko-KR" dirty="0" smtClean="0">
              <a:latin typeface="Bauhaus 93" panose="04030905020B02020C02" pitchFamily="82" charset="0"/>
              <a:ea typeface="나눔명조"/>
            </a:endParaRPr>
          </a:p>
          <a:p>
            <a:pPr fontAlgn="base">
              <a:lnSpc>
                <a:spcPct val="110000"/>
              </a:lnSpc>
            </a:pPr>
            <a:r>
              <a:rPr lang="en-US" altLang="ko-KR" dirty="0" smtClean="0">
                <a:latin typeface="Bauhaus 93" panose="04030905020B02020C02" pitchFamily="82" charset="0"/>
                <a:ea typeface="나눔명조"/>
              </a:rPr>
              <a:t>•</a:t>
            </a:r>
            <a:r>
              <a:rPr lang="ko-KR" altLang="en-US" dirty="0" smtClean="0">
                <a:latin typeface="Bauhaus 93" panose="04030905020B02020C02" pitchFamily="82" charset="0"/>
                <a:ea typeface="나눔명조"/>
              </a:rPr>
              <a:t> 전두환  전 대통령 </a:t>
            </a:r>
            <a:r>
              <a:rPr lang="ko-KR" altLang="en-US" dirty="0" smtClean="0">
                <a:latin typeface="바탕"/>
                <a:ea typeface="바탕"/>
              </a:rPr>
              <a:t>→ 간첩죄로 사형을 집행하기도 함</a:t>
            </a:r>
            <a:endParaRPr lang="en-US" altLang="ko-KR" dirty="0" smtClean="0">
              <a:latin typeface="바탕"/>
              <a:ea typeface="바탕"/>
            </a:endParaRPr>
          </a:p>
          <a:p>
            <a:pPr fontAlgn="base">
              <a:lnSpc>
                <a:spcPct val="110000"/>
              </a:lnSpc>
            </a:pPr>
            <a:endParaRPr lang="en-US" altLang="ko-KR" dirty="0" smtClean="0">
              <a:latin typeface="바탕"/>
              <a:ea typeface="바탕"/>
            </a:endParaRPr>
          </a:p>
          <a:p>
            <a:pPr fontAlgn="base">
              <a:lnSpc>
                <a:spcPct val="110000"/>
              </a:lnSpc>
            </a:pPr>
            <a:r>
              <a:rPr lang="en-US" altLang="ko-KR" dirty="0" smtClean="0">
                <a:latin typeface="Bauhaus 93" panose="04030905020B02020C02" pitchFamily="82" charset="0"/>
                <a:ea typeface="나눔명조"/>
              </a:rPr>
              <a:t>•</a:t>
            </a:r>
            <a:r>
              <a:rPr lang="ko-KR" altLang="en-US" dirty="0" smtClean="0">
                <a:latin typeface="Bauhaus 93" panose="04030905020B02020C02" pitchFamily="82" charset="0"/>
                <a:ea typeface="나눔명조"/>
              </a:rPr>
              <a:t>김영삼 </a:t>
            </a:r>
            <a:r>
              <a:rPr lang="ko-KR" altLang="en-US" dirty="0">
                <a:latin typeface="Bauhaus 93" panose="04030905020B02020C02" pitchFamily="82" charset="0"/>
                <a:ea typeface="나눔명조"/>
              </a:rPr>
              <a:t>전 </a:t>
            </a:r>
            <a:r>
              <a:rPr lang="ko-KR" altLang="en-US" dirty="0" smtClean="0">
                <a:latin typeface="Bauhaus 93" panose="04030905020B02020C02" pitchFamily="82" charset="0"/>
                <a:ea typeface="나눔명조"/>
              </a:rPr>
              <a:t>대통령 </a:t>
            </a:r>
            <a:r>
              <a:rPr lang="ko-KR" altLang="en-US" dirty="0">
                <a:latin typeface="바탕"/>
                <a:ea typeface="바탕"/>
              </a:rPr>
              <a:t>→</a:t>
            </a:r>
            <a:r>
              <a:rPr lang="ko-KR" altLang="en-US" dirty="0" smtClean="0">
                <a:latin typeface="Bauhaus 93" panose="04030905020B02020C02" pitchFamily="82" charset="0"/>
                <a:ea typeface="나눔명조"/>
              </a:rPr>
              <a:t> </a:t>
            </a:r>
            <a:r>
              <a:rPr lang="ko-KR" altLang="en-US" dirty="0" smtClean="0">
                <a:latin typeface="Bauhaus 93" panose="04030905020B02020C02" pitchFamily="82" charset="0"/>
                <a:ea typeface="나눔명조"/>
              </a:rPr>
              <a:t>전 정권에 비해 사형집행이 많았던 것은 임기 말인 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1997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년 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12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월 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30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일 한꺼번에 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23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명의 사형수에 대한 집행을 강행했기 때문임</a:t>
            </a:r>
            <a:endParaRPr lang="en-US" altLang="ko-KR" dirty="0" smtClean="0">
              <a:latin typeface="나눔명조" pitchFamily="18" charset="-127"/>
              <a:ea typeface="나눔명조"/>
            </a:endParaRPr>
          </a:p>
          <a:p>
            <a:pPr fontAlgn="base">
              <a:lnSpc>
                <a:spcPct val="110000"/>
              </a:lnSpc>
            </a:pPr>
            <a:endParaRPr lang="en-US" altLang="ko-KR" dirty="0">
              <a:latin typeface="나눔명조" pitchFamily="18" charset="-127"/>
              <a:ea typeface="나눔명조"/>
            </a:endParaRPr>
          </a:p>
          <a:p>
            <a:pPr fontAlgn="base">
              <a:lnSpc>
                <a:spcPct val="110000"/>
              </a:lnSpc>
            </a:pPr>
            <a:r>
              <a:rPr lang="en-US" altLang="ko-KR" dirty="0" smtClean="0">
                <a:latin typeface="Bauhaus 93" panose="04030905020B02020C02" pitchFamily="82" charset="0"/>
                <a:ea typeface="나눔명조"/>
              </a:rPr>
              <a:t>• 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우리나라는 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1997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년 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23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명에 대해 사형이 집행된 이래 더 이상 사형 집행이 이루어지지 않았음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. 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현재 최종 사형 판결을 받고 전국 교도소나 구치소에 수감 중인 사형수는 </a:t>
            </a:r>
            <a:r>
              <a:rPr lang="ko-KR" altLang="en-US" dirty="0">
                <a:latin typeface="나눔명조" pitchFamily="18" charset="-127"/>
                <a:ea typeface="나눔명조"/>
              </a:rPr>
              <a:t>총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 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56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명이고 최장기 사형수는 원 모 씨로 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26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년 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11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개월째 </a:t>
            </a:r>
            <a:r>
              <a:rPr lang="ko-KR" altLang="en-US" dirty="0" err="1" smtClean="0">
                <a:latin typeface="나눔명조" pitchFamily="18" charset="-127"/>
                <a:ea typeface="나눔명조"/>
              </a:rPr>
              <a:t>복역중임</a:t>
            </a:r>
            <a:r>
              <a:rPr lang="en-US" altLang="ko-KR" dirty="0" smtClean="0">
                <a:latin typeface="나눔명조" pitchFamily="18" charset="-127"/>
                <a:ea typeface="나눔명조"/>
              </a:rPr>
              <a:t>. </a:t>
            </a:r>
            <a:r>
              <a:rPr lang="ko-KR" altLang="en-US" dirty="0" smtClean="0">
                <a:latin typeface="나눔명조" pitchFamily="18" charset="-127"/>
                <a:ea typeface="나눔명조"/>
              </a:rPr>
              <a:t>사형선고를 받은 사형수들의 죄목은 사람을 살해한 인명 침해 </a:t>
            </a:r>
            <a:r>
              <a:rPr lang="ko-KR" altLang="en-US" dirty="0" err="1" smtClean="0">
                <a:latin typeface="나눔명조" pitchFamily="18" charset="-127"/>
                <a:ea typeface="나눔명조"/>
              </a:rPr>
              <a:t>사범임</a:t>
            </a:r>
            <a:endParaRPr lang="ko-KR" altLang="en-US" dirty="0" smtClean="0">
              <a:latin typeface="나눔명조" pitchFamily="18" charset="-127"/>
              <a:ea typeface="나눔명조"/>
            </a:endParaRPr>
          </a:p>
        </p:txBody>
      </p:sp>
    </p:spTree>
    <p:extLst>
      <p:ext uri="{BB962C8B-B14F-4D97-AF65-F5344CB8AC3E}">
        <p14:creationId xmlns:p14="http://schemas.microsoft.com/office/powerpoint/2010/main" val="296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2239</Words>
  <Application>Microsoft Office PowerPoint</Application>
  <PresentationFormat>화면 슬라이드 쇼(4:3)</PresentationFormat>
  <Paragraphs>221</Paragraphs>
  <Slides>32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8" baseType="lpstr">
      <vt:lpstr>나눔명조</vt:lpstr>
      <vt:lpstr>맑은 고딕</vt:lpstr>
      <vt:lpstr>바탕</vt:lpstr>
      <vt:lpstr>Arial</vt:lpstr>
      <vt:lpstr>Bauhaus 93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크레벅스</dc:creator>
  <cp:lastModifiedBy>Windows 사용자</cp:lastModifiedBy>
  <cp:revision>147</cp:revision>
  <dcterms:created xsi:type="dcterms:W3CDTF">2016-12-02T05:13:11Z</dcterms:created>
  <dcterms:modified xsi:type="dcterms:W3CDTF">2019-10-27T10:39:01Z</dcterms:modified>
</cp:coreProperties>
</file>