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anumSquare Bold" panose="020B0600000101010101" charset="-127"/>
      <p:bold r:id="rId24"/>
    </p:embeddedFont>
    <p:embeddedFont>
      <p:font typeface="Jalnan 2" panose="020B0600000101010101" charset="-127"/>
      <p:regular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IXydlp8aDs?si=65zardkyOY85gmj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blog.naver.com/philo515/2215210896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IXydlp8aDs?si=65zardkyOY85gmj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0" y="2832100"/>
            <a:ext cx="10198100" cy="4267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10100" y="4152900"/>
            <a:ext cx="9080500" cy="1778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0433"/>
              </a:lnSpc>
            </a:pPr>
            <a:r>
              <a:rPr lang="ko-KR" sz="10000" b="0" i="0" u="none" strike="noStrike" spc="-400">
                <a:solidFill>
                  <a:srgbClr val="639AC3"/>
                </a:solidFill>
                <a:ea typeface="Jalnan 2"/>
              </a:rPr>
              <a:t>사형제도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0" y="6629400"/>
            <a:ext cx="5969000" cy="546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08700" y="6553200"/>
            <a:ext cx="6070600" cy="711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7029"/>
              </a:lnSpc>
            </a:pPr>
            <a:r>
              <a:rPr lang="ko-KR" sz="4000" b="0" i="0" u="none" strike="noStrike" spc="-200">
                <a:solidFill>
                  <a:srgbClr val="639AC3"/>
                </a:solidFill>
                <a:ea typeface="Jalnan 2"/>
              </a:rPr>
              <a:t>사회복지윤리와</a:t>
            </a:r>
            <a:r>
              <a:rPr lang="en-US" sz="4000" b="0" i="0" u="none" strike="noStrike" spc="-2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4000" b="0" i="0" u="none" strike="noStrike" spc="-200">
                <a:solidFill>
                  <a:srgbClr val="639AC3"/>
                </a:solidFill>
                <a:ea typeface="Jalnan 2"/>
              </a:rPr>
              <a:t>철학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10900" y="9766300"/>
            <a:ext cx="7467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7029"/>
              </a:lnSpc>
            </a:pP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5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조</a:t>
            </a: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조원</a:t>
            </a: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 : 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김하민</a:t>
            </a: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,  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김혜경</a:t>
            </a: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,  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김민채</a:t>
            </a:r>
            <a:r>
              <a:rPr lang="en-US" sz="2500" b="0" i="0" u="none" strike="noStrike" spc="-100">
                <a:solidFill>
                  <a:srgbClr val="639AC3"/>
                </a:solidFill>
                <a:latin typeface="Jalnan 2"/>
              </a:rPr>
              <a:t>,  </a:t>
            </a:r>
            <a:r>
              <a:rPr lang="ko-KR" sz="2500" b="0" i="0" u="none" strike="noStrike" spc="-100">
                <a:solidFill>
                  <a:srgbClr val="639AC3"/>
                </a:solidFill>
                <a:ea typeface="Jalnan 2"/>
              </a:rPr>
              <a:t>박서현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223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609600"/>
            <a:ext cx="36068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4500" y="749300"/>
            <a:ext cx="20447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700" b="0" i="0" u="none" strike="noStrike" spc="-400">
                <a:solidFill>
                  <a:srgbClr val="FBFCFC"/>
                </a:solidFill>
                <a:ea typeface="Jalnan 2"/>
              </a:rPr>
              <a:t>외국</a:t>
            </a:r>
            <a:r>
              <a:rPr lang="en-US" sz="27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700" b="0" i="0" u="none" strike="noStrike" spc="-400">
                <a:solidFill>
                  <a:srgbClr val="FBFCFC"/>
                </a:solidFill>
                <a:ea typeface="Jalnan 2"/>
              </a:rPr>
              <a:t>사형제도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714500"/>
            <a:ext cx="152400" cy="1524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870700" y="6261100"/>
          <a:ext cx="10998200" cy="3721100"/>
        </p:xfrm>
        <a:graphic>
          <a:graphicData uri="http://schemas.openxmlformats.org/drawingml/2006/table">
            <a:tbl>
              <a:tblPr/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사형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유지국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법과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관행으로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사형제도를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유지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사실상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폐지국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일상적인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범죄에도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사형제도의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집행을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허가하는</a:t>
                      </a:r>
                      <a:r>
                        <a:rPr lang="en-US" sz="2300" b="1" i="0" u="none" strike="noStrike">
                          <a:solidFill>
                            <a:srgbClr val="FC523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법을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유지하고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있으나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,</a:t>
                      </a:r>
                      <a:endParaRPr lang="en-US" sz="1100"/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지난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10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년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이상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집행이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이루어지지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않았으며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정책이나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관습상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앞으로도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 </a:t>
                      </a:r>
                    </a:p>
                    <a:p>
                      <a:pPr lvl="0" algn="l">
                        <a:lnSpc>
                          <a:spcPct val="91714"/>
                        </a:lnSpc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이루어지지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않을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확률이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높음</a:t>
                      </a: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일반범죄</a:t>
                      </a:r>
                      <a:endParaRPr lang="en-US" sz="1100"/>
                    </a:p>
                    <a:p>
                      <a:pPr lvl="0" algn="ctr">
                        <a:lnSpc>
                          <a:spcPct val="91714"/>
                        </a:lnSpc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사형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폐지국</a:t>
                      </a:r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법적으로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사형제도가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폐지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되어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있으나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전쟁범죄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등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특수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범죄에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한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해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유지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lvl="0" algn="ctr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사형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폐지국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91714"/>
                        </a:lnSpc>
                        <a:defRPr/>
                      </a:pP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법적으로</a:t>
                      </a:r>
                      <a:r>
                        <a:rPr lang="en-US" sz="2300" b="1" i="0" u="none" strike="noStrike">
                          <a:solidFill>
                            <a:srgbClr val="000000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000000"/>
                          </a:solidFill>
                          <a:ea typeface="NanumSquare Bold"/>
                        </a:rPr>
                        <a:t>사형제도를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완전히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폐지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또는</a:t>
                      </a:r>
                      <a:r>
                        <a:rPr lang="en-US" sz="2300" b="1" i="0" u="none" strike="noStrike">
                          <a:solidFill>
                            <a:srgbClr val="D94925"/>
                          </a:solidFill>
                          <a:latin typeface="NanumSquare Bold"/>
                        </a:rPr>
                        <a:t> </a:t>
                      </a:r>
                      <a:r>
                        <a:rPr lang="ko-KR" sz="2300" b="1" i="0" u="none" strike="noStrike">
                          <a:solidFill>
                            <a:srgbClr val="D94925"/>
                          </a:solidFill>
                          <a:ea typeface="NanumSquare Bold"/>
                        </a:rPr>
                        <a:t>금지</a:t>
                      </a:r>
                      <a:endParaRPr lang="en-US" sz="1100"/>
                    </a:p>
                  </a:txBody>
                  <a:tcPr marL="19050" marR="19050" marT="19050" marB="19050" anchor="ctr">
                    <a:lnL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3378200"/>
            <a:ext cx="6324600" cy="594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2667000"/>
            <a:ext cx="11239500" cy="3302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08200" y="1574800"/>
            <a:ext cx="156464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국제엠네스티의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통계에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따르면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, 2023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모든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범죄에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대한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폐지국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144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개국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일반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범죄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폐지국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9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개국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,  </a:t>
            </a:r>
          </a:p>
          <a:p>
            <a:pPr lvl="0" algn="l">
              <a:lnSpc>
                <a:spcPct val="147159"/>
              </a:lnSpc>
            </a:pP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실질적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사형폐지국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23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개국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존치국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56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개국으로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300" b="0" i="0" u="none" strike="noStrike" spc="-200">
                <a:solidFill>
                  <a:srgbClr val="4E4D55"/>
                </a:solidFill>
                <a:ea typeface="S-Core Dream 4 Regular"/>
              </a:rPr>
              <a:t>나타났다</a:t>
            </a:r>
            <a:r>
              <a:rPr lang="en-US" sz="23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0" y="-1016000"/>
            <a:ext cx="9461500" cy="12331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72300" y="4559300"/>
            <a:ext cx="101727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사형집행인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7900" y="3835400"/>
            <a:ext cx="3162300" cy="292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16400" b="0" i="0" u="none" strike="noStrike" spc="-2800">
                <a:solidFill>
                  <a:srgbClr val="639AC3"/>
                </a:solidFill>
                <a:latin typeface="Jalnan 2"/>
              </a:rPr>
              <a:t>04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91100"/>
            <a:ext cx="2108200" cy="60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70100" y="4914900"/>
            <a:ext cx="21971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3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064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064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14500" y="1384300"/>
            <a:ext cx="164719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집행자는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법원에서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확정된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죄수의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집행하는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사람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영어로는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Executioner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라고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한다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과거에는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전문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집행자가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있었으나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현재는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대부분의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국가에서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교도관들이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돌아가며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집행한다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9500" y="571500"/>
            <a:ext cx="749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정의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692400"/>
            <a:ext cx="17386300" cy="800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2692400"/>
            <a:ext cx="3581400" cy="800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13000" y="2857500"/>
            <a:ext cx="7112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유래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1524000"/>
            <a:ext cx="152400" cy="15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3835400"/>
            <a:ext cx="152400" cy="15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5283200"/>
            <a:ext cx="6438900" cy="45212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89100" y="3695700"/>
            <a:ext cx="164846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조선시대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망나니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맡았고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이들은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회자수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'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불리며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죄인이나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천인이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담당했다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많은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망나니가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원래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사형수였고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   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사형수가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망나니를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담당할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경우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형이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무기징역으로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감형되었다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망나니는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생존을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위해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다른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사형수의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목을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베었고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직업적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 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살인으로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사회에서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천시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27800" y="9817100"/>
            <a:ext cx="5232400" cy="393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>
                <a:solidFill>
                  <a:srgbClr val="4E4D55"/>
                </a:solidFill>
                <a:ea typeface="S-Core Dream 5 Medium"/>
              </a:rPr>
              <a:t>김윤보의</a:t>
            </a:r>
            <a:r>
              <a:rPr lang="en-US" sz="2200" b="0" i="0" u="none" strike="noStrike">
                <a:solidFill>
                  <a:srgbClr val="4E4D55"/>
                </a:solidFill>
                <a:latin typeface="S-Core Dream 5 Medium"/>
              </a:rPr>
              <a:t> &lt;</a:t>
            </a:r>
            <a:r>
              <a:rPr lang="ko-KR" sz="2200" b="0" i="0" u="none" strike="noStrike">
                <a:solidFill>
                  <a:srgbClr val="4E4D55"/>
                </a:solidFill>
                <a:ea typeface="S-Core Dream 5 Medium"/>
              </a:rPr>
              <a:t>형정도첩</a:t>
            </a:r>
            <a:r>
              <a:rPr lang="en-US" sz="2200" b="0" i="0" u="none" strike="noStrike">
                <a:solidFill>
                  <a:srgbClr val="4E4D55"/>
                </a:solidFill>
                <a:latin typeface="S-Core Dream 5 Medium"/>
              </a:rPr>
              <a:t>&gt; </a:t>
            </a:r>
            <a:r>
              <a:rPr lang="ko-KR" sz="2200" b="0" i="0" u="none" strike="noStrike">
                <a:solidFill>
                  <a:srgbClr val="4E4D55"/>
                </a:solidFill>
                <a:ea typeface="S-Core Dream 5 Medium"/>
              </a:rPr>
              <a:t>중</a:t>
            </a:r>
            <a:r>
              <a:rPr lang="en-US" sz="2200" b="0" i="0" u="none" strike="noStrike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200" b="0" i="0" u="none" strike="noStrike">
                <a:solidFill>
                  <a:srgbClr val="4E4D55"/>
                </a:solidFill>
                <a:ea typeface="S-Core Dream 5 Medium"/>
              </a:rPr>
              <a:t>참수형</a:t>
            </a:r>
            <a:r>
              <a:rPr lang="en-US" sz="2200" b="0" i="0" u="none" strike="noStrike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200" b="0" i="0" u="none" strike="noStrike">
                <a:solidFill>
                  <a:srgbClr val="4E4D55"/>
                </a:solidFill>
                <a:ea typeface="S-Core Dream 5 Medium"/>
              </a:rPr>
              <a:t>장면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7874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7874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5600" y="1016000"/>
            <a:ext cx="21971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한국의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사형집행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1879600"/>
            <a:ext cx="152400" cy="15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314700"/>
            <a:ext cx="17386300" cy="800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51000" y="1739900"/>
            <a:ext cx="164846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오늘날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문명국가에서는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교수형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참수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총살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전기살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가스살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등이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사용된다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 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과거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한국에서는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교수형이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시행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되었으며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 </a:t>
            </a:r>
          </a:p>
          <a:p>
            <a:pPr lvl="0" algn="l">
              <a:lnSpc>
                <a:spcPct val="147159"/>
              </a:lnSpc>
            </a:pP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수하식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방식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채택되었다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사형집행인은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사형수를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포박하고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목에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줄을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걸거나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교수대의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레버를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당겼다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0" y="2870200"/>
            <a:ext cx="4889500" cy="488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3276600"/>
            <a:ext cx="3581400" cy="800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4559300"/>
            <a:ext cx="152400" cy="15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5981700"/>
            <a:ext cx="152400" cy="152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7315200"/>
            <a:ext cx="152400" cy="1524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854200" y="3441700"/>
            <a:ext cx="17399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심리적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고통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25600" y="4419600"/>
            <a:ext cx="117856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대부분의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교도관들이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꺼려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교도소장이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지정하거나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돌아가며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맡았다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참여한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교도관들은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특별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휴가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동안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술을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마시는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경우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많았다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25600" y="5829300"/>
            <a:ext cx="117856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교수형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진짜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레버와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유사한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가짜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레버를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여러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만들어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 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여러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교도관이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동시에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당기게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하는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방법이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사용되었다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이유는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집행자들의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죄책감을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줄이기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위함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5600" y="7175500"/>
            <a:ext cx="117856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그러나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시스템은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사형집행인의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죄책감을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없애지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못하고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정신적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고통을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겪는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증가해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완벽하지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않았다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많은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사형집행인이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 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알콜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중독이나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약물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중독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, 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심지어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자살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등의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 </a:t>
            </a:r>
            <a:r>
              <a:rPr lang="ko-KR" sz="2500" b="1" i="0" u="none" strike="noStrike" spc="-200" dirty="0" smtClean="0">
                <a:solidFill>
                  <a:srgbClr val="FC5230"/>
                </a:solidFill>
                <a:ea typeface="S-Core Dream 4 Regular"/>
              </a:rPr>
              <a:t>심각한</a:t>
            </a:r>
            <a:r>
              <a:rPr lang="en-US" sz="2500" b="1" i="0" u="none" strike="noStrike" spc="-200" dirty="0" smtClean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후유증을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앓았다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06600" y="7772400"/>
            <a:ext cx="2159000" cy="330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1900" b="0" i="0" u="none" strike="noStrike">
                <a:solidFill>
                  <a:srgbClr val="4E4D55"/>
                </a:solidFill>
                <a:ea typeface="S-Core Dream 5 Medium"/>
              </a:rPr>
              <a:t>수하식</a:t>
            </a:r>
            <a:r>
              <a:rPr lang="en-US" sz="1900" b="0" i="0" u="none" strike="noStrike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1900" b="0" i="0" u="none" strike="noStrike">
                <a:solidFill>
                  <a:srgbClr val="4E4D55"/>
                </a:solidFill>
                <a:ea typeface="S-Core Dream 5 Medium"/>
              </a:rPr>
              <a:t>교수형</a:t>
            </a:r>
            <a:r>
              <a:rPr lang="en-US" sz="1900" b="0" i="0" u="none" strike="noStrike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1900" b="0" i="0" u="none" strike="noStrike">
                <a:solidFill>
                  <a:srgbClr val="4E4D55"/>
                </a:solidFill>
                <a:ea typeface="S-Core Dream 5 Medium"/>
              </a:rPr>
              <a:t>장면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0" y="-1016000"/>
            <a:ext cx="9461500" cy="12331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72300" y="3644900"/>
            <a:ext cx="10172700" cy="336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사형제도와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관련된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영화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및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토론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7900" y="3835400"/>
            <a:ext cx="3162300" cy="292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16400" b="0" i="0" u="none" strike="noStrike" spc="-2800">
                <a:solidFill>
                  <a:srgbClr val="639AC3"/>
                </a:solidFill>
                <a:latin typeface="Jalnan 2"/>
              </a:rPr>
              <a:t>05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91100"/>
            <a:ext cx="2108200" cy="60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70100" y="4914900"/>
            <a:ext cx="21971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3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6604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49500" y="838200"/>
            <a:ext cx="749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영상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6" name="TextBox 6"/>
          <p:cNvSpPr txBox="1"/>
          <p:nvPr/>
        </p:nvSpPr>
        <p:spPr>
          <a:xfrm>
            <a:off x="825500" y="1917700"/>
            <a:ext cx="24130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영화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'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2070100"/>
            <a:ext cx="152400" cy="15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2514600"/>
            <a:ext cx="5118100" cy="6934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2600" y="9601200"/>
            <a:ext cx="72009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https://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  <a:hlinkClick r:id="rId6"/>
              </a:rPr>
              <a:t>youtu.be/nIXydlp8aDs?si=65zardkyOY85gmj</a:t>
            </a:r>
            <a:endParaRPr lang="en-US" sz="2500" b="0" i="0" u="none" strike="noStrike" spc="-200" dirty="0">
              <a:solidFill>
                <a:srgbClr val="4E4D55"/>
              </a:solidFill>
              <a:latin typeface="S-Core Dream 4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05500" y="3327400"/>
            <a:ext cx="11785600" cy="438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어느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서울교도소는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일대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파란이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인다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지난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12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년간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중지됐던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사형집행이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연쇄살인범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장용두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사건을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계기로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되살아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것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endParaRPr lang="en-US" sz="2500" b="0" i="0" u="none" strike="noStrike" spc="-20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가로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2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미터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세로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4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미터의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직사각형방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곳으로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사형집행을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위해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되살려진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장용두와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죽음을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받아들이는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칠순의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성환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그리고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재경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종호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김교위가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한자리에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모였다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endParaRPr lang="en-US" sz="2500" b="0" i="0" u="none" strike="noStrike" spc="-20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마침내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사형집행의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순간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사형수들의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얼굴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위로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하얀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천이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씌어지자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묶인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발은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떨리기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시작했다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그리고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교도관들의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마음도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죽어가기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시작한다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2200" y="787400"/>
            <a:ext cx="105283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7116"/>
              </a:lnSpc>
            </a:pP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사형집행인의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관점에서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바라본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사형제도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6731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6604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49500" y="838200"/>
            <a:ext cx="749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영상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514600"/>
            <a:ext cx="5245100" cy="6934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930400"/>
            <a:ext cx="152400" cy="152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50900" y="1765300"/>
            <a:ext cx="24130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영화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데즈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맨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워킹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'</a:t>
            </a:r>
          </a:p>
        </p:txBody>
      </p:sp>
      <p:sp>
        <p:nvSpPr>
          <p:cNvPr id="10" name="TextBox 10">
            <a:hlinkClick r:id="rId6"/>
          </p:cNvPr>
          <p:cNvSpPr txBox="1"/>
          <p:nvPr/>
        </p:nvSpPr>
        <p:spPr>
          <a:xfrm>
            <a:off x="508000" y="9512300"/>
            <a:ext cx="72009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http://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  <a:hlinkClick r:id="rId7"/>
              </a:rPr>
              <a:t>blog.naver.com/philo515/221521089649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 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4100" y="3733800"/>
            <a:ext cx="11785600" cy="2705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매튜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폰슬렛은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10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2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명을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살해한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혐의로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선고받고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루이지애나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교도소에서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복역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중이다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매튜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폰슬렛은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자신의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죄는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뉘우치지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않은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죽음만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피해보려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헬렌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프레진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수녀에게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최종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항소를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도와달라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부탁한다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endParaRPr lang="en-US" sz="2500" b="0" i="0" u="none" strike="noStrike" spc="-20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사형제도와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인간의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존엄성에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대해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깊이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생각하게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만드는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영화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29100" y="749300"/>
            <a:ext cx="137795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7116"/>
              </a:lnSpc>
            </a:pP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인간이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저지른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살인과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국가가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저지르는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살인에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대한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 </a:t>
            </a:r>
            <a:r>
              <a:rPr lang="ko-KR" sz="3800" b="0" i="0" u="none" strike="noStrike" spc="100">
                <a:solidFill>
                  <a:srgbClr val="639AC3"/>
                </a:solidFill>
                <a:ea typeface="Jalnan 2"/>
              </a:rPr>
              <a:t>정당성</a:t>
            </a:r>
            <a:r>
              <a:rPr lang="en-US" sz="3800" b="0" i="0" u="none" strike="noStrike" spc="100">
                <a:solidFill>
                  <a:srgbClr val="639AC3"/>
                </a:solidFill>
                <a:latin typeface="Jalnan 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711200"/>
            <a:ext cx="17386300" cy="863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711200"/>
            <a:ext cx="4318000" cy="863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41600" y="850900"/>
            <a:ext cx="9271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토론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3314700"/>
            <a:ext cx="16649700" cy="675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선생은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지역복지관에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근무하고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있는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사회복지사이다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 </a:t>
            </a:r>
            <a:endParaRPr lang="en-US" sz="2550" b="1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 err="1" smtClean="0">
                <a:solidFill>
                  <a:srgbClr val="4E4D55"/>
                </a:solidFill>
                <a:ea typeface="S-Core Dream 4 Regular"/>
              </a:rPr>
              <a:t>어느날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복지관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이용자인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 err="1">
                <a:solidFill>
                  <a:srgbClr val="4E4D55"/>
                </a:solidFill>
                <a:ea typeface="S-Core Dream 4 Regular"/>
              </a:rPr>
              <a:t>김선생을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찾아와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자신의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50" b="1" i="0" u="none" strike="noStrike" spc="-200" dirty="0" err="1" smtClean="0">
                <a:solidFill>
                  <a:srgbClr val="4E4D55"/>
                </a:solidFill>
                <a:ea typeface="S-Core Dream 4 Regular"/>
              </a:rPr>
              <a:t>아들을도와달라고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부탁하였다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  <a:endParaRPr lang="en-US" sz="2550" b="1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endParaRPr lang="en-US" sz="2550" b="1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살인을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저질러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사형선고를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받은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상태이며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현재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교도소에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복역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중이다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수감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깊은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반성을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하고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있으며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심리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치료와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인성교육을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통해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변화를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보이고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있다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 </a:t>
            </a:r>
            <a:endParaRPr lang="en-US" sz="2550" b="1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또한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아들은</a:t>
            </a:r>
            <a:r>
              <a:rPr lang="en-US" alt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 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꾸준한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사회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봉사활동과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모범수로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선정되면서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사형에서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무기징역으로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기대하고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있는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상태이다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endParaRPr lang="en-US" sz="2550" b="1" i="0" u="none" strike="noStrike" spc="-200" dirty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과정에서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 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돕기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위해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탄원서를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모으고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위한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정보들을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수집하고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있는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상태에서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혼자</a:t>
            </a:r>
            <a:r>
              <a:rPr lang="en-US" alt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 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감당하기에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너무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버거워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 err="1">
                <a:solidFill>
                  <a:srgbClr val="4E4D55"/>
                </a:solidFill>
                <a:ea typeface="S-Core Dream 4 Regular"/>
              </a:rPr>
              <a:t>김선생에게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도와달라고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요청한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것이다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 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증언에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의하면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평소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바른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생활을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살인을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저지를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나쁜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아이가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아니라고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주장하며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없이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자신은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살아갈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자신이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없다며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호소했다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  <a:endParaRPr lang="en-US" sz="2550" b="1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endParaRPr lang="en-US" altLang="ko-KR" sz="2550" b="1" spc="-200" dirty="0">
              <a:solidFill>
                <a:srgbClr val="4E4D55"/>
              </a:solidFill>
              <a:latin typeface="S-Core Dream 4 Regular"/>
              <a:ea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 smtClean="0">
                <a:solidFill>
                  <a:srgbClr val="4E4D55"/>
                </a:solidFill>
                <a:ea typeface="S-Core Dream 4 Regular"/>
              </a:rPr>
              <a:t>하지만</a:t>
            </a: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며칠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후에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A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씨가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아들의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감형을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위해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복지관을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찾아왔다는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소식을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들은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피해자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유족들이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 err="1">
                <a:solidFill>
                  <a:srgbClr val="4E4D55"/>
                </a:solidFill>
                <a:ea typeface="S-Core Dream 4 Regular"/>
              </a:rPr>
              <a:t>김선생을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찾아와</a:t>
            </a:r>
          </a:p>
          <a:p>
            <a:pPr lvl="0" algn="l">
              <a:lnSpc>
                <a:spcPct val="147159"/>
              </a:lnSpc>
            </a:pPr>
            <a:r>
              <a:rPr lang="en-US" sz="2550" b="1" i="0" u="none" strike="noStrike" spc="-200" dirty="0" smtClean="0">
                <a:solidFill>
                  <a:srgbClr val="4E4D55"/>
                </a:solidFill>
                <a:latin typeface="S-Core Dream 4 Regular"/>
              </a:rPr>
              <a:t>“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당신의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가족이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살해당했다고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생각해봐라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그래도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당신이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살인자를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도와준다면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당신은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사람도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아니다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”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라고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</a:p>
          <a:p>
            <a:pPr lvl="0" algn="l">
              <a:lnSpc>
                <a:spcPct val="147159"/>
              </a:lnSpc>
            </a:pP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울분을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토했다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 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이후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사회복지사는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깊은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고민에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50" b="1" i="0" u="none" strike="noStrike" spc="-200" dirty="0">
                <a:solidFill>
                  <a:srgbClr val="4E4D55"/>
                </a:solidFill>
                <a:ea typeface="S-Core Dream 4 Regular"/>
              </a:rPr>
              <a:t>빠졌다</a:t>
            </a:r>
            <a:r>
              <a:rPr lang="en-US" sz="2550" b="1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endParaRPr lang="en-US" sz="2550" b="0" i="0" u="none" strike="noStrike" spc="-200" dirty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endParaRPr lang="en-US" sz="2800" b="0" i="0" u="none" strike="noStrike" spc="-200" dirty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endParaRPr lang="en-US" sz="2800" b="0" i="0" u="none" strike="noStrike" spc="-200" dirty="0">
              <a:solidFill>
                <a:srgbClr val="4E4D55"/>
              </a:solidFill>
              <a:latin typeface="S-Core Dream 4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07100" y="4406900"/>
            <a:ext cx="63246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ko-KR" sz="6000" b="0" i="0" u="none" strike="noStrike" spc="-200">
                <a:solidFill>
                  <a:srgbClr val="639AC3"/>
                </a:solidFill>
                <a:ea typeface="Jalnan 2"/>
              </a:rPr>
              <a:t>감사합니다</a:t>
            </a:r>
            <a:r>
              <a:rPr lang="en-US" sz="6000" b="0" i="0" u="none" strike="noStrike" spc="-200">
                <a:solidFill>
                  <a:srgbClr val="639AC3"/>
                </a:solidFill>
                <a:latin typeface="Jalnan 2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9800" y="8699500"/>
            <a:ext cx="22479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48487"/>
              </a:lnSpc>
            </a:pPr>
            <a:r>
              <a:rPr lang="ko-KR" sz="2600" b="0" i="0" u="none" strike="noStrike" spc="-300">
                <a:solidFill>
                  <a:srgbClr val="639AC3"/>
                </a:solidFill>
                <a:ea typeface="S-Core Dream 5 Medium"/>
              </a:rPr>
              <a:t>출처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5100" y="8674100"/>
            <a:ext cx="5257800" cy="1282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김윤보의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 &lt;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형정도첩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&gt;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중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 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참수형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 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장면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일본의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 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교수형</a:t>
            </a: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 </a:t>
            </a:r>
            <a:r>
              <a:rPr lang="ko-KR" sz="1600" b="0" i="0" u="none" strike="noStrike" spc="-100">
                <a:solidFill>
                  <a:srgbClr val="639AC3"/>
                </a:solidFill>
                <a:ea typeface="S-Core Dream 4 Regular"/>
              </a:rPr>
              <a:t>장면</a:t>
            </a:r>
          </a:p>
          <a:p>
            <a:pPr lvl="0" algn="l">
              <a:lnSpc>
                <a:spcPct val="132800"/>
              </a:lnSpc>
            </a:pP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https://youtu.be/nIXydlp8aDs?si=65zardkyOY85gmj </a:t>
            </a:r>
          </a:p>
          <a:p>
            <a:pPr lvl="0" algn="l">
              <a:lnSpc>
                <a:spcPct val="132800"/>
              </a:lnSpc>
            </a:pP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http://blog.naver.com/philo515/221521089649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0800" y="8699500"/>
            <a:ext cx="10337800" cy="1397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https://depositphotos.com/ko/photo/gallows-8272201.html</a:t>
            </a:r>
          </a:p>
          <a:p>
            <a:pPr lvl="0" algn="l">
              <a:lnSpc>
                <a:spcPct val="148487"/>
              </a:lnSpc>
            </a:pP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https://blog.naver.com/alchan16/221972980142</a:t>
            </a:r>
          </a:p>
          <a:p>
            <a:pPr lvl="0" algn="l">
              <a:lnSpc>
                <a:spcPct val="148487"/>
              </a:lnSpc>
            </a:pPr>
            <a:r>
              <a:rPr lang="en-US" sz="1600" b="0" i="0" u="none" strike="noStrike" spc="-100">
                <a:solidFill>
                  <a:srgbClr val="639AC3"/>
                </a:solidFill>
                <a:latin typeface="S-Core Dream 4 Regular"/>
              </a:rPr>
              <a:t>https://amnesty.or.kr/campaign/2023%EB%85%84-%EC%A0%84-%EC%84%B8%EA%B3%84-%EC%82%AC%ED%98%95-%ED%98%84%ED%99%A9/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534400"/>
            <a:ext cx="16306800" cy="2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22100" y="1638300"/>
            <a:ext cx="44450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사형제도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정의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및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역사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4" name="TextBox 4"/>
          <p:cNvSpPr txBox="1"/>
          <p:nvPr/>
        </p:nvSpPr>
        <p:spPr>
          <a:xfrm>
            <a:off x="10248900" y="1193800"/>
            <a:ext cx="14351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7800" b="0" i="0" u="none" strike="noStrike" spc="-300">
                <a:solidFill>
                  <a:srgbClr val="639AC3"/>
                </a:solidFill>
                <a:latin typeface="Jalnan 2"/>
              </a:rPr>
              <a:t>01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1739900"/>
            <a:ext cx="990600" cy="292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563100" y="1714500"/>
            <a:ext cx="1041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1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47500" y="3086100"/>
            <a:ext cx="42037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사형제도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찬반입장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및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쟁점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22100" y="4978400"/>
            <a:ext cx="50038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한국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 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및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외국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사형제도의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현황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22100" y="6654800"/>
            <a:ext cx="47752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사형집행인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22100" y="8331200"/>
            <a:ext cx="54229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487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사형제도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관련된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영상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및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5 Medium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5 Medium"/>
              </a:rPr>
              <a:t>토론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5700" y="1066800"/>
            <a:ext cx="67564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1140"/>
              </a:lnSpc>
            </a:pPr>
            <a:r>
              <a:rPr lang="en-US" sz="8700" b="0" i="0" u="none" strike="noStrike" spc="200">
                <a:solidFill>
                  <a:srgbClr val="639AC3"/>
                </a:solidFill>
                <a:latin typeface="Jalnan 2"/>
              </a:rPr>
              <a:t>CONTENTS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5700" y="2527300"/>
            <a:ext cx="5181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6036"/>
              </a:lnSpc>
            </a:pPr>
            <a:r>
              <a:rPr lang="ko-KR" sz="2500" b="0" i="0" u="none" strike="noStrike" spc="-100">
                <a:solidFill>
                  <a:srgbClr val="4E4D55"/>
                </a:solidFill>
                <a:ea typeface="S-Core Dream 7 ExtraBold"/>
              </a:rPr>
              <a:t>사회복지윤리와</a:t>
            </a:r>
            <a:r>
              <a:rPr lang="en-US" sz="2500" b="0" i="0" u="none" strike="noStrike" spc="-100">
                <a:solidFill>
                  <a:srgbClr val="4E4D55"/>
                </a:solidFill>
                <a:latin typeface="S-Core Dream 7 ExtraBold"/>
              </a:rPr>
              <a:t> </a:t>
            </a:r>
            <a:r>
              <a:rPr lang="ko-KR" sz="2500" b="0" i="0" u="none" strike="noStrike" spc="-100">
                <a:solidFill>
                  <a:srgbClr val="4E4D55"/>
                </a:solidFill>
                <a:ea typeface="S-Core Dream 7 ExtraBold"/>
              </a:rPr>
              <a:t>철학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48900" y="2870200"/>
            <a:ext cx="14732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7800" b="0" i="0" u="none" strike="noStrike" spc="-300">
                <a:solidFill>
                  <a:srgbClr val="639AC3"/>
                </a:solidFill>
                <a:latin typeface="Jalnan 2"/>
              </a:rPr>
              <a:t>02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3416300"/>
            <a:ext cx="990600" cy="2921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563100" y="3378200"/>
            <a:ext cx="1041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1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48900" y="4533900"/>
            <a:ext cx="14986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7800" b="0" i="0" u="none" strike="noStrike" spc="-300">
                <a:solidFill>
                  <a:srgbClr val="639AC3"/>
                </a:solidFill>
                <a:latin typeface="Jalnan 2"/>
              </a:rPr>
              <a:t>03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5080000"/>
            <a:ext cx="990600" cy="292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63100" y="5041900"/>
            <a:ext cx="1041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1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48900" y="6172200"/>
            <a:ext cx="16637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7800" b="0" i="0" u="none" strike="noStrike" spc="-300">
                <a:solidFill>
                  <a:srgbClr val="639AC3"/>
                </a:solidFill>
                <a:latin typeface="Jalnan 2"/>
              </a:rPr>
              <a:t>04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6743700"/>
            <a:ext cx="990600" cy="2921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563100" y="6718300"/>
            <a:ext cx="1041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1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25100" y="7848600"/>
            <a:ext cx="16637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7800" b="0" i="0" u="none" strike="noStrike" spc="-300">
                <a:solidFill>
                  <a:srgbClr val="639AC3"/>
                </a:solidFill>
                <a:latin typeface="Jalnan 2"/>
              </a:rPr>
              <a:t>05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8420100"/>
            <a:ext cx="990600" cy="2921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9563100" y="8382000"/>
            <a:ext cx="10414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1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774700" y="4305300"/>
            <a:ext cx="5562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0100" y="-1016000"/>
            <a:ext cx="9982200" cy="12331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0700" y="4533900"/>
            <a:ext cx="11214100" cy="1511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7116"/>
              </a:lnSpc>
            </a:pPr>
            <a:r>
              <a:rPr lang="ko-KR" sz="8500" b="0" i="0" u="none" strike="noStrike" spc="200">
                <a:solidFill>
                  <a:srgbClr val="FBFCFC"/>
                </a:solidFill>
                <a:ea typeface="Jalnan 2"/>
              </a:rPr>
              <a:t>사형제도</a:t>
            </a:r>
            <a:r>
              <a:rPr lang="en-US" sz="85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500" b="0" i="0" u="none" strike="noStrike" spc="200">
                <a:solidFill>
                  <a:srgbClr val="FBFCFC"/>
                </a:solidFill>
                <a:ea typeface="Jalnan 2"/>
              </a:rPr>
              <a:t>정의</a:t>
            </a:r>
            <a:r>
              <a:rPr lang="en-US" sz="85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500" b="0" i="0" u="none" strike="noStrike" spc="200">
                <a:solidFill>
                  <a:srgbClr val="FBFCFC"/>
                </a:solidFill>
                <a:ea typeface="Jalnan 2"/>
              </a:rPr>
              <a:t>및</a:t>
            </a:r>
            <a:r>
              <a:rPr lang="en-US" sz="85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500" b="0" i="0" u="none" strike="noStrike" spc="200">
                <a:solidFill>
                  <a:srgbClr val="FBFCFC"/>
                </a:solidFill>
                <a:ea typeface="Jalnan 2"/>
              </a:rPr>
              <a:t>역사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5" name="TextBox 5"/>
          <p:cNvSpPr txBox="1"/>
          <p:nvPr/>
        </p:nvSpPr>
        <p:spPr>
          <a:xfrm>
            <a:off x="3517900" y="3835400"/>
            <a:ext cx="3022600" cy="292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16400" b="0" i="0" u="none" strike="noStrike" spc="-700">
                <a:solidFill>
                  <a:srgbClr val="639AC3"/>
                </a:solidFill>
                <a:latin typeface="Jalnan 2"/>
              </a:rPr>
              <a:t>01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91100"/>
            <a:ext cx="2108200" cy="60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70100" y="4914900"/>
            <a:ext cx="21971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3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064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064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98600" y="1397000"/>
            <a:ext cx="9626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수형자의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생명을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박탈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사회적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존재를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영구히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말살하는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형벌이다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3200" y="571500"/>
            <a:ext cx="2349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정의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730500"/>
            <a:ext cx="17386300" cy="800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2755900"/>
            <a:ext cx="3581400" cy="800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25600" y="2946400"/>
            <a:ext cx="2184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의의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5918200"/>
            <a:ext cx="152400" cy="15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000"/>
            <a:ext cx="152400" cy="152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95500"/>
            <a:ext cx="152400" cy="152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975100"/>
            <a:ext cx="152400" cy="152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4737100"/>
            <a:ext cx="17360900" cy="800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737100"/>
            <a:ext cx="3581400" cy="800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137400"/>
            <a:ext cx="152400" cy="152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772400"/>
            <a:ext cx="1524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356600"/>
            <a:ext cx="152400" cy="152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8978900"/>
            <a:ext cx="152400" cy="1524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470891" y="1987550"/>
            <a:ext cx="168148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본질은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사람의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생명을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박탈하는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것이므로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생명형이라고도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형벌의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성질상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가장중한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것이기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때문에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극형이라고도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한다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8600" y="3783445"/>
            <a:ext cx="16484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범죄인을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영원히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격리시켜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사회를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방어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하고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중대성을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알리는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목적이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25600" y="4927600"/>
            <a:ext cx="21082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역사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78264" y="5791200"/>
            <a:ext cx="164846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기원전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18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세기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함무라비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법전은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눈에는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눈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이에는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'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원칙에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따른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형벌을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제시하며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30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여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개의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규정했다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가장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오래된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형벌이다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98600" y="7569200"/>
            <a:ext cx="164592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영국에서는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1500~1550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7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만명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이상이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사형으로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목숨을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잃었다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98600" y="6934200"/>
            <a:ext cx="164846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고조선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8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조법에도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"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사람을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살해한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자는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죽음으로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갚는다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."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조항이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있어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집행됐었다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63964" y="8178800"/>
            <a:ext cx="164592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18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세기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서구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계몽주의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사상이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인간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존엄성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'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강조하면서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점차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줄어들기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시작했다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0500" y="8790709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1961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국제엠네스티가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출범하고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1977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'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스톡홀롬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선언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'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으로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16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개국이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반대에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서명했다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0" y="-1016000"/>
            <a:ext cx="9550400" cy="12331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97700" y="3644900"/>
            <a:ext cx="11328400" cy="336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사형제도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찬반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입장</a:t>
            </a:r>
          </a:p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및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쟁점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7900" y="3835400"/>
            <a:ext cx="3162300" cy="292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16400" b="0" i="0" u="none" strike="noStrike" spc="-2800">
                <a:solidFill>
                  <a:srgbClr val="639AC3"/>
                </a:solidFill>
                <a:latin typeface="Jalnan 2"/>
              </a:rPr>
              <a:t>02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91100"/>
            <a:ext cx="2108200" cy="60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70100" y="4914900"/>
            <a:ext cx="21971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3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556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355600"/>
            <a:ext cx="35814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12900" y="1333500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1)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범죄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예방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</a:t>
            </a:r>
            <a:r>
              <a:rPr lang="en-US" sz="2500" b="1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극단적인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형벌로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잠재적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범죄자들에게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강력한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경고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메시지를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전달한다고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주장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4300" y="520700"/>
            <a:ext cx="27940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찬성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근거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5346700"/>
            <a:ext cx="17360900" cy="800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5334000"/>
            <a:ext cx="3581400" cy="800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84300" y="5524500"/>
            <a:ext cx="27940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반대</a:t>
            </a:r>
            <a:r>
              <a:rPr lang="en-US" sz="25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500" b="0" i="0" u="none" strike="noStrike" spc="-400">
                <a:solidFill>
                  <a:srgbClr val="FBFCFC"/>
                </a:solidFill>
                <a:ea typeface="Jalnan 2"/>
              </a:rPr>
              <a:t>근거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99045" y="2054514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2)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범죄피해자의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보호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재범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가능성을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제거하고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피해자들에게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안점감을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제공하고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범죄피해자의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권리를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존중하는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방법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38300" y="2839893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3)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범죄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비용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절감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 :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범죄자를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수감하는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경제적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부담을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줄여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정부와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세금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지불자에게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도움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8300" y="3416300"/>
            <a:ext cx="167894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4)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복수의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원칙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피해자와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유가족의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분노와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상처를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치유하기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위해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가해자는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적절한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대가를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치러야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  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가장</a:t>
            </a:r>
            <a:r>
              <a:rPr lang="en-US" altLang="ko-KR" sz="2500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엄격한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처벌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1000" y="4483100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5)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사회적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안전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보장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범죄자가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사회로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돌아오지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못하도록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막을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있으며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다른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시민들의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안전을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보장할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있다는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주장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2900" y="6210300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1)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범죄예방의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효과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논란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: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범죄예방에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효과적인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방법으로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적용하는지에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대한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논란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38300" y="6807200"/>
            <a:ext cx="165354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2)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인권침해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생명권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존중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원칙에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따라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어떤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이유로도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생명을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빼앗겨서는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안됨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사형제도는</a:t>
            </a:r>
            <a:r>
              <a:rPr lang="en-US" sz="25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원칙을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위배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2900" y="7870536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3)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사회적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비용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사형제도를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유지하는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것은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범죄자의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집행과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관련된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비용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수반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2900" y="8661400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4)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오판의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가능성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사법제도가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완벽하지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않기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때문에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오판의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가능성이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문제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12900" y="9448800"/>
            <a:ext cx="165354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5)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인간적인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처우와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 err="1">
                <a:solidFill>
                  <a:srgbClr val="FC5230"/>
                </a:solidFill>
                <a:ea typeface="S-Core Dream 4 Regular"/>
              </a:rPr>
              <a:t>재사회화의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기회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박탈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: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개인에게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자신이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저지른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대한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반성이나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교화의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기회를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영원히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박탈하는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처벌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711200"/>
            <a:ext cx="17386300" cy="863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711200"/>
            <a:ext cx="4318000" cy="863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30300" y="850900"/>
            <a:ext cx="38862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윤리적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쟁점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98098"/>
              </p:ext>
            </p:extLst>
          </p:nvPr>
        </p:nvGraphicFramePr>
        <p:xfrm>
          <a:off x="622300" y="3225800"/>
          <a:ext cx="17043400" cy="6642100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551"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C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3651999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49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1619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C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3651999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62" cap="flat" cmpd="sng" algn="ctr">
                      <a:solidFill>
                        <a:srgbClr val="639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743200"/>
            <a:ext cx="4318000" cy="86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0" y="2819400"/>
            <a:ext cx="4318000" cy="863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1700" y="3962400"/>
            <a:ext cx="80010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칸트</a:t>
            </a:r>
            <a:endParaRPr lang="en-US" altLang="ko-KR" sz="2500" b="0" i="0" u="none" strike="noStrike" spc="-200" dirty="0" smtClean="0">
              <a:solidFill>
                <a:srgbClr val="4E4D55"/>
              </a:solidFill>
              <a:ea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: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응보주의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 err="1">
                <a:solidFill>
                  <a:srgbClr val="FC5230"/>
                </a:solidFill>
                <a:ea typeface="S-Core Dream 4 Regular"/>
              </a:rPr>
              <a:t>형벌관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에서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범죄의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중대성에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맞는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처벌을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주장</a:t>
            </a:r>
          </a:p>
          <a:p>
            <a:pPr lvl="0" algn="l">
              <a:lnSpc>
                <a:spcPct val="147159"/>
              </a:lnSpc>
            </a:pP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         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살인자에게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동일한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처벌을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부과해야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한다고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강조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5255" y="5737514"/>
            <a:ext cx="8013700" cy="162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루소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endParaRPr lang="en-US" sz="2600" b="0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:</a:t>
            </a:r>
            <a:r>
              <a:rPr lang="en-US" sz="2600" b="1" i="0" u="none" strike="noStrike" spc="-200" dirty="0" smtClean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사회계약설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에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따르면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살인은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계약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파기이며</a:t>
            </a: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,           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살인자는</a:t>
            </a:r>
            <a:r>
              <a:rPr lang="en-US" altLang="ko-KR" sz="2600" spc="-200" dirty="0" smtClean="0">
                <a:solidFill>
                  <a:srgbClr val="4E4D55"/>
                </a:solidFill>
                <a:ea typeface="S-Core Dream 4 Regular"/>
              </a:rPr>
              <a:t> 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공공의</a:t>
            </a: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적으로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시민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자격을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잃고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사회에서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분리되어야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하며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이는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사형과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 err="1">
                <a:solidFill>
                  <a:srgbClr val="4E4D55"/>
                </a:solidFill>
                <a:ea typeface="S-Core Dream 4 Regular"/>
              </a:rPr>
              <a:t>추방형을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의미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3673" y="8217478"/>
            <a:ext cx="8013700" cy="1054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벤담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endParaRPr lang="en-US" sz="2600" b="0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: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공리주의적</a:t>
            </a:r>
            <a:r>
              <a:rPr lang="en-US" sz="26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관점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에서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사형이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범죄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억제와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사회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안전</a:t>
            </a:r>
            <a:r>
              <a:rPr lang="ko-KR" altLang="en-US" sz="2600" spc="-200" dirty="0" smtClean="0">
                <a:solidFill>
                  <a:srgbClr val="4E4D55"/>
                </a:solidFill>
                <a:ea typeface="S-Core Dream 4 Regular"/>
              </a:rPr>
              <a:t>에 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기여할</a:t>
            </a: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수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있다는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점을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주장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  <a:r>
              <a:rPr lang="en-US" sz="20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0900" y="4032250"/>
            <a:ext cx="8140700" cy="2222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600" b="0" i="0" u="none" strike="noStrike" spc="-200" dirty="0" err="1">
                <a:solidFill>
                  <a:srgbClr val="4E4D55"/>
                </a:solidFill>
                <a:ea typeface="S-Core Dream 4 Regular"/>
              </a:rPr>
              <a:t>베카리아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endParaRPr lang="en-US" sz="2600" b="0" i="0" u="none" strike="noStrike" spc="-200" dirty="0" smtClean="0">
              <a:solidFill>
                <a:srgbClr val="4E4D55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: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생명권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존중을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강조하며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범죄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억제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효과에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 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의문을</a:t>
            </a:r>
            <a:r>
              <a:rPr lang="en-US" sz="2600" b="0" i="0" u="none" strike="noStrike" spc="-200" dirty="0" smtClean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제기하고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잔혹한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처벌의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비인간성을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비판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  <a:p>
            <a:pPr lvl="0" algn="l">
              <a:lnSpc>
                <a:spcPct val="147159"/>
              </a:lnSpc>
            </a:pPr>
            <a:r>
              <a:rPr lang="ko-KR" sz="2600" b="1" i="0" u="none" strike="noStrike" spc="-200" dirty="0" smtClean="0">
                <a:solidFill>
                  <a:srgbClr val="FC5230"/>
                </a:solidFill>
                <a:ea typeface="S-Core Dream 4 Regular"/>
              </a:rPr>
              <a:t>사형의</a:t>
            </a:r>
            <a:r>
              <a:rPr lang="en-US" sz="2600" b="1" i="0" u="none" strike="noStrike" spc="-200" dirty="0" smtClean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오류와</a:t>
            </a:r>
            <a:r>
              <a:rPr lang="en-US" sz="26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부당함</a:t>
            </a:r>
            <a:r>
              <a:rPr lang="en-US" sz="2600" b="1" i="0" u="none" strike="noStrike" spc="-200" dirty="0">
                <a:solidFill>
                  <a:srgbClr val="FC5230"/>
                </a:solidFill>
                <a:latin typeface="S-Core Dream 4 Regular"/>
              </a:rPr>
              <a:t>,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교화와</a:t>
            </a:r>
            <a:r>
              <a:rPr lang="en-US" sz="26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 err="1">
                <a:solidFill>
                  <a:srgbClr val="FC5230"/>
                </a:solidFill>
                <a:ea typeface="S-Core Dream 4 Regular"/>
              </a:rPr>
              <a:t>재사회화</a:t>
            </a:r>
            <a:r>
              <a:rPr lang="en-US" sz="26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600" b="1" i="0" u="none" strike="noStrike" spc="-200" dirty="0">
                <a:solidFill>
                  <a:srgbClr val="FC5230"/>
                </a:solidFill>
                <a:ea typeface="S-Core Dream 4 Regular"/>
              </a:rPr>
              <a:t>가능성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을</a:t>
            </a:r>
          </a:p>
          <a:p>
            <a:pPr lvl="0" algn="l">
              <a:lnSpc>
                <a:spcPct val="147159"/>
              </a:lnSpc>
            </a:pPr>
            <a:r>
              <a:rPr lang="en-US" alt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 </a:t>
            </a:r>
            <a:r>
              <a:rPr lang="ko-KR" sz="26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강조하며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인간적이고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공정한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형벌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제도를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600" b="0" i="0" u="none" strike="noStrike" spc="-200" dirty="0">
                <a:solidFill>
                  <a:srgbClr val="4E4D55"/>
                </a:solidFill>
                <a:ea typeface="S-Core Dream 4 Regular"/>
              </a:rPr>
              <a:t>추구</a:t>
            </a:r>
            <a:r>
              <a:rPr lang="en-US" sz="26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2900" y="2921000"/>
            <a:ext cx="15367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존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치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 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00000" y="2921000"/>
            <a:ext cx="14986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폐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지</a:t>
            </a:r>
            <a:r>
              <a:rPr lang="en-US" sz="3200" b="0" i="0" u="none" strike="noStrike" spc="-500">
                <a:solidFill>
                  <a:srgbClr val="FBFCFC"/>
                </a:solidFill>
                <a:latin typeface="Jalnan 2"/>
              </a:rPr>
              <a:t>  </a:t>
            </a:r>
            <a:r>
              <a:rPr lang="ko-KR" sz="3200" b="0" i="0" u="none" strike="noStrike" spc="-500">
                <a:solidFill>
                  <a:srgbClr val="FBFCFC"/>
                </a:solidFill>
                <a:ea typeface="Jalnan 2"/>
              </a:rPr>
              <a:t>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5800" y="3552537"/>
            <a:ext cx="355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en-US" sz="3000" b="0" i="0" u="none" strike="noStrike" spc="-400" dirty="0">
                <a:solidFill>
                  <a:srgbClr val="000000"/>
                </a:solidFill>
                <a:latin typeface="Jalnan 2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3900" y="5346700"/>
            <a:ext cx="355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en-US" sz="3000" b="0" i="0" u="none" strike="noStrike" spc="-400" dirty="0">
                <a:solidFill>
                  <a:srgbClr val="000000"/>
                </a:solidFill>
                <a:latin typeface="Jalnan 2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9300" y="7728528"/>
            <a:ext cx="355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en-US" sz="3000" b="0" i="0" u="none" strike="noStrike" spc="-400" dirty="0">
                <a:solidFill>
                  <a:srgbClr val="000000"/>
                </a:solidFill>
                <a:latin typeface="Jalnan 2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69582" y="3606800"/>
            <a:ext cx="355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en-US" sz="3000" b="0" i="0" u="none" strike="noStrike" spc="-400" dirty="0">
                <a:solidFill>
                  <a:srgbClr val="000000"/>
                </a:solidFill>
                <a:latin typeface="Jalnan 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0" y="-1016000"/>
            <a:ext cx="9461500" cy="12331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72300" y="3644900"/>
            <a:ext cx="10172700" cy="3365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한국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및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외국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 </a:t>
            </a:r>
          </a:p>
          <a:p>
            <a:pPr lvl="0" algn="l">
              <a:lnSpc>
                <a:spcPct val="137116"/>
              </a:lnSpc>
            </a:pP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8700" b="0" i="0" u="none" strike="noStrike" spc="2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8700" b="0" i="0" u="none" strike="noStrike" spc="200">
                <a:solidFill>
                  <a:srgbClr val="FBFCFC"/>
                </a:solidFill>
                <a:ea typeface="Jalnan 2"/>
              </a:rPr>
              <a:t>현황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7900" y="3835400"/>
            <a:ext cx="3162300" cy="292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7029"/>
              </a:lnSpc>
            </a:pPr>
            <a:r>
              <a:rPr lang="en-US" sz="16400" b="0" i="0" u="none" strike="noStrike" spc="-2800">
                <a:solidFill>
                  <a:srgbClr val="639AC3"/>
                </a:solidFill>
                <a:latin typeface="Jalnan 2"/>
              </a:rPr>
              <a:t>03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4991100"/>
            <a:ext cx="2108200" cy="60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70100" y="4914900"/>
            <a:ext cx="21971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31140"/>
              </a:lnSpc>
            </a:pPr>
            <a:r>
              <a:rPr lang="en-US" sz="3800" b="0" i="0" u="none" strike="noStrike">
                <a:solidFill>
                  <a:srgbClr val="639AC3"/>
                </a:solidFill>
                <a:latin typeface="Jalnan 2"/>
              </a:rPr>
              <a:t>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927100"/>
            <a:ext cx="173863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939800"/>
            <a:ext cx="3606800" cy="800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1117600"/>
            <a:ext cx="30480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8689"/>
              </a:lnSpc>
            </a:pPr>
            <a:r>
              <a:rPr lang="ko-KR" sz="2700" b="0" i="0" u="none" strike="noStrike" spc="-400">
                <a:solidFill>
                  <a:srgbClr val="FBFCFC"/>
                </a:solidFill>
                <a:ea typeface="Jalnan 2"/>
              </a:rPr>
              <a:t>한국</a:t>
            </a:r>
            <a:r>
              <a:rPr lang="en-US" sz="27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700" b="0" i="0" u="none" strike="noStrike" spc="-400">
                <a:solidFill>
                  <a:srgbClr val="FBFCFC"/>
                </a:solidFill>
                <a:ea typeface="Jalnan 2"/>
              </a:rPr>
              <a:t>사형제도의</a:t>
            </a:r>
            <a:r>
              <a:rPr lang="en-US" sz="2700" b="0" i="0" u="none" strike="noStrike" spc="-400">
                <a:solidFill>
                  <a:srgbClr val="FBFCFC"/>
                </a:solidFill>
                <a:latin typeface="Jalnan 2"/>
              </a:rPr>
              <a:t> </a:t>
            </a:r>
            <a:r>
              <a:rPr lang="ko-KR" sz="2700" b="0" i="0" u="none" strike="noStrike" spc="-400">
                <a:solidFill>
                  <a:srgbClr val="FBFCFC"/>
                </a:solidFill>
                <a:ea typeface="Jalnan 2"/>
              </a:rPr>
              <a:t>현황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5600" y="4851400"/>
            <a:ext cx="2692400" cy="543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778500"/>
            <a:ext cx="152400" cy="152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19300" y="5626100"/>
            <a:ext cx="143129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2023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년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기준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약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60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명의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사형수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있으며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이들은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강력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범죄나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살인으로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사형선고를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받았으나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집행되지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않고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교도소에서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 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복역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중이다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7823200"/>
            <a:ext cx="152400" cy="152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019300" y="7581900"/>
            <a:ext cx="143129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형법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41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조를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보면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형벌의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종류로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법정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최고형으로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사형이</a:t>
            </a:r>
            <a:r>
              <a:rPr lang="en-US" sz="2500" b="1" i="0" u="none" strike="noStrike" spc="-20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>
                <a:solidFill>
                  <a:srgbClr val="FC5230"/>
                </a:solidFill>
                <a:ea typeface="S-Core Dream 4 Regular"/>
              </a:rPr>
              <a:t>포함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[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형사소송법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]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따라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사형선고가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내려지면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6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개월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이내에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집행을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명령하도록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되어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우리나라의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집행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방법으로는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교수형과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총살형이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>
                <a:solidFill>
                  <a:srgbClr val="4E4D55"/>
                </a:solidFill>
                <a:ea typeface="S-Core Dream 4 Regular"/>
              </a:rPr>
              <a:t>있다</a:t>
            </a:r>
            <a:r>
              <a:rPr lang="en-US" sz="2500" b="0" i="0" u="none" strike="noStrike" spc="-20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81200" y="3778250"/>
            <a:ext cx="15608300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따라서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우리나라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사형제도는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법적으로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여전히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유지되고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있지만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,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사실상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사형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집행이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중단된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상태이며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,  </a:t>
            </a:r>
            <a:endParaRPr lang="en-US" sz="2500" b="1" i="0" u="none" strike="noStrike" spc="-200" dirty="0" smtClean="0">
              <a:solidFill>
                <a:srgbClr val="FC5230"/>
              </a:solidFill>
              <a:latin typeface="S-Core Dream 4 Regular"/>
            </a:endParaRPr>
          </a:p>
          <a:p>
            <a:pPr lvl="0" algn="l">
              <a:lnSpc>
                <a:spcPct val="147159"/>
              </a:lnSpc>
            </a:pPr>
            <a:r>
              <a:rPr lang="ko-KR" sz="2500" b="1" i="0" u="none" strike="noStrike" spc="-200" dirty="0" smtClean="0">
                <a:solidFill>
                  <a:srgbClr val="FC5230"/>
                </a:solidFill>
                <a:ea typeface="S-Core Dream 4 Regular"/>
              </a:rPr>
              <a:t>이러한</a:t>
            </a:r>
            <a:r>
              <a:rPr lang="en-US" sz="2500" b="1" i="0" u="none" strike="noStrike" spc="-200" dirty="0" smtClean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>
                <a:solidFill>
                  <a:srgbClr val="FC5230"/>
                </a:solidFill>
                <a:ea typeface="S-Core Dream 4 Regular"/>
              </a:rPr>
              <a:t>상태를</a:t>
            </a:r>
            <a:r>
              <a:rPr lang="en-US" sz="2500" b="1" i="0" u="none" strike="noStrike" spc="-200" dirty="0">
                <a:solidFill>
                  <a:srgbClr val="FC5230"/>
                </a:solidFill>
                <a:latin typeface="S-Core Dream 4 Regular"/>
              </a:rPr>
              <a:t> </a:t>
            </a:r>
            <a:r>
              <a:rPr lang="ko-KR" sz="2500" b="1" i="0" u="none" strike="noStrike" spc="-200" dirty="0" smtClean="0">
                <a:solidFill>
                  <a:srgbClr val="FC5230"/>
                </a:solidFill>
                <a:ea typeface="S-Core Dream 4 Regular"/>
              </a:rPr>
              <a:t>실질적인</a:t>
            </a:r>
            <a:r>
              <a:rPr lang="en-US" sz="2500" b="1" i="0" u="none" strike="noStrike" spc="-200" dirty="0" smtClean="0">
                <a:solidFill>
                  <a:srgbClr val="FC5230"/>
                </a:solidFill>
                <a:latin typeface="S-Core Dream 4 Regular"/>
              </a:rPr>
              <a:t> </a:t>
            </a:r>
            <a:r>
              <a:rPr lang="ko-KR" sz="2500" b="1" i="0" u="none" strike="noStrike" spc="-200" dirty="0" err="1">
                <a:solidFill>
                  <a:srgbClr val="FC5230"/>
                </a:solidFill>
                <a:ea typeface="S-Core Dream 4 Regular"/>
              </a:rPr>
              <a:t>사형폐지국</a:t>
            </a: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이라고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부른다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 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214418"/>
            <a:ext cx="152400" cy="1524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981200" y="2085109"/>
            <a:ext cx="15608300" cy="156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우리나라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사형제도는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폐지되지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않았으며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 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실제로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1997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년까지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집행을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사례가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존재한다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마지막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집행은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1997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12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30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일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23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명의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사형수에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대한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집행되었다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  <a:p>
            <a:pPr lvl="0" algn="l">
              <a:lnSpc>
                <a:spcPct val="147159"/>
              </a:lnSpc>
            </a:pPr>
            <a:r>
              <a:rPr lang="ko-KR" sz="2500" b="0" i="0" u="none" strike="noStrike" spc="-200" dirty="0" err="1">
                <a:solidFill>
                  <a:srgbClr val="4E4D55"/>
                </a:solidFill>
                <a:ea typeface="S-Core Dream 4 Regular"/>
              </a:rPr>
              <a:t>국제엠네스티에서는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우리나라와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같이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10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이상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실행을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하지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않을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경우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,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실질적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사형제도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폐지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>
                <a:solidFill>
                  <a:srgbClr val="4E4D55"/>
                </a:solidFill>
                <a:ea typeface="S-Core Dream 4 Regular"/>
              </a:rPr>
              <a:t>국가로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분류한</a:t>
            </a:r>
            <a:r>
              <a:rPr lang="en-US" altLang="ko-KR" sz="2500" spc="-200" dirty="0">
                <a:solidFill>
                  <a:srgbClr val="4E4D55"/>
                </a:solidFill>
                <a:latin typeface="S-Core Dream 4 Regular"/>
              </a:rPr>
              <a:t> </a:t>
            </a:r>
            <a:r>
              <a:rPr lang="ko-KR" sz="2500" b="0" i="0" u="none" strike="noStrike" spc="-200" dirty="0" smtClean="0">
                <a:solidFill>
                  <a:srgbClr val="4E4D55"/>
                </a:solidFill>
                <a:ea typeface="S-Core Dream 4 Regular"/>
              </a:rPr>
              <a:t>상황이다</a:t>
            </a:r>
            <a:r>
              <a:rPr lang="en-US" sz="2500" b="0" i="0" u="none" strike="noStrike" spc="-200" dirty="0">
                <a:solidFill>
                  <a:srgbClr val="4E4D55"/>
                </a:solidFill>
                <a:latin typeface="S-Core Dream 4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704</Words>
  <Application>Microsoft Office PowerPoint</Application>
  <PresentationFormat>사용자 지정</PresentationFormat>
  <Paragraphs>163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S-Core Dream 7 ExtraBold</vt:lpstr>
      <vt:lpstr>Calibri</vt:lpstr>
      <vt:lpstr>NanumSquare Bold</vt:lpstr>
      <vt:lpstr>S-Core Dream 5 Medium</vt:lpstr>
      <vt:lpstr>Jalnan 2</vt:lpstr>
      <vt:lpstr>맑은 고딕</vt:lpstr>
      <vt:lpstr>S-Core Dream 4 Regular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박서현</dc:creator>
  <cp:lastModifiedBy>박서현</cp:lastModifiedBy>
  <cp:revision>4</cp:revision>
  <dcterms:created xsi:type="dcterms:W3CDTF">2006-08-16T00:00:00Z</dcterms:created>
  <dcterms:modified xsi:type="dcterms:W3CDTF">2024-11-17T05:47:39Z</dcterms:modified>
</cp:coreProperties>
</file>