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6" r:id="rId2"/>
  </p:sldMasterIdLst>
  <p:notesMasterIdLst>
    <p:notesMasterId r:id="rId4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99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7" r:id="rId43"/>
    <p:sldId id="296" r:id="rId44"/>
    <p:sldId id="295" r:id="rId45"/>
    <p:sldId id="298" r:id="rId4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2">
          <p15:clr>
            <a:srgbClr val="A4A3A4"/>
          </p15:clr>
        </p15:guide>
        <p15:guide id="2" pos="3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9"/>
    <p:restoredTop sz="88494" autoAdjust="0"/>
  </p:normalViewPr>
  <p:slideViewPr>
    <p:cSldViewPr snapToGrid="0">
      <p:cViewPr>
        <p:scale>
          <a:sx n="70" d="100"/>
          <a:sy n="70" d="100"/>
        </p:scale>
        <p:origin x="-955" y="-379"/>
      </p:cViewPr>
      <p:guideLst>
        <p:guide orient="horz" pos="2182"/>
        <p:guide pos="38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경찰</c:v>
                </c:pt>
              </c:strCache>
            </c:strRef>
          </c:tx>
          <c:spPr>
            <a:solidFill>
              <a:srgbClr val="9E9A9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E9A99"/>
              </a:solidFill>
              <a:ln w="15875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BA-461E-ADFD-C5DB37C0F1E1}"/>
              </c:ext>
            </c:extLst>
          </c:dPt>
          <c:cat>
            <c:strRef>
              <c:f>Sheet1!$A$2</c:f>
              <c:strCache>
                <c:ptCount val="1"/>
                <c:pt idx="0">
                  <c:v>주요기관별 인권침해 진정 접수 현황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1236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BA-461E-ADFD-C5DB37C0F1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구금시설</c:v>
                </c:pt>
              </c:strCache>
            </c:strRef>
          </c:tx>
          <c:spPr>
            <a:solidFill>
              <a:srgbClr val="222A35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주요기관별 인권침해 진정 접수 현황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1811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3BA-461E-ADFD-C5DB37C0F1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다수인 보호시설</c:v>
                </c:pt>
              </c:strCache>
            </c:strRef>
          </c:tx>
          <c:spPr>
            <a:solidFill>
              <a:srgbClr val="8298B5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주요기관별 인권침해 진정 접수 현황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2017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3BA-461E-ADFD-C5DB37C0F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63545728"/>
        <c:axId val="63547264"/>
      </c:barChart>
      <c:catAx>
        <c:axId val="63545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3547264"/>
        <c:crosses val="autoZero"/>
        <c:auto val="1"/>
        <c:lblAlgn val="ctr"/>
        <c:lblOffset val="100"/>
        <c:noMultiLvlLbl val="0"/>
      </c:catAx>
      <c:valAx>
        <c:axId val="635472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35457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29E93A64-2F4A-41CA-ABCF-63EA663C01D1}" type="datetime1">
              <a:rPr lang="ko-KR" altLang="en-US"/>
              <a:pPr lvl="0">
                <a:defRPr/>
              </a:pPr>
              <a:t>2019-09-23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BA52FC2A-0439-4774-AA51-4F67C66680A2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03964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E284C95-AC36-47D7-BA46-D13F2CF6C509}" type="slidenum">
              <a:rPr lang="en-US"/>
              <a:pPr lvl="0"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예를 들어 치매를 심하게 앓고 있는 노인이 노인요양시설에서 퇴원을 하겠다고 주장하는 경우가 이에 해당합니다</a:t>
            </a:r>
            <a:r>
              <a:rPr lang="en-US" altLang="ko-KR"/>
              <a:t>.</a:t>
            </a:r>
          </a:p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05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지금까지</a:t>
            </a:r>
            <a:r>
              <a:rPr lang="ko-KR" altLang="en-US" baseline="0" dirty="0"/>
              <a:t> 자기결정권에서 사회복지사의 역할</a:t>
            </a:r>
            <a:r>
              <a:rPr lang="en-US" altLang="ko-KR" baseline="0" dirty="0"/>
              <a:t>, </a:t>
            </a:r>
            <a:r>
              <a:rPr lang="ko-KR" altLang="en-US" baseline="0" dirty="0"/>
              <a:t>제한에 대해 </a:t>
            </a:r>
            <a:r>
              <a:rPr lang="ko-KR" altLang="en-US" baseline="0"/>
              <a:t>알아보았습니다</a:t>
            </a:r>
            <a:r>
              <a:rPr lang="en-US" altLang="ko-KR" baseline="0" smtClean="0"/>
              <a:t>.</a:t>
            </a:r>
          </a:p>
          <a:p>
            <a:r>
              <a:rPr lang="ko-KR" altLang="en-US" baseline="0" smtClean="0"/>
              <a:t>하지만 결정 </a:t>
            </a:r>
            <a:r>
              <a:rPr lang="ko-KR" altLang="en-US" baseline="0" dirty="0"/>
              <a:t>능력이 부족한 클라이언트</a:t>
            </a:r>
            <a:r>
              <a:rPr lang="en-US" altLang="ko-KR" baseline="0" dirty="0"/>
              <a:t>, </a:t>
            </a:r>
            <a:r>
              <a:rPr lang="ko-KR" altLang="en-US" baseline="0" dirty="0"/>
              <a:t>자 타인의 위험을 초래하는 클라이언트</a:t>
            </a:r>
            <a:r>
              <a:rPr lang="en-US" altLang="ko-KR" baseline="0" dirty="0"/>
              <a:t>,</a:t>
            </a:r>
          </a:p>
          <a:p>
            <a:r>
              <a:rPr lang="ko-KR" altLang="en-US" baseline="0" dirty="0"/>
              <a:t>행복을 포기한 클라이언트를 실제로 만났을 때 우리는 클라이언트의 자기결정권을 지켜야 하는가에 대해 딜레마에 빠지게 될지도 모릅니다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/>
              <a:t>오늘은 </a:t>
            </a:r>
            <a:r>
              <a:rPr lang="ko-KR" altLang="en-US" baseline="0" smtClean="0"/>
              <a:t>위의 클라이언트의 </a:t>
            </a:r>
            <a:r>
              <a:rPr lang="ko-KR" altLang="en-US" baseline="0" dirty="0"/>
              <a:t>가상 사례와 실제 사례들을 함께 읽어보고</a:t>
            </a:r>
            <a:r>
              <a:rPr lang="en-US" altLang="ko-KR" baseline="0" dirty="0"/>
              <a:t>, </a:t>
            </a:r>
            <a:r>
              <a:rPr lang="ko-KR" altLang="en-US" baseline="0" dirty="0"/>
              <a:t>해결방안과 사회복지사의 역할에 대해 고민하는 시간을 가지도록 하겠습니다</a:t>
            </a:r>
            <a:r>
              <a:rPr lang="en-US" altLang="ko-KR" baseline="0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635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첫번째로 결정이 능력이 부족한 클라이언트인 아동</a:t>
            </a:r>
            <a:r>
              <a:rPr lang="ko-KR" altLang="en-US" baseline="0"/>
              <a:t> 청소년의 자기결정권에 대해</a:t>
            </a:r>
            <a:endParaRPr lang="en-US" altLang="ko-KR" baseline="0"/>
          </a:p>
          <a:p>
            <a:r>
              <a:rPr lang="ko-KR" altLang="en-US" baseline="0"/>
              <a:t>두번째로 정신장애인</a:t>
            </a:r>
            <a:r>
              <a:rPr lang="en-US" altLang="ko-KR" baseline="0"/>
              <a:t>, </a:t>
            </a:r>
            <a:r>
              <a:rPr lang="ko-KR" altLang="en-US" baseline="0"/>
              <a:t>세번째로 행복을 포기한 여성에 대해 발표하도록 하겠습니다</a:t>
            </a:r>
            <a:r>
              <a:rPr lang="en-US" altLang="ko-KR" baseline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4C95-AC36-47D7-BA46-D13F2CF6C509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364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첫번째</a:t>
            </a:r>
            <a:r>
              <a:rPr lang="ko-KR" altLang="en-US" baseline="0"/>
              <a:t> 주제는 아동 청소년의 가출입니다</a:t>
            </a:r>
            <a:r>
              <a:rPr lang="en-US" altLang="ko-KR" baseline="0"/>
              <a:t>. </a:t>
            </a:r>
            <a:r>
              <a:rPr lang="ko-KR" altLang="en-US" baseline="0"/>
              <a:t>가출한 청소년의 자기결정권을 존중해야할까요</a:t>
            </a:r>
            <a:r>
              <a:rPr lang="en-US" altLang="ko-KR" baseline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C7E86-76DE-4D38-A718-39A1E655A73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97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/>
              <a:t>먼저 아동 청소년이 가출을 하는 원인에 대해 알아보았습니다</a:t>
            </a:r>
            <a:r>
              <a:rPr lang="en-US" altLang="ko-KR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2018</a:t>
            </a:r>
            <a:r>
              <a:rPr lang="ko-KR" altLang="en-US"/>
              <a:t>년 한국청소년정책연구원이 청소년 </a:t>
            </a:r>
            <a:r>
              <a:rPr lang="en-US" altLang="ko-KR"/>
              <a:t>730</a:t>
            </a:r>
            <a:r>
              <a:rPr lang="ko-KR" altLang="en-US"/>
              <a:t>명을 대상으로 가출 이유를 조사한 결과</a:t>
            </a:r>
            <a:r>
              <a:rPr lang="en-US" altLang="ko-KR"/>
              <a:t>,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1</a:t>
            </a:r>
            <a:r>
              <a:rPr lang="ko-KR" altLang="en-US"/>
              <a:t>위는 가족과의 갈등이었고</a:t>
            </a:r>
            <a:r>
              <a:rPr lang="en-US" altLang="ko-KR"/>
              <a:t>,</a:t>
            </a:r>
            <a:r>
              <a:rPr lang="en-US" altLang="ko-KR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ko-KR" alt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위는 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가정 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폭력을 피하기 위해서였습니다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가출한 청소년 10명 중 7명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가정불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화로 인해 가출을 하였었던 것입니다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/>
              <a:t>쫓기듯 가출한 이 청소년들에게 온정주의적 개입을 하여도 될까요</a:t>
            </a:r>
            <a:r>
              <a:rPr lang="en-US" altLang="ko-KR"/>
              <a:t>?</a:t>
            </a:r>
            <a:endParaRPr lang="en-US" altLang="ko-KR" baseline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96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03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aseline="0"/>
              <a:t>저희조는 </a:t>
            </a:r>
            <a:r>
              <a:rPr lang="en-US" altLang="ko-KR" baseline="0"/>
              <a:t>C</a:t>
            </a:r>
            <a:r>
              <a:rPr lang="ko-KR" altLang="en-US" baseline="0"/>
              <a:t>가</a:t>
            </a:r>
            <a:r>
              <a:rPr lang="en-US" altLang="ko-KR" baseline="0"/>
              <a:t> </a:t>
            </a:r>
            <a:r>
              <a:rPr lang="ko-KR" altLang="en-US" baseline="0"/>
              <a:t>충분한 정보 없이 자기결정을 했으므로 보다 나은 정보를 제공하여 아동이 선택하도록 하는 것이 바람직하다고 생각했습니다</a:t>
            </a:r>
            <a:r>
              <a:rPr lang="en-US" altLang="ko-KR" baseline="0"/>
              <a:t>.</a:t>
            </a:r>
          </a:p>
          <a:p>
            <a:r>
              <a:rPr lang="ko-KR" altLang="en-US" baseline="0"/>
              <a:t>허나 아동이 이러한 방안을 거부했을 시 아동의 미래를 위해 온정주의적 개입이 불가피하다는 결론을 내렸습니다</a:t>
            </a:r>
            <a:r>
              <a:rPr lang="en-US" altLang="ko-KR" baseline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3025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aseline="0"/>
              <a:t>아동에게 제공할 서비스는 다음과 같습니다</a:t>
            </a:r>
            <a:r>
              <a:rPr lang="en-US" altLang="ko-KR" baseline="0"/>
              <a:t>.</a:t>
            </a:r>
          </a:p>
          <a:p>
            <a:r>
              <a:rPr lang="ko-KR" altLang="en-US" baseline="0"/>
              <a:t>가장 일차적으로 아동과 아버지를 임시적으로 분리하고</a:t>
            </a:r>
            <a:r>
              <a:rPr lang="en-US" altLang="ko-KR" baseline="0"/>
              <a:t>,</a:t>
            </a:r>
          </a:p>
          <a:p>
            <a:r>
              <a:rPr lang="ko-KR" altLang="en-US" baseline="0"/>
              <a:t>사례관리를 통해 </a:t>
            </a:r>
            <a:r>
              <a:rPr lang="en-US" altLang="ko-KR" baseline="0"/>
              <a:t>C</a:t>
            </a:r>
            <a:r>
              <a:rPr lang="ko-KR" altLang="en-US" baseline="0"/>
              <a:t>의 아버지를 상담한 뒤 알코올 중독관리 센터에 다니도록 설득하여 문제를 어느 정도 해결합니다</a:t>
            </a:r>
            <a:r>
              <a:rPr lang="en-US" altLang="ko-KR" baseline="0"/>
              <a:t>.</a:t>
            </a:r>
          </a:p>
          <a:p>
            <a:r>
              <a:rPr lang="ko-KR" altLang="en-US" baseline="0"/>
              <a:t>이차적으로는 학대로 인해 고통 받았을 아동의 심리 안정을 위해 개별 상담을 진행하고</a:t>
            </a:r>
            <a:r>
              <a:rPr lang="en-US" altLang="ko-KR" baseline="0"/>
              <a:t>, </a:t>
            </a:r>
          </a:p>
          <a:p>
            <a:r>
              <a:rPr lang="ko-KR" altLang="en-US" baseline="0"/>
              <a:t>아버지의 알코올 중독 증상이 완화되었을 때 둘 사이의 관계 회복을 위해 가족상담을 </a:t>
            </a:r>
            <a:r>
              <a:rPr lang="ko-KR" altLang="en-US" baseline="0" smtClean="0"/>
              <a:t>할 </a:t>
            </a:r>
            <a:r>
              <a:rPr lang="ko-KR" altLang="en-US" baseline="0"/>
              <a:t>수 있겠다고 생각하였습니다</a:t>
            </a:r>
            <a:r>
              <a:rPr lang="en-US" altLang="ko-KR" baseline="0"/>
              <a:t>.</a:t>
            </a:r>
          </a:p>
          <a:p>
            <a:r>
              <a:rPr lang="ko-KR" altLang="en-US" baseline="0"/>
              <a:t>단</a:t>
            </a:r>
            <a:r>
              <a:rPr lang="en-US" altLang="ko-KR" baseline="0"/>
              <a:t>, </a:t>
            </a:r>
            <a:r>
              <a:rPr lang="ko-KR" altLang="en-US" baseline="0"/>
              <a:t>아동이 원하지 않을 시 아동이 원할 때까지 진행을 보류해야한다고 생각했습니다</a:t>
            </a:r>
            <a:r>
              <a:rPr lang="en-US" altLang="ko-KR" baseline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3025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ko-KR" altLang="en-US" baseline="0"/>
              <a:t>다음 주제는 정신 장애인과 강제입원입니다</a:t>
            </a:r>
            <a:r>
              <a:rPr lang="en-US" altLang="ko-KR" baseline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C7E86-76DE-4D38-A718-39A1E655A73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97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/>
              <a:t>최근 언론에서 정신질환자의 강력범죄를 이슈화하고 있습니다</a:t>
            </a:r>
            <a:r>
              <a:rPr lang="en-US" altLang="ko-KR" baseline="0"/>
              <a:t>. </a:t>
            </a:r>
            <a:r>
              <a:rPr lang="ko-KR" altLang="en-US" baseline="0"/>
              <a:t>이에 따라 강력 범죄를 저지를 수도 있는 정신 질환자들을 강제입원해야한다는 여론이 강해지고 있습니다</a:t>
            </a:r>
            <a:r>
              <a:rPr lang="en-US" altLang="ko-KR" baseline="0"/>
              <a:t>. </a:t>
            </a:r>
            <a:r>
              <a:rPr lang="ko-KR" altLang="en-US" baseline="0"/>
              <a:t>이들은 다수의 시민이 안전하기 위해 정신질환자를 강제 입원해야한다고 주장하고 있습니다</a:t>
            </a:r>
            <a:r>
              <a:rPr lang="en-US" altLang="ko-KR" baseline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/>
              <a:t>이에 반대되는 입장은 정신질환자의 인권을 근거로 강제입원을 지양해야한다고 주장하고 있습니다</a:t>
            </a:r>
            <a:r>
              <a:rPr lang="en-US" altLang="ko-KR" baseline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/>
              <a:t>예비 사회복지사로서 우리는 강제 입원을 어떤 관점으로 바라보아야 할까요</a:t>
            </a:r>
            <a:r>
              <a:rPr lang="en-US" altLang="ko-KR" baseline="0"/>
              <a:t>?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/>
              <a:t>먼저 강제입원의 실태에 대해 알아보도록 하겠습니다</a:t>
            </a:r>
            <a:r>
              <a:rPr lang="en-US" altLang="ko-KR" baseline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635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smtClean="0"/>
              <a:t>자기결정권을 보장할 떄 사회복지사가 따라야 할 지침</a:t>
            </a:r>
            <a:endParaRPr lang="en-US" altLang="ko-KR" smtClean="0"/>
          </a:p>
          <a:p>
            <a:pPr lvl="0">
              <a:defRPr/>
            </a:pPr>
            <a:r>
              <a:rPr lang="ko-KR" altLang="en-US" smtClean="0"/>
              <a:t>클라이언트의 자기결정권이 제한될 수 있는 상황</a:t>
            </a:r>
            <a:endParaRPr lang="en-US" altLang="ko-KR" smtClean="0"/>
          </a:p>
          <a:p>
            <a:pPr lvl="0">
              <a:defRPr/>
            </a:pPr>
            <a:r>
              <a:rPr lang="ko-KR" altLang="en-US" smtClean="0"/>
              <a:t>사회복지사가 클라이언트의 자기결정권을 보장하기 위해 가져야 할 가치에 대해서 이야기하겠습니다</a:t>
            </a:r>
            <a:r>
              <a:rPr lang="en-US" altLang="ko-KR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BA52FC2A-0439-4774-AA51-4F67C66680A2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aseline="0" smtClean="0"/>
              <a:t>국가인권위원회의 </a:t>
            </a:r>
            <a:r>
              <a:rPr lang="en-US" altLang="ko-KR" baseline="0" smtClean="0"/>
              <a:t>2014</a:t>
            </a:r>
            <a:r>
              <a:rPr lang="ko-KR" altLang="en-US" baseline="0" smtClean="0"/>
              <a:t>년 조사에 따르면</a:t>
            </a:r>
            <a:r>
              <a:rPr lang="en-US" altLang="ko-KR" baseline="0" smtClean="0"/>
              <a:t> </a:t>
            </a:r>
            <a:r>
              <a:rPr lang="ko-KR" altLang="en-US" baseline="0" smtClean="0"/>
              <a:t>우리나라 정신과 입원환자 수는 </a:t>
            </a:r>
            <a:r>
              <a:rPr lang="en-US" altLang="ko-KR" baseline="0" smtClean="0"/>
              <a:t>2012</a:t>
            </a:r>
            <a:r>
              <a:rPr lang="ko-KR" altLang="en-US" baseline="0" smtClean="0"/>
              <a:t>년 </a:t>
            </a:r>
            <a:r>
              <a:rPr lang="en-US" altLang="ko-KR" baseline="0" smtClean="0"/>
              <a:t>80,569</a:t>
            </a:r>
            <a:r>
              <a:rPr lang="ko-KR" altLang="en-US" baseline="0" smtClean="0"/>
              <a:t>명 중 자의입원 비율이 </a:t>
            </a:r>
            <a:r>
              <a:rPr lang="en-US" altLang="ko-KR" baseline="0" smtClean="0"/>
              <a:t>24.1%, </a:t>
            </a:r>
            <a:r>
              <a:rPr lang="ko-KR" altLang="en-US" baseline="0" smtClean="0"/>
              <a:t>비자의 입원 비율은 </a:t>
            </a:r>
            <a:r>
              <a:rPr lang="en-US" altLang="ko-KR" baseline="0" smtClean="0"/>
              <a:t>75.9%</a:t>
            </a:r>
            <a:r>
              <a:rPr lang="ko-KR" altLang="en-US" baseline="0" smtClean="0"/>
              <a:t>로 나타났습니다</a:t>
            </a:r>
            <a:r>
              <a:rPr lang="en-US" altLang="ko-KR" baseline="0" smtClean="0"/>
              <a:t>.</a:t>
            </a:r>
          </a:p>
          <a:p>
            <a:r>
              <a:rPr lang="en-US" altLang="ko-KR" baseline="0" smtClean="0"/>
              <a:t> OECD </a:t>
            </a:r>
            <a:r>
              <a:rPr lang="ko-KR" altLang="en-US" baseline="0" smtClean="0"/>
              <a:t>가입국의 평균 강제입원 비율이 </a:t>
            </a:r>
            <a:r>
              <a:rPr lang="en-US" altLang="ko-KR" baseline="0" smtClean="0"/>
              <a:t>20%</a:t>
            </a:r>
            <a:r>
              <a:rPr lang="ko-KR" altLang="en-US" baseline="0" smtClean="0"/>
              <a:t>미만임을 고려하면</a:t>
            </a:r>
            <a:r>
              <a:rPr lang="en-US" altLang="ko-KR" baseline="0" smtClean="0"/>
              <a:t>, </a:t>
            </a:r>
            <a:r>
              <a:rPr lang="ko-KR" altLang="en-US" baseline="0" smtClean="0"/>
              <a:t>이는 매우 높은 수치임을 알 수 있었습니다</a:t>
            </a:r>
            <a:r>
              <a:rPr lang="en-US" altLang="ko-KR" baseline="0" smtClean="0"/>
              <a:t>. </a:t>
            </a:r>
            <a:endParaRPr lang="en-US" altLang="ko-KR" baseline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891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먼저 강제입원의 현황입니다</a:t>
            </a:r>
            <a:r>
              <a:rPr lang="en-US" altLang="ko-KR"/>
              <a:t>. </a:t>
            </a:r>
            <a:r>
              <a:rPr lang="ko-KR" altLang="en-US"/>
              <a:t>국가인권위원회의 통계 자료에 따르면 </a:t>
            </a:r>
            <a:r>
              <a:rPr lang="en-US" altLang="ko-KR"/>
              <a:t>2018</a:t>
            </a:r>
            <a:r>
              <a:rPr lang="ko-KR" altLang="en-US"/>
              <a:t>년에 접수된 인권침해 진정사건은 총 </a:t>
            </a:r>
            <a:r>
              <a:rPr lang="en-US" altLang="ko-KR"/>
              <a:t>7,070</a:t>
            </a:r>
            <a:r>
              <a:rPr lang="ko-KR" altLang="en-US"/>
              <a:t>건입니다</a:t>
            </a:r>
            <a:r>
              <a:rPr lang="en-US" altLang="ko-KR"/>
              <a:t>. </a:t>
            </a:r>
          </a:p>
          <a:p>
            <a:r>
              <a:rPr lang="ko-KR" altLang="en-US"/>
              <a:t>이 중 다수인 보호시설에서 발생한 인권침해는 총 </a:t>
            </a:r>
            <a:r>
              <a:rPr lang="en-US" altLang="ko-KR"/>
              <a:t>2,017</a:t>
            </a:r>
            <a:r>
              <a:rPr lang="ko-KR" altLang="en-US"/>
              <a:t>건으로</a:t>
            </a:r>
            <a:endParaRPr lang="en-US" altLang="ko-KR"/>
          </a:p>
          <a:p>
            <a:r>
              <a:rPr lang="ko-KR" altLang="en-US"/>
              <a:t>구금시설</a:t>
            </a:r>
            <a:r>
              <a:rPr lang="en-US" altLang="ko-KR"/>
              <a:t>, </a:t>
            </a:r>
            <a:r>
              <a:rPr lang="ko-KR" altLang="en-US"/>
              <a:t>경찰 기관에서보다도 많은 인권침해가 발생하는 등 기관 중 가장 많이 인권침해가 발생하고 있음을 알 수 있었습니다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891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다수인 보호시설에서의 인권침해 내용별 순위는 다음과 같습니다</a:t>
            </a:r>
            <a:r>
              <a:rPr lang="en-US" altLang="ko-KR" b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b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먼저 오늘의</a:t>
            </a:r>
            <a:r>
              <a:rPr lang="ko-KR" altLang="en-US" b="0" baseline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토론 주제가 될 불법</a:t>
            </a:r>
            <a:r>
              <a:rPr lang="en-US" altLang="ko-KR" b="0" baseline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b="0" baseline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강제 수용이 </a:t>
            </a:r>
            <a:r>
              <a:rPr lang="en-US" altLang="ko-KR" b="0" baseline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36.7%</a:t>
            </a:r>
            <a:r>
              <a:rPr lang="ko-KR" altLang="en-US" b="0" baseline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</a:t>
            </a:r>
            <a:r>
              <a:rPr lang="en-US" altLang="ko-KR" b="0" baseline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b="0" baseline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위를 기록하여 가장 심각하였고</a:t>
            </a:r>
            <a:r>
              <a:rPr lang="en-US" altLang="ko-KR" b="0" baseline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r>
              <a:rPr lang="ko-KR" altLang="en-US" b="0" baseline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 다음 외부 교통권 제한</a:t>
            </a:r>
            <a:r>
              <a:rPr lang="en-US" altLang="ko-KR" b="0" baseline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baseline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폭행</a:t>
            </a:r>
            <a:r>
              <a:rPr lang="en-US" altLang="ko-KR" b="0" baseline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b="0" baseline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가혹 행위가 뒤를 이어 정신장애인의 </a:t>
            </a:r>
            <a:r>
              <a:rPr lang="ko-KR" altLang="en-US" b="0" baseline="0" smtClean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인권실태의 </a:t>
            </a:r>
            <a:r>
              <a:rPr lang="ko-KR" altLang="en-US" b="0" baseline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심각성을 고발하였습니다</a:t>
            </a:r>
            <a:r>
              <a:rPr lang="en-US" altLang="ko-KR" b="0" baseline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68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실제 사례에서도 강제입원에 의한 정신장애인의 고통을 알 수 있었습니다</a:t>
            </a:r>
            <a:r>
              <a:rPr lang="en-US" altLang="ko-KR"/>
              <a:t>.</a:t>
            </a:r>
          </a:p>
          <a:p>
            <a:r>
              <a:rPr lang="ko-KR" altLang="en-US"/>
              <a:t>위 사례는 함께 걸음 기사가 직접</a:t>
            </a:r>
            <a:r>
              <a:rPr lang="ko-KR" altLang="en-US" baseline="0"/>
              <a:t> 인터뷰한 자료입니다</a:t>
            </a:r>
            <a:r>
              <a:rPr lang="en-US" altLang="ko-KR" baseline="0"/>
              <a:t>.</a:t>
            </a:r>
          </a:p>
          <a:p>
            <a:r>
              <a:rPr lang="ko-KR" altLang="en-US"/>
              <a:t>정신장애인 </a:t>
            </a:r>
            <a:r>
              <a:rPr lang="en-US" altLang="ko-KR"/>
              <a:t>A</a:t>
            </a:r>
            <a:r>
              <a:rPr lang="ko-KR" altLang="en-US"/>
              <a:t>씨는 본인의 의사와 상관없이 가족 회의에 의해 일방적으로 장기 입원을 하게 되었습니다</a:t>
            </a:r>
            <a:r>
              <a:rPr lang="en-US" altLang="ko-KR"/>
              <a:t>.</a:t>
            </a:r>
            <a:r>
              <a:rPr lang="en-US" altLang="ko-KR" baseline="0"/>
              <a:t> 3</a:t>
            </a:r>
            <a:r>
              <a:rPr lang="ko-KR" altLang="en-US" baseline="0"/>
              <a:t>년 간 폐쇄 병원에 갇친 </a:t>
            </a:r>
            <a:r>
              <a:rPr lang="en-US" altLang="ko-KR" baseline="0"/>
              <a:t>A</a:t>
            </a:r>
            <a:r>
              <a:rPr lang="ko-KR" altLang="en-US" baseline="0"/>
              <a:t>씨는 결국 제 자신이 사라진 것과 같은 고통을 받았다고 합니다</a:t>
            </a:r>
            <a:r>
              <a:rPr lang="en-US" altLang="ko-KR" baseline="0"/>
              <a:t>. </a:t>
            </a:r>
            <a:r>
              <a:rPr lang="ko-KR" altLang="en-US" baseline="0"/>
              <a:t>비단 </a:t>
            </a:r>
            <a:r>
              <a:rPr lang="en-US" altLang="ko-KR" baseline="0"/>
              <a:t>A</a:t>
            </a:r>
            <a:r>
              <a:rPr lang="ko-KR" altLang="en-US" baseline="0"/>
              <a:t>씨만의 경험일까요</a:t>
            </a:r>
            <a:r>
              <a:rPr lang="en-US" altLang="ko-KR" baseline="0"/>
              <a:t>?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/>
              <a:t>지금부터 정신장애인의 </a:t>
            </a:r>
            <a:r>
              <a:rPr lang="ko-KR" altLang="en-US" baseline="0" smtClean="0"/>
              <a:t>강제입원의 </a:t>
            </a:r>
            <a:r>
              <a:rPr lang="ko-KR" altLang="en-US" baseline="0"/>
              <a:t>실태 영상을 보시겠습니다</a:t>
            </a:r>
            <a:r>
              <a:rPr lang="en-US" altLang="ko-KR" baseline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239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aseline="0"/>
              <a:t>정신장애인이 우리나라에서 받는 고통을 영상으로 보셨습니다</a:t>
            </a:r>
            <a:r>
              <a:rPr lang="en-US" altLang="ko-KR" baseline="0"/>
              <a:t>.</a:t>
            </a:r>
          </a:p>
          <a:p>
            <a:r>
              <a:rPr lang="ko-KR" altLang="en-US" baseline="0"/>
              <a:t>이처럼 정신장애인을 힘들게 하는 문제에 대해 보다 자세히 알아보도록 하겠습니다</a:t>
            </a:r>
            <a:r>
              <a:rPr lang="en-US" altLang="ko-KR" baseline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239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먼저 정책 부문입니다</a:t>
            </a:r>
            <a:r>
              <a:rPr lang="en-US" altLang="ko-KR"/>
              <a:t>.</a:t>
            </a:r>
            <a:r>
              <a:rPr lang="en-US" altLang="ko-KR" baseline="0"/>
              <a:t> </a:t>
            </a:r>
            <a:r>
              <a:rPr lang="ko-KR" altLang="en-US" baseline="0"/>
              <a:t>정신장애인의 자기결정권을 규제하는 최소한의 기준은 자 타해 위험 가능성입니다</a:t>
            </a:r>
            <a:r>
              <a:rPr lang="en-US" altLang="ko-KR" baseline="0"/>
              <a:t>.</a:t>
            </a:r>
          </a:p>
          <a:p>
            <a:r>
              <a:rPr lang="ko-KR" altLang="en-US"/>
              <a:t>헌데 우리나라에서는 이 조항의 범위에 자타해 위험의 기준이라고 보기 어려운 정신장애인의 위생불량과</a:t>
            </a:r>
            <a:r>
              <a:rPr lang="ko-KR" altLang="en-US" baseline="0"/>
              <a:t> 자기관리능력 저하까지 포함되어 있습니다</a:t>
            </a:r>
            <a:r>
              <a:rPr lang="en-US" altLang="ko-KR" baseline="0"/>
              <a:t>.</a:t>
            </a:r>
          </a:p>
          <a:p>
            <a:r>
              <a:rPr lang="ko-KR" altLang="en-US" baseline="0"/>
              <a:t>즉</a:t>
            </a:r>
            <a:r>
              <a:rPr lang="en-US" altLang="ko-KR" baseline="0"/>
              <a:t>, </a:t>
            </a:r>
            <a:r>
              <a:rPr lang="ko-KR" altLang="en-US" baseline="0"/>
              <a:t>자 타해 위험 가능성이 낮은 정신장애인도 강제입원 될 수 있어 정신장애인의 자기결정권 침해를 가져오게 됩니다</a:t>
            </a:r>
            <a:r>
              <a:rPr lang="en-US" altLang="ko-KR" baseline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3025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aseline="0" smtClean="0"/>
              <a:t>두번째는 정신장애인의 지역사회 통합을 위한 지역사회의 지지체계가 미약하다는 것입니다</a:t>
            </a:r>
            <a:r>
              <a:rPr lang="en-US" altLang="ko-KR" baseline="0" smtClean="0"/>
              <a:t>.</a:t>
            </a:r>
          </a:p>
          <a:p>
            <a:r>
              <a:rPr lang="ko-KR" altLang="en-US" baseline="0" smtClean="0"/>
              <a:t>첫째로 정신장애인의 지역사회 복귀 및 재활에 투입되는 예산이 부족합니다</a:t>
            </a:r>
            <a:r>
              <a:rPr lang="en-US" altLang="ko-KR" baseline="0" smtClean="0"/>
              <a:t>.</a:t>
            </a:r>
          </a:p>
          <a:p>
            <a:r>
              <a:rPr lang="ko-KR" altLang="en-US" baseline="0" smtClean="0"/>
              <a:t>지역사회 복귀 및 재활에 투입되는 예산은 </a:t>
            </a:r>
            <a:endParaRPr lang="en-US" altLang="ko-KR" baseline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3025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세번째는 정신장애인에 대한 사회적 </a:t>
            </a:r>
            <a:r>
              <a:rPr lang="ko-KR" altLang="en-US" sz="1200" smtClean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차별입니다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/>
              <a:t>어떤 이들은 정신장애인을 잠재적 범죄자로 규정하며 다수의 안전을 위해 정신 장애인을 강제 입원해야한다고 주장합니다</a:t>
            </a:r>
            <a:r>
              <a:rPr lang="en-US" altLang="ko-KR" baseline="0"/>
              <a:t>..</a:t>
            </a:r>
            <a:r>
              <a:rPr lang="ko-KR" altLang="en-US" baseline="0"/>
              <a:t> </a:t>
            </a:r>
            <a:endParaRPr lang="en-US" altLang="ko-KR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/>
              <a:t>정말 정신 장애인이 강력 범죄를 저지르게 되는 근본적인 원인이 강제입원을 하지 않아서에 있을까요</a:t>
            </a:r>
            <a:r>
              <a:rPr lang="en-US" altLang="ko-KR" baseline="0"/>
              <a:t>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3096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저희조는 강제입원을 하지 않아서 정신장애인의 강력범죄가 발생했다고 생각하지 않았습니다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강제 입원을 하지 않아서에 앞서는 근본적인 원인은 정신 장애인을 치료받지 못하게 만드는 사회의 낙인과 차별이라고 생각하였습니다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정신장애인을 ‘잠재적 범죄자’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‘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현실 감각이 부족하여 스스로 결정해서는 안되는 사람‘으로 치부하고 대한다면 어떻게 될까요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정신 장애인은 위축되어 스스로를 정신 장애인이라 밝히기 어려워지고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사회로부터 멀어지려 할 것입니다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이에 따라 당연히 정신보건 서비스에 접근하는 것을 망설이게 될 것이며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ko-KR" alt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망설인 만큼 정신병적 증상도 악화되게 되겠죠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증상이 악화되었으니 부적응 행동은 증가 할 테고 이가 강력 범죄로 이어지게 될 확률도 높아지게 될 것입니다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본 대중은 또다시 정신 장애인을 강제입원 해야한다고 주장할 것입니다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악순환이 반복되겠죠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다수의 안전 논리에 오류가 있음을 쉽게 유추해낼 수 있었습니다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ko-KR" sz="120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3096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다음으로 다음과 같은 문제를 해결하기 위한 해결방안에 대해 알아보도록 하겠습니다</a:t>
            </a:r>
            <a:r>
              <a:rPr lang="en-US" altLang="ko-KR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</a:t>
            </a:r>
            <a:endParaRPr lang="en-US" altLang="ko-K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baseline="0"/>
              <a:t>저희 조가 생각한 정신장애인 자기결정권 해결방안은 네 가지입니다</a:t>
            </a:r>
            <a:r>
              <a:rPr lang="en-US" altLang="ko-KR" baseline="0"/>
              <a:t>. </a:t>
            </a:r>
            <a:r>
              <a:rPr lang="ko-KR" altLang="en-US" baseline="0"/>
              <a:t>첫 째</a:t>
            </a:r>
            <a:r>
              <a:rPr lang="en-US" altLang="ko-KR" baseline="0" smtClean="0"/>
              <a:t>, </a:t>
            </a:r>
            <a:r>
              <a:rPr lang="ko-KR" altLang="en-US" baseline="0" smtClean="0"/>
              <a:t>둘째</a:t>
            </a:r>
            <a:r>
              <a:rPr lang="en-US" altLang="ko-KR" baseline="0" smtClean="0"/>
              <a:t>, </a:t>
            </a:r>
            <a:r>
              <a:rPr lang="ko-KR" altLang="en-US" baseline="0" smtClean="0"/>
              <a:t>정신장애인들이 지역사회에서 살아갈 수 있는 환경을 구축한다</a:t>
            </a:r>
            <a:r>
              <a:rPr lang="en-US" altLang="ko-KR" baseline="0" smtClean="0"/>
              <a:t>, </a:t>
            </a:r>
            <a:r>
              <a:rPr lang="ko-KR" altLang="en-US" baseline="0" smtClean="0"/>
              <a:t>정신장애인을 위한 주거지원정책 마련이 두번째 방안에 포함됩니다</a:t>
            </a:r>
            <a:r>
              <a:rPr lang="en-US" altLang="ko-KR" baseline="0" smtClean="0"/>
              <a:t>. </a:t>
            </a:r>
            <a:r>
              <a:rPr lang="ko-KR" altLang="en-US" baseline="0"/>
              <a:t>입니다</a:t>
            </a:r>
            <a:r>
              <a:rPr lang="en-US" altLang="ko-KR" baseline="0"/>
              <a:t>.</a:t>
            </a:r>
          </a:p>
          <a:p>
            <a:r>
              <a:rPr lang="ko-KR" altLang="en-US" baseline="0"/>
              <a:t>여기서 의사결정지원제도에 대해 간단히 설명하도록 하겠습니다</a:t>
            </a:r>
            <a:r>
              <a:rPr lang="en-US" altLang="ko-KR" baseline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3025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E284C95-AC36-47D7-BA46-D13F2CF6C509}" type="slidenum">
              <a:rPr lang="en-US"/>
              <a:pPr lvl="0"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/>
              <a:t>예를 들자면 의사결정지원제도를 시행할 경우 사회복지사는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정신장애인</a:t>
            </a:r>
            <a:r>
              <a:rPr lang="ko-KR" altLang="en-US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 당사자에게 정신질환이 있어 감금치료를 받아야한다는 사실을 이해할 수 있도록 쉽게 설명해야합니다</a:t>
            </a:r>
            <a:r>
              <a:rPr lang="en-US" altLang="ko-KR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여기서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 끝나는 것이 아니라 정신 병원 감금이 아닌 다른 공간에서 입원이 가능한지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더 나은 방안은 없는지</a:t>
            </a:r>
            <a:r>
              <a:rPr lang="en-US" altLang="ko-KR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등의 정보를 수집하고 각각 선택했을 때의 장</a:t>
            </a:r>
            <a:r>
              <a:rPr lang="en-US" altLang="ko-KR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단점을 비교하여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당사자가 스스로 더 나은 방안을 선택하는 등 자기결정을 할 수 있도록 돕는 활동을 말합니다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200" baseline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30254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지금까지 정신장애인의 자기결정권에 대해 알아보는 시간을 가졌습니다</a:t>
            </a:r>
            <a:r>
              <a:rPr lang="en-US" altLang="ko-KR"/>
              <a:t>.</a:t>
            </a:r>
          </a:p>
          <a:p>
            <a:r>
              <a:rPr lang="ko-KR" altLang="en-US"/>
              <a:t>가장 중요한 건 향후 우리가 사회복지사가 되었을 때 정신장애인의 자기결정권을 보장하기 위해 어떻게 행동해야 하는가입니다</a:t>
            </a:r>
            <a:r>
              <a:rPr lang="en-US" altLang="ko-KR"/>
              <a:t>.</a:t>
            </a:r>
          </a:p>
          <a:p>
            <a:r>
              <a:rPr lang="ko-KR" altLang="en-US"/>
              <a:t>저희조는 사회복지사가 다음과 같은 역할을 해야한다고 생각했습니다</a:t>
            </a:r>
            <a:r>
              <a:rPr lang="en-US" altLang="ko-KR"/>
              <a:t>.</a:t>
            </a:r>
          </a:p>
          <a:p>
            <a:r>
              <a:rPr lang="ko-KR" altLang="en-US"/>
              <a:t>첫째</a:t>
            </a:r>
            <a:r>
              <a:rPr lang="en-US" altLang="ko-KR"/>
              <a:t>, </a:t>
            </a:r>
          </a:p>
          <a:p>
            <a:endParaRPr lang="en-US" altLang="ko-KR" baseline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239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ko-KR" altLang="en-US" baseline="0"/>
              <a:t>다음 주제는 여성 학대와 자기결정권입니다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C7E86-76DE-4D38-A718-39A1E655A73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972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/>
              <a:t>최근 어금니 </a:t>
            </a:r>
            <a:r>
              <a:rPr lang="ko-KR" altLang="en-US" baseline="0" smtClean="0"/>
              <a:t>아빠</a:t>
            </a:r>
            <a:r>
              <a:rPr lang="en-US" altLang="ko-KR" baseline="0" smtClean="0"/>
              <a:t> </a:t>
            </a:r>
            <a:r>
              <a:rPr lang="ko-KR" altLang="en-US" baseline="0" smtClean="0"/>
              <a:t>등 </a:t>
            </a:r>
            <a:r>
              <a:rPr lang="ko-KR" altLang="en-US" baseline="0"/>
              <a:t>아내 학대와 관련된 사회적 이슈가 잇따라 발생하고 있습니다</a:t>
            </a:r>
            <a:r>
              <a:rPr lang="en-US" altLang="ko-KR" baseline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smtClean="0"/>
              <a:t>아내 학대의 심각성과 자기결정권 보장을 위해 사회복지사가 할 수 있는 역할에 대해 알아보겠습니다</a:t>
            </a:r>
            <a:r>
              <a:rPr lang="en-US" altLang="ko-KR" baseline="0" smtClean="0"/>
              <a:t>.</a:t>
            </a:r>
            <a:endParaRPr lang="en-US" altLang="ko-KR" baseline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6357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먼저 아내학대의 실태입니다</a:t>
            </a:r>
            <a:r>
              <a:rPr lang="en-US" altLang="ko-KR"/>
              <a:t>.</a:t>
            </a:r>
          </a:p>
          <a:p>
            <a:r>
              <a:rPr lang="ko-KR" altLang="en-US"/>
              <a:t>여성가족부가 만 </a:t>
            </a:r>
            <a:r>
              <a:rPr lang="en-US" altLang="ko-KR"/>
              <a:t>19</a:t>
            </a:r>
            <a:r>
              <a:rPr lang="ko-KR" altLang="en-US"/>
              <a:t>세</a:t>
            </a:r>
            <a:r>
              <a:rPr lang="ko-KR" altLang="en-US" baseline="0"/>
              <a:t> 이상의 유배우자를 대상으로 가정폭력 여부를 조사한 결과 </a:t>
            </a:r>
            <a:r>
              <a:rPr lang="en-US" altLang="ko-KR" baseline="0"/>
              <a:t>12.1%</a:t>
            </a:r>
            <a:r>
              <a:rPr lang="ko-KR" altLang="en-US" baseline="0"/>
              <a:t>가 폭력을 당했다고 응답했습니다</a:t>
            </a:r>
            <a:r>
              <a:rPr lang="en-US" altLang="ko-KR" baseline="0"/>
              <a:t>.</a:t>
            </a:r>
          </a:p>
          <a:p>
            <a:r>
              <a:rPr lang="en-US" altLang="ko-KR" baseline="0"/>
              <a:t> </a:t>
            </a:r>
            <a:r>
              <a:rPr lang="ko-KR" altLang="en-US" baseline="0"/>
              <a:t>즉</a:t>
            </a:r>
            <a:r>
              <a:rPr lang="en-US" altLang="ko-KR" baseline="0"/>
              <a:t>, </a:t>
            </a:r>
            <a:r>
              <a:rPr lang="ko-KR" altLang="en-US" baseline="0"/>
              <a:t>여성 </a:t>
            </a:r>
            <a:r>
              <a:rPr lang="en-US" altLang="ko-KR" baseline="0"/>
              <a:t>10</a:t>
            </a:r>
            <a:r>
              <a:rPr lang="ko-KR" altLang="en-US" baseline="0"/>
              <a:t>명 중 한 명 이상은 배우자로부터 폭력을 당하고 있는 것입니다</a:t>
            </a:r>
            <a:r>
              <a:rPr lang="en-US" altLang="ko-KR" baseline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8911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다음은 폭력의 유협입니다</a:t>
            </a:r>
            <a:r>
              <a:rPr lang="en-US" altLang="ko-KR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폭력은 총 네 가지로 나뉩니다</a:t>
            </a:r>
            <a:r>
              <a:rPr lang="en-US" altLang="ko-KR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첫 번째로 정서적 폭력입니다</a:t>
            </a:r>
            <a:r>
              <a:rPr lang="en-US" altLang="ko-KR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정서적 폭력에는 언어폭력</a:t>
            </a:r>
            <a:r>
              <a:rPr lang="en-US" altLang="ko-KR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물건 부수기 등이 해당됩니다</a:t>
            </a:r>
            <a:r>
              <a:rPr lang="en-US" altLang="ko-KR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신체적 폭력은 경한 폭력과 중한 폭력으로 나뉩니다</a:t>
            </a:r>
            <a:r>
              <a:rPr lang="en-US" altLang="ko-KR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경제적 폭력 또한 폭력의 한 </a:t>
            </a:r>
            <a:r>
              <a:rPr lang="ko-KR" altLang="en-US" sz="1200" baseline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종류입니다</a:t>
            </a:r>
            <a:r>
              <a:rPr lang="en-US" altLang="ko-KR" sz="1200" baseline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200" baseline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수입과 지출을 독점하는 행동 또한 폭력에 해당합니다</a:t>
            </a:r>
            <a:r>
              <a:rPr lang="en-US" altLang="ko-KR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마지막으로 성적 폭력입니다</a:t>
            </a:r>
            <a:r>
              <a:rPr lang="en-US" altLang="ko-KR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성적 폭력에는 성관계를 강요하는 것과 성관계의 형태를 강요하는 것까지 포함됩니다</a:t>
            </a:r>
            <a:r>
              <a:rPr lang="en-US" altLang="ko-KR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아무리 부부사이일지라도 성적폭력은 엄연히 폭력에 해당함을 확인할 수 있었습니다</a:t>
            </a:r>
            <a:r>
              <a:rPr lang="en-US" altLang="ko-KR" sz="1200" baseline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200" baseline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9473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aseline="0"/>
              <a:t>다음은 폭력의 과정에 대해 알아보도록 하겠습니다</a:t>
            </a:r>
            <a:r>
              <a:rPr lang="en-US" altLang="ko-KR" baseline="0"/>
              <a:t>.</a:t>
            </a:r>
          </a:p>
          <a:p>
            <a:r>
              <a:rPr lang="ko-KR" altLang="en-US" baseline="0"/>
              <a:t>폭력은 </a:t>
            </a:r>
            <a:r>
              <a:rPr lang="en-US" altLang="ko-KR" baseline="0"/>
              <a:t>3</a:t>
            </a:r>
            <a:r>
              <a:rPr lang="ko-KR" altLang="en-US" baseline="0"/>
              <a:t>단계로 이루어집니다</a:t>
            </a:r>
            <a:r>
              <a:rPr lang="en-US" altLang="ko-KR" baseline="0"/>
              <a:t>. </a:t>
            </a:r>
            <a:r>
              <a:rPr lang="ko-KR" altLang="en-US" baseline="0"/>
              <a:t>첫번째는 긴장이 쌓이는 단계로 긴장이 고조되며 향후 폭력행위로 발전할 수 있는 단계입니다</a:t>
            </a:r>
            <a:r>
              <a:rPr lang="en-US" altLang="ko-KR" baseline="0"/>
              <a:t>.</a:t>
            </a:r>
          </a:p>
          <a:p>
            <a:r>
              <a:rPr lang="ko-KR" altLang="en-US" baseline="0"/>
              <a:t>두번째는 학대사건발생단계로 폭력행위가 이루어지는 단계입니다</a:t>
            </a:r>
            <a:r>
              <a:rPr lang="en-US" altLang="ko-KR" baseline="0"/>
              <a:t>.</a:t>
            </a:r>
          </a:p>
          <a:p>
            <a:r>
              <a:rPr lang="ko-KR" altLang="en-US" baseline="0"/>
              <a:t>세번째는 화해의 단계로 가해자는 폭력을 하지 않겠다고 피해자와 약속을 합니다</a:t>
            </a:r>
            <a:r>
              <a:rPr lang="en-US" altLang="ko-KR" baseline="0"/>
              <a:t>.</a:t>
            </a:r>
          </a:p>
          <a:p>
            <a:r>
              <a:rPr lang="ko-KR" altLang="en-US" baseline="0"/>
              <a:t>이러한 폭력의 주기를 반복적으로 겪게 되면 피해자는 점점 폭력으로부터의 탈출이 자신의 의사에 따라 가능하다고 여기지 않게 됩니다</a:t>
            </a:r>
            <a:r>
              <a:rPr lang="en-US" altLang="ko-KR" baseline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53561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aseline="0"/>
              <a:t>위와 같이 아내가 폭력에 익숙해지며 해결 의지가 사라져가는 것을 학습된 무기력이라고 합니다</a:t>
            </a:r>
            <a:r>
              <a:rPr lang="en-US" altLang="ko-KR" baseline="0"/>
              <a:t>.</a:t>
            </a:r>
          </a:p>
          <a:p>
            <a:r>
              <a:rPr lang="ko-KR" altLang="en-US" baseline="0"/>
              <a:t>아내학대가 심각한 이유는 바로 학습된 무기력에 있습니다</a:t>
            </a:r>
            <a:r>
              <a:rPr lang="en-US" altLang="ko-KR" baseline="0"/>
              <a:t>. </a:t>
            </a:r>
          </a:p>
          <a:p>
            <a:r>
              <a:rPr lang="ko-KR" altLang="en-US" baseline="0"/>
              <a:t>이렇게 폭력이 학습된 여성들은 만성적인 우울감을 경험하고</a:t>
            </a:r>
            <a:r>
              <a:rPr lang="en-US" altLang="ko-KR" baseline="0"/>
              <a:t>, </a:t>
            </a:r>
            <a:r>
              <a:rPr lang="ko-KR" altLang="en-US" baseline="0"/>
              <a:t>의존성이 높아질 가능성이 높습니다</a:t>
            </a:r>
            <a:r>
              <a:rPr lang="en-US" altLang="ko-KR" baseline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53561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6357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mtClean="0"/>
              <a:t>마지막으로 결론에서는 사회복지현장에서 클라이언트의 자기결정권을 보장할 때 사회복지사가 가져야할 가치와 태도에 대해 이야기하겠습니다</a:t>
            </a:r>
            <a:r>
              <a:rPr lang="en-US" altLang="ko-KR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4C95-AC36-47D7-BA46-D13F2CF6C509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364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자기결정권의 일반적인 정의에 대해 알아보겠습니다</a:t>
            </a:r>
            <a:r>
              <a:rPr lang="en-US" altLang="ko-KR"/>
              <a:t>.</a:t>
            </a:r>
          </a:p>
          <a:p>
            <a:pPr lvl="0">
              <a:defRPr/>
            </a:pPr>
            <a:r>
              <a:rPr lang="ko-KR" altLang="en-US"/>
              <a:t>구체적으로는 </a:t>
            </a:r>
            <a:r>
              <a:rPr lang="en-US" altLang="ko-KR"/>
              <a:t>2</a:t>
            </a:r>
            <a:r>
              <a:rPr lang="ko-KR" altLang="en-US"/>
              <a:t>번부터 개인의 생활양식이나 취미</a:t>
            </a:r>
            <a:r>
              <a:rPr lang="en-US" altLang="ko-KR"/>
              <a:t>, </a:t>
            </a:r>
            <a:r>
              <a:rPr lang="ko-KR" altLang="en-US"/>
              <a:t>스포츠에 관한 사항 등을 자기가 결정할 수 있어야합니다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BA52FC2A-0439-4774-AA51-4F67C66680A2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/>
              <a:t>영국자료 첨부</a:t>
            </a:r>
            <a:endParaRPr lang="en-US" altLang="ko-KR" baseline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6357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BA52FC2A-0439-4774-AA51-4F67C66680A2}" type="slidenum">
              <a:rPr lang="en-US" altLang="en-US"/>
              <a:pPr lvl="0">
                <a:defRPr/>
              </a:pPr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0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05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05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mtClean="0"/>
              <a:t>예를 </a:t>
            </a:r>
            <a:r>
              <a:rPr lang="ko-KR" altLang="en-US"/>
              <a:t>들어 노숙자인 클라이언트가 쉼터나 다른 사회복지 서비스를 거부함에도 불구하고 치료 서비스를 받도록 사회복지사가 강제적으로 개입하는 경우가 이에 해당합니다</a:t>
            </a:r>
            <a:r>
              <a:rPr lang="en-US" altLang="ko-KR"/>
              <a:t>.</a:t>
            </a:r>
          </a:p>
          <a:p>
            <a:r>
              <a:rPr lang="ko-KR" altLang="en-US"/>
              <a:t>즉</a:t>
            </a:r>
            <a:r>
              <a:rPr lang="en-US" altLang="ko-KR"/>
              <a:t>, </a:t>
            </a:r>
            <a:r>
              <a:rPr lang="ko-KR" altLang="en-US"/>
              <a:t>온정주의는 클라이언트가 원하지 않음에도 발생할 수 있게 됩니다</a:t>
            </a:r>
            <a:r>
              <a:rPr lang="en-US" altLang="ko-KR"/>
              <a:t>.</a:t>
            </a:r>
          </a:p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05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첫번째로 클라이언트가 충분한 정보가 없이 자기결정을 했을 때 자기결정권을 제한할 수 있습니다</a:t>
            </a:r>
            <a:r>
              <a:rPr lang="en-US" altLang="ko-KR"/>
              <a:t>.</a:t>
            </a:r>
          </a:p>
          <a:p>
            <a:r>
              <a:rPr lang="ko-KR" altLang="en-US"/>
              <a:t>그 이유는 윤리적인 문제가 제기될 수 있기 때문입니다</a:t>
            </a:r>
            <a:r>
              <a:rPr lang="en-US" altLang="ko-KR"/>
              <a:t>. </a:t>
            </a:r>
            <a:r>
              <a:rPr lang="ko-KR" altLang="en-US"/>
              <a:t>예를 들어 정신과 상담에 대한 잘못된 정보로</a:t>
            </a:r>
            <a:r>
              <a:rPr lang="ko-KR" altLang="en-US" baseline="0"/>
              <a:t> 정신질환자가 상담을 거부하는 경우가 이에 해당됩니다</a:t>
            </a:r>
            <a:r>
              <a:rPr lang="en-US" altLang="ko-KR" baseline="0"/>
              <a:t>.</a:t>
            </a:r>
          </a:p>
          <a:p>
            <a:r>
              <a:rPr lang="en-US" altLang="ko-KR" baseline="0"/>
              <a:t> </a:t>
            </a:r>
            <a:r>
              <a:rPr lang="ko-KR" altLang="en-US" baseline="0"/>
              <a:t>두번째로 본인과 제삼자가 해가 되는 자기결정은 제한할 수 있습니다</a:t>
            </a:r>
            <a:r>
              <a:rPr lang="en-US" altLang="ko-KR" baseline="0"/>
              <a:t>.</a:t>
            </a:r>
          </a:p>
          <a:p>
            <a:r>
              <a:rPr lang="ko-KR" altLang="en-US" baseline="0"/>
              <a:t>예를 들어 이성친구와 헤어져 자살시도를 하려는 클라이언트</a:t>
            </a:r>
            <a:r>
              <a:rPr lang="en-US" altLang="ko-KR" baseline="0"/>
              <a:t>, </a:t>
            </a:r>
            <a:r>
              <a:rPr lang="ko-KR" altLang="en-US" baseline="0"/>
              <a:t>정신분열증을 갖고 있는 클라이언트가 불특덩 다수에게 폭력적 위협을 하는 경우가 이에 해당합니다</a:t>
            </a:r>
            <a:r>
              <a:rPr lang="en-US" altLang="ko-KR" baseline="0"/>
              <a:t>.</a:t>
            </a:r>
          </a:p>
          <a:p>
            <a:endParaRPr lang="en-US" altLang="ko-KR" baseline="0"/>
          </a:p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FC2A-0439-4774-AA51-4F67C66680A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0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45C6-14BB-49EB-95C9-C580AD3F5A9E}" type="datetimeFigureOut">
              <a:rPr lang="ko-KR" altLang="en-US" smtClean="0"/>
              <a:pPr/>
              <a:t>2019-09-23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EBA-66AF-46DC-A365-70C4CF37CF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888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45C6-14BB-49EB-95C9-C580AD3F5A9E}" type="datetimeFigureOut">
              <a:rPr lang="ko-KR" altLang="en-US" smtClean="0"/>
              <a:pPr/>
              <a:t>2019-09-23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EBA-66AF-46DC-A365-70C4CF37CF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694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45C6-14BB-49EB-95C9-C580AD3F5A9E}" type="datetimeFigureOut">
              <a:rPr lang="ko-KR" altLang="en-US" smtClean="0"/>
              <a:pPr/>
              <a:t>2019-09-23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EBA-66AF-46DC-A365-70C4CF37CF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326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6207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077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73641" y="1135481"/>
            <a:ext cx="6118359" cy="4587039"/>
          </a:xfrm>
          <a:custGeom>
            <a:avLst/>
            <a:gdLst>
              <a:gd name="connsiteX0" fmla="*/ 14010 w 5330699"/>
              <a:gd name="connsiteY0" fmla="*/ 0 h 3735977"/>
              <a:gd name="connsiteX1" fmla="*/ 5316689 w 5330699"/>
              <a:gd name="connsiteY1" fmla="*/ 0 h 3735977"/>
              <a:gd name="connsiteX2" fmla="*/ 5330699 w 5330699"/>
              <a:gd name="connsiteY2" fmla="*/ 14010 h 3735977"/>
              <a:gd name="connsiteX3" fmla="*/ 5330699 w 5330699"/>
              <a:gd name="connsiteY3" fmla="*/ 3721967 h 3735977"/>
              <a:gd name="connsiteX4" fmla="*/ 5316689 w 5330699"/>
              <a:gd name="connsiteY4" fmla="*/ 3735977 h 3735977"/>
              <a:gd name="connsiteX5" fmla="*/ 14010 w 5330699"/>
              <a:gd name="connsiteY5" fmla="*/ 3735977 h 3735977"/>
              <a:gd name="connsiteX6" fmla="*/ 0 w 5330699"/>
              <a:gd name="connsiteY6" fmla="*/ 3721967 h 3735977"/>
              <a:gd name="connsiteX7" fmla="*/ 0 w 5330699"/>
              <a:gd name="connsiteY7" fmla="*/ 14010 h 3735977"/>
              <a:gd name="connsiteX8" fmla="*/ 14010 w 5330699"/>
              <a:gd name="connsiteY8" fmla="*/ 0 h 37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0699" h="3735977">
                <a:moveTo>
                  <a:pt x="14010" y="0"/>
                </a:moveTo>
                <a:lnTo>
                  <a:pt x="5316689" y="0"/>
                </a:lnTo>
                <a:cubicBezTo>
                  <a:pt x="5324427" y="0"/>
                  <a:pt x="5330699" y="6272"/>
                  <a:pt x="5330699" y="14010"/>
                </a:cubicBezTo>
                <a:lnTo>
                  <a:pt x="5330699" y="3721967"/>
                </a:lnTo>
                <a:cubicBezTo>
                  <a:pt x="5330699" y="3729705"/>
                  <a:pt x="5324427" y="3735977"/>
                  <a:pt x="5316689" y="3735977"/>
                </a:cubicBezTo>
                <a:lnTo>
                  <a:pt x="14010" y="3735977"/>
                </a:lnTo>
                <a:cubicBezTo>
                  <a:pt x="6272" y="3735977"/>
                  <a:pt x="0" y="3729705"/>
                  <a:pt x="0" y="3721967"/>
                </a:cubicBezTo>
                <a:lnTo>
                  <a:pt x="0" y="14010"/>
                </a:lnTo>
                <a:cubicBezTo>
                  <a:pt x="0" y="6272"/>
                  <a:pt x="6272" y="0"/>
                  <a:pt x="1401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1135481"/>
            <a:ext cx="6118359" cy="4587039"/>
          </a:xfrm>
          <a:custGeom>
            <a:avLst/>
            <a:gdLst>
              <a:gd name="connsiteX0" fmla="*/ 14010 w 5330699"/>
              <a:gd name="connsiteY0" fmla="*/ 0 h 3735977"/>
              <a:gd name="connsiteX1" fmla="*/ 5316689 w 5330699"/>
              <a:gd name="connsiteY1" fmla="*/ 0 h 3735977"/>
              <a:gd name="connsiteX2" fmla="*/ 5330699 w 5330699"/>
              <a:gd name="connsiteY2" fmla="*/ 14010 h 3735977"/>
              <a:gd name="connsiteX3" fmla="*/ 5330699 w 5330699"/>
              <a:gd name="connsiteY3" fmla="*/ 3721967 h 3735977"/>
              <a:gd name="connsiteX4" fmla="*/ 5316689 w 5330699"/>
              <a:gd name="connsiteY4" fmla="*/ 3735977 h 3735977"/>
              <a:gd name="connsiteX5" fmla="*/ 14010 w 5330699"/>
              <a:gd name="connsiteY5" fmla="*/ 3735977 h 3735977"/>
              <a:gd name="connsiteX6" fmla="*/ 0 w 5330699"/>
              <a:gd name="connsiteY6" fmla="*/ 3721967 h 3735977"/>
              <a:gd name="connsiteX7" fmla="*/ 0 w 5330699"/>
              <a:gd name="connsiteY7" fmla="*/ 14010 h 3735977"/>
              <a:gd name="connsiteX8" fmla="*/ 14010 w 5330699"/>
              <a:gd name="connsiteY8" fmla="*/ 0 h 37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0699" h="3735977">
                <a:moveTo>
                  <a:pt x="14010" y="0"/>
                </a:moveTo>
                <a:lnTo>
                  <a:pt x="5316689" y="0"/>
                </a:lnTo>
                <a:cubicBezTo>
                  <a:pt x="5324427" y="0"/>
                  <a:pt x="5330699" y="6272"/>
                  <a:pt x="5330699" y="14010"/>
                </a:cubicBezTo>
                <a:lnTo>
                  <a:pt x="5330699" y="3721967"/>
                </a:lnTo>
                <a:cubicBezTo>
                  <a:pt x="5330699" y="3729705"/>
                  <a:pt x="5324427" y="3735977"/>
                  <a:pt x="5316689" y="3735977"/>
                </a:cubicBezTo>
                <a:lnTo>
                  <a:pt x="14010" y="3735977"/>
                </a:lnTo>
                <a:cubicBezTo>
                  <a:pt x="6272" y="3735977"/>
                  <a:pt x="0" y="3729705"/>
                  <a:pt x="0" y="3721967"/>
                </a:cubicBezTo>
                <a:lnTo>
                  <a:pt x="0" y="14010"/>
                </a:lnTo>
                <a:cubicBezTo>
                  <a:pt x="0" y="6272"/>
                  <a:pt x="6272" y="0"/>
                  <a:pt x="1401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857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45C6-14BB-49EB-95C9-C580AD3F5A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EBA-66AF-46DC-A365-70C4CF37CF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99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45C6-14BB-49EB-95C9-C580AD3F5A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EBA-66AF-46DC-A365-70C4CF37CF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8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45C6-14BB-49EB-95C9-C580AD3F5A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EBA-66AF-46DC-A365-70C4CF37CF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19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45C6-14BB-49EB-95C9-C580AD3F5A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EBA-66AF-46DC-A365-70C4CF37CF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35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45C6-14BB-49EB-95C9-C580AD3F5A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EBA-66AF-46DC-A365-70C4CF37CF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84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45C6-14BB-49EB-95C9-C580AD3F5A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EBA-66AF-46DC-A365-70C4CF37CF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7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45C6-14BB-49EB-95C9-C580AD3F5A9E}" type="datetimeFigureOut">
              <a:rPr lang="ko-KR" altLang="en-US" smtClean="0"/>
              <a:pPr/>
              <a:t>2019-09-23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EBA-66AF-46DC-A365-70C4CF37CF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905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45C6-14BB-49EB-95C9-C580AD3F5A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EBA-66AF-46DC-A365-70C4CF37CF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84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45C6-14BB-49EB-95C9-C580AD3F5A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EBA-66AF-46DC-A365-70C4CF37CF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85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45C6-14BB-49EB-95C9-C580AD3F5A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EBA-66AF-46DC-A365-70C4CF37CF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90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45C6-14BB-49EB-95C9-C580AD3F5A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EBA-66AF-46DC-A365-70C4CF37CF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81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45C6-14BB-49EB-95C9-C580AD3F5A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EBA-66AF-46DC-A365-70C4CF37CF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07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6207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32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45C6-14BB-49EB-95C9-C580AD3F5A9E}" type="datetimeFigureOut">
              <a:rPr lang="ko-KR" altLang="en-US" smtClean="0"/>
              <a:pPr/>
              <a:t>2019-09-23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EBA-66AF-46DC-A365-70C4CF37CF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465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45C6-14BB-49EB-95C9-C580AD3F5A9E}" type="datetimeFigureOut">
              <a:rPr lang="ko-KR" altLang="en-US" smtClean="0"/>
              <a:pPr/>
              <a:t>2019-09-23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EBA-66AF-46DC-A365-70C4CF37CF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84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45C6-14BB-49EB-95C9-C580AD3F5A9E}" type="datetimeFigureOut">
              <a:rPr lang="ko-KR" altLang="en-US" smtClean="0"/>
              <a:pPr/>
              <a:t>2019-09-23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EBA-66AF-46DC-A365-70C4CF37CF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584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45C6-14BB-49EB-95C9-C580AD3F5A9E}" type="datetimeFigureOut">
              <a:rPr lang="ko-KR" altLang="en-US" smtClean="0"/>
              <a:pPr/>
              <a:t>2019-09-23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EBA-66AF-46DC-A365-70C4CF37CF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800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45C6-14BB-49EB-95C9-C580AD3F5A9E}" type="datetimeFigureOut">
              <a:rPr lang="ko-KR" altLang="en-US" smtClean="0"/>
              <a:pPr/>
              <a:t>2019-09-23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EBA-66AF-46DC-A365-70C4CF37CF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062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45C6-14BB-49EB-95C9-C580AD3F5A9E}" type="datetimeFigureOut">
              <a:rPr lang="ko-KR" altLang="en-US" smtClean="0"/>
              <a:pPr/>
              <a:t>2019-09-23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EBA-66AF-46DC-A365-70C4CF37CF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23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45C6-14BB-49EB-95C9-C580AD3F5A9E}" type="datetimeFigureOut">
              <a:rPr lang="ko-KR" altLang="en-US" smtClean="0"/>
              <a:pPr/>
              <a:t>2019-09-23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7EBA-66AF-46DC-A365-70C4CF37CF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47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945C6-14BB-49EB-95C9-C580AD3F5A9E}" type="datetimeFigureOut">
              <a:rPr lang="ko-KR" altLang="en-US" smtClean="0"/>
              <a:pPr/>
              <a:t>2019-09-23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C7EBA-66AF-46DC-A365-70C4CF37CF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537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945C6-14BB-49EB-95C9-C580AD3F5A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C7EBA-66AF-46DC-A365-70C4CF37CF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8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sbs.co.kr/news/endPage.do?newsId=N100526127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jtbc.joins.com/article/article.aspx?news_id=NB11838921" TargetMode="External"/><Relationship Id="rId2" Type="http://schemas.openxmlformats.org/officeDocument/2006/relationships/hyperlink" Target="http://speconomy.com/news/newsview.php?ncode=106560909103598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s.sbs.co.kr/news/endPage.do?newsId=N1005261278" TargetMode="External"/><Relationship Id="rId5" Type="http://schemas.openxmlformats.org/officeDocument/2006/relationships/hyperlink" Target="http://www.idomin.com/news/articleView.html?idxno=707053#06wC" TargetMode="External"/><Relationship Id="rId4" Type="http://schemas.openxmlformats.org/officeDocument/2006/relationships/hyperlink" Target="http://m.cowalknews.co.kr/news/articleView.html?idxno=16612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0" y="0"/>
            <a:ext cx="968943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299272"/>
            <a:ext cx="12191999" cy="15704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i="1" spc="100">
              <a:solidFill>
                <a:schemeClr val="bg1"/>
              </a:solidFill>
              <a:latin typeface="Adobe Caslon Pro" panose="0205050205050A020403" pitchFamily="18" charset="0"/>
              <a:ea typeface="Lato" panose="020F0502020204030203" pitchFamily="34" charset="0"/>
              <a:cs typeface="Poppins SemiBold" panose="02000000000000000000" pitchFamily="2" charset="0"/>
            </a:endParaRPr>
          </a:p>
          <a:p>
            <a:pPr algn="ctr"/>
            <a:r>
              <a:rPr lang="ko-KR" altLang="en-US" sz="5400" b="1" spc="100">
                <a:solidFill>
                  <a:schemeClr val="bg1"/>
                </a:solidFill>
                <a:effectLst/>
                <a:latin typeface="나눔스퀘어 Bold" panose="020B0600000101010101" pitchFamily="50" charset="-127"/>
                <a:ea typeface="나눔스퀘어 Bold" panose="020B0600000101010101" pitchFamily="50" charset="-127"/>
                <a:cs typeface="Poppins SemiBold" panose="02000000000000000000" pitchFamily="2" charset="0"/>
              </a:rPr>
              <a:t>사회복지실천과 자기결정권</a:t>
            </a:r>
            <a:endParaRPr lang="ru-RU" sz="5400" b="1" spc="100" dirty="0">
              <a:solidFill>
                <a:schemeClr val="bg1"/>
              </a:solidFill>
              <a:effectLst/>
              <a:latin typeface="나눔스퀘어 Bold" panose="020B0600000101010101" pitchFamily="50" charset="-127"/>
              <a:ea typeface="나눔스퀘어 Bold" panose="020B0600000101010101" pitchFamily="50" charset="-127"/>
              <a:cs typeface="Poppins SemiBold" panose="02000000000000000000" pitchFamily="2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044463" y="6065658"/>
            <a:ext cx="8147538" cy="1152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ko-KR" sz="1400" spc="3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Poppins SemiBold" panose="02000000000000000000" pitchFamily="2" charset="0"/>
              </a:rPr>
              <a:t>1</a:t>
            </a:r>
            <a:r>
              <a:rPr lang="ko-KR" altLang="en-US" sz="1400" spc="3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Poppins SemiBold" panose="02000000000000000000" pitchFamily="2" charset="0"/>
              </a:rPr>
              <a:t>조</a:t>
            </a:r>
            <a:r>
              <a:rPr lang="en-US" altLang="ko-KR" sz="1400" spc="3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Poppins SemiBold" panose="02000000000000000000" pitchFamily="2" charset="0"/>
              </a:rPr>
              <a:t>: 1718006</a:t>
            </a:r>
            <a:r>
              <a:rPr lang="ko-KR" altLang="en-US" sz="1400" spc="3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Poppins SemiBold" panose="02000000000000000000" pitchFamily="2" charset="0"/>
              </a:rPr>
              <a:t>구지윤</a:t>
            </a:r>
            <a:r>
              <a:rPr lang="en-US" altLang="ko-KR" sz="1400" spc="3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Poppins SemiBold" panose="02000000000000000000" pitchFamily="2" charset="0"/>
              </a:rPr>
              <a:t>(</a:t>
            </a:r>
            <a:r>
              <a:rPr lang="ko-KR" altLang="en-US" sz="1400" spc="3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Poppins SemiBold" panose="02000000000000000000" pitchFamily="2" charset="0"/>
              </a:rPr>
              <a:t>조장</a:t>
            </a:r>
            <a:r>
              <a:rPr lang="en-US" altLang="ko-KR" sz="1400" spc="3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Poppins SemiBold" panose="02000000000000000000" pitchFamily="2" charset="0"/>
              </a:rPr>
              <a:t>), 1518015</a:t>
            </a:r>
            <a:r>
              <a:rPr lang="ko-KR" altLang="en-US" sz="1400" spc="3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Poppins SemiBold" panose="02000000000000000000" pitchFamily="2" charset="0"/>
              </a:rPr>
              <a:t>노유영</a:t>
            </a:r>
            <a:r>
              <a:rPr lang="en-US" altLang="ko-KR" sz="1400" spc="3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Poppins SemiBold" panose="02000000000000000000" pitchFamily="2" charset="0"/>
              </a:rPr>
              <a:t>, 1718003</a:t>
            </a:r>
            <a:r>
              <a:rPr lang="ko-KR" altLang="en-US" sz="1400" spc="3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Poppins SemiBold" panose="02000000000000000000" pitchFamily="2" charset="0"/>
              </a:rPr>
              <a:t>강은지</a:t>
            </a:r>
            <a:r>
              <a:rPr lang="en-US" altLang="ko-KR" sz="1400" spc="3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Poppins SemiBold" panose="02000000000000000000" pitchFamily="2" charset="0"/>
              </a:rPr>
              <a:t>, 1718007</a:t>
            </a:r>
            <a:r>
              <a:rPr lang="ko-KR" altLang="en-US" sz="1400" spc="3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Poppins SemiBold" panose="02000000000000000000" pitchFamily="2" charset="0"/>
              </a:rPr>
              <a:t>권나연</a:t>
            </a:r>
            <a:r>
              <a:rPr lang="en-US" altLang="ko-KR" sz="1400" spc="3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Poppins SemiBold" panose="02000000000000000000" pitchFamily="2" charset="0"/>
              </a:rPr>
              <a:t>,1718033</a:t>
            </a:r>
            <a:r>
              <a:rPr lang="ko-KR" altLang="en-US" sz="1400" spc="3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Poppins SemiBold" panose="02000000000000000000" pitchFamily="2" charset="0"/>
              </a:rPr>
              <a:t>순혜영</a:t>
            </a:r>
            <a:r>
              <a:rPr lang="en-US" altLang="ko-KR" sz="1400" spc="3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Poppins SemiBold" panose="02000000000000000000" pitchFamily="2" charset="0"/>
              </a:rPr>
              <a:t>, 1718057</a:t>
            </a:r>
            <a:r>
              <a:rPr lang="ko-KR" altLang="en-US" sz="1400" spc="3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Poppins SemiBold" panose="02000000000000000000" pitchFamily="2" charset="0"/>
              </a:rPr>
              <a:t>진상욱</a:t>
            </a:r>
            <a:r>
              <a:rPr lang="en-US" altLang="ko-KR" sz="1400" spc="3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Poppins SemiBold" panose="02000000000000000000" pitchFamily="2" charset="0"/>
              </a:rPr>
              <a:t>, 1718058</a:t>
            </a:r>
            <a:r>
              <a:rPr lang="ko-KR" altLang="en-US" sz="1400" spc="3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Poppins SemiBold" panose="02000000000000000000" pitchFamily="2" charset="0"/>
              </a:rPr>
              <a:t>한지해</a:t>
            </a:r>
            <a:r>
              <a:rPr lang="en-US" altLang="ko-KR" sz="1400" spc="3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Poppins SemiBold" panose="020000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3605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516" y="666014"/>
            <a:ext cx="4265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클라이언트의 자기결정권의 제한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49735" y="1245572"/>
            <a:ext cx="45719" cy="4717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6733549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/>
          <p:nvPr/>
        </p:nvSpPr>
        <p:spPr>
          <a:xfrm>
            <a:off x="440515" y="223787"/>
            <a:ext cx="4042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사회복지실천과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028" y="1240303"/>
            <a:ext cx="11399551" cy="5960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온정주의</a:t>
            </a:r>
            <a:r>
              <a:rPr lang="ko-KR" altLang="en-US" sz="2400" b="1">
                <a:latin typeface="나눔고딕" panose="020D0604000000000000" pitchFamily="50" charset="-127"/>
                <a:ea typeface="나눔고딕" panose="020D0604000000000000" pitchFamily="50" charset="-127"/>
              </a:rPr>
              <a:t>가 정당화 될 수 있는 경우</a:t>
            </a:r>
            <a:r>
              <a:rPr lang="en-US" altLang="ko-KR" sz="2400" b="1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1">
                <a:latin typeface="나눔고딕" panose="020D0604000000000000" pitchFamily="50" charset="-127"/>
                <a:ea typeface="나눔고딕" panose="020D0604000000000000" pitchFamily="50" charset="-127"/>
              </a:rPr>
              <a:t>클라이언트의 자기결정권이 제한되는 경우</a:t>
            </a:r>
            <a:r>
              <a:rPr lang="en-US" altLang="ko-KR" sz="2400" b="1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endParaRPr lang="en-US" altLang="ko-KR" sz="2400"/>
          </a:p>
          <a:p>
            <a:pPr>
              <a:lnSpc>
                <a:spcPts val="3500"/>
              </a:lnSpc>
            </a:pPr>
            <a:r>
              <a:rPr lang="en-US" altLang="ko-KR" sz="2600" b="1"/>
              <a:t>(3)</a:t>
            </a:r>
            <a:r>
              <a:rPr lang="ko-KR" altLang="en-US" sz="2600" b="1"/>
              <a:t>사회규범이나 법률을 어기는 자기결정</a:t>
            </a:r>
            <a:endParaRPr lang="en-US" altLang="ko-KR" sz="2600" b="1"/>
          </a:p>
          <a:p>
            <a:pPr>
              <a:lnSpc>
                <a:spcPts val="3500"/>
              </a:lnSpc>
            </a:pPr>
            <a:r>
              <a:rPr lang="en-US" altLang="ko-KR" sz="2600"/>
              <a:t>  : </a:t>
            </a:r>
            <a:r>
              <a:rPr lang="ko-KR" altLang="en-US" sz="2600"/>
              <a:t>클라이언트의 결정이 부도덕적이고 비윤리적인 경우</a:t>
            </a:r>
            <a:r>
              <a:rPr lang="en-US" altLang="ko-KR" sz="2600"/>
              <a:t>,</a:t>
            </a:r>
          </a:p>
          <a:p>
            <a:pPr>
              <a:lnSpc>
                <a:spcPts val="3500"/>
              </a:lnSpc>
            </a:pPr>
            <a:r>
              <a:rPr lang="en-US" altLang="ko-KR" sz="2600"/>
              <a:t>    </a:t>
            </a:r>
            <a:r>
              <a:rPr lang="ko-KR" altLang="en-US" sz="2600"/>
              <a:t>자기결정의 원칙은 제한을 받아야 한다</a:t>
            </a:r>
            <a:r>
              <a:rPr lang="en-US" altLang="ko-KR" sz="2600"/>
              <a:t>. </a:t>
            </a:r>
          </a:p>
          <a:p>
            <a:pPr>
              <a:lnSpc>
                <a:spcPts val="3500"/>
              </a:lnSpc>
            </a:pPr>
            <a:endParaRPr lang="en-US" altLang="ko-KR" sz="2600"/>
          </a:p>
          <a:p>
            <a:pPr>
              <a:lnSpc>
                <a:spcPts val="3500"/>
              </a:lnSpc>
            </a:pPr>
            <a:r>
              <a:rPr lang="en-US" altLang="ko-KR" sz="2600" b="1"/>
              <a:t>(4)</a:t>
            </a:r>
            <a:r>
              <a:rPr lang="ko-KR" altLang="en-US" sz="2600" b="1"/>
              <a:t> 클라이언트의 결정을 할 수 있는 능력 부족</a:t>
            </a:r>
          </a:p>
          <a:p>
            <a:pPr>
              <a:lnSpc>
                <a:spcPts val="3500"/>
              </a:lnSpc>
            </a:pPr>
            <a:r>
              <a:rPr lang="en-US" altLang="ko-KR" sz="2600"/>
              <a:t>    </a:t>
            </a:r>
            <a:r>
              <a:rPr lang="en-US" altLang="ko-KR" sz="2600" u="sng"/>
              <a:t>: 아동이나 클라이언트의 인지기능과 정서기능이 손상된 경우</a:t>
            </a:r>
            <a:r>
              <a:rPr lang="en-US" altLang="ko-KR" sz="2600"/>
              <a:t>에는</a:t>
            </a:r>
          </a:p>
          <a:p>
            <a:pPr>
              <a:lnSpc>
                <a:spcPts val="3500"/>
              </a:lnSpc>
            </a:pPr>
            <a:r>
              <a:rPr lang="en-US" altLang="ko-KR" sz="2600"/>
              <a:t>    클라이언트의 의사결정 능력이 부족하다고 생각되므로,</a:t>
            </a:r>
          </a:p>
          <a:p>
            <a:pPr>
              <a:lnSpc>
                <a:spcPts val="3500"/>
              </a:lnSpc>
            </a:pPr>
            <a:r>
              <a:rPr lang="en-US" altLang="ko-KR" sz="2600"/>
              <a:t>    자기결정권을 일부 제한받을 수 있다. </a:t>
            </a:r>
          </a:p>
          <a:p>
            <a:endParaRPr lang="ko-KR" altLang="en-US" sz="2600"/>
          </a:p>
          <a:p>
            <a:endParaRPr lang="ko-KR" altLang="en-US" sz="2600"/>
          </a:p>
          <a:p>
            <a:endParaRPr lang="en-US" altLang="ko-KR" sz="2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ko-KR" altLang="en-US" sz="2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42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64" y="1222405"/>
            <a:ext cx="2606329" cy="49054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AEFC1DC-A186-45DC-A1B6-A741D60C12B7}"/>
              </a:ext>
            </a:extLst>
          </p:cNvPr>
          <p:cNvSpPr txBox="1"/>
          <p:nvPr/>
        </p:nvSpPr>
        <p:spPr>
          <a:xfrm>
            <a:off x="276939" y="3506626"/>
            <a:ext cx="4200925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결정 능력이 부족한</a:t>
            </a:r>
            <a:endParaRPr lang="en-US" altLang="ko-KR" sz="36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  <a:p>
            <a:pPr algn="ctr"/>
            <a:r>
              <a:rPr lang="ko-KR" altLang="en-US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클라이언트</a:t>
            </a:r>
            <a:r>
              <a:rPr lang="en-US" altLang="ko-KR" sz="3600" dirty="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?</a:t>
            </a:r>
            <a:endParaRPr lang="ko-KR" altLang="en-US" sz="36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AEFC1DC-A186-45DC-A1B6-A741D60C12B7}"/>
              </a:ext>
            </a:extLst>
          </p:cNvPr>
          <p:cNvSpPr txBox="1"/>
          <p:nvPr/>
        </p:nvSpPr>
        <p:spPr>
          <a:xfrm>
            <a:off x="7561804" y="1797835"/>
            <a:ext cx="4344651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자</a:t>
            </a:r>
            <a:r>
              <a:rPr lang="en-US" altLang="ko-KR" sz="3600">
                <a:latin typeface="나눔스퀘어 Bold"/>
                <a:ea typeface="나눔스퀘어 Bold"/>
              </a:rPr>
              <a:t>·</a:t>
            </a:r>
            <a:r>
              <a:rPr lang="ko-KR" altLang="en-US" sz="360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타인의 위험을</a:t>
            </a:r>
            <a:endParaRPr lang="en-US" altLang="ko-KR" sz="360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  <a:p>
            <a:pPr algn="ctr"/>
            <a:r>
              <a:rPr lang="ko-KR" altLang="en-US" sz="360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초래한 클라이언트</a:t>
            </a:r>
            <a:r>
              <a:rPr lang="en-US" altLang="ko-KR" sz="360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?</a:t>
            </a:r>
            <a:endParaRPr lang="ko-KR" altLang="en-US" sz="36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AEFC1DC-A186-45DC-A1B6-A741D60C12B7}"/>
              </a:ext>
            </a:extLst>
          </p:cNvPr>
          <p:cNvSpPr txBox="1"/>
          <p:nvPr/>
        </p:nvSpPr>
        <p:spPr>
          <a:xfrm>
            <a:off x="6906640" y="4814004"/>
            <a:ext cx="4543425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행복을 포기한</a:t>
            </a:r>
            <a:endParaRPr lang="en-US" altLang="ko-KR" sz="360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  <a:p>
            <a:pPr algn="ctr"/>
            <a:r>
              <a:rPr lang="ko-KR" altLang="en-US" sz="360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클라이언트</a:t>
            </a:r>
            <a:r>
              <a:rPr lang="en-US" altLang="ko-KR" sz="3600">
                <a:latin typeface="210 콤퓨타세탁 R" panose="02020603020101020101" pitchFamily="18" charset="-127"/>
                <a:ea typeface="210 콤퓨타세탁 R" panose="02020603020101020101" pitchFamily="18" charset="-127"/>
              </a:rPr>
              <a:t>?</a:t>
            </a:r>
            <a:endParaRPr lang="ko-KR" altLang="en-US" sz="3600" dirty="0">
              <a:latin typeface="210 콤퓨타세탁 R" panose="02020603020101020101" pitchFamily="18" charset="-127"/>
              <a:ea typeface="210 콤퓨타세탁 R" panose="02020603020101020101" pitchFamily="18" charset="-127"/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440515" y="223787"/>
            <a:ext cx="3912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사회복지실천과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516" y="666014"/>
            <a:ext cx="5107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사회복지실천에서 자기결정권의 딜레마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060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0" y="0"/>
            <a:ext cx="968943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674673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Ⅱ. </a:t>
            </a:r>
            <a:r>
              <a:rPr lang="ko-KR" altLang="en-US" sz="400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본론</a:t>
            </a:r>
            <a:endParaRPr lang="en-US" altLang="ko-KR" sz="400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00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01 </a:t>
            </a:r>
            <a:r>
              <a:rPr lang="ko-KR" altLang="en-US" sz="400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아동</a:t>
            </a:r>
            <a:r>
              <a:rPr lang="en-US" altLang="ko-KR" sz="400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·</a:t>
            </a:r>
            <a:r>
              <a:rPr lang="ko-KR" altLang="en-US" sz="400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청소년의 가출과 자기결정권</a:t>
            </a:r>
            <a:endParaRPr lang="en-US" altLang="ko-KR" sz="400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00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02 </a:t>
            </a:r>
            <a:r>
              <a:rPr lang="ko-KR" altLang="en-US" sz="400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정신장애인</a:t>
            </a:r>
            <a:r>
              <a:rPr lang="en-US" altLang="ko-KR" sz="400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400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조현병</a:t>
            </a:r>
            <a:r>
              <a:rPr lang="en-US" altLang="ko-KR" sz="400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400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치매 등</a:t>
            </a:r>
            <a:r>
              <a:rPr lang="en-US" altLang="ko-KR" sz="400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400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강제입원과 자기결정권</a:t>
            </a:r>
            <a:endParaRPr lang="en-US" altLang="ko-KR" sz="400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00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03 </a:t>
            </a:r>
            <a:r>
              <a:rPr lang="ko-KR" altLang="en-US" sz="400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여성의 학대와 자기결정권</a:t>
            </a:r>
            <a:endParaRPr lang="en-US" altLang="ko-KR" sz="400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137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/>
        </p:nvSpPr>
        <p:spPr>
          <a:xfrm>
            <a:off x="3049734" y="3045903"/>
            <a:ext cx="6403557" cy="1319647"/>
          </a:xfrm>
          <a:prstGeom prst="rect">
            <a:avLst/>
          </a:prstGeom>
        </p:spPr>
        <p:txBody>
          <a:bodyPr wrap="square" lIns="57205" tIns="28602" rIns="57205" bIns="28602">
            <a:spAutoFit/>
          </a:bodyPr>
          <a:lstStyle/>
          <a:p>
            <a:pPr algn="ctr"/>
            <a:r>
              <a:rPr lang="en-US" altLang="ko-KR" sz="41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00" algn="ctr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</a:t>
            </a:r>
            <a:r>
              <a:rPr lang="ko-KR" altLang="en-US" sz="4100" b="1">
                <a:solidFill>
                  <a:schemeClr val="bg1"/>
                </a:solidFill>
                <a:effectLst>
                  <a:outerShdw blurRad="1270000" algn="ctr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아동</a:t>
            </a:r>
            <a:r>
              <a:rPr lang="en-US" altLang="ko-KR" sz="4100" b="1">
                <a:solidFill>
                  <a:schemeClr val="bg1"/>
                </a:solidFill>
                <a:effectLst>
                  <a:outerShdw blurRad="1270000" algn="ctr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·</a:t>
            </a:r>
            <a:r>
              <a:rPr lang="ko-KR" altLang="en-US" sz="4100" b="1">
                <a:solidFill>
                  <a:schemeClr val="bg1"/>
                </a:solidFill>
                <a:effectLst>
                  <a:outerShdw blurRad="1270000" algn="ctr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청소년의 가출과</a:t>
            </a:r>
            <a:endParaRPr lang="en-US" altLang="ko-KR" sz="4100" b="1">
              <a:solidFill>
                <a:schemeClr val="bg1"/>
              </a:solidFill>
              <a:effectLst>
                <a:outerShdw blurRad="1270000" algn="ctr" rotWithShape="0">
                  <a:schemeClr val="bg1">
                    <a:lumMod val="50000"/>
                    <a:alpha val="40000"/>
                  </a:scheme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4100" b="1">
                <a:solidFill>
                  <a:schemeClr val="bg1"/>
                </a:solidFill>
                <a:effectLst>
                  <a:outerShdw blurRad="1270000" algn="ctr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자기결정</a:t>
            </a:r>
            <a:r>
              <a:rPr lang="ko-KR" altLang="en-US" sz="4100" b="1" dirty="0">
                <a:solidFill>
                  <a:schemeClr val="bg1"/>
                </a:solidFill>
                <a:effectLst>
                  <a:outerShdw blurRad="1270000" algn="ctr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권</a:t>
            </a:r>
            <a:endParaRPr lang="en-US" altLang="ko-KR" sz="4100" b="1">
              <a:solidFill>
                <a:schemeClr val="bg1"/>
              </a:solidFill>
              <a:effectLst>
                <a:outerShdw blurRad="1270000" algn="ctr" rotWithShape="0">
                  <a:schemeClr val="bg1">
                    <a:lumMod val="50000"/>
                    <a:alpha val="40000"/>
                  </a:scheme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9" name="Straight Connector 12"/>
          <p:cNvCxnSpPr>
            <a:cxnSpLocks/>
          </p:cNvCxnSpPr>
          <p:nvPr/>
        </p:nvCxnSpPr>
        <p:spPr>
          <a:xfrm flipH="1" flipV="1">
            <a:off x="8015779" y="2270215"/>
            <a:ext cx="1600890" cy="29274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2"/>
          <p:cNvCxnSpPr>
            <a:cxnSpLocks/>
          </p:cNvCxnSpPr>
          <p:nvPr/>
        </p:nvCxnSpPr>
        <p:spPr>
          <a:xfrm flipH="1" flipV="1">
            <a:off x="9186021" y="2270216"/>
            <a:ext cx="555858" cy="1873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2"/>
          <p:cNvCxnSpPr>
            <a:cxnSpLocks/>
          </p:cNvCxnSpPr>
          <p:nvPr/>
        </p:nvCxnSpPr>
        <p:spPr>
          <a:xfrm flipH="1" flipV="1">
            <a:off x="3312674" y="4517521"/>
            <a:ext cx="1600890" cy="29274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2"/>
          <p:cNvCxnSpPr>
            <a:cxnSpLocks/>
          </p:cNvCxnSpPr>
          <p:nvPr/>
        </p:nvCxnSpPr>
        <p:spPr>
          <a:xfrm flipH="1" flipV="1">
            <a:off x="3034745" y="2937102"/>
            <a:ext cx="555858" cy="1873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8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79500" y="658714"/>
            <a:ext cx="45719" cy="4717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09028" y="613451"/>
            <a:ext cx="3520516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5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아동</a:t>
            </a:r>
            <a:r>
              <a:rPr lang="en-US" altLang="ko-KR" sz="25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25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청소년 가출의 원인</a:t>
            </a:r>
            <a:r>
              <a:rPr lang="ko-KR" altLang="en-US" sz="14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0" y="6733549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790276" y="1471910"/>
            <a:ext cx="11117462" cy="4405312"/>
          </a:xfrm>
          <a:prstGeom prst="rect">
            <a:avLst/>
          </a:prstGeom>
        </p:spPr>
        <p:txBody>
          <a:bodyPr wrap="square"/>
          <a:lstStyle/>
          <a:p>
            <a:pPr>
              <a:defRPr/>
            </a:pPr>
            <a:endParaRPr sz="2100"/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588180" y="2279008"/>
            <a:ext cx="2990042" cy="2674509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334389" y="1897577"/>
            <a:ext cx="2568133" cy="2616361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25304" y="2012119"/>
            <a:ext cx="2415538" cy="238727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34254" y="4468714"/>
            <a:ext cx="3140273" cy="520898"/>
          </a:xfrm>
          <a:prstGeom prst="rect">
            <a:avLst/>
          </a:prstGeom>
        </p:spPr>
        <p:txBody>
          <a:bodyPr wrap="square"/>
          <a:lstStyle/>
          <a:p>
            <a:pPr>
              <a:defRPr/>
            </a:pPr>
            <a:r>
              <a:rPr lang="ko-KR" altLang="en-US" sz="2000">
                <a:latin typeface="HY견고딕"/>
                <a:ea typeface="HY견고딕"/>
              </a:rPr>
              <a:t>가족과의 갈등 </a:t>
            </a:r>
            <a:r>
              <a:rPr lang="en-US" altLang="ko-KR" sz="2000">
                <a:latin typeface="HY견고딕"/>
                <a:ea typeface="HY견고딕"/>
              </a:rPr>
              <a:t>49.7%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45940" y="4453830"/>
            <a:ext cx="2850059" cy="461366"/>
          </a:xfrm>
          <a:prstGeom prst="rect">
            <a:avLst/>
          </a:prstGeom>
        </p:spPr>
        <p:txBody>
          <a:bodyPr wrap="square"/>
          <a:lstStyle/>
          <a:p>
            <a:pPr algn="ctr">
              <a:defRPr/>
            </a:pPr>
            <a:r>
              <a:rPr lang="ko-KR" altLang="en-US" sz="2000">
                <a:latin typeface="HY견고딕"/>
                <a:ea typeface="HY견고딕"/>
              </a:rPr>
              <a:t>가정 폭력 </a:t>
            </a:r>
            <a:r>
              <a:rPr lang="en-US" altLang="ko-KR" sz="2000">
                <a:latin typeface="HY견고딕"/>
                <a:ea typeface="HY견고딕"/>
              </a:rPr>
              <a:t>24.5%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0764" y="1486793"/>
            <a:ext cx="6953996" cy="446484"/>
          </a:xfrm>
          <a:prstGeom prst="rect">
            <a:avLst/>
          </a:prstGeom>
        </p:spPr>
        <p:txBody>
          <a:bodyPr wrap="square"/>
          <a:lstStyle/>
          <a:p>
            <a:pPr>
              <a:defRPr/>
            </a:pPr>
            <a:r>
              <a:rPr lang="en-US" altLang="ko-KR" sz="2000" b="1"/>
              <a:t>2018</a:t>
            </a:r>
            <a:r>
              <a:rPr lang="ko-KR" altLang="en-US" sz="2000" b="1"/>
              <a:t>년</a:t>
            </a:r>
            <a:r>
              <a:rPr lang="en-US" altLang="ko-KR" sz="2000" b="1"/>
              <a:t>,</a:t>
            </a:r>
            <a:r>
              <a:rPr lang="ko-KR" altLang="en-US" sz="2000" b="1"/>
              <a:t> 한국청소년정책연구원이 가출이유를 조사한 결과</a:t>
            </a:r>
            <a:r>
              <a:rPr lang="ko-KR" altLang="en-US"/>
              <a:t> </a:t>
            </a:r>
          </a:p>
        </p:txBody>
      </p:sp>
      <p:cxnSp>
        <p:nvCxnSpPr>
          <p:cNvPr id="48" name="꺾인 연결선 47"/>
          <p:cNvCxnSpPr/>
          <p:nvPr/>
        </p:nvCxnSpPr>
        <p:spPr>
          <a:xfrm rot="5400000" flipH="1" flipV="1">
            <a:off x="3199206" y="3521736"/>
            <a:ext cx="75600" cy="2865600"/>
          </a:xfrm>
          <a:prstGeom prst="bentConnector3">
            <a:avLst>
              <a:gd name="adj1" fmla="val -179381"/>
            </a:avLst>
          </a:prstGeom>
          <a:ln w="12700" algn="ctr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162346" y="5371207"/>
            <a:ext cx="4167187" cy="476250"/>
          </a:xfrm>
          <a:prstGeom prst="rect">
            <a:avLst/>
          </a:prstGeom>
        </p:spPr>
        <p:txBody>
          <a:bodyPr wrap="square"/>
          <a:lstStyle/>
          <a:p>
            <a:pPr>
              <a:defRPr/>
            </a:pPr>
            <a:r>
              <a:rPr lang="ko-KR" altLang="en-US" sz="2000"/>
              <a:t>가출 원인 </a:t>
            </a:r>
            <a:r>
              <a:rPr lang="en-US" altLang="ko-KR" sz="2000"/>
              <a:t>10</a:t>
            </a:r>
            <a:r>
              <a:rPr lang="ko-KR" altLang="en-US" sz="2000"/>
              <a:t>명중 </a:t>
            </a:r>
            <a:r>
              <a:rPr lang="en-US" altLang="ko-KR" sz="2000"/>
              <a:t>7</a:t>
            </a:r>
            <a:r>
              <a:rPr lang="ko-KR" altLang="en-US" sz="2000"/>
              <a:t>명은 가정불화</a:t>
            </a:r>
            <a:r>
              <a:rPr lang="ko-KR" altLang="en-US"/>
              <a:t> </a:t>
            </a:r>
          </a:p>
        </p:txBody>
      </p:sp>
      <p:sp>
        <p:nvSpPr>
          <p:cNvPr id="50" name="오른쪽 화살표 49"/>
          <p:cNvSpPr/>
          <p:nvPr/>
        </p:nvSpPr>
        <p:spPr>
          <a:xfrm>
            <a:off x="6438304" y="2856012"/>
            <a:ext cx="1852910" cy="120550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7" name="Rectangle 3"/>
          <p:cNvSpPr/>
          <p:nvPr/>
        </p:nvSpPr>
        <p:spPr>
          <a:xfrm>
            <a:off x="411939" y="152347"/>
            <a:ext cx="44721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아동</a:t>
            </a:r>
            <a:r>
              <a:rPr lang="en-US" altLang="ko-KR" sz="2000" b="1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·</a:t>
            </a:r>
            <a:r>
              <a:rPr lang="ko-KR" altLang="en-US" sz="2000" b="1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청소년의 가출과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899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49735" y="756067"/>
            <a:ext cx="45719" cy="4717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09027" y="740569"/>
            <a:ext cx="3744936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5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가상 사례</a:t>
            </a:r>
            <a:r>
              <a:rPr lang="en-US" altLang="ko-KR" sz="25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: </a:t>
            </a:r>
            <a:r>
              <a:rPr lang="ko-KR" altLang="en-US" sz="25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가정 밖 청소년</a:t>
            </a:r>
            <a:endParaRPr lang="ko-KR" altLang="en-US" sz="2500">
              <a:latin typeface="함초롬바탕"/>
              <a:ea typeface="함초롬바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733549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296525" y="-211931"/>
            <a:ext cx="1905000" cy="1905000"/>
          </a:xfrm>
          <a:prstGeom prst="rect">
            <a:avLst/>
          </a:prstGeom>
        </p:spPr>
      </p:pic>
      <p:sp>
        <p:nvSpPr>
          <p:cNvPr id="18" name="순서도: 수행의 시작/종료 17"/>
          <p:cNvSpPr/>
          <p:nvPr/>
        </p:nvSpPr>
        <p:spPr>
          <a:xfrm>
            <a:off x="2933934" y="2395873"/>
            <a:ext cx="7001665" cy="2833435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en-US" altLang="ko-KR" sz="2400"/>
          </a:p>
          <a:p>
            <a:pPr algn="ctr">
              <a:defRPr/>
            </a:pPr>
            <a:r>
              <a:rPr lang="ko-KR" altLang="en-US" sz="2400"/>
              <a:t>사회복지사 </a:t>
            </a:r>
            <a:r>
              <a:rPr lang="en-US" altLang="ko-KR" sz="2400"/>
              <a:t>H</a:t>
            </a:r>
            <a:r>
              <a:rPr lang="ko-KR" altLang="en-US" sz="2400"/>
              <a:t>씨는 아동학대 신고를 받고</a:t>
            </a:r>
            <a:endParaRPr lang="en-US" altLang="ko-KR" sz="2400"/>
          </a:p>
          <a:p>
            <a:pPr algn="ctr">
              <a:defRPr/>
            </a:pPr>
            <a:r>
              <a:rPr lang="en-US" altLang="ko-KR" sz="2400"/>
              <a:t>C</a:t>
            </a:r>
            <a:r>
              <a:rPr lang="ko-KR" altLang="en-US" sz="2400"/>
              <a:t>와 상담을 하게 되었습니다</a:t>
            </a:r>
            <a:r>
              <a:rPr lang="en-US" altLang="ko-KR" sz="2400"/>
              <a:t>.</a:t>
            </a:r>
            <a:r>
              <a:rPr lang="ko-KR" altLang="en-US" sz="2400"/>
              <a:t> </a:t>
            </a:r>
            <a:endParaRPr lang="en-US" altLang="ko-KR" sz="2400"/>
          </a:p>
          <a:p>
            <a:pPr algn="ctr">
              <a:defRPr/>
            </a:pPr>
            <a:r>
              <a:rPr lang="ko-KR" altLang="en-US" sz="2300"/>
              <a:t> 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08847" y="2874379"/>
            <a:ext cx="1905000" cy="1905000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067629" y="2645298"/>
            <a:ext cx="1905000" cy="1905000"/>
          </a:xfrm>
          <a:prstGeom prst="rect">
            <a:avLst/>
          </a:prstGeom>
        </p:spPr>
      </p:pic>
      <p:sp>
        <p:nvSpPr>
          <p:cNvPr id="15" name="Rectangle 3"/>
          <p:cNvSpPr/>
          <p:nvPr/>
        </p:nvSpPr>
        <p:spPr>
          <a:xfrm>
            <a:off x="470307" y="327451"/>
            <a:ext cx="4046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아동</a:t>
            </a:r>
            <a:r>
              <a:rPr lang="en-US" altLang="ko-KR" sz="2000" b="1" dirty="0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·</a:t>
            </a:r>
            <a:r>
              <a:rPr lang="ko-KR" altLang="en-US" sz="2000" b="1" dirty="0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청소년의 가출과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  <p:sp>
        <p:nvSpPr>
          <p:cNvPr id="12" name="순서도: 수행의 시작/종료 11"/>
          <p:cNvSpPr/>
          <p:nvPr/>
        </p:nvSpPr>
        <p:spPr>
          <a:xfrm>
            <a:off x="2933933" y="2410161"/>
            <a:ext cx="7001665" cy="2833435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en-US" altLang="ko-KR" sz="2400"/>
          </a:p>
          <a:p>
            <a:pPr algn="ctr">
              <a:defRPr/>
            </a:pPr>
            <a:r>
              <a:rPr lang="en-US" altLang="ko-KR" sz="2400"/>
              <a:t>C</a:t>
            </a:r>
            <a:r>
              <a:rPr lang="ko-KR" altLang="en-US" sz="2400"/>
              <a:t>는 알코올중독자인 아버지에게 상습적으로 폭행을 당해 가출을 했습니다</a:t>
            </a:r>
            <a:r>
              <a:rPr lang="en-US" altLang="ko-KR" sz="2400"/>
              <a:t>.</a:t>
            </a:r>
          </a:p>
          <a:p>
            <a:pPr algn="ctr">
              <a:defRPr/>
            </a:pPr>
            <a:r>
              <a:rPr lang="ko-KR" altLang="en-US" sz="2400"/>
              <a:t>신고 당일</a:t>
            </a:r>
            <a:r>
              <a:rPr lang="en-US" altLang="ko-KR" sz="2400"/>
              <a:t>, </a:t>
            </a:r>
            <a:r>
              <a:rPr lang="ko-KR" altLang="en-US" sz="2400"/>
              <a:t>돈이 떨어져 아버지 몰래 집에</a:t>
            </a:r>
            <a:endParaRPr lang="en-US" altLang="ko-KR" sz="2400"/>
          </a:p>
          <a:p>
            <a:pPr algn="ctr">
              <a:defRPr/>
            </a:pPr>
            <a:r>
              <a:rPr lang="ko-KR" altLang="en-US" sz="2400"/>
              <a:t> 들어왔다가 또 다시 폭행을 당했습니다 </a:t>
            </a:r>
            <a:r>
              <a:rPr lang="en-US" altLang="ko-KR" sz="2400"/>
              <a:t>.</a:t>
            </a:r>
            <a:r>
              <a:rPr lang="ko-KR" altLang="en-US" sz="2400"/>
              <a:t> </a:t>
            </a:r>
            <a:endParaRPr lang="en-US" altLang="ko-KR" sz="2400"/>
          </a:p>
          <a:p>
            <a:pPr algn="ctr">
              <a:defRPr/>
            </a:pPr>
            <a:r>
              <a:rPr lang="ko-KR" altLang="en-US" sz="2300"/>
              <a:t> </a:t>
            </a:r>
          </a:p>
        </p:txBody>
      </p:sp>
      <p:sp>
        <p:nvSpPr>
          <p:cNvPr id="13" name="순서도: 수행의 시작/종료 12"/>
          <p:cNvSpPr/>
          <p:nvPr/>
        </p:nvSpPr>
        <p:spPr>
          <a:xfrm>
            <a:off x="2933932" y="2395871"/>
            <a:ext cx="7001665" cy="2833435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r>
              <a:rPr lang="ko-KR" altLang="en-US" sz="2400"/>
              <a:t> </a:t>
            </a:r>
            <a:endParaRPr lang="en-US" altLang="ko-KR" sz="2400"/>
          </a:p>
          <a:p>
            <a:pPr algn="ctr">
              <a:defRPr/>
            </a:pPr>
            <a:r>
              <a:rPr lang="ko-KR" altLang="en-US" sz="2300"/>
              <a:t> </a:t>
            </a:r>
            <a:r>
              <a:rPr lang="en-US" altLang="ko-KR" sz="2300"/>
              <a:t>C</a:t>
            </a:r>
            <a:r>
              <a:rPr lang="ko-KR" altLang="en-US" sz="2300"/>
              <a:t>는 아버지의 눈을 피해 온전히 독립하기</a:t>
            </a:r>
            <a:endParaRPr lang="en-US" altLang="ko-KR" sz="2300"/>
          </a:p>
          <a:p>
            <a:pPr algn="ctr">
              <a:defRPr/>
            </a:pPr>
            <a:r>
              <a:rPr lang="ko-KR" altLang="en-US" sz="2300"/>
              <a:t> 위해 학교를 그만 두고</a:t>
            </a:r>
            <a:r>
              <a:rPr lang="en-US" altLang="ko-KR" sz="2300"/>
              <a:t>,</a:t>
            </a:r>
          </a:p>
          <a:p>
            <a:pPr algn="ctr">
              <a:defRPr/>
            </a:pPr>
            <a:r>
              <a:rPr lang="ko-KR" altLang="en-US" sz="2300"/>
              <a:t>공장에 들어가기를 원하고 있습니다</a:t>
            </a:r>
            <a:r>
              <a:rPr lang="en-US" altLang="ko-KR" sz="2300"/>
              <a:t>.</a:t>
            </a:r>
            <a:r>
              <a:rPr lang="ko-KR" altLang="en-US" sz="2300"/>
              <a:t> </a:t>
            </a:r>
          </a:p>
        </p:txBody>
      </p:sp>
      <p:sp>
        <p:nvSpPr>
          <p:cNvPr id="14" name="순서도: 수행의 시작/종료 13"/>
          <p:cNvSpPr/>
          <p:nvPr/>
        </p:nvSpPr>
        <p:spPr>
          <a:xfrm>
            <a:off x="2933931" y="2410161"/>
            <a:ext cx="7001665" cy="2833435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r>
              <a:rPr lang="en-US" altLang="ko-KR" sz="2800"/>
              <a:t>H</a:t>
            </a:r>
            <a:r>
              <a:rPr lang="ko-KR" altLang="en-US" sz="2800"/>
              <a:t>씨는 </a:t>
            </a:r>
            <a:r>
              <a:rPr lang="en-US" altLang="ko-KR" sz="2800"/>
              <a:t>C</a:t>
            </a:r>
            <a:r>
              <a:rPr lang="ko-KR" altLang="en-US" sz="2800"/>
              <a:t>가 아버지로부터 독립하고</a:t>
            </a:r>
            <a:endParaRPr lang="en-US" altLang="ko-KR" sz="2800"/>
          </a:p>
          <a:p>
            <a:pPr algn="ctr">
              <a:defRPr/>
            </a:pPr>
            <a:r>
              <a:rPr lang="ko-KR" altLang="en-US" sz="2800"/>
              <a:t>학업을 중단하도록</a:t>
            </a:r>
            <a:endParaRPr lang="en-US" altLang="ko-KR" sz="2800"/>
          </a:p>
          <a:p>
            <a:pPr algn="ctr">
              <a:defRPr/>
            </a:pPr>
            <a:r>
              <a:rPr lang="ko-KR" altLang="en-US" sz="2800"/>
              <a:t>자기결정권을 존중해야할까요</a:t>
            </a:r>
            <a:r>
              <a:rPr lang="en-US" altLang="ko-KR" sz="2800"/>
              <a:t>?</a:t>
            </a:r>
            <a:r>
              <a:rPr lang="ko-KR" alt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93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9030" y="1045242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4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14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ko-KR" altLang="en-US" sz="14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733549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3"/>
          <p:cNvSpPr/>
          <p:nvPr/>
        </p:nvSpPr>
        <p:spPr>
          <a:xfrm>
            <a:off x="470307" y="327451"/>
            <a:ext cx="4081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아동</a:t>
            </a:r>
            <a:r>
              <a:rPr lang="en-US" altLang="ko-KR" sz="2000" b="1" dirty="0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·</a:t>
            </a:r>
            <a:r>
              <a:rPr lang="ko-KR" altLang="en-US" sz="2000" b="1" dirty="0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청소년의 가출과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49735" y="756067"/>
            <a:ext cx="45719" cy="4717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09027" y="740569"/>
            <a:ext cx="7747634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5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아동</a:t>
            </a:r>
            <a:r>
              <a:rPr lang="en-US" altLang="ko-KR" sz="25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·</a:t>
            </a:r>
            <a:r>
              <a:rPr lang="ko-KR" altLang="en-US" sz="25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청소년의 자기결정권 보장 위한 사회복지사의 역할</a:t>
            </a:r>
            <a:endParaRPr lang="ko-KR" altLang="en-US" sz="2500">
              <a:latin typeface="함초롬바탕"/>
              <a:ea typeface="함초롬바탕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448294"/>
            <a:ext cx="1219200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endParaRPr lang="en-US" altLang="ko-KR" b="1"/>
          </a:p>
          <a:p>
            <a:pPr algn="ctr">
              <a:lnSpc>
                <a:spcPts val="3500"/>
              </a:lnSpc>
            </a:pPr>
            <a:r>
              <a:rPr lang="en-US" altLang="ko-KR" sz="3200" b="1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“</a:t>
            </a:r>
            <a:r>
              <a:rPr lang="ko-KR" altLang="en-US" sz="3200" b="1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충분한 정보 없이 이루어진 </a:t>
            </a:r>
            <a:r>
              <a:rPr lang="ko-KR" altLang="en-US" sz="3200" b="1" smtClean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자기결정</a:t>
            </a:r>
            <a:r>
              <a:rPr lang="ko-KR" altLang="en-US" sz="3200" b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이므로 제한 하되</a:t>
            </a:r>
            <a:r>
              <a:rPr lang="en-US" altLang="ko-KR" sz="3200" b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  <a:endParaRPr lang="en-US" altLang="ko-KR" sz="3200" b="1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ctr">
              <a:lnSpc>
                <a:spcPts val="3500"/>
              </a:lnSpc>
            </a:pPr>
            <a:r>
              <a:rPr lang="ko-KR" altLang="en-US" sz="32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보다 </a:t>
            </a:r>
            <a:r>
              <a:rPr lang="ko-KR" altLang="en-US" sz="3200" b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나은 서비스 정보를 제공하여 그 중 </a:t>
            </a:r>
            <a:r>
              <a:rPr lang="ko-KR" altLang="en-US" sz="3200" b="1" smtClean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선택</a:t>
            </a:r>
            <a:r>
              <a:rPr lang="ko-KR" altLang="en-US" sz="3200" b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하도록 </a:t>
            </a:r>
            <a:r>
              <a:rPr lang="ko-KR" altLang="en-US" sz="32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한다</a:t>
            </a:r>
            <a:r>
              <a:rPr lang="en-US" altLang="ko-KR" sz="32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.”</a:t>
            </a:r>
          </a:p>
          <a:p>
            <a:pPr algn="ctr">
              <a:lnSpc>
                <a:spcPts val="3500"/>
              </a:lnSpc>
            </a:pPr>
            <a:endParaRPr lang="en-US" altLang="ko-KR" b="1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03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9030" y="1045242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4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14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ko-KR" altLang="en-US" sz="14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733549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108083" y="6243639"/>
            <a:ext cx="412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※</a:t>
            </a:r>
            <a:r>
              <a:rPr lang="ko-KR" altLang="en-US"/>
              <a:t>출처</a:t>
            </a:r>
            <a:r>
              <a:rPr lang="en-US" altLang="ko-KR"/>
              <a:t>: </a:t>
            </a:r>
            <a:r>
              <a:rPr lang="ko-KR" altLang="en-US"/>
              <a:t>보건복지부 국립건강정신센터</a:t>
            </a:r>
          </a:p>
        </p:txBody>
      </p:sp>
      <p:sp>
        <p:nvSpPr>
          <p:cNvPr id="10" name="Rectangle 3"/>
          <p:cNvSpPr/>
          <p:nvPr/>
        </p:nvSpPr>
        <p:spPr>
          <a:xfrm>
            <a:off x="470307" y="327451"/>
            <a:ext cx="4161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아동</a:t>
            </a:r>
            <a:r>
              <a:rPr lang="en-US" altLang="ko-KR" sz="2000" b="1" dirty="0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·</a:t>
            </a:r>
            <a:r>
              <a:rPr lang="ko-KR" altLang="en-US" sz="2000" b="1" dirty="0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청소년의 가출과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49735" y="756067"/>
            <a:ext cx="45719" cy="4717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09027" y="740569"/>
            <a:ext cx="7747634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5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아동</a:t>
            </a:r>
            <a:r>
              <a:rPr lang="en-US" altLang="ko-KR" sz="25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·</a:t>
            </a:r>
            <a:r>
              <a:rPr lang="ko-KR" altLang="en-US" sz="25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청소년의 자기결정권 보장 위한 사회복지사의 역할</a:t>
            </a:r>
            <a:endParaRPr lang="ko-KR" altLang="en-US" sz="2500">
              <a:latin typeface="함초롬바탕"/>
              <a:ea typeface="함초롬바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274" y="1561909"/>
            <a:ext cx="11476664" cy="4871013"/>
          </a:xfrm>
          <a:prstGeom prst="rect">
            <a:avLst/>
          </a:prstGeom>
        </p:spPr>
        <p:txBody>
          <a:bodyPr wrap="square"/>
          <a:lstStyle/>
          <a:p>
            <a:pPr marL="425500" indent="-425500">
              <a:buNone/>
              <a:defRPr/>
            </a:pPr>
            <a:r>
              <a:rPr lang="en-US" altLang="ko-KR" sz="2300" b="1">
                <a:latin typeface="함초롬바탕"/>
                <a:ea typeface="함초롬바탕"/>
                <a:cs typeface="함초롬바탕"/>
              </a:rPr>
              <a:t>1.</a:t>
            </a:r>
            <a:r>
              <a:rPr lang="ko-KR" altLang="en-US" sz="2300" b="1">
                <a:latin typeface="함초롬바탕"/>
                <a:ea typeface="함초롬바탕"/>
                <a:cs typeface="함초롬바탕"/>
              </a:rPr>
              <a:t> 보호사업</a:t>
            </a:r>
            <a:endParaRPr lang="ko-KR" altLang="en-US" sz="2300">
              <a:latin typeface="함초롬바탕"/>
              <a:ea typeface="함초롬바탕"/>
              <a:cs typeface="함초롬바탕"/>
            </a:endParaRPr>
          </a:p>
          <a:p>
            <a:pPr>
              <a:defRPr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    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아이들의 기본적인 안전감 향상을 위해  안전적인 환경을 조성한다.</a:t>
            </a:r>
          </a:p>
          <a:p>
            <a:pPr>
              <a:defRPr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    예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) 아동 사례관리, 학교생활지도, 상담</a:t>
            </a:r>
          </a:p>
          <a:p>
            <a:pPr>
              <a:defRPr/>
            </a:pPr>
            <a:endParaRPr lang="en-US" altLang="ko-KR" sz="2000">
              <a:latin typeface="함초롬바탕"/>
              <a:ea typeface="함초롬바탕"/>
              <a:cs typeface="함초롬바탕"/>
            </a:endParaRPr>
          </a:p>
          <a:p>
            <a:pPr>
              <a:defRPr/>
            </a:pPr>
            <a:r>
              <a:rPr lang="en-US" altLang="ko-KR" sz="2300" b="1">
                <a:latin typeface="함초롬바탕"/>
                <a:ea typeface="함초롬바탕"/>
                <a:cs typeface="함초롬바탕"/>
              </a:rPr>
              <a:t>2.</a:t>
            </a:r>
            <a:r>
              <a:rPr lang="ko-KR" altLang="en-US" sz="2300" b="1">
                <a:latin typeface="함초롬바탕"/>
                <a:ea typeface="함초롬바탕"/>
                <a:cs typeface="함초롬바탕"/>
              </a:rPr>
              <a:t> </a:t>
            </a:r>
            <a:r>
              <a:rPr sz="2300" b="1">
                <a:latin typeface="함초롬바탕"/>
                <a:ea typeface="함초롬바탕"/>
                <a:cs typeface="함초롬바탕"/>
              </a:rPr>
              <a:t>교육 사업</a:t>
            </a:r>
            <a:endParaRPr sz="2700">
              <a:latin typeface="함초롬바탕"/>
              <a:ea typeface="함초롬바탕"/>
              <a:cs typeface="함초롬바탕"/>
            </a:endParaRPr>
          </a:p>
          <a:p>
            <a:pPr marL="428400" indent="-428400">
              <a:buClr>
                <a:srgbClr val="000000"/>
              </a:buClr>
              <a:buFont typeface="Arial"/>
              <a:buNone/>
              <a:defRPr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     </a:t>
            </a:r>
            <a:r>
              <a:rPr sz="2000">
                <a:latin typeface="함초롬바탕"/>
                <a:ea typeface="함초롬바탕"/>
                <a:cs typeface="함초롬바탕"/>
              </a:rPr>
              <a:t>아동 스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스</a:t>
            </a:r>
            <a:r>
              <a:rPr sz="2000">
                <a:latin typeface="함초롬바탕"/>
                <a:ea typeface="함초롬바탕"/>
                <a:cs typeface="함초롬바탕"/>
              </a:rPr>
              <a:t>로가 위험으로부터 자신을 보호할 수 있도록 안전에 대한 지식. 기술과 태도 등을</a:t>
            </a:r>
            <a:endParaRPr lang="en-US" sz="2000">
              <a:latin typeface="함초롬바탕"/>
              <a:ea typeface="함초롬바탕"/>
              <a:cs typeface="함초롬바탕"/>
            </a:endParaRPr>
          </a:p>
          <a:p>
            <a:pPr marL="428400" indent="-428400">
              <a:buClr>
                <a:srgbClr val="000000"/>
              </a:buClr>
              <a:buFont typeface="Arial"/>
              <a:buNone/>
              <a:defRPr/>
            </a:pPr>
            <a:r>
              <a:rPr lang="en-US" sz="2000">
                <a:latin typeface="함초롬바탕"/>
                <a:ea typeface="함초롬바탕"/>
                <a:cs typeface="함초롬바탕"/>
              </a:rPr>
              <a:t>     </a:t>
            </a:r>
            <a:r>
              <a:rPr sz="2000">
                <a:latin typeface="함초롬바탕"/>
                <a:ea typeface="함초롬바탕"/>
                <a:cs typeface="함초롬바탕"/>
              </a:rPr>
              <a:t>가르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치</a:t>
            </a:r>
            <a:r>
              <a:rPr sz="2000">
                <a:latin typeface="함초롬바탕"/>
                <a:ea typeface="함초롬바탕"/>
                <a:cs typeface="함초롬바탕"/>
              </a:rPr>
              <a:t>는 사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업이다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. 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더 나아가 </a:t>
            </a:r>
            <a:r>
              <a:rPr sz="2000">
                <a:latin typeface="함초롬바탕"/>
                <a:ea typeface="함초롬바탕"/>
                <a:cs typeface="함초롬바탕"/>
              </a:rPr>
              <a:t>타인의 생명을 존중하는 인간 개개인의 존엄성을 가르치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는 등의</a:t>
            </a:r>
            <a:endParaRPr lang="en-US" altLang="ko-KR" sz="2000">
              <a:latin typeface="함초롬바탕"/>
              <a:ea typeface="함초롬바탕"/>
              <a:cs typeface="함초롬바탕"/>
            </a:endParaRPr>
          </a:p>
          <a:p>
            <a:pPr marL="428400" indent="-428400">
              <a:buClr>
                <a:srgbClr val="000000"/>
              </a:buClr>
              <a:buFont typeface="Arial"/>
              <a:buNone/>
              <a:defRPr/>
            </a:pP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    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 교육활동도 포함된다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.</a:t>
            </a:r>
          </a:p>
          <a:p>
            <a:pPr marL="428400" indent="-428400">
              <a:buClr>
                <a:srgbClr val="000000"/>
              </a:buClr>
              <a:buFont typeface="Arial"/>
              <a:buNone/>
              <a:defRPr/>
            </a:pPr>
            <a:r>
              <a:rPr lang="en-US" sz="2000">
                <a:latin typeface="함초롬바탕"/>
                <a:ea typeface="함초롬바탕"/>
                <a:cs typeface="함초롬바탕"/>
              </a:rPr>
              <a:t>     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예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) </a:t>
            </a:r>
            <a:r>
              <a:rPr lang="ko-KR" altLang="en-US" sz="200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성교육, 교통안전교육,건강관리,독서교육,시사교육,</a:t>
            </a:r>
          </a:p>
          <a:p>
            <a:pPr marL="428400" indent="-428400">
              <a:buClr>
                <a:srgbClr val="000000"/>
              </a:buClr>
              <a:buFont typeface="Arial"/>
              <a:buNone/>
              <a:defRPr/>
            </a:pPr>
            <a:endParaRPr lang="en-US" altLang="ko-KR" sz="2000">
              <a:latin typeface="함초롬바탕"/>
              <a:ea typeface="함초롬바탕"/>
              <a:cs typeface="함초롬바탕"/>
            </a:endParaRPr>
          </a:p>
          <a:p>
            <a:pPr marL="428400" indent="-428400">
              <a:buClr>
                <a:srgbClr val="000000"/>
              </a:buClr>
              <a:buFont typeface="Arial"/>
              <a:buNone/>
              <a:defRPr/>
            </a:pPr>
            <a:r>
              <a:rPr lang="en-US" altLang="ko-KR" sz="2300" b="1">
                <a:latin typeface="함초롬바탕"/>
                <a:ea typeface="함초롬바탕"/>
                <a:cs typeface="함초롬바탕"/>
              </a:rPr>
              <a:t>3.아동 심리·정서 지원 사업</a:t>
            </a:r>
            <a:endParaRPr lang="en-US" altLang="ko-KR" sz="1200">
              <a:latin typeface="함초롬바탕"/>
              <a:ea typeface="함초롬바탕"/>
              <a:cs typeface="함초롬바탕"/>
            </a:endParaRPr>
          </a:p>
          <a:p>
            <a:pPr marL="428400" indent="-428400">
              <a:buClr>
                <a:srgbClr val="000000"/>
              </a:buClr>
              <a:buFont typeface="Arial"/>
              <a:buNone/>
              <a:defRPr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    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학대, 방임에 노출된 아동들의 심리적 안전감을 형성하기 위한 전문 상담프로그램을 진행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하는 등</a:t>
            </a:r>
            <a:endParaRPr lang="en-US" altLang="ko-KR" sz="2000">
              <a:latin typeface="함초롬바탕"/>
              <a:ea typeface="함초롬바탕"/>
              <a:cs typeface="함초롬바탕"/>
            </a:endParaRPr>
          </a:p>
          <a:p>
            <a:pPr marL="428400" indent="-428400">
              <a:buClr>
                <a:srgbClr val="000000"/>
              </a:buClr>
              <a:buFont typeface="Arial"/>
              <a:buNone/>
              <a:defRPr/>
            </a:pP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    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아동의 정서적 자원을 돕는다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.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 </a:t>
            </a:r>
            <a:endParaRPr lang="en-US" altLang="ko-KR" sz="2000">
              <a:latin typeface="함초롬바탕"/>
              <a:ea typeface="함초롬바탕"/>
              <a:cs typeface="함초롬바탕"/>
            </a:endParaRPr>
          </a:p>
          <a:p>
            <a:pPr marL="428400" indent="-428400">
              <a:buClr>
                <a:srgbClr val="000000"/>
              </a:buClr>
              <a:buFont typeface="Arial"/>
              <a:buNone/>
              <a:defRPr/>
            </a:pP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    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예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) 초기적응 프로그램, 개별상담, 집단상담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303506" y="2247088"/>
            <a:ext cx="1566153" cy="36965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501956" y="5690680"/>
            <a:ext cx="2130358" cy="36965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694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/>
        </p:nvSpPr>
        <p:spPr>
          <a:xfrm>
            <a:off x="2823210" y="3045903"/>
            <a:ext cx="6918669" cy="1242702"/>
          </a:xfrm>
          <a:prstGeom prst="rect">
            <a:avLst/>
          </a:prstGeom>
        </p:spPr>
        <p:txBody>
          <a:bodyPr wrap="square" lIns="57205" tIns="28602" rIns="57205" bIns="28602">
            <a:spAutoFit/>
          </a:bodyPr>
          <a:lstStyle/>
          <a:p>
            <a:pPr algn="ctr"/>
            <a:r>
              <a:rPr lang="en-US" altLang="ko-KR" sz="41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00" algn="ctr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</a:t>
            </a:r>
            <a:r>
              <a:rPr lang="ko-KR" altLang="en-US" sz="3600" b="1">
                <a:solidFill>
                  <a:schemeClr val="bg1"/>
                </a:solidFill>
                <a:effectLst>
                  <a:outerShdw blurRad="1270000" algn="ctr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정신장애인</a:t>
            </a:r>
            <a:r>
              <a:rPr lang="en-US" altLang="ko-KR" sz="3600" b="1">
                <a:solidFill>
                  <a:schemeClr val="bg1"/>
                </a:solidFill>
                <a:effectLst>
                  <a:outerShdw blurRad="1270000" algn="ctr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3600" b="1">
                <a:solidFill>
                  <a:schemeClr val="bg1"/>
                </a:solidFill>
                <a:effectLst>
                  <a:outerShdw blurRad="1270000" algn="ctr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조현병</a:t>
            </a:r>
            <a:r>
              <a:rPr lang="en-US" altLang="ko-KR" sz="3600" b="1">
                <a:solidFill>
                  <a:schemeClr val="bg1"/>
                </a:solidFill>
                <a:effectLst>
                  <a:outerShdw blurRad="1270000" algn="ctr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3600" b="1">
                <a:solidFill>
                  <a:schemeClr val="bg1"/>
                </a:solidFill>
                <a:effectLst>
                  <a:outerShdw blurRad="1270000" algn="ctr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치매 등</a:t>
            </a:r>
            <a:r>
              <a:rPr lang="en-US" altLang="ko-KR" sz="3600" b="1">
                <a:solidFill>
                  <a:schemeClr val="bg1"/>
                </a:solidFill>
                <a:effectLst>
                  <a:outerShdw blurRad="1270000" algn="ctr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3600" b="1">
                <a:solidFill>
                  <a:schemeClr val="bg1"/>
                </a:solidFill>
                <a:effectLst>
                  <a:outerShdw blurRad="1270000" algn="ctr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</a:t>
            </a:r>
            <a:endParaRPr lang="en-US" altLang="ko-KR" sz="3600" b="1">
              <a:solidFill>
                <a:schemeClr val="bg1"/>
              </a:solidFill>
              <a:effectLst>
                <a:outerShdw blurRad="1270000" algn="ctr" rotWithShape="0">
                  <a:schemeClr val="bg1">
                    <a:lumMod val="50000"/>
                    <a:alpha val="40000"/>
                  </a:scheme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3600" b="1">
                <a:solidFill>
                  <a:schemeClr val="bg1"/>
                </a:solidFill>
                <a:effectLst>
                  <a:outerShdw blurRad="1270000" algn="ctr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강제입원과 자기결정권</a:t>
            </a:r>
            <a:endParaRPr lang="id-ID" sz="3600" b="1" dirty="0">
              <a:solidFill>
                <a:schemeClr val="bg1"/>
              </a:solidFill>
              <a:effectLst>
                <a:outerShdw blurRad="1270000" algn="ctr" rotWithShape="0">
                  <a:schemeClr val="bg1">
                    <a:lumMod val="50000"/>
                    <a:alpha val="40000"/>
                  </a:scheme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9" name="Straight Connector 12"/>
          <p:cNvCxnSpPr>
            <a:cxnSpLocks/>
          </p:cNvCxnSpPr>
          <p:nvPr/>
        </p:nvCxnSpPr>
        <p:spPr>
          <a:xfrm flipH="1" flipV="1">
            <a:off x="8015779" y="2270215"/>
            <a:ext cx="1600890" cy="29274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2"/>
          <p:cNvCxnSpPr>
            <a:cxnSpLocks/>
          </p:cNvCxnSpPr>
          <p:nvPr/>
        </p:nvCxnSpPr>
        <p:spPr>
          <a:xfrm flipH="1" flipV="1">
            <a:off x="9186021" y="2270216"/>
            <a:ext cx="555858" cy="1873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2"/>
          <p:cNvCxnSpPr>
            <a:cxnSpLocks/>
          </p:cNvCxnSpPr>
          <p:nvPr/>
        </p:nvCxnSpPr>
        <p:spPr>
          <a:xfrm flipH="1" flipV="1">
            <a:off x="3312674" y="4517521"/>
            <a:ext cx="1600890" cy="29274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2"/>
          <p:cNvCxnSpPr>
            <a:cxnSpLocks/>
          </p:cNvCxnSpPr>
          <p:nvPr/>
        </p:nvCxnSpPr>
        <p:spPr>
          <a:xfrm flipH="1" flipV="1">
            <a:off x="3034745" y="2937102"/>
            <a:ext cx="555858" cy="1873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74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40516" y="481182"/>
            <a:ext cx="6912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정신 장애인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조현병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치매 등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 자기결정권 관련 이슈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49735" y="1060740"/>
            <a:ext cx="45719" cy="4717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6" y="1002098"/>
            <a:ext cx="5874755" cy="574240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61" y="942847"/>
            <a:ext cx="5458736" cy="57200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-720000">
            <a:off x="3321492" y="2442344"/>
            <a:ext cx="3565961" cy="52322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치료적 이득</a:t>
            </a:r>
            <a:r>
              <a:rPr lang="en-US" altLang="ko-K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-480000">
            <a:off x="3399033" y="5095623"/>
            <a:ext cx="6815462" cy="70788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정신 장애인의 인권</a:t>
            </a:r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540000">
            <a:off x="6589436" y="3301786"/>
            <a:ext cx="3698168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다수의 안전</a:t>
            </a:r>
            <a:r>
              <a:rPr lang="en-US" altLang="ko-K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481638" y="119867"/>
            <a:ext cx="455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정신장애인의 강제입원과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41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0" y="0"/>
            <a:ext cx="7361695" cy="6858000"/>
            <a:chOff x="0" y="0"/>
            <a:chExt cx="7361695" cy="6858000"/>
          </a:xfrm>
        </p:grpSpPr>
        <p:sp>
          <p:nvSpPr>
            <p:cNvPr id="7" name="직사각형 6"/>
            <p:cNvSpPr/>
            <p:nvPr/>
          </p:nvSpPr>
          <p:spPr>
            <a:xfrm>
              <a:off x="0" y="0"/>
              <a:ext cx="5749871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이등변 삼각형 13"/>
            <p:cNvSpPr/>
            <p:nvPr/>
          </p:nvSpPr>
          <p:spPr>
            <a:xfrm rot="10800000">
              <a:off x="4138047" y="0"/>
              <a:ext cx="3223648" cy="6858000"/>
            </a:xfrm>
            <a:prstGeom prst="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직사각형 16"/>
          <p:cNvSpPr/>
          <p:nvPr/>
        </p:nvSpPr>
        <p:spPr>
          <a:xfrm rot="809595">
            <a:off x="6407990" y="-264250"/>
            <a:ext cx="734251" cy="5318678"/>
          </a:xfrm>
          <a:prstGeom prst="rect">
            <a:avLst/>
          </a:prstGeom>
          <a:solidFill>
            <a:schemeClr val="tx2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6796411" y="1112520"/>
            <a:ext cx="1212209" cy="6260742"/>
            <a:chOff x="6948811" y="960120"/>
            <a:chExt cx="1212209" cy="6260742"/>
          </a:xfrm>
        </p:grpSpPr>
        <p:sp>
          <p:nvSpPr>
            <p:cNvPr id="20" name="직사각형 19"/>
            <p:cNvSpPr/>
            <p:nvPr/>
          </p:nvSpPr>
          <p:spPr>
            <a:xfrm rot="849746">
              <a:off x="6948811" y="1039529"/>
              <a:ext cx="263288" cy="6181333"/>
            </a:xfrm>
            <a:prstGeom prst="rect">
              <a:avLst/>
            </a:prstGeom>
            <a:solidFill>
              <a:schemeClr val="tx2">
                <a:lumMod val="5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7665720" y="960120"/>
              <a:ext cx="495300" cy="213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7441" y="434507"/>
            <a:ext cx="14574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목      차</a:t>
            </a:r>
            <a:r>
              <a:rPr lang="en-US" altLang="ko-KR" sz="2600" b="1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_</a:t>
            </a:r>
            <a:endParaRPr lang="ko-KR" altLang="en-US" sz="2600" b="1" dirty="0">
              <a:solidFill>
                <a:schemeClr val="bg1">
                  <a:lumMod val="9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182" y="1152890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Ⅰ. </a:t>
            </a:r>
            <a:r>
              <a:rPr lang="ko-KR" altLang="en-US" sz="2000" b="1" dirty="0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서론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1182" y="1593289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1. </a:t>
            </a:r>
            <a:r>
              <a:rPr lang="ko-KR" altLang="en-US" dirty="0" err="1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자기결정권이란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dirty="0">
              <a:solidFill>
                <a:schemeClr val="bg1">
                  <a:lumMod val="9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1182" y="2023065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dirty="0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자기결정권의 지침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1182" y="2484725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dirty="0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자기결정권 제한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1182" y="3479759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Ⅱ. </a:t>
            </a:r>
            <a:r>
              <a:rPr lang="ko-KR" altLang="en-US" sz="2000" b="1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본론</a:t>
            </a:r>
            <a:endParaRPr lang="ko-KR" altLang="en-US" sz="2000" b="1" dirty="0">
              <a:solidFill>
                <a:schemeClr val="bg1">
                  <a:lumMod val="9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1182" y="5493917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Ⅲ. </a:t>
            </a:r>
            <a:r>
              <a:rPr lang="ko-KR" altLang="en-US" sz="2000" b="1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결론</a:t>
            </a:r>
            <a:endParaRPr lang="ko-KR" altLang="en-US" sz="2000" b="1" dirty="0">
              <a:solidFill>
                <a:schemeClr val="bg1">
                  <a:lumMod val="9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1182" y="5980423"/>
            <a:ext cx="318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</a:t>
            </a:r>
            <a:r>
              <a:rPr lang="ko-KR" altLang="en-US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사회복지실천과  자기결정권</a:t>
            </a:r>
            <a:endParaRPr lang="ko-KR" altLang="en-US" dirty="0">
              <a:solidFill>
                <a:schemeClr val="bg1">
                  <a:lumMod val="9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182" y="3976119"/>
            <a:ext cx="368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1. </a:t>
            </a:r>
            <a:r>
              <a:rPr lang="ko-KR" altLang="en-US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아동</a:t>
            </a:r>
            <a:r>
              <a:rPr lang="en-US" altLang="ko-KR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청소년의 가출과 자기결정권</a:t>
            </a:r>
            <a:endParaRPr lang="ko-KR" altLang="en-US" dirty="0">
              <a:solidFill>
                <a:schemeClr val="bg1">
                  <a:lumMod val="9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1182" y="4437784"/>
            <a:ext cx="571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정신장애인</a:t>
            </a:r>
            <a:r>
              <a:rPr lang="en-US" altLang="ko-KR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조현병</a:t>
            </a:r>
            <a:r>
              <a:rPr lang="en-US" altLang="ko-KR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치매 등</a:t>
            </a:r>
            <a:r>
              <a:rPr lang="en-US" altLang="ko-KR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강제입원과 자기결정권</a:t>
            </a:r>
            <a:endParaRPr lang="ko-KR" altLang="en-US" dirty="0">
              <a:solidFill>
                <a:schemeClr val="bg1">
                  <a:lumMod val="9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1182" y="4899449"/>
            <a:ext cx="26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여성학대와 자기결정권</a:t>
            </a:r>
            <a:endParaRPr lang="ko-KR" altLang="en-US" dirty="0">
              <a:solidFill>
                <a:schemeClr val="bg1">
                  <a:lumMod val="9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157E15E-4F30-4673-BF27-84038C7DE5E2}"/>
              </a:ext>
            </a:extLst>
          </p:cNvPr>
          <p:cNvSpPr txBox="1"/>
          <p:nvPr/>
        </p:nvSpPr>
        <p:spPr>
          <a:xfrm>
            <a:off x="501181" y="2921439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en-US" altLang="ko-KR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mtClean="0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자기결정권의 </a:t>
            </a:r>
            <a:r>
              <a:rPr lang="ko-KR" altLang="en-US" dirty="0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딜레마</a:t>
            </a:r>
          </a:p>
        </p:txBody>
      </p:sp>
    </p:spTree>
    <p:extLst>
      <p:ext uri="{BB962C8B-B14F-4D97-AF65-F5344CB8AC3E}">
        <p14:creationId xmlns:p14="http://schemas.microsoft.com/office/powerpoint/2010/main" val="6632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850287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736077" y="6410166"/>
            <a:ext cx="3354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※</a:t>
            </a:r>
            <a:r>
              <a:rPr lang="ko-KR" altLang="en-US"/>
              <a:t>출처</a:t>
            </a:r>
            <a:r>
              <a:rPr lang="en-US" altLang="ko-KR"/>
              <a:t>: </a:t>
            </a:r>
            <a:r>
              <a:rPr lang="ko-KR" altLang="en-US" smtClean="0"/>
              <a:t>국가인권위원회</a:t>
            </a:r>
            <a:r>
              <a:rPr lang="en-US" altLang="ko-KR" smtClean="0"/>
              <a:t>. 2014.</a:t>
            </a: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1147318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smtClean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정신과 입원환자 중 자입원 비율이 </a:t>
            </a:r>
            <a:r>
              <a:rPr lang="en-US" altLang="ko-KR" sz="2800" b="1" smtClean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24.1%, </a:t>
            </a:r>
            <a:r>
              <a:rPr lang="ko-KR" altLang="en-US" sz="2800" b="1" smtClean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비자의 입원율은 </a:t>
            </a:r>
            <a:r>
              <a:rPr lang="en-US" altLang="ko-KR" sz="2800" b="1" smtClean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75.9%</a:t>
            </a:r>
          </a:p>
          <a:p>
            <a:pPr algn="ctr"/>
            <a:r>
              <a:rPr lang="en-US" altLang="ko-KR" sz="2800" b="1" smtClean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“</a:t>
            </a:r>
            <a:r>
              <a:rPr lang="ko-KR" altLang="en-US" sz="2800" b="1" smtClean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즉</a:t>
            </a:r>
            <a:r>
              <a:rPr lang="en-US" altLang="ko-KR" sz="2800" b="1" smtClean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en-US" altLang="ko-KR" sz="3600" smtClean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</a:t>
            </a:r>
            <a:r>
              <a:rPr lang="ko-KR" altLang="en-US" sz="3600" smtClean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명 중 </a:t>
            </a:r>
            <a:r>
              <a:rPr lang="en-US" altLang="ko-KR" sz="3600" smtClean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8</a:t>
            </a:r>
            <a:r>
              <a:rPr lang="ko-KR" altLang="en-US" sz="3600" smtClean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명</a:t>
            </a:r>
            <a:r>
              <a:rPr lang="ko-KR" altLang="en-US" sz="2800" b="1" smtClean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은 강제입원 환자</a:t>
            </a:r>
            <a:r>
              <a:rPr lang="en-US" altLang="ko-KR" sz="2400" b="1" smtClean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”</a:t>
            </a:r>
            <a:endParaRPr lang="ko-KR" altLang="en-US" sz="2400" b="1" dirty="0">
              <a:solidFill>
                <a:srgbClr val="FF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4690542" y="4859456"/>
            <a:ext cx="1877439" cy="321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6383122" y="4896737"/>
            <a:ext cx="1444568" cy="369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9867201" y="4895114"/>
            <a:ext cx="1738064" cy="369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440516" y="491101"/>
            <a:ext cx="584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정신장애인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조현병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치매 등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강제입원 실태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8" name="Rectangle 3"/>
          <p:cNvSpPr/>
          <p:nvPr/>
        </p:nvSpPr>
        <p:spPr>
          <a:xfrm>
            <a:off x="442726" y="129595"/>
            <a:ext cx="455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정신장애인의 강제입원과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7909419" y="2794526"/>
            <a:ext cx="2719980" cy="2759400"/>
            <a:chOff x="947811" y="2634569"/>
            <a:chExt cx="2719980" cy="2759400"/>
          </a:xfrm>
        </p:grpSpPr>
        <p:sp>
          <p:nvSpPr>
            <p:cNvPr id="53" name="직사각형 52"/>
            <p:cNvSpPr/>
            <p:nvPr/>
          </p:nvSpPr>
          <p:spPr>
            <a:xfrm>
              <a:off x="2086572" y="4988666"/>
              <a:ext cx="1444568" cy="3696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811" y="2634569"/>
              <a:ext cx="2719980" cy="2719980"/>
            </a:xfrm>
            <a:prstGeom prst="rect">
              <a:avLst/>
            </a:prstGeom>
          </p:spPr>
        </p:pic>
        <p:sp>
          <p:nvSpPr>
            <p:cNvPr id="73" name="직사각형 72"/>
            <p:cNvSpPr/>
            <p:nvPr/>
          </p:nvSpPr>
          <p:spPr>
            <a:xfrm>
              <a:off x="947811" y="4988661"/>
              <a:ext cx="2053806" cy="405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i="1"/>
            </a:p>
          </p:txBody>
        </p:sp>
      </p:grpSp>
      <p:grpSp>
        <p:nvGrpSpPr>
          <p:cNvPr id="90" name="그룹 89"/>
          <p:cNvGrpSpPr/>
          <p:nvPr/>
        </p:nvGrpSpPr>
        <p:grpSpPr>
          <a:xfrm>
            <a:off x="8936322" y="2794526"/>
            <a:ext cx="2719980" cy="2759400"/>
            <a:chOff x="947811" y="2634569"/>
            <a:chExt cx="2719980" cy="2759400"/>
          </a:xfrm>
        </p:grpSpPr>
        <p:sp>
          <p:nvSpPr>
            <p:cNvPr id="91" name="직사각형 90"/>
            <p:cNvSpPr/>
            <p:nvPr/>
          </p:nvSpPr>
          <p:spPr>
            <a:xfrm>
              <a:off x="2086572" y="4988666"/>
              <a:ext cx="1444568" cy="3696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2" name="그림 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811" y="2634569"/>
              <a:ext cx="2719980" cy="2719980"/>
            </a:xfrm>
            <a:prstGeom prst="rect">
              <a:avLst/>
            </a:prstGeom>
          </p:spPr>
        </p:pic>
        <p:sp>
          <p:nvSpPr>
            <p:cNvPr id="93" name="직사각형 92"/>
            <p:cNvSpPr/>
            <p:nvPr/>
          </p:nvSpPr>
          <p:spPr>
            <a:xfrm>
              <a:off x="947811" y="4988661"/>
              <a:ext cx="2053806" cy="405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i="1"/>
            </a:p>
          </p:txBody>
        </p:sp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9" y="2830181"/>
            <a:ext cx="878429" cy="2251380"/>
          </a:xfrm>
          <a:prstGeom prst="rect">
            <a:avLst/>
          </a:prstGeom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28" y="2830181"/>
            <a:ext cx="878429" cy="2251380"/>
          </a:xfrm>
          <a:prstGeom prst="rect">
            <a:avLst/>
          </a:prstGeom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2" y="2830181"/>
            <a:ext cx="878429" cy="2251380"/>
          </a:xfrm>
          <a:prstGeom prst="rect">
            <a:avLst/>
          </a:prstGeom>
        </p:spPr>
      </p:pic>
      <p:pic>
        <p:nvPicPr>
          <p:cNvPr id="96" name="그림 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13" y="2830181"/>
            <a:ext cx="878429" cy="2251380"/>
          </a:xfrm>
          <a:prstGeom prst="rect">
            <a:avLst/>
          </a:prstGeom>
        </p:spPr>
      </p:pic>
      <p:pic>
        <p:nvPicPr>
          <p:cNvPr id="97" name="그림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85" y="2830181"/>
            <a:ext cx="878429" cy="2251380"/>
          </a:xfrm>
          <a:prstGeom prst="rect">
            <a:avLst/>
          </a:prstGeom>
        </p:spPr>
      </p:pic>
      <p:pic>
        <p:nvPicPr>
          <p:cNvPr id="98" name="그림 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31" y="2830181"/>
            <a:ext cx="878429" cy="2251380"/>
          </a:xfrm>
          <a:prstGeom prst="rect">
            <a:avLst/>
          </a:prstGeom>
        </p:spPr>
      </p:pic>
      <p:pic>
        <p:nvPicPr>
          <p:cNvPr id="99" name="그림 9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86" y="2810471"/>
            <a:ext cx="878429" cy="2251380"/>
          </a:xfrm>
          <a:prstGeom prst="rect">
            <a:avLst/>
          </a:prstGeom>
        </p:spPr>
      </p:pic>
      <p:pic>
        <p:nvPicPr>
          <p:cNvPr id="100" name="그림 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90" y="2810471"/>
            <a:ext cx="878429" cy="2251380"/>
          </a:xfrm>
          <a:prstGeom prst="rect">
            <a:avLst/>
          </a:prstGeom>
        </p:spPr>
      </p:pic>
      <p:cxnSp>
        <p:nvCxnSpPr>
          <p:cNvPr id="26" name="직선 연결선 25"/>
          <p:cNvCxnSpPr/>
          <p:nvPr/>
        </p:nvCxnSpPr>
        <p:spPr>
          <a:xfrm>
            <a:off x="964096" y="5150652"/>
            <a:ext cx="0" cy="3734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/>
          <p:cNvCxnSpPr/>
          <p:nvPr/>
        </p:nvCxnSpPr>
        <p:spPr>
          <a:xfrm>
            <a:off x="964096" y="5514506"/>
            <a:ext cx="73028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/>
          <p:cNvCxnSpPr/>
          <p:nvPr/>
        </p:nvCxnSpPr>
        <p:spPr>
          <a:xfrm>
            <a:off x="8266904" y="5150652"/>
            <a:ext cx="0" cy="3734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964096" y="5693335"/>
            <a:ext cx="7302808" cy="476250"/>
          </a:xfrm>
          <a:prstGeom prst="rect">
            <a:avLst/>
          </a:prstGeom>
        </p:spPr>
        <p:txBody>
          <a:bodyPr wrap="square"/>
          <a:lstStyle/>
          <a:p>
            <a:pPr algn="ctr">
              <a:defRPr/>
            </a:pPr>
            <a:r>
              <a:rPr lang="ko-KR" altLang="en-US" sz="2400" b="1" smtClean="0">
                <a:solidFill>
                  <a:srgbClr val="FF0000"/>
                </a:solidFill>
              </a:rPr>
              <a:t>강제 입원 당한 정신 장애인</a:t>
            </a:r>
            <a:endParaRPr lang="ko-KR" alt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516" y="491101"/>
            <a:ext cx="584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정신장애인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조현병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치매 등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강제입원 실태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49737" y="1037994"/>
            <a:ext cx="45719" cy="4717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09030" y="907643"/>
            <a:ext cx="11399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</a:t>
            </a:r>
            <a:r>
              <a:rPr lang="ko-KR" altLang="en-US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ko-KR" altLang="en-US" b="1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국가인권위원회에 접수된 인권침해 진정사건</a:t>
            </a:r>
            <a:r>
              <a:rPr lang="ko-KR" altLang="en-US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 </a:t>
            </a:r>
            <a:r>
              <a:rPr lang="ko-KR" altLang="en-US" b="1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총 </a:t>
            </a:r>
            <a:r>
              <a:rPr lang="en-US" altLang="ko-KR" b="1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7,070</a:t>
            </a:r>
            <a:r>
              <a:rPr lang="ko-KR" altLang="en-US" b="1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건</a:t>
            </a:r>
            <a:r>
              <a:rPr lang="ko-KR" altLang="en-US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으로</a:t>
            </a:r>
            <a:endParaRPr lang="en-US" altLang="ko-KR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기관별로는 </a:t>
            </a:r>
            <a:r>
              <a:rPr lang="ko-KR" altLang="en-US" b="1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다수인 보호시설이 </a:t>
            </a:r>
            <a:r>
              <a:rPr lang="en-US" altLang="ko-KR" b="1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2,017</a:t>
            </a:r>
            <a:r>
              <a:rPr lang="ko-KR" altLang="en-US" b="1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건</a:t>
            </a:r>
            <a:r>
              <a:rPr lang="en-US" altLang="ko-KR" b="1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(28.5%),</a:t>
            </a:r>
            <a:r>
              <a:rPr lang="en-US" altLang="ko-KR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구금시설이 </a:t>
            </a:r>
            <a:r>
              <a:rPr lang="en-US" altLang="ko-KR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1,811(25.6%), </a:t>
            </a:r>
            <a:r>
              <a:rPr lang="ko-KR" altLang="en-US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경찰 </a:t>
            </a:r>
            <a:r>
              <a:rPr lang="en-US" altLang="ko-KR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1,236(17.5%)</a:t>
            </a:r>
            <a:r>
              <a:rPr lang="ko-KR" altLang="en-US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순으로 </a:t>
            </a:r>
            <a:endParaRPr lang="en-US" altLang="ko-KR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정신 장애인</a:t>
            </a:r>
            <a:r>
              <a:rPr lang="en-US" altLang="ko-KR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치매 환자등이 생활하는 </a:t>
            </a:r>
            <a:r>
              <a:rPr lang="ko-KR" altLang="en-US" b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다수인 보호시설이 기관 중 가장 많이 인권침해가 발생</a:t>
            </a:r>
            <a:r>
              <a:rPr lang="ko-KR" altLang="en-US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하고 있음을 알 수 있다</a:t>
            </a:r>
            <a:r>
              <a:rPr lang="en-US" altLang="ko-KR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6850287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3" name="차트 22"/>
          <p:cNvGraphicFramePr/>
          <p:nvPr>
            <p:extLst>
              <p:ext uri="{D42A27DB-BD31-4B8C-83A1-F6EECF244321}">
                <p14:modId xmlns:p14="http://schemas.microsoft.com/office/powerpoint/2010/main" val="2349178670"/>
              </p:ext>
            </p:extLst>
          </p:nvPr>
        </p:nvGraphicFramePr>
        <p:xfrm>
          <a:off x="3882192" y="1685198"/>
          <a:ext cx="4947385" cy="5130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/>
          <p:cNvSpPr/>
          <p:nvPr/>
        </p:nvSpPr>
        <p:spPr>
          <a:xfrm>
            <a:off x="442726" y="129595"/>
            <a:ext cx="455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정신장애인의 강제입원과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44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49737" y="1103670"/>
            <a:ext cx="45719" cy="4717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09029" y="1101035"/>
            <a:ext cx="113995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다수인 보호시설의 인권침해 내용별 순위</a:t>
            </a:r>
            <a:endParaRPr lang="en-US" altLang="ko-KR" sz="250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7151855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1142" y="5778219"/>
            <a:ext cx="415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/>
              <a:t>1</a:t>
            </a:r>
            <a:r>
              <a:rPr lang="ko-KR" altLang="en-US" sz="2400" b="1"/>
              <a:t>위 </a:t>
            </a:r>
            <a:r>
              <a:rPr lang="ko-KR" altLang="en-US" b="1"/>
              <a:t>불법</a:t>
            </a:r>
            <a:r>
              <a:rPr lang="en-US" altLang="ko-KR" b="1"/>
              <a:t>/</a:t>
            </a:r>
            <a:r>
              <a:rPr lang="ko-KR" altLang="en-US" b="1">
                <a:latin typeface="나눔고딕" panose="020D0604000000000000" pitchFamily="50" charset="-127"/>
                <a:ea typeface="나눔고딕" panose="020D0604000000000000" pitchFamily="50" charset="-127"/>
              </a:rPr>
              <a:t> 강제수용 </a:t>
            </a:r>
            <a:r>
              <a:rPr lang="en-US" altLang="ko-KR" b="1">
                <a:latin typeface="나눔고딕" panose="020D0604000000000000" pitchFamily="50" charset="-127"/>
                <a:ea typeface="나눔고딕" panose="020D0604000000000000" pitchFamily="50" charset="-127"/>
              </a:rPr>
              <a:t>742</a:t>
            </a:r>
            <a:r>
              <a:rPr lang="ko-KR" altLang="en-US" b="1">
                <a:latin typeface="나눔고딕" panose="020D0604000000000000" pitchFamily="50" charset="-127"/>
                <a:ea typeface="나눔고딕" panose="020D0604000000000000" pitchFamily="50" charset="-127"/>
              </a:rPr>
              <a:t>건</a:t>
            </a:r>
            <a:r>
              <a:rPr lang="en-US" altLang="ko-KR" b="1">
                <a:latin typeface="나눔고딕" panose="020D0604000000000000" pitchFamily="50" charset="-127"/>
                <a:ea typeface="나눔고딕" panose="020D0604000000000000" pitchFamily="50" charset="-127"/>
              </a:rPr>
              <a:t>(36.7%)</a:t>
            </a:r>
            <a:endParaRPr lang="ko-KR" alt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3997873" y="5831402"/>
            <a:ext cx="415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/>
              <a:t>2</a:t>
            </a:r>
            <a:r>
              <a:rPr lang="ko-KR" altLang="en-US" sz="2400" b="1"/>
              <a:t>위 </a:t>
            </a:r>
            <a:r>
              <a:rPr lang="ko-KR" altLang="en-US" b="1"/>
              <a:t>외부 교통권 제한</a:t>
            </a:r>
            <a:r>
              <a:rPr lang="en-US" altLang="ko-KR" b="1"/>
              <a:t> 236</a:t>
            </a:r>
            <a:r>
              <a:rPr lang="ko-KR" altLang="en-US" b="1"/>
              <a:t>건</a:t>
            </a:r>
            <a:r>
              <a:rPr lang="en-US" altLang="ko-KR" b="1"/>
              <a:t>(11.7%)</a:t>
            </a:r>
            <a:endParaRPr lang="ko-KR" altLang="en-US" b="1"/>
          </a:p>
        </p:txBody>
      </p:sp>
      <p:sp>
        <p:nvSpPr>
          <p:cNvPr id="10" name="TextBox 9"/>
          <p:cNvSpPr txBox="1"/>
          <p:nvPr/>
        </p:nvSpPr>
        <p:spPr>
          <a:xfrm>
            <a:off x="8040272" y="5871158"/>
            <a:ext cx="415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/>
              <a:t>3</a:t>
            </a:r>
            <a:r>
              <a:rPr lang="ko-KR" altLang="en-US" sz="2400" b="1"/>
              <a:t>위 </a:t>
            </a:r>
            <a:r>
              <a:rPr lang="ko-KR" altLang="en-US" b="1"/>
              <a:t>폭행</a:t>
            </a:r>
            <a:r>
              <a:rPr lang="en-US" altLang="ko-KR" b="1"/>
              <a:t>/</a:t>
            </a:r>
            <a:r>
              <a:rPr lang="ko-KR" altLang="en-US" b="1"/>
              <a:t>가혹행위 </a:t>
            </a:r>
            <a:r>
              <a:rPr lang="en-US" altLang="ko-KR" b="1"/>
              <a:t>230</a:t>
            </a:r>
            <a:r>
              <a:rPr lang="ko-KR" altLang="en-US" b="1"/>
              <a:t>건</a:t>
            </a:r>
            <a:r>
              <a:rPr lang="en-US" altLang="ko-KR" b="1"/>
              <a:t>(11.4%)</a:t>
            </a:r>
            <a:endParaRPr lang="ko-KR" altLang="en-US" b="1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259115" y="2216831"/>
            <a:ext cx="3405211" cy="346915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40516" y="553297"/>
            <a:ext cx="584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정신장애인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조현병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치매 등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강제입원 실태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827" y="2455585"/>
            <a:ext cx="3375817" cy="3375817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4691270" y="2548666"/>
            <a:ext cx="2852530" cy="2856505"/>
            <a:chOff x="4611757" y="2146852"/>
            <a:chExt cx="2852530" cy="2990148"/>
          </a:xfrm>
        </p:grpSpPr>
        <p:cxnSp>
          <p:nvCxnSpPr>
            <p:cNvPr id="23" name="직선 연결선 22"/>
            <p:cNvCxnSpPr/>
            <p:nvPr/>
          </p:nvCxnSpPr>
          <p:spPr>
            <a:xfrm>
              <a:off x="4691270" y="2146852"/>
              <a:ext cx="2773017" cy="29901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 flipH="1">
              <a:off x="4611757" y="2146852"/>
              <a:ext cx="2663686" cy="29901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직사각형 10"/>
          <p:cNvSpPr/>
          <p:nvPr/>
        </p:nvSpPr>
        <p:spPr>
          <a:xfrm>
            <a:off x="4562271" y="5400495"/>
            <a:ext cx="3112852" cy="28549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69" y="2516339"/>
            <a:ext cx="3315063" cy="3315063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709029" y="5398838"/>
            <a:ext cx="1590472" cy="418293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3"/>
          <p:cNvSpPr/>
          <p:nvPr/>
        </p:nvSpPr>
        <p:spPr>
          <a:xfrm>
            <a:off x="481638" y="119867"/>
            <a:ext cx="455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정신장애인의 강제입원과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50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030" y="1060740"/>
            <a:ext cx="271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49735" y="1060740"/>
            <a:ext cx="45719" cy="4717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6733549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709030" y="1956628"/>
            <a:ext cx="4273157" cy="3989835"/>
            <a:chOff x="709030" y="2185988"/>
            <a:chExt cx="4273157" cy="3989835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352" y="2185988"/>
              <a:ext cx="3989835" cy="3989835"/>
            </a:xfrm>
            <a:prstGeom prst="rect">
              <a:avLst/>
            </a:prstGeom>
          </p:spPr>
        </p:pic>
        <p:sp>
          <p:nvSpPr>
            <p:cNvPr id="14" name="직사각형 13"/>
            <p:cNvSpPr/>
            <p:nvPr/>
          </p:nvSpPr>
          <p:spPr>
            <a:xfrm>
              <a:off x="709030" y="5443538"/>
              <a:ext cx="2434220" cy="732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40516" y="550657"/>
            <a:ext cx="584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정신장애인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조현병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치매 등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강제입원 실태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6" name="사각형 설명선 15"/>
          <p:cNvSpPr/>
          <p:nvPr/>
        </p:nvSpPr>
        <p:spPr>
          <a:xfrm>
            <a:off x="5476775" y="1897823"/>
            <a:ext cx="6025414" cy="3141454"/>
          </a:xfrm>
          <a:prstGeom prst="wedgeRectCallout">
            <a:avLst>
              <a:gd name="adj1" fmla="val -41674"/>
              <a:gd name="adj2" fmla="val 63419"/>
            </a:avLst>
          </a:prstGeom>
          <a:solidFill>
            <a:schemeClr val="bg1"/>
          </a:solidFill>
          <a:ln>
            <a:solidFill>
              <a:srgbClr val="222A35"/>
            </a:solidFill>
            <a:prstDash val="dash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76775" y="2032573"/>
            <a:ext cx="594841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00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지금은 비록 어렵지만 나도 노력해서 잘나가는</a:t>
            </a:r>
            <a:endParaRPr lang="en-US" altLang="ko-KR" sz="2000"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ko-KR" altLang="en-US" sz="200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친구들처럼 살자’라는 희망적인 생각을 했어요</a:t>
            </a:r>
            <a:r>
              <a:rPr lang="en-US" altLang="ko-KR" sz="200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.</a:t>
            </a:r>
          </a:p>
          <a:p>
            <a:pPr algn="ctr"/>
            <a:r>
              <a:rPr lang="en-US" altLang="ko-KR" sz="2000" u="sng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</a:t>
            </a:r>
            <a:r>
              <a:rPr lang="ko-KR" altLang="en-US" sz="2000" u="sng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년간 </a:t>
            </a:r>
            <a:r>
              <a:rPr lang="ko-KR" altLang="en-US" sz="2000" u="sng" smtClean="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폐쇄 </a:t>
            </a:r>
            <a:r>
              <a:rPr lang="ko-KR" altLang="en-US" sz="2000" u="sng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병원</a:t>
            </a:r>
            <a:r>
              <a:rPr lang="ko-KR" altLang="en-US" sz="200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에 갇히면서</a:t>
            </a:r>
            <a:endParaRPr lang="en-US" altLang="ko-KR" sz="2000"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ko-KR" altLang="en-US" sz="200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퇴원하더라도 다시 강제 입원 당할 수 있고</a:t>
            </a:r>
            <a:r>
              <a:rPr lang="en-US" altLang="ko-KR" sz="200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sz="200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내 삶을 내 의지대로 살 수 없구나</a:t>
            </a:r>
            <a:r>
              <a:rPr lang="en-US" altLang="ko-KR" sz="200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'</a:t>
            </a:r>
            <a:r>
              <a:rPr lang="ko-KR" altLang="en-US" sz="200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라는 사실을 깨닫고는 삶에 대한 의욕이 사라졌어요</a:t>
            </a:r>
            <a:r>
              <a:rPr lang="en-US" altLang="ko-KR" sz="200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.</a:t>
            </a:r>
          </a:p>
          <a:p>
            <a:pPr algn="ctr"/>
            <a:r>
              <a:rPr lang="en-US" altLang="ko-KR" sz="200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00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어떤 결정이든 가족들 말에 무조건적으로 따르고</a:t>
            </a:r>
            <a:r>
              <a:rPr lang="en-US" altLang="ko-KR" sz="200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sz="200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모든 걸 포기하게 되고</a:t>
            </a:r>
            <a:r>
              <a:rPr lang="en-US" altLang="ko-KR" sz="200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</a:t>
            </a:r>
          </a:p>
          <a:p>
            <a:pPr algn="ctr"/>
            <a:r>
              <a:rPr lang="ko-KR" altLang="en-US" sz="2400">
                <a:solidFill>
                  <a:srgbClr val="FF0000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결국 제 자신은 사라졌어요</a:t>
            </a:r>
            <a:r>
              <a:rPr lang="en-US" altLang="ko-KR" sz="2000"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.”</a:t>
            </a:r>
            <a:endParaRPr lang="ko-KR" altLang="en-US" sz="2000" dirty="0"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ko-KR" altLang="en-US" sz="12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ko-KR" altLang="en-US" sz="12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ko-KR" altLang="en-US" sz="12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ko-KR" altLang="en-US" sz="12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028" y="1053045"/>
            <a:ext cx="113995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장기입원 정신 장애인 </a:t>
            </a:r>
            <a:r>
              <a:rPr lang="en-US" altLang="ko-KR" sz="25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</a:t>
            </a:r>
            <a:r>
              <a:rPr lang="ko-KR" altLang="en-US" sz="25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씨의 사례</a:t>
            </a:r>
            <a:endParaRPr lang="en-US" altLang="ko-KR" sz="250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471910" y="119867"/>
            <a:ext cx="455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정신장애인의 강제입원과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00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030" y="1060740"/>
            <a:ext cx="271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49735" y="1060740"/>
            <a:ext cx="45719" cy="4717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6733549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40516" y="550657"/>
            <a:ext cx="584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정신장애인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조현병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치매 등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강제입원 실태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028" y="1053045"/>
            <a:ext cx="113995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정신장애인 강제 입원 영상</a:t>
            </a:r>
            <a:endParaRPr lang="en-US" altLang="ko-KR" sz="250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471910" y="119867"/>
            <a:ext cx="455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정신장애인의 강제입원과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5454" y="1578517"/>
            <a:ext cx="886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3"/>
              </a:rPr>
              <a:t>https://news.sbs.co.kr/news/endPage.do?newsId=N1005261278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5D793869-EB86-4E26-B4AE-C1D066C9B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078" y="1974104"/>
            <a:ext cx="7705787" cy="433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0516" y="481182"/>
            <a:ext cx="6965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우리나라의 정신장애인 자기결정권 보장 관련 문제점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49735" y="1060740"/>
            <a:ext cx="45719" cy="4717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09030" y="1045242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4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14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ko-KR" altLang="en-US" sz="14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733549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09028" y="1053045"/>
            <a:ext cx="113995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1. </a:t>
            </a:r>
            <a:r>
              <a:rPr lang="ko-KR" altLang="en-US" sz="25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</a:t>
            </a:r>
            <a:r>
              <a:rPr lang="en-US" altLang="ko-KR" sz="25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25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타해 위험조항의 오류</a:t>
            </a:r>
            <a:endParaRPr lang="en-US" altLang="ko-KR" sz="250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9735" y="1691442"/>
            <a:ext cx="113995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우리나라에서 자</a:t>
            </a:r>
            <a:r>
              <a:rPr lang="en-US" altLang="ko-KR" sz="2800" b="1"/>
              <a:t>·</a:t>
            </a:r>
            <a:r>
              <a:rPr lang="ko-KR" altLang="en-US" sz="2800" b="1"/>
              <a:t>타해 위험 가능성이 있는 정신장애인의 정의</a:t>
            </a:r>
            <a:endParaRPr lang="en-US" altLang="ko-KR" sz="2800" b="1"/>
          </a:p>
          <a:p>
            <a:pPr marL="514350" indent="-514350">
              <a:buFont typeface="+mj-ea"/>
              <a:buAutoNum type="circleNumDbPlain"/>
            </a:pPr>
            <a:r>
              <a:rPr lang="ko-KR" altLang="en-US" sz="2800"/>
              <a:t>자살 또는 자해의 잠재적인 위험이 있는 경우</a:t>
            </a:r>
            <a:endParaRPr lang="en-US" altLang="ko-KR" sz="2800"/>
          </a:p>
          <a:p>
            <a:pPr marL="514350" indent="-514350">
              <a:buFont typeface="+mj-ea"/>
              <a:buAutoNum type="circleNumDbPlain"/>
            </a:pPr>
            <a:r>
              <a:rPr lang="ko-KR" altLang="en-US" sz="2800"/>
              <a:t>방화</a:t>
            </a:r>
            <a:r>
              <a:rPr lang="en-US" altLang="ko-KR" sz="2800"/>
              <a:t>,</a:t>
            </a:r>
            <a:r>
              <a:rPr lang="ko-KR" altLang="en-US" sz="2800"/>
              <a:t> 기물파손</a:t>
            </a:r>
            <a:r>
              <a:rPr lang="en-US" altLang="ko-KR" sz="2800"/>
              <a:t>,</a:t>
            </a:r>
            <a:r>
              <a:rPr lang="ko-KR" altLang="en-US" sz="2800"/>
              <a:t> 모욕이나 명예훼손 등 타인의 재산 </a:t>
            </a:r>
            <a:r>
              <a:rPr lang="en-US" altLang="ko-KR" sz="2800"/>
              <a:t>·</a:t>
            </a:r>
            <a:r>
              <a:rPr lang="ko-KR" altLang="en-US" sz="2800"/>
              <a:t>명예를 침해하거나 그 위험이 있는 경우</a:t>
            </a:r>
            <a:endParaRPr lang="en-US" altLang="ko-KR" sz="2800"/>
          </a:p>
          <a:p>
            <a:pPr marL="514350" indent="-514350">
              <a:buFont typeface="+mj-ea"/>
              <a:buAutoNum type="circleNumDbPlain"/>
            </a:pPr>
            <a:r>
              <a:rPr lang="ko-KR" altLang="en-US" sz="2800"/>
              <a:t>증상의 악화 혹은 중독성 약물의 갈망</a:t>
            </a:r>
            <a:r>
              <a:rPr lang="en-US" altLang="ko-KR" sz="2800"/>
              <a:t>/</a:t>
            </a:r>
            <a:r>
              <a:rPr lang="ko-KR" altLang="en-US" sz="2800"/>
              <a:t>중독</a:t>
            </a:r>
            <a:r>
              <a:rPr lang="en-US" altLang="ko-KR" sz="2800"/>
              <a:t>/</a:t>
            </a:r>
            <a:r>
              <a:rPr lang="ko-KR" altLang="en-US" sz="2800"/>
              <a:t>금단으로 인한 건강의 악화</a:t>
            </a:r>
            <a:endParaRPr lang="en-US" altLang="ko-KR" sz="2800"/>
          </a:p>
          <a:p>
            <a:pPr marL="514350" indent="-514350">
              <a:buFont typeface="+mj-ea"/>
              <a:buAutoNum type="circleNumDbPlain"/>
            </a:pPr>
            <a:r>
              <a:rPr lang="ko-KR" altLang="en-US" sz="2800">
                <a:solidFill>
                  <a:srgbClr val="FF0000"/>
                </a:solidFill>
              </a:rPr>
              <a:t>위생불량</a:t>
            </a:r>
            <a:r>
              <a:rPr lang="en-US" altLang="ko-KR" sz="2800">
                <a:solidFill>
                  <a:srgbClr val="FF0000"/>
                </a:solidFill>
              </a:rPr>
              <a:t>, </a:t>
            </a:r>
            <a:r>
              <a:rPr lang="ko-KR" altLang="en-US" sz="2800"/>
              <a:t>난치성 증상</a:t>
            </a:r>
            <a:r>
              <a:rPr lang="en-US" altLang="ko-KR" sz="2800">
                <a:solidFill>
                  <a:srgbClr val="FF0000"/>
                </a:solidFill>
              </a:rPr>
              <a:t>, </a:t>
            </a:r>
            <a:r>
              <a:rPr lang="ko-KR" altLang="en-US" sz="2800">
                <a:solidFill>
                  <a:srgbClr val="FF0000"/>
                </a:solidFill>
              </a:rPr>
              <a:t>자기관리능력 저하</a:t>
            </a:r>
            <a:endParaRPr lang="en-US" altLang="ko-KR" sz="2800">
              <a:solidFill>
                <a:srgbClr val="FF0000"/>
              </a:solidFill>
            </a:endParaRPr>
          </a:p>
          <a:p>
            <a:endParaRPr lang="en-US" altLang="ko-KR" sz="28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800">
                <a:latin typeface="나눔고딕" panose="020D0604000000000000" pitchFamily="50" charset="-127"/>
                <a:ea typeface="나눔고딕" panose="020D0604000000000000" pitchFamily="50" charset="-127"/>
              </a:rPr>
              <a:t>→</a:t>
            </a:r>
            <a:r>
              <a:rPr lang="ko-KR" altLang="en-US" sz="3200" u="sng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</a:t>
            </a:r>
            <a:r>
              <a:rPr lang="en-US" altLang="ko-KR" sz="3200" u="sng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3200" u="sng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타해 위험 가능성 낮은 장애인도 강제입원이 가능해짐</a:t>
            </a:r>
            <a:r>
              <a:rPr lang="en-US" altLang="ko-KR" sz="3200" u="sng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08083" y="6243639"/>
            <a:ext cx="412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※</a:t>
            </a:r>
            <a:r>
              <a:rPr lang="ko-KR" altLang="en-US"/>
              <a:t>출처</a:t>
            </a:r>
            <a:r>
              <a:rPr lang="en-US" altLang="ko-KR"/>
              <a:t>: </a:t>
            </a:r>
            <a:r>
              <a:rPr lang="ko-KR" altLang="en-US"/>
              <a:t>보건복지부 국립건강정신센터</a:t>
            </a:r>
          </a:p>
        </p:txBody>
      </p:sp>
      <p:sp>
        <p:nvSpPr>
          <p:cNvPr id="9" name="Rectangle 3"/>
          <p:cNvSpPr/>
          <p:nvPr/>
        </p:nvSpPr>
        <p:spPr>
          <a:xfrm>
            <a:off x="442726" y="110139"/>
            <a:ext cx="455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정신장애인의 강제입원과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425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0516" y="481182"/>
            <a:ext cx="687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우리나라에서 정신장애인 자기결정권 보장의 문제점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49735" y="1060740"/>
            <a:ext cx="45719" cy="4717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09030" y="1045242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4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14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ko-KR" altLang="en-US" sz="14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733549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3"/>
          <p:cNvSpPr/>
          <p:nvPr/>
        </p:nvSpPr>
        <p:spPr>
          <a:xfrm>
            <a:off x="442726" y="110139"/>
            <a:ext cx="455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정신장애인의 강제입원과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028" y="1053045"/>
            <a:ext cx="113995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sz="2500" smtClean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정신장애인의 지역사회 통합 위한 지역사회 지지체계 미약</a:t>
            </a:r>
            <a:endParaRPr lang="en-US" altLang="ko-KR" sz="250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735" y="1676128"/>
            <a:ext cx="113995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ko-KR" altLang="en-US" sz="2400" b="1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정신장애인의 지역사회 복귀 및 재활에 투입되는 예산 부족</a:t>
            </a:r>
            <a:endParaRPr lang="en-US" altLang="ko-KR" sz="2400" b="1" smtClean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r>
              <a:rPr lang="en-US" altLang="ko-KR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: </a:t>
            </a:r>
            <a:r>
              <a:rPr lang="ko-KR" altLang="en-US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지역사회 복귀 및 재활에 투입되는 예산 비중은 </a:t>
            </a:r>
            <a:r>
              <a:rPr lang="ko-KR" altLang="en-US" sz="2400" b="1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총액 대비 </a:t>
            </a:r>
            <a:r>
              <a:rPr lang="en-US" altLang="ko-KR" sz="2400" b="1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0.1%,</a:t>
            </a:r>
          </a:p>
          <a:p>
            <a:r>
              <a:rPr lang="en-US" altLang="ko-KR" sz="2400">
                <a:solidFill>
                  <a:schemeClr val="tx2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2400" b="1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전체 정신보건 예산 대비 </a:t>
            </a:r>
            <a:r>
              <a:rPr lang="en-US" altLang="ko-KR" sz="2400" b="1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7.9%</a:t>
            </a:r>
            <a:r>
              <a:rPr lang="ko-KR" altLang="en-US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에 불과하다</a:t>
            </a:r>
            <a:r>
              <a:rPr lang="en-US" altLang="ko-KR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.</a:t>
            </a:r>
          </a:p>
          <a:p>
            <a:r>
              <a:rPr lang="ko-KR" altLang="en-US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 이조차도 </a:t>
            </a:r>
            <a:r>
              <a:rPr lang="ko-KR" altLang="en-US" sz="2400" b="1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정신요양시설이 </a:t>
            </a:r>
            <a:r>
              <a:rPr lang="en-US" altLang="ko-KR" sz="2400" b="1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43.1%</a:t>
            </a:r>
            <a:r>
              <a:rPr lang="ko-KR" altLang="en-US" sz="2400" b="1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의 비중을 차지</a:t>
            </a:r>
            <a:r>
              <a:rPr lang="ko-KR" altLang="en-US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하고 있다</a:t>
            </a:r>
            <a:r>
              <a:rPr lang="en-US" altLang="ko-KR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.(</a:t>
            </a:r>
            <a:r>
              <a:rPr lang="ko-KR" altLang="en-US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보건복지부</a:t>
            </a:r>
            <a:r>
              <a:rPr lang="en-US" altLang="ko-KR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, 2015).</a:t>
            </a:r>
          </a:p>
          <a:p>
            <a:endParaRPr lang="en-US" altLang="ko-KR" sz="240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r>
              <a:rPr lang="en-US" altLang="ko-KR" sz="2400" b="1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2) </a:t>
            </a:r>
            <a:r>
              <a:rPr lang="ko-KR" altLang="en-US" sz="2400" b="1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지역사회 안의 정신장애인 시설 부족</a:t>
            </a:r>
            <a:endParaRPr lang="en-US" altLang="ko-KR" sz="2400" b="1" smtClean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r>
              <a:rPr lang="en-US" altLang="ko-KR" sz="2400" b="1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: -</a:t>
            </a:r>
            <a:r>
              <a:rPr lang="ko-KR" altLang="en-US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정신장애인의 </a:t>
            </a:r>
            <a:r>
              <a:rPr lang="en-US" altLang="ko-KR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14.9%</a:t>
            </a:r>
            <a:r>
              <a:rPr lang="ko-KR" altLang="en-US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만이 주거서비스 혜택을 받고 있다고 한다</a:t>
            </a:r>
            <a:r>
              <a:rPr lang="en-US" altLang="ko-KR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.</a:t>
            </a:r>
          </a:p>
          <a:p>
            <a:r>
              <a:rPr lang="en-US" altLang="ko-KR" sz="2400">
                <a:solidFill>
                  <a:schemeClr val="tx2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  (</a:t>
            </a:r>
            <a:r>
              <a:rPr lang="ko-KR" altLang="en-US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보건복지부</a:t>
            </a:r>
            <a:r>
              <a:rPr lang="en-US" altLang="ko-KR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, 2016).</a:t>
            </a:r>
          </a:p>
          <a:p>
            <a:r>
              <a:rPr lang="en-US" altLang="ko-KR" sz="2400">
                <a:solidFill>
                  <a:schemeClr val="tx2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 -</a:t>
            </a:r>
            <a:r>
              <a:rPr lang="ko-KR" altLang="en-US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우리나라에서는 외국에서 흔히 찾아볼 수 있는 중간의 집이나 체험홈</a:t>
            </a:r>
            <a:r>
              <a:rPr lang="en-US" altLang="ko-KR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</a:p>
          <a:p>
            <a:r>
              <a:rPr lang="en-US" altLang="ko-KR" sz="2400">
                <a:solidFill>
                  <a:schemeClr val="tx2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  </a:t>
            </a:r>
            <a:r>
              <a:rPr lang="ko-KR" altLang="en-US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주거지원센터</a:t>
            </a:r>
            <a:r>
              <a:rPr lang="en-US" altLang="ko-KR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단기거주시설</a:t>
            </a:r>
            <a:r>
              <a:rPr lang="en-US" altLang="ko-KR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지원주택 등의 주거시설의 유형들을 사실상 찾아</a:t>
            </a:r>
            <a:endParaRPr lang="en-US" altLang="ko-KR" sz="2400" smtClean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r>
              <a:rPr lang="en-US" altLang="ko-KR" sz="2400">
                <a:solidFill>
                  <a:schemeClr val="tx2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  </a:t>
            </a:r>
            <a:r>
              <a:rPr lang="ko-KR" altLang="en-US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보기 어렵다</a:t>
            </a:r>
            <a:r>
              <a:rPr lang="en-US" altLang="ko-KR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. </a:t>
            </a:r>
            <a:r>
              <a:rPr lang="ko-KR" altLang="en-US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설령 있다 치더라도 민간기관에 의한 시범사업 정도가</a:t>
            </a:r>
            <a:endParaRPr lang="en-US" altLang="ko-KR" sz="2400" smtClean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r>
              <a:rPr lang="en-US" altLang="ko-KR" sz="2400">
                <a:solidFill>
                  <a:schemeClr val="tx2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  </a:t>
            </a:r>
            <a:r>
              <a:rPr lang="ko-KR" altLang="en-US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있을 뿐이다</a:t>
            </a:r>
            <a:r>
              <a:rPr lang="en-US" altLang="ko-KR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민소영</a:t>
            </a:r>
            <a:r>
              <a:rPr lang="en-US" altLang="ko-KR" sz="240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, 2017).</a:t>
            </a:r>
          </a:p>
        </p:txBody>
      </p:sp>
    </p:spTree>
    <p:extLst>
      <p:ext uri="{BB962C8B-B14F-4D97-AF65-F5344CB8AC3E}">
        <p14:creationId xmlns:p14="http://schemas.microsoft.com/office/powerpoint/2010/main" val="35645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615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정신 장애인은 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‘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잠재적 범죄자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’?</a:t>
            </a:r>
          </a:p>
          <a:p>
            <a:pPr algn="ctr"/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정신장애인 강력범죄의 </a:t>
            </a:r>
            <a:r>
              <a:rPr lang="ko-KR" altLang="en-US" sz="36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근본적인 원인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강제입원이 부족해서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733549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B5FF5C6F-4FF5-4198-A590-B828E8D62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55" y="1442816"/>
            <a:ext cx="4934599" cy="493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35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근본적인 원인은 </a:t>
            </a:r>
            <a:r>
              <a:rPr lang="en-US" altLang="ko-KR" sz="32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“</a:t>
            </a:r>
            <a:r>
              <a:rPr lang="ko-KR" altLang="en-US" sz="32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사회적 차별과 낙인</a:t>
            </a:r>
            <a:r>
              <a:rPr lang="en-US" altLang="ko-KR" sz="32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”</a:t>
            </a:r>
            <a:endParaRPr lang="ko-KR" altLang="en-US" sz="3200" b="1" dirty="0">
              <a:solidFill>
                <a:schemeClr val="tx2">
                  <a:lumMod val="7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733549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5323845" y="612843"/>
            <a:ext cx="1835712" cy="186445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3188559" y="2193305"/>
            <a:ext cx="1835712" cy="1864451"/>
          </a:xfrm>
          <a:prstGeom prst="ellipse">
            <a:avLst/>
          </a:prstGeom>
          <a:solidFill>
            <a:srgbClr val="829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타원 10"/>
          <p:cNvSpPr/>
          <p:nvPr/>
        </p:nvSpPr>
        <p:spPr>
          <a:xfrm>
            <a:off x="7324083" y="2193305"/>
            <a:ext cx="1835712" cy="1864451"/>
          </a:xfrm>
          <a:prstGeom prst="ellipse">
            <a:avLst/>
          </a:prstGeom>
          <a:solidFill>
            <a:srgbClr val="473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/>
          </a:p>
        </p:txBody>
      </p:sp>
      <p:sp>
        <p:nvSpPr>
          <p:cNvPr id="12" name="타원 11"/>
          <p:cNvSpPr/>
          <p:nvPr/>
        </p:nvSpPr>
        <p:spPr>
          <a:xfrm>
            <a:off x="3958051" y="4733947"/>
            <a:ext cx="1673735" cy="1676429"/>
          </a:xfrm>
          <a:prstGeom prst="ellipse">
            <a:avLst/>
          </a:prstGeom>
          <a:solidFill>
            <a:srgbClr val="9E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3" name="타원 12"/>
          <p:cNvSpPr/>
          <p:nvPr/>
        </p:nvSpPr>
        <p:spPr>
          <a:xfrm>
            <a:off x="6856111" y="4733948"/>
            <a:ext cx="1673735" cy="1676429"/>
          </a:xfrm>
          <a:prstGeom prst="ellipse">
            <a:avLst/>
          </a:prstGeom>
          <a:solidFill>
            <a:srgbClr val="464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오른쪽 화살표 13"/>
          <p:cNvSpPr/>
          <p:nvPr/>
        </p:nvSpPr>
        <p:spPr>
          <a:xfrm rot="19201836">
            <a:off x="4766673" y="1821405"/>
            <a:ext cx="515196" cy="555274"/>
          </a:xfrm>
          <a:prstGeom prst="rightArrow">
            <a:avLst/>
          </a:prstGeom>
          <a:solidFill>
            <a:srgbClr val="829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 rot="2424744">
            <a:off x="7233963" y="1821268"/>
            <a:ext cx="515195" cy="555274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 rot="7019954">
            <a:off x="7850532" y="4165796"/>
            <a:ext cx="523261" cy="546714"/>
          </a:xfrm>
          <a:prstGeom prst="rightArrow">
            <a:avLst/>
          </a:prstGeom>
          <a:solidFill>
            <a:srgbClr val="473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 rot="10800000">
            <a:off x="5982170" y="5360532"/>
            <a:ext cx="515195" cy="555274"/>
          </a:xfrm>
          <a:prstGeom prst="rightArrow">
            <a:avLst/>
          </a:prstGeom>
          <a:solidFill>
            <a:srgbClr val="464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 rot="14328598">
            <a:off x="4038650" y="4095212"/>
            <a:ext cx="523262" cy="546714"/>
          </a:xfrm>
          <a:prstGeom prst="rightArrow">
            <a:avLst/>
          </a:prstGeom>
          <a:solidFill>
            <a:srgbClr val="9E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188559" y="2709093"/>
            <a:ext cx="1835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부적응 행동 강화</a:t>
            </a:r>
            <a:endParaRPr lang="en-US" altLang="ko-KR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→</a:t>
            </a:r>
            <a:endParaRPr lang="en-US" altLang="ko-KR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정신장애인의 </a:t>
            </a:r>
            <a:endParaRPr lang="en-US" altLang="ko-KR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강력범죄</a:t>
            </a:r>
            <a:endParaRPr lang="en-US" altLang="ko-KR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43799" y="1243423"/>
            <a:ext cx="1791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정신 장애인</a:t>
            </a:r>
            <a:endParaRPr lang="en-US" altLang="ko-KR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낙인</a:t>
            </a:r>
            <a:r>
              <a:rPr lang="en-US" altLang="ko-KR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차별</a:t>
            </a:r>
            <a:endParaRPr lang="en-US" altLang="ko-KR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67856" y="2847593"/>
            <a:ext cx="1791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정신 장애인</a:t>
            </a:r>
            <a:endParaRPr lang="en-US" altLang="ko-KR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사회적 고립</a:t>
            </a:r>
            <a:endParaRPr lang="en-US" altLang="ko-KR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97008" y="5322490"/>
            <a:ext cx="1791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정신보건 서비스 접근성 저하</a:t>
            </a:r>
            <a:endParaRPr lang="en-US" altLang="ko-KR" sz="16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30943" y="5260934"/>
            <a:ext cx="1791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정신병적</a:t>
            </a:r>
            <a:endParaRPr lang="en-US" altLang="ko-KR" sz="2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20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증상</a:t>
            </a:r>
            <a:r>
              <a:rPr lang="en-US" altLang="ko-KR" sz="20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악화</a:t>
            </a:r>
            <a:endParaRPr lang="en-US" altLang="ko-KR" sz="2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4819" y="3172192"/>
            <a:ext cx="2189569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사회적 차별의</a:t>
            </a:r>
            <a:endParaRPr lang="en-US" altLang="ko-KR" sz="2400" b="1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2400" b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악순환 고리</a:t>
            </a:r>
            <a:endParaRPr lang="ko-KR" altLang="en-US" sz="2400" b="1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225143" y="3172192"/>
            <a:ext cx="1910595" cy="830997"/>
          </a:xfrm>
          <a:prstGeom prst="rect">
            <a:avLst/>
          </a:prstGeom>
          <a:noFill/>
          <a:ln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03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0516" y="481182"/>
            <a:ext cx="563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정신장애인 자기결정권 해결방안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030" y="1045242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4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14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ko-KR" altLang="en-US" sz="14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733549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49735" y="1034344"/>
            <a:ext cx="113995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ko-KR" altLang="en-US" sz="3200">
                <a:latin typeface="나눔고딕" panose="020D0604000000000000" pitchFamily="50" charset="-127"/>
                <a:ea typeface="나눔고딕" panose="020D0604000000000000" pitchFamily="50" charset="-127"/>
              </a:rPr>
              <a:t>자</a:t>
            </a:r>
            <a:r>
              <a:rPr lang="en-US" altLang="ko-KR" sz="3200"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3200">
                <a:latin typeface="나눔고딕" panose="020D0604000000000000" pitchFamily="50" charset="-127"/>
                <a:ea typeface="나눔고딕" panose="020D0604000000000000" pitchFamily="50" charset="-127"/>
              </a:rPr>
              <a:t>타해 위험 가능성 조항 등 정신장애인 관련 법 수정 및 보완</a:t>
            </a:r>
            <a:endParaRPr lang="en-US" altLang="ko-KR" sz="32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ko-KR" altLang="en-US" sz="32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지역사회 지지체계 확대</a:t>
            </a:r>
            <a:endParaRPr lang="en-US" altLang="ko-KR" sz="32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32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1)</a:t>
            </a:r>
            <a:r>
              <a:rPr lang="ko-KR" altLang="en-US" sz="32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정신장애인의 지역사회 복귀 및 재활 부문의 예산 확대</a:t>
            </a:r>
            <a:endParaRPr lang="en-US" altLang="ko-KR" sz="32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32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2) </a:t>
            </a:r>
            <a:r>
              <a:rPr lang="ko-KR" altLang="en-US" sz="32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정신병원</a:t>
            </a:r>
            <a:r>
              <a:rPr lang="en-US" altLang="ko-KR" sz="32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&lt;</a:t>
            </a:r>
            <a:r>
              <a:rPr lang="ko-KR" altLang="en-US" sz="3200">
                <a:latin typeface="나눔고딕" panose="020D0604000000000000" pitchFamily="50" charset="-127"/>
                <a:ea typeface="나눔고딕" panose="020D0604000000000000" pitchFamily="50" charset="-127"/>
              </a:rPr>
              <a:t>소규모 </a:t>
            </a:r>
            <a:r>
              <a:rPr lang="ko-KR" altLang="en-US" sz="32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그룹홈</a:t>
            </a:r>
            <a:r>
              <a:rPr lang="en-US" altLang="ko-KR" sz="32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32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일반 가정 등</a:t>
            </a:r>
            <a:endParaRPr lang="en-US" altLang="ko-KR" sz="32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32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ko-KR" altLang="en-US" sz="32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지역사회 안에 있는 삶의 터전 마련</a:t>
            </a:r>
            <a:r>
              <a:rPr lang="en-US" altLang="ko-KR" sz="32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32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정신장애인에 대한 사회적 차별 해소</a:t>
            </a:r>
            <a:endParaRPr lang="en-US" altLang="ko-KR" sz="32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32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의사결정지원제도 </a:t>
            </a:r>
            <a:r>
              <a:rPr lang="ko-KR" altLang="en-US" sz="3200">
                <a:latin typeface="나눔고딕" panose="020D0604000000000000" pitchFamily="50" charset="-127"/>
                <a:ea typeface="나눔고딕" panose="020D0604000000000000" pitchFamily="50" charset="-127"/>
              </a:rPr>
              <a:t>도입</a:t>
            </a:r>
            <a:endParaRPr lang="en-US" altLang="ko-KR" sz="32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8083" y="6243639"/>
            <a:ext cx="412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※</a:t>
            </a:r>
            <a:r>
              <a:rPr lang="ko-KR" altLang="en-US"/>
              <a:t>출처</a:t>
            </a:r>
            <a:r>
              <a:rPr lang="en-US" altLang="ko-KR"/>
              <a:t>: </a:t>
            </a:r>
            <a:r>
              <a:rPr lang="ko-KR" altLang="en-US"/>
              <a:t>보건복지부 국립건강정신센터</a:t>
            </a:r>
          </a:p>
        </p:txBody>
      </p:sp>
      <p:sp>
        <p:nvSpPr>
          <p:cNvPr id="9" name="Rectangle 3"/>
          <p:cNvSpPr/>
          <p:nvPr/>
        </p:nvSpPr>
        <p:spPr>
          <a:xfrm>
            <a:off x="452454" y="119867"/>
            <a:ext cx="455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정신장애인의 강제입원과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997892" y="5543248"/>
            <a:ext cx="4157768" cy="70039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42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0" y="0"/>
            <a:ext cx="968943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0" y="993725"/>
            <a:ext cx="1219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Ⅰ. </a:t>
            </a:r>
            <a:r>
              <a:rPr lang="ko-KR" altLang="en-US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서론</a:t>
            </a:r>
            <a:endParaRPr lang="en-US" altLang="ko-KR" sz="4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01 </a:t>
            </a:r>
            <a:r>
              <a:rPr lang="ko-KR" altLang="en-US" sz="36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자기결정권이란</a:t>
            </a:r>
            <a:r>
              <a:rPr lang="en-US" altLang="ko-KR" sz="3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02 </a:t>
            </a:r>
            <a:r>
              <a:rPr lang="ko-KR" altLang="en-US" sz="3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자기결정권의 지침</a:t>
            </a:r>
            <a:endParaRPr lang="en-US" altLang="ko-KR" sz="36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03 </a:t>
            </a:r>
            <a:r>
              <a:rPr lang="ko-KR" altLang="en-US" sz="36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자기결정권 제한</a:t>
            </a:r>
            <a:endParaRPr lang="en-US" altLang="ko-KR" sz="36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60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04 </a:t>
            </a:r>
            <a:r>
              <a:rPr lang="ko-KR" altLang="en-US" sz="3600" b="1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자기결정권의 </a:t>
            </a:r>
            <a:r>
              <a:rPr lang="ko-KR" altLang="en-US" sz="3600" b="1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딜레마</a:t>
            </a:r>
            <a:endParaRPr lang="ko-KR" altLang="en-US" sz="3600" b="1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ko-KR" altLang="en-US" sz="36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0516" y="481182"/>
            <a:ext cx="563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정신장애인 자기결정권 해결방안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49735" y="1060740"/>
            <a:ext cx="45719" cy="4717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09030" y="1045242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4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14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ko-KR" altLang="en-US" sz="14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733549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09028" y="1053045"/>
            <a:ext cx="113995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의사결정권지원제도란</a:t>
            </a:r>
            <a:r>
              <a:rPr lang="en-US" altLang="ko-KR" sz="25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735" y="1691442"/>
            <a:ext cx="113995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800">
                <a:latin typeface="나눔고딕" panose="020D0604000000000000" pitchFamily="50" charset="-127"/>
                <a:ea typeface="나눔고딕" panose="020D0604000000000000" pitchFamily="50" charset="-127"/>
              </a:rPr>
              <a:t>장애인 권리협약 제 </a:t>
            </a:r>
            <a:r>
              <a:rPr lang="en-US" altLang="ko-KR" sz="2800"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lang="ko-KR" altLang="en-US" sz="2800">
                <a:latin typeface="나눔고딕" panose="020D0604000000000000" pitchFamily="50" charset="-127"/>
                <a:ea typeface="나눔고딕" panose="020D0604000000000000" pitchFamily="50" charset="-127"/>
              </a:rPr>
              <a:t>조에서 규정하고 있는 제도로</a:t>
            </a:r>
            <a:endParaRPr lang="en-US" altLang="ko-KR" sz="28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800">
                <a:latin typeface="나눔고딕" panose="020D0604000000000000" pitchFamily="50" charset="-127"/>
                <a:ea typeface="나눔고딕" panose="020D0604000000000000" pitchFamily="50" charset="-127"/>
              </a:rPr>
              <a:t>정신장애인의 합리적 판단에 기초한 자기결정을 존중할 뿐만 아니라</a:t>
            </a:r>
            <a:r>
              <a:rPr lang="en-US" altLang="ko-KR" sz="28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r>
              <a:rPr lang="ko-KR" altLang="en-US" sz="280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의사결정능력상의 장애 때문에 합리적 판단을 할 수 없는 경우에도</a:t>
            </a:r>
            <a:endParaRPr lang="en-US" altLang="ko-KR" sz="280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800">
                <a:latin typeface="나눔고딕" panose="020D0604000000000000" pitchFamily="50" charset="-127"/>
                <a:ea typeface="나눔고딕" panose="020D0604000000000000" pitchFamily="50" charset="-127"/>
              </a:rPr>
              <a:t>그들의 </a:t>
            </a:r>
            <a:r>
              <a:rPr lang="ko-KR" altLang="en-US" sz="280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의사결정을 지원</a:t>
            </a:r>
            <a:r>
              <a:rPr lang="ko-KR" altLang="en-US" sz="2800">
                <a:latin typeface="나눔고딕" panose="020D0604000000000000" pitchFamily="50" charset="-127"/>
                <a:ea typeface="나눔고딕" panose="020D0604000000000000" pitchFamily="50" charset="-127"/>
              </a:rPr>
              <a:t>함으로써 </a:t>
            </a:r>
            <a:r>
              <a:rPr lang="ko-KR" altLang="en-US" sz="2800" u="sng">
                <a:latin typeface="나눔고딕" panose="020D0604000000000000" pitchFamily="50" charset="-127"/>
                <a:ea typeface="나눔고딕" panose="020D0604000000000000" pitchFamily="50" charset="-127"/>
              </a:rPr>
              <a:t>자기결정을 가능하게 하여야 한다</a:t>
            </a:r>
            <a:r>
              <a:rPr lang="ko-KR" altLang="en-US" sz="2800">
                <a:latin typeface="나눔고딕" panose="020D0604000000000000" pitchFamily="50" charset="-127"/>
                <a:ea typeface="나눔고딕" panose="020D0604000000000000" pitchFamily="50" charset="-127"/>
              </a:rPr>
              <a:t>는</a:t>
            </a:r>
            <a:endParaRPr lang="en-US" altLang="ko-KR" sz="28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800">
                <a:latin typeface="나눔고딕" panose="020D0604000000000000" pitchFamily="50" charset="-127"/>
                <a:ea typeface="나눔고딕" panose="020D0604000000000000" pitchFamily="50" charset="-127"/>
              </a:rPr>
              <a:t>취지의 제도이다</a:t>
            </a:r>
            <a:r>
              <a:rPr lang="en-US" altLang="ko-KR" sz="280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08083" y="6243639"/>
            <a:ext cx="412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※</a:t>
            </a:r>
            <a:r>
              <a:rPr lang="ko-KR" altLang="en-US"/>
              <a:t>출처</a:t>
            </a:r>
            <a:r>
              <a:rPr lang="en-US" altLang="ko-KR"/>
              <a:t>: </a:t>
            </a:r>
            <a:r>
              <a:rPr lang="ko-KR" altLang="en-US"/>
              <a:t>보건복지부 국립건강정신센터</a:t>
            </a:r>
          </a:p>
        </p:txBody>
      </p:sp>
      <p:sp>
        <p:nvSpPr>
          <p:cNvPr id="9" name="Rectangle 3"/>
          <p:cNvSpPr/>
          <p:nvPr/>
        </p:nvSpPr>
        <p:spPr>
          <a:xfrm>
            <a:off x="481638" y="119867"/>
            <a:ext cx="455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정신장애인의 강제입원과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20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030" y="1060740"/>
            <a:ext cx="271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6733549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48638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“</a:t>
            </a:r>
            <a:r>
              <a:rPr lang="ko-KR" altLang="en-US" sz="32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정신 장애인 자기결정권 보장 위한 사회복지사의 역할</a:t>
            </a:r>
            <a:r>
              <a:rPr lang="en-US" altLang="ko-KR" sz="32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”</a:t>
            </a:r>
            <a:endParaRPr lang="ko-KR" altLang="en-US" sz="320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31" y="4317144"/>
            <a:ext cx="2614822" cy="261482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9241274" y="6417898"/>
            <a:ext cx="1631005" cy="305923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454822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ko-KR" altLang="en-US" sz="2400"/>
              <a:t> 의사결정지원제도와 같이 정보를 제공하여</a:t>
            </a:r>
            <a:endParaRPr lang="en-US" altLang="ko-KR" sz="2400"/>
          </a:p>
          <a:p>
            <a:pPr algn="ctr">
              <a:lnSpc>
                <a:spcPct val="150000"/>
              </a:lnSpc>
            </a:pPr>
            <a:r>
              <a:rPr lang="en-US" altLang="ko-KR" sz="2400"/>
              <a:t>  </a:t>
            </a:r>
            <a:r>
              <a:rPr lang="ko-KR" altLang="en-US" sz="2400"/>
              <a:t> </a:t>
            </a:r>
            <a:r>
              <a:rPr lang="ko-KR" altLang="en-US" sz="2400" b="1">
                <a:solidFill>
                  <a:srgbClr val="FF0000"/>
                </a:solidFill>
              </a:rPr>
              <a:t>정신장애인이 치료방법을 스스로 선택할 수 있도록 한다</a:t>
            </a:r>
            <a:r>
              <a:rPr lang="en-US" altLang="ko-KR" sz="2400" b="1">
                <a:solidFill>
                  <a:srgbClr val="FF0000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ko-KR" sz="2400"/>
              <a:t>2. </a:t>
            </a:r>
            <a:r>
              <a:rPr lang="ko-KR" altLang="en-US" sz="2400"/>
              <a:t>주거</a:t>
            </a:r>
            <a:r>
              <a:rPr lang="en-US" altLang="ko-KR" sz="2400"/>
              <a:t>, </a:t>
            </a:r>
            <a:r>
              <a:rPr lang="ko-KR" altLang="en-US" sz="2400"/>
              <a:t>교육</a:t>
            </a:r>
            <a:r>
              <a:rPr lang="en-US" altLang="ko-KR" sz="2400"/>
              <a:t>, </a:t>
            </a:r>
            <a:r>
              <a:rPr lang="ko-KR" altLang="en-US" sz="2400"/>
              <a:t>직업</a:t>
            </a:r>
            <a:r>
              <a:rPr lang="en-US" altLang="ko-KR" sz="2400"/>
              <a:t>, </a:t>
            </a:r>
            <a:r>
              <a:rPr lang="ko-KR" altLang="en-US" sz="2400"/>
              <a:t>관계 등의 지역사회 자원에 접근할 수 있도록 하여</a:t>
            </a:r>
            <a:endParaRPr lang="en-US" altLang="ko-KR" sz="2400"/>
          </a:p>
          <a:p>
            <a:pPr algn="ctr">
              <a:lnSpc>
                <a:spcPct val="150000"/>
              </a:lnSpc>
            </a:pPr>
            <a:r>
              <a:rPr lang="en-US" altLang="ko-KR" sz="2400"/>
              <a:t>  </a:t>
            </a:r>
            <a:r>
              <a:rPr lang="ko-KR" altLang="en-US" sz="2400"/>
              <a:t> 장기적으로 </a:t>
            </a:r>
            <a:r>
              <a:rPr lang="ko-KR" altLang="en-US" sz="2400" b="1">
                <a:solidFill>
                  <a:srgbClr val="FF0000"/>
                </a:solidFill>
              </a:rPr>
              <a:t>정신장애인이 지역사회에서 함께 살아갈 수 있도록 한다</a:t>
            </a:r>
            <a:r>
              <a:rPr lang="en-US" altLang="ko-KR" sz="2400" b="1">
                <a:solidFill>
                  <a:srgbClr val="FF0000"/>
                </a:solidFill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altLang="ko-KR" sz="2400"/>
              <a:t>3. </a:t>
            </a:r>
            <a:r>
              <a:rPr lang="ko-KR" altLang="en-US" sz="2400" b="1">
                <a:solidFill>
                  <a:srgbClr val="FF0000"/>
                </a:solidFill>
              </a:rPr>
              <a:t>정신건강에 대한 사회적 인식과 태도를 바꿔 나가야 한다</a:t>
            </a:r>
            <a:r>
              <a:rPr lang="en-US" altLang="ko-KR" sz="24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95" y="6428471"/>
            <a:ext cx="7470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/>
              <a:t>※</a:t>
            </a:r>
            <a:r>
              <a:rPr lang="ko-KR" altLang="en-US" sz="1200"/>
              <a:t>출처</a:t>
            </a:r>
            <a:r>
              <a:rPr lang="en-US" altLang="ko-KR" sz="1200"/>
              <a:t>: </a:t>
            </a:r>
            <a:r>
              <a:rPr lang="ko-KR" altLang="en-US" sz="1200"/>
              <a:t>영국 “회복으로의 여정</a:t>
            </a:r>
            <a:r>
              <a:rPr lang="en-US" altLang="ko-KR" sz="1200"/>
              <a:t>: </a:t>
            </a:r>
            <a:r>
              <a:rPr lang="ko-KR" altLang="en-US" sz="1200"/>
              <a:t>국가정신건강보호에 대한 국가 비젼”</a:t>
            </a:r>
          </a:p>
          <a:p>
            <a:endParaRPr lang="ko-KR" altLang="en-US"/>
          </a:p>
        </p:txBody>
      </p:sp>
      <p:sp>
        <p:nvSpPr>
          <p:cNvPr id="9" name="Rectangle 3"/>
          <p:cNvSpPr/>
          <p:nvPr/>
        </p:nvSpPr>
        <p:spPr>
          <a:xfrm>
            <a:off x="287078" y="71227"/>
            <a:ext cx="455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정신장애인의 강제입원과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19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/>
        </p:nvSpPr>
        <p:spPr>
          <a:xfrm>
            <a:off x="2823210" y="3045903"/>
            <a:ext cx="6918669" cy="611760"/>
          </a:xfrm>
          <a:prstGeom prst="rect">
            <a:avLst/>
          </a:prstGeom>
        </p:spPr>
        <p:txBody>
          <a:bodyPr wrap="square" lIns="57205" tIns="28602" rIns="57205" bIns="28602">
            <a:spAutoFit/>
          </a:bodyPr>
          <a:lstStyle/>
          <a:p>
            <a:pPr algn="ctr"/>
            <a:r>
              <a:rPr lang="ko-KR" altLang="en-US" sz="3600" b="1">
                <a:solidFill>
                  <a:schemeClr val="bg1"/>
                </a:solidFill>
                <a:effectLst>
                  <a:outerShdw blurRad="1270000" algn="ctr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아내 학대와 자기결정권</a:t>
            </a:r>
            <a:endParaRPr lang="id-ID" sz="3600" b="1" dirty="0">
              <a:solidFill>
                <a:schemeClr val="bg1"/>
              </a:solidFill>
              <a:effectLst>
                <a:outerShdw blurRad="1270000" algn="ctr" rotWithShape="0">
                  <a:schemeClr val="bg1">
                    <a:lumMod val="50000"/>
                    <a:alpha val="40000"/>
                  </a:scheme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9" name="Straight Connector 12"/>
          <p:cNvCxnSpPr>
            <a:cxnSpLocks/>
          </p:cNvCxnSpPr>
          <p:nvPr/>
        </p:nvCxnSpPr>
        <p:spPr>
          <a:xfrm flipH="1" flipV="1">
            <a:off x="7600600" y="2205312"/>
            <a:ext cx="1600890" cy="29274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2"/>
          <p:cNvCxnSpPr>
            <a:cxnSpLocks/>
          </p:cNvCxnSpPr>
          <p:nvPr/>
        </p:nvCxnSpPr>
        <p:spPr>
          <a:xfrm flipH="1" flipV="1">
            <a:off x="8770842" y="2205313"/>
            <a:ext cx="555858" cy="1873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2"/>
          <p:cNvCxnSpPr>
            <a:cxnSpLocks/>
          </p:cNvCxnSpPr>
          <p:nvPr/>
        </p:nvCxnSpPr>
        <p:spPr>
          <a:xfrm flipH="1" flipV="1">
            <a:off x="3468751" y="4486086"/>
            <a:ext cx="1600890" cy="29274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2"/>
          <p:cNvCxnSpPr>
            <a:cxnSpLocks/>
          </p:cNvCxnSpPr>
          <p:nvPr/>
        </p:nvCxnSpPr>
        <p:spPr>
          <a:xfrm flipH="1" flipV="1">
            <a:off x="3190822" y="2905667"/>
            <a:ext cx="555858" cy="187315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8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40516" y="481182"/>
            <a:ext cx="4419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아내학대와  자기결정권 관련 이슈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481638" y="119867"/>
            <a:ext cx="455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여성 학대와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63" y="1096793"/>
            <a:ext cx="62484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316" y="1556424"/>
            <a:ext cx="6842058" cy="502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직선 연결선 5"/>
          <p:cNvCxnSpPr/>
          <p:nvPr/>
        </p:nvCxnSpPr>
        <p:spPr>
          <a:xfrm>
            <a:off x="245963" y="1352146"/>
            <a:ext cx="37423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8871626" y="1942290"/>
            <a:ext cx="25745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4860316" y="2448129"/>
            <a:ext cx="18711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2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516" y="491101"/>
            <a:ext cx="4732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아내학대의 심각성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내</a:t>
            </a: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학대의 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실태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6850287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3"/>
          <p:cNvSpPr/>
          <p:nvPr/>
        </p:nvSpPr>
        <p:spPr>
          <a:xfrm>
            <a:off x="442726" y="129595"/>
            <a:ext cx="455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아내학대와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6415422"/>
            <a:ext cx="623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※</a:t>
            </a:r>
            <a:r>
              <a:rPr lang="ko-KR" altLang="en-US"/>
              <a:t>출처</a:t>
            </a:r>
            <a:r>
              <a:rPr lang="en-US" altLang="ko-KR"/>
              <a:t>: </a:t>
            </a:r>
            <a:r>
              <a:rPr lang="ko-KR" altLang="en-US"/>
              <a:t>여성가족부</a:t>
            </a:r>
            <a:r>
              <a:rPr lang="en-US" altLang="ko-KR"/>
              <a:t>. 2016</a:t>
            </a:r>
            <a:r>
              <a:rPr lang="ko-KR" altLang="en-US"/>
              <a:t>년 가정폭력 실태조사 연구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14731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“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만 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19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세 이상의 유배우자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사실혼 포함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400" b="1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여성 </a:t>
            </a:r>
            <a:r>
              <a:rPr lang="en-US" altLang="ko-KR" sz="2800" b="1" u="sng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</a:t>
            </a:r>
            <a:r>
              <a:rPr lang="ko-KR" altLang="en-US" sz="2800" b="1" u="sng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명 </a:t>
            </a:r>
            <a:r>
              <a:rPr lang="en-US" altLang="ko-KR" sz="2800" b="1" u="sng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lang="ko-KR" altLang="en-US" sz="2800" b="1" u="sng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명</a:t>
            </a:r>
            <a:r>
              <a:rPr lang="ko-KR" altLang="en-US" sz="2800" b="1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은 가정폭력 </a:t>
            </a:r>
            <a:r>
              <a:rPr lang="ko-KR" altLang="en-US" sz="2400" b="1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경험</a:t>
            </a:r>
            <a:r>
              <a:rPr lang="en-US" altLang="ko-KR" sz="2400" b="1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”</a:t>
            </a:r>
            <a:endParaRPr lang="ko-KR" altLang="en-US" sz="2400" b="1" dirty="0">
              <a:solidFill>
                <a:srgbClr val="FF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-95658" y="2654029"/>
            <a:ext cx="2704289" cy="2704289"/>
            <a:chOff x="-134567" y="2636199"/>
            <a:chExt cx="2704289" cy="2704289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567" y="2636199"/>
              <a:ext cx="2704289" cy="2704289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0" y="4970835"/>
              <a:ext cx="1877439" cy="3210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1013286" y="2654028"/>
            <a:ext cx="2704289" cy="2704289"/>
            <a:chOff x="-134567" y="2636199"/>
            <a:chExt cx="2704289" cy="2704289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567" y="2636199"/>
              <a:ext cx="2704289" cy="2704289"/>
            </a:xfrm>
            <a:prstGeom prst="rect">
              <a:avLst/>
            </a:prstGeom>
          </p:spPr>
        </p:pic>
        <p:sp>
          <p:nvSpPr>
            <p:cNvPr id="17" name="직사각형 16"/>
            <p:cNvSpPr/>
            <p:nvPr/>
          </p:nvSpPr>
          <p:spPr>
            <a:xfrm>
              <a:off x="0" y="4970835"/>
              <a:ext cx="1877439" cy="3210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2106025" y="2654030"/>
            <a:ext cx="2704289" cy="2704289"/>
            <a:chOff x="-251303" y="2636199"/>
            <a:chExt cx="2704289" cy="2704289"/>
          </a:xfrm>
        </p:grpSpPr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1303" y="2636199"/>
              <a:ext cx="2704289" cy="2704289"/>
            </a:xfrm>
            <a:prstGeom prst="rect">
              <a:avLst/>
            </a:prstGeom>
          </p:spPr>
        </p:pic>
        <p:sp>
          <p:nvSpPr>
            <p:cNvPr id="49" name="직사각형 48"/>
            <p:cNvSpPr/>
            <p:nvPr/>
          </p:nvSpPr>
          <p:spPr>
            <a:xfrm>
              <a:off x="0" y="4970835"/>
              <a:ext cx="1877439" cy="3210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3206869" y="2654029"/>
            <a:ext cx="2704289" cy="2704289"/>
            <a:chOff x="-134567" y="2636199"/>
            <a:chExt cx="2704289" cy="2704289"/>
          </a:xfrm>
        </p:grpSpPr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567" y="2636199"/>
              <a:ext cx="2704289" cy="2704289"/>
            </a:xfrm>
            <a:prstGeom prst="rect">
              <a:avLst/>
            </a:prstGeom>
          </p:spPr>
        </p:pic>
        <p:sp>
          <p:nvSpPr>
            <p:cNvPr id="47" name="직사각형 46"/>
            <p:cNvSpPr/>
            <p:nvPr/>
          </p:nvSpPr>
          <p:spPr>
            <a:xfrm>
              <a:off x="0" y="4970835"/>
              <a:ext cx="1877439" cy="3210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4" name="직사각형 63"/>
          <p:cNvSpPr/>
          <p:nvPr/>
        </p:nvSpPr>
        <p:spPr>
          <a:xfrm>
            <a:off x="4452006" y="4988663"/>
            <a:ext cx="1877439" cy="321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4" name="그룹 53"/>
          <p:cNvGrpSpPr/>
          <p:nvPr/>
        </p:nvGrpSpPr>
        <p:grpSpPr>
          <a:xfrm>
            <a:off x="5406927" y="2654026"/>
            <a:ext cx="2704289" cy="2704289"/>
            <a:chOff x="-134567" y="2636199"/>
            <a:chExt cx="2704289" cy="2704289"/>
          </a:xfrm>
        </p:grpSpPr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567" y="2636199"/>
              <a:ext cx="2704289" cy="2704289"/>
            </a:xfrm>
            <a:prstGeom prst="rect">
              <a:avLst/>
            </a:prstGeom>
          </p:spPr>
        </p:pic>
        <p:sp>
          <p:nvSpPr>
            <p:cNvPr id="62" name="직사각형 61"/>
            <p:cNvSpPr/>
            <p:nvPr/>
          </p:nvSpPr>
          <p:spPr>
            <a:xfrm>
              <a:off x="0" y="4970835"/>
              <a:ext cx="1877439" cy="3210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6489938" y="2654028"/>
            <a:ext cx="2704289" cy="2704289"/>
            <a:chOff x="-251303" y="2636199"/>
            <a:chExt cx="2704289" cy="2704289"/>
          </a:xfrm>
        </p:grpSpPr>
        <p:pic>
          <p:nvPicPr>
            <p:cNvPr id="59" name="그림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1303" y="2636199"/>
              <a:ext cx="2704289" cy="2704289"/>
            </a:xfrm>
            <a:prstGeom prst="rect">
              <a:avLst/>
            </a:prstGeom>
          </p:spPr>
        </p:pic>
        <p:sp>
          <p:nvSpPr>
            <p:cNvPr id="60" name="직사각형 59"/>
            <p:cNvSpPr/>
            <p:nvPr/>
          </p:nvSpPr>
          <p:spPr>
            <a:xfrm>
              <a:off x="0" y="4970835"/>
              <a:ext cx="1877439" cy="3210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7589154" y="2654027"/>
            <a:ext cx="2704289" cy="2704289"/>
            <a:chOff x="-134567" y="2636199"/>
            <a:chExt cx="2704289" cy="2704289"/>
          </a:xfrm>
        </p:grpSpPr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567" y="2636199"/>
              <a:ext cx="2704289" cy="2704289"/>
            </a:xfrm>
            <a:prstGeom prst="rect">
              <a:avLst/>
            </a:prstGeom>
          </p:spPr>
        </p:pic>
        <p:sp>
          <p:nvSpPr>
            <p:cNvPr id="58" name="직사각형 57"/>
            <p:cNvSpPr/>
            <p:nvPr/>
          </p:nvSpPr>
          <p:spPr>
            <a:xfrm>
              <a:off x="0" y="4970835"/>
              <a:ext cx="1877439" cy="3210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8662440" y="2654025"/>
            <a:ext cx="2704289" cy="2704289"/>
            <a:chOff x="-134567" y="2636199"/>
            <a:chExt cx="2704289" cy="2704289"/>
          </a:xfrm>
        </p:grpSpPr>
        <p:pic>
          <p:nvPicPr>
            <p:cNvPr id="66" name="그림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567" y="2636199"/>
              <a:ext cx="2704289" cy="2704289"/>
            </a:xfrm>
            <a:prstGeom prst="rect">
              <a:avLst/>
            </a:prstGeom>
          </p:spPr>
        </p:pic>
        <p:sp>
          <p:nvSpPr>
            <p:cNvPr id="67" name="직사각형 66"/>
            <p:cNvSpPr/>
            <p:nvPr/>
          </p:nvSpPr>
          <p:spPr>
            <a:xfrm>
              <a:off x="0" y="4970835"/>
              <a:ext cx="1877439" cy="3210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8" name="그림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089" y="2654030"/>
            <a:ext cx="2704289" cy="2704289"/>
          </a:xfrm>
          <a:prstGeom prst="rect">
            <a:avLst/>
          </a:prstGeom>
        </p:spPr>
      </p:pic>
      <p:sp>
        <p:nvSpPr>
          <p:cNvPr id="69" name="직사각형 68"/>
          <p:cNvSpPr/>
          <p:nvPr/>
        </p:nvSpPr>
        <p:spPr>
          <a:xfrm>
            <a:off x="2086572" y="4988666"/>
            <a:ext cx="1444568" cy="369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6144586" y="5025944"/>
            <a:ext cx="1444568" cy="369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9628665" y="5024321"/>
            <a:ext cx="1738064" cy="369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34" y="2634569"/>
            <a:ext cx="1210833" cy="23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자유형 21"/>
          <p:cNvSpPr/>
          <p:nvPr/>
        </p:nvSpPr>
        <p:spPr>
          <a:xfrm>
            <a:off x="3142035" y="4124480"/>
            <a:ext cx="8335201" cy="1102978"/>
          </a:xfrm>
          <a:custGeom>
            <a:avLst/>
            <a:gdLst>
              <a:gd name="connsiteX0" fmla="*/ 183833 w 1102978"/>
              <a:gd name="connsiteY0" fmla="*/ 0 h 6270350"/>
              <a:gd name="connsiteX1" fmla="*/ 919145 w 1102978"/>
              <a:gd name="connsiteY1" fmla="*/ 0 h 6270350"/>
              <a:gd name="connsiteX2" fmla="*/ 1102978 w 1102978"/>
              <a:gd name="connsiteY2" fmla="*/ 183833 h 6270350"/>
              <a:gd name="connsiteX3" fmla="*/ 1102978 w 1102978"/>
              <a:gd name="connsiteY3" fmla="*/ 6270350 h 6270350"/>
              <a:gd name="connsiteX4" fmla="*/ 1102978 w 1102978"/>
              <a:gd name="connsiteY4" fmla="*/ 6270350 h 6270350"/>
              <a:gd name="connsiteX5" fmla="*/ 0 w 1102978"/>
              <a:gd name="connsiteY5" fmla="*/ 6270350 h 6270350"/>
              <a:gd name="connsiteX6" fmla="*/ 0 w 1102978"/>
              <a:gd name="connsiteY6" fmla="*/ 6270350 h 6270350"/>
              <a:gd name="connsiteX7" fmla="*/ 0 w 1102978"/>
              <a:gd name="connsiteY7" fmla="*/ 183833 h 6270350"/>
              <a:gd name="connsiteX8" fmla="*/ 183833 w 1102978"/>
              <a:gd name="connsiteY8" fmla="*/ 0 h 627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978" h="6270350">
                <a:moveTo>
                  <a:pt x="1102978" y="1045079"/>
                </a:moveTo>
                <a:lnTo>
                  <a:pt x="1102978" y="5225271"/>
                </a:lnTo>
                <a:cubicBezTo>
                  <a:pt x="1102978" y="5802450"/>
                  <a:pt x="1088500" y="6270347"/>
                  <a:pt x="1070641" y="6270347"/>
                </a:cubicBezTo>
                <a:lnTo>
                  <a:pt x="0" y="6270347"/>
                </a:lnTo>
                <a:lnTo>
                  <a:pt x="0" y="6270347"/>
                </a:lnTo>
                <a:lnTo>
                  <a:pt x="0" y="3"/>
                </a:lnTo>
                <a:lnTo>
                  <a:pt x="0" y="3"/>
                </a:lnTo>
                <a:lnTo>
                  <a:pt x="1070641" y="3"/>
                </a:lnTo>
                <a:cubicBezTo>
                  <a:pt x="1088500" y="3"/>
                  <a:pt x="1102978" y="467900"/>
                  <a:pt x="1102978" y="1045079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solidFill>
              <a:srgbClr val="464F6B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7667" rIns="301492" bIns="177669" numCol="1" spcCol="1270" anchor="ctr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ko-KR" sz="1400">
                <a:solidFill>
                  <a:srgbClr val="FF0000"/>
                </a:solidFill>
              </a:rPr>
              <a:t>생활비를 주지 않는 </a:t>
            </a:r>
            <a:r>
              <a:rPr lang="ko-KR" altLang="ko-KR" sz="1400"/>
              <a:t>행위 </a:t>
            </a:r>
            <a:endParaRPr lang="ko-KR" altLang="en-US" sz="140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ko-KR" sz="1400">
                <a:solidFill>
                  <a:srgbClr val="FF0000"/>
                </a:solidFill>
              </a:rPr>
              <a:t>동의 없이 재산을 임의로 처분하는 </a:t>
            </a:r>
            <a:r>
              <a:rPr lang="ko-KR" altLang="ko-KR" sz="1400"/>
              <a:t>행동 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ko-KR" sz="1400">
                <a:solidFill>
                  <a:srgbClr val="FF0000"/>
                </a:solidFill>
              </a:rPr>
              <a:t>수입과 지출을 독점하는 </a:t>
            </a:r>
            <a:r>
              <a:rPr lang="ko-KR" altLang="ko-KR" sz="1400"/>
              <a:t>행동 </a:t>
            </a:r>
            <a:endParaRPr lang="ko-KR" altLang="en-US" sz="1400"/>
          </a:p>
        </p:txBody>
      </p:sp>
      <p:sp>
        <p:nvSpPr>
          <p:cNvPr id="6" name="직사각형 5"/>
          <p:cNvSpPr/>
          <p:nvPr/>
        </p:nvSpPr>
        <p:spPr>
          <a:xfrm>
            <a:off x="549735" y="953732"/>
            <a:ext cx="45719" cy="4717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09030" y="938234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4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14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ko-KR" altLang="en-US" sz="1400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733549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자유형 3"/>
          <p:cNvSpPr/>
          <p:nvPr/>
        </p:nvSpPr>
        <p:spPr>
          <a:xfrm>
            <a:off x="3142034" y="1597646"/>
            <a:ext cx="8335201" cy="873181"/>
          </a:xfrm>
          <a:custGeom>
            <a:avLst/>
            <a:gdLst>
              <a:gd name="connsiteX0" fmla="*/ 183833 w 1102978"/>
              <a:gd name="connsiteY0" fmla="*/ 0 h 6270350"/>
              <a:gd name="connsiteX1" fmla="*/ 919145 w 1102978"/>
              <a:gd name="connsiteY1" fmla="*/ 0 h 6270350"/>
              <a:gd name="connsiteX2" fmla="*/ 1102978 w 1102978"/>
              <a:gd name="connsiteY2" fmla="*/ 183833 h 6270350"/>
              <a:gd name="connsiteX3" fmla="*/ 1102978 w 1102978"/>
              <a:gd name="connsiteY3" fmla="*/ 6270350 h 6270350"/>
              <a:gd name="connsiteX4" fmla="*/ 1102978 w 1102978"/>
              <a:gd name="connsiteY4" fmla="*/ 6270350 h 6270350"/>
              <a:gd name="connsiteX5" fmla="*/ 0 w 1102978"/>
              <a:gd name="connsiteY5" fmla="*/ 6270350 h 6270350"/>
              <a:gd name="connsiteX6" fmla="*/ 0 w 1102978"/>
              <a:gd name="connsiteY6" fmla="*/ 6270350 h 6270350"/>
              <a:gd name="connsiteX7" fmla="*/ 0 w 1102978"/>
              <a:gd name="connsiteY7" fmla="*/ 183833 h 6270350"/>
              <a:gd name="connsiteX8" fmla="*/ 183833 w 1102978"/>
              <a:gd name="connsiteY8" fmla="*/ 0 h 627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978" h="6270350">
                <a:moveTo>
                  <a:pt x="1102978" y="1045079"/>
                </a:moveTo>
                <a:lnTo>
                  <a:pt x="1102978" y="5225271"/>
                </a:lnTo>
                <a:cubicBezTo>
                  <a:pt x="1102978" y="5802450"/>
                  <a:pt x="1088500" y="6270347"/>
                  <a:pt x="1070641" y="6270347"/>
                </a:cubicBezTo>
                <a:lnTo>
                  <a:pt x="0" y="6270347"/>
                </a:lnTo>
                <a:lnTo>
                  <a:pt x="0" y="6270347"/>
                </a:lnTo>
                <a:lnTo>
                  <a:pt x="0" y="3"/>
                </a:lnTo>
                <a:lnTo>
                  <a:pt x="0" y="3"/>
                </a:lnTo>
                <a:lnTo>
                  <a:pt x="1070641" y="3"/>
                </a:lnTo>
                <a:cubicBezTo>
                  <a:pt x="1088500" y="3"/>
                  <a:pt x="1102978" y="467900"/>
                  <a:pt x="1102978" y="1045079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solidFill>
              <a:srgbClr val="464F6B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7667" rIns="301492" bIns="177669" numCol="1" spcCol="1270" anchor="ctr" anchorCtr="0">
            <a:noAutofit/>
          </a:bodyPr>
          <a:lstStyle/>
          <a:p>
            <a:pPr marL="114300" lvl="1" indent="-114300" algn="l" defTabSz="6223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en-US" kern="1200" dirty="0">
                <a:solidFill>
                  <a:srgbClr val="FF0000"/>
                </a:solidFill>
              </a:rPr>
              <a:t>모욕하거나 욕을 </a:t>
            </a:r>
            <a:r>
              <a:rPr lang="ko-KR" altLang="en-US" kern="1200"/>
              <a:t>하는 행동</a:t>
            </a:r>
            <a:r>
              <a:rPr lang="en-US" altLang="ko-KR" kern="1200"/>
              <a:t>/ </a:t>
            </a:r>
            <a:r>
              <a:rPr lang="ko-KR" altLang="en-US" kern="1200">
                <a:solidFill>
                  <a:srgbClr val="FF0000"/>
                </a:solidFill>
              </a:rPr>
              <a:t>때리려고 위협하는 </a:t>
            </a:r>
            <a:r>
              <a:rPr lang="ko-KR" altLang="en-US" kern="1200"/>
              <a:t>행동</a:t>
            </a:r>
            <a:r>
              <a:rPr lang="en-US" altLang="ko-KR" kern="1200"/>
              <a:t>/</a:t>
            </a:r>
          </a:p>
          <a:p>
            <a:pPr marL="0" lvl="1" algn="l" defTabSz="6223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ko-KR">
                <a:solidFill>
                  <a:srgbClr val="FF0000"/>
                </a:solidFill>
              </a:rPr>
              <a:t> </a:t>
            </a:r>
            <a:r>
              <a:rPr lang="ko-KR" altLang="en-US" kern="1200">
                <a:solidFill>
                  <a:srgbClr val="FF0000"/>
                </a:solidFill>
              </a:rPr>
              <a:t>상대방의 </a:t>
            </a:r>
            <a:r>
              <a:rPr lang="ko-KR" altLang="en-US" kern="1200" dirty="0">
                <a:solidFill>
                  <a:srgbClr val="FF0000"/>
                </a:solidFill>
              </a:rPr>
              <a:t>물건을 부수는 </a:t>
            </a:r>
            <a:r>
              <a:rPr lang="ko-KR" altLang="en-US" kern="1200" dirty="0"/>
              <a:t>행동</a:t>
            </a:r>
          </a:p>
        </p:txBody>
      </p:sp>
      <p:sp>
        <p:nvSpPr>
          <p:cNvPr id="5" name="자유형 4"/>
          <p:cNvSpPr/>
          <p:nvPr/>
        </p:nvSpPr>
        <p:spPr>
          <a:xfrm>
            <a:off x="398834" y="1548835"/>
            <a:ext cx="2908570" cy="922672"/>
          </a:xfrm>
          <a:custGeom>
            <a:avLst/>
            <a:gdLst>
              <a:gd name="connsiteX0" fmla="*/ 0 w 3527072"/>
              <a:gd name="connsiteY0" fmla="*/ 229792 h 1378722"/>
              <a:gd name="connsiteX1" fmla="*/ 229792 w 3527072"/>
              <a:gd name="connsiteY1" fmla="*/ 0 h 1378722"/>
              <a:gd name="connsiteX2" fmla="*/ 3297280 w 3527072"/>
              <a:gd name="connsiteY2" fmla="*/ 0 h 1378722"/>
              <a:gd name="connsiteX3" fmla="*/ 3527072 w 3527072"/>
              <a:gd name="connsiteY3" fmla="*/ 229792 h 1378722"/>
              <a:gd name="connsiteX4" fmla="*/ 3527072 w 3527072"/>
              <a:gd name="connsiteY4" fmla="*/ 1148930 h 1378722"/>
              <a:gd name="connsiteX5" fmla="*/ 3297280 w 3527072"/>
              <a:gd name="connsiteY5" fmla="*/ 1378722 h 1378722"/>
              <a:gd name="connsiteX6" fmla="*/ 229792 w 3527072"/>
              <a:gd name="connsiteY6" fmla="*/ 1378722 h 1378722"/>
              <a:gd name="connsiteX7" fmla="*/ 0 w 3527072"/>
              <a:gd name="connsiteY7" fmla="*/ 1148930 h 1378722"/>
              <a:gd name="connsiteX8" fmla="*/ 0 w 3527072"/>
              <a:gd name="connsiteY8" fmla="*/ 229792 h 137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7072" h="1378722">
                <a:moveTo>
                  <a:pt x="0" y="229792"/>
                </a:moveTo>
                <a:cubicBezTo>
                  <a:pt x="0" y="102881"/>
                  <a:pt x="102881" y="0"/>
                  <a:pt x="229792" y="0"/>
                </a:cubicBezTo>
                <a:lnTo>
                  <a:pt x="3297280" y="0"/>
                </a:lnTo>
                <a:cubicBezTo>
                  <a:pt x="3424191" y="0"/>
                  <a:pt x="3527072" y="102881"/>
                  <a:pt x="3527072" y="229792"/>
                </a:cubicBezTo>
                <a:lnTo>
                  <a:pt x="3527072" y="1148930"/>
                </a:lnTo>
                <a:cubicBezTo>
                  <a:pt x="3527072" y="1275841"/>
                  <a:pt x="3424191" y="1378722"/>
                  <a:pt x="3297280" y="1378722"/>
                </a:cubicBezTo>
                <a:lnTo>
                  <a:pt x="229792" y="1378722"/>
                </a:lnTo>
                <a:cubicBezTo>
                  <a:pt x="102881" y="1378722"/>
                  <a:pt x="0" y="1275841"/>
                  <a:pt x="0" y="1148930"/>
                </a:cubicBezTo>
                <a:lnTo>
                  <a:pt x="0" y="229792"/>
                </a:lnTo>
                <a:close/>
              </a:path>
            </a:pathLst>
          </a:custGeom>
          <a:solidFill>
            <a:srgbClr val="222A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44" tIns="151124" rIns="234944" bIns="151124" numCol="1" spcCol="1270" anchor="ctr" anchorCtr="0">
            <a:noAutofit/>
          </a:bodyPr>
          <a:lstStyle/>
          <a:p>
            <a:pPr lvl="0" algn="ctr" defTabSz="19558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sz="3200" kern="1200" dirty="0"/>
              <a:t>정서적 폭력</a:t>
            </a:r>
            <a:endParaRPr lang="ko-KR" altLang="en-US" sz="3200" kern="1200" dirty="0"/>
          </a:p>
        </p:txBody>
      </p:sp>
      <p:sp>
        <p:nvSpPr>
          <p:cNvPr id="9" name="자유형 8"/>
          <p:cNvSpPr/>
          <p:nvPr/>
        </p:nvSpPr>
        <p:spPr>
          <a:xfrm>
            <a:off x="3142031" y="2587868"/>
            <a:ext cx="8335201" cy="1458838"/>
          </a:xfrm>
          <a:custGeom>
            <a:avLst/>
            <a:gdLst>
              <a:gd name="connsiteX0" fmla="*/ 183833 w 1102978"/>
              <a:gd name="connsiteY0" fmla="*/ 0 h 6270350"/>
              <a:gd name="connsiteX1" fmla="*/ 919145 w 1102978"/>
              <a:gd name="connsiteY1" fmla="*/ 0 h 6270350"/>
              <a:gd name="connsiteX2" fmla="*/ 1102978 w 1102978"/>
              <a:gd name="connsiteY2" fmla="*/ 183833 h 6270350"/>
              <a:gd name="connsiteX3" fmla="*/ 1102978 w 1102978"/>
              <a:gd name="connsiteY3" fmla="*/ 6270350 h 6270350"/>
              <a:gd name="connsiteX4" fmla="*/ 1102978 w 1102978"/>
              <a:gd name="connsiteY4" fmla="*/ 6270350 h 6270350"/>
              <a:gd name="connsiteX5" fmla="*/ 0 w 1102978"/>
              <a:gd name="connsiteY5" fmla="*/ 6270350 h 6270350"/>
              <a:gd name="connsiteX6" fmla="*/ 0 w 1102978"/>
              <a:gd name="connsiteY6" fmla="*/ 6270350 h 6270350"/>
              <a:gd name="connsiteX7" fmla="*/ 0 w 1102978"/>
              <a:gd name="connsiteY7" fmla="*/ 183833 h 6270350"/>
              <a:gd name="connsiteX8" fmla="*/ 183833 w 1102978"/>
              <a:gd name="connsiteY8" fmla="*/ 0 h 627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978" h="6270350">
                <a:moveTo>
                  <a:pt x="1102978" y="1045079"/>
                </a:moveTo>
                <a:lnTo>
                  <a:pt x="1102978" y="5225271"/>
                </a:lnTo>
                <a:cubicBezTo>
                  <a:pt x="1102978" y="5802450"/>
                  <a:pt x="1088500" y="6270347"/>
                  <a:pt x="1070641" y="6270347"/>
                </a:cubicBezTo>
                <a:lnTo>
                  <a:pt x="0" y="6270347"/>
                </a:lnTo>
                <a:lnTo>
                  <a:pt x="0" y="6270347"/>
                </a:lnTo>
                <a:lnTo>
                  <a:pt x="0" y="3"/>
                </a:lnTo>
                <a:lnTo>
                  <a:pt x="0" y="3"/>
                </a:lnTo>
                <a:lnTo>
                  <a:pt x="1070641" y="3"/>
                </a:lnTo>
                <a:cubicBezTo>
                  <a:pt x="1088500" y="3"/>
                  <a:pt x="1102978" y="467900"/>
                  <a:pt x="1102978" y="1045079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solidFill>
              <a:srgbClr val="464F6B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7667" rIns="301492" bIns="177669" numCol="1" spcCol="1270" anchor="ctr" anchorCtr="0">
            <a:noAutofit/>
          </a:bodyPr>
          <a:lstStyle/>
          <a:p>
            <a:pPr marL="114300" lvl="1" indent="-114300" algn="l" defTabSz="6223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sz="1400" b="1" kern="1200" dirty="0"/>
              <a:t>경한 폭력</a:t>
            </a:r>
            <a:r>
              <a:rPr lang="en-US" altLang="ko-KR" sz="1400" b="1" kern="1200" dirty="0"/>
              <a:t> </a:t>
            </a:r>
            <a:r>
              <a:rPr lang="en-US" altLang="ko-KR" sz="1400" kern="1200" dirty="0"/>
              <a:t>- </a:t>
            </a:r>
            <a:r>
              <a:rPr lang="ko-KR" sz="1400" kern="1200" dirty="0">
                <a:solidFill>
                  <a:srgbClr val="FF0000"/>
                </a:solidFill>
              </a:rPr>
              <a:t>물건을 </a:t>
            </a:r>
            <a:r>
              <a:rPr lang="ko-KR" sz="1400" kern="1200" err="1">
                <a:solidFill>
                  <a:srgbClr val="FF0000"/>
                </a:solidFill>
              </a:rPr>
              <a:t>집어던지는</a:t>
            </a:r>
            <a:r>
              <a:rPr lang="ko-KR" sz="1400" kern="1200">
                <a:solidFill>
                  <a:srgbClr val="FF0000"/>
                </a:solidFill>
              </a:rPr>
              <a:t> </a:t>
            </a:r>
            <a:r>
              <a:rPr lang="ko-KR" sz="1400" kern="1200"/>
              <a:t>행동</a:t>
            </a:r>
            <a:r>
              <a:rPr lang="en-US" altLang="ko-KR" sz="1400" kern="1200"/>
              <a:t>/ </a:t>
            </a:r>
            <a:r>
              <a:rPr lang="ko-KR" altLang="en-US" sz="1400" kern="1200">
                <a:solidFill>
                  <a:srgbClr val="FF0000"/>
                </a:solidFill>
              </a:rPr>
              <a:t>밀치거나 </a:t>
            </a:r>
            <a:r>
              <a:rPr lang="ko-KR" altLang="en-US" sz="1400" kern="1200" dirty="0">
                <a:solidFill>
                  <a:srgbClr val="FF0000"/>
                </a:solidFill>
              </a:rPr>
              <a:t>어깨나 목 등을 꽉 </a:t>
            </a:r>
            <a:r>
              <a:rPr lang="ko-KR" altLang="en-US" sz="1400" kern="1200">
                <a:solidFill>
                  <a:srgbClr val="FF0000"/>
                </a:solidFill>
              </a:rPr>
              <a:t>움켜잡는 </a:t>
            </a:r>
            <a:r>
              <a:rPr lang="ko-KR" altLang="en-US" sz="1400" kern="1200"/>
              <a:t>행동</a:t>
            </a:r>
            <a:endParaRPr lang="en-US" altLang="ko-KR" sz="1400" kern="1200"/>
          </a:p>
          <a:p>
            <a:pPr marL="0" lvl="1" algn="l" defTabSz="6223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ko-KR" sz="1400">
                <a:solidFill>
                  <a:srgbClr val="FF0000"/>
                </a:solidFill>
              </a:rPr>
              <a:t>                  </a:t>
            </a:r>
            <a:r>
              <a:rPr lang="ko-KR" altLang="en-US" sz="1400" kern="1200">
                <a:solidFill>
                  <a:srgbClr val="FF0000"/>
                </a:solidFill>
              </a:rPr>
              <a:t>손바닥으로 </a:t>
            </a:r>
            <a:r>
              <a:rPr lang="ko-KR" altLang="en-US" sz="1400" kern="1200" dirty="0">
                <a:solidFill>
                  <a:srgbClr val="FF0000"/>
                </a:solidFill>
              </a:rPr>
              <a:t>뺨이나 몸을 </a:t>
            </a:r>
            <a:r>
              <a:rPr lang="ko-KR" altLang="en-US" sz="1400" kern="1200">
                <a:solidFill>
                  <a:srgbClr val="FF0000"/>
                </a:solidFill>
              </a:rPr>
              <a:t>때리는 </a:t>
            </a:r>
            <a:r>
              <a:rPr lang="ko-KR" altLang="en-US" sz="1400" kern="1200"/>
              <a:t>행동</a:t>
            </a:r>
            <a:endParaRPr lang="en-US" altLang="ko-KR" sz="1400"/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ko-KR" sz="1400" b="1"/>
              <a:t>중한 폭력</a:t>
            </a:r>
            <a:r>
              <a:rPr lang="en-US" altLang="ko-KR" sz="1400" b="1"/>
              <a:t> </a:t>
            </a:r>
            <a:r>
              <a:rPr lang="en-US" altLang="ko-KR" sz="1400"/>
              <a:t>- </a:t>
            </a:r>
            <a:r>
              <a:rPr lang="ko-KR" altLang="ko-KR" sz="1400">
                <a:solidFill>
                  <a:srgbClr val="FF0000"/>
                </a:solidFill>
              </a:rPr>
              <a:t>목을 조르거나 고의로 화상을 </a:t>
            </a:r>
            <a:r>
              <a:rPr lang="ko-KR" altLang="ko-KR" sz="1400"/>
              <a:t>입히는 행동</a:t>
            </a:r>
            <a:endParaRPr lang="ko-KR" altLang="en-US" sz="1400"/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en-US" sz="1400">
                <a:solidFill>
                  <a:srgbClr val="FF0000"/>
                </a:solidFill>
              </a:rPr>
              <a:t>칼이나 흉기 등으로 배우자를 위협하거나 다치게 </a:t>
            </a:r>
            <a:r>
              <a:rPr lang="ko-KR" altLang="en-US" sz="1400"/>
              <a:t>하는 행동 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en-US" sz="1400">
                <a:solidFill>
                  <a:srgbClr val="FF0000"/>
                </a:solidFill>
              </a:rPr>
              <a:t>주먹으로 때리거나 맞으면 다칠 수 있는 물건으로 때리는 </a:t>
            </a:r>
            <a:r>
              <a:rPr lang="ko-KR" altLang="en-US" sz="1400"/>
              <a:t>행동 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en-US" sz="1400">
                <a:solidFill>
                  <a:srgbClr val="FF0000"/>
                </a:solidFill>
              </a:rPr>
              <a:t>사정없이 마구 때리는 </a:t>
            </a:r>
            <a:r>
              <a:rPr lang="ko-KR" altLang="en-US" sz="1400"/>
              <a:t>행동</a:t>
            </a:r>
          </a:p>
        </p:txBody>
      </p:sp>
      <p:sp>
        <p:nvSpPr>
          <p:cNvPr id="11" name="자유형 10"/>
          <p:cNvSpPr/>
          <p:nvPr/>
        </p:nvSpPr>
        <p:spPr>
          <a:xfrm>
            <a:off x="398834" y="2587868"/>
            <a:ext cx="2908570" cy="922672"/>
          </a:xfrm>
          <a:custGeom>
            <a:avLst/>
            <a:gdLst>
              <a:gd name="connsiteX0" fmla="*/ 0 w 3527072"/>
              <a:gd name="connsiteY0" fmla="*/ 229792 h 1378722"/>
              <a:gd name="connsiteX1" fmla="*/ 229792 w 3527072"/>
              <a:gd name="connsiteY1" fmla="*/ 0 h 1378722"/>
              <a:gd name="connsiteX2" fmla="*/ 3297280 w 3527072"/>
              <a:gd name="connsiteY2" fmla="*/ 0 h 1378722"/>
              <a:gd name="connsiteX3" fmla="*/ 3527072 w 3527072"/>
              <a:gd name="connsiteY3" fmla="*/ 229792 h 1378722"/>
              <a:gd name="connsiteX4" fmla="*/ 3527072 w 3527072"/>
              <a:gd name="connsiteY4" fmla="*/ 1148930 h 1378722"/>
              <a:gd name="connsiteX5" fmla="*/ 3297280 w 3527072"/>
              <a:gd name="connsiteY5" fmla="*/ 1378722 h 1378722"/>
              <a:gd name="connsiteX6" fmla="*/ 229792 w 3527072"/>
              <a:gd name="connsiteY6" fmla="*/ 1378722 h 1378722"/>
              <a:gd name="connsiteX7" fmla="*/ 0 w 3527072"/>
              <a:gd name="connsiteY7" fmla="*/ 1148930 h 1378722"/>
              <a:gd name="connsiteX8" fmla="*/ 0 w 3527072"/>
              <a:gd name="connsiteY8" fmla="*/ 229792 h 137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7072" h="1378722">
                <a:moveTo>
                  <a:pt x="0" y="229792"/>
                </a:moveTo>
                <a:cubicBezTo>
                  <a:pt x="0" y="102881"/>
                  <a:pt x="102881" y="0"/>
                  <a:pt x="229792" y="0"/>
                </a:cubicBezTo>
                <a:lnTo>
                  <a:pt x="3297280" y="0"/>
                </a:lnTo>
                <a:cubicBezTo>
                  <a:pt x="3424191" y="0"/>
                  <a:pt x="3527072" y="102881"/>
                  <a:pt x="3527072" y="229792"/>
                </a:cubicBezTo>
                <a:lnTo>
                  <a:pt x="3527072" y="1148930"/>
                </a:lnTo>
                <a:cubicBezTo>
                  <a:pt x="3527072" y="1275841"/>
                  <a:pt x="3424191" y="1378722"/>
                  <a:pt x="3297280" y="1378722"/>
                </a:cubicBezTo>
                <a:lnTo>
                  <a:pt x="229792" y="1378722"/>
                </a:lnTo>
                <a:cubicBezTo>
                  <a:pt x="102881" y="1378722"/>
                  <a:pt x="0" y="1275841"/>
                  <a:pt x="0" y="1148930"/>
                </a:cubicBezTo>
                <a:lnTo>
                  <a:pt x="0" y="229792"/>
                </a:lnTo>
                <a:close/>
              </a:path>
            </a:pathLst>
          </a:custGeom>
          <a:solidFill>
            <a:srgbClr val="222A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44" tIns="151124" rIns="234944" bIns="151124" numCol="1" spcCol="1270" anchor="ctr" anchorCtr="0">
            <a:noAutofit/>
          </a:bodyPr>
          <a:lstStyle/>
          <a:p>
            <a:pPr lvl="0" algn="ctr" defTabSz="19558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sz="3200" kern="1200" dirty="0"/>
              <a:t>신체적 폭력</a:t>
            </a:r>
            <a:endParaRPr lang="ko-KR" altLang="en-US" sz="3200" kern="1200" dirty="0"/>
          </a:p>
        </p:txBody>
      </p:sp>
      <p:grpSp>
        <p:nvGrpSpPr>
          <p:cNvPr id="21" name="그룹 20"/>
          <p:cNvGrpSpPr/>
          <p:nvPr/>
        </p:nvGrpSpPr>
        <p:grpSpPr>
          <a:xfrm>
            <a:off x="457319" y="4220896"/>
            <a:ext cx="2908570" cy="923631"/>
            <a:chOff x="58354" y="4338539"/>
            <a:chExt cx="2908570" cy="923631"/>
          </a:xfrm>
          <a:solidFill>
            <a:srgbClr val="222A35"/>
          </a:solidFill>
        </p:grpSpPr>
        <p:sp>
          <p:nvSpPr>
            <p:cNvPr id="16" name="모서리가 둥근 직사각형 15"/>
            <p:cNvSpPr/>
            <p:nvPr/>
          </p:nvSpPr>
          <p:spPr>
            <a:xfrm>
              <a:off x="58354" y="4338539"/>
              <a:ext cx="2908570" cy="92363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모서리가 둥근 직사각형 4"/>
            <p:cNvSpPr/>
            <p:nvPr/>
          </p:nvSpPr>
          <p:spPr>
            <a:xfrm>
              <a:off x="136056" y="4383626"/>
              <a:ext cx="2753166" cy="8334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80010" rIns="160020" bIns="80010" numCol="1" spcCol="1270" anchor="ctr" anchorCtr="0">
              <a:noAutofit/>
            </a:bodyPr>
            <a:lstStyle/>
            <a:p>
              <a:pPr lvl="0" algn="ctr" defTabSz="18669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200" kern="1200" dirty="0"/>
                <a:t>경제적 폭력</a:t>
              </a:r>
            </a:p>
          </p:txBody>
        </p:sp>
      </p:grpSp>
      <p:sp>
        <p:nvSpPr>
          <p:cNvPr id="26" name="자유형 25"/>
          <p:cNvSpPr/>
          <p:nvPr/>
        </p:nvSpPr>
        <p:spPr>
          <a:xfrm>
            <a:off x="3142030" y="5334210"/>
            <a:ext cx="8335201" cy="1102978"/>
          </a:xfrm>
          <a:custGeom>
            <a:avLst/>
            <a:gdLst>
              <a:gd name="connsiteX0" fmla="*/ 183833 w 1102978"/>
              <a:gd name="connsiteY0" fmla="*/ 0 h 6270350"/>
              <a:gd name="connsiteX1" fmla="*/ 919145 w 1102978"/>
              <a:gd name="connsiteY1" fmla="*/ 0 h 6270350"/>
              <a:gd name="connsiteX2" fmla="*/ 1102978 w 1102978"/>
              <a:gd name="connsiteY2" fmla="*/ 183833 h 6270350"/>
              <a:gd name="connsiteX3" fmla="*/ 1102978 w 1102978"/>
              <a:gd name="connsiteY3" fmla="*/ 6270350 h 6270350"/>
              <a:gd name="connsiteX4" fmla="*/ 1102978 w 1102978"/>
              <a:gd name="connsiteY4" fmla="*/ 6270350 h 6270350"/>
              <a:gd name="connsiteX5" fmla="*/ 0 w 1102978"/>
              <a:gd name="connsiteY5" fmla="*/ 6270350 h 6270350"/>
              <a:gd name="connsiteX6" fmla="*/ 0 w 1102978"/>
              <a:gd name="connsiteY6" fmla="*/ 6270350 h 6270350"/>
              <a:gd name="connsiteX7" fmla="*/ 0 w 1102978"/>
              <a:gd name="connsiteY7" fmla="*/ 183833 h 6270350"/>
              <a:gd name="connsiteX8" fmla="*/ 183833 w 1102978"/>
              <a:gd name="connsiteY8" fmla="*/ 0 h 627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978" h="6270350">
                <a:moveTo>
                  <a:pt x="1102978" y="1045079"/>
                </a:moveTo>
                <a:lnTo>
                  <a:pt x="1102978" y="5225271"/>
                </a:lnTo>
                <a:cubicBezTo>
                  <a:pt x="1102978" y="5802450"/>
                  <a:pt x="1088500" y="6270347"/>
                  <a:pt x="1070641" y="6270347"/>
                </a:cubicBezTo>
                <a:lnTo>
                  <a:pt x="0" y="6270347"/>
                </a:lnTo>
                <a:lnTo>
                  <a:pt x="0" y="6270347"/>
                </a:lnTo>
                <a:lnTo>
                  <a:pt x="0" y="3"/>
                </a:lnTo>
                <a:lnTo>
                  <a:pt x="0" y="3"/>
                </a:lnTo>
                <a:lnTo>
                  <a:pt x="1070641" y="3"/>
                </a:lnTo>
                <a:cubicBezTo>
                  <a:pt x="1088500" y="3"/>
                  <a:pt x="1102978" y="467900"/>
                  <a:pt x="1102978" y="1045079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solidFill>
              <a:srgbClr val="464F6B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7667" rIns="301492" bIns="177669" numCol="1" spcCol="1270" anchor="ctr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o-KR" altLang="ko-KR">
                <a:solidFill>
                  <a:srgbClr val="FF0000"/>
                </a:solidFill>
              </a:rPr>
              <a:t>상대방이 원치 않음에도 성관계를 </a:t>
            </a:r>
            <a:r>
              <a:rPr lang="ko-KR" altLang="ko-KR"/>
              <a:t>강요</a:t>
            </a:r>
            <a:endParaRPr lang="en-US" altLang="ko-KR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o-KR" altLang="ko-KR">
                <a:solidFill>
                  <a:srgbClr val="FF0000"/>
                </a:solidFill>
              </a:rPr>
              <a:t>상대방이 원치 않는 형태의 성관계를 </a:t>
            </a:r>
            <a:r>
              <a:rPr lang="ko-KR" altLang="ko-KR"/>
              <a:t>강요 </a:t>
            </a:r>
            <a:endParaRPr lang="ko-KR" altLang="en-US" dirty="0"/>
          </a:p>
        </p:txBody>
      </p:sp>
      <p:grpSp>
        <p:nvGrpSpPr>
          <p:cNvPr id="23" name="그룹 22"/>
          <p:cNvGrpSpPr/>
          <p:nvPr/>
        </p:nvGrpSpPr>
        <p:grpSpPr>
          <a:xfrm>
            <a:off x="398834" y="5384973"/>
            <a:ext cx="2908570" cy="923631"/>
            <a:chOff x="58354" y="4338539"/>
            <a:chExt cx="2908570" cy="923631"/>
          </a:xfrm>
          <a:solidFill>
            <a:srgbClr val="222A35"/>
          </a:solidFill>
        </p:grpSpPr>
        <p:sp>
          <p:nvSpPr>
            <p:cNvPr id="24" name="모서리가 둥근 직사각형 23"/>
            <p:cNvSpPr/>
            <p:nvPr/>
          </p:nvSpPr>
          <p:spPr>
            <a:xfrm>
              <a:off x="58354" y="4338539"/>
              <a:ext cx="2908570" cy="92363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모서리가 둥근 직사각형 4"/>
            <p:cNvSpPr/>
            <p:nvPr/>
          </p:nvSpPr>
          <p:spPr>
            <a:xfrm>
              <a:off x="136056" y="4383626"/>
              <a:ext cx="2753166" cy="8334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80010" rIns="160020" bIns="80010" numCol="1" spcCol="1270" anchor="ctr" anchorCtr="0">
              <a:noAutofit/>
            </a:bodyPr>
            <a:lstStyle/>
            <a:p>
              <a:pPr lvl="0" algn="ctr" defTabSz="18669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200"/>
                <a:t>성적</a:t>
              </a:r>
              <a:r>
                <a:rPr lang="ko-KR" altLang="en-US" sz="3200" kern="1200"/>
                <a:t> </a:t>
              </a:r>
              <a:r>
                <a:rPr lang="ko-KR" altLang="en-US" sz="3200" kern="1200" dirty="0"/>
                <a:t>폭력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40516" y="481182"/>
            <a:ext cx="250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아내학대의 심각성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8" name="Rectangle 3"/>
          <p:cNvSpPr/>
          <p:nvPr/>
        </p:nvSpPr>
        <p:spPr>
          <a:xfrm>
            <a:off x="481638" y="119867"/>
            <a:ext cx="455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여성 학대와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0516" y="481182"/>
            <a:ext cx="4171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아내학대의 심각성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폭력의 유형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9028" y="965493"/>
            <a:ext cx="113995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폭력의 유형</a:t>
            </a:r>
            <a:endParaRPr lang="en-US" altLang="ko-KR" sz="250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25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6733549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1002A029-A85E-411C-9D26-92F8BF7F9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29492" y="2689375"/>
            <a:ext cx="17160613" cy="6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9377063E-5D22-491E-B701-2231DB585BC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739017" y="3022174"/>
            <a:ext cx="17160613" cy="1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914" tIns="-9522" rIns="0" bIns="53958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900" b="1" i="0" u="none" strike="noStrike" cap="none" normalizeH="0" baseline="0">
                <a:ln>
                  <a:noFill/>
                </a:ln>
                <a:solidFill>
                  <a:srgbClr val="019A30"/>
                </a:solidFill>
                <a:effectLst/>
                <a:latin typeface="Verdana" panose="020B0604030504040204" pitchFamily="34" charset="0"/>
                <a:ea typeface="함초롬바탕"/>
              </a:rPr>
              <a:t> </a:t>
            </a: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030" y="1060740"/>
            <a:ext cx="271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49735" y="1060740"/>
            <a:ext cx="45719" cy="4717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40516" y="550657"/>
            <a:ext cx="4528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아내 학대의 심각성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학습된 무기력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471910" y="119867"/>
            <a:ext cx="455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아내학대와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028" y="1053045"/>
            <a:ext cx="113995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학습된 무기력의 원인</a:t>
            </a:r>
            <a:r>
              <a:rPr lang="en-US" altLang="ko-KR" sz="25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5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폭력의 </a:t>
            </a:r>
            <a:r>
              <a:rPr lang="en-US" altLang="ko-KR" sz="2500" smtClean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500" smtClean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단계</a:t>
            </a:r>
            <a:endParaRPr lang="en-US" altLang="ko-KR" sz="250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595454" y="2029767"/>
            <a:ext cx="2981759" cy="414996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4517661" y="2029766"/>
            <a:ext cx="2981759" cy="414996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418096" y="2029767"/>
            <a:ext cx="2981759" cy="414996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오른쪽 화살표 3"/>
          <p:cNvSpPr/>
          <p:nvPr/>
        </p:nvSpPr>
        <p:spPr>
          <a:xfrm>
            <a:off x="3768133" y="3788229"/>
            <a:ext cx="572756" cy="663191"/>
          </a:xfrm>
          <a:prstGeom prst="rightArrow">
            <a:avLst/>
          </a:prstGeom>
          <a:solidFill>
            <a:schemeClr val="bg1"/>
          </a:solidFill>
          <a:ln>
            <a:solidFill>
              <a:srgbClr val="222A35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7688666" y="3808325"/>
            <a:ext cx="572756" cy="663191"/>
          </a:xfrm>
          <a:prstGeom prst="rightArrow">
            <a:avLst/>
          </a:prstGeom>
          <a:solidFill>
            <a:schemeClr val="bg1"/>
          </a:solidFill>
          <a:ln>
            <a:solidFill>
              <a:srgbClr val="222A35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4878" y="2238248"/>
            <a:ext cx="28029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>
                <a:solidFill>
                  <a:schemeClr val="bg1"/>
                </a:solidFill>
              </a:rPr>
              <a:t>긴장이 쌓이는 단계</a:t>
            </a:r>
            <a:endParaRPr lang="en-US" altLang="ko-KR" sz="2200" b="1"/>
          </a:p>
          <a:p>
            <a:endParaRPr lang="en-US" altLang="ko-KR" sz="2200">
              <a:solidFill>
                <a:schemeClr val="bg1"/>
              </a:solidFill>
            </a:endParaRPr>
          </a:p>
          <a:p>
            <a:pPr algn="just"/>
            <a:r>
              <a:rPr lang="ko-KR" altLang="en-US" sz="2200">
                <a:solidFill>
                  <a:schemeClr val="bg1"/>
                </a:solidFill>
              </a:rPr>
              <a:t>스트레스가 적절히</a:t>
            </a:r>
            <a:endParaRPr lang="en-US" altLang="ko-KR" sz="2200">
              <a:solidFill>
                <a:schemeClr val="bg1"/>
              </a:solidFill>
            </a:endParaRPr>
          </a:p>
          <a:p>
            <a:pPr algn="just"/>
            <a:r>
              <a:rPr lang="ko-KR" altLang="en-US" sz="2200">
                <a:solidFill>
                  <a:schemeClr val="bg1"/>
                </a:solidFill>
              </a:rPr>
              <a:t>외부로 표출되지</a:t>
            </a:r>
            <a:endParaRPr lang="en-US" altLang="ko-KR" sz="2200">
              <a:solidFill>
                <a:schemeClr val="bg1"/>
              </a:solidFill>
            </a:endParaRPr>
          </a:p>
          <a:p>
            <a:pPr algn="just"/>
            <a:r>
              <a:rPr lang="ko-KR" altLang="en-US" sz="2200" u="sng">
                <a:solidFill>
                  <a:schemeClr val="bg1"/>
                </a:solidFill>
              </a:rPr>
              <a:t>못하면 긴장이 고조되어</a:t>
            </a:r>
            <a:endParaRPr lang="en-US" altLang="ko-KR" sz="2200" u="sng">
              <a:solidFill>
                <a:schemeClr val="bg1"/>
              </a:solidFill>
            </a:endParaRPr>
          </a:p>
          <a:p>
            <a:pPr algn="just"/>
            <a:r>
              <a:rPr lang="ko-KR" altLang="en-US" sz="2200" u="sng">
                <a:solidFill>
                  <a:schemeClr val="bg1"/>
                </a:solidFill>
              </a:rPr>
              <a:t>향후 폭력행위로</a:t>
            </a:r>
            <a:endParaRPr lang="en-US" altLang="ko-KR" sz="2200" u="sng">
              <a:solidFill>
                <a:schemeClr val="bg1"/>
              </a:solidFill>
            </a:endParaRPr>
          </a:p>
          <a:p>
            <a:pPr algn="just"/>
            <a:r>
              <a:rPr lang="ko-KR" altLang="en-US" sz="2200" u="sng">
                <a:solidFill>
                  <a:schemeClr val="bg1"/>
                </a:solidFill>
              </a:rPr>
              <a:t>발전할 수 있는 단계</a:t>
            </a:r>
            <a:endParaRPr lang="en-US" altLang="ko-KR" sz="2200" u="sng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17661" y="2238248"/>
            <a:ext cx="29817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>
                <a:solidFill>
                  <a:schemeClr val="bg1"/>
                </a:solidFill>
              </a:rPr>
              <a:t>학대사건발생단계</a:t>
            </a:r>
            <a:endParaRPr lang="en-US" altLang="ko-KR" sz="2200" b="1">
              <a:solidFill>
                <a:schemeClr val="bg1"/>
              </a:solidFill>
            </a:endParaRPr>
          </a:p>
          <a:p>
            <a:pPr algn="ctr"/>
            <a:endParaRPr lang="en-US" altLang="ko-KR" sz="2200" b="1">
              <a:solidFill>
                <a:schemeClr val="bg1"/>
              </a:solidFill>
            </a:endParaRPr>
          </a:p>
          <a:p>
            <a:r>
              <a:rPr lang="ko-KR" altLang="en-US" sz="2200">
                <a:solidFill>
                  <a:schemeClr val="bg1"/>
                </a:solidFill>
              </a:rPr>
              <a:t>참았던 감정과 갈등이 밖으로 폭발하는 단계</a:t>
            </a:r>
            <a:endParaRPr lang="en-US" altLang="ko-KR" sz="220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02205" y="2029767"/>
            <a:ext cx="28135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>
                <a:solidFill>
                  <a:schemeClr val="bg1"/>
                </a:solidFill>
              </a:rPr>
              <a:t>화해단계</a:t>
            </a:r>
            <a:endParaRPr lang="en-US" altLang="ko-KR" sz="2000" b="1">
              <a:solidFill>
                <a:schemeClr val="bg1"/>
              </a:solidFill>
            </a:endParaRPr>
          </a:p>
          <a:p>
            <a:pPr algn="ctr"/>
            <a:endParaRPr lang="en-US" altLang="ko-KR" sz="2000" b="1">
              <a:solidFill>
                <a:schemeClr val="bg1"/>
              </a:solidFill>
            </a:endParaRPr>
          </a:p>
          <a:p>
            <a:r>
              <a:rPr lang="ko-KR" altLang="en-US" sz="2000">
                <a:solidFill>
                  <a:schemeClr val="bg1"/>
                </a:solidFill>
              </a:rPr>
              <a:t>폭행이후 감정이 누그러지면 죄책감을 느끼고 아내에게 사과</a:t>
            </a:r>
            <a:endParaRPr lang="en-US" altLang="ko-KR" sz="2000">
              <a:solidFill>
                <a:schemeClr val="bg1"/>
              </a:solidFill>
            </a:endParaRPr>
          </a:p>
          <a:p>
            <a:r>
              <a:rPr lang="ko-KR" altLang="en-US" sz="2000">
                <a:solidFill>
                  <a:schemeClr val="bg1"/>
                </a:solidFill>
              </a:rPr>
              <a:t>→</a:t>
            </a:r>
            <a:r>
              <a:rPr lang="en-US" altLang="ko-KR" sz="2000">
                <a:solidFill>
                  <a:schemeClr val="bg1"/>
                </a:solidFill>
              </a:rPr>
              <a:t> </a:t>
            </a:r>
            <a:r>
              <a:rPr lang="ko-KR" altLang="en-US" sz="2000">
                <a:solidFill>
                  <a:schemeClr val="bg1"/>
                </a:solidFill>
              </a:rPr>
              <a:t>가해자는 무슨 일이 있어도 폭력으로 해결하지 않겠노라 다짐을 하고</a:t>
            </a:r>
            <a:endParaRPr lang="en-US" altLang="ko-KR" sz="2000">
              <a:solidFill>
                <a:schemeClr val="bg1"/>
              </a:solidFill>
            </a:endParaRPr>
          </a:p>
          <a:p>
            <a:r>
              <a:rPr lang="ko-KR" altLang="en-US" sz="2000" b="1" u="sng">
                <a:solidFill>
                  <a:schemeClr val="bg1"/>
                </a:solidFill>
              </a:rPr>
              <a:t>피해자도 폭력행위와 사과를 받아들이게 되면서 다시 결혼생활을 이어감</a:t>
            </a:r>
            <a:endParaRPr lang="en-US" altLang="ko-KR" sz="2000" b="1" u="sng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9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6733549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1002A029-A85E-411C-9D26-92F8BF7F9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29492" y="2689375"/>
            <a:ext cx="17160613" cy="6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9377063E-5D22-491E-B701-2231DB585BC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739017" y="3022174"/>
            <a:ext cx="17160613" cy="1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914" tIns="-9522" rIns="0" bIns="53958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900" b="1" i="0" u="none" strike="noStrike" cap="none" normalizeH="0" baseline="0">
                <a:ln>
                  <a:noFill/>
                </a:ln>
                <a:solidFill>
                  <a:srgbClr val="019A30"/>
                </a:solidFill>
                <a:effectLst/>
                <a:latin typeface="Verdana" panose="020B0604030504040204" pitchFamily="34" charset="0"/>
                <a:ea typeface="함초롬바탕"/>
              </a:rPr>
              <a:t> </a:t>
            </a: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030" y="1060740"/>
            <a:ext cx="271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49735" y="1060740"/>
            <a:ext cx="45719" cy="4717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40516" y="550657"/>
            <a:ext cx="4528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아내 학대의 심각성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학습된 무기력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471910" y="119867"/>
            <a:ext cx="455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아내학대와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028" y="1053045"/>
            <a:ext cx="113995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아내학대와 학습된 무기력과 부정적 정서</a:t>
            </a:r>
            <a:endParaRPr lang="en-US" altLang="ko-KR" sz="250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735" y="1691442"/>
            <a:ext cx="115588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>
                <a:ea typeface="나눔고딕" panose="020D0604000000000000" pitchFamily="50" charset="-127"/>
              </a:rPr>
              <a:t>-Dweck</a:t>
            </a:r>
            <a:r>
              <a:rPr lang="ko-KR" altLang="en-US" sz="2800">
                <a:ea typeface="나눔고딕" panose="020D0604000000000000" pitchFamily="50" charset="-127"/>
              </a:rPr>
              <a:t>와</a:t>
            </a:r>
            <a:r>
              <a:rPr lang="en-US" altLang="ko-KR" sz="2800">
                <a:ea typeface="나눔고딕" panose="020D0604000000000000" pitchFamily="50" charset="-127"/>
              </a:rPr>
              <a:t> Reppucci(1973)</a:t>
            </a:r>
          </a:p>
          <a:p>
            <a:r>
              <a:rPr lang="en-US" altLang="ko-KR" sz="2800">
                <a:ea typeface="나눔고딕" panose="020D0604000000000000" pitchFamily="50" charset="-127"/>
              </a:rPr>
              <a:t>: </a:t>
            </a:r>
            <a:r>
              <a:rPr lang="ko-KR" altLang="en-US" sz="2800">
                <a:ea typeface="나눔고딕" panose="020D0604000000000000" pitchFamily="50" charset="-127"/>
              </a:rPr>
              <a:t>학습된 무기력의 일반적인 증상으로</a:t>
            </a:r>
            <a:endParaRPr lang="en-US" altLang="ko-KR" sz="2800">
              <a:ea typeface="나눔고딕" panose="020D0604000000000000" pitchFamily="50" charset="-127"/>
            </a:endParaRPr>
          </a:p>
          <a:p>
            <a:r>
              <a:rPr lang="en-US" altLang="ko-KR" sz="2800">
                <a:ea typeface="나눔고딕" panose="020D0604000000000000" pitchFamily="50" charset="-127"/>
              </a:rPr>
              <a:t>  </a:t>
            </a:r>
            <a:r>
              <a:rPr lang="ko-KR" altLang="en-US" sz="2800">
                <a:ea typeface="나눔고딕" panose="020D0604000000000000" pitchFamily="50" charset="-127"/>
              </a:rPr>
              <a:t>자신감 결여와 우울</a:t>
            </a:r>
            <a:r>
              <a:rPr lang="en-US" altLang="ko-KR" sz="2800">
                <a:ea typeface="나눔고딕" panose="020D0604000000000000" pitchFamily="50" charset="-127"/>
              </a:rPr>
              <a:t>, </a:t>
            </a:r>
            <a:r>
              <a:rPr lang="ko-KR" altLang="en-US" sz="2800">
                <a:ea typeface="나눔고딕" panose="020D0604000000000000" pitchFamily="50" charset="-127"/>
              </a:rPr>
              <a:t>부정적 인지와 수동성</a:t>
            </a:r>
            <a:r>
              <a:rPr lang="en-US" altLang="ko-KR" sz="2800">
                <a:ea typeface="나눔고딕" panose="020D0604000000000000" pitchFamily="50" charset="-127"/>
              </a:rPr>
              <a:t>, </a:t>
            </a:r>
            <a:r>
              <a:rPr lang="ko-KR" altLang="en-US" sz="2800">
                <a:ea typeface="나눔고딕" panose="020D0604000000000000" pitchFamily="50" charset="-127"/>
              </a:rPr>
              <a:t>통제력 결여와 지속성의 결여</a:t>
            </a:r>
            <a:r>
              <a:rPr lang="en-US" altLang="ko-KR" sz="2800">
                <a:ea typeface="나눔고딕" panose="020D0604000000000000" pitchFamily="50" charset="-127"/>
              </a:rPr>
              <a:t>, </a:t>
            </a:r>
          </a:p>
          <a:p>
            <a:r>
              <a:rPr lang="en-US" altLang="ko-KR" sz="2800">
                <a:ea typeface="나눔고딕" panose="020D0604000000000000" pitchFamily="50" charset="-127"/>
              </a:rPr>
              <a:t>  </a:t>
            </a:r>
            <a:r>
              <a:rPr lang="ko-KR" altLang="en-US" sz="2800">
                <a:ea typeface="나눔고딕" panose="020D0604000000000000" pitchFamily="50" charset="-127"/>
              </a:rPr>
              <a:t>과시욕의 결여와 책임감의 결여가 있다</a:t>
            </a:r>
            <a:r>
              <a:rPr lang="en-US" altLang="ko-KR" sz="2800"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2134" y="3805645"/>
            <a:ext cx="113995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>
                <a:ea typeface="나눔고딕" panose="020D0604000000000000" pitchFamily="50" charset="-127"/>
              </a:rPr>
              <a:t>-Srak(1988)</a:t>
            </a:r>
          </a:p>
          <a:p>
            <a:r>
              <a:rPr lang="en-US" altLang="ko-KR" sz="2800">
                <a:ea typeface="나눔고딕" panose="020D0604000000000000" pitchFamily="50" charset="-127"/>
              </a:rPr>
              <a:t> : </a:t>
            </a:r>
            <a:r>
              <a:rPr lang="ko-KR" altLang="en-US" sz="2800" b="1">
                <a:ea typeface="나눔고딕" panose="020D0604000000000000" pitchFamily="50" charset="-127"/>
              </a:rPr>
              <a:t>가정폭력피해여성의 약 </a:t>
            </a:r>
            <a:r>
              <a:rPr lang="en-US" altLang="ko-KR" sz="2800" b="1">
                <a:ea typeface="나눔고딕" panose="020D0604000000000000" pitchFamily="50" charset="-127"/>
              </a:rPr>
              <a:t>20%</a:t>
            </a:r>
            <a:r>
              <a:rPr lang="ko-KR" altLang="en-US" sz="2800" b="1">
                <a:ea typeface="나눔고딕" panose="020D0604000000000000" pitchFamily="50" charset="-127"/>
              </a:rPr>
              <a:t>에서 우울 불안을 비롯한 유사 정신병을</a:t>
            </a:r>
            <a:endParaRPr lang="en-US" altLang="ko-KR" sz="2800" b="1">
              <a:ea typeface="나눔고딕" panose="020D0604000000000000" pitchFamily="50" charset="-127"/>
            </a:endParaRPr>
          </a:p>
          <a:p>
            <a:r>
              <a:rPr lang="en-US" altLang="ko-KR" sz="2800" b="1">
                <a:ea typeface="나눔고딕" panose="020D0604000000000000" pitchFamily="50" charset="-127"/>
              </a:rPr>
              <a:t>   </a:t>
            </a:r>
            <a:r>
              <a:rPr lang="ko-KR" altLang="en-US" sz="2800" b="1">
                <a:ea typeface="나눔고딕" panose="020D0604000000000000" pitchFamily="50" charset="-127"/>
              </a:rPr>
              <a:t>경험</a:t>
            </a:r>
            <a:r>
              <a:rPr lang="ko-KR" altLang="en-US" sz="2800">
                <a:ea typeface="나눔고딕" panose="020D0604000000000000" pitchFamily="50" charset="-127"/>
              </a:rPr>
              <a:t>한다고 하였다</a:t>
            </a:r>
            <a:r>
              <a:rPr lang="en-US" altLang="ko-KR" sz="2800"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06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40516" y="481182"/>
            <a:ext cx="5618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아내 학대와 자기결정권</a:t>
            </a:r>
            <a:r>
              <a:rPr lang="en-US" altLang="ko-KR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보장 위한 해결방안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481638" y="119867"/>
            <a:ext cx="455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아내 학대와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9" y="109767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“</a:t>
            </a:r>
            <a:r>
              <a:rPr lang="ko-KR" altLang="en-US" sz="32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가정폭력피해여성의 자기결정권 보장 위한 사회복지사의 역할</a:t>
            </a:r>
            <a:r>
              <a:rPr lang="en-US" altLang="ko-KR" sz="32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”</a:t>
            </a:r>
            <a:endParaRPr lang="ko-KR" altLang="en-US" sz="320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445" y="2015779"/>
            <a:ext cx="11784938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  <a:buAutoNum type="arabicPeriod"/>
            </a:pPr>
            <a:r>
              <a:rPr lang="ko-KR" altLang="en-US" sz="2800" dirty="0">
                <a:latin typeface="+mn-ea"/>
              </a:rPr>
              <a:t>가정 폭력에서 벗어난 성공사례를 </a:t>
            </a:r>
            <a:r>
              <a:rPr lang="en-US" altLang="ko-KR" sz="2800" dirty="0">
                <a:latin typeface="+mn-ea"/>
              </a:rPr>
              <a:t>TV</a:t>
            </a:r>
            <a:r>
              <a:rPr lang="ko-KR" altLang="en-US" sz="2800" dirty="0">
                <a:latin typeface="+mn-ea"/>
              </a:rPr>
              <a:t>로 시청하게 하여</a:t>
            </a:r>
            <a:endParaRPr lang="en-US" altLang="ko-KR" sz="2800" dirty="0">
              <a:latin typeface="+mn-ea"/>
            </a:endParaRPr>
          </a:p>
          <a:p>
            <a:pPr>
              <a:lnSpc>
                <a:spcPts val="3500"/>
              </a:lnSpc>
            </a:pPr>
            <a:r>
              <a:rPr lang="en-US" altLang="ko-KR" sz="2800" dirty="0">
                <a:latin typeface="+mn-ea"/>
              </a:rPr>
              <a:t>    </a:t>
            </a:r>
            <a:r>
              <a:rPr lang="ko-KR" altLang="en-US" sz="2800" b="1" dirty="0">
                <a:latin typeface="+mn-ea"/>
              </a:rPr>
              <a:t>학습된 무기력에서 벗어나게 한다</a:t>
            </a:r>
            <a:r>
              <a:rPr lang="en-US" altLang="ko-KR" sz="2800" b="1" dirty="0">
                <a:latin typeface="+mn-ea"/>
              </a:rPr>
              <a:t>.</a:t>
            </a:r>
          </a:p>
          <a:p>
            <a:pPr marL="514350" indent="-514350">
              <a:lnSpc>
                <a:spcPts val="3500"/>
              </a:lnSpc>
              <a:buFont typeface="+mj-lt"/>
              <a:buAutoNum type="arabicPeriod" startAt="2"/>
            </a:pPr>
            <a:r>
              <a:rPr lang="ko-KR" altLang="en-US" sz="2800" dirty="0">
                <a:latin typeface="+mn-ea"/>
              </a:rPr>
              <a:t>부정적인 정서로 인해 마음의 정리가 되지 않은 입소자를 기다리고</a:t>
            </a:r>
            <a:r>
              <a:rPr lang="en-US" altLang="ko-KR" sz="2800" dirty="0">
                <a:latin typeface="+mn-ea"/>
              </a:rPr>
              <a:t>,</a:t>
            </a:r>
          </a:p>
          <a:p>
            <a:pPr>
              <a:lnSpc>
                <a:spcPts val="3500"/>
              </a:lnSpc>
            </a:pPr>
            <a:r>
              <a:rPr lang="en-US" altLang="ko-KR" sz="2800" dirty="0">
                <a:latin typeface="+mn-ea"/>
              </a:rPr>
              <a:t>    </a:t>
            </a:r>
            <a:r>
              <a:rPr lang="ko-KR" altLang="en-US" sz="2800" b="1" dirty="0">
                <a:latin typeface="+mn-ea"/>
              </a:rPr>
              <a:t>입소 단계별로 차별화 한 프로그램을 진행</a:t>
            </a:r>
            <a:r>
              <a:rPr lang="ko-KR" altLang="en-US" sz="2800" dirty="0">
                <a:latin typeface="+mn-ea"/>
              </a:rPr>
              <a:t>한다</a:t>
            </a:r>
            <a:r>
              <a:rPr lang="en-US" altLang="ko-KR" sz="2800" dirty="0">
                <a:latin typeface="+mn-ea"/>
              </a:rPr>
              <a:t>.</a:t>
            </a:r>
          </a:p>
          <a:p>
            <a:pPr marL="514350" indent="-514350">
              <a:lnSpc>
                <a:spcPts val="3500"/>
              </a:lnSpc>
              <a:buFont typeface="+mj-lt"/>
              <a:buAutoNum type="arabicPeriod" startAt="3"/>
            </a:pPr>
            <a:r>
              <a:rPr lang="ko-KR" altLang="en-US" sz="2800" b="1" dirty="0">
                <a:latin typeface="+mn-ea"/>
              </a:rPr>
              <a:t>자녀와의 관계를 지속적으로 유지</a:t>
            </a:r>
            <a:r>
              <a:rPr lang="ko-KR" altLang="en-US" sz="2800" dirty="0">
                <a:latin typeface="+mn-ea"/>
              </a:rPr>
              <a:t>할 수 있도록 </a:t>
            </a:r>
            <a:r>
              <a:rPr lang="ko-KR" altLang="en-US" sz="2800" b="1" dirty="0">
                <a:latin typeface="+mn-ea"/>
              </a:rPr>
              <a:t>독려</a:t>
            </a:r>
            <a:r>
              <a:rPr lang="ko-KR" altLang="en-US" sz="2800" dirty="0">
                <a:latin typeface="+mn-ea"/>
              </a:rPr>
              <a:t>한다</a:t>
            </a:r>
            <a:r>
              <a:rPr lang="en-US" altLang="ko-KR" sz="2800" dirty="0">
                <a:latin typeface="+mn-ea"/>
              </a:rPr>
              <a:t>.</a:t>
            </a:r>
          </a:p>
          <a:p>
            <a:pPr marL="514350" indent="-514350">
              <a:lnSpc>
                <a:spcPts val="3500"/>
              </a:lnSpc>
              <a:buFont typeface="+mj-lt"/>
              <a:buAutoNum type="arabicPeriod" startAt="3"/>
            </a:pPr>
            <a:r>
              <a:rPr lang="en-US" altLang="ko-KR" sz="2800" dirty="0">
                <a:latin typeface="+mn-ea"/>
              </a:rPr>
              <a:t> </a:t>
            </a:r>
            <a:r>
              <a:rPr lang="ko-KR" altLang="en-US" sz="2800" dirty="0">
                <a:latin typeface="+mn-ea"/>
              </a:rPr>
              <a:t>각 개인의 특성에 맞는 다양한 직업훈련을 연계하여</a:t>
            </a:r>
            <a:endParaRPr lang="en-US" altLang="ko-KR" sz="2800" dirty="0">
              <a:latin typeface="+mn-ea"/>
            </a:endParaRPr>
          </a:p>
          <a:p>
            <a:pPr>
              <a:lnSpc>
                <a:spcPts val="3500"/>
              </a:lnSpc>
            </a:pPr>
            <a:r>
              <a:rPr lang="en-US" altLang="ko-KR" sz="2800" dirty="0">
                <a:latin typeface="+mn-ea"/>
              </a:rPr>
              <a:t>     </a:t>
            </a:r>
            <a:r>
              <a:rPr lang="ko-KR" altLang="en-US" sz="2800" b="1" dirty="0" err="1">
                <a:latin typeface="+mn-ea"/>
              </a:rPr>
              <a:t>자기효능감을</a:t>
            </a:r>
            <a:r>
              <a:rPr lang="ko-KR" altLang="en-US" sz="2800" b="1" dirty="0">
                <a:latin typeface="+mn-ea"/>
              </a:rPr>
              <a:t> 함양</a:t>
            </a:r>
            <a:r>
              <a:rPr lang="ko-KR" altLang="en-US" sz="2800" dirty="0">
                <a:latin typeface="+mn-ea"/>
              </a:rPr>
              <a:t>한다</a:t>
            </a:r>
            <a:r>
              <a:rPr lang="en-US" altLang="ko-KR" sz="2800" dirty="0">
                <a:latin typeface="+mn-ea"/>
              </a:rPr>
              <a:t>.</a:t>
            </a:r>
          </a:p>
          <a:p>
            <a:pPr marL="514350" indent="-514350">
              <a:lnSpc>
                <a:spcPts val="3500"/>
              </a:lnSpc>
              <a:buFont typeface="+mj-lt"/>
              <a:buAutoNum type="arabicPeriod" startAt="5"/>
            </a:pPr>
            <a:r>
              <a:rPr lang="ko-KR" altLang="en-US" sz="2800" dirty="0">
                <a:latin typeface="+mn-ea"/>
              </a:rPr>
              <a:t>쉼터 입소기간에 남편과 법적대응이나 이혼이 마무리 되지 않는 경우가 많기 때문에 </a:t>
            </a:r>
            <a:r>
              <a:rPr lang="ko-KR" altLang="en-US" sz="2800" b="1" dirty="0" err="1">
                <a:latin typeface="+mn-ea"/>
              </a:rPr>
              <a:t>퇴소</a:t>
            </a:r>
            <a:r>
              <a:rPr lang="ko-KR" altLang="en-US" sz="2800" b="1" dirty="0">
                <a:latin typeface="+mn-ea"/>
              </a:rPr>
              <a:t> 후에도 쉼터 및 상담소와 긴밀한 연계</a:t>
            </a:r>
            <a:r>
              <a:rPr lang="ko-KR" altLang="en-US" sz="2800" dirty="0">
                <a:latin typeface="+mn-ea"/>
              </a:rPr>
              <a:t>를 한다</a:t>
            </a:r>
            <a:r>
              <a:rPr lang="en-US" altLang="ko-KR" sz="2800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09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0" y="0"/>
            <a:ext cx="968943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170801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Ⅲ. </a:t>
            </a:r>
            <a:r>
              <a:rPr lang="ko-KR" altLang="en-US" sz="400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결론</a:t>
            </a:r>
            <a:endParaRPr lang="en-US" altLang="ko-KR" sz="400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사회복지실천과 </a:t>
            </a:r>
            <a:r>
              <a:rPr lang="ko-KR" altLang="en-US" sz="400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자기결정권</a:t>
            </a:r>
            <a:endParaRPr lang="en-US" altLang="ko-KR" sz="400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597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516" y="666014"/>
            <a:ext cx="2371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자기결정권이란</a:t>
            </a:r>
            <a:r>
              <a:rPr lang="en-US" altLang="ko-KR" sz="2400" b="1" dirty="0">
                <a:solidFill>
                  <a:schemeClr val="tx2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?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49735" y="1245572"/>
            <a:ext cx="45719" cy="4717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6733549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A13F11A-664E-46E0-BD18-B7F490E2CE26}"/>
              </a:ext>
            </a:extLst>
          </p:cNvPr>
          <p:cNvSpPr txBox="1"/>
          <p:nvPr/>
        </p:nvSpPr>
        <p:spPr>
          <a:xfrm>
            <a:off x="748844" y="1245572"/>
            <a:ext cx="11054380" cy="4283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3000"/>
              </a:lnSpc>
            </a:pPr>
            <a:r>
              <a:rPr lang="en-US" altLang="ko-KR" sz="2400" b="1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2400" b="1">
                <a:latin typeface="맑은 고딕" panose="020B0503020000020004" pitchFamily="50" charset="-127"/>
                <a:ea typeface="맑은 고딕" panose="020B0503020000020004" pitchFamily="50" charset="-127"/>
              </a:rPr>
              <a:t>자기결정권의 정의</a:t>
            </a:r>
            <a:endParaRPr lang="en-US" altLang="ko-KR" sz="24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ts val="3000"/>
              </a:lnSpc>
            </a:pPr>
            <a:r>
              <a:rPr lang="en-US" altLang="ko-KR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자기결정권은 가장 본질적이고 누구에게도 양도할 수 없는 포괄적인 권리이며</a:t>
            </a:r>
            <a:endParaRPr lang="en-US" altLang="ko-KR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ts val="3000"/>
              </a:lnSpc>
            </a:pPr>
            <a:r>
              <a:rPr lang="en-US" altLang="ko-KR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행복추구권을 기초로 한다</a:t>
            </a:r>
            <a:r>
              <a:rPr lang="en-US" altLang="ko-KR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fontAlgn="base">
              <a:lnSpc>
                <a:spcPts val="3000"/>
              </a:lnSpc>
            </a:pPr>
            <a:endParaRPr lang="en-US" altLang="ko-KR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ts val="3000"/>
              </a:lnSpc>
            </a:pPr>
            <a:r>
              <a:rPr lang="en-US" altLang="ko-KR" sz="2400" b="1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2400" b="1">
                <a:latin typeface="맑은 고딕" panose="020B0503020000020004" pitchFamily="50" charset="-127"/>
                <a:ea typeface="맑은 고딕" panose="020B0503020000020004" pitchFamily="50" charset="-127"/>
              </a:rPr>
              <a:t>자기결정권의 구체적 정의</a:t>
            </a:r>
          </a:p>
          <a:p>
            <a:pPr marL="457200" indent="-457200" fontAlgn="base">
              <a:lnSpc>
                <a:spcPts val="3000"/>
              </a:lnSpc>
              <a:buFont typeface="+mj-ea"/>
              <a:buAutoNum type="circleNumDbPlain"/>
            </a:pPr>
            <a:r>
              <a:rPr lang="ko-KR" altLang="en-US" sz="2000" u="sng">
                <a:latin typeface="맑은 고딕" panose="020B0503020000020004" pitchFamily="50" charset="-127"/>
                <a:ea typeface="맑은 고딕" panose="020B0503020000020004" pitchFamily="50" charset="-127"/>
              </a:rPr>
              <a:t>자기의 사적인 일에 관해 자유롭게 결정할 수 있는 권리</a:t>
            </a:r>
            <a:endParaRPr lang="en-US" altLang="ko-KR" sz="2000" u="sng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 fontAlgn="base">
              <a:lnSpc>
                <a:spcPts val="3000"/>
              </a:lnSpc>
              <a:buFont typeface="+mj-ea"/>
              <a:buAutoNum type="circleNumDbPlain"/>
            </a:pP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아이를 낳는가</a:t>
            </a:r>
            <a:r>
              <a:rPr lang="en-US" altLang="ko-KR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낳지 않는가에 관한 사항</a:t>
            </a:r>
            <a:endParaRPr lang="en-US" altLang="ko-KR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ts val="3000"/>
              </a:lnSpc>
            </a:pPr>
            <a:r>
              <a:rPr lang="en-US" altLang="ko-KR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     ex)</a:t>
            </a: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피임</a:t>
            </a:r>
            <a:r>
              <a:rPr lang="en-US" altLang="ko-KR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중절</a:t>
            </a:r>
            <a:endParaRPr lang="en-US" altLang="ko-KR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 fontAlgn="base">
              <a:lnSpc>
                <a:spcPts val="3000"/>
              </a:lnSpc>
              <a:buFont typeface="+mj-ea"/>
              <a:buAutoNum type="circleNumDbPlain" startAt="3"/>
            </a:pP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생명의 처분에 관한 사항</a:t>
            </a:r>
            <a:endParaRPr lang="en-US" altLang="ko-KR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ts val="3000"/>
              </a:lnSpc>
            </a:pPr>
            <a:r>
              <a:rPr lang="en-US" altLang="ko-KR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     ex)</a:t>
            </a: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연명거부</a:t>
            </a:r>
            <a:r>
              <a:rPr lang="en-US" altLang="ko-KR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존엄사</a:t>
            </a:r>
            <a:r>
              <a:rPr lang="en-US" altLang="ko-KR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장기이식 등</a:t>
            </a:r>
            <a:endParaRPr lang="en-US" altLang="ko-KR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 fontAlgn="base">
              <a:lnSpc>
                <a:spcPts val="3000"/>
              </a:lnSpc>
              <a:buFont typeface="+mj-ea"/>
              <a:buAutoNum type="circleNumDbPlain" startAt="4"/>
            </a:pP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머리모양</a:t>
            </a:r>
            <a:r>
              <a:rPr lang="en-US" altLang="ko-KR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복장</a:t>
            </a:r>
            <a:r>
              <a:rPr lang="en-US" altLang="ko-KR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등산</a:t>
            </a:r>
            <a:r>
              <a:rPr lang="en-US" altLang="ko-KR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수영</a:t>
            </a:r>
            <a:r>
              <a:rPr lang="en-US" altLang="ko-KR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흡연</a:t>
            </a:r>
            <a:r>
              <a:rPr lang="en-US" altLang="ko-KR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음주 등 개인의 생활양식이나 취미</a:t>
            </a:r>
            <a:r>
              <a:rPr lang="en-US" altLang="ko-KR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스포츠에 관한 사항</a:t>
            </a:r>
            <a:endParaRPr lang="en-US" altLang="ko-KR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Rectangle 3"/>
          <p:cNvSpPr/>
          <p:nvPr/>
        </p:nvSpPr>
        <p:spPr>
          <a:xfrm>
            <a:off x="440515" y="223787"/>
            <a:ext cx="3346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사회복지실천과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77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549735" y="1060740"/>
            <a:ext cx="45719" cy="4717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3"/>
          <p:cNvSpPr/>
          <p:nvPr/>
        </p:nvSpPr>
        <p:spPr>
          <a:xfrm>
            <a:off x="481638" y="119867"/>
            <a:ext cx="455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사회복지실천과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374842-6D00-46A8-9D59-EC1358339110}"/>
              </a:ext>
            </a:extLst>
          </p:cNvPr>
          <p:cNvSpPr txBox="1"/>
          <p:nvPr/>
        </p:nvSpPr>
        <p:spPr>
          <a:xfrm>
            <a:off x="0" y="2360428"/>
            <a:ext cx="12192000" cy="32316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“</a:t>
            </a:r>
            <a:r>
              <a:rPr lang="ko-KR" altLang="en-US" sz="2800" b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사람은 자기 삶의 주인으로 살아야 합니다</a:t>
            </a:r>
            <a:r>
              <a:rPr lang="en-US" altLang="ko-KR" sz="2800" b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algn="ctr"/>
            <a:r>
              <a:rPr lang="en-US" altLang="ko-KR" sz="2800" b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800" b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주는대로 받거나 시키는대로 할 뿐이면 이름만 사람이기 쉽습니다</a:t>
            </a:r>
            <a:r>
              <a:rPr lang="en-US" altLang="ko-KR" sz="2800" b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algn="ctr"/>
            <a:r>
              <a:rPr lang="ko-KR" altLang="en-US" sz="2800" b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그러므로 사회사업은 복지를 이루는데</a:t>
            </a:r>
            <a:endParaRPr lang="en-US" altLang="ko-KR" sz="2800" b="1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ko-KR" altLang="en-US" sz="2800" b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3200" b="1" smtClean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당사자가</a:t>
            </a:r>
            <a:r>
              <a:rPr lang="ko-KR" altLang="en-US" sz="2800" b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주인 노릇 하거나 </a:t>
            </a:r>
            <a:r>
              <a:rPr lang="ko-KR" altLang="en-US" sz="3200" b="1" smtClean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주인 되게</a:t>
            </a:r>
            <a:r>
              <a:rPr lang="en-US" altLang="ko-KR" sz="3200" b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</a:p>
          <a:p>
            <a:pPr algn="ctr"/>
            <a:r>
              <a:rPr lang="en-US" altLang="ko-KR" sz="2800" b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800" b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당사자에게 </a:t>
            </a:r>
            <a:r>
              <a:rPr lang="ko-KR" altLang="en-US" sz="3200" b="1" smtClean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묻고 의논하고 부탁</a:t>
            </a:r>
            <a:r>
              <a:rPr lang="ko-KR" altLang="en-US" sz="2800" b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합니다</a:t>
            </a:r>
            <a:r>
              <a:rPr lang="en-US" altLang="ko-KR" sz="2800" b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.”</a:t>
            </a:r>
          </a:p>
          <a:p>
            <a:pPr algn="ctr"/>
            <a:endParaRPr lang="en-US" altLang="ko-KR" sz="2800" b="1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en-US" altLang="ko-KR" sz="2800" b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                                                                       </a:t>
            </a:r>
            <a:r>
              <a:rPr lang="en-US" altLang="ko-KR" sz="2400" b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</a:t>
            </a:r>
            <a:r>
              <a:rPr lang="ko-KR" altLang="en-US" sz="2400" b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복지요결 중</a:t>
            </a:r>
            <a:r>
              <a:rPr lang="en-US" altLang="ko-KR" sz="2400" b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</a:t>
            </a:r>
            <a:endParaRPr lang="ko-KR" altLang="en-US" sz="2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516" y="550657"/>
            <a:ext cx="3627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mtClean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사회복지실천과 자기결정권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028" y="1053045"/>
            <a:ext cx="113995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smtClean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클라이언트의 자기결정에서 사회복지사의 역할</a:t>
            </a:r>
            <a:endParaRPr lang="en-US" altLang="ko-KR" sz="250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57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/>
          <p:cNvSpPr/>
          <p:nvPr/>
        </p:nvSpPr>
        <p:spPr>
          <a:xfrm>
            <a:off x="0" y="2673238"/>
            <a:ext cx="12192000" cy="1441342"/>
          </a:xfrm>
          <a:prstGeom prst="parallelogram">
            <a:avLst/>
          </a:prstGeom>
          <a:solidFill>
            <a:schemeClr val="tx2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158083" y="3132299"/>
            <a:ext cx="225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THANK YOU</a:t>
            </a:r>
            <a:endParaRPr lang="ko-KR" altLang="en-US" sz="2800" b="1">
              <a:solidFill>
                <a:schemeClr val="bg1">
                  <a:lumMod val="9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9" name="평행 사변형 48"/>
          <p:cNvSpPr/>
          <p:nvPr/>
        </p:nvSpPr>
        <p:spPr>
          <a:xfrm>
            <a:off x="2275668" y="3852970"/>
            <a:ext cx="12192000" cy="409064"/>
          </a:xfrm>
          <a:prstGeom prst="parallelogram">
            <a:avLst/>
          </a:prstGeom>
          <a:solidFill>
            <a:schemeClr val="tx2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평행 사변형 49"/>
          <p:cNvSpPr/>
          <p:nvPr/>
        </p:nvSpPr>
        <p:spPr>
          <a:xfrm>
            <a:off x="-7893803" y="2412681"/>
            <a:ext cx="12192000" cy="409064"/>
          </a:xfrm>
          <a:prstGeom prst="parallelogram">
            <a:avLst/>
          </a:prstGeom>
          <a:solidFill>
            <a:schemeClr val="tx2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평행 사변형 50"/>
          <p:cNvSpPr/>
          <p:nvPr/>
        </p:nvSpPr>
        <p:spPr>
          <a:xfrm>
            <a:off x="4168075" y="2543601"/>
            <a:ext cx="6096000" cy="45719"/>
          </a:xfrm>
          <a:prstGeom prst="parallelogram">
            <a:avLst/>
          </a:prstGeom>
          <a:solidFill>
            <a:schemeClr val="tx2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32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/>
          <p:cNvSpPr/>
          <p:nvPr/>
        </p:nvSpPr>
        <p:spPr>
          <a:xfrm>
            <a:off x="0" y="2673238"/>
            <a:ext cx="12192000" cy="1441342"/>
          </a:xfrm>
          <a:prstGeom prst="parallelogram">
            <a:avLst/>
          </a:prstGeom>
          <a:solidFill>
            <a:schemeClr val="tx2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158083" y="3132299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Q&amp;A</a:t>
            </a:r>
            <a:endParaRPr lang="ko-KR" altLang="en-US" sz="2800" b="1">
              <a:solidFill>
                <a:schemeClr val="bg1">
                  <a:lumMod val="9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9" name="평행 사변형 48"/>
          <p:cNvSpPr/>
          <p:nvPr/>
        </p:nvSpPr>
        <p:spPr>
          <a:xfrm>
            <a:off x="2275668" y="3852970"/>
            <a:ext cx="12192000" cy="409064"/>
          </a:xfrm>
          <a:prstGeom prst="parallelogram">
            <a:avLst/>
          </a:prstGeom>
          <a:solidFill>
            <a:schemeClr val="tx2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평행 사변형 49"/>
          <p:cNvSpPr/>
          <p:nvPr/>
        </p:nvSpPr>
        <p:spPr>
          <a:xfrm>
            <a:off x="-7893803" y="2412681"/>
            <a:ext cx="12192000" cy="409064"/>
          </a:xfrm>
          <a:prstGeom prst="parallelogram">
            <a:avLst/>
          </a:prstGeom>
          <a:solidFill>
            <a:schemeClr val="tx2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평행 사변형 50"/>
          <p:cNvSpPr/>
          <p:nvPr/>
        </p:nvSpPr>
        <p:spPr>
          <a:xfrm>
            <a:off x="4168075" y="2543601"/>
            <a:ext cx="6096000" cy="45719"/>
          </a:xfrm>
          <a:prstGeom prst="parallelogram">
            <a:avLst/>
          </a:prstGeom>
          <a:solidFill>
            <a:schemeClr val="tx2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32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0516" y="481182"/>
            <a:ext cx="1298749" cy="450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/>
                <a:ea typeface="나눔스퀘어 Bold"/>
              </a:rPr>
              <a:t>참고문헌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549735" y="1060740"/>
            <a:ext cx="59865" cy="48870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09030" y="1200224"/>
            <a:ext cx="10285188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논문 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: -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서미경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. (2007). 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뉴질랜드 정부의 정신장애인 인권보호 정책에 관한 연구 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. 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정신건강과 사회복지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, 27(), 64-91.</a:t>
            </a:r>
          </a:p>
          <a:p>
            <a:pPr lvl="0">
              <a:defRPr/>
            </a:pP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         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-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박재우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(2018).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정신장애인 권리옹호를 위한 실천 과제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.</a:t>
            </a:r>
          </a:p>
          <a:p>
            <a:pPr lvl="0">
              <a:defRPr/>
            </a:pP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         -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오혜경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. (2006). 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사회복지실천에서 자기결정권과 자기결정권의 제한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. 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인간연구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, (11), 220-249.</a:t>
            </a:r>
          </a:p>
          <a:p>
            <a:pPr lvl="0">
              <a:defRPr/>
            </a:pP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         -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홍정현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, 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권현정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, 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윤성인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, 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이수정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. (2017). 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가정폭력 피해여성들의 가정 복귀에 영향을 미치는 요인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. 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한국심리학회지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: 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여성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, 22(1), 1-22.</a:t>
            </a:r>
          </a:p>
          <a:p>
            <a:pPr lvl="0">
              <a:defRPr/>
            </a:pP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         -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김강운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(2010).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자기결정권과 평등</a:t>
            </a:r>
          </a:p>
          <a:p>
            <a:pPr lvl="0">
              <a:defRPr/>
            </a:pP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         -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박정임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,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이금심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(2010).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지역사회정신장애인의 자기결정에 관한 사회복지사와 당사자의 주관적 </a:t>
            </a:r>
            <a:r>
              <a:rPr lang="ko-KR" altLang="en-US" sz="1200" smtClean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인식분석</a:t>
            </a:r>
            <a:endParaRPr lang="en-US" altLang="ko-KR" sz="1200" smtClean="0">
              <a:solidFill>
                <a:schemeClr val="tx2">
                  <a:lumMod val="50000"/>
                </a:schemeClr>
              </a:solidFill>
              <a:latin typeface="나눔고딕"/>
              <a:ea typeface="나눔고딕"/>
            </a:endParaRPr>
          </a:p>
          <a:p>
            <a:pPr lvl="0">
              <a:defRPr/>
            </a:pP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en-US" altLang="ko-KR" sz="1200" smtClean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        -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임혁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, 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박주홍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. (2018). [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발표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] 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정신장애인의 지역사회통합 증진을 위한 정책 우선순위 분석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. 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한국정신보건사회복지학회 학술발표논문집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, (), 289-306.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0" y="6733549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709029" y="3398835"/>
            <a:ext cx="5977919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기사 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: 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  <a:hlinkClick r:id="rId2"/>
              </a:rPr>
              <a:t>http://speconomy.com/news/newsview.php?ncode=1065609091035985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나눔고딕"/>
              <a:ea typeface="나눔고딕"/>
            </a:endParaRPr>
          </a:p>
          <a:p>
            <a:pPr lvl="0">
              <a:defRPr/>
            </a:pP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       : 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  <a:hlinkClick r:id="rId3"/>
              </a:rPr>
              <a:t>http://news.jtbc.joins.com/article/article.aspx?news_id=NB11838921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나눔고딕"/>
              <a:ea typeface="나눔고딕"/>
            </a:endParaRPr>
          </a:p>
          <a:p>
            <a:pPr lvl="0">
              <a:defRPr/>
            </a:pP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       : 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  <a:hlinkClick r:id="rId4"/>
              </a:rPr>
              <a:t>http://m.cowalknews.co.kr/news/articleView.html?idxno=16612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나눔고딕"/>
              <a:ea typeface="나눔고딕"/>
            </a:endParaRPr>
          </a:p>
          <a:p>
            <a:pPr lvl="0">
              <a:defRPr/>
            </a:pP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       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: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  <a:hlinkClick r:id="rId5"/>
              </a:rPr>
              <a:t>http://www.idomin.com/news/articleView.html?idxno=707053#06wC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나눔고딕"/>
              <a:ea typeface="나눔고딕"/>
            </a:endParaRPr>
          </a:p>
          <a:p>
            <a:pPr lvl="0">
              <a:defRPr/>
            </a:pP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       </a:t>
            </a:r>
            <a:r>
              <a:rPr lang="en-US" altLang="ko-KR" sz="1200" smtClean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:</a:t>
            </a:r>
            <a:r>
              <a:rPr lang="en-US" altLang="ko-KR" sz="1200" dirty="0" err="1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https:news.v.daum.net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/v/20190726120135311</a:t>
            </a:r>
          </a:p>
          <a:p>
            <a:pPr lvl="0">
              <a:defRPr/>
            </a:pP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       </a:t>
            </a:r>
            <a:r>
              <a:rPr lang="en-US" altLang="ko-KR" sz="1200" smtClean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: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정책뉴스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&gt;e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뉴스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&gt;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뉴스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.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소식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&gt;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여성가족부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-2010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년 전국 가정폭력 실태조사 결과 발표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나눔고딕"/>
              <a:ea typeface="나눔고딕"/>
            </a:endParaRPr>
          </a:p>
          <a:p>
            <a:pPr lvl="0">
              <a:defRPr/>
            </a:pP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       </a:t>
            </a:r>
            <a:r>
              <a:rPr lang="en-US" altLang="ko-KR" sz="1200" smtClean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: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인권위 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“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초등학교 지문인식출입 시스템 도입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,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아동 자기결정권 제한“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나눔고딕"/>
              <a:ea typeface="나눔고딕"/>
            </a:endParaRPr>
          </a:p>
          <a:p>
            <a:pPr lvl="0">
              <a:defRPr/>
            </a:pP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      </a:t>
            </a:r>
            <a:r>
              <a:rPr lang="en-US" altLang="ko-KR" sz="1200" smtClean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:Charlie </a:t>
            </a:r>
            <a:r>
              <a:rPr lang="en-US" altLang="ko-KR" sz="1200" dirty="0" err="1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gard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사건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: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찰리 </a:t>
            </a:r>
            <a:r>
              <a:rPr lang="ko-KR" altLang="en-US" sz="1200" dirty="0" err="1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가드을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둘러싼 아동의 자기결정권 논쟁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나눔고딕"/>
              <a:ea typeface="나눔고딕"/>
            </a:endParaRPr>
          </a:p>
          <a:p>
            <a:pPr lvl="0">
              <a:defRPr/>
            </a:pP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       :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아동모델 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‘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성 </a:t>
            </a:r>
            <a:r>
              <a:rPr lang="ko-KR" altLang="en-US" sz="1200" dirty="0" err="1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상품화＇논란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진한 화장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,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어른 포즈 규제해야 할까요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?</a:t>
            </a:r>
          </a:p>
          <a:p>
            <a:pPr lvl="0">
              <a:defRPr/>
            </a:pP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       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나눔고딕"/>
              <a:ea typeface="나눔고딕"/>
            </a:endParaRPr>
          </a:p>
          <a:p>
            <a:pPr lvl="0">
              <a:defRPr/>
            </a:pP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영상 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: 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  <a:hlinkClick r:id="rId6"/>
              </a:rPr>
              <a:t>https://news.sbs.co.kr/news/endPage.do?newsId=N1005261278</a:t>
            </a: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나눔고딕"/>
              <a:ea typeface="나눔고딕"/>
            </a:endParaRPr>
          </a:p>
          <a:p>
            <a:pPr lvl="0">
              <a:defRPr/>
            </a:pP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나눔고딕"/>
              <a:ea typeface="나눔고딕"/>
            </a:endParaRPr>
          </a:p>
          <a:p>
            <a:pPr lvl="0">
              <a:defRPr/>
            </a:pP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나눔고딕"/>
              <a:ea typeface="나눔고딕"/>
            </a:endParaRPr>
          </a:p>
          <a:p>
            <a:pPr lvl="0">
              <a:defRPr/>
            </a:pP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나눔고딕"/>
              <a:ea typeface="나눔고딕"/>
            </a:endParaRPr>
          </a:p>
          <a:p>
            <a:pPr lvl="0">
              <a:defRPr/>
            </a:pPr>
            <a:endParaRPr lang="en-US" altLang="ko-KR" sz="1200" dirty="0">
              <a:solidFill>
                <a:schemeClr val="tx2">
                  <a:lumMod val="50000"/>
                </a:schemeClr>
              </a:solidFill>
              <a:latin typeface="나눔고딕"/>
              <a:ea typeface="나눔고딕"/>
            </a:endParaRPr>
          </a:p>
          <a:p>
            <a:pPr lvl="0">
              <a:defRPr/>
            </a:pPr>
            <a:endParaRPr lang="ko-KR" altLang="en-US" sz="1200" dirty="0">
              <a:solidFill>
                <a:schemeClr val="tx2">
                  <a:lumMod val="50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030" y="2585661"/>
            <a:ext cx="176041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200" smtClean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사이</a:t>
            </a:r>
            <a:r>
              <a:rPr lang="ko-KR" altLang="en-US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트</a:t>
            </a:r>
            <a:r>
              <a:rPr lang="ko-KR" altLang="en-US" sz="1200" smtClean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en-US" altLang="ko-KR" sz="1200" smtClean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: </a:t>
            </a:r>
            <a:r>
              <a:rPr lang="ko-KR" altLang="en-US" sz="1200" smtClean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국가인권위원회</a:t>
            </a:r>
            <a:endParaRPr lang="ko-KR" altLang="en-US" sz="1200">
              <a:solidFill>
                <a:schemeClr val="tx2">
                  <a:lumMod val="50000"/>
                </a:schemeClr>
              </a:solidFill>
              <a:latin typeface="나눔고딕"/>
              <a:ea typeface="나눔고딕"/>
            </a:endParaRPr>
          </a:p>
          <a:p>
            <a:pPr lvl="0">
              <a:defRPr/>
            </a:pPr>
            <a:endParaRPr lang="ko-KR" altLang="en-US" sz="1200">
              <a:solidFill>
                <a:schemeClr val="tx2">
                  <a:lumMod val="50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030" y="2955322"/>
            <a:ext cx="30909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200" smtClean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도서 </a:t>
            </a: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: </a:t>
            </a:r>
            <a:r>
              <a:rPr lang="ko-KR" altLang="en-US" sz="1200" smtClean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학지사</a:t>
            </a:r>
            <a:r>
              <a:rPr lang="en-US" altLang="ko-KR" sz="1200" smtClean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. (2013). </a:t>
            </a:r>
            <a:r>
              <a:rPr lang="ko-KR" altLang="en-US" sz="1200" smtClean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사회복지윤리와 철학</a:t>
            </a:r>
            <a:r>
              <a:rPr lang="en-US" altLang="ko-KR" sz="1200" smtClean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.</a:t>
            </a:r>
          </a:p>
          <a:p>
            <a:pPr lvl="0">
              <a:defRPr/>
            </a:pPr>
            <a:r>
              <a:rPr lang="en-US" altLang="ko-KR" sz="120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en-US" altLang="ko-KR" sz="1200" smtClean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       : </a:t>
            </a:r>
            <a:r>
              <a:rPr lang="ko-KR" altLang="en-US" sz="1200" smtClean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한덕연</a:t>
            </a:r>
            <a:r>
              <a:rPr lang="en-US" altLang="ko-KR" sz="1200" smtClean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.(2019). </a:t>
            </a:r>
            <a:r>
              <a:rPr lang="ko-KR" altLang="en-US" sz="1200" smtClean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복지요결</a:t>
            </a:r>
            <a:r>
              <a:rPr lang="en-US" altLang="ko-KR" sz="1200" smtClean="0">
                <a:solidFill>
                  <a:schemeClr val="tx2">
                    <a:lumMod val="50000"/>
                  </a:schemeClr>
                </a:solidFill>
                <a:latin typeface="나눔고딕"/>
                <a:ea typeface="나눔고딕"/>
              </a:rPr>
              <a:t>.</a:t>
            </a:r>
            <a:endParaRPr lang="ko-KR" altLang="en-US" sz="1200">
              <a:solidFill>
                <a:schemeClr val="tx2">
                  <a:lumMod val="50000"/>
                </a:schemeClr>
              </a:solidFill>
              <a:latin typeface="나눔고딕"/>
              <a:ea typeface="나눔고딕"/>
            </a:endParaRPr>
          </a:p>
          <a:p>
            <a:pPr lvl="0">
              <a:defRPr/>
            </a:pPr>
            <a:endParaRPr lang="ko-KR" altLang="en-US" sz="1200">
              <a:solidFill>
                <a:schemeClr val="tx2">
                  <a:lumMod val="50000"/>
                </a:schemeClr>
              </a:solidFill>
              <a:latin typeface="나눔고딕"/>
              <a:ea typeface="나눔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23"/>
          <a:stretch/>
        </p:blipFill>
        <p:spPr>
          <a:xfrm>
            <a:off x="107524" y="-250734"/>
            <a:ext cx="4464476" cy="15169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428" y="33526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자기결정권 토론 주제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49735" y="1060740"/>
            <a:ext cx="45719" cy="4717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31206" y="1045242"/>
            <a:ext cx="10222670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알코올의존환자 </a:t>
            </a:r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</a:t>
            </a:r>
            <a:r>
              <a:rPr lang="ko-KR" altLang="en-US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씨의 사례</a:t>
            </a:r>
            <a:endParaRPr lang="en-US" altLang="ko-KR" sz="200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노령인 </a:t>
            </a:r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</a:t>
            </a:r>
            <a:r>
              <a:rPr lang="ko-KR" altLang="en-US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씨는 알코올의존증에 의해 음주운전을 하고 자녀들에게 폭력을 행사하였다</a:t>
            </a:r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자녀들은 아버지인 </a:t>
            </a:r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</a:t>
            </a:r>
            <a:r>
              <a:rPr lang="ko-KR" altLang="en-US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씨의 정신병원 입원을 원하여 </a:t>
            </a:r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2006</a:t>
            </a:r>
            <a:r>
              <a:rPr lang="ko-KR" altLang="en-US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lang="ko-KR" altLang="en-US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 경 강제입원 시킨 후</a:t>
            </a:r>
            <a:endParaRPr lang="en-US" altLang="ko-KR" sz="200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여러 병원을 옮겨다니며 계속 입원을 유지시켰다</a:t>
            </a:r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B</a:t>
            </a:r>
            <a:r>
              <a:rPr lang="ko-KR" altLang="en-US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씨는 약 </a:t>
            </a:r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뒤인 </a:t>
            </a:r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2009</a:t>
            </a:r>
            <a:r>
              <a:rPr lang="ko-KR" altLang="en-US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r>
              <a:rPr lang="ko-KR" altLang="en-US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 법원에 인신보호청구를 하며 퇴원을 시켜달라고 요구하였고</a:t>
            </a:r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병원측에서도 퇴원이 가능하다는 취지로 답변서를 작성하였다</a:t>
            </a:r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그러나 가족은 여전히 </a:t>
            </a:r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</a:t>
            </a:r>
            <a:r>
              <a:rPr lang="ko-KR" altLang="en-US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씨의 퇴원을 반대하고 있는 상황이다</a:t>
            </a:r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클라이언트는 누구인가</a:t>
            </a:r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 사례의 문제는 무엇인가</a:t>
            </a:r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클라이언트의 욕구는 무엇인가</a:t>
            </a:r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 사례에서 사회복지사가 직면한 딜레마는</a:t>
            </a:r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 사례에 대한 개인의 생각은</a:t>
            </a:r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본인이 사회복지사로서 이러한 사례를 접한다면 어떻게 행동할까</a:t>
            </a:r>
            <a:r>
              <a:rPr lang="en-US" altLang="ko-KR" sz="200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0" y="6733549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9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516" y="666014"/>
            <a:ext cx="463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사회복지실천에서 자기결정권이란</a:t>
            </a:r>
            <a:r>
              <a:rPr lang="en-US" altLang="ko-KR" sz="2400" b="1" dirty="0">
                <a:solidFill>
                  <a:schemeClr val="tx2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?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49735" y="1245572"/>
            <a:ext cx="45719" cy="4717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6733549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A13F11A-664E-46E0-BD18-B7F490E2CE26}"/>
              </a:ext>
            </a:extLst>
          </p:cNvPr>
          <p:cNvSpPr txBox="1"/>
          <p:nvPr/>
        </p:nvSpPr>
        <p:spPr>
          <a:xfrm>
            <a:off x="748844" y="1177476"/>
            <a:ext cx="1105438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3500"/>
              </a:lnSpc>
            </a:pPr>
            <a:r>
              <a:rPr lang="en-US" altLang="ko-KR" sz="2200" b="1"/>
              <a:t>-</a:t>
            </a:r>
            <a:r>
              <a:rPr lang="ko-KR" altLang="en-US" sz="2200" b="1"/>
              <a:t>클라이언트의 자기결정권</a:t>
            </a:r>
            <a:endParaRPr lang="en-US" altLang="ko-KR" sz="2200" b="1"/>
          </a:p>
          <a:p>
            <a:pPr fontAlgn="base">
              <a:lnSpc>
                <a:spcPts val="3500"/>
              </a:lnSpc>
            </a:pPr>
            <a:r>
              <a:rPr lang="en-US" altLang="ko-KR" sz="2200" u="sng"/>
              <a:t> : </a:t>
            </a:r>
            <a:r>
              <a:rPr lang="ko-KR" altLang="en-US" sz="2200" u="sng"/>
              <a:t>클라이언트가 스스로 사회복지 서비스를 선택</a:t>
            </a:r>
            <a:r>
              <a:rPr lang="ko-KR" altLang="en-US" sz="2200"/>
              <a:t>하거나</a:t>
            </a:r>
            <a:endParaRPr lang="en-US" altLang="ko-KR" sz="2200"/>
          </a:p>
          <a:p>
            <a:pPr fontAlgn="base">
              <a:lnSpc>
                <a:spcPts val="3500"/>
              </a:lnSpc>
            </a:pPr>
            <a:r>
              <a:rPr lang="en-US" altLang="ko-KR" sz="2200"/>
              <a:t>   </a:t>
            </a:r>
            <a:r>
              <a:rPr lang="ko-KR" altLang="en-US" sz="2200" u="sng"/>
              <a:t>다양한 일에 대해 결정을 내릴 수 있는 권리가 있음</a:t>
            </a:r>
            <a:r>
              <a:rPr lang="ko-KR" altLang="en-US" sz="2200"/>
              <a:t>을 말한다</a:t>
            </a:r>
            <a:r>
              <a:rPr lang="en-US" altLang="ko-KR" sz="2200"/>
              <a:t>.</a:t>
            </a:r>
          </a:p>
          <a:p>
            <a:pPr fontAlgn="base">
              <a:lnSpc>
                <a:spcPts val="3500"/>
              </a:lnSpc>
            </a:pPr>
            <a:endParaRPr lang="en-US" altLang="ko-KR" sz="2200"/>
          </a:p>
          <a:p>
            <a:pPr fontAlgn="base">
              <a:lnSpc>
                <a:spcPts val="3500"/>
              </a:lnSpc>
            </a:pPr>
            <a:r>
              <a:rPr lang="en-US" altLang="ko-KR" sz="2200" b="1"/>
              <a:t>-</a:t>
            </a:r>
            <a:r>
              <a:rPr lang="ko-KR" altLang="en-US" sz="2200" b="1"/>
              <a:t>사회복지실천에서 자기결정권 원칙</a:t>
            </a:r>
            <a:endParaRPr lang="en-US" altLang="ko-KR" sz="2200" b="1"/>
          </a:p>
          <a:p>
            <a:pPr fontAlgn="base">
              <a:lnSpc>
                <a:spcPts val="3500"/>
              </a:lnSpc>
            </a:pPr>
            <a:r>
              <a:rPr lang="en-US" altLang="ko-KR" sz="2200"/>
              <a:t> : </a:t>
            </a:r>
            <a:r>
              <a:rPr lang="ko-KR" altLang="en-US" sz="2200" u="sng"/>
              <a:t>사회복지사</a:t>
            </a:r>
            <a:r>
              <a:rPr lang="ko-KR" altLang="en-US" sz="2200"/>
              <a:t>가 </a:t>
            </a:r>
            <a:r>
              <a:rPr lang="ko-KR" altLang="en-US" sz="2200" u="sng"/>
              <a:t>클라이언트</a:t>
            </a:r>
            <a:r>
              <a:rPr lang="ko-KR" altLang="en-US" sz="2200"/>
              <a:t>를 위해 무엇을 해주거나 </a:t>
            </a:r>
            <a:r>
              <a:rPr lang="ko-KR" altLang="en-US" sz="2200" u="sng"/>
              <a:t>문제를 해결해 주는 것이 아니라</a:t>
            </a:r>
            <a:r>
              <a:rPr lang="en-US" altLang="ko-KR" sz="2200" u="sng"/>
              <a:t>,</a:t>
            </a:r>
          </a:p>
          <a:p>
            <a:pPr fontAlgn="base">
              <a:lnSpc>
                <a:spcPts val="3500"/>
              </a:lnSpc>
            </a:pPr>
            <a:r>
              <a:rPr lang="en-US" altLang="ko-KR" sz="2200"/>
              <a:t>  </a:t>
            </a:r>
            <a:r>
              <a:rPr lang="ko-KR" altLang="en-US" sz="2200" u="sng"/>
              <a:t>클라이언트가 스스로 자신의 삶</a:t>
            </a:r>
            <a:r>
              <a:rPr lang="ko-KR" altLang="en-US" sz="2200"/>
              <a:t>에 큰 영향을 주는 </a:t>
            </a:r>
            <a:r>
              <a:rPr lang="ko-KR" altLang="en-US" sz="2200" u="sng"/>
              <a:t>결정</a:t>
            </a:r>
            <a:r>
              <a:rPr lang="ko-KR" altLang="en-US" sz="2200"/>
              <a:t>과 </a:t>
            </a:r>
            <a:r>
              <a:rPr lang="ko-KR" altLang="en-US" sz="2200" u="sng"/>
              <a:t>선택</a:t>
            </a:r>
            <a:r>
              <a:rPr lang="ko-KR" altLang="en-US" sz="2200"/>
              <a:t>을 해나갈 수 있도록</a:t>
            </a:r>
            <a:endParaRPr lang="en-US" altLang="ko-KR" sz="2200"/>
          </a:p>
          <a:p>
            <a:pPr fontAlgn="base">
              <a:lnSpc>
                <a:spcPts val="3500"/>
              </a:lnSpc>
            </a:pPr>
            <a:r>
              <a:rPr lang="en-US" altLang="ko-KR" sz="2200" b="1">
                <a:solidFill>
                  <a:srgbClr val="FF0000"/>
                </a:solidFill>
              </a:rPr>
              <a:t>  </a:t>
            </a:r>
            <a:r>
              <a:rPr lang="ko-KR" altLang="en-US" sz="2200" b="1" u="sng">
                <a:solidFill>
                  <a:srgbClr val="FF0000"/>
                </a:solidFill>
              </a:rPr>
              <a:t>클라이언트와 사회복지사가 함께 해결해 나가는 것</a:t>
            </a:r>
            <a:r>
              <a:rPr lang="ko-KR" altLang="en-US" sz="2200"/>
              <a:t>이다</a:t>
            </a:r>
            <a:r>
              <a:rPr lang="en-US" altLang="ko-KR" sz="2200"/>
              <a:t>.</a:t>
            </a:r>
            <a:endParaRPr lang="en-US" altLang="ko-KR" sz="2000"/>
          </a:p>
        </p:txBody>
      </p:sp>
      <p:sp>
        <p:nvSpPr>
          <p:cNvPr id="15" name="Rectangle 3"/>
          <p:cNvSpPr/>
          <p:nvPr/>
        </p:nvSpPr>
        <p:spPr>
          <a:xfrm>
            <a:off x="440515" y="223787"/>
            <a:ext cx="3336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사회복지실천과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08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516" y="666014"/>
            <a:ext cx="454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사회복지실천에서 자기결정권 지침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49735" y="1245572"/>
            <a:ext cx="45719" cy="4717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6733549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/>
          <p:nvPr/>
        </p:nvSpPr>
        <p:spPr>
          <a:xfrm>
            <a:off x="440515" y="223787"/>
            <a:ext cx="35351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사회복지실천과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028" y="1245572"/>
            <a:ext cx="1139955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b="1">
                <a:solidFill>
                  <a:schemeClr val="tx2">
                    <a:lumMod val="50000"/>
                  </a:schemeClr>
                </a:solidFill>
                <a:ea typeface="나눔고딕" panose="020D0604000000000000" pitchFamily="50" charset="-127"/>
              </a:rPr>
              <a:t>클라이언트가 자기결정을 할 때 사회복지사의 역할</a:t>
            </a:r>
            <a:endParaRPr lang="en-US" altLang="ko-KR" sz="2600" b="1">
              <a:solidFill>
                <a:schemeClr val="tx2">
                  <a:lumMod val="50000"/>
                </a:schemeClr>
              </a:solidFill>
              <a:ea typeface="나눔고딕" panose="020D0604000000000000" pitchFamily="50" charset="-127"/>
            </a:endParaRPr>
          </a:p>
          <a:p>
            <a:endParaRPr lang="en-US" altLang="ko-KR" sz="2600" b="1">
              <a:solidFill>
                <a:schemeClr val="tx2">
                  <a:lumMod val="50000"/>
                </a:schemeClr>
              </a:solidFill>
              <a:ea typeface="나눔고딕" panose="020D0604000000000000" pitchFamily="50" charset="-127"/>
            </a:endParaRPr>
          </a:p>
          <a:p>
            <a:pPr marL="457200" indent="-457200">
              <a:buAutoNum type="arabicPeriod"/>
            </a:pPr>
            <a:r>
              <a:rPr lang="ko-KR" altLang="en-US" sz="2800">
                <a:solidFill>
                  <a:schemeClr val="tx2">
                    <a:lumMod val="50000"/>
                  </a:schemeClr>
                </a:solidFill>
                <a:latin typeface="+mn-ea"/>
              </a:rPr>
              <a:t>사회복지사는 클라이언트가 자기결정권을 최대한 행사할 수 있도록 돕는다</a:t>
            </a:r>
            <a:r>
              <a:rPr lang="en-US" altLang="ko-KR" sz="2800">
                <a:solidFill>
                  <a:schemeClr val="tx2">
                    <a:lumMod val="50000"/>
                  </a:schemeClr>
                </a:solidFill>
                <a:latin typeface="+mn-ea"/>
              </a:rPr>
              <a:t>.</a:t>
            </a:r>
          </a:p>
          <a:p>
            <a:pPr marL="457200" indent="-457200">
              <a:buAutoNum type="arabicPeriod"/>
            </a:pPr>
            <a:endParaRPr lang="en-US" altLang="ko-KR" sz="2800">
              <a:solidFill>
                <a:schemeClr val="tx2">
                  <a:lumMod val="50000"/>
                </a:schemeClr>
              </a:solidFill>
              <a:ea typeface="나눔고딕" panose="020D0604000000000000" pitchFamily="50" charset="-127"/>
            </a:endParaRPr>
          </a:p>
          <a:p>
            <a:pPr marL="457200" indent="-457200">
              <a:buFontTx/>
              <a:buAutoNum type="arabicPeriod"/>
            </a:pPr>
            <a:r>
              <a:rPr lang="ko-KR" altLang="en-US" sz="2800"/>
              <a:t>사회복지사는 클라이언트에게 영향을 미칠 수 있는 모든 사항을</a:t>
            </a:r>
            <a:endParaRPr lang="en-US" altLang="ko-KR" sz="2800"/>
          </a:p>
          <a:p>
            <a:r>
              <a:rPr lang="en-US" altLang="ko-KR" sz="2800"/>
              <a:t>   </a:t>
            </a:r>
            <a:r>
              <a:rPr lang="ko-KR" altLang="en-US" sz="2800"/>
              <a:t>알려줌으로써 </a:t>
            </a:r>
            <a:r>
              <a:rPr lang="ko-KR" altLang="en-US" sz="2800" u="sng"/>
              <a:t>클라이언트로 하여금 자유롭고 신중한 선택</a:t>
            </a:r>
            <a:r>
              <a:rPr lang="ko-KR" altLang="en-US" sz="2800"/>
              <a:t>을 하도록 </a:t>
            </a:r>
            <a:endParaRPr lang="en-US" altLang="ko-KR" sz="2800"/>
          </a:p>
          <a:p>
            <a:r>
              <a:rPr lang="en-US" altLang="ko-KR" sz="2800"/>
              <a:t>   </a:t>
            </a:r>
            <a:r>
              <a:rPr lang="ko-KR" altLang="en-US" sz="2800"/>
              <a:t>돕는다</a:t>
            </a:r>
            <a:r>
              <a:rPr lang="en-US" altLang="ko-KR" sz="2800"/>
              <a:t>.</a:t>
            </a:r>
          </a:p>
          <a:p>
            <a:endParaRPr lang="en-US" altLang="ko-KR" sz="2400" b="1"/>
          </a:p>
          <a:p>
            <a:endParaRPr lang="en-US" altLang="ko-KR" sz="2400" b="1"/>
          </a:p>
        </p:txBody>
      </p:sp>
    </p:spTree>
    <p:extLst>
      <p:ext uri="{BB962C8B-B14F-4D97-AF65-F5344CB8AC3E}">
        <p14:creationId xmlns:p14="http://schemas.microsoft.com/office/powerpoint/2010/main" val="38818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516" y="666014"/>
            <a:ext cx="454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사회복지실천에서 자기결정권 지침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49735" y="1245572"/>
            <a:ext cx="45719" cy="4717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6733549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/>
          <p:nvPr/>
        </p:nvSpPr>
        <p:spPr>
          <a:xfrm>
            <a:off x="440515" y="223787"/>
            <a:ext cx="3356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사회복지실천과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028" y="1245572"/>
            <a:ext cx="11399551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b="1">
                <a:solidFill>
                  <a:schemeClr val="tx2">
                    <a:lumMod val="50000"/>
                  </a:schemeClr>
                </a:solidFill>
                <a:ea typeface="나눔고딕" panose="020D0604000000000000" pitchFamily="50" charset="-127"/>
              </a:rPr>
              <a:t>클라이언트가 자기결정을 할 때 사회복지사의 역할</a:t>
            </a:r>
            <a:endParaRPr lang="en-US" altLang="ko-KR" sz="2600" b="1">
              <a:solidFill>
                <a:schemeClr val="tx2">
                  <a:lumMod val="50000"/>
                </a:schemeClr>
              </a:solidFill>
              <a:ea typeface="나눔고딕" panose="020D0604000000000000" pitchFamily="50" charset="-127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2800"/>
              <a:t>클라이언트가 자신이나 타인에게 해로운 결정을 내릴 경우</a:t>
            </a:r>
            <a:r>
              <a:rPr lang="en-US" altLang="ko-KR" sz="2800"/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2800"/>
              <a:t>   </a:t>
            </a:r>
            <a:r>
              <a:rPr lang="ko-KR" altLang="en-US" sz="2800"/>
              <a:t>사회복지사는 생명보호의 가치와 같은 더 중요한 우선가치에 의하여 </a:t>
            </a:r>
            <a:endParaRPr lang="en-US" altLang="ko-KR" sz="2800"/>
          </a:p>
          <a:p>
            <a:pPr>
              <a:lnSpc>
                <a:spcPct val="150000"/>
              </a:lnSpc>
            </a:pPr>
            <a:r>
              <a:rPr lang="en-US" altLang="ko-KR" sz="2800"/>
              <a:t>   </a:t>
            </a:r>
            <a:r>
              <a:rPr lang="ko-KR" altLang="en-US" sz="2800" u="sng"/>
              <a:t>클라이언트의 자기결정을 제한</a:t>
            </a:r>
            <a:r>
              <a:rPr lang="ko-KR" altLang="en-US" sz="2800"/>
              <a:t>할 수 있다</a:t>
            </a:r>
            <a:r>
              <a:rPr lang="en-US" altLang="ko-KR" sz="2800"/>
              <a:t>.</a:t>
            </a:r>
            <a:endParaRPr lang="ko-KR" altLang="en-US" sz="2800"/>
          </a:p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2800"/>
              <a:t>집단을 대상으로 하는 사회복지실천에서는</a:t>
            </a:r>
            <a:endParaRPr lang="en-US" altLang="ko-KR" sz="2800"/>
          </a:p>
          <a:p>
            <a:pPr>
              <a:lnSpc>
                <a:spcPct val="150000"/>
              </a:lnSpc>
            </a:pPr>
            <a:r>
              <a:rPr lang="en-US" altLang="ko-KR" sz="2800"/>
              <a:t>    </a:t>
            </a:r>
            <a:r>
              <a:rPr lang="ko-KR" altLang="en-US" sz="2800"/>
              <a:t>집단 구성원에게 클라이언트의 자기결정권에 대한 설명과</a:t>
            </a:r>
            <a:endParaRPr lang="en-US" altLang="ko-KR" sz="2800"/>
          </a:p>
          <a:p>
            <a:pPr>
              <a:lnSpc>
                <a:spcPct val="150000"/>
              </a:lnSpc>
            </a:pPr>
            <a:r>
              <a:rPr lang="en-US" altLang="ko-KR" sz="2800"/>
              <a:t>    </a:t>
            </a:r>
            <a:r>
              <a:rPr lang="ko-KR" altLang="en-US" sz="2800"/>
              <a:t>자기결정권의 제한에 관한 내용을 고지해야한다</a:t>
            </a:r>
            <a:r>
              <a:rPr lang="en-US" altLang="ko-KR" sz="2800"/>
              <a:t>. </a:t>
            </a:r>
            <a:endParaRPr lang="ko-KR" altLang="en-US" sz="2800"/>
          </a:p>
          <a:p>
            <a:endParaRPr lang="en-US" altLang="ko-KR" sz="2800"/>
          </a:p>
          <a:p>
            <a:pPr algn="ctr"/>
            <a:r>
              <a:rPr lang="ko-KR" altLang="en-US" sz="2800" b="1"/>
              <a:t>→자기결정에서 사회복지사의 역할은</a:t>
            </a:r>
            <a:r>
              <a:rPr lang="en-US" altLang="ko-KR" sz="2800" b="1"/>
              <a:t>? </a:t>
            </a:r>
            <a:r>
              <a:rPr lang="en-US" altLang="ko-KR" sz="2800" b="1">
                <a:solidFill>
                  <a:srgbClr val="FF0000"/>
                </a:solidFill>
              </a:rPr>
              <a:t>“</a:t>
            </a:r>
            <a:r>
              <a:rPr lang="ko-KR" altLang="en-US" sz="2800" b="1">
                <a:solidFill>
                  <a:srgbClr val="FF0000"/>
                </a:solidFill>
              </a:rPr>
              <a:t>조력자</a:t>
            </a:r>
            <a:r>
              <a:rPr lang="en-US" altLang="ko-KR" sz="2800" b="1">
                <a:solidFill>
                  <a:srgbClr val="FF0000"/>
                </a:solidFill>
              </a:rPr>
              <a:t>, </a:t>
            </a:r>
            <a:r>
              <a:rPr lang="ko-KR" altLang="en-US" sz="2800" b="1" smtClean="0">
                <a:solidFill>
                  <a:srgbClr val="FF0000"/>
                </a:solidFill>
              </a:rPr>
              <a:t>정보 전달자</a:t>
            </a:r>
            <a:r>
              <a:rPr lang="en-US" altLang="ko-KR" sz="2800" b="1">
                <a:solidFill>
                  <a:srgbClr val="FF0000"/>
                </a:solidFill>
              </a:rPr>
              <a:t>, </a:t>
            </a:r>
            <a:r>
              <a:rPr lang="ko-KR" altLang="en-US" sz="2800" b="1">
                <a:solidFill>
                  <a:srgbClr val="FF0000"/>
                </a:solidFill>
              </a:rPr>
              <a:t>조정자</a:t>
            </a:r>
            <a:r>
              <a:rPr lang="en-US" altLang="ko-KR" sz="2800" b="1">
                <a:solidFill>
                  <a:srgbClr val="FF0000"/>
                </a:solidFill>
              </a:rPr>
              <a:t>”</a:t>
            </a:r>
            <a:endParaRPr lang="ko-KR" altLang="en-US" sz="2800" b="1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US" altLang="ko-KR" sz="2400" b="1"/>
          </a:p>
          <a:p>
            <a:endParaRPr lang="en-US" altLang="ko-KR" sz="2400" b="1"/>
          </a:p>
        </p:txBody>
      </p:sp>
    </p:spTree>
    <p:extLst>
      <p:ext uri="{BB962C8B-B14F-4D97-AF65-F5344CB8AC3E}">
        <p14:creationId xmlns:p14="http://schemas.microsoft.com/office/powerpoint/2010/main" val="9261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516" y="666014"/>
            <a:ext cx="4265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클라이언트의 자기결정권의 제한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49735" y="1245572"/>
            <a:ext cx="45719" cy="4717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6733549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/>
          <p:nvPr/>
        </p:nvSpPr>
        <p:spPr>
          <a:xfrm>
            <a:off x="440515" y="223787"/>
            <a:ext cx="3465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사회복지실천과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028" y="1240303"/>
            <a:ext cx="1139955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>
                <a:solidFill>
                  <a:schemeClr val="tx2">
                    <a:lumMod val="50000"/>
                  </a:schemeClr>
                </a:solidFill>
                <a:ea typeface="나눔고딕" panose="020D0604000000000000" pitchFamily="50" charset="-127"/>
              </a:rPr>
              <a:t>온정주의</a:t>
            </a:r>
            <a:r>
              <a:rPr lang="en-US" altLang="ko-KR" sz="2800" b="1"/>
              <a:t>(paternalism)</a:t>
            </a:r>
          </a:p>
          <a:p>
            <a:r>
              <a:rPr lang="en-US" altLang="ko-KR" sz="2800"/>
              <a:t> </a:t>
            </a:r>
            <a:r>
              <a:rPr lang="en-US" altLang="ko-KR" sz="2400"/>
              <a:t>: -</a:t>
            </a:r>
            <a:r>
              <a:rPr lang="ko-KR" altLang="en-US" sz="2400"/>
              <a:t>온정주의란 개인의 복지를 보호하거나 향상시키기 위해서</a:t>
            </a:r>
            <a:endParaRPr lang="en-US" altLang="ko-KR" sz="2400"/>
          </a:p>
          <a:p>
            <a:r>
              <a:rPr lang="en-US" altLang="ko-KR" sz="2400"/>
              <a:t>   </a:t>
            </a:r>
            <a:r>
              <a:rPr lang="ko-KR" altLang="en-US" sz="2400"/>
              <a:t>개인의 활동이나 상태에 </a:t>
            </a:r>
            <a:r>
              <a:rPr lang="ko-KR" altLang="en-US" sz="2400" b="1"/>
              <a:t>강제적으로 개입을 시도하거나</a:t>
            </a:r>
            <a:r>
              <a:rPr lang="en-US" altLang="ko-KR" sz="2400" b="1"/>
              <a:t> </a:t>
            </a:r>
            <a:r>
              <a:rPr lang="ko-KR" altLang="en-US" sz="2400" b="1"/>
              <a:t>행하는 행위</a:t>
            </a:r>
            <a:r>
              <a:rPr lang="ko-KR" altLang="en-US" sz="2400"/>
              <a:t>를 말한다</a:t>
            </a:r>
            <a:r>
              <a:rPr lang="en-US" altLang="ko-KR" sz="2400"/>
              <a:t>.</a:t>
            </a:r>
          </a:p>
          <a:p>
            <a:r>
              <a:rPr lang="en-US" altLang="ko-KR" sz="2400"/>
              <a:t>    </a:t>
            </a:r>
            <a:endParaRPr lang="ko-KR" altLang="en-US" sz="2400"/>
          </a:p>
          <a:p>
            <a:endParaRPr lang="en-US" altLang="ko-KR" sz="250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91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516" y="666014"/>
            <a:ext cx="4265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클라이언트의 자기결정권의 제한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49735" y="1245572"/>
            <a:ext cx="45719" cy="4717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6733549"/>
            <a:ext cx="12192000" cy="124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/>
          <p:nvPr/>
        </p:nvSpPr>
        <p:spPr>
          <a:xfrm>
            <a:off x="440515" y="223787"/>
            <a:ext cx="3485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22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바탕" pitchFamily="18" charset="-127"/>
              </a:rPr>
              <a:t>사회복지실천과 자기결정권</a:t>
            </a:r>
            <a:endParaRPr lang="en-US" sz="2000" b="1" dirty="0">
              <a:solidFill>
                <a:srgbClr val="222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바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028" y="1240303"/>
            <a:ext cx="11399551" cy="6796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온정주의</a:t>
            </a:r>
            <a:r>
              <a:rPr lang="ko-KR" altLang="en-US" sz="2400" b="1">
                <a:latin typeface="나눔고딕" panose="020D0604000000000000" pitchFamily="50" charset="-127"/>
                <a:ea typeface="나눔고딕" panose="020D0604000000000000" pitchFamily="50" charset="-127"/>
              </a:rPr>
              <a:t>가 정당화 될 수 있는 경우</a:t>
            </a:r>
            <a:r>
              <a:rPr lang="en-US" altLang="ko-KR" sz="2400" b="1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1">
                <a:latin typeface="나눔고딕" panose="020D0604000000000000" pitchFamily="50" charset="-127"/>
                <a:ea typeface="나눔고딕" panose="020D0604000000000000" pitchFamily="50" charset="-127"/>
              </a:rPr>
              <a:t>클라이언트의 자기결정권이 제한되는 경우</a:t>
            </a:r>
            <a:r>
              <a:rPr lang="en-US" altLang="ko-KR" sz="2400" b="1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endParaRPr lang="en-US" altLang="ko-KR" sz="2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3500"/>
              </a:lnSpc>
            </a:pPr>
            <a:r>
              <a:rPr lang="en-US" altLang="ko-KR" sz="2600" b="1"/>
              <a:t>(1)</a:t>
            </a:r>
            <a:r>
              <a:rPr lang="ko-KR" altLang="en-US" sz="2600" b="1"/>
              <a:t>충분한 정보 없이 이루어진 자기결정</a:t>
            </a:r>
            <a:endParaRPr lang="en-US" altLang="ko-KR" sz="2600" b="1"/>
          </a:p>
          <a:p>
            <a:pPr>
              <a:lnSpc>
                <a:spcPts val="3500"/>
              </a:lnSpc>
            </a:pPr>
            <a:r>
              <a:rPr lang="en-US" altLang="ko-KR" sz="2600"/>
              <a:t>  : </a:t>
            </a:r>
            <a:r>
              <a:rPr lang="ko-KR" altLang="en-US" sz="2600"/>
              <a:t>정확한 정보가 없는 상황에서 자기결정권을 행사할 경우</a:t>
            </a:r>
            <a:endParaRPr lang="en-US" altLang="ko-KR" sz="2600"/>
          </a:p>
          <a:p>
            <a:pPr>
              <a:lnSpc>
                <a:spcPts val="3500"/>
              </a:lnSpc>
            </a:pPr>
            <a:r>
              <a:rPr lang="en-US" altLang="ko-KR" sz="2600"/>
              <a:t>   </a:t>
            </a:r>
            <a:r>
              <a:rPr lang="ko-KR" altLang="en-US" sz="2600" u="sng"/>
              <a:t>윤리적인 문제가 제기</a:t>
            </a:r>
            <a:r>
              <a:rPr lang="en-US" altLang="ko-KR" sz="2600"/>
              <a:t> </a:t>
            </a:r>
            <a:r>
              <a:rPr lang="ko-KR" altLang="en-US" sz="2600"/>
              <a:t>될  수 있다</a:t>
            </a:r>
            <a:r>
              <a:rPr lang="en-US" altLang="ko-KR" sz="2600"/>
              <a:t>.</a:t>
            </a:r>
          </a:p>
          <a:p>
            <a:pPr>
              <a:lnSpc>
                <a:spcPts val="3500"/>
              </a:lnSpc>
            </a:pPr>
            <a:r>
              <a:rPr lang="en-US" altLang="ko-KR" sz="2600"/>
              <a:t>   </a:t>
            </a:r>
            <a:r>
              <a:rPr lang="ko-KR" altLang="en-US" sz="2600"/>
              <a:t>때문에 사회복지사는 특정 치료나 개입의 해악이나 효과</a:t>
            </a:r>
            <a:r>
              <a:rPr lang="en-US" altLang="ko-KR" sz="2600"/>
              <a:t>, </a:t>
            </a:r>
            <a:r>
              <a:rPr lang="ko-KR" altLang="en-US" sz="2600"/>
              <a:t>예후</a:t>
            </a:r>
            <a:r>
              <a:rPr lang="en-US" altLang="ko-KR" sz="2600"/>
              <a:t> </a:t>
            </a:r>
            <a:r>
              <a:rPr lang="ko-KR" altLang="en-US" sz="2600"/>
              <a:t>등에 대해</a:t>
            </a:r>
            <a:endParaRPr lang="en-US" altLang="ko-KR" sz="2600"/>
          </a:p>
          <a:p>
            <a:pPr>
              <a:lnSpc>
                <a:spcPts val="3500"/>
              </a:lnSpc>
            </a:pPr>
            <a:r>
              <a:rPr lang="en-US" altLang="ko-KR" sz="2600"/>
              <a:t>   </a:t>
            </a:r>
            <a:r>
              <a:rPr lang="ko-KR" altLang="en-US" sz="2600"/>
              <a:t>미리 알고 있어야 한다</a:t>
            </a:r>
            <a:r>
              <a:rPr lang="en-US" altLang="ko-KR" sz="2600"/>
              <a:t>.</a:t>
            </a:r>
            <a:endParaRPr lang="ko-KR" altLang="en-US" sz="2600"/>
          </a:p>
          <a:p>
            <a:pPr>
              <a:lnSpc>
                <a:spcPts val="3500"/>
              </a:lnSpc>
            </a:pPr>
            <a:endParaRPr lang="en-US" altLang="ko-KR" sz="26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3500"/>
              </a:lnSpc>
            </a:pPr>
            <a:r>
              <a:rPr lang="en-US" altLang="ko-KR" sz="2600" b="1">
                <a:latin typeface="나눔고딕" panose="020D0604000000000000" pitchFamily="50" charset="-127"/>
                <a:ea typeface="나눔고딕" panose="020D0604000000000000" pitchFamily="50" charset="-127"/>
              </a:rPr>
              <a:t>(2)</a:t>
            </a:r>
            <a:r>
              <a:rPr lang="ko-KR" altLang="en-US" sz="2600" b="1">
                <a:latin typeface="나눔고딕" panose="020D0604000000000000" pitchFamily="50" charset="-127"/>
                <a:ea typeface="나눔고딕" panose="020D0604000000000000" pitchFamily="50" charset="-127"/>
              </a:rPr>
              <a:t>본인이나 제삼자가 해가 되는 자기결정</a:t>
            </a:r>
            <a:endParaRPr lang="en-US" altLang="ko-KR" sz="26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3500"/>
              </a:lnSpc>
            </a:pPr>
            <a:r>
              <a:rPr lang="en-US" altLang="ko-KR" sz="2600" b="1">
                <a:latin typeface="나눔고딕" panose="020D0604000000000000" pitchFamily="50" charset="-127"/>
                <a:ea typeface="나눔고딕" panose="020D0604000000000000" pitchFamily="50" charset="-127"/>
              </a:rPr>
              <a:t>   : </a:t>
            </a:r>
            <a:r>
              <a:rPr lang="ko-KR" altLang="en-US" sz="2600"/>
              <a:t>클라이언트 본인 뿐만 아니라 제삼자에게까지</a:t>
            </a:r>
            <a:endParaRPr lang="en-US" altLang="ko-KR" sz="2600"/>
          </a:p>
          <a:p>
            <a:pPr>
              <a:lnSpc>
                <a:spcPts val="3500"/>
              </a:lnSpc>
            </a:pPr>
            <a:r>
              <a:rPr lang="en-US" altLang="ko-KR" sz="2600"/>
              <a:t>    </a:t>
            </a:r>
            <a:r>
              <a:rPr lang="ko-KR" altLang="en-US" sz="2600"/>
              <a:t>즉각적으로 해가 될 위험이 있는 경우</a:t>
            </a:r>
            <a:r>
              <a:rPr lang="en-US" altLang="ko-KR" sz="2600"/>
              <a:t>,</a:t>
            </a:r>
          </a:p>
          <a:p>
            <a:pPr>
              <a:lnSpc>
                <a:spcPts val="3500"/>
              </a:lnSpc>
            </a:pPr>
            <a:r>
              <a:rPr lang="en-US" altLang="ko-KR" sz="2600"/>
              <a:t>    </a:t>
            </a:r>
            <a:r>
              <a:rPr lang="ko-KR" altLang="en-US" sz="2600"/>
              <a:t>즉 강제적 간섭이 필요한 상황에서는 자기결정권을 제한할 수 있다</a:t>
            </a:r>
            <a:r>
              <a:rPr lang="en-US" altLang="ko-KR" sz="2600"/>
              <a:t>.</a:t>
            </a:r>
          </a:p>
          <a:p>
            <a:endParaRPr lang="en-US" altLang="ko-KR" sz="2400"/>
          </a:p>
          <a:p>
            <a:endParaRPr lang="ko-KR" altLang="en-US" sz="2400"/>
          </a:p>
          <a:p>
            <a:endParaRPr lang="en-US" altLang="ko-KR" sz="2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ko-KR" altLang="en-US" sz="2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92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3780</Words>
  <Application>Microsoft Office PowerPoint</Application>
  <PresentationFormat>사용자 지정</PresentationFormat>
  <Paragraphs>541</Paragraphs>
  <Slides>44</Slides>
  <Notes>41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44</vt:i4>
      </vt:variant>
    </vt:vector>
  </HeadingPairs>
  <TitlesOfParts>
    <vt:vector size="46" baseType="lpstr"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ICCT</dc:creator>
  <cp:lastModifiedBy>JeaHun</cp:lastModifiedBy>
  <cp:revision>442</cp:revision>
  <dcterms:created xsi:type="dcterms:W3CDTF">2016-03-29T04:14:45Z</dcterms:created>
  <dcterms:modified xsi:type="dcterms:W3CDTF">2019-09-22T15:33:40Z</dcterms:modified>
  <cp:contentStatus>최종본</cp:contentStatus>
  <cp:version>0906.0100.01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