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7"/>
  </p:notesMasterIdLst>
  <p:sldIdLst>
    <p:sldId id="262" r:id="rId2"/>
    <p:sldId id="256" r:id="rId3"/>
    <p:sldId id="257" r:id="rId4"/>
    <p:sldId id="258" r:id="rId5"/>
    <p:sldId id="259" r:id="rId6"/>
    <p:sldId id="260" r:id="rId7"/>
    <p:sldId id="289" r:id="rId8"/>
    <p:sldId id="288" r:id="rId9"/>
    <p:sldId id="290" r:id="rId10"/>
    <p:sldId id="291" r:id="rId11"/>
    <p:sldId id="292" r:id="rId12"/>
    <p:sldId id="293" r:id="rId13"/>
    <p:sldId id="294" r:id="rId14"/>
    <p:sldId id="261" r:id="rId15"/>
    <p:sldId id="295" r:id="rId16"/>
    <p:sldId id="296" r:id="rId17"/>
    <p:sldId id="297" r:id="rId18"/>
    <p:sldId id="298" r:id="rId19"/>
    <p:sldId id="299" r:id="rId20"/>
    <p:sldId id="300" r:id="rId21"/>
    <p:sldId id="276" r:id="rId22"/>
    <p:sldId id="277" r:id="rId23"/>
    <p:sldId id="307" r:id="rId24"/>
    <p:sldId id="279" r:id="rId25"/>
    <p:sldId id="280" r:id="rId26"/>
    <p:sldId id="281" r:id="rId27"/>
    <p:sldId id="282" r:id="rId28"/>
    <p:sldId id="283" r:id="rId29"/>
    <p:sldId id="301" r:id="rId30"/>
    <p:sldId id="302" r:id="rId31"/>
    <p:sldId id="303" r:id="rId32"/>
    <p:sldId id="304" r:id="rId33"/>
    <p:sldId id="305" r:id="rId34"/>
    <p:sldId id="306" r:id="rId35"/>
    <p:sldId id="278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393"/>
    <a:srgbClr val="313F4F"/>
    <a:srgbClr val="F2ECE7"/>
    <a:srgbClr val="CBB5BE"/>
    <a:srgbClr val="C9CAD0"/>
    <a:srgbClr val="6D8CA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0BB78-CD1C-4F35-80DE-46F023906A88}">
  <a:tblStyle styleId="{3CF0BB78-CD1C-4F35-80DE-46F023906A88}" styleName="Table_0">
    <a:wholeTbl>
      <a:tcTxStyle b="off" i="off">
        <a:font>
          <a:latin typeface="마루 부리 Beta"/>
          <a:ea typeface="마루 부리 Beta"/>
          <a:cs typeface="마루 부리 Beta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495"/>
    <p:restoredTop sz="94762"/>
  </p:normalViewPr>
  <p:slideViewPr>
    <p:cSldViewPr snapToGrid="0">
      <p:cViewPr varScale="1">
        <p:scale>
          <a:sx n="84" d="100"/>
          <a:sy n="84" d="100"/>
        </p:scale>
        <p:origin x="114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662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182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7578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408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607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061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206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9249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628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86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915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075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07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빈 화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9990758" y="6575907"/>
            <a:ext cx="219803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ⓒSaebyeol Yu. Saebyeol’s PowerPoint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7204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/>
        </p:nvSpPr>
        <p:spPr>
          <a:xfrm>
            <a:off x="9990758" y="6575907"/>
            <a:ext cx="219803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ⓒSaebyeol Yu. Saebyeol’s PowerPoint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0" descr="실외, 물, 자연, 산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152400" y="4358640"/>
            <a:ext cx="88036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800" dirty="0">
                <a:solidFill>
                  <a:schemeClr val="lt1"/>
                </a:solidFill>
              </a:rPr>
              <a:t>학</a:t>
            </a:r>
            <a:endParaRPr lang="en-US" altLang="ko-KR" sz="2800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800" dirty="0">
                <a:solidFill>
                  <a:schemeClr val="lt1"/>
                </a:solidFill>
              </a:rPr>
              <a:t>회</a:t>
            </a:r>
            <a:endParaRPr dirty="0"/>
          </a:p>
        </p:txBody>
      </p:sp>
      <p:grpSp>
        <p:nvGrpSpPr>
          <p:cNvPr id="153" name="Google Shape;153;p20"/>
          <p:cNvGrpSpPr/>
          <p:nvPr/>
        </p:nvGrpSpPr>
        <p:grpSpPr>
          <a:xfrm>
            <a:off x="1676452" y="4574063"/>
            <a:ext cx="4419548" cy="523220"/>
            <a:chOff x="1320852" y="4758750"/>
            <a:chExt cx="4419548" cy="523220"/>
          </a:xfrm>
        </p:grpSpPr>
        <p:sp>
          <p:nvSpPr>
            <p:cNvPr id="154" name="Google Shape;154;p20"/>
            <p:cNvSpPr txBox="1"/>
            <p:nvPr/>
          </p:nvSpPr>
          <p:spPr>
            <a:xfrm>
              <a:off x="1920240" y="4820900"/>
              <a:ext cx="38201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시나리오 학회</a:t>
              </a:r>
              <a:endParaRPr dirty="0"/>
            </a:p>
          </p:txBody>
        </p:sp>
        <p:sp>
          <p:nvSpPr>
            <p:cNvPr id="155" name="Google Shape;155;p20"/>
            <p:cNvSpPr txBox="1"/>
            <p:nvPr/>
          </p:nvSpPr>
          <p:spPr>
            <a:xfrm>
              <a:off x="1320852" y="4758750"/>
              <a:ext cx="3113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0"/>
          <p:cNvGrpSpPr/>
          <p:nvPr/>
        </p:nvGrpSpPr>
        <p:grpSpPr>
          <a:xfrm>
            <a:off x="1676452" y="5285155"/>
            <a:ext cx="4419548" cy="523220"/>
            <a:chOff x="1320852" y="4758750"/>
            <a:chExt cx="4419548" cy="523220"/>
          </a:xfrm>
        </p:grpSpPr>
        <p:sp>
          <p:nvSpPr>
            <p:cNvPr id="157" name="Google Shape;157;p20"/>
            <p:cNvSpPr txBox="1"/>
            <p:nvPr/>
          </p:nvSpPr>
          <p:spPr>
            <a:xfrm>
              <a:off x="1920240" y="4820900"/>
              <a:ext cx="38201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촬영 조명 학회</a:t>
              </a:r>
              <a:endParaRPr dirty="0"/>
            </a:p>
          </p:txBody>
        </p:sp>
        <p:sp>
          <p:nvSpPr>
            <p:cNvPr id="158" name="Google Shape;158;p20"/>
            <p:cNvSpPr txBox="1"/>
            <p:nvPr/>
          </p:nvSpPr>
          <p:spPr>
            <a:xfrm>
              <a:off x="1320852" y="4758750"/>
              <a:ext cx="3898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0"/>
          <p:cNvGrpSpPr/>
          <p:nvPr/>
        </p:nvGrpSpPr>
        <p:grpSpPr>
          <a:xfrm>
            <a:off x="1676452" y="5978545"/>
            <a:ext cx="4419548" cy="523220"/>
            <a:chOff x="1320852" y="4758750"/>
            <a:chExt cx="4419548" cy="523220"/>
          </a:xfrm>
        </p:grpSpPr>
        <p:sp>
          <p:nvSpPr>
            <p:cNvPr id="160" name="Google Shape;160;p20"/>
            <p:cNvSpPr txBox="1"/>
            <p:nvPr/>
          </p:nvSpPr>
          <p:spPr>
            <a:xfrm>
              <a:off x="1920240" y="4820900"/>
              <a:ext cx="38201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사운드 학회</a:t>
              </a:r>
              <a:endParaRPr dirty="0"/>
            </a:p>
          </p:txBody>
        </p:sp>
        <p:sp>
          <p:nvSpPr>
            <p:cNvPr id="161" name="Google Shape;161;p20"/>
            <p:cNvSpPr txBox="1"/>
            <p:nvPr/>
          </p:nvSpPr>
          <p:spPr>
            <a:xfrm>
              <a:off x="1320852" y="4758750"/>
              <a:ext cx="38664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0"/>
          <p:cNvGrpSpPr/>
          <p:nvPr/>
        </p:nvGrpSpPr>
        <p:grpSpPr>
          <a:xfrm>
            <a:off x="6934226" y="4835673"/>
            <a:ext cx="4419548" cy="523220"/>
            <a:chOff x="1320852" y="4758750"/>
            <a:chExt cx="4419548" cy="523220"/>
          </a:xfrm>
        </p:grpSpPr>
        <p:sp>
          <p:nvSpPr>
            <p:cNvPr id="163" name="Google Shape;163;p20"/>
            <p:cNvSpPr txBox="1"/>
            <p:nvPr/>
          </p:nvSpPr>
          <p:spPr>
            <a:xfrm>
              <a:off x="1920240" y="4820900"/>
              <a:ext cx="38201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2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편집 학회</a:t>
              </a:r>
              <a:endParaRPr dirty="0"/>
            </a:p>
          </p:txBody>
        </p:sp>
        <p:sp>
          <p:nvSpPr>
            <p:cNvPr id="164" name="Google Shape;164;p20"/>
            <p:cNvSpPr txBox="1"/>
            <p:nvPr/>
          </p:nvSpPr>
          <p:spPr>
            <a:xfrm>
              <a:off x="1320852" y="4758750"/>
              <a:ext cx="4058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63;p20">
            <a:extLst>
              <a:ext uri="{FF2B5EF4-FFF2-40B4-BE49-F238E27FC236}">
                <a16:creationId xmlns:a16="http://schemas.microsoft.com/office/drawing/2014/main" id="{66DD2FDE-216F-3245-9018-E80BC1342E47}"/>
              </a:ext>
            </a:extLst>
          </p:cNvPr>
          <p:cNvSpPr txBox="1"/>
          <p:nvPr/>
        </p:nvSpPr>
        <p:spPr>
          <a:xfrm>
            <a:off x="7537764" y="5677261"/>
            <a:ext cx="38201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연기 학회</a:t>
            </a:r>
            <a:endParaRPr dirty="0"/>
          </a:p>
        </p:txBody>
      </p:sp>
      <p:sp>
        <p:nvSpPr>
          <p:cNvPr id="18" name="Google Shape;164;p20">
            <a:extLst>
              <a:ext uri="{FF2B5EF4-FFF2-40B4-BE49-F238E27FC236}">
                <a16:creationId xmlns:a16="http://schemas.microsoft.com/office/drawing/2014/main" id="{8DA0CAC1-0CB8-C545-B0F8-E361B7D00C64}"/>
              </a:ext>
            </a:extLst>
          </p:cNvPr>
          <p:cNvSpPr txBox="1"/>
          <p:nvPr/>
        </p:nvSpPr>
        <p:spPr>
          <a:xfrm>
            <a:off x="6938376" y="5615111"/>
            <a:ext cx="4058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dirty="0">
                <a:solidFill>
                  <a:schemeClr val="lt1"/>
                </a:solidFill>
              </a:rPr>
              <a:t>5</a:t>
            </a:r>
            <a:endParaRPr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ABAF12-6DEA-7642-9FF2-5C9CED98A510}"/>
              </a:ext>
            </a:extLst>
          </p:cNvPr>
          <p:cNvSpPr txBox="1"/>
          <p:nvPr/>
        </p:nvSpPr>
        <p:spPr>
          <a:xfrm>
            <a:off x="3228762" y="5012453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lt1"/>
                </a:solidFill>
              </a:rPr>
              <a:t>18</a:t>
            </a:r>
            <a:r>
              <a:rPr lang="ko-KR" altLang="en-US" sz="1000" dirty="0">
                <a:solidFill>
                  <a:schemeClr val="lt1"/>
                </a:solidFill>
              </a:rPr>
              <a:t> 김선민   </a:t>
            </a:r>
            <a:r>
              <a:rPr lang="en-US" altLang="ko-KR" sz="1000" dirty="0">
                <a:solidFill>
                  <a:schemeClr val="lt1"/>
                </a:solidFill>
              </a:rPr>
              <a:t>19</a:t>
            </a:r>
            <a:r>
              <a:rPr lang="ko-KR" altLang="en-US" sz="1000" dirty="0">
                <a:solidFill>
                  <a:schemeClr val="lt1"/>
                </a:solidFill>
              </a:rPr>
              <a:t> </a:t>
            </a:r>
            <a:r>
              <a:rPr lang="ko-KR" altLang="en-US" sz="1000" dirty="0" err="1">
                <a:solidFill>
                  <a:schemeClr val="lt1"/>
                </a:solidFill>
              </a:rPr>
              <a:t>문채린</a:t>
            </a:r>
            <a:endParaRPr lang="ko-KR" altLang="en-US" sz="1000" dirty="0">
              <a:solidFill>
                <a:schemeClr val="lt1"/>
              </a:solidFill>
            </a:endParaRPr>
          </a:p>
          <a:p>
            <a:endParaRPr kumimoji="1" lang="ko-Kore-KR" alt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660120-C15F-1D45-AF78-76250B20FDFE}"/>
              </a:ext>
            </a:extLst>
          </p:cNvPr>
          <p:cNvSpPr txBox="1"/>
          <p:nvPr/>
        </p:nvSpPr>
        <p:spPr>
          <a:xfrm>
            <a:off x="3228762" y="5717405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lt1"/>
                </a:solidFill>
              </a:rPr>
              <a:t>17</a:t>
            </a:r>
            <a:r>
              <a:rPr lang="ko-KR" altLang="en-US" sz="1000" dirty="0">
                <a:solidFill>
                  <a:schemeClr val="lt1"/>
                </a:solidFill>
              </a:rPr>
              <a:t> </a:t>
            </a:r>
            <a:r>
              <a:rPr lang="ko-KR" altLang="en-US" sz="1000" dirty="0" err="1">
                <a:solidFill>
                  <a:schemeClr val="lt1"/>
                </a:solidFill>
              </a:rPr>
              <a:t>조인호</a:t>
            </a:r>
            <a:r>
              <a:rPr lang="ko-KR" altLang="en-US" sz="1000" dirty="0">
                <a:solidFill>
                  <a:schemeClr val="lt1"/>
                </a:solidFill>
              </a:rPr>
              <a:t>   </a:t>
            </a:r>
            <a:r>
              <a:rPr lang="en-US" altLang="ko-KR" sz="1000" dirty="0">
                <a:solidFill>
                  <a:schemeClr val="lt1"/>
                </a:solidFill>
              </a:rPr>
              <a:t>17</a:t>
            </a:r>
            <a:r>
              <a:rPr lang="ko-KR" altLang="en-US" sz="1000" dirty="0">
                <a:solidFill>
                  <a:schemeClr val="lt1"/>
                </a:solidFill>
              </a:rPr>
              <a:t> </a:t>
            </a:r>
            <a:r>
              <a:rPr lang="ko-KR" altLang="en-US" sz="1000" dirty="0" err="1">
                <a:solidFill>
                  <a:schemeClr val="lt1"/>
                </a:solidFill>
              </a:rPr>
              <a:t>박부승</a:t>
            </a:r>
            <a:endParaRPr lang="ko-KR" altLang="en-US" sz="1000" dirty="0">
              <a:solidFill>
                <a:schemeClr val="lt1"/>
              </a:solidFill>
            </a:endParaRPr>
          </a:p>
          <a:p>
            <a:endParaRPr kumimoji="1" lang="ko-Kore-KR" alt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001791-EBD3-8347-B064-5A8A5E89E6AF}"/>
              </a:ext>
            </a:extLst>
          </p:cNvPr>
          <p:cNvSpPr txBox="1"/>
          <p:nvPr/>
        </p:nvSpPr>
        <p:spPr>
          <a:xfrm>
            <a:off x="3228762" y="640447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lt1"/>
                </a:solidFill>
              </a:rPr>
              <a:t>17</a:t>
            </a:r>
            <a:r>
              <a:rPr lang="ko-KR" altLang="en-US" sz="1000" dirty="0">
                <a:solidFill>
                  <a:schemeClr val="lt1"/>
                </a:solidFill>
              </a:rPr>
              <a:t> </a:t>
            </a:r>
            <a:r>
              <a:rPr lang="ko-KR" altLang="en-US" sz="1000" dirty="0" err="1">
                <a:solidFill>
                  <a:schemeClr val="lt1"/>
                </a:solidFill>
              </a:rPr>
              <a:t>가주운</a:t>
            </a:r>
            <a:endParaRPr lang="ko-KR" altLang="en-US" sz="1000" dirty="0">
              <a:solidFill>
                <a:schemeClr val="lt1"/>
              </a:solidFill>
            </a:endParaRPr>
          </a:p>
          <a:p>
            <a:endParaRPr kumimoji="1" lang="ko-Kore-KR" altLang="en-US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94AA22-FB52-9946-83BF-1FDC0C346583}"/>
              </a:ext>
            </a:extLst>
          </p:cNvPr>
          <p:cNvSpPr txBox="1"/>
          <p:nvPr/>
        </p:nvSpPr>
        <p:spPr>
          <a:xfrm>
            <a:off x="8252789" y="606757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lt1"/>
                </a:solidFill>
              </a:rPr>
              <a:t>18</a:t>
            </a:r>
            <a:r>
              <a:rPr lang="ko-KR" altLang="en-US" sz="1000" dirty="0">
                <a:solidFill>
                  <a:schemeClr val="lt1"/>
                </a:solidFill>
              </a:rPr>
              <a:t> 박하은</a:t>
            </a:r>
          </a:p>
          <a:p>
            <a:endParaRPr kumimoji="1" lang="ko-Kore-KR" altLang="en-US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BD231A-8770-3142-B7B4-12697F27F00E}"/>
              </a:ext>
            </a:extLst>
          </p:cNvPr>
          <p:cNvSpPr txBox="1"/>
          <p:nvPr/>
        </p:nvSpPr>
        <p:spPr>
          <a:xfrm>
            <a:off x="8291993" y="5285899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lt1"/>
                </a:solidFill>
              </a:rPr>
              <a:t>19</a:t>
            </a:r>
            <a:r>
              <a:rPr lang="ko-KR" altLang="en-US" sz="1000" dirty="0">
                <a:solidFill>
                  <a:schemeClr val="lt1"/>
                </a:solidFill>
              </a:rPr>
              <a:t> </a:t>
            </a:r>
            <a:r>
              <a:rPr lang="ko-KR" altLang="en-US" sz="1000" dirty="0" err="1">
                <a:solidFill>
                  <a:schemeClr val="lt1"/>
                </a:solidFill>
              </a:rPr>
              <a:t>이아영</a:t>
            </a:r>
            <a:endParaRPr lang="ko-KR" altLang="en-US" sz="1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240000" y="1217880"/>
            <a:ext cx="5893920" cy="63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FFFFFF"/>
                </a:solidFill>
                <a:latin typeface="Arial"/>
                <a:ea typeface="Arial"/>
              </a:rPr>
              <a:t>촬영 조명 학회</a:t>
            </a:r>
            <a:endParaRPr lang="en-US" sz="3600" b="0" strike="noStrike" spc="-1">
              <a:latin typeface="굴림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153880" y="2009160"/>
            <a:ext cx="7883640" cy="2368800"/>
          </a:xfrm>
          <a:prstGeom prst="bracketPair">
            <a:avLst>
              <a:gd name="adj" fmla="val 16667"/>
            </a:avLst>
          </a:prstGeom>
          <a:noFill/>
          <a:ln w="9360">
            <a:solidFill>
              <a:srgbClr val="F2F2F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TextShape 3"/>
          <p:cNvSpPr txBox="1"/>
          <p:nvPr/>
        </p:nvSpPr>
        <p:spPr>
          <a:xfrm>
            <a:off x="2495700" y="2124337"/>
            <a:ext cx="7200000" cy="1970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2400" b="0" strike="noStrike" spc="-1" dirty="0">
              <a:solidFill>
                <a:srgbClr val="FFFFFF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기술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파트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촬영,조명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에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관심이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있는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학우들에게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촬영과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조명을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조금이라도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알아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갈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수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있는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기회를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</a:t>
            </a:r>
          </a:p>
          <a:p>
            <a:pPr algn="ctr"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만들어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주는시간으로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서로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아는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것을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공유하고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공부하는</a:t>
            </a:r>
            <a:r>
              <a:rPr 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학회</a:t>
            </a:r>
            <a:r>
              <a:rPr lang="ko-KR" altLang="en-US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입니다</a:t>
            </a:r>
            <a:r>
              <a:rPr lang="en-US" altLang="ko-KR" sz="2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.</a:t>
            </a:r>
            <a:endParaRPr lang="en-US" sz="2400" b="0" strike="noStrike" spc="-1" dirty="0">
              <a:latin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1476336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2873530" y="2620961"/>
            <a:ext cx="6733458" cy="23677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342900" indent="-342900">
              <a:buAutoNum type="arabicPeriod"/>
            </a:pP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간단한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자기소개</a:t>
            </a:r>
            <a:endParaRPr lang="en-US" sz="1800" b="0" strike="noStrike" spc="-1" dirty="0">
              <a:solidFill>
                <a:schemeClr val="accent5">
                  <a:lumMod val="50000"/>
                </a:schemeClr>
              </a:solidFill>
              <a:latin typeface="굴림"/>
            </a:endParaRPr>
          </a:p>
          <a:p>
            <a:endParaRPr lang="en-US" sz="1800" b="0" strike="noStrike" spc="-1" dirty="0">
              <a:solidFill>
                <a:schemeClr val="accent5">
                  <a:lumMod val="50000"/>
                </a:schemeClr>
              </a:solidFill>
              <a:latin typeface="굴림"/>
            </a:endParaRPr>
          </a:p>
          <a:p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2.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전체적인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학회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진행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예정사항</a:t>
            </a:r>
            <a:endParaRPr lang="en-US" sz="1800" b="0" strike="noStrike" spc="-1" dirty="0">
              <a:solidFill>
                <a:schemeClr val="accent5">
                  <a:lumMod val="50000"/>
                </a:schemeClr>
              </a:solidFill>
              <a:latin typeface="굴림"/>
            </a:endParaRPr>
          </a:p>
          <a:p>
            <a:endParaRPr lang="en-US" sz="1800" b="0" strike="noStrike" spc="-1" dirty="0">
              <a:solidFill>
                <a:schemeClr val="accent5">
                  <a:lumMod val="50000"/>
                </a:schemeClr>
              </a:solidFill>
              <a:latin typeface="굴림"/>
            </a:endParaRPr>
          </a:p>
          <a:p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3.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기자재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소개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및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장비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소개</a:t>
            </a:r>
            <a:endParaRPr lang="en-US" sz="1800" b="0" strike="noStrike" spc="-1" dirty="0">
              <a:solidFill>
                <a:schemeClr val="accent5">
                  <a:lumMod val="50000"/>
                </a:schemeClr>
              </a:solidFill>
              <a:latin typeface="굴림"/>
            </a:endParaRPr>
          </a:p>
          <a:p>
            <a:endParaRPr lang="en-US" sz="1800" b="0" strike="noStrike" spc="-1" dirty="0">
              <a:solidFill>
                <a:schemeClr val="accent5">
                  <a:lumMod val="50000"/>
                </a:schemeClr>
              </a:solidFill>
              <a:latin typeface="굴림"/>
            </a:endParaRPr>
          </a:p>
          <a:p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4.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기자재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신청서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작성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방법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및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손망실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신고서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작성</a:t>
            </a:r>
            <a:r>
              <a:rPr lang="en-US" sz="1800" b="0" strike="noStrike" spc="-1" dirty="0">
                <a:solidFill>
                  <a:schemeClr val="accent5">
                    <a:lumMod val="50000"/>
                  </a:schemeClr>
                </a:solidFill>
                <a:latin typeface="굴림"/>
              </a:rPr>
              <a:t> </a:t>
            </a:r>
            <a:r>
              <a:rPr lang="en-US" sz="1800" b="0" strike="noStrike" spc="-1" dirty="0" err="1">
                <a:solidFill>
                  <a:schemeClr val="accent5">
                    <a:lumMod val="50000"/>
                  </a:schemeClr>
                </a:solidFill>
                <a:latin typeface="굴림"/>
              </a:rPr>
              <a:t>방법</a:t>
            </a:r>
            <a:endParaRPr lang="en-US" sz="1800" b="0" strike="noStrike" spc="-1" dirty="0">
              <a:solidFill>
                <a:schemeClr val="accent5">
                  <a:lumMod val="50000"/>
                </a:schemeClr>
              </a:solidFill>
              <a:latin typeface="굴림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4664880" y="1368000"/>
            <a:ext cx="2967120" cy="57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Arial"/>
              </a:rPr>
              <a:t>1주차</a:t>
            </a:r>
            <a:endParaRPr lang="en-US" sz="3200" b="0" strike="noStrike" spc="-1">
              <a:latin typeface="굴림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3887640" y="3075120"/>
            <a:ext cx="441612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95270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944000" y="736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2주차</a:t>
            </a:r>
            <a:endParaRPr lang="en-US" sz="2600" b="0" strike="noStrike" spc="-1">
              <a:latin typeface="굴림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87624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3"/>
          <p:cNvSpPr/>
          <p:nvPr/>
        </p:nvSpPr>
        <p:spPr>
          <a:xfrm>
            <a:off x="172908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 dirty="0" err="1">
                <a:latin typeface="굴림"/>
              </a:rPr>
              <a:t>샷</a:t>
            </a:r>
            <a:r>
              <a:rPr lang="en-US" sz="1400" b="0" strike="noStrike" spc="-1" dirty="0">
                <a:latin typeface="굴림"/>
              </a:rPr>
              <a:t> </a:t>
            </a:r>
            <a:r>
              <a:rPr lang="en-US" sz="1400" b="0" strike="noStrike" spc="-1" dirty="0" err="1">
                <a:latin typeface="굴림"/>
              </a:rPr>
              <a:t>구성</a:t>
            </a:r>
            <a:endParaRPr lang="en-US" sz="1400" b="0" strike="noStrike" spc="-1" dirty="0">
              <a:latin typeface="굴림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454464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>
                <a:latin typeface="굴림"/>
              </a:rPr>
              <a:t>그려온 콘티를 바탕으로 </a:t>
            </a:r>
          </a:p>
          <a:p>
            <a:pPr algn="ctr"/>
            <a:r>
              <a:rPr lang="en-US" sz="1400" b="0" strike="noStrike" spc="-1">
                <a:latin typeface="굴림"/>
              </a:rPr>
              <a:t>피드백 및 검토</a:t>
            </a:r>
          </a:p>
        </p:txBody>
      </p:sp>
      <p:sp>
        <p:nvSpPr>
          <p:cNvPr id="97" name="CustomShape 5"/>
          <p:cNvSpPr/>
          <p:nvPr/>
        </p:nvSpPr>
        <p:spPr>
          <a:xfrm>
            <a:off x="539712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500" b="0" strike="noStrike" spc="-1" dirty="0" err="1">
                <a:latin typeface="굴림"/>
              </a:rPr>
              <a:t>과제</a:t>
            </a:r>
            <a:r>
              <a:rPr lang="en-US" sz="1500" b="0" strike="noStrike" spc="-1" dirty="0">
                <a:latin typeface="굴림"/>
              </a:rPr>
              <a:t> </a:t>
            </a:r>
            <a:r>
              <a:rPr lang="ko-KR" altLang="en-US" sz="1500" b="0" strike="noStrike" spc="-1" dirty="0">
                <a:latin typeface="굴림"/>
              </a:rPr>
              <a:t>    </a:t>
            </a:r>
            <a:r>
              <a:rPr lang="en-US" sz="1500" b="0" strike="noStrike" spc="-1" dirty="0" err="1">
                <a:latin typeface="굴림"/>
              </a:rPr>
              <a:t>검토</a:t>
            </a:r>
            <a:endParaRPr lang="en-US" sz="1500" b="0" strike="noStrike" spc="-1" dirty="0">
              <a:latin typeface="굴림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821268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endParaRPr lang="en-US" sz="1400" b="0" strike="noStrike" spc="-1">
              <a:latin typeface="굴림"/>
            </a:endParaRPr>
          </a:p>
          <a:p>
            <a:endParaRPr lang="en-US" sz="1400" b="0" strike="noStrike" spc="-1">
              <a:latin typeface="굴림"/>
            </a:endParaRPr>
          </a:p>
          <a:p>
            <a:r>
              <a:rPr lang="en-US" sz="1400" b="0" strike="noStrike" spc="-1">
                <a:latin typeface="굴림"/>
              </a:rPr>
              <a:t>카메라 기본적인 설정값</a:t>
            </a:r>
          </a:p>
          <a:p>
            <a:endParaRPr lang="en-US" sz="1400" b="0" strike="noStrike" spc="-1">
              <a:latin typeface="굴림"/>
            </a:endParaRPr>
          </a:p>
          <a:p>
            <a:r>
              <a:rPr lang="en-US" sz="1400" b="0" strike="noStrike" spc="-1">
                <a:latin typeface="굴림"/>
              </a:rPr>
              <a:t>카메라 여러대로 촬영 시 통일 시켜야 할 설정값</a:t>
            </a:r>
          </a:p>
          <a:p>
            <a:endParaRPr lang="en-US" sz="1400" b="0" strike="noStrike" spc="-1">
              <a:latin typeface="굴림"/>
            </a:endParaRPr>
          </a:p>
          <a:p>
            <a:r>
              <a:rPr lang="en-US" sz="1400" b="0" strike="noStrike" spc="-1">
                <a:latin typeface="굴림"/>
              </a:rPr>
              <a:t>카메라 다루는 법</a:t>
            </a:r>
          </a:p>
          <a:p>
            <a:endParaRPr lang="en-US" sz="1400" b="0" strike="noStrike" spc="-1">
              <a:latin typeface="굴림"/>
            </a:endParaRPr>
          </a:p>
          <a:p>
            <a:r>
              <a:rPr lang="en-US" sz="1400" b="0" strike="noStrike" spc="-1">
                <a:latin typeface="굴림"/>
              </a:rPr>
              <a:t>카메라 세팅방법</a:t>
            </a:r>
          </a:p>
        </p:txBody>
      </p:sp>
      <p:sp>
        <p:nvSpPr>
          <p:cNvPr id="99" name="CustomShape 7"/>
          <p:cNvSpPr/>
          <p:nvPr/>
        </p:nvSpPr>
        <p:spPr>
          <a:xfrm>
            <a:off x="906552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 dirty="0">
                <a:latin typeface="굴림"/>
              </a:rPr>
              <a:t> </a:t>
            </a:r>
            <a:r>
              <a:rPr lang="en-US" sz="1400" b="0" strike="noStrike" spc="-1" dirty="0" err="1">
                <a:latin typeface="굴림"/>
              </a:rPr>
              <a:t>카메라</a:t>
            </a:r>
            <a:endParaRPr lang="en-US" sz="1400" b="0" strike="noStrike" spc="-1" dirty="0">
              <a:latin typeface="굴림"/>
            </a:endParaRPr>
          </a:p>
        </p:txBody>
      </p:sp>
      <p:sp>
        <p:nvSpPr>
          <p:cNvPr id="100" name="CustomShape 8"/>
          <p:cNvSpPr/>
          <p:nvPr/>
        </p:nvSpPr>
        <p:spPr>
          <a:xfrm>
            <a:off x="1134720" y="3204000"/>
            <a:ext cx="2585520" cy="155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샷 사이즈</a:t>
            </a:r>
            <a:endParaRPr lang="en-US" sz="1600" b="0" strike="noStrike" spc="-1">
              <a:latin typeface="굴림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카메라 무빙</a:t>
            </a:r>
            <a:endParaRPr lang="en-US" sz="1600" b="0" strike="noStrike" spc="-1">
              <a:latin typeface="굴림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앵글에 따른 화면 느낌차이</a:t>
            </a:r>
            <a:endParaRPr lang="en-US" sz="1600" b="0" strike="noStrike" spc="-1">
              <a:latin typeface="굴림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샷 구성의 중요성</a:t>
            </a:r>
            <a:endParaRPr lang="en-US" sz="1600" b="0" strike="noStrike" spc="-1">
              <a:latin typeface="굴림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>
              <a:latin typeface="굴림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*1씬 콘티 그려오기</a:t>
            </a:r>
            <a:endParaRPr lang="en-US" sz="1600" b="0" strike="noStrike" spc="-1">
              <a:latin typeface="굴림"/>
            </a:endParaRPr>
          </a:p>
        </p:txBody>
      </p:sp>
      <p:sp>
        <p:nvSpPr>
          <p:cNvPr id="101" name="CustomShape 9"/>
          <p:cNvSpPr/>
          <p:nvPr/>
        </p:nvSpPr>
        <p:spPr>
          <a:xfrm>
            <a:off x="4803120" y="3204000"/>
            <a:ext cx="25855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10"/>
          <p:cNvSpPr/>
          <p:nvPr/>
        </p:nvSpPr>
        <p:spPr>
          <a:xfrm>
            <a:off x="8471160" y="3204000"/>
            <a:ext cx="25855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11"/>
          <p:cNvSpPr/>
          <p:nvPr/>
        </p:nvSpPr>
        <p:spPr>
          <a:xfrm>
            <a:off x="5616000" y="736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3주차</a:t>
            </a:r>
            <a:endParaRPr lang="en-US" sz="2600" b="0" strike="noStrike" spc="-1">
              <a:latin typeface="굴림"/>
            </a:endParaRPr>
          </a:p>
        </p:txBody>
      </p:sp>
      <p:sp>
        <p:nvSpPr>
          <p:cNvPr id="104" name="CustomShape 12"/>
          <p:cNvSpPr/>
          <p:nvPr/>
        </p:nvSpPr>
        <p:spPr>
          <a:xfrm>
            <a:off x="9314640" y="808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4주차</a:t>
            </a:r>
            <a:endParaRPr lang="en-US" sz="2600" b="0" strike="noStrike" spc="-1">
              <a:latin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3443538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1944000" y="736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5주차</a:t>
            </a:r>
            <a:endParaRPr lang="en-US" sz="2600" b="0" strike="noStrike" spc="-1">
              <a:latin typeface="굴림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87624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3"/>
          <p:cNvSpPr/>
          <p:nvPr/>
        </p:nvSpPr>
        <p:spPr>
          <a:xfrm>
            <a:off x="172908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>
                <a:latin typeface="굴림"/>
              </a:rPr>
              <a:t>트라이포드</a:t>
            </a:r>
          </a:p>
        </p:txBody>
      </p:sp>
      <p:sp>
        <p:nvSpPr>
          <p:cNvPr id="108" name="CustomShape 4"/>
          <p:cNvSpPr/>
          <p:nvPr/>
        </p:nvSpPr>
        <p:spPr>
          <a:xfrm>
            <a:off x="454464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>
                <a:latin typeface="굴림"/>
              </a:rPr>
              <a:t>여러 렌즈의 종류와 차이</a:t>
            </a:r>
          </a:p>
        </p:txBody>
      </p:sp>
      <p:sp>
        <p:nvSpPr>
          <p:cNvPr id="109" name="CustomShape 5"/>
          <p:cNvSpPr/>
          <p:nvPr/>
        </p:nvSpPr>
        <p:spPr>
          <a:xfrm>
            <a:off x="539712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800" b="0" strike="noStrike" spc="-1">
                <a:latin typeface="굴림"/>
              </a:rPr>
              <a:t>렌즈</a:t>
            </a:r>
          </a:p>
        </p:txBody>
      </p:sp>
      <p:sp>
        <p:nvSpPr>
          <p:cNvPr id="110" name="CustomShape 6"/>
          <p:cNvSpPr/>
          <p:nvPr/>
        </p:nvSpPr>
        <p:spPr>
          <a:xfrm>
            <a:off x="1134720" y="3204000"/>
            <a:ext cx="2585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트라이포드 설명</a:t>
            </a:r>
            <a:endParaRPr lang="en-US" sz="1600" b="0" strike="noStrike" spc="-1">
              <a:latin typeface="굴림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트라이포드 사용 방법</a:t>
            </a:r>
            <a:endParaRPr lang="en-US" sz="1600" b="0" strike="noStrike" spc="-1">
              <a:latin typeface="굴림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Arial"/>
              </a:rPr>
              <a:t>드라이포드 관리 방법</a:t>
            </a:r>
            <a:endParaRPr lang="en-US" sz="1600" b="0" strike="noStrike" spc="-1">
              <a:latin typeface="굴림"/>
            </a:endParaRPr>
          </a:p>
        </p:txBody>
      </p:sp>
      <p:sp>
        <p:nvSpPr>
          <p:cNvPr id="111" name="CustomShape 7"/>
          <p:cNvSpPr/>
          <p:nvPr/>
        </p:nvSpPr>
        <p:spPr>
          <a:xfrm>
            <a:off x="4803120" y="3204000"/>
            <a:ext cx="25855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8"/>
          <p:cNvSpPr/>
          <p:nvPr/>
        </p:nvSpPr>
        <p:spPr>
          <a:xfrm>
            <a:off x="8471160" y="3204000"/>
            <a:ext cx="25855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9"/>
          <p:cNvSpPr/>
          <p:nvPr/>
        </p:nvSpPr>
        <p:spPr>
          <a:xfrm>
            <a:off x="5616000" y="736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6주차</a:t>
            </a:r>
            <a:endParaRPr lang="en-US" sz="2600" b="0" strike="noStrike" spc="-1">
              <a:latin typeface="굴림"/>
            </a:endParaRPr>
          </a:p>
        </p:txBody>
      </p:sp>
      <p:sp>
        <p:nvSpPr>
          <p:cNvPr id="114" name="CustomShape 10"/>
          <p:cNvSpPr/>
          <p:nvPr/>
        </p:nvSpPr>
        <p:spPr>
          <a:xfrm>
            <a:off x="9314640" y="808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7주차</a:t>
            </a:r>
            <a:endParaRPr lang="en-US" sz="2600" b="0" strike="noStrike" spc="-1">
              <a:latin typeface="굴림"/>
            </a:endParaRPr>
          </a:p>
        </p:txBody>
      </p:sp>
      <p:sp>
        <p:nvSpPr>
          <p:cNvPr id="115" name="CustomShape 11"/>
          <p:cNvSpPr/>
          <p:nvPr/>
        </p:nvSpPr>
        <p:spPr>
          <a:xfrm>
            <a:off x="8280000" y="214560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>
                <a:latin typeface="굴림"/>
              </a:rPr>
              <a:t>그립장비 사용방법</a:t>
            </a:r>
          </a:p>
          <a:p>
            <a:pPr algn="ctr"/>
            <a:r>
              <a:rPr lang="en-US" sz="1400" b="0" strike="noStrike" spc="-1">
                <a:latin typeface="굴림"/>
              </a:rPr>
              <a:t>그립장비 관리방법</a:t>
            </a:r>
          </a:p>
        </p:txBody>
      </p:sp>
      <p:sp>
        <p:nvSpPr>
          <p:cNvPr id="116" name="CustomShape 12"/>
          <p:cNvSpPr/>
          <p:nvPr/>
        </p:nvSpPr>
        <p:spPr>
          <a:xfrm>
            <a:off x="9132480" y="144684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800" b="0" strike="noStrike" spc="-1">
                <a:latin typeface="굴림"/>
              </a:rPr>
              <a:t>그립</a:t>
            </a:r>
          </a:p>
          <a:p>
            <a:pPr algn="ctr"/>
            <a:r>
              <a:rPr lang="en-US" sz="1800" b="0" strike="noStrike" spc="-1">
                <a:latin typeface="굴림"/>
              </a:rPr>
              <a:t>장비</a:t>
            </a:r>
          </a:p>
        </p:txBody>
      </p:sp>
    </p:spTree>
    <p:extLst>
      <p:ext uri="{BB962C8B-B14F-4D97-AF65-F5344CB8AC3E}">
        <p14:creationId xmlns:p14="http://schemas.microsoft.com/office/powerpoint/2010/main" val="1153872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1944000" y="736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8주차</a:t>
            </a:r>
            <a:endParaRPr lang="en-US" sz="2600" b="0" strike="noStrike" spc="-1">
              <a:latin typeface="굴림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87624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3"/>
          <p:cNvSpPr/>
          <p:nvPr/>
        </p:nvSpPr>
        <p:spPr>
          <a:xfrm>
            <a:off x="172908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>
                <a:latin typeface="굴림"/>
              </a:rPr>
              <a:t>조명</a:t>
            </a:r>
          </a:p>
        </p:txBody>
      </p:sp>
      <p:sp>
        <p:nvSpPr>
          <p:cNvPr id="120" name="CustomShape 4"/>
          <p:cNvSpPr/>
          <p:nvPr/>
        </p:nvSpPr>
        <p:spPr>
          <a:xfrm>
            <a:off x="454464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>
                <a:latin typeface="굴림"/>
              </a:rPr>
              <a:t>조명의 설정값에 따른</a:t>
            </a:r>
          </a:p>
          <a:p>
            <a:pPr algn="ctr"/>
            <a:r>
              <a:rPr lang="en-US" sz="1400" b="0" strike="noStrike" spc="-1">
                <a:latin typeface="굴림"/>
              </a:rPr>
              <a:t>인물의 느낌 변화</a:t>
            </a:r>
          </a:p>
          <a:p>
            <a:pPr algn="ctr"/>
            <a:endParaRPr lang="en-US" sz="1400" b="0" strike="noStrike" spc="-1">
              <a:latin typeface="굴림"/>
            </a:endParaRPr>
          </a:p>
          <a:p>
            <a:pPr algn="ctr"/>
            <a:r>
              <a:rPr lang="en-US" sz="1400" b="0" strike="noStrike" spc="-1">
                <a:latin typeface="굴림"/>
              </a:rPr>
              <a:t>여러 조명의 세팅방법</a:t>
            </a:r>
          </a:p>
        </p:txBody>
      </p:sp>
      <p:sp>
        <p:nvSpPr>
          <p:cNvPr id="121" name="CustomShape 5"/>
          <p:cNvSpPr/>
          <p:nvPr/>
        </p:nvSpPr>
        <p:spPr>
          <a:xfrm>
            <a:off x="539712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800" b="0" strike="noStrike" spc="-1">
                <a:latin typeface="굴림"/>
              </a:rPr>
              <a:t>조명</a:t>
            </a:r>
          </a:p>
        </p:txBody>
      </p:sp>
      <p:sp>
        <p:nvSpPr>
          <p:cNvPr id="122" name="CustomShape 6"/>
          <p:cNvSpPr/>
          <p:nvPr/>
        </p:nvSpPr>
        <p:spPr>
          <a:xfrm>
            <a:off x="8212680" y="2170440"/>
            <a:ext cx="3102480" cy="3146400"/>
          </a:xfrm>
          <a:prstGeom prst="roundRect">
            <a:avLst>
              <a:gd name="adj" fmla="val 13072"/>
            </a:avLst>
          </a:prstGeom>
          <a:solidFill>
            <a:schemeClr val="accent6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>
                <a:latin typeface="굴림"/>
              </a:rPr>
              <a:t>학회 인원들과 </a:t>
            </a:r>
          </a:p>
          <a:p>
            <a:pPr algn="ctr"/>
            <a:r>
              <a:rPr lang="en-US" sz="1400" b="0" strike="noStrike" spc="-1">
                <a:latin typeface="굴림"/>
              </a:rPr>
              <a:t>함께 간단한 영상 찍기</a:t>
            </a:r>
          </a:p>
        </p:txBody>
      </p:sp>
      <p:sp>
        <p:nvSpPr>
          <p:cNvPr id="123" name="CustomShape 7"/>
          <p:cNvSpPr/>
          <p:nvPr/>
        </p:nvSpPr>
        <p:spPr>
          <a:xfrm>
            <a:off x="9065520" y="1471680"/>
            <a:ext cx="1397160" cy="139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5400" dir="2700000" algn="tl" rotWithShape="0">
              <a:srgbClr val="183149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ko-KR" altLang="en-US" sz="1400" b="0" strike="noStrike" spc="-1" dirty="0">
                <a:latin typeface="굴림"/>
              </a:rPr>
              <a:t>  </a:t>
            </a:r>
            <a:r>
              <a:rPr lang="en-US" sz="1400" b="0" strike="noStrike" spc="-1" dirty="0" err="1">
                <a:latin typeface="굴림"/>
              </a:rPr>
              <a:t>팀</a:t>
            </a:r>
            <a:r>
              <a:rPr lang="en-US" sz="1400" b="0" strike="noStrike" spc="-1" dirty="0">
                <a:latin typeface="굴림"/>
              </a:rPr>
              <a:t> </a:t>
            </a:r>
            <a:r>
              <a:rPr lang="en-US" sz="1400" b="0" strike="noStrike" spc="-1" dirty="0" err="1">
                <a:latin typeface="굴림"/>
              </a:rPr>
              <a:t>촬영</a:t>
            </a:r>
            <a:endParaRPr lang="en-US" sz="1400" b="0" strike="noStrike" spc="-1" dirty="0">
              <a:latin typeface="굴림"/>
            </a:endParaRPr>
          </a:p>
        </p:txBody>
      </p:sp>
      <p:sp>
        <p:nvSpPr>
          <p:cNvPr id="124" name="CustomShape 8"/>
          <p:cNvSpPr/>
          <p:nvPr/>
        </p:nvSpPr>
        <p:spPr>
          <a:xfrm>
            <a:off x="1158480" y="3453480"/>
            <a:ext cx="2585520" cy="57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조명의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종류</a:t>
            </a:r>
            <a:endParaRPr lang="en-US" sz="1600" b="0" strike="noStrike" spc="-1" dirty="0">
              <a:latin typeface="굴림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기본적인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조명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세팅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US" sz="1600" b="0" strike="noStrike" spc="-1" dirty="0">
              <a:latin typeface="굴림"/>
            </a:endParaRPr>
          </a:p>
        </p:txBody>
      </p:sp>
      <p:sp>
        <p:nvSpPr>
          <p:cNvPr id="125" name="CustomShape 9"/>
          <p:cNvSpPr/>
          <p:nvPr/>
        </p:nvSpPr>
        <p:spPr>
          <a:xfrm>
            <a:off x="4803120" y="3204000"/>
            <a:ext cx="25855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10"/>
          <p:cNvSpPr/>
          <p:nvPr/>
        </p:nvSpPr>
        <p:spPr>
          <a:xfrm>
            <a:off x="8471160" y="3204000"/>
            <a:ext cx="25855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11"/>
          <p:cNvSpPr/>
          <p:nvPr/>
        </p:nvSpPr>
        <p:spPr>
          <a:xfrm>
            <a:off x="5616000" y="736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9주차</a:t>
            </a:r>
            <a:endParaRPr lang="en-US" sz="2600" b="0" strike="noStrike" spc="-1">
              <a:latin typeface="굴림"/>
            </a:endParaRPr>
          </a:p>
        </p:txBody>
      </p:sp>
      <p:sp>
        <p:nvSpPr>
          <p:cNvPr id="128" name="CustomShape 12"/>
          <p:cNvSpPr/>
          <p:nvPr/>
        </p:nvSpPr>
        <p:spPr>
          <a:xfrm>
            <a:off x="9314640" y="808920"/>
            <a:ext cx="151200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Arial"/>
                <a:ea typeface="Arial"/>
              </a:rPr>
              <a:t>10주차</a:t>
            </a:r>
            <a:endParaRPr lang="en-US" sz="2600" b="0" strike="noStrike" spc="-1">
              <a:latin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1608991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3024000" y="2768400"/>
            <a:ext cx="5928120" cy="13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1400" b="0" strike="noStrike" spc="-1" dirty="0">
                <a:latin typeface="굴림"/>
              </a:rPr>
              <a:t>17학번 </a:t>
            </a:r>
            <a:r>
              <a:rPr lang="en-US" sz="1400" b="0" strike="noStrike" spc="-1" dirty="0" err="1">
                <a:latin typeface="굴림"/>
              </a:rPr>
              <a:t>조인호</a:t>
            </a:r>
            <a:r>
              <a:rPr lang="en-US" sz="1400" b="0" strike="noStrike" spc="-1" dirty="0">
                <a:latin typeface="굴림"/>
              </a:rPr>
              <a:t> </a:t>
            </a:r>
            <a:endParaRPr lang="en-US" spc="-1" dirty="0">
              <a:latin typeface="굴림"/>
            </a:endParaRPr>
          </a:p>
          <a:p>
            <a:pPr algn="ctr"/>
            <a:r>
              <a:rPr lang="en-US" sz="1400" b="0" strike="noStrike" spc="-1" dirty="0">
                <a:latin typeface="굴림"/>
              </a:rPr>
              <a:t>17학번 </a:t>
            </a:r>
            <a:r>
              <a:rPr lang="en-US" sz="1400" b="0" strike="noStrike" spc="-1" dirty="0" err="1">
                <a:latin typeface="굴림"/>
              </a:rPr>
              <a:t>박부승</a:t>
            </a:r>
            <a:r>
              <a:rPr lang="en-US" sz="1400" b="0" strike="noStrike" spc="-1" dirty="0">
                <a:latin typeface="굴림"/>
              </a:rPr>
              <a:t> </a:t>
            </a:r>
          </a:p>
        </p:txBody>
      </p:sp>
      <p:sp>
        <p:nvSpPr>
          <p:cNvPr id="130" name="CustomShape 2"/>
          <p:cNvSpPr/>
          <p:nvPr/>
        </p:nvSpPr>
        <p:spPr>
          <a:xfrm>
            <a:off x="4664880" y="1368000"/>
            <a:ext cx="2967120" cy="57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감</a:t>
            </a:r>
            <a:r>
              <a:rPr lang="en-US" sz="3200" b="0" strike="noStrike" spc="-1" dirty="0">
                <a:solidFill>
                  <a:schemeClr val="bg1"/>
                </a:solidFill>
                <a:latin typeface="Arial"/>
                <a:ea typeface="Arial"/>
              </a:rPr>
              <a:t> </a:t>
            </a:r>
            <a:r>
              <a:rPr lang="en-US" sz="32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사</a:t>
            </a:r>
            <a:r>
              <a:rPr lang="en-US" sz="3200" b="0" strike="noStrike" spc="-1" dirty="0">
                <a:solidFill>
                  <a:schemeClr val="bg1"/>
                </a:solidFill>
                <a:latin typeface="Arial"/>
                <a:ea typeface="Arial"/>
              </a:rPr>
              <a:t> </a:t>
            </a:r>
            <a:r>
              <a:rPr lang="en-US" sz="32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합</a:t>
            </a:r>
            <a:r>
              <a:rPr lang="en-US" sz="3200" b="0" strike="noStrike" spc="-1" dirty="0">
                <a:solidFill>
                  <a:schemeClr val="bg1"/>
                </a:solidFill>
                <a:latin typeface="Arial"/>
                <a:ea typeface="Arial"/>
              </a:rPr>
              <a:t> </a:t>
            </a:r>
            <a:r>
              <a:rPr lang="en-US" sz="32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니</a:t>
            </a:r>
            <a:r>
              <a:rPr lang="en-US" sz="3200" b="0" strike="noStrike" spc="-1" dirty="0">
                <a:solidFill>
                  <a:schemeClr val="bg1"/>
                </a:solidFill>
                <a:latin typeface="Arial"/>
                <a:ea typeface="Arial"/>
              </a:rPr>
              <a:t> </a:t>
            </a:r>
            <a:r>
              <a:rPr lang="en-US" sz="32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다</a:t>
            </a:r>
            <a:endParaRPr lang="en-US" sz="3200" b="0" strike="noStrike" spc="-1" dirty="0">
              <a:solidFill>
                <a:schemeClr val="bg1"/>
              </a:solidFill>
              <a:latin typeface="굴림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3887640" y="3075120"/>
            <a:ext cx="441612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6296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F4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3712174" y="2041398"/>
            <a:ext cx="476765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5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r>
              <a:rPr lang="ko-KR" altLang="en-US" sz="5400" dirty="0">
                <a:solidFill>
                  <a:schemeClr val="lt1"/>
                </a:solidFill>
              </a:rPr>
              <a:t>학년도</a:t>
            </a:r>
            <a:endParaRPr lang="en-US" altLang="ko-KR" sz="5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5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사운드 학회</a:t>
            </a:r>
            <a:endParaRPr sz="5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14"/>
          <p:cNvCxnSpPr/>
          <p:nvPr/>
        </p:nvCxnSpPr>
        <p:spPr>
          <a:xfrm>
            <a:off x="3347720" y="3673455"/>
            <a:ext cx="5496560" cy="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4"/>
          <p:cNvSpPr txBox="1"/>
          <p:nvPr/>
        </p:nvSpPr>
        <p:spPr>
          <a:xfrm>
            <a:off x="6766661" y="3795684"/>
            <a:ext cx="226857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b="1" dirty="0">
                <a:solidFill>
                  <a:schemeClr val="bg1">
                    <a:lumMod val="95000"/>
                  </a:schemeClr>
                </a:solidFill>
              </a:rPr>
              <a:t>학회장   </a:t>
            </a:r>
            <a:r>
              <a:rPr lang="ko-KR" altLang="en-US" b="1" dirty="0" err="1">
                <a:solidFill>
                  <a:schemeClr val="bg1">
                    <a:lumMod val="95000"/>
                  </a:schemeClr>
                </a:solidFill>
              </a:rPr>
              <a:t>가주운</a:t>
            </a:r>
            <a:endParaRPr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39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/>
        </p:nvSpPr>
        <p:spPr>
          <a:xfrm>
            <a:off x="2963917" y="2855451"/>
            <a:ext cx="6096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>
                <a:solidFill>
                  <a:schemeClr val="lt1"/>
                </a:solidFill>
              </a:rPr>
              <a:t>사운드에 관심이 있는 학우들에게 격주로 사운드 장비에 대해서 소개하고 사운드에 대해서 조금이라도 더 알게 하기 위해 공부를 하는 모임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148617" y="1313733"/>
            <a:ext cx="38947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사운드 학회</a:t>
            </a:r>
            <a:endParaRPr sz="2400" dirty="0"/>
          </a:p>
        </p:txBody>
      </p:sp>
      <p:sp>
        <p:nvSpPr>
          <p:cNvPr id="100" name="Google Shape;100;p15"/>
          <p:cNvSpPr/>
          <p:nvPr/>
        </p:nvSpPr>
        <p:spPr>
          <a:xfrm>
            <a:off x="2153919" y="2009279"/>
            <a:ext cx="7884160" cy="2369066"/>
          </a:xfrm>
          <a:prstGeom prst="bracketPair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5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CAC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274320" y="294640"/>
            <a:ext cx="37048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주차별</a:t>
            </a: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운영 과정 </a:t>
            </a:r>
            <a:r>
              <a:rPr lang="en-US" alt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격주로 운영</a:t>
            </a:r>
            <a:r>
              <a:rPr lang="en-US" alt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grpSp>
        <p:nvGrpSpPr>
          <p:cNvPr id="107" name="Google Shape;107;p16"/>
          <p:cNvGrpSpPr/>
          <p:nvPr/>
        </p:nvGrpSpPr>
        <p:grpSpPr>
          <a:xfrm>
            <a:off x="876362" y="1471692"/>
            <a:ext cx="3102818" cy="3845560"/>
            <a:chOff x="883920" y="1102360"/>
            <a:chExt cx="3586480" cy="4445000"/>
          </a:xfrm>
        </p:grpSpPr>
        <p:sp>
          <p:nvSpPr>
            <p:cNvPr id="108" name="Google Shape;108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ko-KR" alt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주차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16"/>
          <p:cNvGrpSpPr/>
          <p:nvPr/>
        </p:nvGrpSpPr>
        <p:grpSpPr>
          <a:xfrm>
            <a:off x="4544591" y="1479422"/>
            <a:ext cx="3102818" cy="3837830"/>
            <a:chOff x="883920" y="1111295"/>
            <a:chExt cx="3586480" cy="4436065"/>
          </a:xfrm>
        </p:grpSpPr>
        <p:sp>
          <p:nvSpPr>
            <p:cNvPr id="111" name="Google Shape;111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1869439" y="1111295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ko-KR" alt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주차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6"/>
          <p:cNvGrpSpPr/>
          <p:nvPr/>
        </p:nvGrpSpPr>
        <p:grpSpPr>
          <a:xfrm>
            <a:off x="8212820" y="1471692"/>
            <a:ext cx="3102818" cy="3845560"/>
            <a:chOff x="883920" y="1102360"/>
            <a:chExt cx="3586480" cy="4445000"/>
          </a:xfrm>
        </p:grpSpPr>
        <p:sp>
          <p:nvSpPr>
            <p:cNvPr id="114" name="Google Shape;114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800" dirty="0">
                  <a:solidFill>
                    <a:schemeClr val="lt1"/>
                  </a:solidFill>
                </a:rPr>
                <a:t>5</a:t>
              </a:r>
              <a:r>
                <a:rPr lang="ko-KR" alt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주차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6"/>
          <p:cNvSpPr txBox="1"/>
          <p:nvPr/>
        </p:nvSpPr>
        <p:spPr>
          <a:xfrm>
            <a:off x="1134810" y="3203893"/>
            <a:ext cx="258592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간단한 자기소개 </a:t>
            </a:r>
            <a:endParaRPr lang="en-US" altLang="ko-KR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chemeClr val="dk1"/>
                </a:solidFill>
              </a:rPr>
              <a:t>2.</a:t>
            </a:r>
            <a:r>
              <a:rPr lang="ko-KR" altLang="en-US" sz="1600" dirty="0">
                <a:solidFill>
                  <a:schemeClr val="dk1"/>
                </a:solidFill>
              </a:rPr>
              <a:t>학회 진행 예정 사항</a:t>
            </a:r>
            <a:r>
              <a:rPr lang="en-US" altLang="ko-KR" sz="1600" dirty="0">
                <a:solidFill>
                  <a:schemeClr val="dk1"/>
                </a:solidFill>
              </a:rPr>
              <a:t> 3.</a:t>
            </a:r>
            <a:r>
              <a:rPr lang="ko-KR" altLang="en-US" sz="1600" dirty="0">
                <a:solidFill>
                  <a:schemeClr val="dk1"/>
                </a:solidFill>
              </a:rPr>
              <a:t>사운드실 이용방법</a:t>
            </a:r>
            <a:r>
              <a:rPr 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altLang="ko-KR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4. </a:t>
            </a:r>
            <a:r>
              <a:rPr lang="ko-KR" altLang="en-US" sz="1600" dirty="0">
                <a:solidFill>
                  <a:schemeClr val="dk1"/>
                </a:solidFill>
              </a:rPr>
              <a:t>영화를 골라 사운드 스크립트 작성 </a:t>
            </a:r>
            <a:r>
              <a:rPr lang="en-US" altLang="ko-KR" sz="1600" dirty="0">
                <a:solidFill>
                  <a:schemeClr val="dk1"/>
                </a:solidFill>
              </a:rPr>
              <a:t>(3</a:t>
            </a:r>
            <a:r>
              <a:rPr lang="ko-KR" altLang="en-US" sz="1600" dirty="0">
                <a:solidFill>
                  <a:schemeClr val="dk1"/>
                </a:solidFill>
              </a:rPr>
              <a:t>분 이내</a:t>
            </a:r>
            <a:r>
              <a:rPr lang="en-US" altLang="ko-KR" sz="1600" dirty="0">
                <a:solidFill>
                  <a:schemeClr val="dk1"/>
                </a:solidFill>
              </a:rPr>
              <a:t>)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4803038" y="3203893"/>
            <a:ext cx="25859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 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조사해온 사운드 스크립트 가지고 피드백 및 검토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471268" y="3203893"/>
            <a:ext cx="25859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chemeClr val="dk1"/>
                </a:solidFill>
              </a:rPr>
              <a:t>1.</a:t>
            </a:r>
            <a:r>
              <a:rPr lang="ko-KR" altLang="en-US" sz="1600" dirty="0">
                <a:solidFill>
                  <a:schemeClr val="dk1"/>
                </a:solidFill>
              </a:rPr>
              <a:t> </a:t>
            </a:r>
            <a:r>
              <a:rPr lang="ko-KR" altLang="en-US" sz="1600" dirty="0" err="1">
                <a:solidFill>
                  <a:schemeClr val="dk1"/>
                </a:solidFill>
              </a:rPr>
              <a:t>타스캠</a:t>
            </a:r>
            <a:r>
              <a:rPr lang="ko-KR" altLang="en-US" sz="1600" dirty="0">
                <a:solidFill>
                  <a:schemeClr val="dk1"/>
                </a:solidFill>
              </a:rPr>
              <a:t> 및 사운드 장비 이용방법</a:t>
            </a:r>
            <a:r>
              <a:rPr 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CAC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274319" y="294640"/>
            <a:ext cx="41307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주차별</a:t>
            </a:r>
            <a:r>
              <a:rPr lang="ko-KR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운영과정</a:t>
            </a:r>
            <a:r>
              <a:rPr lang="en-US" altLang="ko-K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격주로 운영</a:t>
            </a:r>
            <a:r>
              <a:rPr lang="en-US" altLang="ko-K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격주로 운영</a:t>
            </a:r>
            <a:r>
              <a:rPr lang="en-US" alt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grpSp>
        <p:nvGrpSpPr>
          <p:cNvPr id="107" name="Google Shape;107;p16"/>
          <p:cNvGrpSpPr/>
          <p:nvPr/>
        </p:nvGrpSpPr>
        <p:grpSpPr>
          <a:xfrm>
            <a:off x="876362" y="1463520"/>
            <a:ext cx="3102818" cy="3853732"/>
            <a:chOff x="883920" y="1092914"/>
            <a:chExt cx="3586480" cy="4454446"/>
          </a:xfrm>
        </p:grpSpPr>
        <p:sp>
          <p:nvSpPr>
            <p:cNvPr id="108" name="Google Shape;108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1869440" y="1092914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r>
                <a:rPr lang="ko-KR" alt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주차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16"/>
          <p:cNvGrpSpPr/>
          <p:nvPr/>
        </p:nvGrpSpPr>
        <p:grpSpPr>
          <a:xfrm>
            <a:off x="4544591" y="1479422"/>
            <a:ext cx="3102818" cy="3837830"/>
            <a:chOff x="883920" y="1111295"/>
            <a:chExt cx="3586480" cy="4436065"/>
          </a:xfrm>
        </p:grpSpPr>
        <p:sp>
          <p:nvSpPr>
            <p:cNvPr id="111" name="Google Shape;111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1869439" y="1111295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r>
                <a:rPr lang="ko-KR" altLang="en-US"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주차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6"/>
          <p:cNvGrpSpPr/>
          <p:nvPr/>
        </p:nvGrpSpPr>
        <p:grpSpPr>
          <a:xfrm>
            <a:off x="8212820" y="1471692"/>
            <a:ext cx="3102818" cy="3845560"/>
            <a:chOff x="883920" y="1102360"/>
            <a:chExt cx="3586480" cy="4445000"/>
          </a:xfrm>
        </p:grpSpPr>
        <p:sp>
          <p:nvSpPr>
            <p:cNvPr id="114" name="Google Shape;114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800" dirty="0">
                  <a:solidFill>
                    <a:schemeClr val="lt1"/>
                  </a:solidFill>
                </a:rPr>
                <a:t>10</a:t>
              </a:r>
              <a:r>
                <a:rPr lang="ko-KR" altLang="en-US" sz="1800" dirty="0">
                  <a:solidFill>
                    <a:schemeClr val="lt1"/>
                  </a:solidFill>
                </a:rPr>
                <a:t>주차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6"/>
          <p:cNvSpPr txBox="1"/>
          <p:nvPr/>
        </p:nvSpPr>
        <p:spPr>
          <a:xfrm>
            <a:off x="1134810" y="3203893"/>
            <a:ext cx="26341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 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음향 조절 </a:t>
            </a:r>
            <a:r>
              <a:rPr lang="en-US" alt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프리미어 프로</a:t>
            </a:r>
            <a:r>
              <a:rPr lang="en-US" alt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4803038" y="3203893"/>
            <a:ext cx="258592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간단한 </a:t>
            </a:r>
            <a:r>
              <a:rPr lang="ko-KR" alt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프로툴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설명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471268" y="3203893"/>
            <a:ext cx="25859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dirty="0">
                <a:solidFill>
                  <a:schemeClr val="dk1"/>
                </a:solidFill>
              </a:rPr>
              <a:t>1.</a:t>
            </a:r>
            <a:r>
              <a:rPr lang="ko-KR" altLang="en-US" sz="1600" dirty="0">
                <a:solidFill>
                  <a:schemeClr val="dk1"/>
                </a:solidFill>
              </a:rPr>
              <a:t> </a:t>
            </a:r>
            <a:r>
              <a:rPr lang="ko-KR" altLang="en-US" sz="1600" dirty="0" err="1">
                <a:solidFill>
                  <a:schemeClr val="dk1"/>
                </a:solidFill>
              </a:rPr>
              <a:t>배운것을</a:t>
            </a:r>
            <a:r>
              <a:rPr lang="ko-KR" altLang="en-US" sz="1600" dirty="0">
                <a:solidFill>
                  <a:schemeClr val="dk1"/>
                </a:solidFill>
              </a:rPr>
              <a:t> 토대로 다른 학회들과 같이 촬영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4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F4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3712174" y="1919169"/>
            <a:ext cx="476765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5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r>
              <a:rPr lang="ko-KR" altLang="en-US" sz="5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학년도 시나리오 학회</a:t>
            </a:r>
            <a:endParaRPr sz="5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14"/>
          <p:cNvCxnSpPr/>
          <p:nvPr/>
        </p:nvCxnSpPr>
        <p:spPr>
          <a:xfrm>
            <a:off x="3347720" y="3673455"/>
            <a:ext cx="5496560" cy="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4"/>
          <p:cNvSpPr txBox="1"/>
          <p:nvPr/>
        </p:nvSpPr>
        <p:spPr>
          <a:xfrm>
            <a:off x="5983517" y="3802297"/>
            <a:ext cx="388256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학회장        김선민 </a:t>
            </a:r>
            <a:endParaRPr lang="en-US" altLang="ko-KR"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부학회장</a:t>
            </a:r>
            <a:r>
              <a:rPr lang="ko-KR" altLang="en-US" sz="1800" dirty="0">
                <a:solidFill>
                  <a:schemeClr val="lt1"/>
                </a:solidFill>
              </a:rPr>
              <a:t>  </a:t>
            </a:r>
            <a:r>
              <a:rPr lang="en-US" alt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ko-KR" altLang="en-US" sz="1800" dirty="0" err="1">
                <a:solidFill>
                  <a:schemeClr val="lt1"/>
                </a:solidFill>
              </a:rPr>
              <a:t>문채린</a:t>
            </a: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39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/>
        </p:nvSpPr>
        <p:spPr>
          <a:xfrm>
            <a:off x="3047999" y="3009166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학회장 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17</a:t>
            </a: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학번가주운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148617" y="1313733"/>
            <a:ext cx="38947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감사합니다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2153919" y="2009279"/>
            <a:ext cx="7884160" cy="2369066"/>
          </a:xfrm>
          <a:prstGeom prst="bracketPair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1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90;p14"/>
          <p:cNvSpPr txBox="1"/>
          <p:nvPr/>
        </p:nvSpPr>
        <p:spPr>
          <a:xfrm>
            <a:off x="3757898" y="1844729"/>
            <a:ext cx="4676204" cy="1764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5400">
                <a:solidFill>
                  <a:srgbClr val="FFFFFF"/>
                </a:solidFill>
              </a:defRPr>
            </a:pPr>
            <a:r>
              <a:t>2021학년도 </a:t>
            </a:r>
          </a:p>
          <a:p>
            <a:pPr algn="ctr">
              <a:defRPr sz="5400">
                <a:solidFill>
                  <a:srgbClr val="FFFFFF"/>
                </a:solidFill>
              </a:defRPr>
            </a:pPr>
            <a:r>
              <a:t>편집 학회</a:t>
            </a:r>
          </a:p>
        </p:txBody>
      </p:sp>
      <p:sp>
        <p:nvSpPr>
          <p:cNvPr id="347" name="Google Shape;92;p14"/>
          <p:cNvSpPr/>
          <p:nvPr/>
        </p:nvSpPr>
        <p:spPr>
          <a:xfrm>
            <a:off x="3347720" y="3673454"/>
            <a:ext cx="5496561" cy="1"/>
          </a:xfrm>
          <a:prstGeom prst="line">
            <a:avLst/>
          </a:prstGeom>
          <a:ln>
            <a:solidFill>
              <a:srgbClr val="F2F2F2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48" name="Google Shape;93;p14"/>
          <p:cNvSpPr txBox="1"/>
          <p:nvPr/>
        </p:nvSpPr>
        <p:spPr>
          <a:xfrm>
            <a:off x="6246704" y="3823490"/>
            <a:ext cx="2880891" cy="370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 err="1"/>
              <a:t>학회장</a:t>
            </a:r>
            <a:r>
              <a:rPr dirty="0"/>
              <a:t> </a:t>
            </a:r>
            <a:r>
              <a:rPr dirty="0" err="1"/>
              <a:t>이아영</a:t>
            </a:r>
            <a:r>
              <a:rPr dirty="0"/>
              <a:t>(1999028)</a:t>
            </a:r>
          </a:p>
        </p:txBody>
      </p:sp>
    </p:spTree>
    <p:extLst>
      <p:ext uri="{BB962C8B-B14F-4D97-AF65-F5344CB8AC3E}">
        <p14:creationId xmlns:p14="http://schemas.microsoft.com/office/powerpoint/2010/main" val="841452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100;p15"/>
          <p:cNvSpPr/>
          <p:nvPr/>
        </p:nvSpPr>
        <p:spPr>
          <a:xfrm>
            <a:off x="2153918" y="2390278"/>
            <a:ext cx="7884161" cy="236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" y="21600"/>
                </a:moveTo>
                <a:cubicBezTo>
                  <a:pt x="484" y="21600"/>
                  <a:pt x="0" y="19988"/>
                  <a:pt x="0" y="18000"/>
                </a:cubicBezTo>
                <a:lnTo>
                  <a:pt x="0" y="3600"/>
                </a:lnTo>
                <a:cubicBezTo>
                  <a:pt x="0" y="1612"/>
                  <a:pt x="484" y="0"/>
                  <a:pt x="1082" y="0"/>
                </a:cubicBezTo>
                <a:moveTo>
                  <a:pt x="20518" y="0"/>
                </a:moveTo>
                <a:cubicBezTo>
                  <a:pt x="21116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116" y="21600"/>
                  <a:pt x="20518" y="21600"/>
                </a:cubicBezTo>
              </a:path>
            </a:pathLst>
          </a:custGeom>
          <a:ln>
            <a:solidFill>
              <a:srgbClr val="F2F2F2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1" name="Google Shape;101;p15"/>
          <p:cNvSpPr txBox="1"/>
          <p:nvPr/>
        </p:nvSpPr>
        <p:spPr>
          <a:xfrm>
            <a:off x="3780883" y="1105153"/>
            <a:ext cx="4630234" cy="82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marL="338454" indent="-338454" defTabSz="457200">
              <a:lnSpc>
                <a:spcPts val="5700"/>
              </a:lnSpc>
              <a:defRPr sz="3900">
                <a:solidFill>
                  <a:srgbClr val="FFFFFF"/>
                </a:solidFill>
                <a:latin typeface="NanumSquareRound ExtraBold"/>
                <a:ea typeface="NanumSquareRound ExtraBold"/>
                <a:cs typeface="NanumSquareRound ExtraBold"/>
                <a:sym typeface="NanumSquareRound ExtraBold"/>
              </a:defRPr>
            </a:lvl1pPr>
          </a:lstStyle>
          <a:p>
            <a:r>
              <a:t>편집학회 운영 및 목표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52" name="- 매주 화요일 PM 6:20분 ~ PM 8:10…"/>
          <p:cNvSpPr txBox="1"/>
          <p:nvPr/>
        </p:nvSpPr>
        <p:spPr>
          <a:xfrm>
            <a:off x="2484383" y="2729498"/>
            <a:ext cx="7223233" cy="169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4800" indent="-304800" defTabSz="457200">
              <a:lnSpc>
                <a:spcPts val="4400"/>
              </a:lnSpc>
              <a:defRPr sz="2800">
                <a:solidFill>
                  <a:srgbClr val="FFFFFF"/>
                </a:solidFill>
                <a:latin typeface="NanumSquare Bold"/>
                <a:ea typeface="NanumSquare Bold"/>
                <a:cs typeface="NanumSquare Bold"/>
                <a:sym typeface="NanumSquare Bold"/>
              </a:defRPr>
            </a:pPr>
            <a:r>
              <a:t>- 매주 화요일 PM 6:20분 ~ PM 8:10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304800" indent="-304800" defTabSz="457200">
              <a:lnSpc>
                <a:spcPts val="4400"/>
              </a:lnSpc>
              <a:defRPr sz="2800">
                <a:solidFill>
                  <a:srgbClr val="FFFFFF"/>
                </a:solidFill>
                <a:latin typeface="NanumSquare Bold"/>
                <a:ea typeface="NanumSquare Bold"/>
                <a:cs typeface="NanumSquare Bold"/>
                <a:sym typeface="NanumSquare Bold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- </a:t>
            </a:r>
            <a:r>
              <a:t>지하 1층 TV영화학부 편집 실습실 (U123B)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                          </a:t>
            </a:r>
          </a:p>
          <a:p>
            <a:pPr marL="304800" indent="-304800" defTabSz="457200">
              <a:lnSpc>
                <a:spcPts val="4400"/>
              </a:lnSpc>
              <a:defRPr sz="2800">
                <a:solidFill>
                  <a:srgbClr val="FFFFFF"/>
                </a:solidFill>
                <a:latin typeface="NanumSquare Bold"/>
                <a:ea typeface="NanumSquare Bold"/>
                <a:cs typeface="NanumSquare Bold"/>
                <a:sym typeface="NanumSquare Bold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- </a:t>
            </a:r>
            <a:r>
              <a:t>학교 영화현장에서 현장편집 / </a:t>
            </a:r>
          </a:p>
          <a:p>
            <a:pPr marL="304800" indent="-304800" defTabSz="457200">
              <a:lnSpc>
                <a:spcPts val="4400"/>
              </a:lnSpc>
              <a:defRPr sz="2800">
                <a:solidFill>
                  <a:srgbClr val="FFFFFF"/>
                </a:solidFill>
                <a:latin typeface="NanumSquare Bold"/>
                <a:ea typeface="NanumSquare Bold"/>
                <a:cs typeface="NanumSquare Bold"/>
                <a:sym typeface="NanumSquare Bold"/>
              </a:defRPr>
            </a:pPr>
            <a:r>
              <a:t>   프리미어프로를 통해 기본적인 영화편집</a:t>
            </a:r>
          </a:p>
        </p:txBody>
      </p:sp>
    </p:spTree>
    <p:extLst>
      <p:ext uri="{BB962C8B-B14F-4D97-AF65-F5344CB8AC3E}">
        <p14:creationId xmlns:p14="http://schemas.microsoft.com/office/powerpoint/2010/main" val="39089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A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이미지" descr="이미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39" y="269240"/>
            <a:ext cx="11110122" cy="63195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36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이미지" descr="이미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1" y="244925"/>
            <a:ext cx="11195538" cy="6368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7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이미지" descr="이미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56" y="249910"/>
            <a:ext cx="9472488" cy="63581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39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이미지" descr="이미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7" y="343867"/>
            <a:ext cx="10964086" cy="61702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9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편집학회 공지사항"/>
          <p:cNvSpPr txBox="1"/>
          <p:nvPr/>
        </p:nvSpPr>
        <p:spPr>
          <a:xfrm>
            <a:off x="612419" y="445275"/>
            <a:ext cx="460298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38454" indent="-338454" defTabSz="457200">
              <a:lnSpc>
                <a:spcPts val="6800"/>
              </a:lnSpc>
              <a:defRPr sz="4800">
                <a:latin typeface="NanumSquareRound ExtraBold"/>
                <a:ea typeface="NanumSquareRound ExtraBold"/>
                <a:cs typeface="NanumSquareRound ExtraBold"/>
                <a:sym typeface="NanumSquareRound ExtraBold"/>
              </a:defRPr>
            </a:lvl1pPr>
          </a:lstStyle>
          <a:p>
            <a:r>
              <a:t>편집학회 공지사항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63" name="- 학회 수업시 편집실에 음식물 반입을 금지…"/>
          <p:cNvSpPr txBox="1"/>
          <p:nvPr/>
        </p:nvSpPr>
        <p:spPr>
          <a:xfrm>
            <a:off x="598391" y="1553500"/>
            <a:ext cx="9082615" cy="275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04800" indent="-304800" defTabSz="457200">
              <a:lnSpc>
                <a:spcPts val="4500"/>
              </a:lnSpc>
              <a:defRPr sz="2933">
                <a:latin typeface="NanumSquareRound Bold"/>
                <a:ea typeface="NanumSquareRound Bold"/>
                <a:cs typeface="NanumSquareRound Bold"/>
                <a:sym typeface="NanumSquareRound Bold"/>
              </a:defRPr>
            </a:pPr>
            <a:r>
              <a:rPr dirty="0"/>
              <a:t>- </a:t>
            </a:r>
            <a:r>
              <a:rPr dirty="0" err="1"/>
              <a:t>학회</a:t>
            </a:r>
            <a:r>
              <a:rPr dirty="0"/>
              <a:t> </a:t>
            </a:r>
            <a:r>
              <a:rPr dirty="0" err="1"/>
              <a:t>수업시</a:t>
            </a:r>
            <a:r>
              <a:rPr dirty="0"/>
              <a:t> </a:t>
            </a:r>
            <a:r>
              <a:rPr dirty="0" err="1"/>
              <a:t>편집실에</a:t>
            </a:r>
            <a:r>
              <a:rPr dirty="0"/>
              <a:t> </a:t>
            </a:r>
            <a:r>
              <a:rPr dirty="0" err="1"/>
              <a:t>음식물</a:t>
            </a:r>
            <a:r>
              <a:rPr dirty="0"/>
              <a:t> </a:t>
            </a:r>
            <a:r>
              <a:rPr dirty="0" err="1"/>
              <a:t>반입을</a:t>
            </a:r>
            <a:r>
              <a:rPr dirty="0"/>
              <a:t> </a:t>
            </a:r>
            <a:r>
              <a:rPr dirty="0" err="1"/>
              <a:t>금지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304800" indent="-304800" defTabSz="457200">
              <a:lnSpc>
                <a:spcPts val="4500"/>
              </a:lnSpc>
              <a:defRPr sz="2933">
                <a:latin typeface="NanumSquareRound Bold"/>
                <a:ea typeface="NanumSquareRound Bold"/>
                <a:cs typeface="NanumSquareRound Bold"/>
                <a:sym typeface="NanumSquareRound Bold"/>
              </a:defRPr>
            </a:pPr>
            <a:r>
              <a:rPr dirty="0"/>
              <a:t>- </a:t>
            </a:r>
            <a:r>
              <a:rPr dirty="0" err="1"/>
              <a:t>부득이한</a:t>
            </a:r>
            <a:r>
              <a:rPr dirty="0"/>
              <a:t> </a:t>
            </a:r>
            <a:r>
              <a:rPr dirty="0" err="1"/>
              <a:t>사유로</a:t>
            </a:r>
            <a:r>
              <a:rPr dirty="0"/>
              <a:t> </a:t>
            </a:r>
            <a:r>
              <a:rPr dirty="0" err="1"/>
              <a:t>결석시</a:t>
            </a:r>
            <a:r>
              <a:rPr dirty="0"/>
              <a:t> </a:t>
            </a:r>
            <a:r>
              <a:rPr dirty="0" err="1"/>
              <a:t>적어도</a:t>
            </a:r>
            <a:r>
              <a:rPr dirty="0"/>
              <a:t> </a:t>
            </a:r>
            <a:r>
              <a:rPr dirty="0" err="1"/>
              <a:t>학회</a:t>
            </a:r>
            <a:r>
              <a:rPr dirty="0"/>
              <a:t> </a:t>
            </a:r>
            <a:r>
              <a:rPr dirty="0" err="1"/>
              <a:t>하루전까지</a:t>
            </a:r>
            <a:r>
              <a:rPr dirty="0"/>
              <a:t> </a:t>
            </a:r>
            <a:r>
              <a:rPr dirty="0" err="1"/>
              <a:t>연락</a:t>
            </a:r>
            <a:r>
              <a:rPr dirty="0"/>
              <a:t>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304800" indent="-304800" defTabSz="457200">
              <a:lnSpc>
                <a:spcPts val="4500"/>
              </a:lnSpc>
              <a:defRPr sz="2933">
                <a:latin typeface="NanumSquareRound Bold"/>
                <a:ea typeface="NanumSquareRound Bold"/>
                <a:cs typeface="NanumSquareRound Bold"/>
                <a:sym typeface="NanumSquareRound Bold"/>
              </a:defRPr>
            </a:pPr>
            <a:r>
              <a:rPr dirty="0"/>
              <a:t>- </a:t>
            </a:r>
            <a:r>
              <a:rPr dirty="0" err="1"/>
              <a:t>지속적인</a:t>
            </a:r>
            <a:r>
              <a:rPr dirty="0"/>
              <a:t> </a:t>
            </a:r>
            <a:r>
              <a:rPr dirty="0" err="1"/>
              <a:t>결석으로인한</a:t>
            </a:r>
            <a:r>
              <a:rPr dirty="0"/>
              <a:t> </a:t>
            </a:r>
            <a:r>
              <a:rPr dirty="0" err="1"/>
              <a:t>불이익은</a:t>
            </a:r>
            <a:r>
              <a:rPr dirty="0"/>
              <a:t> </a:t>
            </a:r>
            <a:r>
              <a:rPr dirty="0" err="1"/>
              <a:t>책임</a:t>
            </a:r>
            <a:r>
              <a:rPr dirty="0"/>
              <a:t> </a:t>
            </a:r>
            <a:r>
              <a:rPr dirty="0" err="1"/>
              <a:t>지지</a:t>
            </a:r>
            <a:r>
              <a:rPr dirty="0"/>
              <a:t> </a:t>
            </a:r>
            <a:r>
              <a:rPr dirty="0" err="1"/>
              <a:t>않습니다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304800" indent="-304800" algn="just" defTabSz="457200">
              <a:lnSpc>
                <a:spcPts val="4500"/>
              </a:lnSpc>
              <a:defRPr sz="2933">
                <a:latin typeface="NanumSquareRound Bold"/>
                <a:ea typeface="NanumSquareRound Bold"/>
                <a:cs typeface="NanumSquareRound Bold"/>
                <a:sym typeface="NanumSquareRound Bold"/>
              </a:defRPr>
            </a:pPr>
            <a:r>
              <a:rPr dirty="0"/>
              <a:t>- </a:t>
            </a:r>
            <a:r>
              <a:rPr dirty="0" err="1"/>
              <a:t>그외</a:t>
            </a:r>
            <a:r>
              <a:rPr dirty="0"/>
              <a:t> </a:t>
            </a:r>
            <a:r>
              <a:rPr dirty="0" err="1"/>
              <a:t>궁금한점은</a:t>
            </a:r>
            <a:r>
              <a:rPr dirty="0"/>
              <a:t> ‘</a:t>
            </a:r>
            <a:r>
              <a:rPr dirty="0" err="1"/>
              <a:t>TV영화전공</a:t>
            </a:r>
            <a:r>
              <a:rPr dirty="0"/>
              <a:t> 19학번 </a:t>
            </a:r>
            <a:r>
              <a:rPr dirty="0" err="1"/>
              <a:t>이아영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defRPr sz="2933">
                <a:latin typeface="NanumSquareRound Bold"/>
                <a:ea typeface="NanumSquareRound Bold"/>
                <a:cs typeface="NanumSquareRound Bold"/>
                <a:sym typeface="NanumSquareRound Bold"/>
              </a:defRPr>
            </a:pPr>
            <a:r>
              <a:rPr dirty="0"/>
              <a:t>   </a:t>
            </a:r>
            <a:r>
              <a:rPr dirty="0" err="1"/>
              <a:t>으로</a:t>
            </a:r>
            <a:r>
              <a:rPr dirty="0"/>
              <a:t> </a:t>
            </a:r>
            <a:r>
              <a:rPr dirty="0" err="1"/>
              <a:t>연락</a:t>
            </a:r>
            <a:r>
              <a:rPr dirty="0"/>
              <a:t> </a:t>
            </a:r>
            <a:r>
              <a:rPr dirty="0" err="1"/>
              <a:t>부탁드립니다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5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98;p15"/>
          <p:cNvSpPr txBox="1"/>
          <p:nvPr/>
        </p:nvSpPr>
        <p:spPr>
          <a:xfrm>
            <a:off x="3093723" y="3009165"/>
            <a:ext cx="6004552" cy="370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800">
                <a:solidFill>
                  <a:srgbClr val="FFFFFF"/>
                </a:solidFill>
              </a:defRPr>
            </a:pPr>
            <a:r>
              <a:rPr dirty="0" err="1"/>
              <a:t>학회장</a:t>
            </a:r>
            <a:r>
              <a:rPr dirty="0"/>
              <a:t> 19학번 </a:t>
            </a:r>
            <a:r>
              <a:rPr dirty="0" err="1"/>
              <a:t>이아영</a:t>
            </a:r>
            <a:endParaRPr dirty="0"/>
          </a:p>
        </p:txBody>
      </p:sp>
      <p:sp>
        <p:nvSpPr>
          <p:cNvPr id="366" name="Google Shape;99;p15"/>
          <p:cNvSpPr txBox="1"/>
          <p:nvPr/>
        </p:nvSpPr>
        <p:spPr>
          <a:xfrm>
            <a:off x="4194342" y="1313732"/>
            <a:ext cx="3803314" cy="70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t>감사합니다</a:t>
            </a:r>
          </a:p>
        </p:txBody>
      </p:sp>
      <p:sp>
        <p:nvSpPr>
          <p:cNvPr id="367" name="Google Shape;100;p15"/>
          <p:cNvSpPr/>
          <p:nvPr/>
        </p:nvSpPr>
        <p:spPr>
          <a:xfrm>
            <a:off x="2153918" y="2009278"/>
            <a:ext cx="7884161" cy="2369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" y="21600"/>
                </a:moveTo>
                <a:cubicBezTo>
                  <a:pt x="484" y="21600"/>
                  <a:pt x="0" y="19988"/>
                  <a:pt x="0" y="18000"/>
                </a:cubicBezTo>
                <a:lnTo>
                  <a:pt x="0" y="3600"/>
                </a:lnTo>
                <a:cubicBezTo>
                  <a:pt x="0" y="1612"/>
                  <a:pt x="484" y="0"/>
                  <a:pt x="1082" y="0"/>
                </a:cubicBezTo>
                <a:moveTo>
                  <a:pt x="20518" y="0"/>
                </a:moveTo>
                <a:cubicBezTo>
                  <a:pt x="21116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116" y="21600"/>
                  <a:pt x="20518" y="21600"/>
                </a:cubicBezTo>
              </a:path>
            </a:pathLst>
          </a:custGeom>
          <a:ln>
            <a:solidFill>
              <a:srgbClr val="F2F2F2"/>
            </a:solidFill>
            <a:miter/>
          </a:ln>
        </p:spPr>
        <p:txBody>
          <a:bodyPr lIns="45719" rIns="45719" anchor="ctr"/>
          <a:lstStyle/>
          <a:p>
            <a:pPr algn="ctr">
              <a:defRPr sz="18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1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F4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3712174" y="1919169"/>
            <a:ext cx="476765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5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r>
              <a:rPr lang="ko-KR" altLang="en-US" sz="5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학년도</a:t>
            </a:r>
            <a:endParaRPr lang="en-US" altLang="ko-KR" sz="5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5400" dirty="0" err="1">
                <a:solidFill>
                  <a:schemeClr val="lt1"/>
                </a:solidFill>
              </a:rPr>
              <a:t>연기학회</a:t>
            </a:r>
            <a:endParaRPr sz="5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14"/>
          <p:cNvCxnSpPr/>
          <p:nvPr/>
        </p:nvCxnSpPr>
        <p:spPr>
          <a:xfrm>
            <a:off x="3347720" y="3673455"/>
            <a:ext cx="5496560" cy="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4"/>
          <p:cNvSpPr txBox="1"/>
          <p:nvPr/>
        </p:nvSpPr>
        <p:spPr>
          <a:xfrm>
            <a:off x="6393483" y="3673455"/>
            <a:ext cx="22685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>
                <a:solidFill>
                  <a:schemeClr val="bg1"/>
                </a:solidFill>
                <a:sym typeface="Arial"/>
              </a:rPr>
              <a:t>학회장</a:t>
            </a:r>
            <a:r>
              <a:rPr lang="ko-KR" altLang="en-US" sz="1800" dirty="0">
                <a:solidFill>
                  <a:schemeClr val="bg1"/>
                </a:solidFill>
              </a:rPr>
              <a:t> 박하은</a:t>
            </a:r>
            <a:endParaRPr lang="en-US" altLang="ko-KR" sz="1800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8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5122014" y="3009146"/>
            <a:ext cx="19479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시나리오 학회</a:t>
            </a:r>
            <a:r>
              <a:rPr lang="en-US" alt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00" name="Google Shape;100;p15"/>
          <p:cNvSpPr/>
          <p:nvPr/>
        </p:nvSpPr>
        <p:spPr>
          <a:xfrm>
            <a:off x="2153919" y="2009279"/>
            <a:ext cx="7884160" cy="2369066"/>
          </a:xfrm>
          <a:prstGeom prst="bracketPair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39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4015734" y="2686001"/>
            <a:ext cx="416053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6000" b="1" dirty="0" err="1">
                <a:solidFill>
                  <a:schemeClr val="lt1"/>
                </a:solidFill>
                <a:sym typeface="Arial"/>
              </a:rPr>
              <a:t>연기학회</a:t>
            </a:r>
            <a:endParaRPr sz="6000" b="1" dirty="0"/>
          </a:p>
        </p:txBody>
      </p:sp>
      <p:sp>
        <p:nvSpPr>
          <p:cNvPr id="100" name="Google Shape;100;p15"/>
          <p:cNvSpPr/>
          <p:nvPr/>
        </p:nvSpPr>
        <p:spPr>
          <a:xfrm>
            <a:off x="2153919" y="2009279"/>
            <a:ext cx="7884160" cy="2369066"/>
          </a:xfrm>
          <a:prstGeom prst="bracketPair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CAC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274319" y="320842"/>
            <a:ext cx="427027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altLang="en-US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연기학회</a:t>
            </a:r>
            <a:r>
              <a:rPr 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#</a:t>
            </a:r>
            <a:r>
              <a:rPr lang="en-US" altLang="ko-KR" sz="1800" dirty="0">
                <a:solidFill>
                  <a:schemeClr val="lt1"/>
                </a:solidFill>
              </a:rPr>
              <a:t>21</a:t>
            </a:r>
            <a:r>
              <a:rPr lang="ko-KR" altLang="en-US" sz="1800" dirty="0">
                <a:solidFill>
                  <a:schemeClr val="lt1"/>
                </a:solidFill>
              </a:rPr>
              <a:t>학번</a:t>
            </a:r>
            <a:r>
              <a:rPr 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#</a:t>
            </a:r>
            <a:r>
              <a:rPr lang="ko-KR" altLang="en-US" sz="1800" dirty="0">
                <a:solidFill>
                  <a:schemeClr val="lt1"/>
                </a:solidFill>
              </a:rPr>
              <a:t>대환영</a:t>
            </a:r>
            <a:r>
              <a:rPr 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#</a:t>
            </a:r>
            <a:r>
              <a:rPr lang="ko-KR" altLang="en-US" sz="1800" dirty="0">
                <a:solidFill>
                  <a:schemeClr val="lt1"/>
                </a:solidFill>
              </a:rPr>
              <a:t>자기개발</a:t>
            </a:r>
            <a:endParaRPr dirty="0"/>
          </a:p>
        </p:txBody>
      </p:sp>
      <p:grpSp>
        <p:nvGrpSpPr>
          <p:cNvPr id="107" name="Google Shape;107;p16"/>
          <p:cNvGrpSpPr/>
          <p:nvPr/>
        </p:nvGrpSpPr>
        <p:grpSpPr>
          <a:xfrm>
            <a:off x="876362" y="1471692"/>
            <a:ext cx="3102818" cy="3845560"/>
            <a:chOff x="883920" y="1102360"/>
            <a:chExt cx="3586480" cy="4445000"/>
          </a:xfrm>
        </p:grpSpPr>
        <p:sp>
          <p:nvSpPr>
            <p:cNvPr id="108" name="Google Shape;108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16"/>
          <p:cNvGrpSpPr/>
          <p:nvPr/>
        </p:nvGrpSpPr>
        <p:grpSpPr>
          <a:xfrm>
            <a:off x="4544591" y="1471692"/>
            <a:ext cx="3102818" cy="3845560"/>
            <a:chOff x="883920" y="1102360"/>
            <a:chExt cx="3586480" cy="4445000"/>
          </a:xfrm>
        </p:grpSpPr>
        <p:sp>
          <p:nvSpPr>
            <p:cNvPr id="111" name="Google Shape;111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6"/>
          <p:cNvGrpSpPr/>
          <p:nvPr/>
        </p:nvGrpSpPr>
        <p:grpSpPr>
          <a:xfrm>
            <a:off x="8212820" y="1471692"/>
            <a:ext cx="3102818" cy="3845560"/>
            <a:chOff x="883920" y="1102360"/>
            <a:chExt cx="3586480" cy="4445000"/>
          </a:xfrm>
        </p:grpSpPr>
        <p:sp>
          <p:nvSpPr>
            <p:cNvPr id="114" name="Google Shape;114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6"/>
          <p:cNvSpPr txBox="1"/>
          <p:nvPr/>
        </p:nvSpPr>
        <p:spPr>
          <a:xfrm>
            <a:off x="1134810" y="3203893"/>
            <a:ext cx="25859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연기에 대해 다시 정의하고 학교 커리큘럼에 따른 수업 이해하기</a:t>
            </a:r>
            <a:endParaRPr sz="1600" dirty="0">
              <a:solidFill>
                <a:schemeClr val="dk1"/>
              </a:solidFill>
              <a:latin typeface="+mj-ea"/>
              <a:ea typeface="+mj-ea"/>
              <a:sym typeface="Arial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4803039" y="3203893"/>
            <a:ext cx="25859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공연 준비를 하여 워크숍 이전에 연극 체험해보기</a:t>
            </a:r>
            <a:endParaRPr lang="en-US" altLang="ko-KR" sz="1600" dirty="0">
              <a:solidFill>
                <a:schemeClr val="dk1"/>
              </a:solidFill>
              <a:latin typeface="+mj-ea"/>
              <a:ea typeface="+mj-e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+mj-ea"/>
              <a:ea typeface="+mj-ea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기획</a:t>
            </a:r>
            <a:r>
              <a:rPr lang="en-US" altLang="ko-KR" sz="1600" dirty="0">
                <a:solidFill>
                  <a:schemeClr val="dk1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무대</a:t>
            </a:r>
            <a:r>
              <a:rPr lang="en-US" altLang="ko-KR" sz="1600" dirty="0">
                <a:solidFill>
                  <a:schemeClr val="dk1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소품</a:t>
            </a:r>
            <a:r>
              <a:rPr lang="en-US" altLang="ko-KR" sz="1600" dirty="0">
                <a:solidFill>
                  <a:schemeClr val="dk1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의상</a:t>
            </a:r>
            <a:r>
              <a:rPr lang="en-US" altLang="ko-KR" sz="1600" dirty="0">
                <a:solidFill>
                  <a:schemeClr val="dk1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조명</a:t>
            </a:r>
            <a:r>
              <a:rPr lang="en-US" altLang="ko-KR" sz="1600" dirty="0">
                <a:solidFill>
                  <a:schemeClr val="dk1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음향</a:t>
            </a:r>
            <a:r>
              <a:rPr lang="en-US" altLang="ko-KR" sz="1600" dirty="0">
                <a:solidFill>
                  <a:schemeClr val="dk1"/>
                </a:solidFill>
                <a:latin typeface="+mj-ea"/>
                <a:ea typeface="+mj-ea"/>
              </a:rPr>
              <a:t> </a:t>
            </a: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분배하여 자신이 맡은 배역과 공연을 </a:t>
            </a:r>
            <a:r>
              <a:rPr lang="ko-KR" altLang="en-US" sz="1600" dirty="0" err="1">
                <a:solidFill>
                  <a:schemeClr val="dk1"/>
                </a:solidFill>
                <a:latin typeface="+mj-ea"/>
                <a:ea typeface="+mj-ea"/>
              </a:rPr>
              <a:t>구성해보기</a:t>
            </a:r>
            <a:endParaRPr sz="1600" dirty="0">
              <a:solidFill>
                <a:schemeClr val="dk1"/>
              </a:solidFill>
              <a:latin typeface="+mj-ea"/>
              <a:ea typeface="+mj-ea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471268" y="3203893"/>
            <a:ext cx="25859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dk1"/>
                </a:solidFill>
                <a:latin typeface="+mj-ea"/>
                <a:ea typeface="+mj-ea"/>
              </a:rPr>
              <a:t>학교 수업 외에 자신의 역량을 키우고 부족한 것을 채우기</a:t>
            </a:r>
            <a:endParaRPr sz="1600" dirty="0">
              <a:solidFill>
                <a:schemeClr val="dk1"/>
              </a:solidFill>
              <a:latin typeface="+mj-ea"/>
              <a:ea typeface="+mj-ea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7347" y="1700463"/>
            <a:ext cx="81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ko-KR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6926" y="1700463"/>
            <a:ext cx="81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ko-KR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5155" y="1700463"/>
            <a:ext cx="81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ko-KR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786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AD0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7"/>
          <p:cNvGrpSpPr/>
          <p:nvPr/>
        </p:nvGrpSpPr>
        <p:grpSpPr>
          <a:xfrm>
            <a:off x="599440" y="1290320"/>
            <a:ext cx="5344160" cy="4450080"/>
            <a:chOff x="599440" y="1290320"/>
            <a:chExt cx="5344160" cy="4450080"/>
          </a:xfrm>
        </p:grpSpPr>
        <p:sp>
          <p:nvSpPr>
            <p:cNvPr id="124" name="Google Shape;124;p17"/>
            <p:cNvSpPr/>
            <p:nvPr/>
          </p:nvSpPr>
          <p:spPr>
            <a:xfrm>
              <a:off x="599440" y="1290320"/>
              <a:ext cx="5344160" cy="4450080"/>
            </a:xfrm>
            <a:prstGeom prst="roundRect">
              <a:avLst>
                <a:gd name="adj" fmla="val 12329"/>
              </a:avLst>
            </a:prstGeom>
            <a:solidFill>
              <a:srgbClr val="323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985520" y="1717040"/>
              <a:ext cx="1158240" cy="115824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7"/>
            <p:cNvSpPr txBox="1"/>
            <p:nvPr/>
          </p:nvSpPr>
          <p:spPr>
            <a:xfrm>
              <a:off x="2448562" y="2034550"/>
              <a:ext cx="29306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2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공연</a:t>
              </a:r>
              <a:endParaRPr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7"/>
            <p:cNvSpPr txBox="1"/>
            <p:nvPr/>
          </p:nvSpPr>
          <p:spPr>
            <a:xfrm>
              <a:off x="990600" y="3114603"/>
              <a:ext cx="4561840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1800" dirty="0" err="1">
                  <a:solidFill>
                    <a:schemeClr val="lt1"/>
                  </a:solidFill>
                </a:rPr>
                <a:t>연기학회</a:t>
              </a:r>
              <a:r>
                <a:rPr lang="ko-KR" altLang="en-US" sz="1800" dirty="0">
                  <a:solidFill>
                    <a:schemeClr val="lt1"/>
                  </a:solidFill>
                </a:rPr>
                <a:t> 구성원과 하나의 공연을 준비하여 배우로서의 자신의 역량을 키웁니다</a:t>
              </a:r>
              <a:r>
                <a:rPr lang="en-US" altLang="ko-KR" sz="1800" dirty="0">
                  <a:solidFill>
                    <a:schemeClr val="lt1"/>
                  </a:solidFill>
                </a:rPr>
                <a:t>. </a:t>
              </a:r>
              <a:r>
                <a:rPr lang="ko-KR" altLang="en-US" sz="1800" dirty="0">
                  <a:solidFill>
                    <a:schemeClr val="lt1"/>
                  </a:solidFill>
                </a:rPr>
                <a:t> 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17"/>
          <p:cNvGrpSpPr/>
          <p:nvPr/>
        </p:nvGrpSpPr>
        <p:grpSpPr>
          <a:xfrm>
            <a:off x="6248402" y="1290320"/>
            <a:ext cx="5344160" cy="4575765"/>
            <a:chOff x="599440" y="1290320"/>
            <a:chExt cx="5344160" cy="4575765"/>
          </a:xfrm>
        </p:grpSpPr>
        <p:sp>
          <p:nvSpPr>
            <p:cNvPr id="129" name="Google Shape;129;p17"/>
            <p:cNvSpPr/>
            <p:nvPr/>
          </p:nvSpPr>
          <p:spPr>
            <a:xfrm>
              <a:off x="599440" y="1290320"/>
              <a:ext cx="5344160" cy="4450080"/>
            </a:xfrm>
            <a:prstGeom prst="roundRect">
              <a:avLst>
                <a:gd name="adj" fmla="val 12329"/>
              </a:avLst>
            </a:prstGeom>
            <a:solidFill>
              <a:srgbClr val="323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985520" y="1717040"/>
              <a:ext cx="1158240" cy="115824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7"/>
            <p:cNvSpPr txBox="1"/>
            <p:nvPr/>
          </p:nvSpPr>
          <p:spPr>
            <a:xfrm>
              <a:off x="2448562" y="2034550"/>
              <a:ext cx="29306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2800" dirty="0">
                  <a:solidFill>
                    <a:schemeClr val="lt1"/>
                  </a:solidFill>
                </a:rPr>
                <a:t>단편 영화 촬영</a:t>
              </a:r>
              <a:endParaRPr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7"/>
            <p:cNvSpPr txBox="1"/>
            <p:nvPr/>
          </p:nvSpPr>
          <p:spPr>
            <a:xfrm>
              <a:off x="985520" y="3114603"/>
              <a:ext cx="4561840" cy="2751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ko-KR" altLang="en-US" sz="1800" dirty="0">
                  <a:solidFill>
                    <a:schemeClr val="lt1"/>
                  </a:solidFill>
                </a:rPr>
                <a:t>시나리오 학회에서 작성한 시나리오를 통해 학회 연합하여 각 분야별로 영화 촬영 준비를 하여 단편 영화를 촬영합니다</a:t>
              </a:r>
              <a:r>
                <a:rPr lang="en-US" altLang="ko-KR" sz="1800" dirty="0">
                  <a:solidFill>
                    <a:schemeClr val="lt1"/>
                  </a:solidFill>
                </a:rPr>
                <a:t>.</a:t>
              </a:r>
              <a:r>
                <a:rPr lang="ko-KR" altLang="en-US" sz="1800" dirty="0">
                  <a:solidFill>
                    <a:schemeClr val="lt1"/>
                  </a:solidFill>
                </a:rPr>
                <a:t> </a:t>
              </a:r>
            </a:p>
            <a:p>
              <a:pPr lvl="0" algn="just">
                <a:lnSpc>
                  <a:spcPct val="120000"/>
                </a:lnSpc>
              </a:pPr>
              <a:endParaRPr lang="ko-KR" altLang="en-US" sz="1800" dirty="0">
                <a:solidFill>
                  <a:schemeClr val="lt1"/>
                </a:solidFill>
              </a:endParaRPr>
            </a:p>
            <a:p>
              <a:pPr lvl="0" algn="just">
                <a:lnSpc>
                  <a:spcPct val="120000"/>
                </a:lnSpc>
              </a:pPr>
              <a:r>
                <a:rPr lang="ko-KR" altLang="en-US" sz="1800" dirty="0">
                  <a:solidFill>
                    <a:schemeClr val="lt1"/>
                  </a:solidFill>
                </a:rPr>
                <a:t>영화 제작의 흐름과 사전 준비와 현장 촬영 후반작업을 이해합니다</a:t>
              </a:r>
              <a:r>
                <a:rPr lang="en-US" altLang="ko-KR" sz="1800" dirty="0">
                  <a:solidFill>
                    <a:schemeClr val="lt1"/>
                  </a:solidFill>
                </a:rPr>
                <a:t>.</a:t>
              </a:r>
              <a:endParaRPr lang="ko-KR" altLang="en-US" sz="1800" dirty="0">
                <a:solidFill>
                  <a:schemeClr val="lt1"/>
                </a:solidFill>
              </a:endParaRPr>
            </a:p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그래픽 5">
            <a:extLst>
              <a:ext uri="{FF2B5EF4-FFF2-40B4-BE49-F238E27FC236}">
                <a16:creationId xmlns:a16="http://schemas.microsoft.com/office/drawing/2014/main" id="{D23B8BAE-4EB6-C348-950A-36386625A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8800" y="2035499"/>
            <a:ext cx="539992" cy="539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E4A5F2-9746-9245-B99C-EE48C1AE5E40}"/>
              </a:ext>
            </a:extLst>
          </p:cNvPr>
          <p:cNvSpPr txBox="1"/>
          <p:nvPr/>
        </p:nvSpPr>
        <p:spPr>
          <a:xfrm>
            <a:off x="959346" y="369074"/>
            <a:ext cx="1210588" cy="707886"/>
          </a:xfrm>
          <a:custGeom>
            <a:avLst/>
            <a:gdLst>
              <a:gd name="connsiteX0" fmla="*/ 0 w 1210588"/>
              <a:gd name="connsiteY0" fmla="*/ 0 h 707886"/>
              <a:gd name="connsiteX1" fmla="*/ 629506 w 1210588"/>
              <a:gd name="connsiteY1" fmla="*/ 0 h 707886"/>
              <a:gd name="connsiteX2" fmla="*/ 1210588 w 1210588"/>
              <a:gd name="connsiteY2" fmla="*/ 0 h 707886"/>
              <a:gd name="connsiteX3" fmla="*/ 1210588 w 1210588"/>
              <a:gd name="connsiteY3" fmla="*/ 332706 h 707886"/>
              <a:gd name="connsiteX4" fmla="*/ 1210588 w 1210588"/>
              <a:gd name="connsiteY4" fmla="*/ 707886 h 707886"/>
              <a:gd name="connsiteX5" fmla="*/ 629506 w 1210588"/>
              <a:gd name="connsiteY5" fmla="*/ 707886 h 707886"/>
              <a:gd name="connsiteX6" fmla="*/ 0 w 1210588"/>
              <a:gd name="connsiteY6" fmla="*/ 707886 h 707886"/>
              <a:gd name="connsiteX7" fmla="*/ 0 w 1210588"/>
              <a:gd name="connsiteY7" fmla="*/ 361022 h 707886"/>
              <a:gd name="connsiteX8" fmla="*/ 0 w 1210588"/>
              <a:gd name="connsiteY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588" h="707886" fill="none" extrusionOk="0">
                <a:moveTo>
                  <a:pt x="0" y="0"/>
                </a:moveTo>
                <a:cubicBezTo>
                  <a:pt x="284477" y="6816"/>
                  <a:pt x="486921" y="-14550"/>
                  <a:pt x="629506" y="0"/>
                </a:cubicBezTo>
                <a:cubicBezTo>
                  <a:pt x="772091" y="14550"/>
                  <a:pt x="1026764" y="-1104"/>
                  <a:pt x="1210588" y="0"/>
                </a:cubicBezTo>
                <a:cubicBezTo>
                  <a:pt x="1208333" y="110425"/>
                  <a:pt x="1215372" y="182420"/>
                  <a:pt x="1210588" y="332706"/>
                </a:cubicBezTo>
                <a:cubicBezTo>
                  <a:pt x="1205804" y="482992"/>
                  <a:pt x="1210880" y="622820"/>
                  <a:pt x="1210588" y="707886"/>
                </a:cubicBezTo>
                <a:cubicBezTo>
                  <a:pt x="991800" y="697785"/>
                  <a:pt x="866714" y="715612"/>
                  <a:pt x="629506" y="707886"/>
                </a:cubicBezTo>
                <a:cubicBezTo>
                  <a:pt x="392298" y="700160"/>
                  <a:pt x="238938" y="715157"/>
                  <a:pt x="0" y="707886"/>
                </a:cubicBezTo>
                <a:cubicBezTo>
                  <a:pt x="1874" y="637027"/>
                  <a:pt x="3325" y="514442"/>
                  <a:pt x="0" y="361022"/>
                </a:cubicBezTo>
                <a:cubicBezTo>
                  <a:pt x="-3325" y="207602"/>
                  <a:pt x="14072" y="123654"/>
                  <a:pt x="0" y="0"/>
                </a:cubicBezTo>
                <a:close/>
              </a:path>
              <a:path w="1210588" h="707886" stroke="0" extrusionOk="0">
                <a:moveTo>
                  <a:pt x="0" y="0"/>
                </a:moveTo>
                <a:cubicBezTo>
                  <a:pt x="207951" y="21844"/>
                  <a:pt x="298010" y="-10763"/>
                  <a:pt x="593188" y="0"/>
                </a:cubicBezTo>
                <a:cubicBezTo>
                  <a:pt x="888366" y="10763"/>
                  <a:pt x="961330" y="-5881"/>
                  <a:pt x="1210588" y="0"/>
                </a:cubicBezTo>
                <a:cubicBezTo>
                  <a:pt x="1227285" y="100771"/>
                  <a:pt x="1213512" y="260760"/>
                  <a:pt x="1210588" y="368101"/>
                </a:cubicBezTo>
                <a:cubicBezTo>
                  <a:pt x="1207664" y="475442"/>
                  <a:pt x="1209789" y="609090"/>
                  <a:pt x="1210588" y="707886"/>
                </a:cubicBezTo>
                <a:cubicBezTo>
                  <a:pt x="981929" y="727764"/>
                  <a:pt x="814657" y="703610"/>
                  <a:pt x="629506" y="707886"/>
                </a:cubicBezTo>
                <a:cubicBezTo>
                  <a:pt x="444355" y="712162"/>
                  <a:pt x="186860" y="684736"/>
                  <a:pt x="0" y="707886"/>
                </a:cubicBezTo>
                <a:cubicBezTo>
                  <a:pt x="10475" y="568521"/>
                  <a:pt x="2169" y="482981"/>
                  <a:pt x="0" y="368101"/>
                </a:cubicBezTo>
                <a:cubicBezTo>
                  <a:pt x="-2169" y="253221"/>
                  <a:pt x="-10409" y="85398"/>
                  <a:pt x="0" y="0"/>
                </a:cubicBezTo>
                <a:close/>
              </a:path>
            </a:pathLst>
          </a:custGeom>
          <a:solidFill>
            <a:srgbClr val="313F4F"/>
          </a:solidFill>
          <a:ln w="31750" cmpd="dbl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kumimoji="1" lang="ko-Kore-KR" alt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목표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9242" y="2035315"/>
            <a:ext cx="95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ACT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547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5BE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3159760" y="2760980"/>
            <a:ext cx="5928360" cy="1336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3915642" y="3075077"/>
            <a:ext cx="4416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커리큘럼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5BE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5239966" y="308244"/>
            <a:ext cx="2081290" cy="369291"/>
          </a:xfrm>
          <a:prstGeom prst="rect">
            <a:avLst/>
          </a:prstGeom>
          <a:solidFill>
            <a:srgbClr val="F2EC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5576214" y="277465"/>
            <a:ext cx="143194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200" dirty="0">
                <a:solidFill>
                  <a:schemeClr val="accent5">
                    <a:lumMod val="50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커리큘럼</a:t>
            </a:r>
            <a:endParaRPr lang="en-US" altLang="ko-KR" sz="2200" dirty="0">
              <a:solidFill>
                <a:schemeClr val="accent5">
                  <a:lumMod val="50000"/>
                </a:schemeClr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E3970C24-8C43-F041-8845-573FA0348FDE}"/>
              </a:ext>
            </a:extLst>
          </p:cNvPr>
          <p:cNvGraphicFramePr>
            <a:graphicFrameLocks noGrp="1"/>
          </p:cNvGraphicFramePr>
          <p:nvPr/>
        </p:nvGraphicFramePr>
        <p:xfrm>
          <a:off x="1749542" y="1007014"/>
          <a:ext cx="8419693" cy="52460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35000"/>
                    </a:prstClr>
                  </a:outerShdw>
                </a:effectLst>
                <a:tableStyleId>{E269D01E-BC32-4049-B463-5C60D7B0CCD2}</a:tableStyleId>
              </a:tblPr>
              <a:tblGrid>
                <a:gridCol w="583120">
                  <a:extLst>
                    <a:ext uri="{9D8B030D-6E8A-4147-A177-3AD203B41FA5}">
                      <a16:colId xmlns:a16="http://schemas.microsoft.com/office/drawing/2014/main" val="3445004361"/>
                    </a:ext>
                  </a:extLst>
                </a:gridCol>
                <a:gridCol w="1190419">
                  <a:extLst>
                    <a:ext uri="{9D8B030D-6E8A-4147-A177-3AD203B41FA5}">
                      <a16:colId xmlns:a16="http://schemas.microsoft.com/office/drawing/2014/main" val="2868590587"/>
                    </a:ext>
                  </a:extLst>
                </a:gridCol>
                <a:gridCol w="6646154">
                  <a:extLst>
                    <a:ext uri="{9D8B030D-6E8A-4147-A177-3AD203B41FA5}">
                      <a16:colId xmlns:a16="http://schemas.microsoft.com/office/drawing/2014/main" val="1111175130"/>
                    </a:ext>
                  </a:extLst>
                </a:gridCol>
              </a:tblGrid>
              <a:tr h="376786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OT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01946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행동의 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요소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목적에 따른 행동 이해하기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581998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01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구조적말하기의 이해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작품 선정 및 일정 조율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4576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08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대본 리딩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기획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무대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소품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의상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조명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400" b="0" cap="none" spc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cap="none" spc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음향 분배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154948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장면 구분 짓기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역할 정하기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장면 만들기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815704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중간고사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24806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학회 촬영 오디션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572140"/>
                  </a:ext>
                </a:extLst>
              </a:tr>
              <a:tr h="414909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06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촬영할 때 주의점</a:t>
                      </a:r>
                      <a:r>
                        <a:rPr lang="en-US" altLang="ko-KR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ko-KR" altLang="en-US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장면을 공유하여 카메라에 비친 나 살펴보기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083240"/>
                  </a:ext>
                </a:extLst>
              </a:tr>
              <a:tr h="464703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장면 만들기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264976"/>
                  </a:ext>
                </a:extLst>
              </a:tr>
              <a:tr h="464703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ko-KR" alt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진행 중간 살펴보기 및 행동 단위 살펴보기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71265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장면 만들기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939362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런돌기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388101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alt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발표회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1598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ko-Kore-KR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전체 학회 모여서 상영회</a:t>
                      </a:r>
                      <a:r>
                        <a:rPr lang="ko-Kore-KR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224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33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F4F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36"/>
          <p:cNvGrpSpPr/>
          <p:nvPr/>
        </p:nvGrpSpPr>
        <p:grpSpPr>
          <a:xfrm>
            <a:off x="1212348" y="1627613"/>
            <a:ext cx="9860870" cy="3519581"/>
            <a:chOff x="1303788" y="1886251"/>
            <a:chExt cx="9860870" cy="3519581"/>
          </a:xfrm>
        </p:grpSpPr>
        <p:sp>
          <p:nvSpPr>
            <p:cNvPr id="423" name="Google Shape;423;p36"/>
            <p:cNvSpPr txBox="1"/>
            <p:nvPr/>
          </p:nvSpPr>
          <p:spPr>
            <a:xfrm>
              <a:off x="1303788" y="1886251"/>
              <a:ext cx="2641589" cy="2215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「</a:t>
              </a:r>
              <a:endParaRPr/>
            </a:p>
          </p:txBody>
        </p:sp>
        <p:sp>
          <p:nvSpPr>
            <p:cNvPr id="424" name="Google Shape;424;p36"/>
            <p:cNvSpPr txBox="1"/>
            <p:nvPr/>
          </p:nvSpPr>
          <p:spPr>
            <a:xfrm>
              <a:off x="9865905" y="3189841"/>
              <a:ext cx="1298753" cy="2215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」 </a:t>
              </a:r>
              <a:endParaRPr/>
            </a:p>
          </p:txBody>
        </p:sp>
      </p:grpSp>
      <p:sp>
        <p:nvSpPr>
          <p:cNvPr id="425" name="Google Shape;425;p36"/>
          <p:cNvSpPr txBox="1"/>
          <p:nvPr/>
        </p:nvSpPr>
        <p:spPr>
          <a:xfrm>
            <a:off x="4697085" y="2094091"/>
            <a:ext cx="3785051" cy="83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4400" b="1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감사합니다</a:t>
            </a:r>
            <a:endParaRPr sz="4400" b="1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16431" y="3381939"/>
            <a:ext cx="3946358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800" b="1" dirty="0" err="1">
                <a:solidFill>
                  <a:schemeClr val="bg1"/>
                </a:solidFill>
              </a:rPr>
              <a:t>연기학회장</a:t>
            </a:r>
            <a:r>
              <a:rPr lang="ko-KR" altLang="en-US" sz="1800" b="1" dirty="0">
                <a:solidFill>
                  <a:schemeClr val="bg1"/>
                </a:solidFill>
              </a:rPr>
              <a:t>        박하은</a:t>
            </a:r>
            <a:r>
              <a:rPr lang="en-US" altLang="ko-KR" sz="1800" b="1" dirty="0">
                <a:solidFill>
                  <a:schemeClr val="bg1"/>
                </a:solidFill>
              </a:rPr>
              <a:t>(</a:t>
            </a:r>
            <a:r>
              <a:rPr lang="ko-KR" altLang="en-US" sz="1800" b="1" dirty="0">
                <a:solidFill>
                  <a:schemeClr val="bg1"/>
                </a:solidFill>
              </a:rPr>
              <a:t>연기</a:t>
            </a:r>
            <a:r>
              <a:rPr lang="en-US" altLang="ko-KR" sz="1800" b="1" dirty="0">
                <a:solidFill>
                  <a:schemeClr val="bg1"/>
                </a:solidFill>
              </a:rPr>
              <a:t>18)</a:t>
            </a:r>
          </a:p>
        </p:txBody>
      </p:sp>
    </p:spTree>
    <p:extLst>
      <p:ext uri="{BB962C8B-B14F-4D97-AF65-F5344CB8AC3E}">
        <p14:creationId xmlns:p14="http://schemas.microsoft.com/office/powerpoint/2010/main" val="118052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274320" y="294640"/>
            <a:ext cx="37048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alt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시나리오 학회 </a:t>
            </a:r>
            <a:r>
              <a:rPr lang="en-US" altLang="ko-K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altLang="en-US" sz="1800" dirty="0" err="1">
                <a:solidFill>
                  <a:schemeClr val="lt1"/>
                </a:solidFill>
              </a:rPr>
              <a:t>꿀잼</a:t>
            </a:r>
            <a:r>
              <a:rPr lang="ko-KR" altLang="en-US" sz="1800" dirty="0">
                <a:solidFill>
                  <a:schemeClr val="lt1"/>
                </a:solidFill>
              </a:rPr>
              <a:t> </a:t>
            </a:r>
            <a:r>
              <a:rPr lang="en-US" altLang="ko-KR" sz="1800" dirty="0">
                <a:solidFill>
                  <a:schemeClr val="lt1"/>
                </a:solidFill>
              </a:rPr>
              <a:t>#</a:t>
            </a:r>
            <a:r>
              <a:rPr lang="ko-KR" altLang="en-US" sz="1800" dirty="0">
                <a:solidFill>
                  <a:schemeClr val="lt1"/>
                </a:solidFill>
              </a:rPr>
              <a:t>유익함</a:t>
            </a:r>
            <a:endParaRPr dirty="0"/>
          </a:p>
        </p:txBody>
      </p:sp>
      <p:grpSp>
        <p:nvGrpSpPr>
          <p:cNvPr id="107" name="Google Shape;107;p16"/>
          <p:cNvGrpSpPr/>
          <p:nvPr/>
        </p:nvGrpSpPr>
        <p:grpSpPr>
          <a:xfrm>
            <a:off x="876362" y="1471692"/>
            <a:ext cx="3102818" cy="3845560"/>
            <a:chOff x="883920" y="1102360"/>
            <a:chExt cx="3586480" cy="4445000"/>
          </a:xfrm>
        </p:grpSpPr>
        <p:sp>
          <p:nvSpPr>
            <p:cNvPr id="108" name="Google Shape;108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1800" dirty="0">
                  <a:solidFill>
                    <a:schemeClr val="lt1"/>
                  </a:solidFill>
                </a:rPr>
                <a:t>연출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16"/>
          <p:cNvGrpSpPr/>
          <p:nvPr/>
        </p:nvGrpSpPr>
        <p:grpSpPr>
          <a:xfrm>
            <a:off x="4544591" y="1471692"/>
            <a:ext cx="3102818" cy="3845560"/>
            <a:chOff x="883920" y="1102360"/>
            <a:chExt cx="3586480" cy="4445000"/>
          </a:xfrm>
        </p:grpSpPr>
        <p:sp>
          <p:nvSpPr>
            <p:cNvPr id="111" name="Google Shape;111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6"/>
          <p:cNvGrpSpPr/>
          <p:nvPr/>
        </p:nvGrpSpPr>
        <p:grpSpPr>
          <a:xfrm>
            <a:off x="8212820" y="1471692"/>
            <a:ext cx="3102818" cy="3845560"/>
            <a:chOff x="883920" y="1102360"/>
            <a:chExt cx="3586480" cy="4445000"/>
          </a:xfrm>
        </p:grpSpPr>
        <p:sp>
          <p:nvSpPr>
            <p:cNvPr id="114" name="Google Shape;114;p16"/>
            <p:cNvSpPr/>
            <p:nvPr/>
          </p:nvSpPr>
          <p:spPr>
            <a:xfrm>
              <a:off x="883920" y="1910080"/>
              <a:ext cx="3586480" cy="3637280"/>
            </a:xfrm>
            <a:prstGeom prst="roundRect">
              <a:avLst>
                <a:gd name="adj" fmla="val 13072"/>
              </a:avLst>
            </a:prstGeom>
            <a:solidFill>
              <a:schemeClr val="accent6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1869440" y="1102360"/>
              <a:ext cx="1615440" cy="1615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5400" dir="2700000" algn="tl" rotWithShape="0">
                <a:srgbClr val="18314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1800" dirty="0">
                  <a:solidFill>
                    <a:schemeClr val="lt1"/>
                  </a:solidFill>
                </a:rPr>
                <a:t>영화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6"/>
          <p:cNvSpPr txBox="1"/>
          <p:nvPr/>
        </p:nvSpPr>
        <p:spPr>
          <a:xfrm>
            <a:off x="1134810" y="3203893"/>
            <a:ext cx="258592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영화 촬영 분야 중 연출을 맡아 시나리오 작업부터</a:t>
            </a:r>
            <a:endParaRPr lang="en-US" altLang="ko-KR" sz="1600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영화 연출의 이론을 배우고 연출합니다</a:t>
            </a:r>
            <a:r>
              <a:rPr lang="en-US" alt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4803039" y="3203893"/>
            <a:ext cx="258592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시나리오적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글쓰기를 통해 시청각적인 글쓰기 </a:t>
            </a:r>
            <a:r>
              <a:rPr lang="ko-KR" alt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힘을기르고</a:t>
            </a:r>
            <a:r>
              <a:rPr lang="en-US" alt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효과적인 </a:t>
            </a:r>
            <a:r>
              <a:rPr lang="ko-KR" alt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스토리텔링</a:t>
            </a: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글쓰기를 통해 이야기를 구체화 시킵니다</a:t>
            </a:r>
            <a:r>
              <a:rPr lang="en-US" altLang="ko-K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471268" y="3203893"/>
            <a:ext cx="258592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다양한 장 단편 영화를 </a:t>
            </a:r>
            <a:r>
              <a:rPr lang="ko-KR" altLang="en-US" sz="1600" dirty="0">
                <a:solidFill>
                  <a:schemeClr val="dk1"/>
                </a:solidFill>
              </a:rPr>
              <a:t>시청하고 분석함으로 영화를 이해하고 연출적인 힘을 기릅니다</a:t>
            </a:r>
            <a:r>
              <a:rPr lang="en-US" altLang="ko-KR" sz="1600" dirty="0">
                <a:solidFill>
                  <a:schemeClr val="dk1"/>
                </a:solidFill>
              </a:rPr>
              <a:t>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D42180-F462-5942-8179-1540BFA3AAE1}"/>
              </a:ext>
            </a:extLst>
          </p:cNvPr>
          <p:cNvSpPr txBox="1"/>
          <p:nvPr/>
        </p:nvSpPr>
        <p:spPr>
          <a:xfrm>
            <a:off x="5542002" y="2008864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>
                <a:solidFill>
                  <a:schemeClr val="lt1"/>
                </a:solidFill>
              </a:rPr>
              <a:t>시나리오</a:t>
            </a:r>
          </a:p>
          <a:p>
            <a:endParaRPr kumimoji="1" lang="ko-Kore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>
            <a:off x="599440" y="1290320"/>
            <a:ext cx="5344160" cy="4450080"/>
          </a:xfrm>
          <a:prstGeom prst="roundRect">
            <a:avLst>
              <a:gd name="adj" fmla="val 12329"/>
            </a:avLst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985520" y="1717040"/>
            <a:ext cx="1158240" cy="115824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2448562" y="2034550"/>
            <a:ext cx="29306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시나리오 완성</a:t>
            </a:r>
            <a:endParaRPr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985520" y="3114603"/>
            <a:ext cx="456184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800" dirty="0">
                <a:solidFill>
                  <a:schemeClr val="lt1"/>
                </a:solidFill>
              </a:rPr>
              <a:t>2021</a:t>
            </a:r>
            <a:r>
              <a:rPr lang="ko-KR" altLang="en-US" sz="1800" dirty="0">
                <a:solidFill>
                  <a:schemeClr val="lt1"/>
                </a:solidFill>
              </a:rPr>
              <a:t>학년도 </a:t>
            </a:r>
            <a:r>
              <a:rPr lang="en-US" altLang="ko-KR" sz="1800" dirty="0">
                <a:solidFill>
                  <a:schemeClr val="lt1"/>
                </a:solidFill>
              </a:rPr>
              <a:t>1</a:t>
            </a:r>
            <a:r>
              <a:rPr lang="ko-KR" altLang="en-US" sz="1800" dirty="0">
                <a:solidFill>
                  <a:schemeClr val="lt1"/>
                </a:solidFill>
              </a:rPr>
              <a:t>학기 학회 마무리 전에 학회를 통해 시나리오를 공부하여 단편 시나리오를 완성합니다</a:t>
            </a:r>
            <a:r>
              <a:rPr lang="en-US" altLang="ko-KR" sz="1800" dirty="0">
                <a:solidFill>
                  <a:schemeClr val="lt1"/>
                </a:solidFill>
              </a:rPr>
              <a:t>.</a:t>
            </a:r>
            <a:r>
              <a:rPr lang="ko-KR" altLang="en-US" sz="1800" dirty="0">
                <a:solidFill>
                  <a:schemeClr val="lt1"/>
                </a:solidFill>
              </a:rPr>
              <a:t> 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" name="Google Shape;128;p17"/>
          <p:cNvGrpSpPr/>
          <p:nvPr/>
        </p:nvGrpSpPr>
        <p:grpSpPr>
          <a:xfrm>
            <a:off x="6248402" y="1290320"/>
            <a:ext cx="5344160" cy="4450080"/>
            <a:chOff x="599440" y="1290320"/>
            <a:chExt cx="5344160" cy="4450080"/>
          </a:xfrm>
        </p:grpSpPr>
        <p:sp>
          <p:nvSpPr>
            <p:cNvPr id="129" name="Google Shape;129;p17"/>
            <p:cNvSpPr/>
            <p:nvPr/>
          </p:nvSpPr>
          <p:spPr>
            <a:xfrm>
              <a:off x="599440" y="1290320"/>
              <a:ext cx="5344160" cy="4450080"/>
            </a:xfrm>
            <a:prstGeom prst="roundRect">
              <a:avLst>
                <a:gd name="adj" fmla="val 12329"/>
              </a:avLst>
            </a:prstGeom>
            <a:solidFill>
              <a:srgbClr val="323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985520" y="1717040"/>
              <a:ext cx="1158240" cy="115824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7"/>
            <p:cNvSpPr txBox="1"/>
            <p:nvPr/>
          </p:nvSpPr>
          <p:spPr>
            <a:xfrm>
              <a:off x="2448562" y="2034550"/>
              <a:ext cx="293061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2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단편 영화 촬영</a:t>
              </a:r>
              <a:endParaRPr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7"/>
            <p:cNvSpPr txBox="1"/>
            <p:nvPr/>
          </p:nvSpPr>
          <p:spPr>
            <a:xfrm>
              <a:off x="985520" y="3114603"/>
              <a:ext cx="4561840" cy="2086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1800" dirty="0">
                  <a:solidFill>
                    <a:schemeClr val="lt1"/>
                  </a:solidFill>
                </a:rPr>
                <a:t>시나리오 학회에서 작성한 시나리오를 통해 학회 연합하여 각 분야별로 영화 촬영 준비를 하여 단편 영화를 촬영합니다</a:t>
              </a:r>
              <a:r>
                <a:rPr lang="en-US" altLang="ko-KR" sz="1800" dirty="0">
                  <a:solidFill>
                    <a:schemeClr val="lt1"/>
                  </a:solidFill>
                </a:rPr>
                <a:t>.</a:t>
              </a:r>
              <a:r>
                <a:rPr lang="ko-KR" altLang="en-US" sz="1800" dirty="0">
                  <a:solidFill>
                    <a:schemeClr val="lt1"/>
                  </a:solidFill>
                </a:rPr>
                <a:t> </a:t>
              </a:r>
              <a:endParaRPr lang="en-US" altLang="ko-KR" sz="1800" dirty="0">
                <a:solidFill>
                  <a:schemeClr val="lt1"/>
                </a:solidFill>
              </a:endParaRPr>
            </a:p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1800" dirty="0">
                  <a:solidFill>
                    <a:schemeClr val="lt1"/>
                  </a:solidFill>
                </a:rPr>
                <a:t>영화 제작의 흐름과 사전 준비와 현장 촬영 후반작업을 이해합니다</a:t>
              </a:r>
              <a:r>
                <a:rPr lang="en-US" altLang="ko-KR" sz="1800" dirty="0">
                  <a:solidFill>
                    <a:schemeClr val="lt1"/>
                  </a:solidFill>
                </a:rPr>
                <a:t>.</a:t>
              </a: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4A5F2-9746-9245-B99C-EE48C1AE5E40}"/>
              </a:ext>
            </a:extLst>
          </p:cNvPr>
          <p:cNvSpPr txBox="1"/>
          <p:nvPr/>
        </p:nvSpPr>
        <p:spPr>
          <a:xfrm>
            <a:off x="959346" y="369074"/>
            <a:ext cx="1210588" cy="707886"/>
          </a:xfrm>
          <a:custGeom>
            <a:avLst/>
            <a:gdLst>
              <a:gd name="connsiteX0" fmla="*/ 0 w 1210588"/>
              <a:gd name="connsiteY0" fmla="*/ 0 h 707886"/>
              <a:gd name="connsiteX1" fmla="*/ 629506 w 1210588"/>
              <a:gd name="connsiteY1" fmla="*/ 0 h 707886"/>
              <a:gd name="connsiteX2" fmla="*/ 1210588 w 1210588"/>
              <a:gd name="connsiteY2" fmla="*/ 0 h 707886"/>
              <a:gd name="connsiteX3" fmla="*/ 1210588 w 1210588"/>
              <a:gd name="connsiteY3" fmla="*/ 332706 h 707886"/>
              <a:gd name="connsiteX4" fmla="*/ 1210588 w 1210588"/>
              <a:gd name="connsiteY4" fmla="*/ 707886 h 707886"/>
              <a:gd name="connsiteX5" fmla="*/ 629506 w 1210588"/>
              <a:gd name="connsiteY5" fmla="*/ 707886 h 707886"/>
              <a:gd name="connsiteX6" fmla="*/ 0 w 1210588"/>
              <a:gd name="connsiteY6" fmla="*/ 707886 h 707886"/>
              <a:gd name="connsiteX7" fmla="*/ 0 w 1210588"/>
              <a:gd name="connsiteY7" fmla="*/ 361022 h 707886"/>
              <a:gd name="connsiteX8" fmla="*/ 0 w 1210588"/>
              <a:gd name="connsiteY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588" h="707886" fill="none" extrusionOk="0">
                <a:moveTo>
                  <a:pt x="0" y="0"/>
                </a:moveTo>
                <a:cubicBezTo>
                  <a:pt x="284477" y="6816"/>
                  <a:pt x="486921" y="-14550"/>
                  <a:pt x="629506" y="0"/>
                </a:cubicBezTo>
                <a:cubicBezTo>
                  <a:pt x="772091" y="14550"/>
                  <a:pt x="1026764" y="-1104"/>
                  <a:pt x="1210588" y="0"/>
                </a:cubicBezTo>
                <a:cubicBezTo>
                  <a:pt x="1208333" y="110425"/>
                  <a:pt x="1215372" y="182420"/>
                  <a:pt x="1210588" y="332706"/>
                </a:cubicBezTo>
                <a:cubicBezTo>
                  <a:pt x="1205804" y="482992"/>
                  <a:pt x="1210880" y="622820"/>
                  <a:pt x="1210588" y="707886"/>
                </a:cubicBezTo>
                <a:cubicBezTo>
                  <a:pt x="991800" y="697785"/>
                  <a:pt x="866714" y="715612"/>
                  <a:pt x="629506" y="707886"/>
                </a:cubicBezTo>
                <a:cubicBezTo>
                  <a:pt x="392298" y="700160"/>
                  <a:pt x="238938" y="715157"/>
                  <a:pt x="0" y="707886"/>
                </a:cubicBezTo>
                <a:cubicBezTo>
                  <a:pt x="1874" y="637027"/>
                  <a:pt x="3325" y="514442"/>
                  <a:pt x="0" y="361022"/>
                </a:cubicBezTo>
                <a:cubicBezTo>
                  <a:pt x="-3325" y="207602"/>
                  <a:pt x="14072" y="123654"/>
                  <a:pt x="0" y="0"/>
                </a:cubicBezTo>
                <a:close/>
              </a:path>
              <a:path w="1210588" h="707886" stroke="0" extrusionOk="0">
                <a:moveTo>
                  <a:pt x="0" y="0"/>
                </a:moveTo>
                <a:cubicBezTo>
                  <a:pt x="207951" y="21844"/>
                  <a:pt x="298010" y="-10763"/>
                  <a:pt x="593188" y="0"/>
                </a:cubicBezTo>
                <a:cubicBezTo>
                  <a:pt x="888366" y="10763"/>
                  <a:pt x="961330" y="-5881"/>
                  <a:pt x="1210588" y="0"/>
                </a:cubicBezTo>
                <a:cubicBezTo>
                  <a:pt x="1227285" y="100771"/>
                  <a:pt x="1213512" y="260760"/>
                  <a:pt x="1210588" y="368101"/>
                </a:cubicBezTo>
                <a:cubicBezTo>
                  <a:pt x="1207664" y="475442"/>
                  <a:pt x="1209789" y="609090"/>
                  <a:pt x="1210588" y="707886"/>
                </a:cubicBezTo>
                <a:cubicBezTo>
                  <a:pt x="981929" y="727764"/>
                  <a:pt x="814657" y="703610"/>
                  <a:pt x="629506" y="707886"/>
                </a:cubicBezTo>
                <a:cubicBezTo>
                  <a:pt x="444355" y="712162"/>
                  <a:pt x="186860" y="684736"/>
                  <a:pt x="0" y="707886"/>
                </a:cubicBezTo>
                <a:cubicBezTo>
                  <a:pt x="10475" y="568521"/>
                  <a:pt x="2169" y="482981"/>
                  <a:pt x="0" y="368101"/>
                </a:cubicBezTo>
                <a:cubicBezTo>
                  <a:pt x="-2169" y="253221"/>
                  <a:pt x="-10409" y="85398"/>
                  <a:pt x="0" y="0"/>
                </a:cubicBezTo>
                <a:close/>
              </a:path>
            </a:pathLst>
          </a:custGeom>
          <a:solidFill>
            <a:srgbClr val="313F4F"/>
          </a:solidFill>
          <a:ln w="31750" cmpd="dbl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kumimoji="1" lang="ko-Kore-KR" alt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목표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B127AE-0955-A245-AFDF-6CEF89E16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1" t="26155" r="20438" b="18798"/>
          <a:stretch/>
        </p:blipFill>
        <p:spPr>
          <a:xfrm>
            <a:off x="1204506" y="1993909"/>
            <a:ext cx="732625" cy="689529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D23B8BAE-4EB6-C348-950A-36386625A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8800" y="2035499"/>
            <a:ext cx="539992" cy="539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3159760" y="2760980"/>
            <a:ext cx="5928360" cy="1336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39;p18">
            <a:extLst>
              <a:ext uri="{FF2B5EF4-FFF2-40B4-BE49-F238E27FC236}">
                <a16:creationId xmlns:a16="http://schemas.microsoft.com/office/drawing/2014/main" id="{55B9A548-7F03-4B41-9FFC-6A14CDCF4B4A}"/>
              </a:ext>
            </a:extLst>
          </p:cNvPr>
          <p:cNvSpPr txBox="1"/>
          <p:nvPr/>
        </p:nvSpPr>
        <p:spPr>
          <a:xfrm>
            <a:off x="5268646" y="3044299"/>
            <a:ext cx="1710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4400" dirty="0">
                <a:solidFill>
                  <a:schemeClr val="accent5">
                    <a:lumMod val="75000"/>
                  </a:schemeClr>
                </a:solidFill>
                <a:latin typeface="Nanum Pen Script" panose="03040600000000000000" pitchFamily="66" charset="-127"/>
                <a:ea typeface="Nanum Pen Script" panose="03040600000000000000" pitchFamily="66" charset="-127"/>
              </a:rPr>
              <a:t>커리큘럼</a:t>
            </a:r>
            <a:endParaRPr sz="4400" dirty="0">
              <a:solidFill>
                <a:schemeClr val="accent5">
                  <a:lumMod val="75000"/>
                </a:schemeClr>
              </a:solidFill>
              <a:latin typeface="Nanum Pen Script" panose="03040600000000000000" pitchFamily="66" charset="-127"/>
              <a:ea typeface="Nanum Pen Script" panose="03040600000000000000" pitchFamily="66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5239966" y="308244"/>
            <a:ext cx="2081290" cy="369291"/>
          </a:xfrm>
          <a:prstGeom prst="rect">
            <a:avLst/>
          </a:prstGeom>
          <a:solidFill>
            <a:srgbClr val="F2EC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5576214" y="277465"/>
            <a:ext cx="143194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200" dirty="0">
                <a:solidFill>
                  <a:schemeClr val="accent5">
                    <a:lumMod val="50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커리큘럼</a:t>
            </a:r>
            <a:endParaRPr lang="en-US" altLang="ko-KR" sz="2200" dirty="0">
              <a:solidFill>
                <a:schemeClr val="accent5">
                  <a:lumMod val="50000"/>
                </a:schemeClr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graphicFrame>
        <p:nvGraphicFramePr>
          <p:cNvPr id="3" name="표 3">
            <a:extLst>
              <a:ext uri="{FF2B5EF4-FFF2-40B4-BE49-F238E27FC236}">
                <a16:creationId xmlns:a16="http://schemas.microsoft.com/office/drawing/2014/main" id="{E3970C24-8C43-F041-8845-573FA0348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833910"/>
              </p:ext>
            </p:extLst>
          </p:nvPr>
        </p:nvGraphicFramePr>
        <p:xfrm>
          <a:off x="1749542" y="1007014"/>
          <a:ext cx="8419693" cy="52460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35000"/>
                    </a:prstClr>
                  </a:outerShdw>
                </a:effectLst>
                <a:tableStyleId>{E269D01E-BC32-4049-B463-5C60D7B0CCD2}</a:tableStyleId>
              </a:tblPr>
              <a:tblGrid>
                <a:gridCol w="583120">
                  <a:extLst>
                    <a:ext uri="{9D8B030D-6E8A-4147-A177-3AD203B41FA5}">
                      <a16:colId xmlns:a16="http://schemas.microsoft.com/office/drawing/2014/main" val="3445004361"/>
                    </a:ext>
                  </a:extLst>
                </a:gridCol>
                <a:gridCol w="1190419">
                  <a:extLst>
                    <a:ext uri="{9D8B030D-6E8A-4147-A177-3AD203B41FA5}">
                      <a16:colId xmlns:a16="http://schemas.microsoft.com/office/drawing/2014/main" val="2868590587"/>
                    </a:ext>
                  </a:extLst>
                </a:gridCol>
                <a:gridCol w="6646154">
                  <a:extLst>
                    <a:ext uri="{9D8B030D-6E8A-4147-A177-3AD203B41FA5}">
                      <a16:colId xmlns:a16="http://schemas.microsoft.com/office/drawing/2014/main" val="1111175130"/>
                    </a:ext>
                  </a:extLst>
                </a:gridCol>
              </a:tblGrid>
              <a:tr h="376786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OT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01946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시나리오적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글쓰기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0" cap="none" spc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시놉시스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준비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581998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단편 영화 시청 후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캐릭터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분석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4576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시나리오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초안 분석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154948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단편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영화 </a:t>
                      </a:r>
                      <a:r>
                        <a:rPr lang="ko-KR" altLang="en-US" sz="1400" b="0" cap="none" spc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연출적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분석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815704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ko-KR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중간고사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24806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o-KR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ko-KR" sz="1400" b="0" kern="100" cap="none" spc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팀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형성 및 콘티 준비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572140"/>
                  </a:ext>
                </a:extLst>
              </a:tr>
              <a:tr h="414909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ko-Kore-KR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콘티 피드백 및 인물 연출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083240"/>
                  </a:ext>
                </a:extLst>
              </a:tr>
              <a:tr h="464703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첫번째 팀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제작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준비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264976"/>
                  </a:ext>
                </a:extLst>
              </a:tr>
              <a:tr h="464703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두번째 팀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제작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준비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71265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촬영</a:t>
                      </a:r>
                      <a:r>
                        <a:rPr lang="ko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피드백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939362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편집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388101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07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ko-Kore-KR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편집 작업 및 사운드 작업 완성</a:t>
                      </a:r>
                      <a:r>
                        <a:rPr lang="en-US" altLang="ko-Kore-KR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1598"/>
                  </a:ext>
                </a:extLst>
              </a:tr>
              <a:tr h="35249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월 </a:t>
                      </a:r>
                      <a:r>
                        <a:rPr lang="en-US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ko-KR" sz="1400" b="0" kern="1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일</a:t>
                      </a:r>
                      <a:endParaRPr lang="ko-Kore-KR" sz="1400" b="0" kern="1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ko-Kore-KR" sz="1400" b="0" i="0" u="none" strike="noStrike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  <a:sym typeface="Arial"/>
                        </a:rPr>
                        <a:t>전체 학회 모여서 상영회</a:t>
                      </a:r>
                      <a:r>
                        <a:rPr lang="ko-Kore-KR" altLang="ko-Kore-KR" sz="1400" b="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ore-KR" altLang="en-US" sz="1400" b="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224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0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46" descr="실외, 자연, 물, 해변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6"/>
          <p:cNvSpPr/>
          <p:nvPr/>
        </p:nvSpPr>
        <p:spPr>
          <a:xfrm>
            <a:off x="121920" y="0"/>
            <a:ext cx="12192000" cy="3429000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6"/>
          <p:cNvSpPr txBox="1"/>
          <p:nvPr/>
        </p:nvSpPr>
        <p:spPr>
          <a:xfrm>
            <a:off x="4171142" y="1285955"/>
            <a:ext cx="3849715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감사합니다</a:t>
            </a:r>
            <a:endParaRPr lang="en-US" altLang="ko-KR"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3200" dirty="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500" dirty="0">
                <a:solidFill>
                  <a:schemeClr val="lt1"/>
                </a:solidFill>
              </a:rPr>
              <a:t>학회장     김선민  부학회장  </a:t>
            </a:r>
            <a:r>
              <a:rPr lang="ko-KR" altLang="en-US" sz="1500" dirty="0" err="1">
                <a:solidFill>
                  <a:schemeClr val="lt1"/>
                </a:solidFill>
              </a:rPr>
              <a:t>문채린</a:t>
            </a:r>
            <a:endParaRPr lang="en-US" sz="15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3744000" y="1719000"/>
            <a:ext cx="476712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2021학년도</a:t>
            </a:r>
            <a:endParaRPr lang="en-US" sz="5400" b="0" strike="noStrike" spc="-1" dirty="0">
              <a:latin typeface="굴림"/>
            </a:endParaRPr>
          </a:p>
          <a:p>
            <a:pPr algn="ctr">
              <a:lnSpc>
                <a:spcPct val="100000"/>
              </a:lnSpc>
            </a:pPr>
            <a:r>
              <a:rPr lang="en-US" sz="5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촬영</a:t>
            </a:r>
            <a:r>
              <a:rPr lang="en-US" sz="5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5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조명</a:t>
            </a:r>
            <a:r>
              <a:rPr lang="en-US" sz="5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54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학회</a:t>
            </a:r>
            <a:endParaRPr lang="en-US" sz="5400" b="0" strike="noStrike" spc="-1" dirty="0">
              <a:latin typeface="굴림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3347640" y="3673440"/>
            <a:ext cx="54961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2F2F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TextShape 3"/>
          <p:cNvSpPr txBox="1"/>
          <p:nvPr/>
        </p:nvSpPr>
        <p:spPr>
          <a:xfrm>
            <a:off x="6336000" y="3816000"/>
            <a:ext cx="2428560" cy="684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학회장        조인호</a:t>
            </a:r>
            <a:endParaRPr lang="en-US" sz="1800" b="0" strike="noStrike" spc="-1">
              <a:latin typeface="굴림"/>
            </a:endParaRP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   박부승</a:t>
            </a:r>
            <a:endParaRPr lang="en-US" sz="1800" b="0" strike="noStrike" spc="-1">
              <a:latin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2217851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winterdrea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345C"/>
      </a:accent1>
      <a:accent2>
        <a:srgbClr val="326393"/>
      </a:accent2>
      <a:accent3>
        <a:srgbClr val="6D8CAC"/>
      </a:accent3>
      <a:accent4>
        <a:srgbClr val="C9CACF"/>
      </a:accent4>
      <a:accent5>
        <a:srgbClr val="CAB5BD"/>
      </a:accent5>
      <a:accent6>
        <a:srgbClr val="F1ECE6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926</Words>
  <Application>Microsoft Office PowerPoint</Application>
  <PresentationFormat>와이드스크린</PresentationFormat>
  <Paragraphs>264</Paragraphs>
  <Slides>35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6" baseType="lpstr">
      <vt:lpstr>Nanum Pen Script</vt:lpstr>
      <vt:lpstr>NanumSquare Bold</vt:lpstr>
      <vt:lpstr>NanumSquareRound Bold</vt:lpstr>
      <vt:lpstr>NanumSquareRound ExtraBold</vt:lpstr>
      <vt:lpstr>Times Roman</vt:lpstr>
      <vt:lpstr>굴림</vt:lpstr>
      <vt:lpstr>Dotum</vt:lpstr>
      <vt:lpstr>Malgun Gothic</vt:lpstr>
      <vt:lpstr>Malgun Gothic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KOO WON</cp:lastModifiedBy>
  <cp:revision>16</cp:revision>
  <dcterms:modified xsi:type="dcterms:W3CDTF">2021-03-12T00:56:39Z</dcterms:modified>
</cp:coreProperties>
</file>