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74" r:id="rId3"/>
    <p:sldId id="272" r:id="rId4"/>
    <p:sldId id="269" r:id="rId5"/>
    <p:sldId id="271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73" r:id="rId16"/>
    <p:sldId id="275" r:id="rId17"/>
  </p:sldIdLst>
  <p:sldSz cx="12192000" cy="68580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6" autoAdjust="0"/>
    <p:restoredTop sz="94660"/>
  </p:normalViewPr>
  <p:slideViewPr>
    <p:cSldViewPr snapToGrid="0">
      <p:cViewPr>
        <p:scale>
          <a:sx n="89" d="100"/>
          <a:sy n="89" d="100"/>
        </p:scale>
        <p:origin x="1146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1926FE-9F2A-4385-94A6-E654855B28CA}" type="datetimeFigureOut">
              <a:rPr lang="ko-KR" altLang="en-US" smtClean="0"/>
              <a:t>2021-01-27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64BED2-3A53-4DE1-91D9-920787D504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71804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2495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7869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8775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7254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6110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2021-01-27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454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2021-01-27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8129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2021-01-27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0725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2021-01-27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2269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2021-01-27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2749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2021-01-27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3783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2FB7F-83F0-4DA0-8E36-7B9AB9CAF971}" type="datetimeFigureOut">
              <a:rPr lang="ko-KR" altLang="en-US" smtClean="0"/>
              <a:t>2021-01-27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5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mokwon.jobstart.co.kr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현장실습인턴십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제출서류 및 진행방법 안내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8912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8.</a:t>
            </a:r>
            <a:r>
              <a:rPr lang="ko-KR" altLang="en-US" dirty="0" smtClean="0"/>
              <a:t>종합보고서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제출문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요약문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과정 구분하여 체크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연수생 서명 필수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제출문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+ </a:t>
            </a:r>
            <a:r>
              <a:rPr lang="ko-KR" altLang="en-US" sz="1900" dirty="0" smtClean="0"/>
              <a:t>요약문 함께 제출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smtClean="0"/>
              <a:t>요약문</a:t>
            </a:r>
            <a:r>
              <a:rPr lang="en-US" altLang="ko-KR" sz="1900" dirty="0" smtClean="0"/>
              <a:t> : </a:t>
            </a:r>
            <a:r>
              <a:rPr lang="ko-KR" altLang="en-US" sz="1900" dirty="0" err="1" smtClean="0"/>
              <a:t>소감문</a:t>
            </a:r>
            <a:r>
              <a:rPr lang="ko-KR" altLang="en-US" sz="1900" dirty="0" smtClean="0"/>
              <a:t> 형태로 사진을 첨부하여 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최소 </a:t>
            </a:r>
            <a:r>
              <a:rPr lang="en-US" altLang="ko-KR" sz="1900" u="sng" dirty="0" smtClean="0">
                <a:solidFill>
                  <a:srgbClr val="FF0000"/>
                </a:solidFill>
              </a:rPr>
              <a:t>3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매 </a:t>
            </a:r>
            <a:r>
              <a:rPr lang="en-US" altLang="ko-KR" sz="1900" u="sng" dirty="0" smtClean="0">
                <a:solidFill>
                  <a:srgbClr val="FF0000"/>
                </a:solidFill>
              </a:rPr>
              <a:t>~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 </a:t>
            </a:r>
            <a:r>
              <a:rPr lang="en-US" altLang="ko-KR" sz="1900" u="sng" dirty="0" smtClean="0">
                <a:solidFill>
                  <a:srgbClr val="FF0000"/>
                </a:solidFill>
              </a:rPr>
              <a:t>20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매 내외</a:t>
            </a:r>
            <a:r>
              <a:rPr lang="ko-KR" altLang="en-US" sz="1900" u="sng" dirty="0" smtClean="0"/>
              <a:t>로 작성</a:t>
            </a:r>
            <a:endParaRPr lang="en-US" altLang="ko-KR" sz="1900" u="sng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223901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9.</a:t>
            </a:r>
            <a:r>
              <a:rPr lang="ko-KR" altLang="en-US" dirty="0" err="1" smtClean="0"/>
              <a:t>근태상황부</a:t>
            </a:r>
            <a:r>
              <a:rPr lang="en-US" altLang="ko-KR" dirty="0" smtClean="0"/>
              <a:t>(</a:t>
            </a:r>
            <a:r>
              <a:rPr lang="ko-KR" altLang="en-US" dirty="0" smtClean="0"/>
              <a:t>출석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기업 담당자 확인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출석부를 통해 인턴십 기간 확인 가능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계절제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(4</a:t>
            </a:r>
            <a:r>
              <a:rPr lang="ko-KR" altLang="en-US" sz="1900" dirty="0" smtClean="0"/>
              <a:t>주 이상 </a:t>
            </a:r>
            <a:r>
              <a:rPr lang="en-US" altLang="ko-KR" sz="1900" dirty="0" smtClean="0"/>
              <a:t>160</a:t>
            </a:r>
            <a:r>
              <a:rPr lang="ko-KR" altLang="en-US" sz="1900" dirty="0" smtClean="0"/>
              <a:t>시간이상 </a:t>
            </a:r>
            <a:r>
              <a:rPr lang="en-US" altLang="ko-KR" sz="1900" dirty="0" smtClean="0"/>
              <a:t>3</a:t>
            </a:r>
            <a:r>
              <a:rPr lang="ko-KR" altLang="en-US" sz="1900" dirty="0" smtClean="0"/>
              <a:t>학점 인정</a:t>
            </a:r>
            <a:r>
              <a:rPr lang="en-US" altLang="ko-KR" sz="1900" dirty="0" smtClean="0"/>
              <a:t>) </a:t>
            </a:r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err="1" smtClean="0"/>
              <a:t>학기제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(15</a:t>
            </a:r>
            <a:r>
              <a:rPr lang="ko-KR" altLang="en-US" sz="1900" dirty="0" smtClean="0"/>
              <a:t>주 </a:t>
            </a:r>
            <a:r>
              <a:rPr lang="en-US" altLang="ko-KR" sz="1900" dirty="0" smtClean="0"/>
              <a:t>600</a:t>
            </a:r>
            <a:r>
              <a:rPr lang="ko-KR" altLang="en-US" sz="1900" dirty="0" smtClean="0"/>
              <a:t>시간 </a:t>
            </a:r>
            <a:r>
              <a:rPr lang="en-US" altLang="ko-KR" sz="1900" dirty="0" smtClean="0"/>
              <a:t>15</a:t>
            </a:r>
            <a:r>
              <a:rPr lang="ko-KR" altLang="en-US" sz="1900" dirty="0" smtClean="0"/>
              <a:t>학점 인정</a:t>
            </a:r>
            <a:r>
              <a:rPr lang="en-US" altLang="ko-KR" sz="1900" dirty="0" smtClean="0"/>
              <a:t>)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5</a:t>
            </a:r>
            <a:r>
              <a:rPr lang="en-US" altLang="ko-KR" sz="1900" dirty="0" smtClean="0"/>
              <a:t>) </a:t>
            </a:r>
            <a:r>
              <a:rPr lang="ko-KR" altLang="en-US" sz="1900" dirty="0" smtClean="0"/>
              <a:t>결과보고서 제출 시 함께 제출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 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3621959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10.</a:t>
            </a:r>
            <a:r>
              <a:rPr lang="ko-KR" altLang="en-US" dirty="0" smtClean="0"/>
              <a:t>인턴십 현장방문 </a:t>
            </a:r>
            <a:r>
              <a:rPr lang="ko-KR" altLang="en-US" dirty="0" err="1" smtClean="0"/>
              <a:t>지도보고서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기업 현장방문 → 지도 보고서 작성 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err="1" smtClean="0"/>
              <a:t>실습환경</a:t>
            </a:r>
            <a:r>
              <a:rPr lang="en-US" altLang="ko-KR" sz="1900" dirty="0"/>
              <a:t> </a:t>
            </a:r>
            <a:r>
              <a:rPr lang="ko-KR" altLang="en-US" sz="1900" dirty="0" smtClean="0"/>
              <a:t>및 </a:t>
            </a:r>
            <a:r>
              <a:rPr lang="ko-KR" altLang="en-US" sz="1900" dirty="0" err="1" smtClean="0"/>
              <a:t>근무상태</a:t>
            </a:r>
            <a:r>
              <a:rPr lang="ko-KR" altLang="en-US" sz="1900" dirty="0" smtClean="0"/>
              <a:t> 평가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740041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11.</a:t>
            </a:r>
            <a:r>
              <a:rPr lang="ko-KR" altLang="en-US" dirty="0" smtClean="0"/>
              <a:t>인턴십 </a:t>
            </a:r>
            <a:r>
              <a:rPr lang="ko-KR" altLang="en-US" dirty="0" err="1" smtClean="0"/>
              <a:t>연수기관</a:t>
            </a:r>
            <a:r>
              <a:rPr lang="ko-KR" altLang="en-US" dirty="0" smtClean="0"/>
              <a:t> 평가서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ko-KR" altLang="en-US" sz="1900" dirty="0" err="1" smtClean="0"/>
              <a:t>교과목명</a:t>
            </a:r>
            <a:r>
              <a:rPr lang="ko-KR" altLang="en-US" sz="1900" dirty="0" smtClean="0"/>
              <a:t> 작성</a:t>
            </a:r>
            <a:r>
              <a:rPr lang="en-US" altLang="ko-KR" sz="1900" dirty="0"/>
              <a:t>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국내계절제인턴십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국내학기제인턴십</a:t>
            </a:r>
            <a:r>
              <a:rPr lang="en-US" altLang="ko-KR" sz="1900" dirty="0" smtClean="0"/>
              <a:t>)</a:t>
            </a:r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담당교수 또는 실습생 관리자 작성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소속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학번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성명 기재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결과보고서 제출시 함께 제출 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</p:txBody>
      </p:sp>
    </p:spTree>
    <p:extLst>
      <p:ext uri="{BB962C8B-B14F-4D97-AF65-F5344CB8AC3E}">
        <p14:creationId xmlns:p14="http://schemas.microsoft.com/office/powerpoint/2010/main" val="13286058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12.</a:t>
            </a:r>
            <a:r>
              <a:rPr lang="ko-KR" altLang="en-US" dirty="0" smtClean="0"/>
              <a:t>인턴십 성적평가조서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연수생 서명 필수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성적은 </a:t>
            </a:r>
            <a:r>
              <a:rPr lang="en-US" altLang="ko-KR" sz="1900" dirty="0" smtClean="0">
                <a:solidFill>
                  <a:srgbClr val="FF0000"/>
                </a:solidFill>
              </a:rPr>
              <a:t>F/P</a:t>
            </a:r>
            <a:r>
              <a:rPr lang="en-US" altLang="ko-KR" sz="1900" dirty="0" smtClean="0"/>
              <a:t> </a:t>
            </a:r>
            <a:r>
              <a:rPr lang="ko-KR" altLang="en-US" sz="1900" dirty="0" smtClean="0"/>
              <a:t>로 작성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성명과 서명 필수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err="1" smtClean="0"/>
              <a:t>교과목명</a:t>
            </a:r>
            <a:r>
              <a:rPr lang="ko-KR" altLang="en-US" sz="1900" dirty="0" smtClean="0"/>
              <a:t> 기재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국내계절제인턴십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국내학기제인턴십</a:t>
            </a:r>
            <a:r>
              <a:rPr lang="en-US" altLang="ko-KR" sz="1900" dirty="0" smtClean="0"/>
              <a:t>) 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 smtClean="0"/>
              <a:t>결과보고서 제출시 함께 제출  </a:t>
            </a: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113918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13.</a:t>
            </a:r>
            <a:r>
              <a:rPr lang="ko-KR" altLang="en-US" dirty="0" smtClean="0"/>
              <a:t>인턴십 수료 증명서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작성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err="1" smtClean="0"/>
              <a:t>연수기관명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과정별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연수기간 명확히 작성 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   </a:t>
            </a:r>
          </a:p>
          <a:p>
            <a:pPr marL="514350" indent="-514350">
              <a:buAutoNum type="arabicParenR"/>
            </a:pPr>
            <a:endParaRPr lang="en-US" altLang="ko-KR" dirty="0"/>
          </a:p>
          <a:p>
            <a:pPr marL="514350" indent="-514350">
              <a:buAutoNum type="arabicParenR"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166870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13.</a:t>
            </a:r>
            <a:r>
              <a:rPr lang="ko-KR" altLang="en-US" dirty="0" smtClean="0"/>
              <a:t>기타사항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1)</a:t>
            </a:r>
            <a:r>
              <a:rPr lang="ko-KR" altLang="en-US" sz="2000" dirty="0" smtClean="0"/>
              <a:t>문의 </a:t>
            </a:r>
            <a:r>
              <a:rPr lang="en-US" altLang="ko-KR" sz="2000" dirty="0" smtClean="0"/>
              <a:t>:</a:t>
            </a:r>
            <a:r>
              <a:rPr lang="ko-KR" altLang="en-US" sz="2000" dirty="0" smtClean="0"/>
              <a:t> 목원대학교 현장실습지원센터</a:t>
            </a:r>
            <a:endParaRPr lang="en-US" altLang="ko-KR" sz="2000" dirty="0" smtClean="0"/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2)</a:t>
            </a:r>
            <a:r>
              <a:rPr lang="ko-KR" altLang="en-US" sz="2000" dirty="0" smtClean="0"/>
              <a:t>전화 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☎</a:t>
            </a:r>
            <a:r>
              <a:rPr lang="en-US" altLang="ko-KR" sz="2000" dirty="0" smtClean="0"/>
              <a:t>7153 , 042)829-7153</a:t>
            </a:r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3)</a:t>
            </a:r>
            <a:r>
              <a:rPr lang="ko-KR" altLang="en-US" sz="2000" dirty="0" smtClean="0"/>
              <a:t>메일 </a:t>
            </a:r>
            <a:r>
              <a:rPr lang="en-US" altLang="ko-KR" sz="2000" dirty="0" smtClean="0"/>
              <a:t>: delayfive@mokwon.ac.kr</a:t>
            </a:r>
            <a:endParaRPr lang="en-US" altLang="ko-KR" sz="2000" dirty="0"/>
          </a:p>
          <a:p>
            <a:pPr marL="514350" indent="-514350">
              <a:buAutoNum type="arabicParenR"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81944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004261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AutoNum type="arabicPeriod"/>
            </a:pPr>
            <a:r>
              <a:rPr lang="ko-KR" altLang="en-US" sz="3800" dirty="0" err="1" smtClean="0"/>
              <a:t>계절제</a:t>
            </a:r>
            <a:r>
              <a:rPr lang="ko-KR" altLang="en-US" sz="3800" dirty="0" smtClean="0"/>
              <a:t> </a:t>
            </a:r>
            <a:r>
              <a:rPr lang="en-US" altLang="ko-KR" sz="3800" dirty="0" smtClean="0"/>
              <a:t>/ </a:t>
            </a:r>
            <a:r>
              <a:rPr lang="ko-KR" altLang="en-US" sz="3800" dirty="0" err="1" smtClean="0"/>
              <a:t>학기제</a:t>
            </a:r>
            <a:r>
              <a:rPr lang="ko-KR" altLang="en-US" sz="3800" dirty="0" smtClean="0"/>
              <a:t> 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제출서류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제출서류확인표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신청서</a:t>
            </a:r>
            <a:r>
              <a:rPr lang="en-US" altLang="ko-KR" sz="3800" dirty="0" smtClean="0"/>
              <a:t>,</a:t>
            </a:r>
            <a:r>
              <a:rPr lang="ko-KR" altLang="en-US" sz="3800" dirty="0" smtClean="0"/>
              <a:t>개인정보동의서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온라인직무교육 수료증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협약서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약정서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주간 보고서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주간 메모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종합보고서</a:t>
            </a:r>
            <a:r>
              <a:rPr lang="en-US" altLang="ko-KR" sz="3800" dirty="0" smtClean="0"/>
              <a:t>(</a:t>
            </a:r>
            <a:r>
              <a:rPr lang="ko-KR" altLang="en-US" sz="3800" dirty="0" err="1" smtClean="0"/>
              <a:t>제출문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요약문</a:t>
            </a:r>
            <a:r>
              <a:rPr lang="en-US" altLang="ko-KR" sz="3800" dirty="0" smtClean="0"/>
              <a:t>)</a:t>
            </a:r>
          </a:p>
          <a:p>
            <a:pPr marL="514350" indent="-514350">
              <a:buAutoNum type="arabicPeriod"/>
            </a:pPr>
            <a:r>
              <a:rPr lang="ko-KR" altLang="en-US" sz="3800" dirty="0" smtClean="0"/>
              <a:t>근태 </a:t>
            </a:r>
            <a:r>
              <a:rPr lang="ko-KR" altLang="en-US" sz="3800" dirty="0" err="1" smtClean="0"/>
              <a:t>상황부</a:t>
            </a:r>
            <a:endParaRPr lang="en-US" altLang="ko-KR" sz="3800" dirty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인턴십현장방문지도보고서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인턴십연수기관평가서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인턴십성적평가조서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인턴십수료증명서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기타사항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63570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모서리가 둥근 직사각형 8"/>
          <p:cNvSpPr/>
          <p:nvPr/>
        </p:nvSpPr>
        <p:spPr>
          <a:xfrm>
            <a:off x="7538085" y="2143125"/>
            <a:ext cx="2468880" cy="4800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2019300" y="2143125"/>
            <a:ext cx="2468880" cy="4800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</a:t>
            </a:r>
            <a:r>
              <a:rPr lang="ko-KR" altLang="en-US" dirty="0" err="1" smtClean="0"/>
              <a:t>계절제</a:t>
            </a:r>
            <a:r>
              <a:rPr lang="en-US" altLang="ko-KR" dirty="0"/>
              <a:t>/</a:t>
            </a:r>
            <a:r>
              <a:rPr lang="ko-KR" altLang="en-US" dirty="0" err="1"/>
              <a:t>학기제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483108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ko-KR" sz="2000" dirty="0" smtClean="0"/>
          </a:p>
          <a:p>
            <a:pPr marL="0" indent="0" algn="ctr">
              <a:buNone/>
            </a:pPr>
            <a:r>
              <a:rPr lang="ko-KR" altLang="en-US" sz="2000" dirty="0" err="1" smtClean="0"/>
              <a:t>계절제</a:t>
            </a:r>
            <a:endParaRPr lang="ko-KR" altLang="en-US" sz="2000" dirty="0" smtClean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191250" y="1825625"/>
            <a:ext cx="51625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ko-KR" sz="2000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ko-KR" altLang="en-US" sz="2000" dirty="0" err="1" smtClean="0"/>
              <a:t>학기제</a:t>
            </a: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1900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946730"/>
              </p:ext>
            </p:extLst>
          </p:nvPr>
        </p:nvGraphicFramePr>
        <p:xfrm>
          <a:off x="1048067" y="2940685"/>
          <a:ext cx="4411345" cy="286512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35063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3276282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</a:tblGrid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과목명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국내계절제인턴십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882385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재학생 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2~4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학년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 160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493917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해당학기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0232"/>
                  </a:ext>
                </a:extLst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865194"/>
              </p:ext>
            </p:extLst>
          </p:nvPr>
        </p:nvGraphicFramePr>
        <p:xfrm>
          <a:off x="6548755" y="2940685"/>
          <a:ext cx="4447540" cy="309589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20775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1854039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  <a:gridCol w="1472726">
                  <a:extLst>
                    <a:ext uri="{9D8B030D-6E8A-4147-A177-3AD203B41FA5}">
                      <a16:colId xmlns:a16="http://schemas.microsoft.com/office/drawing/2014/main" val="4107813784"/>
                    </a:ext>
                  </a:extLst>
                </a:gridCol>
              </a:tblGrid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과목명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국내학기제인턴십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882385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재학생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학년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(6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학기 이수한 자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7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  <a:tr h="69163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3~4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(10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~14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(15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493917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해당학기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023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528059" y="6184805"/>
            <a:ext cx="86036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rgbClr val="FF0000"/>
                </a:solidFill>
              </a:rPr>
              <a:t>*</a:t>
            </a:r>
            <a:r>
              <a:rPr lang="ko-KR" altLang="en-US" sz="1600" dirty="0" err="1" smtClean="0">
                <a:solidFill>
                  <a:srgbClr val="FF0000"/>
                </a:solidFill>
              </a:rPr>
              <a:t>학기제</a:t>
            </a:r>
            <a:r>
              <a:rPr lang="en-US" altLang="ko-KR" sz="1600" dirty="0" smtClean="0">
                <a:solidFill>
                  <a:srgbClr val="FF0000"/>
                </a:solidFill>
              </a:rPr>
              <a:t>, </a:t>
            </a:r>
            <a:r>
              <a:rPr lang="ko-KR" altLang="en-US" sz="1600" dirty="0" err="1" smtClean="0">
                <a:solidFill>
                  <a:srgbClr val="FF0000"/>
                </a:solidFill>
              </a:rPr>
              <a:t>계절제</a:t>
            </a:r>
            <a:r>
              <a:rPr lang="ko-KR" altLang="en-US" sz="1600" dirty="0" smtClean="0">
                <a:solidFill>
                  <a:srgbClr val="FF0000"/>
                </a:solidFill>
              </a:rPr>
              <a:t> 포함 최대 </a:t>
            </a:r>
            <a:r>
              <a:rPr lang="en-US" altLang="ko-KR" sz="1600" dirty="0" smtClean="0">
                <a:solidFill>
                  <a:srgbClr val="FF0000"/>
                </a:solidFill>
              </a:rPr>
              <a:t>24</a:t>
            </a:r>
            <a:r>
              <a:rPr lang="ko-KR" altLang="en-US" sz="1600" dirty="0" smtClean="0">
                <a:solidFill>
                  <a:srgbClr val="FF0000"/>
                </a:solidFill>
              </a:rPr>
              <a:t>학점 까지 이수 가능</a:t>
            </a:r>
            <a:endParaRPr lang="ko-KR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249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</a:t>
            </a:r>
            <a:r>
              <a:rPr lang="ko-KR" altLang="en-US" dirty="0" smtClean="0"/>
              <a:t>제출서류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학과제출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483108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ko-KR" sz="2000" dirty="0" smtClean="0"/>
          </a:p>
          <a:p>
            <a:pPr marL="0" indent="0" algn="ctr">
              <a:buNone/>
            </a:pPr>
            <a:r>
              <a:rPr lang="en-US" altLang="ko-KR" sz="2000" dirty="0" smtClean="0"/>
              <a:t>[</a:t>
            </a:r>
            <a:r>
              <a:rPr lang="ko-KR" altLang="en-US" sz="2000" dirty="0" smtClean="0"/>
              <a:t>시작 전 제출 서류</a:t>
            </a:r>
            <a:r>
              <a:rPr lang="en-US" altLang="ko-KR" sz="2000" dirty="0" smtClean="0"/>
              <a:t>]</a:t>
            </a:r>
            <a:endParaRPr lang="en-US" altLang="ko-KR" sz="2000" dirty="0"/>
          </a:p>
          <a:p>
            <a:pPr marL="0" indent="0">
              <a:buNone/>
            </a:pPr>
            <a:endParaRPr lang="en-US" altLang="ko-KR" sz="1900" dirty="0" smtClean="0"/>
          </a:p>
          <a:p>
            <a:pPr>
              <a:buFontTx/>
              <a:buChar char="-"/>
            </a:pPr>
            <a:r>
              <a:rPr lang="ko-KR" altLang="en-US" sz="1900" dirty="0" smtClean="0"/>
              <a:t>신청서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재학증명서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성적증명서 첨부</a:t>
            </a:r>
            <a:r>
              <a:rPr lang="en-US" altLang="ko-KR" sz="1900" dirty="0" smtClean="0"/>
              <a:t>) </a:t>
            </a:r>
          </a:p>
          <a:p>
            <a:pPr>
              <a:buFontTx/>
              <a:buChar char="-"/>
            </a:pPr>
            <a:r>
              <a:rPr lang="ko-KR" altLang="en-US" sz="1900" dirty="0" smtClean="0"/>
              <a:t>개인정보동의서</a:t>
            </a:r>
            <a:endParaRPr lang="en-US" altLang="ko-KR" sz="1900" dirty="0"/>
          </a:p>
          <a:p>
            <a:pPr>
              <a:buFontTx/>
              <a:buChar char="-"/>
            </a:pPr>
            <a:r>
              <a:rPr lang="ko-KR" altLang="en-US" sz="1900" dirty="0" smtClean="0"/>
              <a:t>온라인 직무교육 수료증 </a:t>
            </a:r>
            <a:endParaRPr lang="en-US" altLang="ko-KR" sz="1900" dirty="0"/>
          </a:p>
          <a:p>
            <a:pPr>
              <a:buFontTx/>
              <a:buChar char="-"/>
            </a:pPr>
            <a:r>
              <a:rPr lang="ko-KR" altLang="en-US" sz="1800" dirty="0" smtClean="0"/>
              <a:t>약정서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협약서 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*</a:t>
            </a:r>
            <a:r>
              <a:rPr lang="ko-KR" altLang="en-US" sz="1800" dirty="0" smtClean="0"/>
              <a:t>협약서</a:t>
            </a:r>
            <a:r>
              <a:rPr lang="en-US" altLang="ko-KR" sz="1800" dirty="0" smtClean="0"/>
              <a:t>,</a:t>
            </a:r>
            <a:r>
              <a:rPr lang="ko-KR" altLang="en-US" sz="1800" dirty="0" smtClean="0"/>
              <a:t>약정서는 </a:t>
            </a:r>
            <a:r>
              <a:rPr lang="ko-KR" altLang="en-US" sz="1800" dirty="0" err="1" smtClean="0"/>
              <a:t>학생사인</a:t>
            </a:r>
            <a:r>
              <a:rPr lang="ko-KR" altLang="en-US" sz="1800" dirty="0" smtClean="0"/>
              <a:t> 후 센터에 제출 </a:t>
            </a:r>
            <a:r>
              <a:rPr lang="en-US" altLang="ko-KR" sz="1800" dirty="0" smtClean="0"/>
              <a:t>,</a:t>
            </a:r>
          </a:p>
          <a:p>
            <a:pPr marL="0" indent="0">
              <a:buNone/>
            </a:pPr>
            <a:r>
              <a:rPr lang="ko-KR" altLang="en-US" sz="1800" dirty="0" smtClean="0"/>
              <a:t>   기업과 체결 맺은 후 학과에 발송 시 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 </a:t>
            </a:r>
            <a:r>
              <a:rPr lang="ko-KR" altLang="en-US" sz="1800" dirty="0" smtClean="0"/>
              <a:t>학과 보관 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   </a:t>
            </a:r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191250" y="1825625"/>
            <a:ext cx="51625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ko-KR" sz="2000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ko-KR" sz="2000" dirty="0" smtClean="0"/>
              <a:t>[</a:t>
            </a:r>
            <a:r>
              <a:rPr lang="ko-KR" altLang="en-US" sz="2000" dirty="0" smtClean="0"/>
              <a:t>종료 후 제출 서류</a:t>
            </a:r>
            <a:r>
              <a:rPr lang="en-US" altLang="ko-KR" sz="2000" dirty="0" smtClean="0"/>
              <a:t>]</a:t>
            </a:r>
            <a:r>
              <a:rPr lang="ko-KR" altLang="en-US" sz="2000" dirty="0" smtClean="0"/>
              <a:t>  </a:t>
            </a:r>
            <a:endParaRPr lang="en-US" altLang="ko-KR" sz="2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주간 메모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주간 보고서 </a:t>
            </a: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종합보고서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제출문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요약문 </a:t>
            </a:r>
            <a:r>
              <a:rPr lang="en-US" altLang="ko-KR" sz="1900" dirty="0" smtClean="0"/>
              <a:t>20</a:t>
            </a:r>
            <a:r>
              <a:rPr lang="ko-KR" altLang="en-US" sz="1900" dirty="0" smtClean="0"/>
              <a:t>매 내외</a:t>
            </a:r>
            <a:r>
              <a:rPr lang="en-US" altLang="ko-KR" sz="1900" dirty="0" smtClean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근태 </a:t>
            </a:r>
            <a:r>
              <a:rPr lang="ko-KR" altLang="en-US" sz="1900" dirty="0" err="1" smtClean="0"/>
              <a:t>상황부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기업담당자</a:t>
            </a:r>
            <a:r>
              <a:rPr lang="en-US" altLang="ko-KR" sz="1900" dirty="0" smtClean="0"/>
              <a:t>)</a:t>
            </a:r>
            <a:endParaRPr lang="en-US" altLang="ko-KR" sz="19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</a:t>
            </a:r>
            <a:r>
              <a:rPr lang="ko-KR" altLang="en-US" sz="1900" dirty="0" smtClean="0"/>
              <a:t> 현장방문지도보고서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연수 기관 평가서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</a:p>
          <a:p>
            <a:pPr>
              <a:buFontTx/>
              <a:buChar char="-"/>
            </a:pPr>
            <a:r>
              <a:rPr lang="ko-KR" altLang="en-US" sz="1900" dirty="0" smtClean="0"/>
              <a:t>성적평가조서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  <a:r>
              <a:rPr lang="ko-KR" altLang="en-US" sz="1900" dirty="0" smtClean="0"/>
              <a:t> </a:t>
            </a:r>
            <a:endParaRPr lang="en-US" altLang="ko-KR" sz="1900" dirty="0" smtClean="0"/>
          </a:p>
          <a:p>
            <a:pPr>
              <a:buFontTx/>
              <a:buChar char="-"/>
            </a:pPr>
            <a:r>
              <a:rPr lang="ko-KR" altLang="en-US" sz="1900" dirty="0" smtClean="0"/>
              <a:t>인턴십수료증명서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  <a:endParaRPr lang="en-US" altLang="ko-KR" sz="1900" dirty="0"/>
          </a:p>
        </p:txBody>
      </p:sp>
      <p:sp>
        <p:nvSpPr>
          <p:cNvPr id="7" name="오른쪽 화살표 6"/>
          <p:cNvSpPr/>
          <p:nvPr/>
        </p:nvSpPr>
        <p:spPr>
          <a:xfrm>
            <a:off x="5415915" y="2143125"/>
            <a:ext cx="838200" cy="582930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2019300" y="2143125"/>
            <a:ext cx="2468880" cy="48006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7538085" y="2143125"/>
            <a:ext cx="2468880" cy="48006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1134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</a:t>
            </a:r>
            <a:r>
              <a:rPr lang="ko-KR" altLang="en-US" dirty="0" smtClean="0"/>
              <a:t>제출서류확인표</a:t>
            </a:r>
            <a:r>
              <a:rPr lang="en-US" altLang="ko-KR" dirty="0" smtClean="0"/>
              <a:t>(</a:t>
            </a:r>
            <a:r>
              <a:rPr lang="ko-KR" altLang="en-US" dirty="0" smtClean="0"/>
              <a:t>제출 전 확인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1873573"/>
              </p:ext>
            </p:extLst>
          </p:nvPr>
        </p:nvGraphicFramePr>
        <p:xfrm>
          <a:off x="838200" y="1690688"/>
          <a:ext cx="10515599" cy="406908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093470">
                  <a:extLst>
                    <a:ext uri="{9D8B030D-6E8A-4147-A177-3AD203B41FA5}">
                      <a16:colId xmlns:a16="http://schemas.microsoft.com/office/drawing/2014/main" val="471342725"/>
                    </a:ext>
                  </a:extLst>
                </a:gridCol>
                <a:gridCol w="4537710">
                  <a:extLst>
                    <a:ext uri="{9D8B030D-6E8A-4147-A177-3AD203B41FA5}">
                      <a16:colId xmlns:a16="http://schemas.microsoft.com/office/drawing/2014/main" val="4211122369"/>
                    </a:ext>
                  </a:extLst>
                </a:gridCol>
                <a:gridCol w="3051810">
                  <a:extLst>
                    <a:ext uri="{9D8B030D-6E8A-4147-A177-3AD203B41FA5}">
                      <a16:colId xmlns:a16="http://schemas.microsoft.com/office/drawing/2014/main" val="206515249"/>
                    </a:ext>
                  </a:extLst>
                </a:gridCol>
                <a:gridCol w="1832609">
                  <a:extLst>
                    <a:ext uri="{9D8B030D-6E8A-4147-A177-3AD203B41FA5}">
                      <a16:colId xmlns:a16="http://schemas.microsoft.com/office/drawing/2014/main" val="28088064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순번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제출서류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작성자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확인란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616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 latinLnBrk="1">
                        <a:buNone/>
                      </a:pPr>
                      <a:r>
                        <a:rPr lang="en-US" altLang="ko-KR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latinLnBrk="1">
                        <a:buNone/>
                      </a:pPr>
                      <a:r>
                        <a:rPr lang="ko-KR" altLang="en-US" dirty="0" smtClean="0"/>
                        <a:t>참여 신청서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2829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개인정보동의서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32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협약서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약정서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학생 작성 후 센터로 제출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332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주간 메모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주간 보고서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4320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종합보고서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err="1" smtClean="0"/>
                        <a:t>제출문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요약문</a:t>
                      </a:r>
                      <a:r>
                        <a:rPr lang="en-US" altLang="ko-KR" baseline="0" dirty="0" smtClean="0"/>
                        <a:t> 20</a:t>
                      </a:r>
                      <a:r>
                        <a:rPr lang="ko-KR" altLang="en-US" baseline="0" dirty="0" smtClean="0"/>
                        <a:t>매 내외</a:t>
                      </a:r>
                      <a:r>
                        <a:rPr lang="en-US" altLang="ko-KR" baseline="0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2521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근태 </a:t>
                      </a:r>
                      <a:r>
                        <a:rPr lang="ko-KR" altLang="en-US" dirty="0" err="1" smtClean="0"/>
                        <a:t>상황부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기업 담당자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843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현장방문지도보고서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31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연수기관평가서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 </a:t>
                      </a:r>
                      <a:r>
                        <a:rPr lang="en-US" altLang="ko-KR" dirty="0" smtClean="0"/>
                        <a:t>or </a:t>
                      </a:r>
                      <a:r>
                        <a:rPr lang="ko-KR" altLang="en-US" dirty="0" smtClean="0"/>
                        <a:t>기업 담당자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57070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9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성적평가조서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09263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인턴십</a:t>
                      </a:r>
                      <a:r>
                        <a:rPr lang="ko-KR" altLang="en-US" baseline="0" dirty="0" smtClean="0"/>
                        <a:t> 수료 증명서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27499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5852160"/>
            <a:ext cx="8787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※ </a:t>
            </a:r>
            <a:r>
              <a:rPr lang="ko-KR" altLang="en-US" dirty="0" smtClean="0"/>
              <a:t>모든 제출 서류는 인턴십을 마치고 책임교수님께 확인 후 학과로 제출 바랍니다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93990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</a:t>
            </a:r>
            <a:r>
              <a:rPr lang="ko-KR" altLang="en-US" dirty="0" smtClean="0"/>
              <a:t>신청서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개인정보동의서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학과사무실 인턴십 신청안내 공문 확인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신청서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개인정보동의서 작성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ko-KR" altLang="en-US" sz="1900" dirty="0" smtClean="0"/>
              <a:t>   </a:t>
            </a:r>
            <a:r>
              <a:rPr lang="en-US" altLang="ko-KR" sz="1900" dirty="0" smtClean="0"/>
              <a:t>- </a:t>
            </a:r>
            <a:r>
              <a:rPr lang="ko-KR" altLang="en-US" sz="1900" dirty="0" smtClean="0"/>
              <a:t>재학증명서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성적증명서 첨부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학과사무실 → 현장실습지원센터 공문 제출</a:t>
            </a: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3569949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5.</a:t>
            </a:r>
            <a:r>
              <a:rPr lang="ko-KR" altLang="en-US" dirty="0" smtClean="0"/>
              <a:t>온라인직무교육 수료증 제출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813310" y="2544564"/>
            <a:ext cx="1077267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2000" kern="0" dirty="0" smtClean="0">
                <a:latin typeface="+mn-ea"/>
              </a:rPr>
              <a:t>◎ 온라인 </a:t>
            </a:r>
            <a:r>
              <a:rPr lang="ko-KR" altLang="en-US" sz="2000" kern="0" dirty="0">
                <a:latin typeface="+mn-ea"/>
              </a:rPr>
              <a:t>직무교육 홈페이지 </a:t>
            </a:r>
            <a:r>
              <a:rPr lang="en-US" altLang="ko-KR" sz="2000" kern="0" dirty="0" smtClean="0">
                <a:latin typeface="+mn-ea"/>
              </a:rPr>
              <a:t>:</a:t>
            </a:r>
            <a:r>
              <a:rPr lang="ko-KR" altLang="en-US" sz="2000" dirty="0" smtClean="0">
                <a:latin typeface="+mn-ea"/>
              </a:rPr>
              <a:t> </a:t>
            </a:r>
            <a:r>
              <a:rPr lang="en-US" altLang="ko-KR" sz="2000" dirty="0" smtClean="0">
                <a:latin typeface="+mn-ea"/>
                <a:hlinkClick r:id="rId2"/>
              </a:rPr>
              <a:t>http://mokwon.jobstart.co.kr</a:t>
            </a:r>
            <a:endParaRPr lang="en-US" altLang="ko-KR" sz="2000" dirty="0" smtClean="0">
              <a:latin typeface="+mn-ea"/>
            </a:endParaRPr>
          </a:p>
          <a:p>
            <a:pPr>
              <a:lnSpc>
                <a:spcPct val="150000"/>
              </a:lnSpc>
              <a:defRPr/>
            </a:pPr>
            <a:r>
              <a:rPr lang="ko-KR" altLang="en-US" sz="2000" dirty="0" smtClean="0">
                <a:latin typeface="+mn-ea"/>
              </a:rPr>
              <a:t> </a:t>
            </a:r>
            <a:r>
              <a:rPr lang="ko-KR" altLang="en-US" sz="2000" dirty="0">
                <a:latin typeface="+mn-ea"/>
              </a:rPr>
              <a:t>→ </a:t>
            </a:r>
            <a:r>
              <a:rPr lang="ko-KR" altLang="en-US" sz="2000" dirty="0" smtClean="0">
                <a:latin typeface="+mn-ea"/>
              </a:rPr>
              <a:t>홈페이지 로그인 후</a:t>
            </a:r>
            <a:r>
              <a:rPr lang="en-US" altLang="ko-KR" sz="2000" dirty="0" smtClean="0">
                <a:latin typeface="+mn-ea"/>
              </a:rPr>
              <a:t>(ID:</a:t>
            </a:r>
            <a:r>
              <a:rPr lang="ko-KR" altLang="en-US" sz="2000" dirty="0" smtClean="0">
                <a:latin typeface="+mn-ea"/>
              </a:rPr>
              <a:t>학번 </a:t>
            </a:r>
            <a:r>
              <a:rPr lang="en-US" altLang="ko-KR" sz="2000" dirty="0" smtClean="0">
                <a:latin typeface="+mn-ea"/>
              </a:rPr>
              <a:t>/ PW: </a:t>
            </a:r>
            <a:r>
              <a:rPr lang="ko-KR" altLang="en-US" sz="2000" dirty="0" smtClean="0">
                <a:latin typeface="+mn-ea"/>
              </a:rPr>
              <a:t>생년월일</a:t>
            </a:r>
            <a:r>
              <a:rPr lang="en-US" altLang="ko-KR" sz="2000" dirty="0" smtClean="0">
                <a:latin typeface="+mn-ea"/>
              </a:rPr>
              <a:t>8</a:t>
            </a:r>
            <a:r>
              <a:rPr lang="ko-KR" altLang="en-US" sz="2000" dirty="0" smtClean="0">
                <a:latin typeface="+mn-ea"/>
              </a:rPr>
              <a:t>자리</a:t>
            </a:r>
            <a:r>
              <a:rPr lang="en-US" altLang="ko-KR" sz="2000" dirty="0" smtClean="0">
                <a:latin typeface="+mn-ea"/>
              </a:rPr>
              <a:t>)</a:t>
            </a:r>
            <a:r>
              <a:rPr lang="ko-KR" altLang="en-US" sz="2000" dirty="0" smtClean="0">
                <a:latin typeface="+mn-ea"/>
              </a:rPr>
              <a:t> </a:t>
            </a:r>
            <a:r>
              <a:rPr lang="en-US" altLang="ko-KR" sz="2000" dirty="0" smtClean="0">
                <a:latin typeface="+mn-ea"/>
              </a:rPr>
              <a:t>– </a:t>
            </a:r>
            <a:r>
              <a:rPr lang="ko-KR" altLang="en-US" sz="2000" dirty="0" smtClean="0">
                <a:latin typeface="+mn-ea"/>
              </a:rPr>
              <a:t>화면 상단</a:t>
            </a:r>
            <a:r>
              <a:rPr lang="ko-KR" altLang="en-US" sz="2000" dirty="0">
                <a:latin typeface="+mn-ea"/>
              </a:rPr>
              <a:t> “온라인 </a:t>
            </a:r>
            <a:r>
              <a:rPr lang="ko-KR" altLang="en-US" sz="2000" dirty="0" smtClean="0">
                <a:latin typeface="+mn-ea"/>
              </a:rPr>
              <a:t>교육 ” </a:t>
            </a:r>
            <a:r>
              <a:rPr lang="en-US" altLang="ko-KR" sz="2000" dirty="0">
                <a:latin typeface="+mn-ea"/>
              </a:rPr>
              <a:t> </a:t>
            </a:r>
            <a:r>
              <a:rPr lang="en-US" altLang="ko-KR" sz="2000" dirty="0" smtClean="0">
                <a:latin typeface="+mn-ea"/>
              </a:rPr>
              <a:t>    </a:t>
            </a:r>
          </a:p>
          <a:p>
            <a:pPr>
              <a:lnSpc>
                <a:spcPct val="150000"/>
              </a:lnSpc>
              <a:defRPr/>
            </a:pPr>
            <a:r>
              <a:rPr lang="en-US" altLang="ko-KR" sz="2000" dirty="0">
                <a:latin typeface="+mn-ea"/>
              </a:rPr>
              <a:t> </a:t>
            </a:r>
            <a:r>
              <a:rPr lang="en-US" altLang="ko-KR" sz="2000" dirty="0" smtClean="0">
                <a:latin typeface="+mn-ea"/>
              </a:rPr>
              <a:t>    -</a:t>
            </a:r>
            <a:r>
              <a:rPr lang="ko-KR" altLang="en-US" sz="2000" dirty="0" smtClean="0">
                <a:latin typeface="+mn-ea"/>
              </a:rPr>
              <a:t>강의 </a:t>
            </a:r>
            <a:r>
              <a:rPr lang="ko-KR" altLang="en-US" sz="2000" dirty="0">
                <a:latin typeface="+mn-ea"/>
              </a:rPr>
              <a:t>이수 </a:t>
            </a:r>
            <a:r>
              <a:rPr lang="ko-KR" altLang="en-US" sz="2000" dirty="0" smtClean="0">
                <a:latin typeface="+mn-ea"/>
              </a:rPr>
              <a:t>후 수료증 출력                                </a:t>
            </a:r>
            <a:endParaRPr lang="en-US" altLang="ko-KR" sz="2000" dirty="0" smtClean="0">
              <a:latin typeface="+mn-ea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2000" dirty="0" smtClean="0">
              <a:latin typeface="+mn-ea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2000" dirty="0" smtClean="0">
              <a:latin typeface="+mn-ea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sz="2000" kern="0" dirty="0">
                <a:latin typeface="+mn-ea"/>
              </a:rPr>
              <a:t/>
            </a:r>
            <a:br>
              <a:rPr lang="en-US" altLang="ko-KR" sz="2000" kern="0" dirty="0">
                <a:latin typeface="+mn-ea"/>
              </a:rPr>
            </a:br>
            <a:r>
              <a:rPr lang="en-US" altLang="ko-KR" sz="2000" kern="0" dirty="0">
                <a:latin typeface="+mn-ea"/>
              </a:rPr>
              <a:t>        </a:t>
            </a: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028963"/>
              </p:ext>
            </p:extLst>
          </p:nvPr>
        </p:nvGraphicFramePr>
        <p:xfrm>
          <a:off x="1271854" y="4206557"/>
          <a:ext cx="9648292" cy="1505897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648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0589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defRPr/>
                      </a:pPr>
                      <a:r>
                        <a:rPr kumimoji="1" lang="ko-KR" altLang="en-US" sz="1600" b="0" kern="1200" dirty="0" smtClean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강의 </a:t>
                      </a:r>
                      <a:r>
                        <a:rPr kumimoji="1" lang="en-US" altLang="ko-KR" sz="1600" b="0" kern="1200" dirty="0" smtClean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① </a:t>
                      </a:r>
                      <a:r>
                        <a:rPr kumimoji="1" lang="ko-KR" altLang="en-US" sz="1600" b="0" kern="1200" dirty="0" smtClean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인턴십 이해와 활용</a:t>
                      </a:r>
                      <a:r>
                        <a:rPr kumimoji="1" lang="en-US" altLang="ko-KR" sz="1600" b="0" kern="1200" dirty="0" smtClean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(4</a:t>
                      </a:r>
                      <a:r>
                        <a:rPr kumimoji="1" lang="ko-KR" altLang="en-US" sz="1600" b="0" kern="1200" dirty="0" smtClean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시간</a:t>
                      </a:r>
                      <a:r>
                        <a:rPr kumimoji="1" lang="en-US" altLang="ko-KR" sz="1600" b="0" kern="1200" dirty="0" smtClean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)</a:t>
                      </a:r>
                    </a:p>
                    <a:p>
                      <a:pPr>
                        <a:lnSpc>
                          <a:spcPct val="150000"/>
                        </a:lnSpc>
                        <a:defRPr/>
                      </a:pPr>
                      <a:r>
                        <a:rPr kumimoji="1" lang="en-US" altLang="ko-KR" sz="1600" b="0" kern="1200" dirty="0" smtClean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       ②</a:t>
                      </a:r>
                      <a:r>
                        <a:rPr kumimoji="1" lang="ko-KR" altLang="en-US" sz="1600" b="0" kern="1200" dirty="0" smtClean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누구나 알면 좋은 노동법</a:t>
                      </a:r>
                      <a:r>
                        <a:rPr kumimoji="1" lang="ko-KR" altLang="en-US" sz="1600" b="0" kern="1200" baseline="0" dirty="0" smtClean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 상식</a:t>
                      </a:r>
                      <a:r>
                        <a:rPr kumimoji="1" lang="en-US" altLang="ko-KR" sz="1600" b="0" kern="1200" baseline="0" dirty="0" smtClean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(4</a:t>
                      </a:r>
                      <a:r>
                        <a:rPr kumimoji="1" lang="ko-KR" altLang="en-US" sz="1600" b="0" kern="1200" baseline="0" dirty="0" smtClean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시간</a:t>
                      </a:r>
                      <a:r>
                        <a:rPr kumimoji="1" lang="en-US" altLang="ko-KR" sz="1600" b="0" kern="1200" baseline="0" dirty="0" smtClean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)</a:t>
                      </a:r>
                      <a:endParaRPr kumimoji="1" lang="en-US" altLang="ko-KR" sz="1600" b="0" kern="1200" dirty="0" smtClean="0">
                        <a:solidFill>
                          <a:schemeClr val="tx1"/>
                        </a:solidFill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  <a:defRPr/>
                      </a:pPr>
                      <a:r>
                        <a:rPr kumimoji="1" lang="en-US" altLang="ko-KR" sz="1600" b="0" u="none" kern="120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※ </a:t>
                      </a:r>
                      <a:r>
                        <a:rPr kumimoji="1" lang="ko-KR" altLang="en-US" sz="1600" b="0" u="sng" kern="120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총 </a:t>
                      </a:r>
                      <a:r>
                        <a:rPr kumimoji="1" lang="en-US" altLang="ko-KR" sz="1600" b="0" u="sng" kern="120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8</a:t>
                      </a:r>
                      <a:r>
                        <a:rPr kumimoji="1" lang="ko-KR" altLang="en-US" sz="1600" b="0" u="sng" kern="120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시간을 듣고 수료증은 </a:t>
                      </a:r>
                      <a:r>
                        <a:rPr kumimoji="1" lang="en-US" altLang="ko-KR" sz="1600" b="0" u="sng" kern="120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PDF</a:t>
                      </a:r>
                      <a:r>
                        <a:rPr kumimoji="1" lang="ko-KR" altLang="en-US" sz="1600" b="0" u="sng" kern="120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파일로 전환</a:t>
                      </a:r>
                      <a:r>
                        <a:rPr kumimoji="1" lang="ko-KR" altLang="en-US" sz="1600" b="0" u="sng" kern="1200" baseline="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 후 </a:t>
                      </a:r>
                      <a:r>
                        <a:rPr kumimoji="1" lang="ko-KR" altLang="en-US" sz="1600" b="0" u="sng" kern="120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학과로 전달 </a:t>
                      </a:r>
                      <a:r>
                        <a:rPr kumimoji="1" lang="en-US" altLang="ko-KR" sz="1600" b="0" u="sng" kern="120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(</a:t>
                      </a:r>
                      <a:r>
                        <a:rPr kumimoji="1" lang="ko-KR" altLang="en-US" sz="1600" b="0" u="sng" kern="120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학과</a:t>
                      </a:r>
                      <a:r>
                        <a:rPr kumimoji="1" lang="en-US" altLang="ko-KR" sz="1600" b="0" u="sng" kern="120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, </a:t>
                      </a:r>
                      <a:r>
                        <a:rPr kumimoji="1" lang="ko-KR" altLang="en-US" sz="1600" b="0" u="sng" kern="120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성명 기재</a:t>
                      </a:r>
                      <a:r>
                        <a:rPr kumimoji="1" lang="en-US" altLang="ko-KR" sz="1600" b="0" u="sng" kern="120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)</a:t>
                      </a:r>
                      <a:r>
                        <a:rPr kumimoji="1" lang="ko-KR" altLang="en-US" sz="1600" b="0" u="sng" kern="120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 </a:t>
                      </a:r>
                      <a:endParaRPr kumimoji="1" lang="en-US" altLang="ko-KR" sz="1600" b="0" u="sng" kern="1200" dirty="0" smtClean="0">
                        <a:solidFill>
                          <a:srgbClr val="FF0000"/>
                        </a:solidFill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91428" marR="9142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직사각형 8"/>
          <p:cNvSpPr/>
          <p:nvPr/>
        </p:nvSpPr>
        <p:spPr>
          <a:xfrm>
            <a:off x="813310" y="1861300"/>
            <a:ext cx="1057980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2000" kern="0" dirty="0" smtClean="0">
                <a:latin typeface="+mn-ea"/>
              </a:rPr>
              <a:t>◎ 참여 학생 대상으로 인턴 실습 전 인턴십의 기본 매너와 대인관계 및 안전교육을 위함</a:t>
            </a:r>
            <a:r>
              <a:rPr lang="en-US" altLang="ko-KR" sz="2000" kern="0" dirty="0" smtClean="0">
                <a:latin typeface="+mn-ea"/>
              </a:rPr>
              <a:t>       </a:t>
            </a:r>
            <a:endParaRPr lang="en-US" altLang="ko-KR" sz="2000" kern="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31269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6.</a:t>
            </a:r>
            <a:r>
              <a:rPr lang="ko-KR" altLang="en-US" dirty="0" smtClean="0"/>
              <a:t>협약서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약정서 </a:t>
            </a:r>
            <a:r>
              <a:rPr lang="en-US" altLang="ko-KR" sz="1600" dirty="0">
                <a:solidFill>
                  <a:srgbClr val="FF0000"/>
                </a:solidFill>
              </a:rPr>
              <a:t>※ </a:t>
            </a:r>
            <a:r>
              <a:rPr lang="ko-KR" altLang="en-US" sz="1600" dirty="0">
                <a:solidFill>
                  <a:srgbClr val="FF0000"/>
                </a:solidFill>
              </a:rPr>
              <a:t>인턴십 시작 전 협약</a:t>
            </a:r>
            <a:r>
              <a:rPr lang="en-US" altLang="ko-KR" sz="1600" dirty="0">
                <a:solidFill>
                  <a:srgbClr val="FF0000"/>
                </a:solidFill>
              </a:rPr>
              <a:t>, </a:t>
            </a:r>
            <a:r>
              <a:rPr lang="ko-KR" altLang="en-US" sz="1600" dirty="0">
                <a:solidFill>
                  <a:srgbClr val="FF0000"/>
                </a:solidFill>
              </a:rPr>
              <a:t>약정 </a:t>
            </a:r>
            <a:r>
              <a:rPr lang="ko-KR" altLang="en-US" sz="1600" dirty="0" smtClean="0">
                <a:solidFill>
                  <a:srgbClr val="FF0000"/>
                </a:solidFill>
              </a:rPr>
              <a:t>진행</a:t>
            </a:r>
            <a:endParaRPr lang="ko-KR" altLang="en-US" sz="1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773815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ko-KR" altLang="en-US" sz="1900" dirty="0" smtClean="0"/>
              <a:t>인턴십 협력 협약서 원본 </a:t>
            </a:r>
            <a:r>
              <a:rPr lang="en-US" altLang="ko-KR" sz="1900" dirty="0" smtClean="0"/>
              <a:t>2</a:t>
            </a:r>
            <a:r>
              <a:rPr lang="ko-KR" altLang="en-US" sz="1900" dirty="0" smtClean="0"/>
              <a:t>부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514350" indent="-514350">
              <a:buAutoNum type="arabicParenR"/>
            </a:pPr>
            <a:r>
              <a:rPr lang="ko-KR" altLang="en-US" sz="1900" dirty="0" smtClean="0"/>
              <a:t>인턴십 연수 교육과정 약정서 원본 </a:t>
            </a:r>
            <a:r>
              <a:rPr lang="en-US" altLang="ko-KR" sz="1900" dirty="0"/>
              <a:t>3</a:t>
            </a:r>
            <a:r>
              <a:rPr lang="ko-KR" altLang="en-US" sz="1900" dirty="0" smtClean="0"/>
              <a:t>부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   </a:t>
            </a:r>
            <a:r>
              <a:rPr lang="ko-KR" altLang="en-US" sz="1900" dirty="0" smtClean="0"/>
              <a:t>학과에서 협약서 </a:t>
            </a:r>
            <a:r>
              <a:rPr lang="ko-KR" altLang="en-US" sz="1900" dirty="0"/>
              <a:t>약정서 </a:t>
            </a:r>
            <a:r>
              <a:rPr lang="ko-KR" altLang="en-US" sz="1900" dirty="0" smtClean="0"/>
              <a:t>학생 작성 </a:t>
            </a:r>
            <a:r>
              <a:rPr lang="ko-KR" altLang="en-US" sz="1900" dirty="0"/>
              <a:t>후 </a:t>
            </a:r>
            <a:r>
              <a:rPr lang="ko-KR" altLang="en-US" sz="1900" dirty="0">
                <a:solidFill>
                  <a:srgbClr val="FF0000"/>
                </a:solidFill>
              </a:rPr>
              <a:t>센터로 </a:t>
            </a:r>
            <a:r>
              <a:rPr lang="ko-KR" altLang="en-US" sz="1900" dirty="0" smtClean="0">
                <a:solidFill>
                  <a:srgbClr val="FF0000"/>
                </a:solidFill>
              </a:rPr>
              <a:t>제출</a:t>
            </a:r>
            <a:r>
              <a:rPr lang="en-US" altLang="ko-KR" sz="1900" dirty="0" smtClean="0">
                <a:solidFill>
                  <a:srgbClr val="FF0000"/>
                </a:solidFill>
              </a:rPr>
              <a:t>(</a:t>
            </a:r>
            <a:r>
              <a:rPr lang="ko-KR" altLang="en-US" sz="1900" dirty="0" smtClean="0">
                <a:solidFill>
                  <a:srgbClr val="FF0000"/>
                </a:solidFill>
              </a:rPr>
              <a:t>협약서 </a:t>
            </a:r>
            <a:r>
              <a:rPr lang="en-US" altLang="ko-KR" sz="1900" dirty="0" smtClean="0">
                <a:solidFill>
                  <a:srgbClr val="FF0000"/>
                </a:solidFill>
              </a:rPr>
              <a:t>2</a:t>
            </a:r>
            <a:r>
              <a:rPr lang="ko-KR" altLang="en-US" sz="1900" dirty="0" smtClean="0">
                <a:solidFill>
                  <a:srgbClr val="FF0000"/>
                </a:solidFill>
              </a:rPr>
              <a:t>부</a:t>
            </a:r>
            <a:r>
              <a:rPr lang="en-US" altLang="ko-KR" sz="1900" dirty="0" smtClean="0">
                <a:solidFill>
                  <a:srgbClr val="FF0000"/>
                </a:solidFill>
              </a:rPr>
              <a:t>, </a:t>
            </a:r>
            <a:r>
              <a:rPr lang="ko-KR" altLang="en-US" sz="1900" dirty="0" smtClean="0">
                <a:solidFill>
                  <a:srgbClr val="FF0000"/>
                </a:solidFill>
              </a:rPr>
              <a:t>약정서 </a:t>
            </a:r>
            <a:r>
              <a:rPr lang="en-US" altLang="ko-KR" sz="1900" dirty="0">
                <a:solidFill>
                  <a:srgbClr val="FF0000"/>
                </a:solidFill>
              </a:rPr>
              <a:t>3</a:t>
            </a:r>
            <a:r>
              <a:rPr lang="ko-KR" altLang="en-US" sz="1900" dirty="0" smtClean="0">
                <a:solidFill>
                  <a:srgbClr val="FF0000"/>
                </a:solidFill>
              </a:rPr>
              <a:t>부</a:t>
            </a:r>
            <a:r>
              <a:rPr lang="en-US" altLang="ko-KR" sz="1900" dirty="0" smtClean="0">
                <a:solidFill>
                  <a:srgbClr val="FF0000"/>
                </a:solidFill>
              </a:rPr>
              <a:t>)</a:t>
            </a:r>
            <a:endParaRPr lang="en-US" altLang="ko-KR" sz="19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ko-KR" sz="1900" dirty="0"/>
          </a:p>
          <a:p>
            <a:pPr marL="457200" indent="-457200">
              <a:buAutoNum type="arabicParenR" startAt="4"/>
            </a:pPr>
            <a:r>
              <a:rPr lang="ko-KR" altLang="en-US" sz="1900" dirty="0" smtClean="0"/>
              <a:t>센터에서 </a:t>
            </a:r>
            <a:r>
              <a:rPr lang="ko-KR" altLang="en-US" sz="1900" dirty="0"/>
              <a:t>기업과 협약 체결 후 </a:t>
            </a:r>
            <a:r>
              <a:rPr lang="ko-KR" altLang="en-US" sz="1900" dirty="0" smtClean="0"/>
              <a:t>학과 및 기업에 발송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</a:rPr>
              <a:t>                                    </a:t>
            </a:r>
            <a:r>
              <a:rPr lang="en-US" altLang="ko-KR" sz="1400" b="1" dirty="0"/>
              <a:t>(</a:t>
            </a:r>
            <a:r>
              <a:rPr lang="ko-KR" altLang="en-US" sz="1600" dirty="0" smtClean="0"/>
              <a:t>기업과 </a:t>
            </a:r>
            <a:r>
              <a:rPr lang="ko-KR" altLang="en-US" sz="1600" dirty="0"/>
              <a:t>학과에서 </a:t>
            </a:r>
            <a:r>
              <a:rPr lang="en-US" altLang="ko-KR" sz="1600" dirty="0"/>
              <a:t>1</a:t>
            </a:r>
            <a:r>
              <a:rPr lang="ko-KR" altLang="en-US" sz="1600" dirty="0"/>
              <a:t>부씩 </a:t>
            </a:r>
            <a:r>
              <a:rPr lang="ko-KR" altLang="en-US" sz="1600" dirty="0" smtClean="0"/>
              <a:t>보관</a:t>
            </a:r>
            <a:r>
              <a:rPr lang="en-US" altLang="ko-KR" sz="1600" dirty="0" smtClean="0"/>
              <a:t>)</a:t>
            </a:r>
          </a:p>
          <a:p>
            <a:pPr marL="0" indent="0">
              <a:buNone/>
            </a:pPr>
            <a:r>
              <a:rPr lang="en-US" altLang="ko-KR" sz="1900" dirty="0" smtClean="0"/>
              <a:t>5)    </a:t>
            </a:r>
            <a:r>
              <a:rPr lang="ko-KR" altLang="en-US" sz="1900" dirty="0"/>
              <a:t>결과보고서 제출시 </a:t>
            </a:r>
            <a:r>
              <a:rPr lang="ko-KR" altLang="en-US" sz="1900" dirty="0" smtClean="0"/>
              <a:t>스캔 후 함께 </a:t>
            </a:r>
            <a:r>
              <a:rPr lang="ko-KR" altLang="en-US" sz="1900" dirty="0"/>
              <a:t>제출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600" dirty="0" smtClean="0">
                <a:solidFill>
                  <a:srgbClr val="FF0000"/>
                </a:solidFill>
              </a:rPr>
              <a:t>                *</a:t>
            </a:r>
            <a:r>
              <a:rPr lang="ko-KR" altLang="en-US" sz="1600" dirty="0" smtClean="0">
                <a:solidFill>
                  <a:srgbClr val="FF0000"/>
                </a:solidFill>
              </a:rPr>
              <a:t>협약서</a:t>
            </a:r>
            <a:r>
              <a:rPr lang="en-US" altLang="ko-KR" sz="1600" dirty="0" smtClean="0">
                <a:solidFill>
                  <a:srgbClr val="FF0000"/>
                </a:solidFill>
              </a:rPr>
              <a:t>, </a:t>
            </a:r>
            <a:r>
              <a:rPr lang="ko-KR" altLang="en-US" sz="1600" dirty="0" smtClean="0">
                <a:solidFill>
                  <a:srgbClr val="FF0000"/>
                </a:solidFill>
              </a:rPr>
              <a:t>약정서 내용 기업과 학생 모두 숙지 바람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21916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7.</a:t>
            </a:r>
            <a:r>
              <a:rPr lang="ko-KR" altLang="en-US" dirty="0" err="1" smtClean="0"/>
              <a:t>주간보고서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주간메모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주간 보고서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주간 메모 학생이 작성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실습 및 업무활동 내용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600" dirty="0" smtClean="0"/>
              <a:t>    </a:t>
            </a:r>
            <a:r>
              <a:rPr lang="en-US" altLang="ko-KR" sz="1600" u="sng" dirty="0" smtClean="0"/>
              <a:t>※ </a:t>
            </a:r>
            <a:r>
              <a:rPr lang="ko-KR" altLang="en-US" sz="1600" u="sng" dirty="0" smtClean="0"/>
              <a:t>짧은 내용으로 기재 시 학점인정 어려움</a:t>
            </a:r>
            <a:r>
              <a:rPr lang="en-US" altLang="ko-KR" sz="1600" u="sng" dirty="0"/>
              <a:t> </a:t>
            </a:r>
            <a:r>
              <a:rPr lang="en-US" altLang="ko-KR" sz="1600" u="sng" dirty="0" smtClean="0"/>
              <a:t>(</a:t>
            </a:r>
            <a:r>
              <a:rPr lang="ko-KR" altLang="en-US" sz="1600" u="sng" dirty="0" smtClean="0"/>
              <a:t>상세히 기록</a:t>
            </a:r>
            <a:r>
              <a:rPr lang="en-US" altLang="ko-KR" sz="1600" u="sng" dirty="0" smtClean="0"/>
              <a:t>)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종료일까지 작성 후 전문가 담당교수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책임 교수</a:t>
            </a:r>
            <a:r>
              <a:rPr lang="en-US" altLang="ko-KR" sz="1900" dirty="0" smtClean="0"/>
              <a:t>)</a:t>
            </a:r>
            <a:r>
              <a:rPr lang="ko-KR" altLang="en-US" sz="1900" dirty="0" smtClean="0"/>
              <a:t>확인 서명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4167790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>
            <a:solidFill>
              <a:srgbClr val="FF0000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</TotalTime>
  <Words>815</Words>
  <Application>Microsoft Office PowerPoint</Application>
  <PresentationFormat>와이드스크린</PresentationFormat>
  <Paragraphs>214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0" baseType="lpstr">
      <vt:lpstr>굴림</vt:lpstr>
      <vt:lpstr>맑은 고딕</vt:lpstr>
      <vt:lpstr>Arial</vt:lpstr>
      <vt:lpstr>Office 테마</vt:lpstr>
      <vt:lpstr>현장실습인턴십 </vt:lpstr>
      <vt:lpstr>목차</vt:lpstr>
      <vt:lpstr>1.계절제/학기제</vt:lpstr>
      <vt:lpstr>2.제출서류(학과제출)</vt:lpstr>
      <vt:lpstr>3.제출서류확인표(제출 전 확인) </vt:lpstr>
      <vt:lpstr>4.신청서, 개인정보동의서</vt:lpstr>
      <vt:lpstr>5.온라인직무교육 수료증 제출</vt:lpstr>
      <vt:lpstr>6.협약서, 약정서 ※ 인턴십 시작 전 협약, 약정 진행</vt:lpstr>
      <vt:lpstr>7.주간보고서, 주간메모</vt:lpstr>
      <vt:lpstr>8.종합보고서(제출문, 요약문)</vt:lpstr>
      <vt:lpstr>9.근태상황부(출석)</vt:lpstr>
      <vt:lpstr>10.인턴십 현장방문 지도보고서</vt:lpstr>
      <vt:lpstr>11.인턴십 연수기관 평가서</vt:lpstr>
      <vt:lpstr>12.인턴십 성적평가조서</vt:lpstr>
      <vt:lpstr>13.인턴십 수료 증명서</vt:lpstr>
      <vt:lpstr>13.기타사항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58</cp:revision>
  <cp:lastPrinted>2019-07-19T04:51:13Z</cp:lastPrinted>
  <dcterms:created xsi:type="dcterms:W3CDTF">2019-06-27T01:48:55Z</dcterms:created>
  <dcterms:modified xsi:type="dcterms:W3CDTF">2021-01-27T01:55:02Z</dcterms:modified>
</cp:coreProperties>
</file>