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14" r:id="rId4"/>
    <p:sldId id="316" r:id="rId5"/>
    <p:sldId id="317" r:id="rId6"/>
    <p:sldId id="318" r:id="rId7"/>
    <p:sldId id="292" r:id="rId8"/>
    <p:sldId id="264" r:id="rId9"/>
    <p:sldId id="300" r:id="rId10"/>
    <p:sldId id="301" r:id="rId11"/>
    <p:sldId id="267" r:id="rId12"/>
    <p:sldId id="270" r:id="rId13"/>
    <p:sldId id="310" r:id="rId14"/>
    <p:sldId id="304" r:id="rId15"/>
    <p:sldId id="305" r:id="rId16"/>
    <p:sldId id="266" r:id="rId17"/>
    <p:sldId id="327" r:id="rId18"/>
    <p:sldId id="328" r:id="rId19"/>
    <p:sldId id="326" r:id="rId20"/>
    <p:sldId id="312" r:id="rId21"/>
    <p:sldId id="302" r:id="rId22"/>
    <p:sldId id="275" r:id="rId23"/>
    <p:sldId id="274" r:id="rId24"/>
    <p:sldId id="276" r:id="rId25"/>
    <p:sldId id="277" r:id="rId26"/>
    <p:sldId id="27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286" r:id="rId35"/>
    <p:sldId id="288" r:id="rId36"/>
    <p:sldId id="329" r:id="rId37"/>
    <p:sldId id="289" r:id="rId38"/>
    <p:sldId id="291" r:id="rId39"/>
  </p:sldIdLst>
  <p:sldSz cx="9144000" cy="6858000" type="screen4x3"/>
  <p:notesSz cx="9939338" cy="6807200"/>
  <p:embeddedFontLst>
    <p:embeddedFont>
      <p:font typeface="Calibri Light" panose="020F0302020204030204" pitchFamily="34" charset="0"/>
      <p:regular r:id="rId42"/>
      <p:italic r:id="rId43"/>
    </p:embeddedFont>
    <p:embeddedFont>
      <p:font typeface="아리따-돋움(TTF)-Medium" panose="02020603020101020101" pitchFamily="18" charset="-127"/>
      <p:regular r:id="rId44"/>
    </p:embeddedFont>
    <p:embeddedFont>
      <p:font typeface="나눔고딕 Light" panose="020B0600000101010101" charset="-127"/>
      <p:regular r:id="rId45"/>
    </p:embeddedFont>
    <p:embeddedFont>
      <p:font typeface="맑은 고딕" panose="020B0503020000020004" pitchFamily="50" charset="-127"/>
      <p:regular r:id="rId46"/>
      <p:bold r:id="rId47"/>
    </p:embeddedFont>
    <p:embeddedFont>
      <p:font typeface="자연Regular" panose="02030600000101010101" pitchFamily="18" charset="-127"/>
      <p:regular r:id="rId48"/>
    </p:embeddedFont>
    <p:embeddedFont>
      <p:font typeface="스냅스 쉬리 M" panose="02020603020101020101" pitchFamily="18" charset="-127"/>
      <p:regular r:id="rId49"/>
    </p:embeddedFont>
    <p:embeddedFont>
      <p:font typeface="나눔고딕" panose="020D0604000000000000" pitchFamily="50" charset="-127"/>
      <p:regular r:id="rId50"/>
    </p:embeddedFont>
    <p:embeddedFont>
      <p:font typeface="스냅스 두번째쪽지" panose="02020603020101020101" pitchFamily="18" charset="-127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아리따-돋움(TTF)-Bold" panose="02020603020101020101" pitchFamily="18" charset="-127"/>
      <p:regular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590CD"/>
    <a:srgbClr val="DAB2B0"/>
    <a:srgbClr val="FF9966"/>
    <a:srgbClr val="F2F2F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2019-08-31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휴학기간은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재한연한에</a:t>
            </a:r>
            <a:r>
              <a:rPr lang="ko-KR" altLang="en-US" dirty="0" smtClean="0"/>
              <a:t> 포함되지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수업연한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초과시 장학금 혜택 없음</a:t>
            </a:r>
            <a:endParaRPr lang="en-US" altLang="ko-KR" dirty="0" smtClean="0"/>
          </a:p>
          <a:p>
            <a:r>
              <a:rPr lang="ko-KR" altLang="en-US" dirty="0" err="1" smtClean="0"/>
              <a:t>재학연한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초과 불가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 위원회의 의결을 거쳐 신학대학원장의 승인을 얻어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년간 재학 연한을 연장할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181C2-2A5C-4E7B-A892-13EEBE3955A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79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 smtClean="0"/>
              <a:t>목원대학교 신학대학원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2019</a:t>
            </a:r>
            <a:r>
              <a:rPr lang="ko-KR" altLang="en-US" dirty="0" smtClean="0"/>
              <a:t>학년도 후기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226378"/>
            <a:ext cx="3492103" cy="947207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300" dirty="0" smtClean="0"/>
              <a:t>신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편</a:t>
            </a:r>
            <a:r>
              <a:rPr lang="en-US" altLang="ko-KR" sz="3300" dirty="0" smtClean="0"/>
              <a:t>)</a:t>
            </a:r>
            <a:r>
              <a:rPr lang="ko-KR" altLang="en-US" sz="3300" dirty="0" err="1" smtClean="0"/>
              <a:t>입생</a:t>
            </a:r>
            <a:endParaRPr lang="en-US" altLang="ko-KR" sz="3300" dirty="0"/>
          </a:p>
          <a:p>
            <a:r>
              <a:rPr lang="ko-KR" altLang="en-US" sz="3300" dirty="0"/>
              <a:t>오리엔테이션</a:t>
            </a: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48409" y="1682069"/>
            <a:ext cx="8431822" cy="4913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휴학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일반휴학은 재학 중 최대 </a:t>
            </a:r>
            <a:r>
              <a:rPr lang="en-US" altLang="ko-KR" b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4</a:t>
            </a:r>
            <a:r>
              <a:rPr lang="ko-KR" altLang="en-US" b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학기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군휴학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,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육아휴학예외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endParaRPr lang="en-US" altLang="ko-KR" sz="36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종합정보시스템▶학사행정▶휴학원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출력▶작성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후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복학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신청서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미제출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ko-KR" sz="1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종합정보시스템▶학사행정▶복학신청</a:t>
            </a:r>
            <a:endParaRPr lang="en-US" altLang="ko-KR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단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제대복학자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외국인은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복학원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출력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작성 후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제적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미복학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,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미등록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,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재학연한 초과자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등록 및 휴학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복학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2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02424"/>
            <a:ext cx="7446916" cy="4853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Th.M.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(2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년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44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4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 </a:t>
            </a:r>
            <a:r>
              <a:rPr lang="en-US" altLang="ko-KR" sz="38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24</a:t>
            </a:r>
            <a:r>
              <a:rPr lang="ko-KR" altLang="en-US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 또는 논문대체전공과목 </a:t>
            </a:r>
            <a:r>
              <a:rPr lang="en-US" altLang="ko-KR" sz="38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교단필수과목 </a:t>
            </a:r>
            <a:r>
              <a:rPr lang="en-US" altLang="ko-KR" sz="38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14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en-US" altLang="ko-KR" sz="38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4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= </a:t>
            </a:r>
            <a:r>
              <a:rPr lang="en-US" altLang="ko-KR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44</a:t>
            </a:r>
            <a:r>
              <a:rPr lang="ko-KR" altLang="en-US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2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2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9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701336" y="1714500"/>
            <a:ext cx="7375864" cy="4994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M.Div.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(3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년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86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 </a:t>
            </a:r>
            <a:r>
              <a:rPr lang="en-US" altLang="ko-KR" sz="36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24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 또는 논문대체전공과목 </a:t>
            </a:r>
            <a:r>
              <a:rPr lang="en-US" altLang="ko-KR" sz="36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교단필수과목 </a:t>
            </a:r>
            <a:r>
              <a:rPr lang="en-US" altLang="ko-KR" sz="36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14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기초필수과목 </a:t>
            </a:r>
            <a:r>
              <a:rPr lang="en-US" altLang="ko-KR" sz="36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24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기초선택과목 </a:t>
            </a:r>
            <a:r>
              <a:rPr lang="en-US" altLang="ko-KR" sz="36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18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en-US" altLang="ko-KR" sz="36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= </a:t>
            </a:r>
            <a:r>
              <a:rPr lang="en-US" altLang="ko-KR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86</a:t>
            </a:r>
            <a:r>
              <a:rPr lang="ko-KR" altLang="en-US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3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3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02424"/>
            <a:ext cx="7446916" cy="4853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M.A.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(2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년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30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4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  </a:t>
            </a:r>
            <a:r>
              <a:rPr lang="ko-KR" altLang="en-US" sz="4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전공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3800" b="1" dirty="0" smtClean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24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ko-KR" altLang="en-US" sz="3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논문대체전공과목 </a:t>
            </a:r>
            <a:r>
              <a:rPr lang="en-US" altLang="ko-KR" sz="3800" b="1" dirty="0" smtClean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en-US" altLang="ko-KR" sz="20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4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= </a:t>
            </a:r>
            <a:r>
              <a:rPr lang="en-US" altLang="ko-KR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30</a:t>
            </a:r>
            <a:r>
              <a:rPr lang="ko-KR" altLang="en-US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ko-KR" altLang="en-US" sz="5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2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2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9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27538" y="1450731"/>
            <a:ext cx="8159915" cy="51259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교단필수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(14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2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Th.M</a:t>
            </a:r>
            <a:r>
              <a:rPr lang="en-US" altLang="ko-KR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/ M.Div</a:t>
            </a:r>
            <a:r>
              <a:rPr lang="en-US" altLang="ko-KR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.</a:t>
            </a:r>
            <a:r>
              <a:rPr lang="ko-KR" alt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endParaRPr lang="en-US" altLang="ko-KR" sz="4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-1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감리교회신학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(3), 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교리와장정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(P)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      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전도학</a:t>
            </a:r>
            <a:r>
              <a:rPr lang="en-US" altLang="ko-KR" sz="3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2/P),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웨슬리영성수련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(P), 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목회실습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en-US" altLang="ko-KR" sz="3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P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14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-2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감리교회사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웨슬리설교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(2), 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 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속회와소그룹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),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웨슬리영성수련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(P),</a:t>
            </a:r>
            <a:r>
              <a:rPr lang="en-US" altLang="ko-KR" sz="29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29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목회실습</a:t>
            </a:r>
            <a:r>
              <a:rPr lang="en-US" altLang="ko-KR" sz="29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(P)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** </a:t>
            </a:r>
            <a:r>
              <a:rPr lang="ko-KR" altLang="en-US" sz="28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격학기로</a:t>
            </a:r>
            <a:r>
              <a:rPr lang="ko-KR" altLang="en-US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개설됨</a:t>
            </a:r>
            <a:endParaRPr lang="en-US" altLang="ko-KR" sz="28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** </a:t>
            </a:r>
            <a:r>
              <a:rPr lang="ko-KR" altLang="en-US" sz="28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패스과목</a:t>
            </a:r>
            <a:r>
              <a:rPr lang="en-US" altLang="ko-KR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: TH.M</a:t>
            </a:r>
            <a:r>
              <a:rPr lang="en-US" altLang="ko-KR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. 3</a:t>
            </a:r>
            <a:r>
              <a:rPr lang="ko-KR" altLang="en-US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회</a:t>
            </a:r>
            <a:r>
              <a:rPr lang="en-US" altLang="ko-KR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, </a:t>
            </a:r>
            <a:r>
              <a:rPr lang="en-US" altLang="ko-KR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M.Div. </a:t>
            </a:r>
            <a:r>
              <a:rPr lang="en-US" altLang="ko-KR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5</a:t>
            </a:r>
            <a:r>
              <a:rPr lang="ko-KR" altLang="en-US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회 </a:t>
            </a:r>
            <a:r>
              <a:rPr lang="ko-KR" altLang="en-US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이수</a:t>
            </a:r>
            <a:endParaRPr lang="en-US" altLang="ko-KR" sz="28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** </a:t>
            </a:r>
            <a:r>
              <a:rPr lang="ko-KR" altLang="en-US" sz="28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기안수자</a:t>
            </a:r>
            <a:r>
              <a:rPr lang="ko-KR" altLang="en-US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및 </a:t>
            </a:r>
            <a:r>
              <a:rPr lang="ko-KR" altLang="en-US" sz="28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비목회자</a:t>
            </a:r>
            <a:r>
              <a:rPr lang="ko-KR" altLang="en-US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과정은 </a:t>
            </a:r>
            <a:r>
              <a:rPr lang="ko-KR" altLang="en-US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제외</a:t>
            </a:r>
            <a:endParaRPr lang="ko-KR" altLang="en-US" sz="28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2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28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24124" y="1450731"/>
            <a:ext cx="8004415" cy="5134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기초필수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(24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r>
              <a:rPr lang="en-US" altLang="ko-KR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2400" b="1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M.Div</a:t>
            </a:r>
            <a:r>
              <a:rPr lang="en-US" altLang="ko-KR" sz="2400" b="1" dirty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.</a:t>
            </a:r>
            <a:r>
              <a:rPr lang="ko-KR" altLang="en-US" sz="2400" b="1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endParaRPr lang="en-US" altLang="ko-KR" sz="2400" b="1" dirty="0" smtClean="0">
              <a:ln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-1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히브리어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1(3),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신약개론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(3),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       교회사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실천신학개론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8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-2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헬라어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1(3),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구약개론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(3),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     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조직신학개론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(3),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기독교교육개론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** </a:t>
            </a:r>
            <a:r>
              <a:rPr lang="ko-KR" altLang="en-US" sz="2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격학기로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개설됨</a:t>
            </a:r>
            <a:endParaRPr lang="en-US" altLang="ko-KR" sz="2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** </a:t>
            </a: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학부에서 위와 동일한 과목을 이수한 경우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  신학대학원 위원회의  회의를 거쳐 인정받을 수 있다</a:t>
            </a:r>
            <a:r>
              <a:rPr lang="en-US" altLang="ko-KR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.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2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9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538741"/>
            <a:ext cx="7936667" cy="4509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기초선택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18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r>
              <a:rPr lang="en-US" altLang="ko-KR" sz="8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2400" b="1" dirty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M.Div.</a:t>
            </a:r>
            <a:r>
              <a:rPr lang="ko-KR" altLang="en-US" sz="2400" b="1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endParaRPr lang="en-US" altLang="ko-KR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학부에서 이수한 신학 관련 과목 중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3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이상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/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B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이상의 성적을 취득한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과목에 한하여 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신학대학원 위원회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의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회의를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거쳐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인정받을 수 있다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24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** </a:t>
            </a:r>
            <a:r>
              <a:rPr lang="ko-KR" altLang="en-US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학부이수학점을 인정받을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시 해당 학점을 제외한 학점만 이수</a:t>
            </a:r>
            <a:endParaRPr lang="en-US" altLang="ko-KR" sz="24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914400" lvl="2" indent="0">
              <a:spcBef>
                <a:spcPct val="0"/>
              </a:spcBef>
              <a:buNone/>
            </a:pPr>
            <a:endParaRPr lang="ko-KR" altLang="en-US" sz="1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9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325315" y="1908700"/>
            <a:ext cx="8563708" cy="4316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기초전공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18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 </a:t>
            </a:r>
            <a:r>
              <a:rPr lang="en-US" altLang="ko-KR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M.A.</a:t>
            </a:r>
            <a:r>
              <a:rPr lang="ko-KR" alt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endParaRPr lang="en-US" altLang="ko-KR" sz="2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18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-1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학기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: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신약개론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(3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),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교회사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(3),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실천신학개론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(3)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-2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학기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: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구약개론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(3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),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조직신학개론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(3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),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기독교교육개론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** </a:t>
            </a:r>
            <a:r>
              <a:rPr lang="ko-KR" altLang="en-US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격학기로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개설됨</a:t>
            </a:r>
            <a:endParaRPr lang="en-US" altLang="ko-KR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** </a:t>
            </a: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학부에서 위와 동일한 과목을 이수한 경우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</a:t>
            </a: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신학대학원 위원회의 </a:t>
            </a:r>
            <a:r>
              <a:rPr lang="ko-KR" altLang="en-US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회의를 </a:t>
            </a: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거쳐 인정받을 수 </a:t>
            </a:r>
            <a:r>
              <a:rPr lang="ko-KR" altLang="en-US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있음</a:t>
            </a:r>
            <a:endParaRPr lang="en-US" altLang="ko-KR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52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397008"/>
            <a:ext cx="8275240" cy="5029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전공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(24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 </a:t>
            </a: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– </a:t>
            </a:r>
            <a:r>
              <a:rPr lang="en-US" altLang="ko-KR" b="1" dirty="0" err="1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Th.M</a:t>
            </a: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/ </a:t>
            </a:r>
            <a:r>
              <a:rPr lang="en-US" altLang="ko-KR" b="1" dirty="0" err="1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M.Div</a:t>
            </a: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공통</a:t>
            </a: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전공구분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</a:t>
            </a:r>
            <a:r>
              <a:rPr lang="ko-KR" altLang="en-US" sz="3200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구약학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신약학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교회사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조직신학</a:t>
            </a:r>
            <a:r>
              <a:rPr lang="en-US" altLang="ko-KR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실천신학</a:t>
            </a:r>
            <a:r>
              <a:rPr lang="en-US" altLang="ko-KR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endParaRPr lang="ko-KR" altLang="en-US" sz="32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기독교교육학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기독교윤리학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총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7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개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***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(9)+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타전공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(12)+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자유전공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 = 24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!!</a:t>
            </a:r>
          </a:p>
          <a:p>
            <a:pPr marL="0" indent="0" fontAlgn="base">
              <a:buNone/>
            </a:pP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7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개 전공 중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자기전공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선택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기독교윤리학은 안됨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endParaRPr lang="ko-KR" altLang="en-US" sz="24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타전공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 외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4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개 분야에서 한 과목씩 이수하여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12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en-US" altLang="ko-KR" sz="2400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자유전공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3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 포함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</a:p>
          <a:p>
            <a:pPr marL="0" indent="0" fontAlgn="base">
              <a:buNone/>
            </a:pPr>
            <a:endParaRPr lang="ko-KR" altLang="en-US" sz="105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타대학원과목은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 학기에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과목까지만 수강신청 가능</a:t>
            </a: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2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18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2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2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537112" y="1203019"/>
            <a:ext cx="7239682" cy="5516127"/>
            <a:chOff x="975534" y="1146781"/>
            <a:chExt cx="7239682" cy="551612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534" y="1146781"/>
              <a:ext cx="3971362" cy="5516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745414" y="2708365"/>
              <a:ext cx="1927350" cy="385496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4603993" y="2133047"/>
              <a:ext cx="1751651" cy="57531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350"/>
            </a:p>
          </p:txBody>
        </p:sp>
        <p:sp>
          <p:nvSpPr>
            <p:cNvPr id="10" name="Rectangle 4"/>
            <p:cNvSpPr txBox="1">
              <a:spLocks noChangeArrowheads="1"/>
            </p:cNvSpPr>
            <p:nvPr/>
          </p:nvSpPr>
          <p:spPr bwMode="auto">
            <a:xfrm>
              <a:off x="5999555" y="2005213"/>
              <a:ext cx="2215661" cy="43121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ko-KR" altLang="en-US" sz="2400" b="1" dirty="0" err="1" smtClean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자기전공</a:t>
              </a:r>
              <a:endParaRPr kumimoji="0"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308230" y="2848548"/>
            <a:ext cx="4721469" cy="2848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전공분야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(7)</a:t>
            </a:r>
            <a:endParaRPr lang="en-US" altLang="ko-KR" sz="20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구약학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신약학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조직신학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교회사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실천신학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기독교교육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기독교윤리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93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목   차</a:t>
            </a:r>
            <a:r>
              <a:rPr lang="ko-KR" altLang="en-US" sz="4400" dirty="0" smtClean="0"/>
              <a:t> </a:t>
            </a:r>
            <a:endParaRPr lang="ko-KR" altLang="en-US" sz="44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707056" y="1554480"/>
            <a:ext cx="3729892" cy="1917634"/>
          </a:xfrm>
        </p:spPr>
        <p:txBody>
          <a:bodyPr>
            <a:noAutofit/>
          </a:bodyPr>
          <a:lstStyle/>
          <a:p>
            <a:r>
              <a:rPr lang="ko-KR" altLang="en-US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가</a:t>
            </a:r>
            <a:r>
              <a:rPr lang="en-US" altLang="ko-KR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. </a:t>
            </a:r>
            <a:r>
              <a:rPr lang="ko-KR" altLang="en-US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대학원 소개</a:t>
            </a:r>
            <a:endParaRPr lang="en-US" altLang="ko-KR" sz="4000" b="1" dirty="0" smtClean="0">
              <a:latin typeface="스냅스 두번째쪽지" panose="02020603020101020101" pitchFamily="18" charset="-127"/>
              <a:ea typeface="스냅스 두번째쪽지" panose="02020603020101020101" pitchFamily="18" charset="-127"/>
            </a:endParaRPr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en-US" altLang="ko-KR" sz="2000" dirty="0" smtClean="0"/>
              <a:t>-</a:t>
            </a:r>
            <a:r>
              <a:rPr lang="ko-KR" altLang="en-US" sz="2000" dirty="0" err="1"/>
              <a:t>원우회</a:t>
            </a:r>
            <a:r>
              <a:rPr lang="ko-KR" altLang="en-US" sz="2000" dirty="0"/>
              <a:t> 소개</a:t>
            </a:r>
            <a:endParaRPr lang="en-US" altLang="ko-KR" sz="2000" dirty="0"/>
          </a:p>
          <a:p>
            <a:r>
              <a:rPr lang="en-US" altLang="ko-KR" sz="2000" dirty="0" smtClean="0"/>
              <a:t>       -</a:t>
            </a:r>
            <a:r>
              <a:rPr lang="ko-KR" altLang="en-US" sz="2000" dirty="0" smtClean="0"/>
              <a:t>학회 소개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/>
              <a:t>교수 소개</a:t>
            </a:r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14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2707056" y="4023361"/>
            <a:ext cx="4441889" cy="1537854"/>
          </a:xfrm>
        </p:spPr>
        <p:txBody>
          <a:bodyPr>
            <a:noAutofit/>
          </a:bodyPr>
          <a:lstStyle/>
          <a:p>
            <a:r>
              <a:rPr lang="ko-KR" altLang="en-US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나</a:t>
            </a:r>
            <a:r>
              <a:rPr lang="en-US" altLang="ko-KR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. </a:t>
            </a:r>
            <a:r>
              <a:rPr lang="ko-KR" altLang="en-US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학사 안내</a:t>
            </a:r>
            <a:endParaRPr lang="en-US" altLang="ko-KR" sz="4000" b="1" dirty="0" smtClean="0">
              <a:latin typeface="스냅스 두번째쪽지" panose="02020603020101020101" pitchFamily="18" charset="-127"/>
              <a:ea typeface="스냅스 두번째쪽지" panose="02020603020101020101" pitchFamily="18" charset="-127"/>
            </a:endParaRPr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졸업이수학점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수강신청방법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장학금에 대한 안내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397008"/>
            <a:ext cx="8275240" cy="5029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전공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(24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 </a:t>
            </a: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– M.A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전공구분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</a:t>
            </a:r>
            <a:r>
              <a:rPr lang="ko-KR" altLang="en-US" sz="3200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구약학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신약학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교회사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조직신학</a:t>
            </a:r>
            <a:r>
              <a:rPr lang="en-US" altLang="ko-KR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실천신학</a:t>
            </a:r>
            <a:r>
              <a:rPr lang="en-US" altLang="ko-KR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endParaRPr lang="ko-KR" altLang="en-US" sz="32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기독교교육학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기독교윤리학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총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7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개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***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(3)+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선택전공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(3)+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(18) = 24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!!</a:t>
            </a:r>
          </a:p>
          <a:p>
            <a:pPr marL="0" indent="0" fontAlgn="base">
              <a:buNone/>
            </a:pP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7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개 전공 중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자기전공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선택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기독교윤리학은 안됨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endParaRPr lang="ko-KR" altLang="en-US" sz="24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선택전공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3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 포함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기초전공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18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</a:t>
            </a:r>
            <a:endParaRPr lang="en-US" altLang="ko-KR" sz="2400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endParaRPr lang="ko-KR" altLang="en-US" sz="105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타대학원과목은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 학기에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과목까지만 수강신청 가능</a:t>
            </a: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2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2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667933"/>
            <a:ext cx="8275240" cy="47201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논문</a:t>
            </a:r>
            <a:r>
              <a:rPr lang="en-US" altLang="ko-KR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or</a:t>
            </a:r>
            <a:r>
              <a:rPr lang="ko-KR" altLang="en-US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논문대체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(6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endParaRPr lang="en-US" altLang="ko-KR" sz="1800" b="1" dirty="0">
              <a:ln>
                <a:solidFill>
                  <a:prstClr val="black">
                    <a:lumMod val="85000"/>
                    <a:lumOff val="15000"/>
                    <a:alpha val="30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Th.M.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/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M.A.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2-3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M.Div.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4-5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학기에  신청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 작성자는 마지막 학기에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(6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을 수강신청하고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논문을 작성함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논문지도비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12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만원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논문심사비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9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만원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Or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논문대체자는 자기전공과목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이수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 </a:t>
            </a: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2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8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679331"/>
            <a:ext cx="7446916" cy="4969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 </a:t>
            </a:r>
            <a:r>
              <a:rPr lang="ko-KR" altLang="en-US" sz="4000" b="1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웨슬리 </a:t>
            </a:r>
            <a:r>
              <a:rPr lang="ko-KR" altLang="en-US" sz="4000" b="1" dirty="0" err="1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영성수련과</a:t>
            </a:r>
            <a:r>
              <a:rPr lang="ko-KR" altLang="en-US" sz="4000" b="1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4000" b="1" dirty="0" err="1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목회실습</a:t>
            </a:r>
            <a:endParaRPr lang="en-US" altLang="ko-KR" b="1" dirty="0">
              <a:ln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buNone/>
            </a:pP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Th.M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과정  ☞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3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회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이수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M.Div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과정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☞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5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회 이수 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buNone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M.A.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과정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☞ 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해당없음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algn="ctr"/>
            <a:r>
              <a:rPr lang="ko-KR" altLang="en-US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미이수시</a:t>
            </a:r>
            <a:r>
              <a:rPr lang="ko-KR" altLang="en-US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졸업 </a:t>
            </a:r>
            <a:r>
              <a:rPr lang="ko-KR" altLang="en-US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불가</a:t>
            </a:r>
            <a:r>
              <a:rPr lang="en-US" altLang="ko-KR" sz="2400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endParaRPr lang="en-US" altLang="ko-KR" sz="1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FontTx/>
              <a:buChar char="-"/>
            </a:pPr>
            <a:r>
              <a:rPr lang="ko-KR" altLang="en-US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웨슬리영성수련</a:t>
            </a:r>
            <a:endParaRPr lang="en-US" altLang="ko-KR" sz="32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“</a:t>
            </a:r>
            <a:r>
              <a:rPr lang="ko-KR" alt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웨슬리영성수련</a:t>
            </a:r>
            <a:r>
              <a:rPr lang="en-US" altLang="ko-KR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”</a:t>
            </a:r>
            <a:r>
              <a:rPr lang="ko-KR" alt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과목 수강신청 후 패스</a:t>
            </a:r>
            <a:endParaRPr lang="en-US" altLang="ko-KR" sz="20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>
              <a:buFontTx/>
              <a:buChar char="-"/>
            </a:pPr>
            <a:r>
              <a:rPr lang="ko-KR" altLang="en-US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목회 실습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buNone/>
            </a:pPr>
            <a:r>
              <a:rPr lang="ko-KR" altLang="en-US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“</a:t>
            </a:r>
            <a:r>
              <a:rPr lang="ko-KR" alt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목회실습</a:t>
            </a:r>
            <a:r>
              <a:rPr lang="en-US" altLang="ko-KR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”</a:t>
            </a:r>
            <a:r>
              <a:rPr lang="ko-KR" alt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과목 수강신청 필수</a:t>
            </a:r>
            <a:endParaRPr lang="en-US" altLang="ko-KR" sz="20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buNone/>
            </a:pPr>
            <a:r>
              <a:rPr lang="en-US" altLang="ko-KR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</a:t>
            </a:r>
            <a:r>
              <a:rPr lang="ko-KR" alt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지도교수와 상담 후</a:t>
            </a:r>
            <a:r>
              <a:rPr lang="en-US" altLang="ko-KR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“</a:t>
            </a:r>
            <a:r>
              <a:rPr lang="ko-KR" altLang="en-US" sz="20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목회실습</a:t>
            </a:r>
            <a:r>
              <a:rPr lang="ko-KR" alt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보고서</a:t>
            </a:r>
            <a:r>
              <a:rPr lang="en-US" altLang="ko-KR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”</a:t>
            </a:r>
            <a:r>
              <a:rPr lang="ko-KR" altLang="en-US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제출</a:t>
            </a:r>
            <a:endParaRPr lang="en-US" altLang="ko-KR" sz="20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buNone/>
            </a:pPr>
            <a:endParaRPr lang="en-US" altLang="ko-KR" sz="6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004</a:t>
            </a:r>
            <a:endParaRPr lang="ko-KR" altLang="en-US" sz="2400" dirty="0"/>
          </a:p>
        </p:txBody>
      </p:sp>
      <p:sp>
        <p:nvSpPr>
          <p:cNvPr id="19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웨슬리영성수련과 </a:t>
            </a:r>
            <a:r>
              <a:rPr lang="ko-KR" altLang="en-US" sz="3200" dirty="0" err="1" smtClean="0"/>
              <a:t>목회실습</a:t>
            </a:r>
            <a:endParaRPr lang="en-US" altLang="ko-KR" sz="3200" dirty="0" smtClean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0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133599"/>
            <a:ext cx="8043199" cy="4205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Th.M. 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과정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교단필수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감리교회사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웨슬리신학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M.Div. / M.A. 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과정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기초필수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기초선택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기초전공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FontTx/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학부 성적 인정은 최대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15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학점까지로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한다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buNone/>
              <a:defRPr/>
            </a:pPr>
            <a:endParaRPr lang="en-US" altLang="ko-KR" sz="1100" dirty="0" smtClean="0"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100" dirty="0"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웨슬리영성수련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채플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은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학점인정이 되지 않습니다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</a:p>
          <a:p>
            <a:pPr marL="0" indent="0" algn="ctr"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목원대 신학대학 기독교교육전공자는 예외로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.)</a:t>
            </a: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4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8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/>
              <a:t>학부학점인정 안내</a:t>
            </a:r>
          </a:p>
        </p:txBody>
      </p:sp>
      <p:sp>
        <p:nvSpPr>
          <p:cNvPr id="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4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244415"/>
            <a:ext cx="7856578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입학시험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“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신학영어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”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점 이상인 자는 면제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점 미만인 자는 영어수업을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반드시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PASS(70</a:t>
            </a:r>
            <a:r>
              <a:rPr lang="ko-KR" altLang="en-US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점이상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 </a:t>
            </a: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하여야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**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영어수업 대상자 확인은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3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층 게시판을 참고하시기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바랍니다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005</a:t>
            </a:r>
            <a:endParaRPr lang="ko-KR" altLang="en-US" sz="2400" dirty="0"/>
          </a:p>
        </p:txBody>
      </p:sp>
      <p:sp>
        <p:nvSpPr>
          <p:cNvPr id="23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영어수업에 대한 안내</a:t>
            </a:r>
            <a:endParaRPr lang="en-US" altLang="ko-KR" sz="3200" dirty="0" smtClean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2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919504" y="2037774"/>
            <a:ext cx="7406811" cy="43552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입학시험 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점 이상인 자는 면제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점 미만인 자는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매 학기 실시되는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성경시험에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응시하여 졸업 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반드시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PASS(60</a:t>
            </a:r>
            <a:r>
              <a:rPr lang="ko-KR" altLang="en-US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점 이상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하여야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* 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**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성경시험  응시 대상자 확인은 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층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게시판을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참고하시기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바랍니다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.</a:t>
            </a: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*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신청기간에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신청서와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응시료를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납부해야 함</a:t>
            </a:r>
          </a:p>
          <a:p>
            <a:pPr>
              <a:buNone/>
              <a:defRPr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006</a:t>
            </a:r>
            <a:endParaRPr lang="ko-KR" altLang="en-US" sz="2400" dirty="0"/>
          </a:p>
        </p:txBody>
      </p:sp>
      <p:sp>
        <p:nvSpPr>
          <p:cNvPr id="17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err="1" smtClean="0"/>
              <a:t>성경시험</a:t>
            </a:r>
            <a:endParaRPr lang="en-US" altLang="ko-KR" sz="3200" dirty="0" smtClean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1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740877"/>
            <a:ext cx="7487840" cy="47996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 </a:t>
            </a: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응시자격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1. Th.M./M.A.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 이상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M.Div.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5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이상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정규등록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자로서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외국어 시험에 합격하고 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졸업에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필요한 학점을 이수한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endParaRPr lang="ko-KR" altLang="en-US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2.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논문학기에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과목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(6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이하만 남은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endParaRPr lang="en-US" altLang="ko-KR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신청기간에 신청서와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응시료를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납부해야 함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007</a:t>
            </a:r>
            <a:endParaRPr lang="ko-KR" altLang="en-US" sz="2400" dirty="0"/>
          </a:p>
        </p:txBody>
      </p:sp>
      <p:sp>
        <p:nvSpPr>
          <p:cNvPr id="12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종합시험</a:t>
            </a:r>
            <a:endParaRPr lang="en-US" altLang="ko-KR" sz="3200" dirty="0" smtClean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9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765730"/>
            <a:ext cx="7411640" cy="4725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 학기 </a:t>
            </a:r>
            <a:r>
              <a:rPr lang="ko-KR" alt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신청학점</a:t>
            </a:r>
            <a:r>
              <a:rPr lang="en-US" altLang="ko-KR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최소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~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21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</a:t>
            </a:r>
            <a:r>
              <a:rPr lang="en-US" altLang="ko-KR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조기졸업 없음</a:t>
            </a:r>
            <a:r>
              <a:rPr lang="en-US" altLang="ko-KR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endParaRPr lang="en-US" altLang="ko-KR" sz="2000" dirty="0">
              <a:ln>
                <a:solidFill>
                  <a:srgbClr val="FF0000">
                    <a:alpha val="30000"/>
                  </a:srgb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전공학점</a:t>
            </a: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제한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한학기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12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en-US" altLang="ko-KR" b="1" dirty="0" smtClean="0">
              <a:ln>
                <a:solidFill>
                  <a:srgbClr val="FF0000">
                    <a:alpha val="30000"/>
                  </a:srgb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>
                <a:solidFill>
                  <a:srgbClr val="FF0000">
                    <a:alpha val="30000"/>
                  </a:srgb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-</a:t>
            </a:r>
            <a:r>
              <a:rPr lang="ko-KR" altLang="en-US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 인정</a:t>
            </a:r>
            <a:endParaRPr lang="en-US" altLang="ko-KR" sz="32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수업 </a:t>
            </a:r>
            <a:r>
              <a:rPr lang="ko-KR" altLang="en-US" b="1" dirty="0" err="1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시수의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3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분의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2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이상 출석하고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, 70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점 이상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.</a:t>
            </a: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재학조교</a:t>
            </a:r>
            <a:r>
              <a:rPr lang="ko-KR" alt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장학금 대상</a:t>
            </a:r>
            <a:endParaRPr lang="en-US" altLang="ko-KR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직전학기 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총 </a:t>
            </a:r>
            <a:r>
              <a:rPr lang="ko-KR" altLang="en-US" b="1" dirty="0" err="1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취득학점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9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이상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&amp;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</a:rPr>
              <a:t>B+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</a:rPr>
              <a:t>이상 취득한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</a:rPr>
              <a:t>자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</a:rPr>
              <a:t>.</a:t>
            </a:r>
            <a:endParaRPr lang="ko-KR" altLang="en-US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★★★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1"/>
          <p:cNvSpPr txBox="1">
            <a:spLocks/>
          </p:cNvSpPr>
          <p:nvPr/>
        </p:nvSpPr>
        <p:spPr>
          <a:xfrm>
            <a:off x="1699177" y="743434"/>
            <a:ext cx="597650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수강신청 및 </a:t>
            </a:r>
            <a:r>
              <a:rPr lang="ko-KR" altLang="en-US" sz="3200" dirty="0" err="1" smtClean="0"/>
              <a:t>학점취득시</a:t>
            </a:r>
            <a:r>
              <a:rPr lang="ko-KR" altLang="en-US" sz="3200" dirty="0" smtClean="0"/>
              <a:t> 유의사항</a:t>
            </a:r>
            <a:endParaRPr lang="en-US" altLang="ko-KR" sz="3200" dirty="0" smtClean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9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2500" r="13294"/>
          <a:stretch/>
        </p:blipFill>
        <p:spPr>
          <a:xfrm>
            <a:off x="275632" y="1500325"/>
            <a:ext cx="8735021" cy="448686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5632" y="5216467"/>
            <a:ext cx="4807729" cy="123880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수강신청 기간</a:t>
            </a:r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9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월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~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9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금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6292850" y="2349400"/>
            <a:ext cx="116828" cy="19849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868130" y="1864576"/>
            <a:ext cx="749300" cy="4318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12677" y="3646640"/>
            <a:ext cx="358726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www.mokwon.ac.kr </a:t>
            </a:r>
          </a:p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“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종합정보시스템</a:t>
            </a:r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” 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클릭</a:t>
            </a:r>
            <a:endParaRPr lang="en-US" altLang="ko-KR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021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2500" r="13294"/>
          <a:stretch/>
        </p:blipFill>
        <p:spPr>
          <a:xfrm>
            <a:off x="275632" y="1500325"/>
            <a:ext cx="8735021" cy="448686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5632" y="5216467"/>
            <a:ext cx="4807729" cy="123880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수강신청 기간</a:t>
            </a:r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9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월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~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9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금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6292850" y="2349400"/>
            <a:ext cx="116828" cy="19849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868130" y="1864576"/>
            <a:ext cx="749300" cy="4318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12677" y="3646640"/>
            <a:ext cx="358726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www.mokwon.ac.kr </a:t>
            </a:r>
          </a:p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“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종합정보시스템</a:t>
            </a:r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” 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클릭</a:t>
            </a:r>
            <a:endParaRPr lang="en-US" altLang="ko-KR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432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89296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권오훈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실천신학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신학대학원 원장</a:t>
            </a:r>
            <a:endParaRPr lang="en-US" altLang="ko-KR" sz="2400" b="1" dirty="0">
              <a:solidFill>
                <a:srgbClr val="FF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8"/>
          <a:stretch/>
        </p:blipFill>
        <p:spPr bwMode="auto">
          <a:xfrm>
            <a:off x="444818" y="1784127"/>
            <a:ext cx="2205692" cy="2592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3265951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65951" y="496681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이선희 명</a:t>
            </a:r>
            <a:r>
              <a:rPr lang="ko-KR" altLang="en-US" sz="2400" b="1" dirty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예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조직신학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64" y="1772816"/>
            <a:ext cx="22034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197678" y="501317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임동원 </a:t>
            </a:r>
            <a:r>
              <a:rPr lang="ko-KR" altLang="ko-KR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교수님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 fontAlgn="t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구약학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32" y="1772816"/>
            <a:ext cx="20977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4" y="1292468"/>
            <a:ext cx="8356403" cy="532813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266329" cy="224003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2"/>
            <a:ext cx="2363201" cy="53911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</p:txBody>
      </p:sp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8" name="폭발 2 7"/>
          <p:cNvSpPr/>
          <p:nvPr/>
        </p:nvSpPr>
        <p:spPr>
          <a:xfrm>
            <a:off x="1276350" y="2253029"/>
            <a:ext cx="361950" cy="1619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2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3"/>
            <a:ext cx="2363201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189492" y="4934036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21760" y="3758064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954215" y="4251776"/>
            <a:ext cx="3553114" cy="7869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267633" y="4024347"/>
            <a:ext cx="2636669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39442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892669"/>
            <a:ext cx="3635034" cy="43548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083361" y="2262583"/>
            <a:ext cx="2363201" cy="880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수강신청과목</a:t>
            </a:r>
            <a:endParaRPr lang="en-US" altLang="ko-KR" sz="2400" b="1" dirty="0" smtClean="0">
              <a:solidFill>
                <a:srgbClr val="000000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2244" y="3509130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07943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12"/>
          <a:stretch/>
        </p:blipFill>
        <p:spPr>
          <a:xfrm>
            <a:off x="311781" y="1122354"/>
            <a:ext cx="8383811" cy="5331200"/>
          </a:xfrm>
          <a:prstGeom prst="rect">
            <a:avLst/>
          </a:prstGeom>
        </p:spPr>
      </p:pic>
      <p:sp>
        <p:nvSpPr>
          <p:cNvPr id="10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7308732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인정학점</a:t>
            </a:r>
            <a:r>
              <a:rPr lang="ko-KR" altLang="en-US" dirty="0" smtClean="0"/>
              <a:t> 및 시험 </a:t>
            </a:r>
            <a:r>
              <a:rPr lang="ko-KR" altLang="en-US" dirty="0" err="1" smtClean="0"/>
              <a:t>패스여부</a:t>
            </a:r>
            <a:r>
              <a:rPr lang="ko-KR" altLang="en-US" dirty="0" smtClean="0"/>
              <a:t> 확인방법</a:t>
            </a:r>
            <a:endParaRPr lang="ko-KR" altLang="en-US" dirty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164918" y="2286999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153883" y="2981590"/>
            <a:ext cx="851263" cy="2979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565531" y="4320953"/>
            <a:ext cx="342900" cy="1024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118231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048500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298199" y="3868356"/>
            <a:ext cx="56035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5971567" y="4833338"/>
            <a:ext cx="378835" cy="6687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596979" y="4309040"/>
            <a:ext cx="2374588" cy="12350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kumimoji="0" lang="en-US" altLang="ko-KR" sz="600" b="1" dirty="0" smtClean="0"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smtClean="0"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학부 </a:t>
            </a:r>
            <a:endParaRPr kumimoji="0" lang="en-US" altLang="ko-KR" sz="2400" b="1" dirty="0" smtClean="0"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err="1" smtClean="0"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인정학점</a:t>
            </a:r>
            <a:endParaRPr kumimoji="0" lang="ko-KR" altLang="en-US" sz="2400" b="1" dirty="0"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9" y="3064075"/>
            <a:ext cx="2370138" cy="804281"/>
          </a:xfrm>
          <a:prstGeom prst="rect">
            <a:avLst/>
          </a:prstGeom>
        </p:spPr>
      </p:pic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78243" y="2947018"/>
            <a:ext cx="869548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743066" y="3147645"/>
            <a:ext cx="635177" cy="34764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3789485" y="2968379"/>
            <a:ext cx="2215661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시험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패스여부</a:t>
            </a:r>
            <a:endParaRPr kumimoji="0" lang="ko-KR" altLang="en-US" sz="2400" b="1" dirty="0"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56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33122" y="1623646"/>
            <a:ext cx="8275240" cy="459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모교장학금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/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지역장학금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선감면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학업보조장학금</a:t>
            </a:r>
            <a:endParaRPr lang="en-US" altLang="ko-KR" sz="36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 </a:t>
            </a: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입학성적우수장학금</a:t>
            </a: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입학시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endParaRPr lang="en-US" altLang="ko-KR" sz="1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성적우수장학금</a:t>
            </a: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재학생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endParaRPr lang="en-US" altLang="ko-KR" sz="14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신학대학 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특성화장학금</a:t>
            </a:r>
            <a:endParaRPr lang="en-US" altLang="ko-KR" sz="11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재학조교장학금</a:t>
            </a:r>
            <a:endParaRPr lang="en-US" altLang="ko-KR" sz="12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기타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감리교단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장학금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재직조교 장학금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등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※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모든 장학금의 수혜 범위 및 대상은 신학대학원 위원회 회의를 통해 결정됨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※ 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재학조교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장학금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지급자격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endParaRPr lang="en-US" altLang="ko-KR" sz="20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   직전학기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취득학점 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9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학점 이상인자로서 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실점수가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85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점 이상 신청자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.</a:t>
            </a:r>
            <a:endParaRPr lang="ko-KR" altLang="en-US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32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008</a:t>
            </a:r>
            <a:endParaRPr lang="ko-KR" altLang="en-US" sz="2400" dirty="0"/>
          </a:p>
        </p:txBody>
      </p:sp>
      <p:sp>
        <p:nvSpPr>
          <p:cNvPr id="1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장학금</a:t>
            </a:r>
            <a:endParaRPr lang="en-US" altLang="ko-KR" sz="3200" dirty="0" smtClean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4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34380" y="1683657"/>
            <a:ext cx="8275240" cy="49049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buAutoNum type="arabicParenR"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학사일정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및 학칙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규정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내규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등은 신학대학원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홈페이지를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참고하시기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2)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종합정보시스템에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개인정보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주소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연락처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계좌번호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입력하여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3)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목원대학교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통합앱을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설치후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로그인 하시기 바랍니다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4)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수강신청 기간은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9.2.(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월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 ~ 9.6.(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금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이며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수업은 오늘부터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시작됩니다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400" dirty="0" smtClean="0"/>
              <a:t>광고</a:t>
            </a:r>
            <a:endParaRPr lang="ko-KR" altLang="en-US" sz="2400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5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783151" y="1229032"/>
            <a:ext cx="453740" cy="19532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400" dirty="0" smtClean="0"/>
              <a:t>광고</a:t>
            </a:r>
            <a:endParaRPr lang="ko-KR" altLang="en-US" sz="2400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63" y="1194228"/>
            <a:ext cx="2617928" cy="4658942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13" y="3523699"/>
            <a:ext cx="1841533" cy="300573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그룹 4"/>
          <p:cNvGrpSpPr/>
          <p:nvPr/>
        </p:nvGrpSpPr>
        <p:grpSpPr>
          <a:xfrm>
            <a:off x="3121512" y="1203020"/>
            <a:ext cx="2661639" cy="4689859"/>
            <a:chOff x="2267943" y="1192013"/>
            <a:chExt cx="2661639" cy="46898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943" y="1192013"/>
              <a:ext cx="2550241" cy="4689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543063" y="3290758"/>
              <a:ext cx="120332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422531" y="1233485"/>
              <a:ext cx="50705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599953" y="3613638"/>
            <a:ext cx="565138" cy="47939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805" y="148433"/>
            <a:ext cx="1863041" cy="32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360486" y="1905465"/>
            <a:ext cx="8678006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5)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예비군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관련 문의사항은 예비군연대로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문의하시기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(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042-829-7177 /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학생회관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층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N224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endParaRPr lang="en-US" altLang="ko-KR" sz="1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6)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각종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증명서는 학생서비스센터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학생회관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층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에서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발급합니다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.</a:t>
            </a:r>
          </a:p>
          <a:p>
            <a:pPr marL="0" indent="0" fontAlgn="base">
              <a:buNone/>
            </a:pPr>
            <a:endParaRPr lang="en-US" altLang="ko-KR" sz="14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</a:rPr>
              <a:t>7)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기타 문의사항은 신학대학원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교학과로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연락주시기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.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  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☎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042-829-7052~3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fontAlgn="base">
              <a:buNone/>
            </a:pPr>
            <a:endParaRPr lang="en-US" altLang="ko-KR" sz="5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  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* </a:t>
            </a:r>
            <a:r>
              <a:rPr lang="ko-KR" altLang="en-US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업무시간 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: </a:t>
            </a:r>
            <a:r>
              <a:rPr lang="ko-KR" altLang="en-US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오전 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9</a:t>
            </a:r>
            <a:r>
              <a:rPr lang="ko-KR" altLang="en-US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시 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~ </a:t>
            </a:r>
            <a:r>
              <a:rPr lang="ko-KR" altLang="en-US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오후 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5</a:t>
            </a:r>
            <a:r>
              <a:rPr lang="ko-KR" altLang="en-US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시 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점심시간 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12:00~13:00)</a:t>
            </a: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fontAlgn="base">
              <a:buNone/>
            </a:pP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400" dirty="0" smtClean="0"/>
              <a:t>광고</a:t>
            </a:r>
            <a:endParaRPr lang="ko-KR" altLang="en-US" sz="2400" dirty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6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1862052"/>
            <a:ext cx="3492103" cy="3127198"/>
          </a:xfrm>
        </p:spPr>
        <p:txBody>
          <a:bodyPr>
            <a:normAutofit/>
          </a:bodyPr>
          <a:lstStyle/>
          <a:p>
            <a:r>
              <a:rPr lang="ko-KR" altLang="en-US" sz="3300" dirty="0" smtClean="0"/>
              <a:t>학사관리 철저히</a:t>
            </a:r>
            <a:r>
              <a:rPr lang="en-US" altLang="ko-KR" sz="3300" dirty="0" smtClean="0"/>
              <a:t>!</a:t>
            </a:r>
          </a:p>
          <a:p>
            <a:r>
              <a:rPr lang="ko-KR" altLang="en-US" sz="3300" dirty="0" smtClean="0"/>
              <a:t>대학원 생활</a:t>
            </a:r>
            <a:endParaRPr lang="en-US" altLang="ko-KR" sz="3300" dirty="0" smtClean="0"/>
          </a:p>
          <a:p>
            <a:r>
              <a:rPr lang="ko-KR" altLang="en-US" sz="3300" dirty="0" smtClean="0"/>
              <a:t>파이팅</a:t>
            </a:r>
            <a:r>
              <a:rPr lang="en-US" altLang="ko-KR" sz="33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58146" y="1612953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58318" y="1612953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12694" y="4940700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유장환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조직신학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9026" y="4940701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조은하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기독교교육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62" y="1753660"/>
            <a:ext cx="2182114" cy="258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_x196822576" descr="EMB00001e7001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8"/>
          <a:stretch>
            <a:fillRect/>
          </a:stretch>
        </p:blipFill>
        <p:spPr bwMode="auto">
          <a:xfrm>
            <a:off x="6193471" y="1775158"/>
            <a:ext cx="2177966" cy="25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76519" y="1612953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0" y="1756969"/>
            <a:ext cx="216812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0514" y="495841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이희학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구약학</a:t>
            </a:r>
            <a:endParaRPr lang="ko-KR" altLang="en-US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187624" y="1611435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1351167" y="1755451"/>
            <a:ext cx="21211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15616" y="477978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권진호교수님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교회사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208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김정희교수님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기독교교육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" b="2987"/>
          <a:stretch/>
        </p:blipFill>
        <p:spPr>
          <a:xfrm>
            <a:off x="5418279" y="1793091"/>
            <a:ext cx="2195873" cy="25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810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0900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나인선교수님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실천신학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28631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286318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이정순교수님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조직신학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4" y="1738015"/>
            <a:ext cx="2259500" cy="26097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44" y="1738015"/>
            <a:ext cx="2272560" cy="260972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06363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063636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박찬웅교수님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신약학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1758425"/>
            <a:ext cx="2281878" cy="26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/>
              <a:t>CONTENTS</a:t>
            </a:r>
            <a:endParaRPr lang="ko-KR" altLang="en-US" sz="44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2454729" y="2472466"/>
            <a:ext cx="999462" cy="32504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001</a:t>
            </a:r>
            <a:endParaRPr lang="ko-KR" altLang="en-US" sz="32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3454192" y="2472466"/>
            <a:ext cx="4157402" cy="32504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졸업이수학점 안내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>
          <a:xfrm>
            <a:off x="2454729" y="3450795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002</a:t>
            </a:r>
            <a:endParaRPr lang="ko-KR" altLang="en-US" sz="2800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>
          <a:xfrm>
            <a:off x="3454193" y="3450795"/>
            <a:ext cx="3450875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수강신청방법 안내</a:t>
            </a:r>
            <a:endParaRPr lang="en-US" altLang="ko-KR" sz="2800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4"/>
          </p:nvPr>
        </p:nvSpPr>
        <p:spPr>
          <a:xfrm>
            <a:off x="2454729" y="4430332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003</a:t>
            </a:r>
            <a:endParaRPr lang="ko-KR" altLang="en-US" sz="3200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3454191" y="4427935"/>
            <a:ext cx="3254596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장학금에 대한 안내</a:t>
            </a:r>
          </a:p>
        </p:txBody>
      </p:sp>
    </p:spTree>
    <p:extLst>
      <p:ext uri="{BB962C8B-B14F-4D97-AF65-F5344CB8AC3E}">
        <p14:creationId xmlns:p14="http://schemas.microsoft.com/office/powerpoint/2010/main" val="198691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001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과정구분</a:t>
            </a:r>
            <a:r>
              <a:rPr lang="ko-KR" altLang="en-US" dirty="0" smtClean="0"/>
              <a:t> 및 수업</a:t>
            </a:r>
            <a:r>
              <a:rPr lang="en-US" altLang="ko-KR" dirty="0" smtClean="0"/>
              <a:t>·</a:t>
            </a:r>
            <a:r>
              <a:rPr lang="ko-KR" altLang="en-US" dirty="0" smtClean="0"/>
              <a:t>재학연한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20078"/>
              </p:ext>
            </p:extLst>
          </p:nvPr>
        </p:nvGraphicFramePr>
        <p:xfrm>
          <a:off x="630284" y="1696915"/>
          <a:ext cx="7748784" cy="47457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11754">
                  <a:extLst>
                    <a:ext uri="{9D8B030D-6E8A-4147-A177-3AD203B41FA5}">
                      <a16:colId xmlns:a16="http://schemas.microsoft.com/office/drawing/2014/main" val="717006638"/>
                    </a:ext>
                  </a:extLst>
                </a:gridCol>
                <a:gridCol w="2099917">
                  <a:extLst>
                    <a:ext uri="{9D8B030D-6E8A-4147-A177-3AD203B41FA5}">
                      <a16:colId xmlns:a16="http://schemas.microsoft.com/office/drawing/2014/main" val="71058179"/>
                    </a:ext>
                  </a:extLst>
                </a:gridCol>
                <a:gridCol w="162721">
                  <a:extLst>
                    <a:ext uri="{9D8B030D-6E8A-4147-A177-3AD203B41FA5}">
                      <a16:colId xmlns:a16="http://schemas.microsoft.com/office/drawing/2014/main" val="962496493"/>
                    </a:ext>
                  </a:extLst>
                </a:gridCol>
                <a:gridCol w="1937196">
                  <a:extLst>
                    <a:ext uri="{9D8B030D-6E8A-4147-A177-3AD203B41FA5}">
                      <a16:colId xmlns:a16="http://schemas.microsoft.com/office/drawing/2014/main" val="1728103099"/>
                    </a:ext>
                  </a:extLst>
                </a:gridCol>
                <a:gridCol w="1937196">
                  <a:extLst>
                    <a:ext uri="{9D8B030D-6E8A-4147-A177-3AD203B41FA5}">
                      <a16:colId xmlns:a16="http://schemas.microsoft.com/office/drawing/2014/main" val="2717793365"/>
                    </a:ext>
                  </a:extLst>
                </a:gridCol>
              </a:tblGrid>
              <a:tr h="820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kern="1200" dirty="0" smtClean="0">
                          <a:ln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과정 구분</a:t>
                      </a:r>
                      <a:endParaRPr lang="ko-KR" altLang="en-US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나눔고딕" panose="020D0604000000000000" pitchFamily="50" charset="-127"/>
                          <a:cs typeface="+mn-cs"/>
                        </a:rPr>
                        <a:t>Th.M. </a:t>
                      </a:r>
                      <a:r>
                        <a:rPr lang="ko-KR" altLang="en-US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과정</a:t>
                      </a:r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ea typeface="나눔고딕" panose="020D0604000000000000" pitchFamily="50" charset="-127"/>
                        </a:rPr>
                        <a:t>M.A</a:t>
                      </a:r>
                      <a:r>
                        <a:rPr lang="en-US" altLang="ko-KR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나눔고딕" panose="020D0604000000000000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과정</a:t>
                      </a:r>
                      <a:endParaRPr lang="ko-KR" alt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ea typeface="나눔고딕" panose="020D0604000000000000" pitchFamily="50" charset="-127"/>
                        </a:rPr>
                        <a:t>M.Div</a:t>
                      </a:r>
                      <a:r>
                        <a:rPr lang="en-US" altLang="ko-KR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나눔고딕" panose="020D0604000000000000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과정</a:t>
                      </a:r>
                      <a:endParaRPr lang="ko-KR" altLang="en-US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631435"/>
                  </a:ext>
                </a:extLst>
              </a:tr>
              <a:tr h="803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kern="1200" dirty="0" smtClean="0">
                          <a:ln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수업연한</a:t>
                      </a:r>
                      <a:endParaRPr lang="en-US" altLang="ko-KR" sz="2400" b="1" kern="1200" dirty="0" smtClean="0">
                        <a:ln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자연Regular" panose="02030600000101010101" pitchFamily="18" charset="-127"/>
                        <a:ea typeface="자연Regular" panose="02030600000101010101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4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학기</a:t>
                      </a:r>
                      <a:endParaRPr lang="en-US" altLang="ko-KR" sz="2400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4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학기</a:t>
                      </a:r>
                      <a:endParaRPr lang="en-US" altLang="ko-KR" sz="2400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6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학기</a:t>
                      </a:r>
                      <a:endParaRPr lang="en-US" altLang="ko-KR" sz="2400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553581"/>
                  </a:ext>
                </a:extLst>
              </a:tr>
              <a:tr h="8792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kern="1200" dirty="0" err="1" smtClean="0">
                          <a:ln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재학연한</a:t>
                      </a:r>
                      <a:endParaRPr lang="ko-KR" altLang="en-US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최대 </a:t>
                      </a:r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10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학기</a:t>
                      </a:r>
                      <a:endParaRPr lang="en-US" altLang="ko-KR" sz="2400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최대 </a:t>
                      </a:r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10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학기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최대 </a:t>
                      </a:r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12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학기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786707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dirty="0" smtClean="0">
                          <a:ln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대상</a:t>
                      </a:r>
                      <a:endParaRPr lang="ko-KR" alt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감리교계열의 </a:t>
                      </a:r>
                      <a:endParaRPr lang="en-US" altLang="ko-KR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신학과를 </a:t>
                      </a:r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졸업한자</a:t>
                      </a:r>
                      <a:endParaRPr lang="en-US" altLang="ko-KR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(</a:t>
                      </a:r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목원</a:t>
                      </a:r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, 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감신</a:t>
                      </a:r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, </a:t>
                      </a:r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협성</a:t>
                      </a:r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)</a:t>
                      </a:r>
                      <a:endParaRPr lang="ko-KR" altLang="en-US" dirty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타교단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신학과</a:t>
                      </a:r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,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</a:t>
                      </a:r>
                      <a:endParaRPr lang="en-US" altLang="ko-KR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일반계열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대학교를 </a:t>
                      </a:r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졸업한자</a:t>
                      </a:r>
                      <a:endParaRPr lang="ko-KR" altLang="en-US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타교단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신학과</a:t>
                      </a:r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,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</a:t>
                      </a:r>
                      <a:endParaRPr lang="en-US" altLang="ko-KR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일반계열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대학교를 </a:t>
                      </a:r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졸업한자</a:t>
                      </a:r>
                      <a:endParaRPr lang="ko-KR" altLang="en-US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823013"/>
                  </a:ext>
                </a:extLst>
              </a:tr>
              <a:tr h="9847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ln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전형</a:t>
                      </a:r>
                      <a:endParaRPr lang="ko-KR" altLang="en-US" sz="3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목회자 전형</a:t>
                      </a:r>
                      <a:endParaRPr lang="ko-KR" altLang="en-US" sz="2000" dirty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비목회자</a:t>
                      </a:r>
                      <a:r>
                        <a:rPr lang="ko-KR" altLang="en-US" sz="2000" baseline="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전형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목회자 전형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385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675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740698"/>
            <a:ext cx="7877078" cy="4475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정규등록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1400" dirty="0" smtClean="0"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4000" b="1" dirty="0" smtClean="0">
                <a:solidFill>
                  <a:schemeClr val="accent1">
                    <a:lumMod val="75000"/>
                  </a:schemeClr>
                </a:solidFill>
                <a:ea typeface="자연Regular" panose="02030600000101010101" pitchFamily="18" charset="-127"/>
              </a:rPr>
              <a:t>Th.M.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/ </a:t>
            </a:r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ea typeface="자연Regular" panose="02030600000101010101" pitchFamily="18" charset="-127"/>
              </a:rPr>
              <a:t>M.A.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4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학기</a:t>
            </a:r>
            <a:endParaRPr lang="en-US" altLang="ko-KR" sz="4000" dirty="0" smtClean="0"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4000" b="1" dirty="0" smtClean="0">
                <a:solidFill>
                  <a:schemeClr val="accent1">
                    <a:lumMod val="75000"/>
                  </a:schemeClr>
                </a:solidFill>
                <a:ea typeface="자연Regular" panose="02030600000101010101" pitchFamily="18" charset="-127"/>
              </a:rPr>
              <a:t>M.</a:t>
            </a:r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ea typeface="자연Regular" panose="02030600000101010101" pitchFamily="18" charset="-127"/>
              </a:rPr>
              <a:t>Div</a:t>
            </a:r>
            <a:r>
              <a:rPr lang="en-US" altLang="ko-KR" sz="4000" b="1" dirty="0" smtClean="0">
                <a:solidFill>
                  <a:schemeClr val="accent1">
                    <a:lumMod val="75000"/>
                  </a:schemeClr>
                </a:solidFill>
                <a:ea typeface="자연Regular" panose="02030600000101010101" pitchFamily="18" charset="-127"/>
              </a:rPr>
              <a:t>.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6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학기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연구등록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dirty="0" err="1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학점만을</a:t>
            </a:r>
            <a:r>
              <a:rPr lang="ko-KR" altLang="en-US" sz="32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 이수하고 학위를 취득하지 못한 원생은 </a:t>
            </a:r>
            <a:endParaRPr lang="en-US" altLang="ko-KR" sz="3200" dirty="0" smtClean="0"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학위를 취득할 때까지 </a:t>
            </a:r>
            <a:r>
              <a:rPr lang="ko-KR" altLang="en-US" sz="3200" dirty="0" err="1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연구등록을</a:t>
            </a:r>
            <a:r>
              <a:rPr lang="ko-KR" altLang="en-US" sz="32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 한다</a:t>
            </a:r>
            <a:r>
              <a:rPr lang="en-US" altLang="ko-KR" sz="32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.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등록 및 휴학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복학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5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2806</TotalTime>
  <Words>1537</Words>
  <Application>Microsoft Office PowerPoint</Application>
  <PresentationFormat>화면 슬라이드 쇼(4:3)</PresentationFormat>
  <Paragraphs>377</Paragraphs>
  <Slides>38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51" baseType="lpstr">
      <vt:lpstr>Calibri Light</vt:lpstr>
      <vt:lpstr>아리따-돋움(TTF)-Medium</vt:lpstr>
      <vt:lpstr>나눔고딕 Light</vt:lpstr>
      <vt:lpstr>맑은 고딕</vt:lpstr>
      <vt:lpstr>자연Regular</vt:lpstr>
      <vt:lpstr>스냅스 쉬리 M</vt:lpstr>
      <vt:lpstr>나눔고딕</vt:lpstr>
      <vt:lpstr>스냅스 두번째쪽지</vt:lpstr>
      <vt:lpstr>굴림</vt:lpstr>
      <vt:lpstr>Calibri</vt:lpstr>
      <vt:lpstr>Arial</vt:lpstr>
      <vt:lpstr>아리따-돋움(TTF)-Bold</vt:lpstr>
      <vt:lpstr>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CONTENTS</vt:lpstr>
      <vt:lpstr>과정구분 및 수업·재학연한</vt:lpstr>
      <vt:lpstr>등록 및 휴학, 복학</vt:lpstr>
      <vt:lpstr>등록 및 휴학, 복학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인정학점 및 시험 패스여부 확인방법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USER</cp:lastModifiedBy>
  <cp:revision>176</cp:revision>
  <cp:lastPrinted>2019-08-21T05:03:33Z</cp:lastPrinted>
  <dcterms:created xsi:type="dcterms:W3CDTF">2016-12-23T10:41:34Z</dcterms:created>
  <dcterms:modified xsi:type="dcterms:W3CDTF">2019-08-31T09:18:23Z</dcterms:modified>
</cp:coreProperties>
</file>