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3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37" r:id="rId4"/>
    <p:sldId id="338" r:id="rId5"/>
    <p:sldId id="339" r:id="rId6"/>
    <p:sldId id="340" r:id="rId7"/>
    <p:sldId id="341" r:id="rId8"/>
    <p:sldId id="334" r:id="rId9"/>
    <p:sldId id="320" r:id="rId10"/>
    <p:sldId id="331" r:id="rId11"/>
    <p:sldId id="332" r:id="rId12"/>
    <p:sldId id="322" r:id="rId13"/>
    <p:sldId id="323" r:id="rId14"/>
    <p:sldId id="333" r:id="rId15"/>
    <p:sldId id="324" r:id="rId16"/>
    <p:sldId id="325" r:id="rId17"/>
    <p:sldId id="291" r:id="rId18"/>
  </p:sldIdLst>
  <p:sldSz cx="9144000" cy="6858000" type="screen4x3"/>
  <p:notesSz cx="9939338" cy="6807200"/>
  <p:embeddedFontLst>
    <p:embeddedFont>
      <p:font typeface="나눔고딕" panose="020B0600000101010101" charset="-127"/>
      <p:regular r:id="rId21"/>
    </p:embeddedFont>
    <p:embeddedFont>
      <p:font typeface="굴림" panose="020B0600000101010101" pitchFamily="50" charset="-127"/>
      <p:regular r:id="rId22"/>
    </p:embeddedFont>
    <p:embeddedFont>
      <p:font typeface="나눔고딕 Light" panose="020B0600000101010101" charset="-127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D7E0F2"/>
    <a:srgbClr val="404040"/>
    <a:srgbClr val="7590CD"/>
    <a:srgbClr val="DAB2B0"/>
    <a:srgbClr val="FF9966"/>
    <a:srgbClr val="F2F2F2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9" autoAdjust="0"/>
    <p:restoredTop sz="94783" autoAdjust="0"/>
  </p:normalViewPr>
  <p:slideViewPr>
    <p:cSldViewPr snapToGrid="0" showGuides="1">
      <p:cViewPr varScale="1">
        <p:scale>
          <a:sx n="114" d="100"/>
          <a:sy n="114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226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1A72-E3A0-430D-8974-A064AEF30001}" type="datetimeFigureOut">
              <a:rPr lang="ko-KR" altLang="en-US" smtClean="0"/>
              <a:t>2023-09-01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9992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F1BA9-6D33-4183-871B-2D17313BC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915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439D7-378E-4887-9F69-46813F8602C8}" type="datetimeFigureOut">
              <a:rPr lang="ko-KR" altLang="en-US" smtClean="0"/>
              <a:t>2023-09-01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992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181C2-2A5C-4E7B-A892-13EEBE3955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5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181C2-2A5C-4E7B-A892-13EEBE3955A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05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5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6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06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카탈로그 스타일 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3" y="1882175"/>
            <a:ext cx="5651897" cy="3093657"/>
          </a:xfrm>
          <a:prstGeom prst="rect">
            <a:avLst/>
          </a:prstGeom>
          <a:solidFill>
            <a:srgbClr val="DAB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4" name="다이아몬드 3"/>
          <p:cNvSpPr/>
          <p:nvPr userDrawn="1"/>
        </p:nvSpPr>
        <p:spPr>
          <a:xfrm>
            <a:off x="3972549" y="2641813"/>
            <a:ext cx="1180786" cy="1574381"/>
          </a:xfrm>
          <a:prstGeom prst="diamond">
            <a:avLst/>
          </a:prstGeom>
          <a:noFill/>
          <a:ln w="571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다이아몬드 4"/>
          <p:cNvSpPr/>
          <p:nvPr userDrawn="1"/>
        </p:nvSpPr>
        <p:spPr>
          <a:xfrm>
            <a:off x="4787503" y="2276478"/>
            <a:ext cx="1728788" cy="2305051"/>
          </a:xfrm>
          <a:prstGeom prst="diamond">
            <a:avLst/>
          </a:prstGeom>
          <a:noFill/>
          <a:ln w="571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" name="다이아몬드 5"/>
          <p:cNvSpPr/>
          <p:nvPr userDrawn="1"/>
        </p:nvSpPr>
        <p:spPr>
          <a:xfrm>
            <a:off x="3805710" y="2641813"/>
            <a:ext cx="1180786" cy="1574381"/>
          </a:xfrm>
          <a:prstGeom prst="diamond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5706666" y="4184655"/>
            <a:ext cx="252293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ko-KR" altLang="en-US" sz="1350" dirty="0">
                <a:ln>
                  <a:solidFill>
                    <a:schemeClr val="bg2">
                      <a:lumMod val="25000"/>
                      <a:alpha val="30000"/>
                    </a:schemeClr>
                  </a:solidFill>
                </a:ln>
                <a:solidFill>
                  <a:schemeClr val="bg2">
                    <a:lumMod val="25000"/>
                    <a:alpha val="90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marL="0" lvl="0"/>
            <a:r>
              <a:rPr lang="ko-KR" altLang="en-US" dirty="0" err="1"/>
              <a:t>리까망의</a:t>
            </a:r>
            <a:r>
              <a:rPr lang="ko-KR" altLang="en-US" dirty="0"/>
              <a:t> </a:t>
            </a:r>
            <a:r>
              <a:rPr lang="en-US" altLang="ko-KR" dirty="0"/>
              <a:t>POWERPOINT</a:t>
            </a:r>
            <a:endParaRPr lang="ko-KR" altLang="en-US" dirty="0"/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5651899" y="2816229"/>
            <a:ext cx="3168253" cy="612775"/>
          </a:xfrm>
          <a:prstGeom prst="rect">
            <a:avLst/>
          </a:prstGeom>
        </p:spPr>
        <p:txBody>
          <a:bodyPr anchor="ctr"/>
          <a:lstStyle>
            <a:lvl1pPr marL="0" indent="0" algn="l" defTabSz="685783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3308" kern="1200" spc="-113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Bold" panose="02020603020101020101" pitchFamily="18" charset="-127"/>
                <a:ea typeface="아리따-돋움(TTF)-Bold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/>
              <a:t>CATALOG</a:t>
            </a:r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sz="quarter" idx="13" hasCustomPrompt="1"/>
          </p:nvPr>
        </p:nvSpPr>
        <p:spPr>
          <a:xfrm>
            <a:off x="5651898" y="3429005"/>
            <a:ext cx="3176588" cy="612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308">
                <a:ln>
                  <a:solidFill>
                    <a:srgbClr val="7590CD">
                      <a:alpha val="30000"/>
                    </a:srgbClr>
                  </a:solidFill>
                </a:ln>
                <a:solidFill>
                  <a:srgbClr val="7590CD"/>
                </a:solidFill>
                <a:latin typeface="아리따-돋움(TTF)-Bold" panose="02020603020101020101" pitchFamily="18" charset="-127"/>
                <a:ea typeface="아리따-돋움(TTF)-Bold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PPT</a:t>
            </a:r>
            <a:r>
              <a:rPr lang="ko-KR" altLang="en-US" dirty="0"/>
              <a:t> </a:t>
            </a:r>
            <a:r>
              <a:rPr lang="en-US" altLang="ko-KR" dirty="0"/>
              <a:t>TEMPLATE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389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카탈로그 스타일 목차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 userDrawn="1"/>
        </p:nvGrpSpPr>
        <p:grpSpPr>
          <a:xfrm>
            <a:off x="1331121" y="549275"/>
            <a:ext cx="6481763" cy="5759450"/>
            <a:chOff x="1774825" y="549275"/>
            <a:chExt cx="8642350" cy="5759450"/>
          </a:xfrm>
        </p:grpSpPr>
        <p:sp>
          <p:nvSpPr>
            <p:cNvPr id="3" name="1/2 액자 2"/>
            <p:cNvSpPr/>
            <p:nvPr userDrawn="1"/>
          </p:nvSpPr>
          <p:spPr>
            <a:xfrm>
              <a:off x="1774825" y="54927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" name="1/2 액자 3"/>
            <p:cNvSpPr/>
            <p:nvPr userDrawn="1"/>
          </p:nvSpPr>
          <p:spPr>
            <a:xfrm flipH="1">
              <a:off x="8954135" y="54927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5" name="1/2 액자 4"/>
            <p:cNvSpPr/>
            <p:nvPr userDrawn="1"/>
          </p:nvSpPr>
          <p:spPr>
            <a:xfrm flipV="1">
              <a:off x="1774825" y="414972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1/2 액자 5"/>
            <p:cNvSpPr/>
            <p:nvPr userDrawn="1"/>
          </p:nvSpPr>
          <p:spPr>
            <a:xfrm flipH="1" flipV="1">
              <a:off x="8954135" y="414972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8" name="제목 7"/>
          <p:cNvSpPr>
            <a:spLocks noGrp="1"/>
          </p:cNvSpPr>
          <p:nvPr>
            <p:ph type="title" hasCustomPrompt="1"/>
          </p:nvPr>
        </p:nvSpPr>
        <p:spPr>
          <a:xfrm>
            <a:off x="2238937" y="836618"/>
            <a:ext cx="4666130" cy="720725"/>
          </a:xfrm>
          <a:prstGeom prst="rect">
            <a:avLst/>
          </a:prstGeom>
        </p:spPr>
        <p:txBody>
          <a:bodyPr anchor="ctr"/>
          <a:lstStyle>
            <a:lvl1pPr algn="ctr">
              <a:defRPr sz="3308">
                <a:ln>
                  <a:solidFill>
                    <a:srgbClr val="7590CD">
                      <a:alpha val="30000"/>
                    </a:srgbClr>
                  </a:solidFill>
                </a:ln>
                <a:solidFill>
                  <a:srgbClr val="7590CD"/>
                </a:solidFill>
                <a:latin typeface="아리따-돋움(TTF)-Bold" panose="02020603020101020101" pitchFamily="18" charset="-127"/>
                <a:ea typeface="아리따-돋움(TTF)-Bold" panose="02020603020101020101" pitchFamily="18" charset="-127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0" hasCustomPrompt="1"/>
          </p:nvPr>
        </p:nvSpPr>
        <p:spPr>
          <a:xfrm>
            <a:off x="2951562" y="1916118"/>
            <a:ext cx="540544" cy="4333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001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1" hasCustomPrompt="1"/>
          </p:nvPr>
        </p:nvSpPr>
        <p:spPr>
          <a:xfrm>
            <a:off x="3492106" y="1916118"/>
            <a:ext cx="2349103" cy="4333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2" hasCustomPrompt="1"/>
          </p:nvPr>
        </p:nvSpPr>
        <p:spPr>
          <a:xfrm>
            <a:off x="2951562" y="3357563"/>
            <a:ext cx="540544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002</a:t>
            </a:r>
            <a:endParaRPr lang="ko-KR" altLang="en-US" dirty="0"/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3" hasCustomPrompt="1"/>
          </p:nvPr>
        </p:nvSpPr>
        <p:spPr>
          <a:xfrm>
            <a:off x="3492106" y="3357563"/>
            <a:ext cx="2349103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 hasCustomPrompt="1"/>
          </p:nvPr>
        </p:nvSpPr>
        <p:spPr>
          <a:xfrm>
            <a:off x="2951562" y="4760913"/>
            <a:ext cx="540544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003</a:t>
            </a:r>
            <a:endParaRPr lang="ko-KR" altLang="en-US" dirty="0"/>
          </a:p>
        </p:txBody>
      </p:sp>
      <p:sp>
        <p:nvSpPr>
          <p:cNvPr id="15" name="텍스트 개체 틀 13"/>
          <p:cNvSpPr>
            <a:spLocks noGrp="1"/>
          </p:cNvSpPr>
          <p:nvPr>
            <p:ph type="body" sz="quarter" idx="15" hasCustomPrompt="1"/>
          </p:nvPr>
        </p:nvSpPr>
        <p:spPr>
          <a:xfrm>
            <a:off x="3492106" y="4760913"/>
            <a:ext cx="2349103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6" hasCustomPrompt="1"/>
          </p:nvPr>
        </p:nvSpPr>
        <p:spPr>
          <a:xfrm>
            <a:off x="3492104" y="2368761"/>
            <a:ext cx="3299529" cy="988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n>
                  <a:solidFill>
                    <a:schemeClr val="tx1">
                      <a:lumMod val="65000"/>
                      <a:lumOff val="35000"/>
                      <a:alpha val="3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amet,consectetur</a:t>
            </a:r>
            <a:r>
              <a:rPr lang="en-US" altLang="ko-KR" dirty="0"/>
              <a:t> </a:t>
            </a:r>
            <a:r>
              <a:rPr lang="en-US" altLang="ko-KR" dirty="0" err="1"/>
              <a:t>adipiscing</a:t>
            </a:r>
            <a:r>
              <a:rPr lang="en-US" altLang="ko-KR" dirty="0"/>
              <a:t> </a:t>
            </a:r>
            <a:r>
              <a:rPr lang="en-US" altLang="ko-KR" dirty="0" err="1"/>
              <a:t>elit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8" name="텍스트 개체 틀 16"/>
          <p:cNvSpPr>
            <a:spLocks noGrp="1"/>
          </p:cNvSpPr>
          <p:nvPr>
            <p:ph type="body" sz="quarter" idx="17" hasCustomPrompt="1"/>
          </p:nvPr>
        </p:nvSpPr>
        <p:spPr>
          <a:xfrm>
            <a:off x="3492104" y="3808623"/>
            <a:ext cx="3299529" cy="952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n>
                  <a:solidFill>
                    <a:schemeClr val="tx1">
                      <a:lumMod val="65000"/>
                      <a:lumOff val="35000"/>
                      <a:alpha val="3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amet,consectetur</a:t>
            </a:r>
            <a:r>
              <a:rPr lang="en-US" altLang="ko-KR" dirty="0"/>
              <a:t> </a:t>
            </a:r>
            <a:r>
              <a:rPr lang="en-US" altLang="ko-KR" dirty="0" err="1"/>
              <a:t>adipiscing</a:t>
            </a:r>
            <a:r>
              <a:rPr lang="en-US" altLang="ko-KR" dirty="0"/>
              <a:t> </a:t>
            </a:r>
            <a:r>
              <a:rPr lang="en-US" altLang="ko-KR" dirty="0" err="1"/>
              <a:t>elit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9" name="텍스트 개체 틀 16"/>
          <p:cNvSpPr>
            <a:spLocks noGrp="1"/>
          </p:cNvSpPr>
          <p:nvPr>
            <p:ph type="body" sz="quarter" idx="18" hasCustomPrompt="1"/>
          </p:nvPr>
        </p:nvSpPr>
        <p:spPr>
          <a:xfrm>
            <a:off x="3492104" y="5206494"/>
            <a:ext cx="3299529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n>
                  <a:solidFill>
                    <a:schemeClr val="tx1">
                      <a:lumMod val="65000"/>
                      <a:lumOff val="35000"/>
                      <a:alpha val="3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amet,consectetur</a:t>
            </a:r>
            <a:r>
              <a:rPr lang="en-US" altLang="ko-KR" dirty="0"/>
              <a:t> </a:t>
            </a:r>
            <a:r>
              <a:rPr lang="en-US" altLang="ko-KR" dirty="0" err="1"/>
              <a:t>adipiscing</a:t>
            </a:r>
            <a:r>
              <a:rPr lang="en-US" altLang="ko-KR" dirty="0"/>
              <a:t> </a:t>
            </a:r>
            <a:r>
              <a:rPr lang="en-US" altLang="ko-KR" dirty="0" err="1"/>
              <a:t>elit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0207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카탈로그 스타일 본문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5"/>
            <a:ext cx="249382" cy="1700213"/>
          </a:xfrm>
          <a:prstGeom prst="rect">
            <a:avLst/>
          </a:prstGeom>
          <a:solidFill>
            <a:srgbClr val="DAB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4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596623" y="635672"/>
            <a:ext cx="1145954" cy="4758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>
                <a:ln>
                  <a:solidFill>
                    <a:schemeClr val="tx1">
                      <a:lumMod val="85000"/>
                      <a:lumOff val="15000"/>
                      <a:alpha val="3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lvl="0"/>
            <a:r>
              <a:rPr lang="en-US" altLang="ko-KR" dirty="0"/>
              <a:t>001</a:t>
            </a:r>
            <a:endParaRPr lang="ko-KR" altLang="en-US" dirty="0"/>
          </a:p>
        </p:txBody>
      </p:sp>
      <p:sp>
        <p:nvSpPr>
          <p:cNvPr id="5" name="제목 5"/>
          <p:cNvSpPr>
            <a:spLocks noGrp="1"/>
          </p:cNvSpPr>
          <p:nvPr>
            <p:ph type="title" hasCustomPrompt="1"/>
          </p:nvPr>
        </p:nvSpPr>
        <p:spPr>
          <a:xfrm>
            <a:off x="1742576" y="633516"/>
            <a:ext cx="5890124" cy="480131"/>
          </a:xfrm>
          <a:prstGeom prst="rect">
            <a:avLst/>
          </a:prstGeom>
        </p:spPr>
        <p:txBody>
          <a:bodyPr anchor="ctr"/>
          <a:lstStyle>
            <a:lvl1pPr algn="l">
              <a:defRPr sz="3600" baseline="0">
                <a:ln>
                  <a:solidFill>
                    <a:schemeClr val="tx1">
                      <a:lumMod val="85000"/>
                      <a:lumOff val="15000"/>
                      <a:alpha val="3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sp>
        <p:nvSpPr>
          <p:cNvPr id="6" name="텍스트 개체 틀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13484" y="1177596"/>
            <a:ext cx="3158516" cy="219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aseline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</a:t>
            </a:r>
            <a:endParaRPr lang="ko-KR" alt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1331119" y="720288"/>
            <a:ext cx="0" cy="3072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3"/>
          <p:cNvSpPr>
            <a:spLocks noGrp="1"/>
          </p:cNvSpPr>
          <p:nvPr>
            <p:ph type="body" sz="quarter" idx="12" hasCustomPrompt="1"/>
          </p:nvPr>
        </p:nvSpPr>
        <p:spPr>
          <a:xfrm>
            <a:off x="596624" y="354254"/>
            <a:ext cx="3480077" cy="2153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aseline="0">
                <a:ln>
                  <a:solidFill>
                    <a:schemeClr val="tx1">
                      <a:lumMod val="85000"/>
                      <a:lumOff val="15000"/>
                      <a:alpha val="3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lvl="0"/>
            <a:r>
              <a:rPr lang="ko-KR" altLang="en-US" dirty="0" err="1"/>
              <a:t>리까망의</a:t>
            </a:r>
            <a:r>
              <a:rPr lang="ko-KR" altLang="en-US" dirty="0"/>
              <a:t> 파워포인트</a:t>
            </a:r>
          </a:p>
        </p:txBody>
      </p:sp>
      <p:sp>
        <p:nvSpPr>
          <p:cNvPr id="49" name="자유형: 도형 48"/>
          <p:cNvSpPr/>
          <p:nvPr userDrawn="1"/>
        </p:nvSpPr>
        <p:spPr>
          <a:xfrm>
            <a:off x="4842274" y="1573768"/>
            <a:ext cx="3181964" cy="91520"/>
          </a:xfrm>
          <a:custGeom>
            <a:avLst/>
            <a:gdLst>
              <a:gd name="connsiteX0" fmla="*/ 4148524 w 4148524"/>
              <a:gd name="connsiteY0" fmla="*/ 0 h 91520"/>
              <a:gd name="connsiteX1" fmla="*/ 4114246 w 4148524"/>
              <a:gd name="connsiteY1" fmla="*/ 91520 h 91520"/>
              <a:gd name="connsiteX2" fmla="*/ 0 w 4148524"/>
              <a:gd name="connsiteY2" fmla="*/ 91520 h 91520"/>
              <a:gd name="connsiteX3" fmla="*/ 34279 w 4148524"/>
              <a:gd name="connsiteY3" fmla="*/ 0 h 9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524" h="91520">
                <a:moveTo>
                  <a:pt x="4148524" y="0"/>
                </a:moveTo>
                <a:lnTo>
                  <a:pt x="4114246" y="91520"/>
                </a:lnTo>
                <a:lnTo>
                  <a:pt x="0" y="91520"/>
                </a:lnTo>
                <a:lnTo>
                  <a:pt x="34279" y="0"/>
                </a:lnTo>
                <a:close/>
              </a:path>
            </a:pathLst>
          </a:custGeom>
          <a:solidFill>
            <a:srgbClr val="75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98813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7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1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6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5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6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7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65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8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kwon.ac.kr/the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nit.mokwon.ac.kr/board/view.ht?keyCode=302&amp;start=40&amp;sk=&amp;sf=0&amp;search_categorynull&amp;article_seq=4627&amp;article_upSeq=462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0"/>
          </p:nvPr>
        </p:nvSpPr>
        <p:spPr>
          <a:xfrm>
            <a:off x="5706666" y="4254029"/>
            <a:ext cx="2522934" cy="279307"/>
          </a:xfrm>
        </p:spPr>
        <p:txBody>
          <a:bodyPr/>
          <a:lstStyle/>
          <a:p>
            <a:r>
              <a:rPr lang="ko-KR" altLang="en-US" dirty="0"/>
              <a:t>목원대학교 </a:t>
            </a:r>
            <a:r>
              <a:rPr lang="ko-KR" altLang="en-US" dirty="0" smtClean="0"/>
              <a:t>웨슬리신학대학원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2"/>
          </p:nvPr>
        </p:nvSpPr>
        <p:spPr>
          <a:xfrm>
            <a:off x="5651901" y="2728947"/>
            <a:ext cx="3168253" cy="459581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 smtClean="0">
                <a:latin typeface="+mj-ea"/>
                <a:ea typeface="+mj-ea"/>
              </a:rPr>
              <a:t>2023</a:t>
            </a:r>
            <a:r>
              <a:rPr lang="ko-KR" altLang="en-US" dirty="0" smtClean="0">
                <a:latin typeface="+mj-ea"/>
                <a:ea typeface="+mj-ea"/>
              </a:rPr>
              <a:t>학년도 </a:t>
            </a:r>
            <a:r>
              <a:rPr lang="ko-KR" altLang="en-US" dirty="0">
                <a:latin typeface="+mj-ea"/>
                <a:ea typeface="+mj-ea"/>
              </a:rPr>
              <a:t>후</a:t>
            </a:r>
            <a:r>
              <a:rPr lang="ko-KR" altLang="en-US" dirty="0" smtClean="0">
                <a:latin typeface="+mj-ea"/>
                <a:ea typeface="+mj-ea"/>
              </a:rPr>
              <a:t>기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5651900" y="3305506"/>
            <a:ext cx="3492103" cy="947207"/>
          </a:xfrm>
        </p:spPr>
        <p:txBody>
          <a:bodyPr>
            <a:normAutofit/>
          </a:bodyPr>
          <a:lstStyle/>
          <a:p>
            <a:r>
              <a:rPr lang="ko-KR" altLang="en-US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</a:t>
            </a:r>
            <a:r>
              <a:rPr lang="en-US" altLang="ko-KR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3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입생</a:t>
            </a:r>
            <a:r>
              <a:rPr lang="ko-KR" altLang="en-US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안내</a:t>
            </a:r>
            <a:endParaRPr lang="en-US" altLang="ko-KR" sz="3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0281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20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23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4615" y="1738556"/>
            <a:ext cx="2620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학번 조회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923228" y="2446442"/>
            <a:ext cx="2916301" cy="24448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923228" y="2713467"/>
            <a:ext cx="2926520" cy="191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buNone/>
            </a:pPr>
            <a:r>
              <a:rPr lang="en-US" altLang="ko-KR" sz="2000" dirty="0">
                <a:solidFill>
                  <a:srgbClr val="000000"/>
                </a:solidFill>
              </a:rPr>
              <a:t>1. </a:t>
            </a:r>
            <a:r>
              <a:rPr lang="ko-KR" altLang="en-US" sz="2000" b="1" u="sng" dirty="0">
                <a:solidFill>
                  <a:srgbClr val="000000"/>
                </a:solidFill>
              </a:rPr>
              <a:t>학번</a:t>
            </a:r>
            <a:r>
              <a:rPr lang="en-US" altLang="ko-KR" sz="2000" b="1" u="sng" dirty="0">
                <a:solidFill>
                  <a:srgbClr val="000000"/>
                </a:solidFill>
              </a:rPr>
              <a:t>/</a:t>
            </a:r>
            <a:r>
              <a:rPr lang="ko-KR" altLang="en-US" sz="2000" b="1" u="sng" dirty="0" err="1">
                <a:solidFill>
                  <a:srgbClr val="000000"/>
                </a:solidFill>
              </a:rPr>
              <a:t>사번</a:t>
            </a:r>
            <a:r>
              <a:rPr lang="ko-KR" altLang="en-US" sz="2000" b="1" u="sng" dirty="0">
                <a:solidFill>
                  <a:srgbClr val="000000"/>
                </a:solidFill>
              </a:rPr>
              <a:t> 찾기</a:t>
            </a:r>
            <a:r>
              <a:rPr lang="ko-KR" altLang="en-US" sz="2000" b="1" dirty="0">
                <a:solidFill>
                  <a:srgbClr val="000000"/>
                </a:solidFill>
              </a:rPr>
              <a:t> </a:t>
            </a:r>
            <a:r>
              <a:rPr lang="ko-KR" altLang="en-US" sz="2000" dirty="0">
                <a:solidFill>
                  <a:srgbClr val="000000"/>
                </a:solidFill>
              </a:rPr>
              <a:t>클릭</a:t>
            </a:r>
            <a:endParaRPr lang="en-US" altLang="ko-KR" sz="20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2. </a:t>
            </a:r>
            <a:r>
              <a:rPr lang="ko-KR" altLang="en-US" sz="2000" b="1" u="sng" dirty="0"/>
              <a:t>성명</a:t>
            </a:r>
            <a:r>
              <a:rPr lang="ko-KR" altLang="en-US" sz="2000" dirty="0"/>
              <a:t>입력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3. </a:t>
            </a:r>
            <a:r>
              <a:rPr lang="ko-KR" altLang="en-US" sz="2000" b="1" u="sng" dirty="0"/>
              <a:t>생년월일</a:t>
            </a:r>
            <a:r>
              <a:rPr lang="ko-KR" altLang="en-US" sz="2000" dirty="0"/>
              <a:t>입력</a:t>
            </a:r>
            <a:endParaRPr lang="en-US" altLang="ko-KR" sz="20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4. </a:t>
            </a:r>
            <a:r>
              <a:rPr lang="ko-KR" altLang="en-US" sz="2000" b="1" u="sng" dirty="0"/>
              <a:t>확인</a:t>
            </a:r>
            <a:r>
              <a:rPr lang="ko-KR" altLang="en-US" sz="2000" dirty="0"/>
              <a:t> 클릭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78313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40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40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40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40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일부터 </a:t>
            </a: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조회 가능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CDF98B3-C24E-FD9B-E7D4-CAFF42A912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0" y="1776256"/>
            <a:ext cx="4483381" cy="3859044"/>
          </a:xfrm>
          <a:prstGeom prst="rect">
            <a:avLst/>
          </a:prstGeom>
        </p:spPr>
      </p:pic>
      <p:sp>
        <p:nvSpPr>
          <p:cNvPr id="4" name="액자 3">
            <a:extLst>
              <a:ext uri="{FF2B5EF4-FFF2-40B4-BE49-F238E27FC236}">
                <a16:creationId xmlns:a16="http://schemas.microsoft.com/office/drawing/2014/main" id="{C462A960-4629-B27E-134D-7D2F76FDAA69}"/>
              </a:ext>
            </a:extLst>
          </p:cNvPr>
          <p:cNvSpPr/>
          <p:nvPr/>
        </p:nvSpPr>
        <p:spPr>
          <a:xfrm>
            <a:off x="3987011" y="2305878"/>
            <a:ext cx="897362" cy="22718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chemeClr val="tx1"/>
              </a:solidFill>
            </a:endParaRPr>
          </a:p>
        </p:txBody>
      </p:sp>
      <p:sp>
        <p:nvSpPr>
          <p:cNvPr id="7" name="왼쪽 화살표[L] 6">
            <a:extLst>
              <a:ext uri="{FF2B5EF4-FFF2-40B4-BE49-F238E27FC236}">
                <a16:creationId xmlns:a16="http://schemas.microsoft.com/office/drawing/2014/main" id="{BF103860-EBCB-6B10-1E93-260F3AD727C9}"/>
              </a:ext>
            </a:extLst>
          </p:cNvPr>
          <p:cNvSpPr/>
          <p:nvPr/>
        </p:nvSpPr>
        <p:spPr>
          <a:xfrm rot="1321962">
            <a:off x="4879168" y="2634992"/>
            <a:ext cx="1096955" cy="104286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34D5A5-D83F-EB6B-8E0A-29230CFB1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7" y="4042974"/>
            <a:ext cx="4491534" cy="1666241"/>
          </a:xfrm>
          <a:prstGeom prst="rect">
            <a:avLst/>
          </a:prstGeom>
        </p:spPr>
      </p:pic>
      <p:sp>
        <p:nvSpPr>
          <p:cNvPr id="18" name="왼쪽 화살표[L] 17">
            <a:extLst>
              <a:ext uri="{FF2B5EF4-FFF2-40B4-BE49-F238E27FC236}">
                <a16:creationId xmlns:a16="http://schemas.microsoft.com/office/drawing/2014/main" id="{61507C87-4BC5-AAB2-2019-DB14231D92C6}"/>
              </a:ext>
            </a:extLst>
          </p:cNvPr>
          <p:cNvSpPr/>
          <p:nvPr/>
        </p:nvSpPr>
        <p:spPr>
          <a:xfrm rot="20449985" flipV="1">
            <a:off x="2168617" y="4035599"/>
            <a:ext cx="3841136" cy="1214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73833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20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23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1928225" y="4208091"/>
            <a:ext cx="982358" cy="359094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404517" y="2491755"/>
            <a:ext cx="3345857" cy="34326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521569" y="2755653"/>
            <a:ext cx="3345294" cy="23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buNone/>
            </a:pPr>
            <a:r>
              <a:rPr lang="en-US" altLang="ko-KR" sz="2000" dirty="0">
                <a:solidFill>
                  <a:srgbClr val="000000"/>
                </a:solidFill>
              </a:rPr>
              <a:t>1. </a:t>
            </a:r>
            <a:r>
              <a:rPr lang="ko-KR" altLang="en-US" sz="2000" b="1" u="sng" dirty="0">
                <a:solidFill>
                  <a:srgbClr val="000000"/>
                </a:solidFill>
              </a:rPr>
              <a:t>비밀번호 최초등록</a:t>
            </a:r>
            <a:r>
              <a:rPr lang="ko-KR" altLang="en-US" sz="2000" b="1" dirty="0">
                <a:solidFill>
                  <a:srgbClr val="000000"/>
                </a:solidFill>
              </a:rPr>
              <a:t> 클릭</a:t>
            </a:r>
            <a:endParaRPr lang="en-US" altLang="ko-KR" sz="2000" b="1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2. </a:t>
            </a:r>
            <a:r>
              <a:rPr lang="ko-KR" altLang="en-US" sz="2000" b="1" u="sng" dirty="0"/>
              <a:t>학번</a:t>
            </a:r>
            <a:r>
              <a:rPr lang="ko-KR" altLang="en-US" sz="2000" dirty="0"/>
              <a:t>입력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3. </a:t>
            </a:r>
            <a:r>
              <a:rPr lang="ko-KR" altLang="en-US" sz="2000" b="1" u="sng" dirty="0"/>
              <a:t>생년월일</a:t>
            </a:r>
            <a:r>
              <a:rPr lang="ko-KR" altLang="en-US" sz="2000" dirty="0"/>
              <a:t>입력</a:t>
            </a:r>
            <a:endParaRPr lang="en-US" altLang="ko-KR" sz="20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4. </a:t>
            </a:r>
            <a:r>
              <a:rPr lang="ko-KR" altLang="en-US" sz="2000" b="1" u="sng" dirty="0"/>
              <a:t>비밀번호</a:t>
            </a:r>
            <a:r>
              <a:rPr lang="ko-KR" altLang="en-US" sz="2000" dirty="0"/>
              <a:t> 입력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Tx/>
              <a:buNone/>
            </a:pPr>
            <a:r>
              <a:rPr lang="en-US" altLang="ko-KR" sz="2000" dirty="0"/>
              <a:t>5. </a:t>
            </a:r>
            <a:r>
              <a:rPr lang="ko-KR" altLang="en-US" sz="2000" b="1" u="sng" dirty="0"/>
              <a:t>비밀번호확인</a:t>
            </a:r>
            <a:r>
              <a:rPr lang="ko-KR" altLang="en-US" sz="2000" dirty="0"/>
              <a:t> 입력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6. </a:t>
            </a:r>
            <a:r>
              <a:rPr lang="ko-KR" altLang="en-US" sz="2000" b="1" u="sng" dirty="0"/>
              <a:t>확인</a:t>
            </a:r>
            <a:r>
              <a:rPr lang="ko-KR" altLang="en-US" sz="2000" dirty="0"/>
              <a:t> 클릭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2126" y="1783869"/>
            <a:ext cx="3411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비밀번호 등록</a:t>
            </a:r>
            <a:endParaRPr lang="en-US" altLang="ko-KR" sz="4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AEF9FC3-2A0C-000A-D418-49BEDD734A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3" y="2262636"/>
            <a:ext cx="4457180" cy="3232729"/>
          </a:xfrm>
          <a:prstGeom prst="rect">
            <a:avLst/>
          </a:prstGeom>
        </p:spPr>
      </p:pic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4571999" y="2964632"/>
            <a:ext cx="1053125" cy="1266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29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34F270-018E-D884-C87B-EF46591F9E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9" y="1331628"/>
            <a:ext cx="6703733" cy="3885006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938797" y="3027285"/>
            <a:ext cx="1556022" cy="17275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6224953" y="2488172"/>
            <a:ext cx="2655233" cy="5391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800" b="1" dirty="0">
                <a:solidFill>
                  <a:srgbClr val="000000"/>
                </a:solidFill>
                <a:latin typeface="+mn-ea"/>
                <a:ea typeface="+mn-ea"/>
              </a:rPr>
              <a:t>수강신청 클릭</a:t>
            </a:r>
            <a:r>
              <a:rPr kumimoji="0" lang="en-US" altLang="ko-KR" sz="2800" b="1" dirty="0">
                <a:solidFill>
                  <a:srgbClr val="000000"/>
                </a:solidFill>
                <a:latin typeface="+mn-ea"/>
                <a:ea typeface="+mn-ea"/>
              </a:rPr>
              <a:t>!</a:t>
            </a:r>
            <a:endParaRPr kumimoji="0" lang="ko-KR" altLang="en-US" sz="2800" b="1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 eaLnBrk="1" hangingPunct="1">
              <a:buFontTx/>
              <a:buNone/>
            </a:pPr>
            <a:endParaRPr kumimoji="0" lang="en-US" altLang="ko-KR" sz="2800" b="1" dirty="0">
              <a:solidFill>
                <a:srgbClr val="FFFFFF"/>
              </a:solidFill>
              <a:latin typeface="+mn-ea"/>
              <a:ea typeface="+mn-ea"/>
            </a:endParaRPr>
          </a:p>
          <a:p>
            <a:pPr algn="ctr" eaLnBrk="1" hangingPunct="1">
              <a:buFontTx/>
              <a:buNone/>
            </a:pPr>
            <a:endParaRPr kumimoji="0" lang="ko-KR" altLang="en-US" sz="28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5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20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23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8" name="폭발 2 7"/>
          <p:cNvSpPr/>
          <p:nvPr/>
        </p:nvSpPr>
        <p:spPr>
          <a:xfrm rot="867350">
            <a:off x="776070" y="1791166"/>
            <a:ext cx="361950" cy="1619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42438" y="2859050"/>
            <a:ext cx="710064" cy="16823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11209" y="2388061"/>
            <a:ext cx="616036" cy="200222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06699" y="1279240"/>
            <a:ext cx="662945" cy="360098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62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74D8B81-BE75-5C98-EFEB-5E0E32EC4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4" y="1346706"/>
            <a:ext cx="8205952" cy="4821469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42977" y="1942530"/>
            <a:ext cx="514348" cy="1700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18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9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252A336-D3FD-791B-E28E-CA13DE03F8F2}"/>
              </a:ext>
            </a:extLst>
          </p:cNvPr>
          <p:cNvSpPr/>
          <p:nvPr/>
        </p:nvSpPr>
        <p:spPr>
          <a:xfrm>
            <a:off x="5533282" y="4779000"/>
            <a:ext cx="3293679" cy="9137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68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7606084" y="2278477"/>
            <a:ext cx="887713" cy="27627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7315200" y="2627387"/>
            <a:ext cx="693683" cy="210287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450755" y="4482217"/>
            <a:ext cx="3458731" cy="100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ko-KR" sz="2000" b="1" u="sng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u="sng" dirty="0">
                <a:solidFill>
                  <a:srgbClr val="000000"/>
                </a:solidFill>
                <a:latin typeface="+mj-ea"/>
                <a:ea typeface="+mj-ea"/>
              </a:rPr>
              <a:t>수강신청안내 클릭</a:t>
            </a:r>
            <a:endParaRPr lang="en-US" altLang="ko-KR" sz="2400" b="1" u="sng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000" b="1" u="sng" dirty="0">
                <a:solidFill>
                  <a:srgbClr val="000000"/>
                </a:solidFill>
                <a:latin typeface="+mj-ea"/>
                <a:ea typeface="+mj-ea"/>
              </a:rPr>
              <a:t>공지사항 </a:t>
            </a:r>
            <a:r>
              <a:rPr lang="en-US" altLang="ko-KR" sz="2000" b="1" u="sng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2000" b="1" u="sng" dirty="0">
                <a:solidFill>
                  <a:srgbClr val="000000"/>
                </a:solidFill>
                <a:latin typeface="+mj-ea"/>
                <a:ea typeface="+mj-ea"/>
              </a:rPr>
              <a:t>및</a:t>
            </a:r>
            <a:r>
              <a:rPr lang="en-US" altLang="ko-KR" sz="2000" b="1" u="sng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2000" b="1" u="sng" dirty="0">
                <a:solidFill>
                  <a:srgbClr val="000000"/>
                </a:solidFill>
                <a:latin typeface="+mj-ea"/>
                <a:ea typeface="+mj-ea"/>
              </a:rPr>
              <a:t>유의사항 확인</a:t>
            </a:r>
            <a:endParaRPr lang="en-US" altLang="ko-KR" sz="2000" b="1" u="sng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442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F98FC9A-A0B4-62DF-BA39-321C34D6D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4" y="1386159"/>
            <a:ext cx="8073780" cy="4743810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2760952" y="2840583"/>
            <a:ext cx="3746377" cy="99155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864469" y="2548795"/>
            <a:ext cx="2619157" cy="8409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000000"/>
                </a:solidFill>
                <a:latin typeface="+mj-ea"/>
                <a:ea typeface="+mj-ea"/>
              </a:rPr>
              <a:t>수강과목 확인 후 수강신청 클릭</a:t>
            </a:r>
            <a:endParaRPr kumimoji="0" lang="en-US" altLang="ko-KR" sz="2400" b="1" dirty="0">
              <a:solidFill>
                <a:srgbClr val="FFFFFF"/>
              </a:solidFill>
              <a:latin typeface="+mj-ea"/>
              <a:ea typeface="+mj-ea"/>
            </a:endParaRPr>
          </a:p>
          <a:p>
            <a:pPr algn="ctr" eaLnBrk="1" hangingPunct="1">
              <a:buFontTx/>
              <a:buNone/>
            </a:pPr>
            <a:endParaRPr kumimoji="0" lang="ko-KR" altLang="en-US" sz="24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189492" y="4512729"/>
            <a:ext cx="521958" cy="266283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189492" y="3758064"/>
            <a:ext cx="589909" cy="266283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2779400" y="4251775"/>
            <a:ext cx="3727928" cy="43121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5982059" y="4024347"/>
            <a:ext cx="2922244" cy="4312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FF0000"/>
                </a:solidFill>
                <a:latin typeface="+mj-ea"/>
                <a:ea typeface="+mj-ea"/>
              </a:rPr>
              <a:t>수강신청내역 확인</a:t>
            </a:r>
            <a:endParaRPr kumimoji="0" lang="ko-KR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13442" y="1995081"/>
            <a:ext cx="443883" cy="177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18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9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</p:spTree>
    <p:extLst>
      <p:ext uri="{BB962C8B-B14F-4D97-AF65-F5344CB8AC3E}">
        <p14:creationId xmlns:p14="http://schemas.microsoft.com/office/powerpoint/2010/main" val="951878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22C2B59-EB06-FE02-C932-43C9383B6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9" y="1398178"/>
            <a:ext cx="7772400" cy="4577012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1421347" y="2892669"/>
            <a:ext cx="3662014" cy="48066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083361" y="2262583"/>
            <a:ext cx="2363201" cy="8805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000000"/>
                </a:solidFill>
                <a:latin typeface="+mn-ea"/>
                <a:ea typeface="+mn-ea"/>
              </a:rPr>
              <a:t>수강신청과목</a:t>
            </a:r>
            <a:endParaRPr lang="en-US" altLang="ko-KR" sz="2400" b="1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400" b="1" dirty="0">
                <a:solidFill>
                  <a:srgbClr val="000000"/>
                </a:solidFill>
                <a:latin typeface="+mn-ea"/>
                <a:ea typeface="+mn-ea"/>
              </a:rPr>
              <a:t>시간표 조회</a:t>
            </a:r>
            <a:endParaRPr kumimoji="0" lang="ko-KR" altLang="en-US" sz="24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26093" y="3269098"/>
            <a:ext cx="832192" cy="214632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136343" y="1553011"/>
            <a:ext cx="443883" cy="177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771122" y="3169446"/>
            <a:ext cx="322378" cy="151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17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8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A5891DA-603E-8E8C-1845-08BD857BC7EE}"/>
              </a:ext>
            </a:extLst>
          </p:cNvPr>
          <p:cNvSpPr/>
          <p:nvPr/>
        </p:nvSpPr>
        <p:spPr>
          <a:xfrm>
            <a:off x="3800150" y="3169446"/>
            <a:ext cx="514100" cy="151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D5C5626-DB2C-DC0D-CB26-AED8C2081E7E}"/>
              </a:ext>
            </a:extLst>
          </p:cNvPr>
          <p:cNvSpPr/>
          <p:nvPr/>
        </p:nvSpPr>
        <p:spPr>
          <a:xfrm>
            <a:off x="919716" y="1976354"/>
            <a:ext cx="336929" cy="151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43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6A178A-3546-5C7B-AF8B-A2DCB6D01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1313893"/>
            <a:ext cx="7772400" cy="4583117"/>
          </a:xfrm>
          <a:prstGeom prst="rect">
            <a:avLst/>
          </a:prstGeom>
        </p:spPr>
      </p:pic>
      <p:sp>
        <p:nvSpPr>
          <p:cNvPr id="10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7308732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인정학점</a:t>
            </a:r>
            <a:r>
              <a:rPr lang="ko-KR" altLang="en-US" dirty="0"/>
              <a:t> </a:t>
            </a:r>
            <a:r>
              <a:rPr lang="ko-KR" altLang="en-US" dirty="0" smtClean="0"/>
              <a:t>확인방법</a:t>
            </a:r>
            <a:endParaRPr lang="ko-KR" altLang="en-US" dirty="0"/>
          </a:p>
        </p:txBody>
      </p:sp>
      <p:sp>
        <p:nvSpPr>
          <p:cNvPr id="11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2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164918" y="2286999"/>
            <a:ext cx="443883" cy="177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5825008" y="4670900"/>
            <a:ext cx="968990" cy="189014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5401559" y="4670900"/>
            <a:ext cx="423449" cy="117526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3596979" y="4062954"/>
            <a:ext cx="1804580" cy="128277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kumimoji="0" lang="en-US" altLang="ko-KR" sz="6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학부 </a:t>
            </a:r>
            <a:endParaRPr kumimoji="0" lang="en-US" altLang="ko-KR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400" b="1" dirty="0" err="1">
                <a:solidFill>
                  <a:srgbClr val="FF0000"/>
                </a:solidFill>
                <a:latin typeface="+mn-ea"/>
                <a:ea typeface="+mn-ea"/>
              </a:rPr>
              <a:t>인정학점</a:t>
            </a:r>
            <a:endParaRPr kumimoji="0" lang="ko-KR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5BFA079-FB1B-C717-E836-02D99F2B39D6}"/>
              </a:ext>
            </a:extLst>
          </p:cNvPr>
          <p:cNvSpPr/>
          <p:nvPr/>
        </p:nvSpPr>
        <p:spPr>
          <a:xfrm>
            <a:off x="7359123" y="2327860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3FFD51F-37CE-951A-1E51-51E05E52D76C}"/>
              </a:ext>
            </a:extLst>
          </p:cNvPr>
          <p:cNvSpPr/>
          <p:nvPr/>
        </p:nvSpPr>
        <p:spPr>
          <a:xfrm>
            <a:off x="7356461" y="2496232"/>
            <a:ext cx="410615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9FD3B2D-3161-4623-C0C8-B6BB95E5757E}"/>
              </a:ext>
            </a:extLst>
          </p:cNvPr>
          <p:cNvSpPr/>
          <p:nvPr/>
        </p:nvSpPr>
        <p:spPr>
          <a:xfrm>
            <a:off x="6298199" y="2478868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791F96B-8B5E-B148-C201-09CC22C10223}"/>
              </a:ext>
            </a:extLst>
          </p:cNvPr>
          <p:cNvSpPr/>
          <p:nvPr/>
        </p:nvSpPr>
        <p:spPr>
          <a:xfrm>
            <a:off x="6329591" y="2302167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18A1035-EBFA-9A26-0F32-02FE4D57F9FE}"/>
              </a:ext>
            </a:extLst>
          </p:cNvPr>
          <p:cNvSpPr/>
          <p:nvPr/>
        </p:nvSpPr>
        <p:spPr>
          <a:xfrm>
            <a:off x="2323664" y="2464553"/>
            <a:ext cx="3148095" cy="125853"/>
          </a:xfrm>
          <a:prstGeom prst="rect">
            <a:avLst/>
          </a:prstGeom>
          <a:solidFill>
            <a:srgbClr val="D7E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34D6989-EC9C-E978-F0E0-1790043275C1}"/>
              </a:ext>
            </a:extLst>
          </p:cNvPr>
          <p:cNvSpPr/>
          <p:nvPr/>
        </p:nvSpPr>
        <p:spPr>
          <a:xfrm>
            <a:off x="6746195" y="2713173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9EC5D0E-3016-6FEF-3324-27B87EADAF0C}"/>
              </a:ext>
            </a:extLst>
          </p:cNvPr>
          <p:cNvSpPr/>
          <p:nvPr/>
        </p:nvSpPr>
        <p:spPr>
          <a:xfrm>
            <a:off x="2276017" y="2653100"/>
            <a:ext cx="310860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A427386-43AD-3754-6B9D-98884F1A58A2}"/>
              </a:ext>
            </a:extLst>
          </p:cNvPr>
          <p:cNvSpPr/>
          <p:nvPr/>
        </p:nvSpPr>
        <p:spPr>
          <a:xfrm>
            <a:off x="6450599" y="2631268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D9217D8-BFCC-1C60-06E7-27EC4B3981DA}"/>
              </a:ext>
            </a:extLst>
          </p:cNvPr>
          <p:cNvSpPr/>
          <p:nvPr/>
        </p:nvSpPr>
        <p:spPr>
          <a:xfrm>
            <a:off x="3861245" y="5725926"/>
            <a:ext cx="1476106" cy="10786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CDBC816-8299-3E05-F57B-B84C150CEEC0}"/>
              </a:ext>
            </a:extLst>
          </p:cNvPr>
          <p:cNvSpPr/>
          <p:nvPr/>
        </p:nvSpPr>
        <p:spPr>
          <a:xfrm>
            <a:off x="3861245" y="5370121"/>
            <a:ext cx="1476106" cy="10786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0181401-13BD-8514-629F-C0ADA0663AEF}"/>
              </a:ext>
            </a:extLst>
          </p:cNvPr>
          <p:cNvSpPr/>
          <p:nvPr/>
        </p:nvSpPr>
        <p:spPr>
          <a:xfrm>
            <a:off x="3861245" y="5553501"/>
            <a:ext cx="1476106" cy="10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15633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 txBox="1">
            <a:spLocks noChangeArrowheads="1"/>
          </p:cNvSpPr>
          <p:nvPr/>
        </p:nvSpPr>
        <p:spPr>
          <a:xfrm>
            <a:off x="5600700" y="3109923"/>
            <a:ext cx="4088096" cy="815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648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2"/>
          <p:cNvSpPr>
            <a:spLocks noGrp="1"/>
          </p:cNvSpPr>
          <p:nvPr>
            <p:ph type="title"/>
          </p:nvPr>
        </p:nvSpPr>
        <p:spPr>
          <a:xfrm>
            <a:off x="2238937" y="587237"/>
            <a:ext cx="4666130" cy="720725"/>
          </a:xfrm>
        </p:spPr>
        <p:txBody>
          <a:bodyPr>
            <a:normAutofit/>
          </a:bodyPr>
          <a:lstStyle/>
          <a:p>
            <a:r>
              <a:rPr lang="ko-KR" altLang="en-US" sz="3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   차</a:t>
            </a:r>
            <a:r>
              <a:rPr lang="ko-KR" altLang="en-US" sz="4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1"/>
          </p:nvPr>
        </p:nvSpPr>
        <p:spPr>
          <a:xfrm>
            <a:off x="1960685" y="1589647"/>
            <a:ext cx="5389683" cy="3501097"/>
          </a:xfrm>
        </p:spPr>
        <p:txBody>
          <a:bodyPr>
            <a:no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신입생 공지사항</a:t>
            </a: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수강신청방법 안내</a:t>
            </a: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188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6"/>
          <p:cNvSpPr>
            <a:spLocks noGrp="1"/>
          </p:cNvSpPr>
          <p:nvPr>
            <p:ph type="body" sz="quarter" idx="11"/>
          </p:nvPr>
        </p:nvSpPr>
        <p:spPr>
          <a:xfrm>
            <a:off x="2154102" y="2328203"/>
            <a:ext cx="4826977" cy="1917634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신입생 공지사항</a:t>
            </a: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indent="-457200">
              <a:buAutoNum type="arabicPeriod"/>
            </a:pP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첨부파일을 확인하시기 바랍니다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656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0" y="1767254"/>
            <a:ext cx="8662534" cy="3337355"/>
          </a:xfrm>
          <a:prstGeom prst="rect">
            <a:avLst/>
          </a:prstGeom>
        </p:spPr>
      </p:pic>
      <p:sp>
        <p:nvSpPr>
          <p:cNvPr id="17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</a:t>
            </a:r>
            <a:r>
              <a:rPr lang="ko-KR" altLang="en-US" sz="1600" dirty="0" smtClean="0"/>
              <a:t>웨슬리신학대학원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7811" y="645883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신학대학원 홈페이지 안내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385039" y="4953826"/>
            <a:ext cx="5820508" cy="1564532"/>
            <a:chOff x="4281854" y="5231423"/>
            <a:chExt cx="4640523" cy="1564532"/>
          </a:xfrm>
        </p:grpSpPr>
        <p:sp>
          <p:nvSpPr>
            <p:cNvPr id="9" name="TextBox 8"/>
            <p:cNvSpPr txBox="1"/>
            <p:nvPr/>
          </p:nvSpPr>
          <p:spPr>
            <a:xfrm>
              <a:off x="4391606" y="5472516"/>
              <a:ext cx="45307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+mj-ea"/>
                  <a:ea typeface="+mj-ea"/>
                </a:rPr>
                <a:t>1.</a:t>
              </a:r>
              <a:r>
                <a:rPr lang="ko-KR" altLang="en-US" sz="2000" dirty="0">
                  <a:latin typeface="+mj-ea"/>
                  <a:ea typeface="+mj-ea"/>
                </a:rPr>
                <a:t> </a:t>
              </a:r>
              <a:r>
                <a:rPr lang="ko-KR" altLang="en-US" sz="2000" b="1" u="sng" dirty="0">
                  <a:latin typeface="+mj-ea"/>
                  <a:ea typeface="+mj-ea"/>
                </a:rPr>
                <a:t>신학대학원 홈페이지</a:t>
              </a:r>
              <a:r>
                <a:rPr lang="ko-KR" altLang="en-US" sz="2000" b="1" dirty="0">
                  <a:latin typeface="+mj-ea"/>
                  <a:ea typeface="+mj-ea"/>
                </a:rPr>
                <a:t> </a:t>
              </a:r>
              <a:r>
                <a:rPr lang="ko-KR" altLang="en-US" sz="2000" dirty="0">
                  <a:latin typeface="+mj-ea"/>
                  <a:ea typeface="+mj-ea"/>
                </a:rPr>
                <a:t>접속</a:t>
              </a:r>
              <a:endParaRPr lang="en-US" altLang="ko-KR" sz="2000" dirty="0">
                <a:latin typeface="+mj-ea"/>
                <a:ea typeface="+mj-ea"/>
              </a:endParaRPr>
            </a:p>
            <a:p>
              <a:r>
                <a:rPr lang="en-US" altLang="ko-KR" sz="2000" dirty="0">
                  <a:latin typeface="+mj-ea"/>
                  <a:ea typeface="+mj-ea"/>
                </a:rPr>
                <a:t>   (</a:t>
              </a:r>
              <a:r>
                <a:rPr lang="en-US" altLang="ko-KR" sz="2000" dirty="0">
                  <a:latin typeface="+mj-ea"/>
                  <a:ea typeface="+mj-ea"/>
                  <a:hlinkClick r:id="rId3"/>
                </a:rPr>
                <a:t>https://www.mokwon.ac.kr/theo/</a:t>
              </a:r>
              <a:r>
                <a:rPr lang="en-US" altLang="ko-KR" sz="2000" dirty="0">
                  <a:latin typeface="+mj-ea"/>
                  <a:ea typeface="+mj-ea"/>
                </a:rPr>
                <a:t>)</a:t>
              </a:r>
            </a:p>
            <a:p>
              <a:r>
                <a:rPr lang="en-US" altLang="ko-KR" sz="2000" dirty="0">
                  <a:latin typeface="+mj-ea"/>
                  <a:ea typeface="+mj-ea"/>
                </a:rPr>
                <a:t>2.</a:t>
              </a:r>
              <a:r>
                <a:rPr lang="ko-KR" altLang="en-US" sz="2000" dirty="0">
                  <a:latin typeface="+mj-ea"/>
                  <a:ea typeface="+mj-ea"/>
                </a:rPr>
                <a:t> </a:t>
              </a:r>
              <a:r>
                <a:rPr lang="ko-KR" altLang="en-US" sz="2000" b="1" u="sng" dirty="0">
                  <a:latin typeface="+mj-ea"/>
                  <a:ea typeface="+mj-ea"/>
                </a:rPr>
                <a:t>커뮤니티</a:t>
              </a:r>
              <a:r>
                <a:rPr lang="en-US" altLang="ko-KR" sz="2000" b="1" u="sng" dirty="0">
                  <a:latin typeface="+mj-ea"/>
                  <a:ea typeface="+mj-ea"/>
                </a:rPr>
                <a:t>-</a:t>
              </a:r>
              <a:r>
                <a:rPr lang="ko-KR" altLang="en-US" sz="2000" b="1" u="sng" dirty="0">
                  <a:latin typeface="+mj-ea"/>
                  <a:ea typeface="+mj-ea"/>
                </a:rPr>
                <a:t>대학원공지사항</a:t>
              </a:r>
              <a:r>
                <a:rPr lang="en-US" altLang="ko-KR" sz="2000" b="1" u="sng" dirty="0">
                  <a:latin typeface="+mj-ea"/>
                  <a:ea typeface="+mj-ea"/>
                </a:rPr>
                <a:t>,</a:t>
              </a:r>
              <a:r>
                <a:rPr lang="ko-KR" altLang="en-US" sz="2000" b="1" u="sng" dirty="0" err="1">
                  <a:latin typeface="+mj-ea"/>
                  <a:ea typeface="+mj-ea"/>
                </a:rPr>
                <a:t>서식자료실</a:t>
              </a:r>
              <a:r>
                <a:rPr lang="ko-KR" altLang="en-US" sz="2000" b="1" dirty="0">
                  <a:latin typeface="+mj-ea"/>
                  <a:ea typeface="+mj-ea"/>
                </a:rPr>
                <a:t> </a:t>
              </a:r>
              <a:r>
                <a:rPr lang="ko-KR" altLang="en-US" sz="2000" dirty="0">
                  <a:latin typeface="+mj-ea"/>
                  <a:ea typeface="+mj-ea"/>
                </a:rPr>
                <a:t>클릭</a:t>
              </a: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4281854" y="5231423"/>
              <a:ext cx="4364736" cy="1550605"/>
            </a:xfrm>
            <a:prstGeom prst="roundRect">
              <a:avLst/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5720997" y="1676944"/>
            <a:ext cx="507051" cy="492368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28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5747873" y="1794918"/>
            <a:ext cx="2661639" cy="4689859"/>
            <a:chOff x="2267943" y="1192013"/>
            <a:chExt cx="2661639" cy="4689859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943" y="1192013"/>
              <a:ext cx="2550241" cy="46898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543063" y="3290758"/>
              <a:ext cx="1203321" cy="49236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4422531" y="1233485"/>
              <a:ext cx="507051" cy="49236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16" name="직사각형 15">
            <a:hlinkClick r:id="rId3"/>
          </p:cNvPr>
          <p:cNvSpPr/>
          <p:nvPr/>
        </p:nvSpPr>
        <p:spPr>
          <a:xfrm>
            <a:off x="246185" y="1934439"/>
            <a:ext cx="5817491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※ </a:t>
            </a:r>
            <a:r>
              <a:rPr lang="ko-KR" altLang="en-US" dirty="0"/>
              <a:t>신학대학원 학사 안내는 목원대학교 </a:t>
            </a:r>
            <a:r>
              <a:rPr lang="ko-KR" altLang="en-US" dirty="0" err="1"/>
              <a:t>통합앱을</a:t>
            </a:r>
            <a:r>
              <a:rPr lang="ko-KR" altLang="en-US" dirty="0"/>
              <a:t> 통해</a:t>
            </a:r>
            <a:r>
              <a:rPr lang="en-US" altLang="ko-KR" dirty="0"/>
              <a:t> </a:t>
            </a:r>
            <a:r>
              <a:rPr lang="ko-KR" altLang="en-US" dirty="0"/>
              <a:t>안내될 예정이오니 필히 </a:t>
            </a:r>
            <a:r>
              <a:rPr lang="ko-KR" altLang="en-US" dirty="0" err="1"/>
              <a:t>어플을</a:t>
            </a:r>
            <a:r>
              <a:rPr lang="ko-KR" altLang="en-US" dirty="0"/>
              <a:t> 설치하시기 바랍니다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FF0000"/>
                </a:solidFill>
              </a:rPr>
              <a:t>로그인 필수</a:t>
            </a:r>
            <a:r>
              <a:rPr lang="en-US" altLang="ko-KR" b="1" dirty="0">
                <a:solidFill>
                  <a:srgbClr val="FF0000"/>
                </a:solidFill>
              </a:rPr>
              <a:t>!!</a:t>
            </a:r>
          </a:p>
          <a:p>
            <a:pPr>
              <a:lnSpc>
                <a:spcPct val="150000"/>
              </a:lnSpc>
            </a:pP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en-US" altLang="ko-KR" b="1" dirty="0"/>
              <a:t>※ </a:t>
            </a:r>
            <a:r>
              <a:rPr lang="ko-KR" altLang="en-US" b="1" dirty="0"/>
              <a:t>설치방법</a:t>
            </a:r>
            <a:r>
              <a:rPr lang="en-US" altLang="ko-KR" b="1" dirty="0"/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신학대학원홈페이지</a:t>
            </a:r>
            <a:r>
              <a:rPr lang="en-US" altLang="ko-KR" b="1" dirty="0"/>
              <a:t>-</a:t>
            </a:r>
            <a:r>
              <a:rPr lang="ko-KR" altLang="en-US" b="1" dirty="0"/>
              <a:t>대학원공지사항</a:t>
            </a:r>
            <a:r>
              <a:rPr lang="en-US" altLang="ko-KR" b="1" dirty="0"/>
              <a:t>-</a:t>
            </a:r>
            <a:r>
              <a:rPr lang="ko-KR" altLang="en-US" b="1" dirty="0"/>
              <a:t>검색</a:t>
            </a:r>
            <a:r>
              <a:rPr lang="en-US" altLang="ko-KR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(244</a:t>
            </a:r>
            <a:r>
              <a:rPr lang="ko-KR" altLang="en-US" b="1" dirty="0"/>
              <a:t>번 게시물</a:t>
            </a:r>
            <a:r>
              <a:rPr lang="en-US" altLang="ko-KR" b="1" dirty="0"/>
              <a:t>)</a:t>
            </a:r>
            <a:r>
              <a:rPr lang="ko-KR" altLang="en-US" b="1" dirty="0"/>
              <a:t>통합</a:t>
            </a:r>
            <a:r>
              <a:rPr lang="en-US" altLang="ko-KR" b="1" dirty="0"/>
              <a:t>-‘</a:t>
            </a:r>
            <a:r>
              <a:rPr lang="ko-KR" altLang="en-US" b="1" dirty="0"/>
              <a:t>목원대학교 </a:t>
            </a:r>
            <a:r>
              <a:rPr lang="ko-KR" altLang="en-US" b="1" dirty="0" err="1"/>
              <a:t>통합앱</a:t>
            </a:r>
            <a:r>
              <a:rPr lang="ko-KR" altLang="en-US" b="1" dirty="0"/>
              <a:t> 설치 및 사용법</a:t>
            </a:r>
            <a:r>
              <a:rPr lang="en-US" altLang="ko-KR" b="1" dirty="0"/>
              <a:t>’ </a:t>
            </a:r>
            <a:r>
              <a:rPr lang="ko-KR" altLang="en-US" b="1" dirty="0"/>
              <a:t>참고</a:t>
            </a:r>
            <a:endParaRPr lang="en-US" altLang="ko-KR" b="1" dirty="0"/>
          </a:p>
          <a:p>
            <a:pPr>
              <a:lnSpc>
                <a:spcPct val="150000"/>
              </a:lnSpc>
            </a:pPr>
            <a:endParaRPr lang="en-US" altLang="ko-KR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8254" y="649837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목원대학교 </a:t>
            </a:r>
            <a:r>
              <a:rPr lang="ko-KR" altLang="en-US" sz="3200" b="1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통합앱</a:t>
            </a:r>
            <a:endParaRPr lang="ko-KR" altLang="en-US" sz="3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199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1665514" y="846161"/>
            <a:ext cx="0" cy="18004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8254" y="649837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학생증 발급 안내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264" y="1965784"/>
            <a:ext cx="100104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  <a:ea typeface="+mj-ea"/>
              </a:rPr>
              <a:t>모바일 학생증 발급</a:t>
            </a:r>
            <a:r>
              <a:rPr lang="en-US" altLang="ko-KR" sz="2000" b="1" dirty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  ▶안드로이드 </a:t>
            </a:r>
            <a:r>
              <a:rPr lang="en-US" altLang="ko-KR" sz="2000" dirty="0">
                <a:latin typeface="+mj-ea"/>
                <a:ea typeface="+mj-ea"/>
              </a:rPr>
              <a:t>: Play store </a:t>
            </a:r>
            <a:r>
              <a:rPr lang="ko-KR" altLang="en-US" sz="2000" dirty="0">
                <a:latin typeface="+mj-ea"/>
                <a:ea typeface="+mj-ea"/>
              </a:rPr>
              <a:t>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</a:t>
            </a:r>
            <a:r>
              <a:rPr lang="en-US" altLang="ko-KR" sz="2000" dirty="0">
                <a:latin typeface="+mj-ea"/>
                <a:ea typeface="+mj-ea"/>
              </a:rPr>
              <a:t>’</a:t>
            </a:r>
            <a:r>
              <a:rPr lang="ko-KR" altLang="en-US" sz="2000" dirty="0">
                <a:latin typeface="+mj-ea"/>
                <a:ea typeface="+mj-ea"/>
              </a:rPr>
              <a:t> 검색 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목원대학교통합앱</a:t>
            </a:r>
            <a:r>
              <a:rPr lang="en-US" altLang="ko-KR" sz="2000" dirty="0">
                <a:latin typeface="+mj-ea"/>
                <a:ea typeface="+mj-ea"/>
              </a:rPr>
              <a:t>’ </a:t>
            </a:r>
            <a:r>
              <a:rPr lang="ko-KR" altLang="en-US" sz="2000" dirty="0">
                <a:latin typeface="+mj-ea"/>
                <a:ea typeface="+mj-ea"/>
              </a:rPr>
              <a:t>다운</a:t>
            </a:r>
            <a:r>
              <a:rPr lang="en-US" altLang="ko-KR" sz="2000" dirty="0">
                <a:latin typeface="+mj-ea"/>
                <a:ea typeface="+mj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                          </a:t>
            </a:r>
            <a:r>
              <a:rPr lang="ko-KR" altLang="en-US" sz="2000" dirty="0">
                <a:latin typeface="+mj-ea"/>
                <a:ea typeface="+mj-ea"/>
              </a:rPr>
              <a:t>→ 로그인</a:t>
            </a:r>
            <a:r>
              <a:rPr lang="en-US" altLang="ko-KR" sz="2000" dirty="0">
                <a:latin typeface="+mj-ea"/>
                <a:ea typeface="+mj-ea"/>
              </a:rPr>
              <a:t>(</a:t>
            </a:r>
            <a:r>
              <a:rPr lang="ko-KR" altLang="en-US" sz="2000" dirty="0">
                <a:latin typeface="+mj-ea"/>
                <a:ea typeface="+mj-ea"/>
              </a:rPr>
              <a:t>학번</a:t>
            </a:r>
            <a:r>
              <a:rPr lang="en-US" altLang="ko-KR" sz="2000" dirty="0">
                <a:latin typeface="+mj-ea"/>
                <a:ea typeface="+mj-ea"/>
              </a:rPr>
              <a:t>/</a:t>
            </a:r>
            <a:r>
              <a:rPr lang="ko-KR" altLang="en-US" sz="2000" dirty="0">
                <a:latin typeface="+mj-ea"/>
                <a:ea typeface="+mj-ea"/>
              </a:rPr>
              <a:t>비밀번호</a:t>
            </a:r>
            <a:r>
              <a:rPr lang="en-US" altLang="ko-KR" sz="2000" dirty="0">
                <a:latin typeface="+mj-ea"/>
                <a:ea typeface="+mj-ea"/>
              </a:rPr>
              <a:t>)</a:t>
            </a:r>
            <a:r>
              <a:rPr lang="ko-KR" altLang="en-US" sz="2000" dirty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  ▶      </a:t>
            </a:r>
            <a:r>
              <a:rPr lang="en-US" altLang="ko-KR" sz="2000" dirty="0">
                <a:latin typeface="+mj-ea"/>
                <a:ea typeface="+mj-ea"/>
              </a:rPr>
              <a:t>IOS     : App store </a:t>
            </a:r>
            <a:r>
              <a:rPr lang="ko-KR" altLang="en-US" sz="2000" dirty="0">
                <a:latin typeface="+mj-ea"/>
                <a:ea typeface="+mj-ea"/>
              </a:rPr>
              <a:t>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</a:t>
            </a:r>
            <a:r>
              <a:rPr lang="en-US" altLang="ko-KR" sz="2000" dirty="0">
                <a:latin typeface="+mj-ea"/>
                <a:ea typeface="+mj-ea"/>
              </a:rPr>
              <a:t>’</a:t>
            </a:r>
            <a:r>
              <a:rPr lang="ko-KR" altLang="en-US" sz="2000" dirty="0">
                <a:latin typeface="+mj-ea"/>
                <a:ea typeface="+mj-ea"/>
              </a:rPr>
              <a:t> 검색 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목원대학교통합앱</a:t>
            </a:r>
            <a:r>
              <a:rPr lang="en-US" altLang="ko-KR" sz="2000" dirty="0">
                <a:latin typeface="+mj-ea"/>
                <a:ea typeface="+mj-ea"/>
              </a:rPr>
              <a:t>’ </a:t>
            </a:r>
            <a:r>
              <a:rPr lang="ko-KR" altLang="en-US" sz="2000" dirty="0">
                <a:latin typeface="+mj-ea"/>
                <a:ea typeface="+mj-ea"/>
              </a:rPr>
              <a:t>다운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                          </a:t>
            </a:r>
            <a:r>
              <a:rPr lang="ko-KR" altLang="en-US" sz="2000" dirty="0">
                <a:latin typeface="+mj-ea"/>
                <a:ea typeface="+mj-ea"/>
              </a:rPr>
              <a:t>→ 로그인</a:t>
            </a:r>
            <a:r>
              <a:rPr lang="en-US" altLang="ko-KR" sz="2000" dirty="0">
                <a:latin typeface="+mj-ea"/>
                <a:ea typeface="+mj-ea"/>
              </a:rPr>
              <a:t>(</a:t>
            </a:r>
            <a:r>
              <a:rPr lang="ko-KR" altLang="en-US" sz="2000" dirty="0">
                <a:latin typeface="+mj-ea"/>
                <a:ea typeface="+mj-ea"/>
              </a:rPr>
              <a:t>학번</a:t>
            </a:r>
            <a:r>
              <a:rPr lang="en-US" altLang="ko-KR" sz="2000" dirty="0">
                <a:latin typeface="+mj-ea"/>
                <a:ea typeface="+mj-ea"/>
              </a:rPr>
              <a:t>/</a:t>
            </a:r>
            <a:r>
              <a:rPr lang="ko-KR" altLang="en-US" sz="2000" dirty="0">
                <a:latin typeface="+mj-ea"/>
                <a:ea typeface="+mj-ea"/>
              </a:rPr>
              <a:t>비밀번호</a:t>
            </a:r>
            <a:r>
              <a:rPr lang="en-US" altLang="ko-KR" sz="2000" dirty="0">
                <a:latin typeface="+mj-ea"/>
                <a:ea typeface="+mj-ea"/>
              </a:rPr>
              <a:t>)</a:t>
            </a:r>
            <a:r>
              <a:rPr lang="ko-KR" altLang="en-US" sz="2000" dirty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  <a:ea typeface="+mj-ea"/>
              </a:rPr>
              <a:t>학생증 카드 발급</a:t>
            </a:r>
            <a:endParaRPr lang="en-US" altLang="ko-KR" sz="2000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    </a:t>
            </a:r>
            <a:r>
              <a:rPr lang="ko-KR" altLang="en-US" sz="2000" dirty="0">
                <a:latin typeface="+mj-ea"/>
                <a:ea typeface="+mj-ea"/>
              </a:rPr>
              <a:t>▶ 학생회관 </a:t>
            </a:r>
            <a:r>
              <a:rPr lang="en-US" altLang="ko-KR" sz="2000" dirty="0">
                <a:latin typeface="+mj-ea"/>
                <a:ea typeface="+mj-ea"/>
              </a:rPr>
              <a:t>1</a:t>
            </a:r>
            <a:r>
              <a:rPr lang="ko-KR" altLang="en-US" sz="2000" dirty="0">
                <a:latin typeface="+mj-ea"/>
                <a:ea typeface="+mj-ea"/>
              </a:rPr>
              <a:t>층 학사지원과로 직접 방문 후 신청</a:t>
            </a:r>
            <a:endParaRPr lang="en-US" altLang="ko-KR" sz="2000" dirty="0">
              <a:latin typeface="+mj-ea"/>
              <a:ea typeface="+mj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02264" y="1740877"/>
            <a:ext cx="8848305" cy="3683977"/>
          </a:xfrm>
          <a:prstGeom prst="round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03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633" y="676480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기타 안내 사항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9676" y="1688765"/>
            <a:ext cx="8685048" cy="4550518"/>
          </a:xfrm>
          <a:prstGeom prst="round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6A74006-446E-3827-56C4-75CEA39B09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2018030"/>
            <a:ext cx="5777747" cy="389198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8DB68F3-C8D3-74AB-5007-8ED9B06026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28" y="3248130"/>
            <a:ext cx="4332785" cy="26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6"/>
          <p:cNvSpPr>
            <a:spLocks noGrp="1"/>
          </p:cNvSpPr>
          <p:nvPr>
            <p:ph type="body" sz="quarter" idx="11"/>
          </p:nvPr>
        </p:nvSpPr>
        <p:spPr>
          <a:xfrm>
            <a:off x="1951892" y="2328203"/>
            <a:ext cx="5284177" cy="1917634"/>
          </a:xfrm>
        </p:spPr>
        <p:txBody>
          <a:bodyPr>
            <a:noAutofit/>
          </a:bodyPr>
          <a:lstStyle/>
          <a:p>
            <a:r>
              <a:rPr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수강신청방법 안내</a:t>
            </a:r>
            <a:endPara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36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25197"/>
          <a:stretch/>
        </p:blipFill>
        <p:spPr>
          <a:xfrm>
            <a:off x="275632" y="1862029"/>
            <a:ext cx="7105650" cy="38617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66976" t="461" r="-438" b="67461"/>
          <a:stretch/>
        </p:blipFill>
        <p:spPr>
          <a:xfrm>
            <a:off x="3778423" y="35477"/>
            <a:ext cx="5456921" cy="1873787"/>
          </a:xfrm>
          <a:prstGeom prst="rect">
            <a:avLst/>
          </a:prstGeom>
        </p:spPr>
      </p:pic>
      <p:sp>
        <p:nvSpPr>
          <p:cNvPr id="62" name="Rectangle 4"/>
          <p:cNvSpPr txBox="1">
            <a:spLocks noChangeArrowheads="1"/>
          </p:cNvSpPr>
          <p:nvPr/>
        </p:nvSpPr>
        <p:spPr>
          <a:xfrm>
            <a:off x="665560" y="2244329"/>
            <a:ext cx="7411640" cy="3456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ko-KR" altLang="en-US" sz="2400" b="1" dirty="0">
              <a:ln>
                <a:solidFill>
                  <a:schemeClr val="tx1">
                    <a:lumMod val="85000"/>
                    <a:lumOff val="15000"/>
                    <a:alpha val="3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a typeface="나눔고딕" panose="020D0604000000000000" pitchFamily="50" charset="-127"/>
              <a:cs typeface="+mj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432070" y="5463612"/>
            <a:ext cx="5592498" cy="1238801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8615" indent="-428615">
              <a:buFontTx/>
              <a:buChar char="-"/>
            </a:pPr>
            <a:r>
              <a:rPr lang="ko-KR" alt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rPr>
              <a:t>수강신청 기간</a:t>
            </a:r>
            <a:endParaRPr lang="en-US" altLang="ko-KR" sz="75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  <a:p>
            <a:r>
              <a:rPr lang="en-US" altLang="ko-KR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   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9</a:t>
            </a:r>
            <a:r>
              <a:rPr lang="ko-KR" altLang="en-US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월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1</a:t>
            </a:r>
            <a:r>
              <a:rPr lang="ko-KR" altLang="en-US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일</a:t>
            </a:r>
            <a:r>
              <a:rPr lang="en-US" altLang="ko-KR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(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금</a:t>
            </a:r>
            <a:r>
              <a:rPr lang="en-US" altLang="ko-KR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)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~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9</a:t>
            </a:r>
            <a:r>
              <a:rPr lang="ko-KR" altLang="en-US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월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7</a:t>
            </a:r>
            <a:r>
              <a:rPr lang="ko-KR" altLang="en-US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일</a:t>
            </a:r>
            <a:r>
              <a:rPr lang="en-US" altLang="ko-KR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(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목</a:t>
            </a:r>
            <a:r>
              <a:rPr lang="en-US" altLang="ko-KR" sz="32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)</a:t>
            </a:r>
            <a:endParaRPr lang="en-US" altLang="ko-KR" sz="32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  <a:p>
            <a:endParaRPr lang="en-US" altLang="ko-KR" sz="105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</p:txBody>
      </p:sp>
      <p:sp>
        <p:nvSpPr>
          <p:cNvPr id="17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</a:t>
            </a:r>
            <a:r>
              <a:rPr lang="ko-KR" altLang="en-US" dirty="0">
                <a:solidFill>
                  <a:schemeClr val="tx1"/>
                </a:solidFill>
              </a:rPr>
              <a:t>안내</a:t>
            </a: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2445091" y="4123693"/>
            <a:ext cx="2170872" cy="23353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2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713508" y="3744573"/>
            <a:ext cx="3982915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www.mokwon.ac.kr </a:t>
            </a:r>
          </a:p>
          <a:p>
            <a:pPr algn="ctr"/>
            <a:r>
              <a:rPr lang="en-US" altLang="ko-K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“</a:t>
            </a:r>
            <a:r>
              <a:rPr lang="ko-KR" altLang="en-US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종합정보시스템</a:t>
            </a:r>
            <a:r>
              <a:rPr lang="en-US" altLang="ko-K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” </a:t>
            </a:r>
            <a:r>
              <a:rPr lang="ko-KR" altLang="en-US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클릭</a:t>
            </a:r>
            <a:endParaRPr lang="en-US" altLang="ko-KR" sz="28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0288" y="865257"/>
            <a:ext cx="40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92D050"/>
                </a:solidFill>
              </a:rPr>
              <a:t>목원대학교 메인 홈페이지</a:t>
            </a:r>
            <a:r>
              <a:rPr lang="en-US" altLang="ko-KR" b="1" dirty="0">
                <a:solidFill>
                  <a:srgbClr val="92D050"/>
                </a:solidFill>
              </a:rPr>
              <a:t>-</a:t>
            </a:r>
            <a:r>
              <a:rPr lang="ko-KR" altLang="en-US" b="1" dirty="0" err="1">
                <a:solidFill>
                  <a:srgbClr val="92D050"/>
                </a:solidFill>
              </a:rPr>
              <a:t>교내사이트</a:t>
            </a:r>
            <a:endParaRPr lang="ko-KR" altLang="en-US" b="1" dirty="0">
              <a:solidFill>
                <a:srgbClr val="92D050"/>
              </a:solidFill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763105" y="4123693"/>
            <a:ext cx="1584441" cy="574987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7776393" y="1303251"/>
            <a:ext cx="919199" cy="574987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021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3430</TotalTime>
  <Words>313</Words>
  <Application>Microsoft Office PowerPoint</Application>
  <PresentationFormat>화면 슬라이드 쇼(4:3)</PresentationFormat>
  <Paragraphs>97</Paragraphs>
  <Slides>17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7" baseType="lpstr">
      <vt:lpstr>나눔고딕</vt:lpstr>
      <vt:lpstr>굴림</vt:lpstr>
      <vt:lpstr>나눔고딕 Light</vt:lpstr>
      <vt:lpstr>Calibri</vt:lpstr>
      <vt:lpstr>맑은 고딕</vt:lpstr>
      <vt:lpstr>아리따-돋움(TTF)-Bold</vt:lpstr>
      <vt:lpstr>Calibri Light</vt:lpstr>
      <vt:lpstr>Arial</vt:lpstr>
      <vt:lpstr>아리따-돋움(TTF)-Medium</vt:lpstr>
      <vt:lpstr>Office 테마</vt:lpstr>
      <vt:lpstr>PowerPoint 프레젠테이션</vt:lpstr>
      <vt:lpstr>목   차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수강신청방법 안내</vt:lpstr>
      <vt:lpstr>수강신청방법 안내</vt:lpstr>
      <vt:lpstr>수강신청방법 안내</vt:lpstr>
      <vt:lpstr>수강신청방법 안내</vt:lpstr>
      <vt:lpstr>수강신청방법 안내</vt:lpstr>
      <vt:lpstr>수강신청방법 안내</vt:lpstr>
      <vt:lpstr>수강신청방법 안내</vt:lpstr>
      <vt:lpstr>인정학점 확인방법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이의헌</dc:creator>
  <cp:lastModifiedBy>USER</cp:lastModifiedBy>
  <cp:revision>230</cp:revision>
  <cp:lastPrinted>2019-08-21T05:03:33Z</cp:lastPrinted>
  <dcterms:created xsi:type="dcterms:W3CDTF">2016-12-23T10:41:34Z</dcterms:created>
  <dcterms:modified xsi:type="dcterms:W3CDTF">2023-09-01T07:48:53Z</dcterms:modified>
</cp:coreProperties>
</file>