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276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1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1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1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1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1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1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1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1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1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1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제</a:t>
            </a:r>
            <a:r>
              <a:rPr lang="en-US" altLang="ko-KR" dirty="0" smtClean="0"/>
              <a:t>4</a:t>
            </a:r>
            <a:r>
              <a:rPr lang="ko-KR" altLang="en-US" dirty="0" smtClean="0"/>
              <a:t>장 예언자 </a:t>
            </a:r>
            <a:r>
              <a:rPr lang="ko-KR" altLang="en-US" dirty="0" err="1" smtClean="0">
                <a:solidFill>
                  <a:srgbClr val="00B0F0"/>
                </a:solidFill>
              </a:rPr>
              <a:t>엘리야</a:t>
            </a:r>
            <a:r>
              <a:rPr lang="ko-KR" altLang="en-US" dirty="0" err="1" smtClean="0"/>
              <a:t>의</a:t>
            </a:r>
            <a:r>
              <a:rPr lang="ko-KR" altLang="en-US" dirty="0" smtClean="0"/>
              <a:t> 신학과 그 의미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en-US" altLang="ko-KR" sz="2800" dirty="0" smtClean="0"/>
              <a:t>4122045 </a:t>
            </a:r>
            <a:r>
              <a:rPr lang="ko-KR" altLang="en-US" sz="2800" dirty="0" smtClean="0"/>
              <a:t>이초롱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9948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Ⅱ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엘리야의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예언 활동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/>
            </a:r>
            <a:b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1. 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종교 혼합주의에 대한 저항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왕상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17-18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장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800" dirty="0" err="1" smtClean="0"/>
              <a:t>아합은</a:t>
            </a:r>
            <a:r>
              <a:rPr lang="ko-KR" altLang="en-US" sz="2800" dirty="0" smtClean="0"/>
              <a:t> </a:t>
            </a:r>
            <a:r>
              <a:rPr lang="ko-KR" altLang="en-US" sz="2800" dirty="0" err="1" smtClean="0"/>
              <a:t>엘리야를</a:t>
            </a:r>
            <a:r>
              <a:rPr lang="ko-KR" altLang="en-US" sz="2800" dirty="0" smtClean="0"/>
              <a:t> </a:t>
            </a:r>
            <a:r>
              <a:rPr lang="en-US" altLang="ko-KR" sz="2800" dirty="0" smtClean="0">
                <a:solidFill>
                  <a:srgbClr val="00B0F0"/>
                </a:solidFill>
              </a:rPr>
              <a:t>“</a:t>
            </a:r>
            <a:r>
              <a:rPr lang="ko-KR" altLang="en-US" sz="2800" dirty="0" smtClean="0">
                <a:solidFill>
                  <a:srgbClr val="00B0F0"/>
                </a:solidFill>
              </a:rPr>
              <a:t>이스라엘을 괴롭게 하는 자</a:t>
            </a:r>
            <a:r>
              <a:rPr lang="en-US" altLang="ko-KR" sz="2800" dirty="0" smtClean="0">
                <a:solidFill>
                  <a:srgbClr val="00B0F0"/>
                </a:solidFill>
              </a:rPr>
              <a:t>”</a:t>
            </a:r>
            <a:r>
              <a:rPr lang="ko-KR" altLang="en-US" sz="2800" dirty="0" smtClean="0"/>
              <a:t>라고 부름</a:t>
            </a:r>
            <a:r>
              <a:rPr lang="en-US" altLang="ko-KR" sz="2800" dirty="0" smtClean="0"/>
              <a:t>(</a:t>
            </a:r>
            <a:r>
              <a:rPr lang="ko-KR" altLang="en-US" sz="2800" dirty="0" err="1" smtClean="0"/>
              <a:t>왕상</a:t>
            </a:r>
            <a:r>
              <a:rPr lang="ko-KR" altLang="en-US" sz="2800" dirty="0" smtClean="0"/>
              <a:t> </a:t>
            </a:r>
            <a:r>
              <a:rPr lang="en-US" altLang="ko-KR" sz="2800" dirty="0" smtClean="0"/>
              <a:t>18:17)</a:t>
            </a:r>
          </a:p>
          <a:p>
            <a:r>
              <a:rPr lang="en-US" altLang="ko-KR" sz="2800" dirty="0" smtClean="0"/>
              <a:t>“</a:t>
            </a:r>
            <a:r>
              <a:rPr lang="ko-KR" altLang="en-US" sz="2800" dirty="0" smtClean="0"/>
              <a:t>괴롭게 하다</a:t>
            </a:r>
            <a:r>
              <a:rPr lang="en-US" altLang="ko-KR" sz="2800" dirty="0" smtClean="0"/>
              <a:t>”</a:t>
            </a:r>
            <a:r>
              <a:rPr lang="ko-KR" altLang="en-US" sz="2800" dirty="0" smtClean="0"/>
              <a:t>라는 동사는 </a:t>
            </a:r>
            <a:r>
              <a:rPr lang="ko-KR" altLang="en-US" sz="2800" dirty="0" smtClean="0">
                <a:solidFill>
                  <a:srgbClr val="00B0F0"/>
                </a:solidFill>
              </a:rPr>
              <a:t>어떤 공동체나 개인에게 해를 끼치는 경우</a:t>
            </a:r>
            <a:r>
              <a:rPr lang="ko-KR" altLang="en-US" sz="2800" dirty="0" smtClean="0"/>
              <a:t>를 의미</a:t>
            </a:r>
            <a:endParaRPr lang="en-US" altLang="ko-KR" sz="2800" dirty="0" smtClean="0"/>
          </a:p>
        </p:txBody>
      </p:sp>
    </p:spTree>
    <p:extLst>
      <p:ext uri="{BB962C8B-B14F-4D97-AF65-F5344CB8AC3E}">
        <p14:creationId xmlns:p14="http://schemas.microsoft.com/office/powerpoint/2010/main" val="595894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Ⅱ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엘리야의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예언 활동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/>
            </a:r>
            <a:b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1. 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종교 혼합주의에 대한 저항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왕상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17-18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장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ko-KR" altLang="en-US" sz="2800" dirty="0" err="1" smtClean="0"/>
              <a:t>아합</a:t>
            </a:r>
            <a:r>
              <a:rPr lang="ko-KR" altLang="en-US" sz="2800" dirty="0" smtClean="0"/>
              <a:t> 왈</a:t>
            </a:r>
            <a:endParaRPr lang="en-US" altLang="ko-KR" sz="2800" dirty="0" smtClean="0"/>
          </a:p>
          <a:p>
            <a:pPr lvl="1"/>
            <a:r>
              <a:rPr lang="ko-KR" altLang="en-US" sz="2800" dirty="0" err="1" smtClean="0"/>
              <a:t>엘리야가</a:t>
            </a:r>
            <a:r>
              <a:rPr lang="ko-KR" altLang="en-US" sz="2800" dirty="0" smtClean="0"/>
              <a:t> </a:t>
            </a:r>
            <a:r>
              <a:rPr lang="ko-KR" altLang="en-US" sz="2800" dirty="0" err="1" smtClean="0"/>
              <a:t>바알</a:t>
            </a:r>
            <a:r>
              <a:rPr lang="ko-KR" altLang="en-US" sz="2800" dirty="0" smtClean="0"/>
              <a:t> 신에게 배신행위를 함으로 </a:t>
            </a:r>
            <a:r>
              <a:rPr lang="ko-KR" altLang="en-US" sz="2800" dirty="0" err="1" smtClean="0"/>
              <a:t>바알이</a:t>
            </a:r>
            <a:r>
              <a:rPr lang="ko-KR" altLang="en-US" sz="2800" dirty="0" smtClean="0"/>
              <a:t> 분노를 일으켜 비를 내리지 않은 것</a:t>
            </a:r>
            <a:endParaRPr lang="en-US" altLang="ko-KR" sz="2800" dirty="0" smtClean="0"/>
          </a:p>
          <a:p>
            <a:pPr lvl="1"/>
            <a:r>
              <a:rPr lang="ko-KR" altLang="en-US" sz="2800" dirty="0" smtClean="0"/>
              <a:t>그로 인해 왕과 이스라엘 백성들은 큰 괴로움을 당하게 된 것</a:t>
            </a:r>
            <a:endParaRPr lang="en-US" altLang="ko-KR" sz="2800" dirty="0" smtClean="0"/>
          </a:p>
          <a:p>
            <a:r>
              <a:rPr lang="ko-KR" altLang="en-US" sz="2800" dirty="0" err="1" smtClean="0"/>
              <a:t>엘리야</a:t>
            </a:r>
            <a:r>
              <a:rPr lang="ko-KR" altLang="en-US" sz="2800" dirty="0" smtClean="0"/>
              <a:t> 왈</a:t>
            </a:r>
            <a:endParaRPr lang="en-US" altLang="ko-KR" sz="2800" dirty="0" smtClean="0"/>
          </a:p>
          <a:p>
            <a:pPr lvl="1"/>
            <a:r>
              <a:rPr lang="en-US" altLang="ko-KR" sz="2800" dirty="0" smtClean="0"/>
              <a:t>“</a:t>
            </a:r>
            <a:r>
              <a:rPr lang="ko-KR" altLang="en-US" sz="2800" dirty="0" smtClean="0"/>
              <a:t>내가 이스라엘을 괴롭게 한 것이 아니라 </a:t>
            </a:r>
            <a:r>
              <a:rPr lang="ko-KR" altLang="en-US" sz="2800" dirty="0" smtClean="0">
                <a:solidFill>
                  <a:srgbClr val="00B0F0"/>
                </a:solidFill>
              </a:rPr>
              <a:t>당신과 당신의 아비의 집</a:t>
            </a:r>
            <a:r>
              <a:rPr lang="ko-KR" altLang="en-US" sz="2800" dirty="0" smtClean="0"/>
              <a:t>이 괴롭게 하였으니 이는 </a:t>
            </a:r>
            <a:r>
              <a:rPr lang="ko-KR" altLang="en-US" sz="2800" dirty="0" smtClean="0">
                <a:solidFill>
                  <a:srgbClr val="00B0F0"/>
                </a:solidFill>
              </a:rPr>
              <a:t>여호와의 명령을 버렸고 당신이 </a:t>
            </a:r>
            <a:r>
              <a:rPr lang="ko-KR" altLang="en-US" sz="2800" dirty="0" err="1" smtClean="0">
                <a:solidFill>
                  <a:srgbClr val="00B0F0"/>
                </a:solidFill>
              </a:rPr>
              <a:t>바알들을</a:t>
            </a:r>
            <a:r>
              <a:rPr lang="ko-KR" altLang="en-US" sz="2800" dirty="0" smtClean="0">
                <a:solidFill>
                  <a:srgbClr val="00B0F0"/>
                </a:solidFill>
              </a:rPr>
              <a:t> 좇았음이라</a:t>
            </a:r>
            <a:r>
              <a:rPr lang="en-US" altLang="ko-KR" sz="2800" dirty="0" smtClean="0"/>
              <a:t>”(</a:t>
            </a:r>
            <a:r>
              <a:rPr lang="ko-KR" altLang="en-US" sz="2800" dirty="0" err="1" smtClean="0"/>
              <a:t>왕상</a:t>
            </a:r>
            <a:r>
              <a:rPr lang="ko-KR" altLang="en-US" sz="2800" dirty="0" smtClean="0"/>
              <a:t> </a:t>
            </a:r>
            <a:r>
              <a:rPr lang="en-US" altLang="ko-KR" sz="2800" dirty="0" smtClean="0"/>
              <a:t>18:18)</a:t>
            </a:r>
          </a:p>
        </p:txBody>
      </p:sp>
    </p:spTree>
    <p:extLst>
      <p:ext uri="{BB962C8B-B14F-4D97-AF65-F5344CB8AC3E}">
        <p14:creationId xmlns:p14="http://schemas.microsoft.com/office/powerpoint/2010/main" val="2195771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Ⅱ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엘리야의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예언 활동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/>
            </a:r>
            <a:b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1. 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종교 혼합주의에 대한 저항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왕상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17-18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장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800" dirty="0" smtClean="0"/>
              <a:t>가뭄은 </a:t>
            </a:r>
            <a:r>
              <a:rPr lang="ko-KR" altLang="en-US" sz="2800" dirty="0" err="1" smtClean="0">
                <a:solidFill>
                  <a:srgbClr val="00B0F0"/>
                </a:solidFill>
              </a:rPr>
              <a:t>아합의</a:t>
            </a:r>
            <a:r>
              <a:rPr lang="ko-KR" altLang="en-US" sz="2800" dirty="0" smtClean="0">
                <a:solidFill>
                  <a:srgbClr val="00B0F0"/>
                </a:solidFill>
              </a:rPr>
              <a:t> 죄</a:t>
            </a:r>
            <a:r>
              <a:rPr lang="ko-KR" altLang="en-US" sz="2800" dirty="0" smtClean="0"/>
              <a:t>로 인하여 발생한 자연 재해이며</a:t>
            </a:r>
            <a:r>
              <a:rPr lang="en-US" altLang="ko-KR" sz="2800" dirty="0" smtClean="0"/>
              <a:t>, </a:t>
            </a:r>
            <a:r>
              <a:rPr lang="ko-KR" altLang="en-US" sz="2800" dirty="0" err="1" smtClean="0"/>
              <a:t>아합의</a:t>
            </a:r>
            <a:r>
              <a:rPr lang="ko-KR" altLang="en-US" sz="2800" dirty="0" smtClean="0"/>
              <a:t> 마음을 돌이키게 하려는 </a:t>
            </a:r>
            <a:r>
              <a:rPr lang="ko-KR" altLang="en-US" sz="2800" dirty="0" smtClean="0">
                <a:solidFill>
                  <a:srgbClr val="00B0F0"/>
                </a:solidFill>
              </a:rPr>
              <a:t>경고의 심판</a:t>
            </a:r>
            <a:endParaRPr lang="en-US" altLang="ko-KR" sz="2800" dirty="0" smtClean="0">
              <a:solidFill>
                <a:srgbClr val="00B0F0"/>
              </a:solidFill>
            </a:endParaRPr>
          </a:p>
          <a:p>
            <a:r>
              <a:rPr lang="ko-KR" altLang="en-US" sz="2800" dirty="0" smtClean="0"/>
              <a:t>이스라엘 백성들이 </a:t>
            </a:r>
            <a:r>
              <a:rPr lang="ko-KR" altLang="en-US" sz="2800" dirty="0" smtClean="0">
                <a:solidFill>
                  <a:srgbClr val="00B0F0"/>
                </a:solidFill>
              </a:rPr>
              <a:t>가나안의 </a:t>
            </a:r>
            <a:r>
              <a:rPr lang="ko-KR" altLang="en-US" sz="2800" dirty="0" err="1" smtClean="0">
                <a:solidFill>
                  <a:srgbClr val="00B0F0"/>
                </a:solidFill>
              </a:rPr>
              <a:t>바알에게로</a:t>
            </a:r>
            <a:r>
              <a:rPr lang="ko-KR" altLang="en-US" sz="2800" dirty="0" smtClean="0">
                <a:solidFill>
                  <a:srgbClr val="00B0F0"/>
                </a:solidFill>
              </a:rPr>
              <a:t> 변절</a:t>
            </a:r>
            <a:r>
              <a:rPr lang="ko-KR" altLang="en-US" sz="2800" dirty="0" smtClean="0"/>
              <a:t>한 것에 대한 </a:t>
            </a:r>
            <a:r>
              <a:rPr lang="ko-KR" altLang="en-US" sz="2800" dirty="0" smtClean="0">
                <a:solidFill>
                  <a:srgbClr val="00B0F0"/>
                </a:solidFill>
              </a:rPr>
              <a:t>하나님의 철저한 응징</a:t>
            </a:r>
            <a:endParaRPr lang="en-US" altLang="ko-KR" sz="2800" dirty="0" smtClean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1895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Ⅱ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엘리야의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예언 활동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/>
            </a:r>
            <a:b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1. 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종교 혼합주의에 대한 저항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왕상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17-18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장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800" dirty="0" err="1" smtClean="0"/>
              <a:t>엘리야는</a:t>
            </a:r>
            <a:r>
              <a:rPr lang="ko-KR" altLang="en-US" sz="2800" dirty="0" smtClean="0"/>
              <a:t> </a:t>
            </a:r>
            <a:r>
              <a:rPr lang="ko-KR" altLang="en-US" sz="2800" dirty="0" err="1" smtClean="0"/>
              <a:t>바알</a:t>
            </a:r>
            <a:r>
              <a:rPr lang="ko-KR" altLang="en-US" sz="2800" dirty="0" smtClean="0"/>
              <a:t> 종교에 개방적이었던 </a:t>
            </a:r>
            <a:r>
              <a:rPr lang="ko-KR" altLang="en-US" sz="2800" dirty="0" err="1" smtClean="0"/>
              <a:t>요단강</a:t>
            </a:r>
            <a:r>
              <a:rPr lang="ko-KR" altLang="en-US" sz="2800" dirty="0" smtClean="0"/>
              <a:t> 서쪽의 도시 출신이 아니고 이스라엘의 식민지였던 </a:t>
            </a:r>
            <a:r>
              <a:rPr lang="ko-KR" altLang="en-US" sz="2800" dirty="0" err="1" smtClean="0"/>
              <a:t>요단강</a:t>
            </a:r>
            <a:r>
              <a:rPr lang="ko-KR" altLang="en-US" sz="2800" dirty="0" smtClean="0"/>
              <a:t> 동쪽 지역 출신이었기 때문에 </a:t>
            </a:r>
            <a:r>
              <a:rPr lang="ko-KR" altLang="en-US" sz="2800" dirty="0" smtClean="0">
                <a:solidFill>
                  <a:srgbClr val="00B0F0"/>
                </a:solidFill>
              </a:rPr>
              <a:t>더 순수하게 보존되어 있던 </a:t>
            </a:r>
            <a:r>
              <a:rPr lang="ko-KR" altLang="en-US" sz="2800" dirty="0" err="1" smtClean="0">
                <a:solidFill>
                  <a:srgbClr val="00B0F0"/>
                </a:solidFill>
              </a:rPr>
              <a:t>야웨</a:t>
            </a:r>
            <a:r>
              <a:rPr lang="ko-KR" altLang="en-US" sz="2800" dirty="0" smtClean="0">
                <a:solidFill>
                  <a:srgbClr val="00B0F0"/>
                </a:solidFill>
              </a:rPr>
              <a:t> 종교</a:t>
            </a:r>
            <a:r>
              <a:rPr lang="ko-KR" altLang="en-US" sz="2800" dirty="0" smtClean="0"/>
              <a:t>를 알고 있었을 것</a:t>
            </a:r>
            <a:endParaRPr lang="en-US" altLang="ko-KR" sz="2800" dirty="0" smtClean="0"/>
          </a:p>
          <a:p>
            <a:r>
              <a:rPr lang="ko-KR" altLang="en-US" sz="2800" dirty="0" err="1" smtClean="0"/>
              <a:t>아합이</a:t>
            </a:r>
            <a:r>
              <a:rPr lang="ko-KR" altLang="en-US" sz="2800" dirty="0" smtClean="0"/>
              <a:t> 추진했던 종교 혼합 정책은 전통적인 </a:t>
            </a:r>
            <a:r>
              <a:rPr lang="ko-KR" altLang="en-US" sz="2800" dirty="0" err="1" smtClean="0"/>
              <a:t>야웨</a:t>
            </a:r>
            <a:r>
              <a:rPr lang="ko-KR" altLang="en-US" sz="2800" dirty="0" smtClean="0"/>
              <a:t> 종교의 분위기 속에서 성장한 </a:t>
            </a:r>
            <a:r>
              <a:rPr lang="ko-KR" altLang="en-US" sz="2800" dirty="0" err="1" smtClean="0"/>
              <a:t>엘리야를</a:t>
            </a:r>
            <a:r>
              <a:rPr lang="ko-KR" altLang="en-US" sz="2800" dirty="0" smtClean="0"/>
              <a:t> 참을 수 없도록 만들었을 것</a:t>
            </a:r>
            <a:endParaRPr lang="en-US" altLang="ko-KR" sz="2800" dirty="0" smtClean="0"/>
          </a:p>
        </p:txBody>
      </p:sp>
    </p:spTree>
    <p:extLst>
      <p:ext uri="{BB962C8B-B14F-4D97-AF65-F5344CB8AC3E}">
        <p14:creationId xmlns:p14="http://schemas.microsoft.com/office/powerpoint/2010/main" val="3625764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Ⅱ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엘리야의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예언 활동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/>
            </a:r>
            <a:b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1. 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종교 혼합주의에 대한 저항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왕상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17-18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장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800" dirty="0" smtClean="0"/>
              <a:t>1) </a:t>
            </a:r>
            <a:r>
              <a:rPr lang="ko-KR" altLang="en-US" sz="2800" dirty="0" smtClean="0"/>
              <a:t>땅 점유와 왕국 건설로 인한 </a:t>
            </a:r>
            <a:r>
              <a:rPr lang="ko-KR" altLang="en-US" sz="2800" dirty="0" err="1" smtClean="0"/>
              <a:t>야웨</a:t>
            </a:r>
            <a:r>
              <a:rPr lang="ko-KR" altLang="en-US" sz="2800" dirty="0" smtClean="0"/>
              <a:t> 종교의 위기</a:t>
            </a:r>
            <a:endParaRPr lang="en-US" altLang="ko-KR" sz="2800" dirty="0" smtClean="0"/>
          </a:p>
          <a:p>
            <a:r>
              <a:rPr lang="ko-KR" altLang="en-US" sz="2800" dirty="0" smtClean="0"/>
              <a:t>종교 혼합주의 문제는 </a:t>
            </a:r>
            <a:r>
              <a:rPr lang="ko-KR" altLang="en-US" sz="2800" dirty="0" err="1" smtClean="0"/>
              <a:t>엘리야</a:t>
            </a:r>
            <a:r>
              <a:rPr lang="ko-KR" altLang="en-US" sz="2800" dirty="0" smtClean="0"/>
              <a:t> 시대에 처음 제기된 것이 아님</a:t>
            </a:r>
            <a:endParaRPr lang="en-US" altLang="ko-KR" sz="2800" dirty="0" smtClean="0"/>
          </a:p>
          <a:p>
            <a:r>
              <a:rPr lang="ko-KR" altLang="en-US" sz="2800" dirty="0" smtClean="0"/>
              <a:t>이스라엘 백성들이 가나안 땅에 이주한 직후부터 </a:t>
            </a:r>
            <a:r>
              <a:rPr lang="ko-KR" altLang="en-US" sz="2800" dirty="0" smtClean="0">
                <a:solidFill>
                  <a:srgbClr val="00B0F0"/>
                </a:solidFill>
              </a:rPr>
              <a:t>농경적 종교들의 유혹</a:t>
            </a:r>
            <a:r>
              <a:rPr lang="ko-KR" altLang="en-US" sz="2800" dirty="0" smtClean="0"/>
              <a:t>을 받기 시작함</a:t>
            </a:r>
            <a:endParaRPr lang="en-US" altLang="ko-KR" sz="2800" dirty="0" smtClean="0"/>
          </a:p>
          <a:p>
            <a:r>
              <a:rPr lang="ko-KR" altLang="en-US" sz="2800" dirty="0" err="1" smtClean="0"/>
              <a:t>야웨</a:t>
            </a:r>
            <a:r>
              <a:rPr lang="ko-KR" altLang="en-US" sz="2800" dirty="0" smtClean="0"/>
              <a:t> 신앙이 가나안의 농경민적 제의 세계와 결합되는 과정은 조용히 진행됨</a:t>
            </a:r>
            <a:endParaRPr lang="en-US" altLang="ko-KR" sz="2800" dirty="0" smtClean="0"/>
          </a:p>
          <a:p>
            <a:r>
              <a:rPr lang="ko-KR" altLang="en-US" sz="2800" dirty="0" err="1" smtClean="0"/>
              <a:t>야웨</a:t>
            </a:r>
            <a:r>
              <a:rPr lang="ko-KR" altLang="en-US" sz="2800" dirty="0" smtClean="0"/>
              <a:t> 신앙의 가나안화 과정은 유대 남부보다는 </a:t>
            </a:r>
            <a:r>
              <a:rPr lang="ko-KR" altLang="en-US" sz="2800" dirty="0" smtClean="0">
                <a:solidFill>
                  <a:srgbClr val="00B0F0"/>
                </a:solidFill>
              </a:rPr>
              <a:t>북부</a:t>
            </a:r>
            <a:r>
              <a:rPr lang="ko-KR" altLang="en-US" sz="2800" dirty="0" smtClean="0"/>
              <a:t>에서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가나안의 도시국가들과 성소들이 많았던 </a:t>
            </a:r>
            <a:r>
              <a:rPr lang="ko-KR" altLang="en-US" sz="2800" dirty="0" err="1" smtClean="0">
                <a:solidFill>
                  <a:srgbClr val="00B0F0"/>
                </a:solidFill>
              </a:rPr>
              <a:t>므낫세와</a:t>
            </a:r>
            <a:r>
              <a:rPr lang="ko-KR" altLang="en-US" sz="2800" dirty="0" smtClean="0">
                <a:solidFill>
                  <a:srgbClr val="00B0F0"/>
                </a:solidFill>
              </a:rPr>
              <a:t> </a:t>
            </a:r>
            <a:r>
              <a:rPr lang="ko-KR" altLang="en-US" sz="2800" dirty="0" err="1" smtClean="0">
                <a:solidFill>
                  <a:srgbClr val="00B0F0"/>
                </a:solidFill>
              </a:rPr>
              <a:t>에브라임</a:t>
            </a:r>
            <a:r>
              <a:rPr lang="ko-KR" altLang="en-US" sz="2800" dirty="0" smtClean="0">
                <a:solidFill>
                  <a:srgbClr val="00B0F0"/>
                </a:solidFill>
              </a:rPr>
              <a:t> 지역</a:t>
            </a:r>
            <a:r>
              <a:rPr lang="ko-KR" altLang="en-US" sz="2800" dirty="0" smtClean="0"/>
              <a:t>에서 더 빨랐을 것</a:t>
            </a:r>
            <a:endParaRPr lang="en-US" altLang="ko-KR" sz="2800" dirty="0" smtClean="0"/>
          </a:p>
        </p:txBody>
      </p:sp>
    </p:spTree>
    <p:extLst>
      <p:ext uri="{BB962C8B-B14F-4D97-AF65-F5344CB8AC3E}">
        <p14:creationId xmlns:p14="http://schemas.microsoft.com/office/powerpoint/2010/main" val="3126849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Ⅱ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엘리야의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예언 활동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/>
            </a:r>
            <a:b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1. 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종교 혼합주의에 대한 저항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왕상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17-18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장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800" dirty="0" smtClean="0"/>
              <a:t>1) </a:t>
            </a:r>
            <a:r>
              <a:rPr lang="ko-KR" altLang="en-US" sz="2800" dirty="0" smtClean="0"/>
              <a:t>땅 점유와 왕국 건설로 인한 </a:t>
            </a:r>
            <a:r>
              <a:rPr lang="ko-KR" altLang="en-US" sz="2800" dirty="0" err="1" smtClean="0"/>
              <a:t>야웨</a:t>
            </a:r>
            <a:r>
              <a:rPr lang="ko-KR" altLang="en-US" sz="2800" dirty="0" smtClean="0"/>
              <a:t> 종교의 위기</a:t>
            </a:r>
          </a:p>
          <a:p>
            <a:r>
              <a:rPr lang="ko-KR" altLang="en-US" sz="2800" dirty="0" smtClean="0"/>
              <a:t>두 번째 혼합주의적 유혹은 </a:t>
            </a:r>
            <a:r>
              <a:rPr lang="ko-KR" altLang="en-US" sz="2800" dirty="0" smtClean="0">
                <a:solidFill>
                  <a:srgbClr val="00B0F0"/>
                </a:solidFill>
              </a:rPr>
              <a:t>왕국의 건설</a:t>
            </a:r>
            <a:r>
              <a:rPr lang="ko-KR" altLang="en-US" sz="2800" dirty="0" smtClean="0"/>
              <a:t>로 인한 것</a:t>
            </a:r>
            <a:endParaRPr lang="en-US" altLang="ko-KR" sz="2800" dirty="0" smtClean="0"/>
          </a:p>
          <a:p>
            <a:r>
              <a:rPr lang="ko-KR" altLang="en-US" sz="2800" dirty="0" smtClean="0"/>
              <a:t>가나안의 도시 국가들에 대한 다윗의 정복 </a:t>
            </a:r>
            <a:r>
              <a:rPr lang="ko-KR" altLang="en-US" sz="28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→ </a:t>
            </a:r>
            <a:r>
              <a:rPr lang="ko-KR" altLang="en-US" sz="2800" dirty="0" smtClean="0">
                <a:solidFill>
                  <a:srgbClr val="00B0F0"/>
                </a:solidFill>
                <a:latin typeface="+mn-ea"/>
              </a:rPr>
              <a:t>이스라엘의 민족적 결집과 종교적 통일성 약화</a:t>
            </a:r>
            <a:endParaRPr lang="en-US" altLang="ko-KR" sz="2800" dirty="0" smtClean="0">
              <a:solidFill>
                <a:srgbClr val="00B0F0"/>
              </a:solidFill>
              <a:latin typeface="+mn-ea"/>
            </a:endParaRPr>
          </a:p>
          <a:p>
            <a:r>
              <a:rPr lang="ko-KR" altLang="en-US" sz="2800" dirty="0" smtClean="0">
                <a:latin typeface="+mn-ea"/>
              </a:rPr>
              <a:t>다윗 왕국은 </a:t>
            </a:r>
            <a:r>
              <a:rPr lang="ko-KR" altLang="en-US" sz="2800" dirty="0" smtClean="0">
                <a:solidFill>
                  <a:srgbClr val="00B0F0"/>
                </a:solidFill>
                <a:latin typeface="+mn-ea"/>
              </a:rPr>
              <a:t>이질적인 다양성과 복합성</a:t>
            </a:r>
            <a:r>
              <a:rPr lang="ko-KR" altLang="en-US" sz="2800" dirty="0" smtClean="0">
                <a:latin typeface="+mn-ea"/>
              </a:rPr>
              <a:t>의 요소를 지닌 왕국으로 변모</a:t>
            </a:r>
            <a:endParaRPr lang="en-US" altLang="ko-KR" sz="2800" dirty="0" smtClean="0">
              <a:latin typeface="+mn-ea"/>
            </a:endParaRPr>
          </a:p>
          <a:p>
            <a:r>
              <a:rPr lang="ko-KR" altLang="en-US" sz="2800" dirty="0" smtClean="0">
                <a:latin typeface="+mn-ea"/>
              </a:rPr>
              <a:t>더 이상 </a:t>
            </a:r>
            <a:r>
              <a:rPr lang="ko-KR" altLang="en-US" sz="2800" dirty="0" err="1" smtClean="0">
                <a:latin typeface="+mn-ea"/>
              </a:rPr>
              <a:t>야웨</a:t>
            </a:r>
            <a:r>
              <a:rPr lang="ko-KR" altLang="en-US" sz="2800" dirty="0" smtClean="0">
                <a:latin typeface="+mn-ea"/>
              </a:rPr>
              <a:t> 종교적 집단이라고 말할 수 없게 됨</a:t>
            </a:r>
            <a:endParaRPr lang="en-US" altLang="ko-KR" sz="2800" dirty="0" smtClean="0"/>
          </a:p>
        </p:txBody>
      </p:sp>
    </p:spTree>
    <p:extLst>
      <p:ext uri="{BB962C8B-B14F-4D97-AF65-F5344CB8AC3E}">
        <p14:creationId xmlns:p14="http://schemas.microsoft.com/office/powerpoint/2010/main" val="1238280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Ⅱ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엘리야의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예언 활동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/>
            </a:r>
            <a:b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1. 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종교 혼합주의에 대한 저항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왕상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17-18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장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800" dirty="0" smtClean="0"/>
              <a:t>1) </a:t>
            </a:r>
            <a:r>
              <a:rPr lang="ko-KR" altLang="en-US" sz="2800" dirty="0" smtClean="0"/>
              <a:t>땅 점유와 왕국 건설로 인한 </a:t>
            </a:r>
            <a:r>
              <a:rPr lang="ko-KR" altLang="en-US" sz="2800" dirty="0" err="1" smtClean="0"/>
              <a:t>야웨</a:t>
            </a:r>
            <a:r>
              <a:rPr lang="ko-KR" altLang="en-US" sz="2800" dirty="0" smtClean="0"/>
              <a:t> 종교의 위기</a:t>
            </a:r>
          </a:p>
          <a:p>
            <a:r>
              <a:rPr lang="ko-KR" altLang="en-US" sz="2800" dirty="0" smtClean="0"/>
              <a:t>이스라엘과 가나안은 공생의 관계로</a:t>
            </a:r>
            <a:r>
              <a:rPr lang="en-US" altLang="ko-KR" sz="2800" dirty="0" smtClean="0"/>
              <a:t>, </a:t>
            </a:r>
            <a:r>
              <a:rPr lang="ko-KR" altLang="en-US" sz="2800" dirty="0" err="1" smtClean="0">
                <a:solidFill>
                  <a:srgbClr val="00B0F0"/>
                </a:solidFill>
              </a:rPr>
              <a:t>야웨</a:t>
            </a:r>
            <a:r>
              <a:rPr lang="ko-KR" altLang="en-US" sz="2800" dirty="0" smtClean="0">
                <a:solidFill>
                  <a:srgbClr val="00B0F0"/>
                </a:solidFill>
              </a:rPr>
              <a:t> 종교와 </a:t>
            </a:r>
            <a:r>
              <a:rPr lang="ko-KR" altLang="en-US" sz="2800" dirty="0" err="1" smtClean="0">
                <a:solidFill>
                  <a:srgbClr val="00B0F0"/>
                </a:solidFill>
              </a:rPr>
              <a:t>바알</a:t>
            </a:r>
            <a:r>
              <a:rPr lang="ko-KR" altLang="en-US" sz="2800" dirty="0" smtClean="0">
                <a:solidFill>
                  <a:srgbClr val="00B0F0"/>
                </a:solidFill>
              </a:rPr>
              <a:t> 종교는 공존의 관계</a:t>
            </a:r>
            <a:r>
              <a:rPr lang="ko-KR" altLang="en-US" sz="2800" dirty="0" smtClean="0"/>
              <a:t>로 변함</a:t>
            </a:r>
            <a:endParaRPr lang="en-US" altLang="ko-KR" sz="2800" dirty="0" smtClean="0"/>
          </a:p>
          <a:p>
            <a:r>
              <a:rPr lang="ko-KR" altLang="en-US" sz="2800" dirty="0" smtClean="0"/>
              <a:t>다윗이 사독을 대제사장에 임명한 사건</a:t>
            </a:r>
            <a:r>
              <a:rPr lang="en-US" altLang="ko-KR" sz="2800" dirty="0" smtClean="0"/>
              <a:t>(</a:t>
            </a:r>
            <a:r>
              <a:rPr lang="ko-KR" altLang="en-US" sz="2800" dirty="0" err="1" smtClean="0"/>
              <a:t>삼하</a:t>
            </a:r>
            <a:r>
              <a:rPr lang="ko-KR" altLang="en-US" sz="2800" dirty="0" smtClean="0"/>
              <a:t> </a:t>
            </a:r>
            <a:r>
              <a:rPr lang="en-US" altLang="ko-KR" sz="2800" dirty="0" smtClean="0"/>
              <a:t>15:24-29) – </a:t>
            </a:r>
            <a:r>
              <a:rPr lang="ko-KR" altLang="en-US" sz="2800" dirty="0" smtClean="0"/>
              <a:t>가나안 제의 전통들이 </a:t>
            </a:r>
            <a:r>
              <a:rPr lang="ko-KR" altLang="en-US" sz="2800" dirty="0" smtClean="0">
                <a:solidFill>
                  <a:srgbClr val="00B0F0"/>
                </a:solidFill>
              </a:rPr>
              <a:t>합법적인 과정</a:t>
            </a:r>
            <a:r>
              <a:rPr lang="ko-KR" altLang="en-US" sz="2800" dirty="0" smtClean="0"/>
              <a:t>을 통해 </a:t>
            </a:r>
            <a:r>
              <a:rPr lang="ko-KR" altLang="en-US" sz="2800" dirty="0" err="1" smtClean="0"/>
              <a:t>야웨</a:t>
            </a:r>
            <a:r>
              <a:rPr lang="ko-KR" altLang="en-US" sz="2800" dirty="0" smtClean="0"/>
              <a:t> 신앙의 전통 속으로 들어올 수 있게 됨</a:t>
            </a:r>
            <a:endParaRPr lang="en-US" altLang="ko-KR" sz="2800" dirty="0" smtClean="0"/>
          </a:p>
        </p:txBody>
      </p:sp>
    </p:spTree>
    <p:extLst>
      <p:ext uri="{BB962C8B-B14F-4D97-AF65-F5344CB8AC3E}">
        <p14:creationId xmlns:p14="http://schemas.microsoft.com/office/powerpoint/2010/main" val="1899396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Ⅱ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엘리야의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예언 활동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/>
            </a:r>
            <a:b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1. 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종교 혼합주의에 대한 저항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왕상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17-18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장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800" dirty="0"/>
              <a:t>2</a:t>
            </a:r>
            <a:r>
              <a:rPr lang="en-US" altLang="ko-KR" sz="2800" dirty="0" smtClean="0"/>
              <a:t>) </a:t>
            </a:r>
            <a:r>
              <a:rPr lang="ko-KR" altLang="en-US" sz="2800" dirty="0" err="1" smtClean="0"/>
              <a:t>오므리</a:t>
            </a:r>
            <a:r>
              <a:rPr lang="ko-KR" altLang="en-US" sz="2800" dirty="0" smtClean="0"/>
              <a:t> 왕조 시대에 발생한 </a:t>
            </a:r>
            <a:r>
              <a:rPr lang="ko-KR" altLang="en-US" sz="2800" dirty="0" err="1" smtClean="0"/>
              <a:t>야웨</a:t>
            </a:r>
            <a:r>
              <a:rPr lang="ko-KR" altLang="en-US" sz="2800" dirty="0" smtClean="0"/>
              <a:t> 종교의 위기</a:t>
            </a:r>
          </a:p>
          <a:p>
            <a:r>
              <a:rPr lang="ko-KR" altLang="en-US" sz="2800" dirty="0" smtClean="0"/>
              <a:t>다윗 이래로 </a:t>
            </a:r>
            <a:r>
              <a:rPr lang="en-US" altLang="ko-KR" sz="2800" dirty="0" smtClean="0"/>
              <a:t>150</a:t>
            </a:r>
            <a:r>
              <a:rPr lang="ko-KR" altLang="en-US" sz="2800" dirty="0" smtClean="0"/>
              <a:t>여 년 동안 </a:t>
            </a:r>
            <a:r>
              <a:rPr lang="ko-KR" altLang="en-US" sz="2800" dirty="0" err="1" smtClean="0">
                <a:solidFill>
                  <a:srgbClr val="00B0F0"/>
                </a:solidFill>
              </a:rPr>
              <a:t>야웨</a:t>
            </a:r>
            <a:r>
              <a:rPr lang="ko-KR" altLang="en-US" sz="2800" dirty="0" smtClean="0">
                <a:solidFill>
                  <a:srgbClr val="00B0F0"/>
                </a:solidFill>
              </a:rPr>
              <a:t> 종교는 혼합주의적 모습</a:t>
            </a:r>
            <a:endParaRPr lang="en-US" altLang="ko-KR" sz="2800" dirty="0" smtClean="0">
              <a:solidFill>
                <a:srgbClr val="00B0F0"/>
              </a:solidFill>
            </a:endParaRPr>
          </a:p>
          <a:p>
            <a:r>
              <a:rPr lang="ko-KR" altLang="en-US" sz="2800" dirty="0" smtClean="0"/>
              <a:t>북 왕국 </a:t>
            </a:r>
            <a:r>
              <a:rPr lang="ko-KR" altLang="en-US" sz="2800" dirty="0" err="1" smtClean="0">
                <a:solidFill>
                  <a:srgbClr val="00B0F0"/>
                </a:solidFill>
              </a:rPr>
              <a:t>오므리</a:t>
            </a:r>
            <a:r>
              <a:rPr lang="ko-KR" altLang="en-US" sz="2800" dirty="0" smtClean="0">
                <a:solidFill>
                  <a:srgbClr val="00B0F0"/>
                </a:solidFill>
              </a:rPr>
              <a:t> 왕조</a:t>
            </a:r>
            <a:r>
              <a:rPr lang="ko-KR" altLang="en-US" sz="2800" dirty="0" smtClean="0"/>
              <a:t>에 의해 </a:t>
            </a:r>
            <a:r>
              <a:rPr lang="ko-KR" altLang="en-US" sz="2800" dirty="0" smtClean="0">
                <a:solidFill>
                  <a:srgbClr val="00B0F0"/>
                </a:solidFill>
              </a:rPr>
              <a:t>훨씬 더 강화</a:t>
            </a:r>
            <a:r>
              <a:rPr lang="ko-KR" altLang="en-US" sz="2800" dirty="0" smtClean="0"/>
              <a:t>됨</a:t>
            </a:r>
            <a:endParaRPr lang="en-US" altLang="ko-KR" sz="2800" dirty="0" smtClean="0"/>
          </a:p>
          <a:p>
            <a:r>
              <a:rPr lang="ko-KR" altLang="en-US" sz="2800" dirty="0" smtClean="0"/>
              <a:t>오므리는 </a:t>
            </a:r>
            <a:r>
              <a:rPr lang="ko-KR" altLang="en-US" sz="2800" dirty="0" smtClean="0">
                <a:solidFill>
                  <a:srgbClr val="00B0F0"/>
                </a:solidFill>
              </a:rPr>
              <a:t>사마리아</a:t>
            </a:r>
            <a:r>
              <a:rPr lang="ko-KR" altLang="en-US" sz="2800" dirty="0" smtClean="0"/>
              <a:t>를 왕국의 새로운 수도로 정하고</a:t>
            </a:r>
            <a:r>
              <a:rPr lang="en-US" altLang="ko-KR" sz="2800" dirty="0" smtClean="0"/>
              <a:t>, </a:t>
            </a:r>
            <a:r>
              <a:rPr lang="ko-KR" altLang="en-US" sz="2800" dirty="0" err="1" smtClean="0">
                <a:solidFill>
                  <a:srgbClr val="00B0F0"/>
                </a:solidFill>
              </a:rPr>
              <a:t>바알</a:t>
            </a:r>
            <a:r>
              <a:rPr lang="ko-KR" altLang="en-US" sz="2800" dirty="0" smtClean="0">
                <a:solidFill>
                  <a:srgbClr val="00B0F0"/>
                </a:solidFill>
              </a:rPr>
              <a:t> 성전</a:t>
            </a:r>
            <a:r>
              <a:rPr lang="ko-KR" altLang="en-US" sz="2800" dirty="0" smtClean="0"/>
              <a:t>을 세움</a:t>
            </a:r>
            <a:r>
              <a:rPr lang="en-US" altLang="ko-KR" sz="2800" dirty="0" smtClean="0"/>
              <a:t>(</a:t>
            </a:r>
            <a:r>
              <a:rPr lang="ko-KR" altLang="en-US" sz="2800" dirty="0" err="1" smtClean="0"/>
              <a:t>왕상</a:t>
            </a:r>
            <a:r>
              <a:rPr lang="ko-KR" altLang="en-US" sz="2800" dirty="0" smtClean="0"/>
              <a:t> </a:t>
            </a:r>
            <a:r>
              <a:rPr lang="en-US" altLang="ko-KR" sz="2800" dirty="0" smtClean="0"/>
              <a:t>16:32; </a:t>
            </a:r>
            <a:r>
              <a:rPr lang="ko-KR" altLang="en-US" sz="2800" dirty="0" err="1" smtClean="0"/>
              <a:t>왕하</a:t>
            </a:r>
            <a:r>
              <a:rPr lang="ko-KR" altLang="en-US" sz="2800" dirty="0" smtClean="0"/>
              <a:t> </a:t>
            </a:r>
            <a:r>
              <a:rPr lang="en-US" altLang="ko-KR" sz="2800" dirty="0" smtClean="0"/>
              <a:t>10:18-31)</a:t>
            </a:r>
          </a:p>
        </p:txBody>
      </p:sp>
    </p:spTree>
    <p:extLst>
      <p:ext uri="{BB962C8B-B14F-4D97-AF65-F5344CB8AC3E}">
        <p14:creationId xmlns:p14="http://schemas.microsoft.com/office/powerpoint/2010/main" val="2231403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Ⅱ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엘리야의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예언 활동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/>
            </a:r>
            <a:b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1. 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종교 혼합주의에 대한 저항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왕상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17-18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장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800" dirty="0"/>
              <a:t>2</a:t>
            </a:r>
            <a:r>
              <a:rPr lang="en-US" altLang="ko-KR" sz="2800" dirty="0" smtClean="0"/>
              <a:t>) </a:t>
            </a:r>
            <a:r>
              <a:rPr lang="ko-KR" altLang="en-US" sz="2800" dirty="0" err="1" smtClean="0"/>
              <a:t>오므리</a:t>
            </a:r>
            <a:r>
              <a:rPr lang="ko-KR" altLang="en-US" sz="2800" dirty="0" smtClean="0"/>
              <a:t> 왕조 시대에 발생한 </a:t>
            </a:r>
            <a:r>
              <a:rPr lang="ko-KR" altLang="en-US" sz="2800" dirty="0" err="1" smtClean="0"/>
              <a:t>야웨</a:t>
            </a:r>
            <a:r>
              <a:rPr lang="ko-KR" altLang="en-US" sz="2800" dirty="0" smtClean="0"/>
              <a:t> 종교의 위기</a:t>
            </a:r>
          </a:p>
          <a:p>
            <a:r>
              <a:rPr lang="ko-KR" altLang="en-US" sz="2800" dirty="0" smtClean="0"/>
              <a:t>왜</a:t>
            </a:r>
            <a:r>
              <a:rPr lang="en-US" altLang="ko-KR" sz="2800" dirty="0" smtClean="0"/>
              <a:t>? </a:t>
            </a:r>
            <a:r>
              <a:rPr lang="ko-KR" altLang="en-US" sz="2800" dirty="0" smtClean="0"/>
              <a:t>고대인들에게 있어서 상대국에 대한 정치적 인정은 항상 </a:t>
            </a:r>
            <a:r>
              <a:rPr lang="ko-KR" altLang="en-US" sz="2800" dirty="0" smtClean="0">
                <a:solidFill>
                  <a:srgbClr val="00B0F0"/>
                </a:solidFill>
              </a:rPr>
              <a:t>제의적 특권을 제공</a:t>
            </a:r>
            <a:r>
              <a:rPr lang="ko-KR" altLang="en-US" sz="2800" dirty="0" smtClean="0"/>
              <a:t>하는 것이 전제</a:t>
            </a:r>
            <a:endParaRPr lang="en-US" altLang="ko-KR" sz="2800" dirty="0" smtClean="0"/>
          </a:p>
          <a:p>
            <a:r>
              <a:rPr lang="ko-KR" altLang="en-US" sz="2800" dirty="0" err="1" smtClean="0"/>
              <a:t>아합의</a:t>
            </a:r>
            <a:r>
              <a:rPr lang="ko-KR" altLang="en-US" sz="2800" dirty="0" smtClean="0"/>
              <a:t> 아내 두로의 공주 </a:t>
            </a:r>
            <a:r>
              <a:rPr lang="ko-KR" altLang="en-US" sz="2800" dirty="0" err="1" smtClean="0"/>
              <a:t>이세벨은</a:t>
            </a:r>
            <a:r>
              <a:rPr lang="ko-KR" altLang="en-US" sz="2800" dirty="0" smtClean="0"/>
              <a:t> 자신이 섬기던 </a:t>
            </a:r>
            <a:r>
              <a:rPr lang="ko-KR" altLang="en-US" sz="2800" dirty="0" smtClean="0">
                <a:solidFill>
                  <a:srgbClr val="00B0F0"/>
                </a:solidFill>
              </a:rPr>
              <a:t>페니키아의 제사 형식</a:t>
            </a:r>
            <a:r>
              <a:rPr lang="ko-KR" altLang="en-US" sz="2800" dirty="0" smtClean="0"/>
              <a:t>을 고집할 수 있었음</a:t>
            </a:r>
            <a:endParaRPr lang="en-US" altLang="ko-KR" sz="2800" dirty="0"/>
          </a:p>
          <a:p>
            <a:r>
              <a:rPr lang="ko-KR" altLang="en-US" sz="2800" dirty="0" smtClean="0"/>
              <a:t>또 </a:t>
            </a:r>
            <a:r>
              <a:rPr lang="ko-KR" altLang="en-US" sz="2800" dirty="0" err="1" smtClean="0">
                <a:solidFill>
                  <a:srgbClr val="00B0F0"/>
                </a:solidFill>
              </a:rPr>
              <a:t>바알</a:t>
            </a:r>
            <a:r>
              <a:rPr lang="ko-KR" altLang="en-US" sz="2800" dirty="0" smtClean="0">
                <a:solidFill>
                  <a:srgbClr val="00B0F0"/>
                </a:solidFill>
              </a:rPr>
              <a:t> 종교의 많은 예언자들</a:t>
            </a:r>
            <a:r>
              <a:rPr lang="ko-KR" altLang="en-US" sz="2800" dirty="0" smtClean="0"/>
              <a:t>을 거느릴 수 있었음</a:t>
            </a:r>
            <a:endParaRPr lang="en-US" altLang="ko-KR" sz="2800" dirty="0" smtClean="0"/>
          </a:p>
        </p:txBody>
      </p:sp>
    </p:spTree>
    <p:extLst>
      <p:ext uri="{BB962C8B-B14F-4D97-AF65-F5344CB8AC3E}">
        <p14:creationId xmlns:p14="http://schemas.microsoft.com/office/powerpoint/2010/main" val="3436366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Ⅱ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엘리야의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예언 활동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/>
            </a:r>
            <a:b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1. 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종교 혼합주의에 대한 저항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왕상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17-18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장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800" dirty="0"/>
              <a:t>2</a:t>
            </a:r>
            <a:r>
              <a:rPr lang="en-US" altLang="ko-KR" sz="2800" dirty="0" smtClean="0"/>
              <a:t>) </a:t>
            </a:r>
            <a:r>
              <a:rPr lang="ko-KR" altLang="en-US" sz="2800" dirty="0" err="1" smtClean="0"/>
              <a:t>오므리</a:t>
            </a:r>
            <a:r>
              <a:rPr lang="ko-KR" altLang="en-US" sz="2800" dirty="0" smtClean="0"/>
              <a:t> 왕조 시대에 발생한 </a:t>
            </a:r>
            <a:r>
              <a:rPr lang="ko-KR" altLang="en-US" sz="2800" dirty="0" err="1" smtClean="0"/>
              <a:t>야웨</a:t>
            </a:r>
            <a:r>
              <a:rPr lang="ko-KR" altLang="en-US" sz="2800" dirty="0" smtClean="0"/>
              <a:t> 종교의 위기</a:t>
            </a:r>
          </a:p>
          <a:p>
            <a:r>
              <a:rPr lang="ko-KR" altLang="en-US" sz="2800" dirty="0" err="1" smtClean="0"/>
              <a:t>엘리야는</a:t>
            </a:r>
            <a:r>
              <a:rPr lang="ko-KR" altLang="en-US" sz="2800" dirty="0" smtClean="0"/>
              <a:t> </a:t>
            </a:r>
            <a:r>
              <a:rPr lang="ko-KR" altLang="en-US" sz="2800" dirty="0" err="1" smtClean="0">
                <a:solidFill>
                  <a:srgbClr val="00B0F0"/>
                </a:solidFill>
              </a:rPr>
              <a:t>바알</a:t>
            </a:r>
            <a:r>
              <a:rPr lang="ko-KR" altLang="en-US" sz="2800" dirty="0" smtClean="0">
                <a:solidFill>
                  <a:srgbClr val="00B0F0"/>
                </a:solidFill>
              </a:rPr>
              <a:t> 종교로부터의 유혹이 급성화 되고 심각하게 된 때</a:t>
            </a:r>
            <a:r>
              <a:rPr lang="ko-KR" altLang="en-US" sz="2800" dirty="0" smtClean="0"/>
              <a:t>에 등장</a:t>
            </a:r>
            <a:endParaRPr lang="en-US" altLang="ko-KR" sz="2800" dirty="0" smtClean="0"/>
          </a:p>
          <a:p>
            <a:r>
              <a:rPr lang="ko-KR" altLang="en-US" sz="2800" dirty="0" smtClean="0"/>
              <a:t>오랫동안 종교 혼합주의적 삶 속에 지내왔던 백성들에게 </a:t>
            </a:r>
            <a:r>
              <a:rPr lang="en-US" altLang="ko-KR" sz="2800" dirty="0" smtClean="0">
                <a:solidFill>
                  <a:srgbClr val="00B0F0"/>
                </a:solidFill>
              </a:rPr>
              <a:t>“</a:t>
            </a:r>
            <a:r>
              <a:rPr lang="ko-KR" altLang="en-US" sz="2800" dirty="0" err="1" smtClean="0">
                <a:solidFill>
                  <a:srgbClr val="00B0F0"/>
                </a:solidFill>
              </a:rPr>
              <a:t>야웨인가</a:t>
            </a:r>
            <a:r>
              <a:rPr lang="en-US" altLang="ko-KR" sz="2800" dirty="0" smtClean="0">
                <a:solidFill>
                  <a:srgbClr val="00B0F0"/>
                </a:solidFill>
              </a:rPr>
              <a:t>? </a:t>
            </a:r>
            <a:r>
              <a:rPr lang="ko-KR" altLang="en-US" sz="2800" dirty="0" err="1" smtClean="0">
                <a:solidFill>
                  <a:srgbClr val="00B0F0"/>
                </a:solidFill>
              </a:rPr>
              <a:t>바알인가</a:t>
            </a:r>
            <a:r>
              <a:rPr lang="en-US" altLang="ko-KR" sz="2800" dirty="0" smtClean="0">
                <a:solidFill>
                  <a:srgbClr val="00B0F0"/>
                </a:solidFill>
              </a:rPr>
              <a:t>?”</a:t>
            </a:r>
            <a:r>
              <a:rPr lang="ko-KR" altLang="en-US" sz="2800" dirty="0" smtClean="0"/>
              <a:t>의 양자택일을 선택하도록 요구</a:t>
            </a:r>
            <a:endParaRPr lang="en-US" altLang="ko-KR" sz="2800" dirty="0" smtClean="0"/>
          </a:p>
          <a:p>
            <a:r>
              <a:rPr lang="ko-KR" altLang="en-US" sz="2800" dirty="0" smtClean="0"/>
              <a:t>그러한 질문과 요구는 백성들에게는 </a:t>
            </a:r>
            <a:r>
              <a:rPr lang="ko-KR" altLang="en-US" sz="2800" dirty="0" smtClean="0">
                <a:solidFill>
                  <a:srgbClr val="00B0F0"/>
                </a:solidFill>
              </a:rPr>
              <a:t>낯선 것</a:t>
            </a:r>
            <a:r>
              <a:rPr lang="ko-KR" altLang="en-US" sz="2800" dirty="0" smtClean="0"/>
              <a:t>이었음</a:t>
            </a:r>
            <a:endParaRPr lang="en-US" altLang="ko-KR" sz="2800" dirty="0" smtClean="0"/>
          </a:p>
          <a:p>
            <a:r>
              <a:rPr lang="ko-KR" altLang="en-US" sz="2800" dirty="0" smtClean="0"/>
              <a:t>당시에 </a:t>
            </a:r>
            <a:r>
              <a:rPr lang="ko-KR" altLang="en-US" sz="2800" dirty="0" err="1" smtClean="0"/>
              <a:t>야웨</a:t>
            </a:r>
            <a:r>
              <a:rPr lang="ko-KR" altLang="en-US" sz="2800" dirty="0" smtClean="0"/>
              <a:t> 종교와 </a:t>
            </a:r>
            <a:r>
              <a:rPr lang="ko-KR" altLang="en-US" sz="2800" dirty="0" err="1" smtClean="0"/>
              <a:t>바알</a:t>
            </a:r>
            <a:r>
              <a:rPr lang="ko-KR" altLang="en-US" sz="2800" dirty="0" smtClean="0"/>
              <a:t> 종교가 서로 결합되거나 혼합될 수 없다고 외친 자는 아무도 없었음</a:t>
            </a:r>
            <a:endParaRPr lang="en-US" altLang="ko-KR" sz="2800" dirty="0" smtClean="0"/>
          </a:p>
        </p:txBody>
      </p:sp>
    </p:spTree>
    <p:extLst>
      <p:ext uri="{BB962C8B-B14F-4D97-AF65-F5344CB8AC3E}">
        <p14:creationId xmlns:p14="http://schemas.microsoft.com/office/powerpoint/2010/main" val="352521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Ⅰ. 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들어가는 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800" dirty="0" err="1" smtClean="0"/>
              <a:t>엘리야</a:t>
            </a:r>
            <a:endParaRPr lang="en-US" altLang="ko-KR" sz="2800" dirty="0" smtClean="0"/>
          </a:p>
          <a:p>
            <a:pPr lvl="1"/>
            <a:r>
              <a:rPr lang="ko-KR" altLang="en-US" sz="2800" dirty="0" err="1" smtClean="0">
                <a:solidFill>
                  <a:srgbClr val="00B0F0"/>
                </a:solidFill>
              </a:rPr>
              <a:t>야웨</a:t>
            </a:r>
            <a:r>
              <a:rPr lang="ko-KR" altLang="en-US" sz="2800" dirty="0" smtClean="0">
                <a:solidFill>
                  <a:srgbClr val="00B0F0"/>
                </a:solidFill>
              </a:rPr>
              <a:t> 종교의 본질</a:t>
            </a:r>
            <a:r>
              <a:rPr lang="ko-KR" altLang="en-US" sz="2800" dirty="0" smtClean="0"/>
              <a:t>을 지키는데 있어서 결정적인 역할을 담당한 </a:t>
            </a:r>
            <a:r>
              <a:rPr lang="en-US" altLang="ko-KR" sz="2800" dirty="0" smtClean="0"/>
              <a:t>“</a:t>
            </a:r>
            <a:r>
              <a:rPr lang="ko-KR" altLang="en-US" sz="2800" dirty="0" smtClean="0"/>
              <a:t>구약성서의 위대한 영웅적 인물</a:t>
            </a:r>
            <a:r>
              <a:rPr lang="en-US" altLang="ko-KR" sz="2800" dirty="0" smtClean="0"/>
              <a:t>”</a:t>
            </a:r>
          </a:p>
          <a:p>
            <a:pPr lvl="1"/>
            <a:r>
              <a:rPr lang="ko-KR" altLang="en-US" sz="2800" dirty="0" err="1" smtClean="0"/>
              <a:t>길르앗의</a:t>
            </a:r>
            <a:r>
              <a:rPr lang="ko-KR" altLang="en-US" sz="2800" dirty="0" smtClean="0"/>
              <a:t> </a:t>
            </a:r>
            <a:r>
              <a:rPr lang="ko-KR" altLang="en-US" sz="2800" dirty="0" err="1" smtClean="0">
                <a:solidFill>
                  <a:srgbClr val="00B0F0"/>
                </a:solidFill>
              </a:rPr>
              <a:t>티스베</a:t>
            </a:r>
            <a:r>
              <a:rPr lang="en-US" altLang="ko-KR" sz="2800" dirty="0" smtClean="0">
                <a:solidFill>
                  <a:srgbClr val="00B0F0"/>
                </a:solidFill>
              </a:rPr>
              <a:t>(</a:t>
            </a:r>
            <a:r>
              <a:rPr lang="en-US" altLang="ko-KR" sz="2800" dirty="0" err="1" smtClean="0">
                <a:solidFill>
                  <a:srgbClr val="00B0F0"/>
                </a:solidFill>
              </a:rPr>
              <a:t>Tisbe</a:t>
            </a:r>
            <a:r>
              <a:rPr lang="en-US" altLang="ko-KR" sz="2800" dirty="0" smtClean="0">
                <a:solidFill>
                  <a:srgbClr val="00B0F0"/>
                </a:solidFill>
              </a:rPr>
              <a:t>)</a:t>
            </a:r>
            <a:r>
              <a:rPr lang="ko-KR" altLang="en-US" sz="2800" dirty="0" smtClean="0"/>
              <a:t> 출신</a:t>
            </a:r>
            <a:r>
              <a:rPr lang="en-US" altLang="ko-KR" sz="2800" dirty="0" smtClean="0"/>
              <a:t>, </a:t>
            </a:r>
            <a:r>
              <a:rPr lang="ko-KR" altLang="en-US" sz="2800" dirty="0" smtClean="0">
                <a:solidFill>
                  <a:srgbClr val="00B0F0"/>
                </a:solidFill>
              </a:rPr>
              <a:t>소작농</a:t>
            </a:r>
            <a:r>
              <a:rPr lang="ko-KR" altLang="en-US" sz="2800" dirty="0" smtClean="0"/>
              <a:t> 계층</a:t>
            </a:r>
            <a:endParaRPr lang="en-US" altLang="ko-KR" sz="2800" dirty="0" smtClean="0"/>
          </a:p>
          <a:p>
            <a:pPr lvl="1"/>
            <a:r>
              <a:rPr lang="ko-KR" altLang="en-US" sz="2800" dirty="0" err="1" smtClean="0"/>
              <a:t>오므리</a:t>
            </a:r>
            <a:r>
              <a:rPr lang="ko-KR" altLang="en-US" sz="2800" dirty="0" smtClean="0"/>
              <a:t> 왕조에 속한 </a:t>
            </a:r>
            <a:r>
              <a:rPr lang="ko-KR" altLang="en-US" sz="2800" dirty="0" err="1" smtClean="0">
                <a:solidFill>
                  <a:srgbClr val="00B0F0"/>
                </a:solidFill>
              </a:rPr>
              <a:t>아합</a:t>
            </a:r>
            <a:r>
              <a:rPr lang="ko-KR" altLang="en-US" sz="2800" dirty="0" err="1" smtClean="0"/>
              <a:t>과</a:t>
            </a:r>
            <a:r>
              <a:rPr lang="ko-KR" altLang="en-US" sz="2800" dirty="0" smtClean="0"/>
              <a:t> </a:t>
            </a:r>
            <a:r>
              <a:rPr lang="ko-KR" altLang="en-US" sz="2800" dirty="0" err="1" smtClean="0">
                <a:solidFill>
                  <a:srgbClr val="00B0F0"/>
                </a:solidFill>
              </a:rPr>
              <a:t>아하시야</a:t>
            </a:r>
            <a:r>
              <a:rPr lang="ko-KR" altLang="en-US" sz="2800" dirty="0" smtClean="0"/>
              <a:t> 통치 시대의 </a:t>
            </a:r>
            <a:r>
              <a:rPr lang="ko-KR" altLang="en-US" sz="2800" dirty="0" smtClean="0">
                <a:solidFill>
                  <a:srgbClr val="00B0F0"/>
                </a:solidFill>
              </a:rPr>
              <a:t>북 왕국 예언자</a:t>
            </a:r>
            <a:endParaRPr lang="en-US" altLang="ko-KR" sz="2800" dirty="0" smtClean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5948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Ⅱ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엘리야의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예언 활동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/>
            </a:r>
            <a:b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1. 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종교 혼합주의에 대한 저항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왕상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17-18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장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800" dirty="0"/>
              <a:t>2</a:t>
            </a:r>
            <a:r>
              <a:rPr lang="en-US" altLang="ko-KR" sz="2800" dirty="0" smtClean="0"/>
              <a:t>) </a:t>
            </a:r>
            <a:r>
              <a:rPr lang="ko-KR" altLang="en-US" sz="2800" dirty="0" err="1" smtClean="0"/>
              <a:t>오므리</a:t>
            </a:r>
            <a:r>
              <a:rPr lang="ko-KR" altLang="en-US" sz="2800" dirty="0" smtClean="0"/>
              <a:t> 왕조 시대에 발생한 </a:t>
            </a:r>
            <a:r>
              <a:rPr lang="ko-KR" altLang="en-US" sz="2800" dirty="0" err="1" smtClean="0"/>
              <a:t>야웨</a:t>
            </a:r>
            <a:r>
              <a:rPr lang="ko-KR" altLang="en-US" sz="2800" dirty="0" smtClean="0"/>
              <a:t> 종교의 위기</a:t>
            </a:r>
          </a:p>
          <a:p>
            <a:r>
              <a:rPr lang="ko-KR" altLang="en-US" sz="2800" dirty="0" err="1" smtClean="0"/>
              <a:t>엘리야</a:t>
            </a:r>
            <a:r>
              <a:rPr lang="ko-KR" altLang="en-US" sz="2800" dirty="0" smtClean="0"/>
              <a:t> 예언의 귀중한 </a:t>
            </a:r>
            <a:r>
              <a:rPr lang="ko-KR" altLang="en-US" sz="2800" dirty="0" smtClean="0">
                <a:solidFill>
                  <a:srgbClr val="00B0F0"/>
                </a:solidFill>
              </a:rPr>
              <a:t>신학적 의미</a:t>
            </a:r>
            <a:endParaRPr lang="en-US" altLang="ko-KR" sz="2800" dirty="0" smtClean="0">
              <a:solidFill>
                <a:srgbClr val="00B0F0"/>
              </a:solidFill>
            </a:endParaRPr>
          </a:p>
          <a:p>
            <a:pPr lvl="1"/>
            <a:r>
              <a:rPr lang="en-US" altLang="ko-KR" sz="2800" dirty="0" smtClean="0">
                <a:solidFill>
                  <a:srgbClr val="00B0F0"/>
                </a:solidFill>
              </a:rPr>
              <a:t>“</a:t>
            </a:r>
            <a:r>
              <a:rPr lang="ko-KR" altLang="en-US" sz="2800" dirty="0" err="1" smtClean="0">
                <a:solidFill>
                  <a:srgbClr val="00B0F0"/>
                </a:solidFill>
              </a:rPr>
              <a:t>야웨만이</a:t>
            </a:r>
            <a:r>
              <a:rPr lang="ko-KR" altLang="en-US" sz="2800" dirty="0" smtClean="0">
                <a:solidFill>
                  <a:srgbClr val="00B0F0"/>
                </a:solidFill>
              </a:rPr>
              <a:t> 이스라엘의 유일한 하나님</a:t>
            </a:r>
            <a:r>
              <a:rPr lang="en-US" altLang="ko-KR" sz="2800" dirty="0" smtClean="0">
                <a:solidFill>
                  <a:srgbClr val="00B0F0"/>
                </a:solidFill>
              </a:rPr>
              <a:t>”</a:t>
            </a:r>
            <a:r>
              <a:rPr lang="en-US" altLang="ko-KR" sz="2800" dirty="0" smtClean="0"/>
              <a:t>(</a:t>
            </a:r>
            <a:r>
              <a:rPr lang="ko-KR" altLang="en-US" sz="2800" dirty="0" err="1" smtClean="0"/>
              <a:t>왕상</a:t>
            </a:r>
            <a:r>
              <a:rPr lang="ko-KR" altLang="en-US" sz="2800" dirty="0" smtClean="0"/>
              <a:t> </a:t>
            </a:r>
            <a:r>
              <a:rPr lang="en-US" altLang="ko-KR" sz="2800" dirty="0" smtClean="0"/>
              <a:t>18:37,39)</a:t>
            </a:r>
            <a:r>
              <a:rPr lang="ko-KR" altLang="en-US" sz="2800" dirty="0" smtClean="0"/>
              <a:t>이라는 사실을 강하게 선포한 </a:t>
            </a:r>
            <a:r>
              <a:rPr lang="ko-KR" altLang="en-US" sz="2800" dirty="0" err="1" smtClean="0">
                <a:solidFill>
                  <a:srgbClr val="00B0F0"/>
                </a:solidFill>
              </a:rPr>
              <a:t>단일신론</a:t>
            </a:r>
            <a:r>
              <a:rPr lang="en-US" altLang="ko-KR" sz="2800" dirty="0" smtClean="0">
                <a:solidFill>
                  <a:srgbClr val="00B0F0"/>
                </a:solidFill>
              </a:rPr>
              <a:t>(Henotheism)</a:t>
            </a:r>
            <a:r>
              <a:rPr lang="ko-KR" altLang="en-US" sz="2800" dirty="0" smtClean="0">
                <a:solidFill>
                  <a:srgbClr val="00B0F0"/>
                </a:solidFill>
              </a:rPr>
              <a:t>의 주창자</a:t>
            </a:r>
            <a:endParaRPr lang="en-US" altLang="ko-KR" sz="2800" dirty="0" smtClean="0">
              <a:solidFill>
                <a:srgbClr val="00B0F0"/>
              </a:solidFill>
            </a:endParaRPr>
          </a:p>
          <a:p>
            <a:pPr lvl="1"/>
            <a:r>
              <a:rPr lang="ko-KR" altLang="en-US" sz="2800" dirty="0" smtClean="0"/>
              <a:t>이 </a:t>
            </a:r>
            <a:r>
              <a:rPr lang="ko-KR" altLang="en-US" sz="2800" dirty="0" err="1" smtClean="0"/>
              <a:t>엘리야의</a:t>
            </a:r>
            <a:r>
              <a:rPr lang="ko-KR" altLang="en-US" sz="2800" dirty="0" smtClean="0"/>
              <a:t> 외침은 </a:t>
            </a:r>
            <a:r>
              <a:rPr lang="ko-KR" altLang="en-US" sz="2800" dirty="0" smtClean="0">
                <a:solidFill>
                  <a:srgbClr val="00B0F0"/>
                </a:solidFill>
              </a:rPr>
              <a:t>제</a:t>
            </a:r>
            <a:r>
              <a:rPr lang="en-US" altLang="ko-KR" sz="2800" dirty="0" smtClean="0">
                <a:solidFill>
                  <a:srgbClr val="00B0F0"/>
                </a:solidFill>
              </a:rPr>
              <a:t>1</a:t>
            </a:r>
            <a:r>
              <a:rPr lang="ko-KR" altLang="en-US" sz="2800" dirty="0" smtClean="0">
                <a:solidFill>
                  <a:srgbClr val="00B0F0"/>
                </a:solidFill>
              </a:rPr>
              <a:t>계명</a:t>
            </a:r>
            <a:r>
              <a:rPr lang="ko-KR" altLang="en-US" sz="2800" dirty="0" smtClean="0"/>
              <a:t>과 밀접한 관련</a:t>
            </a:r>
            <a:endParaRPr lang="en-US" altLang="ko-KR" sz="2800" dirty="0" smtClean="0"/>
          </a:p>
        </p:txBody>
      </p:sp>
    </p:spTree>
    <p:extLst>
      <p:ext uri="{BB962C8B-B14F-4D97-AF65-F5344CB8AC3E}">
        <p14:creationId xmlns:p14="http://schemas.microsoft.com/office/powerpoint/2010/main" val="316117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Ⅱ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엘리야의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예언 활동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/>
            </a:r>
            <a:b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1. 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종교 혼합주의에 대한 저항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왕상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17-18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장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800" dirty="0"/>
              <a:t>2</a:t>
            </a:r>
            <a:r>
              <a:rPr lang="en-US" altLang="ko-KR" sz="2800" dirty="0" smtClean="0"/>
              <a:t>) </a:t>
            </a:r>
            <a:r>
              <a:rPr lang="ko-KR" altLang="en-US" sz="2800" dirty="0" err="1" smtClean="0"/>
              <a:t>오므리</a:t>
            </a:r>
            <a:r>
              <a:rPr lang="ko-KR" altLang="en-US" sz="2800" dirty="0" smtClean="0"/>
              <a:t> 왕조 시대에 발생한 </a:t>
            </a:r>
            <a:r>
              <a:rPr lang="ko-KR" altLang="en-US" sz="2800" dirty="0" err="1" smtClean="0"/>
              <a:t>야웨</a:t>
            </a:r>
            <a:r>
              <a:rPr lang="ko-KR" altLang="en-US" sz="2800" dirty="0" smtClean="0"/>
              <a:t> 종교의 위기</a:t>
            </a:r>
          </a:p>
          <a:p>
            <a:r>
              <a:rPr lang="ko-KR" altLang="en-US" sz="2800" dirty="0" err="1" smtClean="0"/>
              <a:t>엘리야는</a:t>
            </a:r>
            <a:r>
              <a:rPr lang="ko-KR" altLang="en-US" sz="2800" dirty="0" smtClean="0"/>
              <a:t> </a:t>
            </a:r>
            <a:r>
              <a:rPr lang="en-US" altLang="ko-KR" sz="2800" dirty="0" smtClean="0"/>
              <a:t>“</a:t>
            </a:r>
            <a:r>
              <a:rPr lang="ko-KR" altLang="en-US" sz="2800" dirty="0" smtClean="0"/>
              <a:t>이스라엘은 오직 </a:t>
            </a:r>
            <a:r>
              <a:rPr lang="ko-KR" altLang="en-US" sz="2800" dirty="0" err="1" smtClean="0"/>
              <a:t>야웨에게</a:t>
            </a:r>
            <a:r>
              <a:rPr lang="ko-KR" altLang="en-US" sz="2800" dirty="0" smtClean="0"/>
              <a:t> 속한다</a:t>
            </a:r>
            <a:r>
              <a:rPr lang="en-US" altLang="ko-KR" sz="2800" dirty="0" smtClean="0"/>
              <a:t>”(</a:t>
            </a:r>
            <a:r>
              <a:rPr lang="ko-KR" altLang="en-US" sz="2800" dirty="0" smtClean="0"/>
              <a:t>수 </a:t>
            </a:r>
            <a:r>
              <a:rPr lang="en-US" altLang="ko-KR" sz="2800" dirty="0" smtClean="0"/>
              <a:t>24:15)</a:t>
            </a:r>
            <a:r>
              <a:rPr lang="ko-KR" altLang="en-US" sz="2800" dirty="0" smtClean="0"/>
              <a:t>는 </a:t>
            </a:r>
            <a:r>
              <a:rPr lang="ko-KR" altLang="en-US" sz="2800" dirty="0" smtClean="0">
                <a:solidFill>
                  <a:srgbClr val="00B0F0"/>
                </a:solidFill>
              </a:rPr>
              <a:t>이스라엘의 신학적 전통을 회복</a:t>
            </a:r>
            <a:r>
              <a:rPr lang="ko-KR" altLang="en-US" sz="2800" dirty="0" smtClean="0"/>
              <a:t>하기 위해 노력한 인물</a:t>
            </a:r>
            <a:endParaRPr lang="en-US" altLang="ko-KR" sz="2800" dirty="0" smtClean="0"/>
          </a:p>
          <a:p>
            <a:r>
              <a:rPr lang="ko-KR" altLang="en-US" sz="2800" dirty="0" smtClean="0"/>
              <a:t>철저하고도 냉정한 투쟁을 통해 </a:t>
            </a:r>
            <a:r>
              <a:rPr lang="ko-KR" altLang="en-US" sz="2800" dirty="0" err="1" smtClean="0"/>
              <a:t>바알</a:t>
            </a:r>
            <a:r>
              <a:rPr lang="ko-KR" altLang="en-US" sz="2800" dirty="0" smtClean="0"/>
              <a:t> 신의 저급한 능력을</a:t>
            </a:r>
            <a:r>
              <a:rPr lang="en-US" altLang="ko-KR" sz="2800" dirty="0" smtClean="0"/>
              <a:t>, </a:t>
            </a:r>
            <a:r>
              <a:rPr lang="ko-KR" altLang="en-US" sz="2800" dirty="0" err="1" smtClean="0">
                <a:solidFill>
                  <a:srgbClr val="00B0F0"/>
                </a:solidFill>
              </a:rPr>
              <a:t>야웨의</a:t>
            </a:r>
            <a:r>
              <a:rPr lang="ko-KR" altLang="en-US" sz="2800" dirty="0" smtClean="0">
                <a:solidFill>
                  <a:srgbClr val="00B0F0"/>
                </a:solidFill>
              </a:rPr>
              <a:t> 위대한 능력을 증명</a:t>
            </a:r>
            <a:endParaRPr lang="en-US" altLang="ko-KR" sz="2800" dirty="0" smtClean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628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Ⅱ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엘리야의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예언 활동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/>
            </a:r>
            <a:b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2. 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절대주의 왕조에 대한 저항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왕상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21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장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800" dirty="0" err="1" smtClean="0"/>
              <a:t>나봇의</a:t>
            </a:r>
            <a:r>
              <a:rPr lang="ko-KR" altLang="en-US" sz="2800" dirty="0" smtClean="0"/>
              <a:t> 포도원 이야기</a:t>
            </a:r>
            <a:r>
              <a:rPr lang="en-US" altLang="ko-KR" sz="2800" dirty="0" smtClean="0"/>
              <a:t>(</a:t>
            </a:r>
            <a:r>
              <a:rPr lang="ko-KR" altLang="en-US" sz="2800" dirty="0" err="1" smtClean="0"/>
              <a:t>왕상</a:t>
            </a:r>
            <a:r>
              <a:rPr lang="ko-KR" altLang="en-US" sz="2800" dirty="0" smtClean="0"/>
              <a:t> </a:t>
            </a:r>
            <a:r>
              <a:rPr lang="en-US" altLang="ko-KR" sz="2800" dirty="0" smtClean="0"/>
              <a:t>21</a:t>
            </a:r>
            <a:r>
              <a:rPr lang="ko-KR" altLang="en-US" sz="2800" dirty="0" smtClean="0"/>
              <a:t>장</a:t>
            </a:r>
            <a:r>
              <a:rPr lang="en-US" altLang="ko-KR" sz="2800" dirty="0" smtClean="0"/>
              <a:t>)</a:t>
            </a:r>
          </a:p>
          <a:p>
            <a:r>
              <a:rPr lang="ko-KR" altLang="en-US" sz="2800" dirty="0" smtClean="0">
                <a:solidFill>
                  <a:srgbClr val="00B0F0"/>
                </a:solidFill>
              </a:rPr>
              <a:t>왕국의 폭력적인 경향성 내지는 공격적인 왕권 강화</a:t>
            </a:r>
            <a:r>
              <a:rPr lang="ko-KR" altLang="en-US" sz="2800" dirty="0" smtClean="0"/>
              <a:t>로 인하여 </a:t>
            </a:r>
            <a:r>
              <a:rPr lang="ko-KR" altLang="en-US" sz="2800" dirty="0" err="1" smtClean="0"/>
              <a:t>아합과</a:t>
            </a:r>
            <a:r>
              <a:rPr lang="ko-KR" altLang="en-US" sz="2800" dirty="0" smtClean="0"/>
              <a:t> </a:t>
            </a:r>
            <a:r>
              <a:rPr lang="ko-KR" altLang="en-US" sz="2800" dirty="0" err="1" smtClean="0"/>
              <a:t>엘리야</a:t>
            </a:r>
            <a:r>
              <a:rPr lang="ko-KR" altLang="en-US" sz="2800" dirty="0" smtClean="0"/>
              <a:t> 사이에 일어난 갈등</a:t>
            </a:r>
            <a:endParaRPr lang="en-US" altLang="ko-KR" sz="2800" dirty="0" smtClean="0"/>
          </a:p>
        </p:txBody>
      </p:sp>
    </p:spTree>
    <p:extLst>
      <p:ext uri="{BB962C8B-B14F-4D97-AF65-F5344CB8AC3E}">
        <p14:creationId xmlns:p14="http://schemas.microsoft.com/office/powerpoint/2010/main" val="3391011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Ⅱ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엘리야의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예언 활동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/>
            </a:r>
            <a:b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2. 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절대주의 왕조에 대한 저항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왕상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21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장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800" dirty="0" smtClean="0"/>
              <a:t>1) </a:t>
            </a:r>
            <a:r>
              <a:rPr lang="ko-KR" altLang="en-US" sz="2800" dirty="0" err="1" smtClean="0"/>
              <a:t>아합과</a:t>
            </a:r>
            <a:r>
              <a:rPr lang="ko-KR" altLang="en-US" sz="2800" dirty="0" smtClean="0"/>
              <a:t> </a:t>
            </a:r>
            <a:r>
              <a:rPr lang="ko-KR" altLang="en-US" sz="2800" dirty="0" err="1" smtClean="0"/>
              <a:t>나봇의</a:t>
            </a:r>
            <a:r>
              <a:rPr lang="ko-KR" altLang="en-US" sz="2800" dirty="0" smtClean="0"/>
              <a:t> 갈등</a:t>
            </a:r>
            <a:endParaRPr lang="en-US" altLang="ko-KR" sz="2800" dirty="0" smtClean="0"/>
          </a:p>
          <a:p>
            <a:r>
              <a:rPr lang="ko-KR" altLang="en-US" sz="2800" dirty="0" err="1" smtClean="0"/>
              <a:t>나봇은</a:t>
            </a:r>
            <a:r>
              <a:rPr lang="ko-KR" altLang="en-US" sz="2800" dirty="0" smtClean="0"/>
              <a:t> 이스라엘 사람</a:t>
            </a:r>
            <a:r>
              <a:rPr lang="en-US" altLang="ko-KR" sz="2800" dirty="0" smtClean="0"/>
              <a:t>, </a:t>
            </a:r>
            <a:r>
              <a:rPr lang="ko-KR" altLang="en-US" sz="2800" dirty="0" err="1" smtClean="0"/>
              <a:t>이스르엘에</a:t>
            </a:r>
            <a:r>
              <a:rPr lang="ko-KR" altLang="en-US" sz="2800" dirty="0" smtClean="0"/>
              <a:t> 거주</a:t>
            </a:r>
            <a:r>
              <a:rPr lang="en-US" altLang="ko-KR" sz="2800" dirty="0" smtClean="0"/>
              <a:t>, </a:t>
            </a:r>
            <a:r>
              <a:rPr lang="ko-KR" altLang="en-US" sz="2800" dirty="0" err="1" smtClean="0"/>
              <a:t>아합의</a:t>
            </a:r>
            <a:r>
              <a:rPr lang="ko-KR" altLang="en-US" sz="2800" dirty="0" smtClean="0"/>
              <a:t> 궁전 근처 포도원 소유</a:t>
            </a:r>
            <a:endParaRPr lang="en-US" altLang="ko-KR" sz="2800" dirty="0" smtClean="0"/>
          </a:p>
          <a:p>
            <a:r>
              <a:rPr lang="ko-KR" altLang="en-US" sz="2800" dirty="0" err="1" smtClean="0"/>
              <a:t>아합은</a:t>
            </a:r>
            <a:r>
              <a:rPr lang="ko-KR" altLang="en-US" sz="2800" dirty="0" smtClean="0"/>
              <a:t> 자신의 거주지를 확장시키기 위해 </a:t>
            </a:r>
            <a:r>
              <a:rPr lang="ko-KR" altLang="en-US" sz="2800" dirty="0" err="1" smtClean="0"/>
              <a:t>나봇의</a:t>
            </a:r>
            <a:r>
              <a:rPr lang="ko-KR" altLang="en-US" sz="2800" dirty="0" smtClean="0"/>
              <a:t> 포도원을 구입해야 했음</a:t>
            </a:r>
            <a:endParaRPr lang="en-US" altLang="ko-KR" sz="2800" dirty="0" smtClean="0"/>
          </a:p>
          <a:p>
            <a:r>
              <a:rPr lang="en-US" altLang="ko-KR" sz="2800" dirty="0" smtClean="0"/>
              <a:t>“</a:t>
            </a:r>
            <a:r>
              <a:rPr lang="ko-KR" altLang="en-US" sz="2800" dirty="0" smtClean="0"/>
              <a:t>네 포도원이 내 궁 곁에 가까이 있으니 내게 주어 나물 밭을 삼게 하라 내가 그 대신에 그보다 더 아름다운 포도원을 네게 줄 것이요 만일 합의하면 그 값을 돈으로 네게 주리라</a:t>
            </a:r>
            <a:r>
              <a:rPr lang="en-US" altLang="ko-KR" sz="2800" dirty="0" smtClean="0"/>
              <a:t>”(2</a:t>
            </a:r>
            <a:r>
              <a:rPr lang="ko-KR" altLang="en-US" sz="2800" dirty="0" smtClean="0"/>
              <a:t>절</a:t>
            </a:r>
            <a:r>
              <a:rPr lang="en-US" altLang="ko-KR" sz="2800" dirty="0" smtClean="0"/>
              <a:t>)</a:t>
            </a:r>
          </a:p>
          <a:p>
            <a:r>
              <a:rPr lang="ko-KR" altLang="en-US" sz="2800" dirty="0" smtClean="0"/>
              <a:t>그러나 </a:t>
            </a:r>
            <a:r>
              <a:rPr lang="ko-KR" altLang="en-US" sz="2800" dirty="0" err="1" smtClean="0"/>
              <a:t>나봇은</a:t>
            </a:r>
            <a:r>
              <a:rPr lang="ko-KR" altLang="en-US" sz="2800" dirty="0" smtClean="0"/>
              <a:t> 포도원을 팔거나 다른 땅과 교환하는 것 </a:t>
            </a:r>
            <a:r>
              <a:rPr lang="ko-KR" altLang="en-US" sz="2800" dirty="0" smtClean="0">
                <a:solidFill>
                  <a:srgbClr val="00B0F0"/>
                </a:solidFill>
              </a:rPr>
              <a:t>거부</a:t>
            </a:r>
            <a:endParaRPr lang="en-US" altLang="ko-KR" sz="2800" dirty="0" smtClean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6831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Ⅱ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엘리야의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예언 활동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/>
            </a:r>
            <a:b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2. 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절대주의 왕조에 대한 저항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왕상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21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장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800" dirty="0" smtClean="0"/>
              <a:t>1) </a:t>
            </a:r>
            <a:r>
              <a:rPr lang="ko-KR" altLang="en-US" sz="2800" dirty="0" err="1" smtClean="0"/>
              <a:t>아합과</a:t>
            </a:r>
            <a:r>
              <a:rPr lang="ko-KR" altLang="en-US" sz="2800" dirty="0" smtClean="0"/>
              <a:t> </a:t>
            </a:r>
            <a:r>
              <a:rPr lang="ko-KR" altLang="en-US" sz="2800" dirty="0" err="1" smtClean="0"/>
              <a:t>나봇의</a:t>
            </a:r>
            <a:r>
              <a:rPr lang="ko-KR" altLang="en-US" sz="2800" dirty="0" smtClean="0"/>
              <a:t> 갈등</a:t>
            </a:r>
            <a:endParaRPr lang="en-US" altLang="ko-KR" sz="2800" dirty="0" smtClean="0"/>
          </a:p>
          <a:p>
            <a:r>
              <a:rPr lang="ko-KR" altLang="en-US" sz="2800" dirty="0" smtClean="0"/>
              <a:t>왜</a:t>
            </a:r>
            <a:r>
              <a:rPr lang="en-US" altLang="ko-KR" sz="2800" dirty="0" smtClean="0"/>
              <a:t>?</a:t>
            </a:r>
          </a:p>
          <a:p>
            <a:pPr lvl="1"/>
            <a:r>
              <a:rPr lang="ko-KR" altLang="en-US" sz="2800" dirty="0" smtClean="0"/>
              <a:t>포도원은 조상으로부터 물려받은 땅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그 땅을 파는 것을 </a:t>
            </a:r>
            <a:r>
              <a:rPr lang="ko-KR" altLang="en-US" sz="2800" dirty="0" smtClean="0">
                <a:solidFill>
                  <a:srgbClr val="00B0F0"/>
                </a:solidFill>
              </a:rPr>
              <a:t>하나님이 금지</a:t>
            </a:r>
            <a:r>
              <a:rPr lang="ko-KR" altLang="en-US" sz="2800" dirty="0" smtClean="0"/>
              <a:t>하시기 때문</a:t>
            </a:r>
            <a:r>
              <a:rPr lang="en-US" altLang="ko-KR" sz="2800" dirty="0" smtClean="0"/>
              <a:t>(3</a:t>
            </a:r>
            <a:r>
              <a:rPr lang="ko-KR" altLang="en-US" sz="2800" dirty="0" smtClean="0"/>
              <a:t>절</a:t>
            </a:r>
            <a:r>
              <a:rPr lang="en-US" altLang="ko-KR" sz="2800" dirty="0" smtClean="0"/>
              <a:t>)</a:t>
            </a:r>
          </a:p>
          <a:p>
            <a:pPr lvl="1"/>
            <a:r>
              <a:rPr lang="ko-KR" altLang="en-US" sz="2800" dirty="0" err="1" smtClean="0">
                <a:solidFill>
                  <a:srgbClr val="00B0F0"/>
                </a:solidFill>
              </a:rPr>
              <a:t>야웨</a:t>
            </a:r>
            <a:r>
              <a:rPr lang="ko-KR" altLang="en-US" sz="2800" dirty="0" smtClean="0">
                <a:solidFill>
                  <a:srgbClr val="00B0F0"/>
                </a:solidFill>
              </a:rPr>
              <a:t> 하나님이 포도원의 실제적 주인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자신의 가문에게 그 땅의 상속적 권한을 주신 것</a:t>
            </a:r>
            <a:endParaRPr lang="en-US" altLang="ko-KR" sz="2800" dirty="0" smtClean="0"/>
          </a:p>
        </p:txBody>
      </p:sp>
    </p:spTree>
    <p:extLst>
      <p:ext uri="{BB962C8B-B14F-4D97-AF65-F5344CB8AC3E}">
        <p14:creationId xmlns:p14="http://schemas.microsoft.com/office/powerpoint/2010/main" val="3823282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Ⅱ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엘리야의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예언 활동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/>
            </a:r>
            <a:b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2. 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절대주의 왕조에 대한 저항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왕상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21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장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800" dirty="0" smtClean="0"/>
              <a:t>1) </a:t>
            </a:r>
            <a:r>
              <a:rPr lang="ko-KR" altLang="en-US" sz="2800" dirty="0" err="1" smtClean="0"/>
              <a:t>아합과</a:t>
            </a:r>
            <a:r>
              <a:rPr lang="ko-KR" altLang="en-US" sz="2800" dirty="0" smtClean="0"/>
              <a:t> </a:t>
            </a:r>
            <a:r>
              <a:rPr lang="ko-KR" altLang="en-US" sz="2800" dirty="0" err="1" smtClean="0"/>
              <a:t>나봇의</a:t>
            </a:r>
            <a:r>
              <a:rPr lang="ko-KR" altLang="en-US" sz="2800" dirty="0" smtClean="0"/>
              <a:t> 갈등</a:t>
            </a:r>
            <a:endParaRPr lang="en-US" altLang="ko-KR" sz="2800" dirty="0" smtClean="0"/>
          </a:p>
          <a:p>
            <a:r>
              <a:rPr lang="ko-KR" altLang="en-US" sz="2800" dirty="0" smtClean="0"/>
              <a:t>또 다른 이유</a:t>
            </a:r>
            <a:r>
              <a:rPr lang="en-US" altLang="ko-KR" sz="2800" dirty="0" smtClean="0"/>
              <a:t>?</a:t>
            </a:r>
          </a:p>
          <a:p>
            <a:pPr lvl="1"/>
            <a:r>
              <a:rPr lang="ko-KR" altLang="en-US" sz="2800" dirty="0" smtClean="0">
                <a:solidFill>
                  <a:srgbClr val="00B0F0"/>
                </a:solidFill>
              </a:rPr>
              <a:t>가나안의 토지법과 이스라엘의 토지법 사이의 현저한 차이</a:t>
            </a:r>
            <a:endParaRPr lang="en-US" altLang="ko-KR" sz="2800" dirty="0" smtClean="0">
              <a:solidFill>
                <a:srgbClr val="00B0F0"/>
              </a:solidFill>
            </a:endParaRPr>
          </a:p>
          <a:p>
            <a:pPr lvl="1"/>
            <a:r>
              <a:rPr lang="ko-KR" altLang="en-US" sz="2800" dirty="0" smtClean="0"/>
              <a:t>만일 </a:t>
            </a:r>
            <a:r>
              <a:rPr lang="ko-KR" altLang="en-US" sz="2800" dirty="0" err="1" smtClean="0"/>
              <a:t>나봇이</a:t>
            </a:r>
            <a:r>
              <a:rPr lang="ko-KR" altLang="en-US" sz="2800" dirty="0" smtClean="0"/>
              <a:t> 왕의 제안을 받아들이면 그의 지위와 가족의 지위는 </a:t>
            </a:r>
            <a:r>
              <a:rPr lang="ko-KR" altLang="en-US" sz="2800" dirty="0" smtClean="0">
                <a:solidFill>
                  <a:srgbClr val="00B0F0"/>
                </a:solidFill>
              </a:rPr>
              <a:t>왕의 신하</a:t>
            </a:r>
            <a:r>
              <a:rPr lang="ko-KR" altLang="en-US" sz="2800" dirty="0" smtClean="0"/>
              <a:t>로 격하됨</a:t>
            </a:r>
            <a:endParaRPr lang="en-US" altLang="ko-KR" sz="2800" dirty="0" smtClean="0"/>
          </a:p>
          <a:p>
            <a:pPr lvl="1"/>
            <a:r>
              <a:rPr lang="ko-KR" altLang="en-US" sz="2800" dirty="0" err="1" smtClean="0"/>
              <a:t>나봇은</a:t>
            </a:r>
            <a:r>
              <a:rPr lang="ko-KR" altLang="en-US" sz="2800" dirty="0" smtClean="0"/>
              <a:t> </a:t>
            </a:r>
            <a:r>
              <a:rPr lang="ko-KR" altLang="en-US" sz="2800" dirty="0" smtClean="0">
                <a:solidFill>
                  <a:srgbClr val="00B0F0"/>
                </a:solidFill>
              </a:rPr>
              <a:t>열조의 유업을 지키기 위해</a:t>
            </a:r>
            <a:r>
              <a:rPr lang="ko-KR" altLang="en-US" sz="2800" dirty="0" smtClean="0"/>
              <a:t> 탐욕스러운 왕실의 부당한 토지 요구에 저항</a:t>
            </a:r>
            <a:endParaRPr lang="en-US" altLang="ko-KR" sz="2800" dirty="0" smtClean="0"/>
          </a:p>
        </p:txBody>
      </p:sp>
    </p:spTree>
    <p:extLst>
      <p:ext uri="{BB962C8B-B14F-4D97-AF65-F5344CB8AC3E}">
        <p14:creationId xmlns:p14="http://schemas.microsoft.com/office/powerpoint/2010/main" val="4198848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Ⅱ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엘리야의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예언 활동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/>
            </a:r>
            <a:b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2. 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절대주의 왕조에 대한 저항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왕상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21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장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800" dirty="0"/>
              <a:t>2</a:t>
            </a:r>
            <a:r>
              <a:rPr lang="en-US" altLang="ko-KR" sz="2800" dirty="0" smtClean="0"/>
              <a:t>) </a:t>
            </a:r>
            <a:r>
              <a:rPr lang="ko-KR" altLang="en-US" sz="2800" dirty="0" smtClean="0"/>
              <a:t>무죄한 </a:t>
            </a:r>
            <a:r>
              <a:rPr lang="ko-KR" altLang="en-US" sz="2800" dirty="0" err="1" smtClean="0"/>
              <a:t>나봇의</a:t>
            </a:r>
            <a:r>
              <a:rPr lang="ko-KR" altLang="en-US" sz="2800" dirty="0" smtClean="0"/>
              <a:t> 처형</a:t>
            </a:r>
            <a:endParaRPr lang="en-US" altLang="ko-KR" sz="2800" dirty="0" smtClean="0"/>
          </a:p>
          <a:p>
            <a:r>
              <a:rPr lang="ko-KR" altLang="en-US" sz="2800" dirty="0" err="1" smtClean="0"/>
              <a:t>이세벨</a:t>
            </a:r>
            <a:r>
              <a:rPr lang="ko-KR" altLang="en-US" sz="2800" dirty="0" smtClean="0"/>
              <a:t> </a:t>
            </a:r>
            <a:r>
              <a:rPr lang="en-US" altLang="ko-KR" sz="2800" dirty="0" smtClean="0"/>
              <a:t>– </a:t>
            </a:r>
            <a:r>
              <a:rPr lang="ko-KR" altLang="en-US" sz="2800" dirty="0" smtClean="0"/>
              <a:t>왕실의 제안을 거부한 </a:t>
            </a:r>
            <a:r>
              <a:rPr lang="ko-KR" altLang="en-US" sz="2800" dirty="0" err="1" smtClean="0"/>
              <a:t>나봇의</a:t>
            </a:r>
            <a:r>
              <a:rPr lang="ko-KR" altLang="en-US" sz="2800" dirty="0" smtClean="0"/>
              <a:t> 시위적인 행동을 </a:t>
            </a:r>
            <a:r>
              <a:rPr lang="ko-KR" altLang="en-US" sz="2800" dirty="0" smtClean="0">
                <a:solidFill>
                  <a:srgbClr val="00B0F0"/>
                </a:solidFill>
              </a:rPr>
              <a:t>왕의 통치 권력에 대한 분명한 저항으로 간주</a:t>
            </a:r>
            <a:endParaRPr lang="en-US" altLang="ko-KR" sz="2800" dirty="0" smtClean="0">
              <a:solidFill>
                <a:srgbClr val="00B0F0"/>
              </a:solidFill>
            </a:endParaRPr>
          </a:p>
          <a:p>
            <a:r>
              <a:rPr lang="ko-KR" altLang="en-US" sz="2800" dirty="0" smtClean="0"/>
              <a:t>그녀는 왕도 개입할 수 없는 토지에 관한 </a:t>
            </a:r>
            <a:r>
              <a:rPr lang="ko-KR" altLang="en-US" sz="2800" dirty="0" smtClean="0">
                <a:solidFill>
                  <a:srgbClr val="00B0F0"/>
                </a:solidFill>
              </a:rPr>
              <a:t>이스라엘의 전통적인 소작농의 권리를 몰랐을 것</a:t>
            </a:r>
            <a:endParaRPr lang="en-US" altLang="ko-KR" sz="2800" dirty="0" smtClean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838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Ⅱ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엘리야의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예언 활동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/>
            </a:r>
            <a:b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2. 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절대주의 왕조에 대한 저항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왕상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21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장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800" dirty="0"/>
              <a:t>2</a:t>
            </a:r>
            <a:r>
              <a:rPr lang="en-US" altLang="ko-KR" sz="2800" dirty="0" smtClean="0"/>
              <a:t>) </a:t>
            </a:r>
            <a:r>
              <a:rPr lang="ko-KR" altLang="en-US" sz="2800" dirty="0" smtClean="0"/>
              <a:t>무죄한 </a:t>
            </a:r>
            <a:r>
              <a:rPr lang="ko-KR" altLang="en-US" sz="2800" dirty="0" err="1" smtClean="0"/>
              <a:t>나봇의</a:t>
            </a:r>
            <a:r>
              <a:rPr lang="ko-KR" altLang="en-US" sz="2800" dirty="0" smtClean="0"/>
              <a:t> 처형</a:t>
            </a:r>
            <a:endParaRPr lang="en-US" altLang="ko-KR" sz="2800" dirty="0" smtClean="0"/>
          </a:p>
          <a:p>
            <a:r>
              <a:rPr lang="ko-KR" altLang="en-US" sz="2800" dirty="0" err="1" smtClean="0"/>
              <a:t>이세벨은</a:t>
            </a:r>
            <a:r>
              <a:rPr lang="ko-KR" altLang="en-US" sz="2800" dirty="0" smtClean="0"/>
              <a:t> </a:t>
            </a:r>
            <a:r>
              <a:rPr lang="ko-KR" altLang="en-US" sz="2800" dirty="0" err="1" smtClean="0"/>
              <a:t>나봇을</a:t>
            </a:r>
            <a:r>
              <a:rPr lang="ko-KR" altLang="en-US" sz="2800" dirty="0" smtClean="0"/>
              <a:t> 제거하고 그의 포도원을 빼앗기 위해 교묘한 살인 계획 수립</a:t>
            </a:r>
            <a:endParaRPr lang="en-US" altLang="ko-KR" sz="2800" dirty="0" smtClean="0"/>
          </a:p>
          <a:p>
            <a:r>
              <a:rPr lang="ko-KR" altLang="en-US" sz="2800" dirty="0" err="1" smtClean="0"/>
              <a:t>아합의</a:t>
            </a:r>
            <a:r>
              <a:rPr lang="ko-KR" altLang="en-US" sz="2800" dirty="0" smtClean="0"/>
              <a:t> 이름으로 편지를 쓰고 그 위에 왕의 도장을 찍어</a:t>
            </a:r>
            <a:r>
              <a:rPr lang="en-US" altLang="ko-KR" sz="2800" dirty="0" smtClean="0"/>
              <a:t>(</a:t>
            </a:r>
            <a:r>
              <a:rPr lang="ko-KR" altLang="en-US" sz="2800" dirty="0" err="1" smtClean="0"/>
              <a:t>아합의</a:t>
            </a:r>
            <a:r>
              <a:rPr lang="ko-KR" altLang="en-US" sz="2800" dirty="0" smtClean="0"/>
              <a:t> 근본적인 동의</a:t>
            </a:r>
            <a:r>
              <a:rPr lang="en-US" altLang="ko-KR" sz="2800" dirty="0" smtClean="0"/>
              <a:t>)</a:t>
            </a:r>
            <a:r>
              <a:rPr lang="ko-KR" altLang="en-US" sz="2800" dirty="0" smtClean="0"/>
              <a:t> 성읍의 권력자들인 </a:t>
            </a:r>
            <a:r>
              <a:rPr lang="en-US" altLang="ko-KR" sz="2800" dirty="0" smtClean="0"/>
              <a:t>“</a:t>
            </a:r>
            <a:r>
              <a:rPr lang="ko-KR" altLang="en-US" sz="2800" dirty="0" smtClean="0"/>
              <a:t>장로들과 귀인들</a:t>
            </a:r>
            <a:r>
              <a:rPr lang="en-US" altLang="ko-KR" sz="2800" dirty="0" smtClean="0"/>
              <a:t>”</a:t>
            </a:r>
            <a:r>
              <a:rPr lang="ko-KR" altLang="en-US" sz="2800" dirty="0" smtClean="0"/>
              <a:t>에게 보냄</a:t>
            </a:r>
            <a:endParaRPr lang="en-US" altLang="ko-KR" sz="2800" dirty="0" smtClean="0"/>
          </a:p>
          <a:p>
            <a:r>
              <a:rPr lang="ko-KR" altLang="en-US" sz="2800" dirty="0" smtClean="0"/>
              <a:t>편지의 내용 </a:t>
            </a:r>
            <a:r>
              <a:rPr lang="en-US" altLang="ko-KR" sz="2800" dirty="0" smtClean="0"/>
              <a:t>– </a:t>
            </a:r>
            <a:r>
              <a:rPr lang="ko-KR" altLang="en-US" sz="2800" dirty="0" smtClean="0">
                <a:solidFill>
                  <a:srgbClr val="00B0F0"/>
                </a:solidFill>
              </a:rPr>
              <a:t>금식 선포</a:t>
            </a:r>
            <a:r>
              <a:rPr lang="en-US" altLang="ko-KR" sz="2800" dirty="0" smtClean="0">
                <a:solidFill>
                  <a:srgbClr val="00B0F0"/>
                </a:solidFill>
              </a:rPr>
              <a:t>, </a:t>
            </a:r>
            <a:r>
              <a:rPr lang="ko-KR" altLang="en-US" sz="2800" dirty="0" smtClean="0">
                <a:solidFill>
                  <a:srgbClr val="00B0F0"/>
                </a:solidFill>
              </a:rPr>
              <a:t>거짓 증인 매수</a:t>
            </a:r>
            <a:endParaRPr lang="en-US" altLang="ko-KR" sz="2800" dirty="0" smtClean="0">
              <a:solidFill>
                <a:srgbClr val="00B0F0"/>
              </a:solidFill>
            </a:endParaRPr>
          </a:p>
          <a:p>
            <a:r>
              <a:rPr lang="ko-KR" altLang="en-US" sz="2800" dirty="0" smtClean="0"/>
              <a:t>한 생명을 죽이고 재산을 빼앗는데 </a:t>
            </a:r>
            <a:r>
              <a:rPr lang="ko-KR" altLang="en-US" sz="2800" dirty="0" smtClean="0">
                <a:solidFill>
                  <a:srgbClr val="00B0F0"/>
                </a:solidFill>
              </a:rPr>
              <a:t>종교적 행위</a:t>
            </a:r>
            <a:r>
              <a:rPr lang="ko-KR" altLang="en-US" sz="2800" dirty="0" smtClean="0"/>
              <a:t>가 이용당함</a:t>
            </a:r>
            <a:endParaRPr lang="en-US" altLang="ko-KR" sz="2800" dirty="0" smtClean="0"/>
          </a:p>
        </p:txBody>
      </p:sp>
    </p:spTree>
    <p:extLst>
      <p:ext uri="{BB962C8B-B14F-4D97-AF65-F5344CB8AC3E}">
        <p14:creationId xmlns:p14="http://schemas.microsoft.com/office/powerpoint/2010/main" val="2894265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Ⅱ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엘리야의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예언 활동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/>
            </a:r>
            <a:b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2. 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절대주의 왕조에 대한 저항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왕상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21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장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800" dirty="0"/>
              <a:t>2</a:t>
            </a:r>
            <a:r>
              <a:rPr lang="en-US" altLang="ko-KR" sz="2800" dirty="0" smtClean="0"/>
              <a:t>) </a:t>
            </a:r>
            <a:r>
              <a:rPr lang="ko-KR" altLang="en-US" sz="2800" dirty="0" smtClean="0"/>
              <a:t>무죄한 </a:t>
            </a:r>
            <a:r>
              <a:rPr lang="ko-KR" altLang="en-US" sz="2800" dirty="0" err="1" smtClean="0"/>
              <a:t>나봇의</a:t>
            </a:r>
            <a:r>
              <a:rPr lang="ko-KR" altLang="en-US" sz="2800" dirty="0" smtClean="0"/>
              <a:t> 처형</a:t>
            </a:r>
            <a:endParaRPr lang="en-US" altLang="ko-KR" sz="2800" dirty="0" smtClean="0"/>
          </a:p>
          <a:p>
            <a:r>
              <a:rPr lang="ko-KR" altLang="en-US" sz="2800" dirty="0" smtClean="0"/>
              <a:t>거짓 증거의 내용 </a:t>
            </a:r>
            <a:r>
              <a:rPr lang="en-US" altLang="ko-KR" sz="2800" dirty="0" smtClean="0"/>
              <a:t>– </a:t>
            </a:r>
            <a:r>
              <a:rPr lang="ko-KR" altLang="en-US" sz="2800" dirty="0" err="1" smtClean="0"/>
              <a:t>나봇이</a:t>
            </a:r>
            <a:r>
              <a:rPr lang="ko-KR" altLang="en-US" sz="2800" dirty="0" smtClean="0"/>
              <a:t> </a:t>
            </a:r>
            <a:r>
              <a:rPr lang="en-US" altLang="ko-KR" sz="2800" dirty="0" smtClean="0"/>
              <a:t>“</a:t>
            </a:r>
            <a:r>
              <a:rPr lang="ko-KR" altLang="en-US" sz="2800" dirty="0" smtClean="0"/>
              <a:t>하나님과 왕을 저주하였다</a:t>
            </a:r>
            <a:r>
              <a:rPr lang="en-US" altLang="ko-KR" sz="2800" dirty="0" smtClean="0"/>
              <a:t>”(10</a:t>
            </a:r>
            <a:r>
              <a:rPr lang="ko-KR" altLang="en-US" sz="2800" dirty="0" smtClean="0"/>
              <a:t>절</a:t>
            </a:r>
            <a:r>
              <a:rPr lang="en-US" altLang="ko-KR" sz="2800" dirty="0" smtClean="0"/>
              <a:t>)</a:t>
            </a:r>
          </a:p>
          <a:p>
            <a:r>
              <a:rPr lang="ko-KR" altLang="en-US" sz="2800" dirty="0" smtClean="0"/>
              <a:t>특징적인 것은 저주의 대상이 된 </a:t>
            </a:r>
            <a:r>
              <a:rPr lang="ko-KR" altLang="en-US" sz="2800" dirty="0" smtClean="0">
                <a:solidFill>
                  <a:srgbClr val="00B0F0"/>
                </a:solidFill>
              </a:rPr>
              <a:t>통치자가 하나님과 결합</a:t>
            </a:r>
            <a:r>
              <a:rPr lang="ko-KR" altLang="en-US" sz="2800" dirty="0" smtClean="0"/>
              <a:t>되어 있음</a:t>
            </a:r>
            <a:endParaRPr lang="en-US" altLang="ko-KR" sz="2800" dirty="0" smtClean="0"/>
          </a:p>
          <a:p>
            <a:r>
              <a:rPr lang="ko-KR" altLang="en-US" sz="2800" dirty="0" smtClean="0"/>
              <a:t>두 명의 거짓 증인의 증언을 듣고 공동체 구성원들은 </a:t>
            </a:r>
            <a:r>
              <a:rPr lang="ko-KR" altLang="en-US" sz="2800" dirty="0" smtClean="0">
                <a:solidFill>
                  <a:srgbClr val="00B0F0"/>
                </a:solidFill>
              </a:rPr>
              <a:t>관습에 따라</a:t>
            </a:r>
            <a:r>
              <a:rPr lang="ko-KR" altLang="en-US" sz="2800" dirty="0" smtClean="0"/>
              <a:t> </a:t>
            </a:r>
            <a:r>
              <a:rPr lang="ko-KR" altLang="en-US" sz="2800" dirty="0" err="1" smtClean="0"/>
              <a:t>나봇을</a:t>
            </a:r>
            <a:r>
              <a:rPr lang="ko-KR" altLang="en-US" sz="2800" dirty="0" smtClean="0"/>
              <a:t> 돌로 쳐 죽임</a:t>
            </a:r>
            <a:endParaRPr lang="en-US" altLang="ko-KR" sz="2800" dirty="0" smtClean="0"/>
          </a:p>
        </p:txBody>
      </p:sp>
    </p:spTree>
    <p:extLst>
      <p:ext uri="{BB962C8B-B14F-4D97-AF65-F5344CB8AC3E}">
        <p14:creationId xmlns:p14="http://schemas.microsoft.com/office/powerpoint/2010/main" val="2790242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Ⅱ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엘리야의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예언 활동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/>
            </a:r>
            <a:b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2. 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절대주의 왕조에 대한 저항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왕상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21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장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800" dirty="0"/>
              <a:t>2</a:t>
            </a:r>
            <a:r>
              <a:rPr lang="en-US" altLang="ko-KR" sz="2800" dirty="0" smtClean="0"/>
              <a:t>) </a:t>
            </a:r>
            <a:r>
              <a:rPr lang="ko-KR" altLang="en-US" sz="2800" dirty="0" smtClean="0"/>
              <a:t>무죄한 </a:t>
            </a:r>
            <a:r>
              <a:rPr lang="ko-KR" altLang="en-US" sz="2800" dirty="0" err="1" smtClean="0"/>
              <a:t>나봇의</a:t>
            </a:r>
            <a:r>
              <a:rPr lang="ko-KR" altLang="en-US" sz="2800" dirty="0" smtClean="0"/>
              <a:t> 처형</a:t>
            </a:r>
            <a:endParaRPr lang="en-US" altLang="ko-KR" sz="2800" dirty="0" smtClean="0"/>
          </a:p>
          <a:p>
            <a:r>
              <a:rPr lang="ko-KR" altLang="en-US" sz="2800" dirty="0" smtClean="0"/>
              <a:t>본문이 전하려는 메시지</a:t>
            </a:r>
            <a:endParaRPr lang="en-US" altLang="ko-KR" sz="2800" dirty="0" smtClean="0"/>
          </a:p>
          <a:p>
            <a:pPr lvl="1"/>
            <a:r>
              <a:rPr lang="ko-KR" altLang="en-US" sz="2800" dirty="0" smtClean="0"/>
              <a:t>절대 권력을 추구하려는 왕실은 가족 단위의 토지를 팔 수 없도록 규정한 </a:t>
            </a:r>
            <a:r>
              <a:rPr lang="ko-KR" altLang="en-US" sz="2800" dirty="0" smtClean="0">
                <a:solidFill>
                  <a:srgbClr val="00B0F0"/>
                </a:solidFill>
              </a:rPr>
              <a:t>지파의 토지법조차 무시</a:t>
            </a:r>
            <a:r>
              <a:rPr lang="ko-KR" altLang="en-US" sz="2800" dirty="0" smtClean="0"/>
              <a:t>하고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힘의 논리에 근거하여 강탈함</a:t>
            </a:r>
            <a:endParaRPr lang="en-US" altLang="ko-KR" sz="2800" dirty="0" smtClean="0"/>
          </a:p>
          <a:p>
            <a:pPr lvl="1"/>
            <a:r>
              <a:rPr lang="ko-KR" altLang="en-US" sz="2800" dirty="0" smtClean="0"/>
              <a:t>왕은 주인이 없는 땅이나 재산을 취할 수 있는 권한을 갖고 있었기 때문에</a:t>
            </a:r>
            <a:r>
              <a:rPr lang="en-US" altLang="ko-KR" sz="2800" dirty="0" smtClean="0"/>
              <a:t>(</a:t>
            </a:r>
            <a:r>
              <a:rPr lang="ko-KR" altLang="en-US" sz="2800" dirty="0" err="1" smtClean="0"/>
              <a:t>왕하</a:t>
            </a:r>
            <a:r>
              <a:rPr lang="ko-KR" altLang="en-US" sz="2800" dirty="0" smtClean="0"/>
              <a:t> </a:t>
            </a:r>
            <a:r>
              <a:rPr lang="en-US" altLang="ko-KR" sz="2800" dirty="0" smtClean="0"/>
              <a:t>8:1-6) </a:t>
            </a:r>
            <a:r>
              <a:rPr lang="ko-KR" altLang="en-US" sz="2800" dirty="0" err="1" smtClean="0"/>
              <a:t>아합은</a:t>
            </a:r>
            <a:r>
              <a:rPr lang="ko-KR" altLang="en-US" sz="2800" dirty="0" smtClean="0"/>
              <a:t> </a:t>
            </a:r>
            <a:r>
              <a:rPr lang="ko-KR" altLang="en-US" sz="2800" dirty="0" err="1" smtClean="0"/>
              <a:t>나봇과</a:t>
            </a:r>
            <a:r>
              <a:rPr lang="ko-KR" altLang="en-US" sz="2800" dirty="0" smtClean="0"/>
              <a:t> 그의 아들들을 함께 살해한 것으로 보임</a:t>
            </a:r>
            <a:r>
              <a:rPr lang="en-US" altLang="ko-KR" sz="2800" dirty="0" smtClean="0"/>
              <a:t>(</a:t>
            </a:r>
            <a:r>
              <a:rPr lang="ko-KR" altLang="en-US" sz="2800" dirty="0" err="1" smtClean="0"/>
              <a:t>왕하</a:t>
            </a:r>
            <a:r>
              <a:rPr lang="ko-KR" altLang="en-US" sz="2800" dirty="0" smtClean="0"/>
              <a:t> </a:t>
            </a:r>
            <a:r>
              <a:rPr lang="en-US" altLang="ko-KR" sz="2800" dirty="0" smtClean="0"/>
              <a:t>9:26)</a:t>
            </a:r>
          </a:p>
        </p:txBody>
      </p:sp>
    </p:spTree>
    <p:extLst>
      <p:ext uri="{BB962C8B-B14F-4D97-AF65-F5344CB8AC3E}">
        <p14:creationId xmlns:p14="http://schemas.microsoft.com/office/powerpoint/2010/main" val="2543987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Ⅰ. 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들어가는 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ko-KR" altLang="en-US" sz="2600" dirty="0" err="1" smtClean="0"/>
              <a:t>포러</a:t>
            </a:r>
            <a:r>
              <a:rPr lang="ko-KR" altLang="en-US" sz="2600" dirty="0" smtClean="0"/>
              <a:t> </a:t>
            </a:r>
            <a:r>
              <a:rPr lang="en-US" altLang="ko-KR" sz="2600" dirty="0" smtClean="0"/>
              <a:t>– 6</a:t>
            </a:r>
            <a:r>
              <a:rPr lang="ko-KR" altLang="en-US" sz="2600" dirty="0" smtClean="0"/>
              <a:t>개의 개별 전승들 추출</a:t>
            </a:r>
            <a:endParaRPr lang="en-US" altLang="ko-KR" sz="2600" dirty="0" smtClean="0"/>
          </a:p>
          <a:p>
            <a:pPr lvl="1"/>
            <a:r>
              <a:rPr lang="ko-KR" altLang="en-US" sz="2600" dirty="0" smtClean="0"/>
              <a:t>한발과 비에 관한 이야기</a:t>
            </a:r>
            <a:endParaRPr lang="en-US" altLang="ko-KR" sz="2600" dirty="0" smtClean="0"/>
          </a:p>
          <a:p>
            <a:pPr lvl="1"/>
            <a:r>
              <a:rPr lang="ko-KR" altLang="en-US" sz="2600" dirty="0" err="1" smtClean="0"/>
              <a:t>갈멜산</a:t>
            </a:r>
            <a:r>
              <a:rPr lang="ko-KR" altLang="en-US" sz="2600" dirty="0" smtClean="0"/>
              <a:t> 이야기</a:t>
            </a:r>
            <a:endParaRPr lang="en-US" altLang="ko-KR" sz="2600" dirty="0" smtClean="0"/>
          </a:p>
          <a:p>
            <a:pPr lvl="1"/>
            <a:r>
              <a:rPr lang="ko-KR" altLang="en-US" sz="2600" dirty="0" err="1" smtClean="0"/>
              <a:t>호렙</a:t>
            </a:r>
            <a:r>
              <a:rPr lang="ko-KR" altLang="en-US" sz="2600" dirty="0" smtClean="0"/>
              <a:t> 산에서 하나님과 만난 이야기</a:t>
            </a:r>
            <a:endParaRPr lang="en-US" altLang="ko-KR" sz="2600" dirty="0" smtClean="0"/>
          </a:p>
          <a:p>
            <a:pPr lvl="1"/>
            <a:r>
              <a:rPr lang="ko-KR" altLang="en-US" sz="2600" dirty="0" err="1" smtClean="0"/>
              <a:t>엘리사를</a:t>
            </a:r>
            <a:r>
              <a:rPr lang="ko-KR" altLang="en-US" sz="2600" dirty="0" smtClean="0"/>
              <a:t> 부른 이야기</a:t>
            </a:r>
            <a:endParaRPr lang="en-US" altLang="ko-KR" sz="2600" dirty="0" smtClean="0"/>
          </a:p>
          <a:p>
            <a:pPr lvl="1"/>
            <a:r>
              <a:rPr lang="ko-KR" altLang="en-US" sz="2600" dirty="0" err="1" smtClean="0"/>
              <a:t>나봇의</a:t>
            </a:r>
            <a:r>
              <a:rPr lang="ko-KR" altLang="en-US" sz="2600" dirty="0" smtClean="0"/>
              <a:t> 포도원 이야기</a:t>
            </a:r>
            <a:endParaRPr lang="en-US" altLang="ko-KR" sz="2600" dirty="0" smtClean="0"/>
          </a:p>
          <a:p>
            <a:pPr lvl="1"/>
            <a:r>
              <a:rPr lang="ko-KR" altLang="en-US" sz="2600" dirty="0" err="1" smtClean="0"/>
              <a:t>아하시야의</a:t>
            </a:r>
            <a:r>
              <a:rPr lang="ko-KR" altLang="en-US" sz="2600" dirty="0" smtClean="0"/>
              <a:t> 질병 이야기</a:t>
            </a:r>
            <a:endParaRPr lang="en-US" altLang="ko-KR" sz="2600" dirty="0" smtClean="0"/>
          </a:p>
        </p:txBody>
      </p:sp>
    </p:spTree>
    <p:extLst>
      <p:ext uri="{BB962C8B-B14F-4D97-AF65-F5344CB8AC3E}">
        <p14:creationId xmlns:p14="http://schemas.microsoft.com/office/powerpoint/2010/main" val="2279840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Ⅱ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엘리야의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예언 활동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/>
            </a:r>
            <a:b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2. 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절대주의 왕조에 대한 저항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왕상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21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장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800" dirty="0" smtClean="0"/>
              <a:t>3) </a:t>
            </a:r>
            <a:r>
              <a:rPr lang="ko-KR" altLang="en-US" sz="2800" dirty="0" smtClean="0"/>
              <a:t>불의한 통치자에 대한 </a:t>
            </a:r>
            <a:r>
              <a:rPr lang="ko-KR" altLang="en-US" sz="2800" dirty="0" err="1" smtClean="0"/>
              <a:t>엘리야의</a:t>
            </a:r>
            <a:r>
              <a:rPr lang="ko-KR" altLang="en-US" sz="2800" dirty="0" smtClean="0"/>
              <a:t> 저항</a:t>
            </a:r>
            <a:endParaRPr lang="en-US" altLang="ko-KR" sz="2800" dirty="0" smtClean="0"/>
          </a:p>
          <a:p>
            <a:r>
              <a:rPr lang="ko-KR" altLang="en-US" sz="2800" dirty="0" smtClean="0"/>
              <a:t>하나님은 </a:t>
            </a:r>
            <a:r>
              <a:rPr lang="ko-KR" altLang="en-US" sz="2800" dirty="0" err="1" smtClean="0">
                <a:solidFill>
                  <a:srgbClr val="00B0F0"/>
                </a:solidFill>
              </a:rPr>
              <a:t>엘리야의</a:t>
            </a:r>
            <a:r>
              <a:rPr lang="ko-KR" altLang="en-US" sz="2800" dirty="0" smtClean="0">
                <a:solidFill>
                  <a:srgbClr val="00B0F0"/>
                </a:solidFill>
              </a:rPr>
              <a:t> 입을 통하여</a:t>
            </a:r>
            <a:r>
              <a:rPr lang="ko-KR" altLang="en-US" sz="2800" dirty="0" smtClean="0"/>
              <a:t> 살인자에게 자신의 </a:t>
            </a:r>
            <a:r>
              <a:rPr lang="ko-KR" altLang="en-US" sz="2800" dirty="0" smtClean="0">
                <a:solidFill>
                  <a:srgbClr val="00B0F0"/>
                </a:solidFill>
              </a:rPr>
              <a:t>정의로운 심판</a:t>
            </a:r>
            <a:r>
              <a:rPr lang="ko-KR" altLang="en-US" sz="2800" dirty="0" smtClean="0"/>
              <a:t>의 말씀을 전달하심</a:t>
            </a:r>
            <a:endParaRPr lang="en-US" altLang="ko-KR" sz="2800" dirty="0" smtClean="0"/>
          </a:p>
          <a:p>
            <a:r>
              <a:rPr lang="en-US" altLang="ko-KR" sz="2800" dirty="0" smtClean="0"/>
              <a:t>“</a:t>
            </a:r>
            <a:r>
              <a:rPr lang="ko-KR" altLang="en-US" sz="2800" dirty="0" smtClean="0"/>
              <a:t>여호와의 말씀이 네가 죽이고 빼앗았느냐 하셨다 하고 또 저에게 이르기를 여호와의 말씀이 개들이 </a:t>
            </a:r>
            <a:r>
              <a:rPr lang="ko-KR" altLang="en-US" sz="2800" dirty="0" err="1" smtClean="0"/>
              <a:t>나봇의</a:t>
            </a:r>
            <a:r>
              <a:rPr lang="ko-KR" altLang="en-US" sz="2800" dirty="0" smtClean="0"/>
              <a:t> 피를 핥은 곳에서 개들이 네 피 곧 네 몸의 피도 핥으리라 하셨다</a:t>
            </a:r>
            <a:r>
              <a:rPr lang="en-US" altLang="ko-KR" sz="2800" dirty="0" smtClean="0"/>
              <a:t>”(19</a:t>
            </a:r>
            <a:r>
              <a:rPr lang="ko-KR" altLang="en-US" sz="2800" dirty="0" smtClean="0"/>
              <a:t>절</a:t>
            </a:r>
            <a:r>
              <a:rPr lang="en-US" altLang="ko-KR" sz="28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56831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Ⅱ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엘리야의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예언 활동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/>
            </a:r>
            <a:b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2. 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절대주의 왕조에 대한 저항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왕상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21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장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800" dirty="0" smtClean="0"/>
              <a:t>3) </a:t>
            </a:r>
            <a:r>
              <a:rPr lang="ko-KR" altLang="en-US" sz="2800" dirty="0" smtClean="0"/>
              <a:t>불의한 통치자에 대한 </a:t>
            </a:r>
            <a:r>
              <a:rPr lang="ko-KR" altLang="en-US" sz="2800" dirty="0" err="1" smtClean="0"/>
              <a:t>엘리야의</a:t>
            </a:r>
            <a:r>
              <a:rPr lang="ko-KR" altLang="en-US" sz="2800" dirty="0" smtClean="0"/>
              <a:t> 저항</a:t>
            </a:r>
            <a:endParaRPr lang="en-US" altLang="ko-KR" sz="2800" dirty="0" smtClean="0"/>
          </a:p>
          <a:p>
            <a:r>
              <a:rPr lang="ko-KR" altLang="en-US" sz="2800" dirty="0" err="1" smtClean="0"/>
              <a:t>엘리야의</a:t>
            </a:r>
            <a:r>
              <a:rPr lang="ko-KR" altLang="en-US" sz="2800" dirty="0" smtClean="0"/>
              <a:t> 선포의 핵심 </a:t>
            </a:r>
            <a:r>
              <a:rPr lang="en-US" altLang="ko-KR" sz="2800" dirty="0" smtClean="0"/>
              <a:t>– </a:t>
            </a:r>
            <a:r>
              <a:rPr lang="ko-KR" altLang="en-US" sz="2800" dirty="0" smtClean="0"/>
              <a:t>이스라엘의 하나님은 </a:t>
            </a:r>
            <a:r>
              <a:rPr lang="en-US" altLang="ko-KR" sz="2800" dirty="0" smtClean="0">
                <a:solidFill>
                  <a:srgbClr val="00B0F0"/>
                </a:solidFill>
              </a:rPr>
              <a:t>“</a:t>
            </a:r>
            <a:r>
              <a:rPr lang="ko-KR" altLang="en-US" sz="2800" dirty="0" smtClean="0">
                <a:solidFill>
                  <a:srgbClr val="00B0F0"/>
                </a:solidFill>
              </a:rPr>
              <a:t>공의의 하나님</a:t>
            </a:r>
            <a:r>
              <a:rPr lang="en-US" altLang="ko-KR" sz="2800" dirty="0" smtClean="0">
                <a:solidFill>
                  <a:srgbClr val="00B0F0"/>
                </a:solidFill>
              </a:rPr>
              <a:t>”</a:t>
            </a:r>
          </a:p>
          <a:p>
            <a:r>
              <a:rPr lang="ko-KR" altLang="en-US" sz="2800" dirty="0" smtClean="0"/>
              <a:t>이것은 다른 예언자들도 선포한 </a:t>
            </a:r>
            <a:r>
              <a:rPr lang="ko-KR" altLang="en-US" sz="2800" dirty="0" smtClean="0">
                <a:solidFill>
                  <a:srgbClr val="00B0F0"/>
                </a:solidFill>
              </a:rPr>
              <a:t>구약성서의 주요 신학 사상</a:t>
            </a:r>
            <a:r>
              <a:rPr lang="ko-KR" altLang="en-US" sz="2800" dirty="0" smtClean="0"/>
              <a:t> 중의 하나</a:t>
            </a:r>
            <a:r>
              <a:rPr lang="en-US" altLang="ko-KR" sz="2800" dirty="0" smtClean="0"/>
              <a:t>(</a:t>
            </a:r>
            <a:r>
              <a:rPr lang="ko-KR" altLang="en-US" sz="2800" dirty="0" smtClean="0"/>
              <a:t>사 </a:t>
            </a:r>
            <a:r>
              <a:rPr lang="en-US" altLang="ko-KR" sz="2800" dirty="0" smtClean="0"/>
              <a:t>30:18; </a:t>
            </a:r>
            <a:r>
              <a:rPr lang="ko-KR" altLang="en-US" sz="2800" dirty="0" smtClean="0"/>
              <a:t>말 </a:t>
            </a:r>
            <a:r>
              <a:rPr lang="en-US" altLang="ko-KR" sz="2800" dirty="0" smtClean="0"/>
              <a:t>2:17)</a:t>
            </a:r>
          </a:p>
        </p:txBody>
      </p:sp>
    </p:spTree>
    <p:extLst>
      <p:ext uri="{BB962C8B-B14F-4D97-AF65-F5344CB8AC3E}">
        <p14:creationId xmlns:p14="http://schemas.microsoft.com/office/powerpoint/2010/main" val="390895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Ⅱ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엘리야의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예언 활동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/>
            </a:r>
            <a:b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2. 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절대주의 왕조에 대한 저항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왕상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21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장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800" dirty="0" smtClean="0"/>
              <a:t>3) </a:t>
            </a:r>
            <a:r>
              <a:rPr lang="ko-KR" altLang="en-US" sz="2800" dirty="0" smtClean="0"/>
              <a:t>불의한 통치자에 대한 </a:t>
            </a:r>
            <a:r>
              <a:rPr lang="ko-KR" altLang="en-US" sz="2800" dirty="0" err="1" smtClean="0"/>
              <a:t>엘리야의</a:t>
            </a:r>
            <a:r>
              <a:rPr lang="ko-KR" altLang="en-US" sz="2800" dirty="0" smtClean="0"/>
              <a:t> 저항</a:t>
            </a:r>
            <a:endParaRPr lang="en-US" altLang="ko-KR" sz="2800" dirty="0" smtClean="0"/>
          </a:p>
          <a:p>
            <a:r>
              <a:rPr lang="ko-KR" altLang="en-US" sz="2800" dirty="0" err="1" smtClean="0"/>
              <a:t>엘리야는</a:t>
            </a:r>
            <a:r>
              <a:rPr lang="ko-KR" altLang="en-US" sz="2800" dirty="0" smtClean="0"/>
              <a:t> </a:t>
            </a:r>
            <a:r>
              <a:rPr lang="ko-KR" altLang="en-US" sz="2800" dirty="0" smtClean="0">
                <a:solidFill>
                  <a:srgbClr val="00B0F0"/>
                </a:solidFill>
              </a:rPr>
              <a:t>십계명에 근거</a:t>
            </a:r>
            <a:r>
              <a:rPr lang="ko-KR" altLang="en-US" sz="2800" dirty="0" smtClean="0"/>
              <a:t>하여 </a:t>
            </a:r>
            <a:r>
              <a:rPr lang="ko-KR" altLang="en-US" sz="2800" dirty="0" err="1" smtClean="0"/>
              <a:t>아합을</a:t>
            </a:r>
            <a:r>
              <a:rPr lang="ko-KR" altLang="en-US" sz="2800" dirty="0" smtClean="0"/>
              <a:t> 기소 </a:t>
            </a:r>
            <a:r>
              <a:rPr lang="en-US" altLang="ko-KR" sz="2800" dirty="0" smtClean="0"/>
              <a:t>– </a:t>
            </a:r>
            <a:r>
              <a:rPr lang="ko-KR" altLang="en-US" sz="2800" dirty="0" err="1" smtClean="0"/>
              <a:t>아합은</a:t>
            </a:r>
            <a:r>
              <a:rPr lang="ko-KR" altLang="en-US" sz="2800" dirty="0" smtClean="0"/>
              <a:t> 제</a:t>
            </a:r>
            <a:r>
              <a:rPr lang="en-US" altLang="ko-KR" sz="2800" dirty="0" smtClean="0"/>
              <a:t>6</a:t>
            </a:r>
            <a:r>
              <a:rPr lang="ko-KR" altLang="en-US" sz="2800" dirty="0" smtClean="0"/>
              <a:t>계명과 제</a:t>
            </a:r>
            <a:r>
              <a:rPr lang="en-US" altLang="ko-KR" sz="2800" dirty="0" smtClean="0"/>
              <a:t>10</a:t>
            </a:r>
            <a:r>
              <a:rPr lang="ko-KR" altLang="en-US" sz="2800" dirty="0" smtClean="0"/>
              <a:t>계명을 동시에 위반한 왕</a:t>
            </a:r>
            <a:endParaRPr lang="en-US" altLang="ko-KR" sz="2800" dirty="0" smtClean="0"/>
          </a:p>
          <a:p>
            <a:r>
              <a:rPr lang="ko-KR" altLang="en-US" sz="2800" dirty="0" err="1" smtClean="0"/>
              <a:t>엘리야는</a:t>
            </a:r>
            <a:r>
              <a:rPr lang="ko-KR" altLang="en-US" sz="2800" dirty="0" smtClean="0"/>
              <a:t> </a:t>
            </a:r>
            <a:r>
              <a:rPr lang="ko-KR" altLang="en-US" sz="2800" dirty="0" smtClean="0">
                <a:solidFill>
                  <a:srgbClr val="00B0F0"/>
                </a:solidFill>
              </a:rPr>
              <a:t>하나님의 법</a:t>
            </a:r>
            <a:r>
              <a:rPr lang="ko-KR" altLang="en-US" sz="2800" dirty="0" smtClean="0"/>
              <a:t>이 절대 권력을 지닌 왕의 법보다 </a:t>
            </a:r>
            <a:r>
              <a:rPr lang="ko-KR" altLang="en-US" sz="2800" dirty="0" smtClean="0">
                <a:solidFill>
                  <a:srgbClr val="00B0F0"/>
                </a:solidFill>
              </a:rPr>
              <a:t>상위에 있음</a:t>
            </a:r>
            <a:r>
              <a:rPr lang="ko-KR" altLang="en-US" sz="2800" dirty="0" smtClean="0"/>
              <a:t>을 </a:t>
            </a:r>
            <a:r>
              <a:rPr lang="ko-KR" altLang="en-US" sz="2800" dirty="0" err="1" smtClean="0"/>
              <a:t>아합에게</a:t>
            </a:r>
            <a:r>
              <a:rPr lang="ko-KR" altLang="en-US" sz="2800" dirty="0" smtClean="0"/>
              <a:t> 알려줌</a:t>
            </a:r>
            <a:endParaRPr lang="en-US" altLang="ko-KR" sz="2800" dirty="0" smtClean="0"/>
          </a:p>
        </p:txBody>
      </p:sp>
    </p:spTree>
    <p:extLst>
      <p:ext uri="{BB962C8B-B14F-4D97-AF65-F5344CB8AC3E}">
        <p14:creationId xmlns:p14="http://schemas.microsoft.com/office/powerpoint/2010/main" val="1036001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Ⅲ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나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가는 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800" dirty="0" err="1" smtClean="0"/>
              <a:t>엘리야의</a:t>
            </a:r>
            <a:r>
              <a:rPr lang="ko-KR" altLang="en-US" sz="2800" dirty="0" smtClean="0"/>
              <a:t> 모습 속에서 </a:t>
            </a:r>
            <a:r>
              <a:rPr lang="ko-KR" altLang="en-US" sz="2800" dirty="0" smtClean="0">
                <a:solidFill>
                  <a:srgbClr val="00B0F0"/>
                </a:solidFill>
              </a:rPr>
              <a:t>극도의 종교 혼합과 절대 권력의 시대</a:t>
            </a:r>
            <a:r>
              <a:rPr lang="ko-KR" altLang="en-US" sz="2800" dirty="0" smtClean="0"/>
              <a:t>에 자기를 증명하신 </a:t>
            </a:r>
            <a:r>
              <a:rPr lang="ko-KR" altLang="en-US" sz="2800" dirty="0" smtClean="0">
                <a:solidFill>
                  <a:srgbClr val="00B0F0"/>
                </a:solidFill>
              </a:rPr>
              <a:t>하나님의 현존</a:t>
            </a:r>
            <a:r>
              <a:rPr lang="ko-KR" altLang="en-US" sz="2800" dirty="0" smtClean="0"/>
              <a:t>을 발견</a:t>
            </a:r>
            <a:endParaRPr lang="en-US" altLang="ko-KR" sz="2800" dirty="0" smtClean="0"/>
          </a:p>
          <a:p>
            <a:r>
              <a:rPr lang="ko-KR" altLang="en-US" sz="2800" dirty="0" err="1" smtClean="0">
                <a:solidFill>
                  <a:srgbClr val="00B0F0"/>
                </a:solidFill>
              </a:rPr>
              <a:t>야웨</a:t>
            </a:r>
            <a:r>
              <a:rPr lang="ko-KR" altLang="en-US" sz="2800" dirty="0" smtClean="0">
                <a:solidFill>
                  <a:srgbClr val="00B0F0"/>
                </a:solidFill>
              </a:rPr>
              <a:t> 하나님을 신실하게 </a:t>
            </a:r>
            <a:r>
              <a:rPr lang="en-US" altLang="ko-KR" sz="2800" dirty="0" smtClean="0">
                <a:solidFill>
                  <a:srgbClr val="00B0F0"/>
                </a:solidFill>
              </a:rPr>
              <a:t>“</a:t>
            </a:r>
            <a:r>
              <a:rPr lang="ko-KR" altLang="en-US" sz="2800" dirty="0" smtClean="0">
                <a:solidFill>
                  <a:srgbClr val="00B0F0"/>
                </a:solidFill>
              </a:rPr>
              <a:t>섬기는</a:t>
            </a:r>
            <a:r>
              <a:rPr lang="en-US" altLang="ko-KR" sz="2800" dirty="0" smtClean="0">
                <a:solidFill>
                  <a:srgbClr val="00B0F0"/>
                </a:solidFill>
              </a:rPr>
              <a:t>” </a:t>
            </a:r>
            <a:r>
              <a:rPr lang="ko-KR" altLang="en-US" sz="2800" dirty="0" smtClean="0">
                <a:solidFill>
                  <a:srgbClr val="00B0F0"/>
                </a:solidFill>
              </a:rPr>
              <a:t>자</a:t>
            </a:r>
            <a:r>
              <a:rPr lang="en-US" altLang="ko-KR" sz="2800" dirty="0" smtClean="0"/>
              <a:t>(</a:t>
            </a:r>
            <a:r>
              <a:rPr lang="ko-KR" altLang="en-US" sz="2800" dirty="0" err="1" smtClean="0"/>
              <a:t>왕상</a:t>
            </a:r>
            <a:r>
              <a:rPr lang="ko-KR" altLang="en-US" sz="2800" dirty="0" smtClean="0"/>
              <a:t> </a:t>
            </a:r>
            <a:r>
              <a:rPr lang="en-US" altLang="ko-KR" sz="2800" dirty="0" smtClean="0"/>
              <a:t>17:1; 18:15)</a:t>
            </a:r>
            <a:r>
              <a:rPr lang="ko-KR" altLang="en-US" sz="2800" dirty="0" smtClean="0"/>
              <a:t>였던 </a:t>
            </a:r>
            <a:r>
              <a:rPr lang="ko-KR" altLang="en-US" sz="2800" dirty="0" err="1" smtClean="0"/>
              <a:t>엘리야는</a:t>
            </a:r>
            <a:r>
              <a:rPr lang="ko-KR" altLang="en-US" sz="2800" dirty="0" smtClean="0"/>
              <a:t> 국가 정치 및 이방 종교와의 힘의 대결에서 결코 패배할 수 없었음</a:t>
            </a:r>
            <a:endParaRPr lang="en-US" altLang="ko-KR" sz="2800" dirty="0" smtClean="0"/>
          </a:p>
        </p:txBody>
      </p:sp>
    </p:spTree>
    <p:extLst>
      <p:ext uri="{BB962C8B-B14F-4D97-AF65-F5344CB8AC3E}">
        <p14:creationId xmlns:p14="http://schemas.microsoft.com/office/powerpoint/2010/main" val="3417186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Ⅲ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나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가는 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800" dirty="0" err="1" smtClean="0"/>
              <a:t>엘리야의</a:t>
            </a:r>
            <a:r>
              <a:rPr lang="ko-KR" altLang="en-US" sz="2800" dirty="0" smtClean="0"/>
              <a:t> 예언자적 활동 조명</a:t>
            </a:r>
            <a:endParaRPr lang="en-US" altLang="ko-KR" sz="2800" dirty="0" smtClean="0"/>
          </a:p>
          <a:p>
            <a:pPr lvl="1"/>
            <a:r>
              <a:rPr lang="ko-KR" altLang="en-US" sz="2800" dirty="0" smtClean="0"/>
              <a:t>첫째로</a:t>
            </a:r>
            <a:r>
              <a:rPr lang="en-US" altLang="ko-KR" sz="2800" dirty="0" smtClean="0"/>
              <a:t>, </a:t>
            </a:r>
            <a:r>
              <a:rPr lang="ko-KR" altLang="en-US" sz="2800" dirty="0" err="1" smtClean="0"/>
              <a:t>엘리야는</a:t>
            </a:r>
            <a:r>
              <a:rPr lang="ko-KR" altLang="en-US" sz="2800" dirty="0" smtClean="0"/>
              <a:t> </a:t>
            </a:r>
            <a:r>
              <a:rPr lang="ko-KR" altLang="en-US" sz="2800" dirty="0" smtClean="0">
                <a:solidFill>
                  <a:srgbClr val="00B0F0"/>
                </a:solidFill>
              </a:rPr>
              <a:t>왕실 주도의 혼합주의 종교 정책</a:t>
            </a:r>
            <a:r>
              <a:rPr lang="ko-KR" altLang="en-US" sz="2800" dirty="0" smtClean="0"/>
              <a:t>에 과감히 맞서 싸운 자</a:t>
            </a:r>
            <a:endParaRPr lang="en-US" altLang="ko-KR" sz="2800" dirty="0" smtClean="0"/>
          </a:p>
          <a:p>
            <a:pPr lvl="1"/>
            <a:r>
              <a:rPr lang="ko-KR" altLang="en-US" sz="2800" dirty="0" err="1" smtClean="0"/>
              <a:t>바알</a:t>
            </a:r>
            <a:r>
              <a:rPr lang="ko-KR" altLang="en-US" sz="2800" dirty="0" smtClean="0"/>
              <a:t> 종교와 혼합되어 버린 </a:t>
            </a:r>
            <a:r>
              <a:rPr lang="ko-KR" altLang="en-US" sz="2800" dirty="0" err="1" smtClean="0"/>
              <a:t>야웨</a:t>
            </a:r>
            <a:r>
              <a:rPr lang="ko-KR" altLang="en-US" sz="2800" dirty="0" smtClean="0"/>
              <a:t> 종교를 다시 </a:t>
            </a:r>
            <a:r>
              <a:rPr lang="ko-KR" altLang="en-US" sz="2800" dirty="0" smtClean="0">
                <a:solidFill>
                  <a:srgbClr val="00B0F0"/>
                </a:solidFill>
              </a:rPr>
              <a:t>옛 모세 시대의 </a:t>
            </a:r>
            <a:r>
              <a:rPr lang="ko-KR" altLang="en-US" sz="2800" dirty="0" err="1" smtClean="0">
                <a:solidFill>
                  <a:srgbClr val="00B0F0"/>
                </a:solidFill>
              </a:rPr>
              <a:t>순전한</a:t>
            </a:r>
            <a:r>
              <a:rPr lang="ko-KR" altLang="en-US" sz="2800" dirty="0" smtClean="0">
                <a:solidFill>
                  <a:srgbClr val="00B0F0"/>
                </a:solidFill>
              </a:rPr>
              <a:t> 모습</a:t>
            </a:r>
            <a:r>
              <a:rPr lang="ko-KR" altLang="en-US" sz="2800" dirty="0" smtClean="0"/>
              <a:t>으로 되돌려 놓기를 원함</a:t>
            </a:r>
            <a:endParaRPr lang="en-US" altLang="ko-KR" sz="2800" dirty="0" smtClean="0"/>
          </a:p>
          <a:p>
            <a:pPr lvl="1"/>
            <a:r>
              <a:rPr lang="ko-KR" altLang="en-US" sz="2800" dirty="0" err="1" smtClean="0"/>
              <a:t>야웨</a:t>
            </a:r>
            <a:r>
              <a:rPr lang="ko-KR" altLang="en-US" sz="2800" dirty="0" smtClean="0"/>
              <a:t> 신앙이 크게 위협받던 위기의 순간에 등장하여 </a:t>
            </a:r>
            <a:r>
              <a:rPr lang="ko-KR" altLang="en-US" sz="2800" dirty="0" err="1" smtClean="0">
                <a:solidFill>
                  <a:srgbClr val="00B0F0"/>
                </a:solidFill>
              </a:rPr>
              <a:t>야웨의</a:t>
            </a:r>
            <a:r>
              <a:rPr lang="ko-KR" altLang="en-US" sz="2800" dirty="0" smtClean="0">
                <a:solidFill>
                  <a:srgbClr val="00B0F0"/>
                </a:solidFill>
              </a:rPr>
              <a:t> 놀라운 능력</a:t>
            </a:r>
            <a:r>
              <a:rPr lang="ko-KR" altLang="en-US" sz="2800" dirty="0" smtClean="0"/>
              <a:t>을 전파함</a:t>
            </a:r>
            <a:endParaRPr lang="en-US" altLang="ko-KR" sz="2800" dirty="0" smtClean="0"/>
          </a:p>
        </p:txBody>
      </p:sp>
    </p:spTree>
    <p:extLst>
      <p:ext uri="{BB962C8B-B14F-4D97-AF65-F5344CB8AC3E}">
        <p14:creationId xmlns:p14="http://schemas.microsoft.com/office/powerpoint/2010/main" val="3568081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Ⅲ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나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가는 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800" dirty="0" err="1" smtClean="0"/>
              <a:t>엘리야의</a:t>
            </a:r>
            <a:r>
              <a:rPr lang="ko-KR" altLang="en-US" sz="2800" dirty="0" smtClean="0"/>
              <a:t> 예언자적 활동 조명</a:t>
            </a:r>
            <a:endParaRPr lang="en-US" altLang="ko-KR" sz="2800" dirty="0" smtClean="0"/>
          </a:p>
          <a:p>
            <a:pPr lvl="1"/>
            <a:r>
              <a:rPr lang="ko-KR" altLang="en-US" sz="2800" dirty="0" err="1" smtClean="0"/>
              <a:t>바알</a:t>
            </a:r>
            <a:r>
              <a:rPr lang="ko-KR" altLang="en-US" sz="2800" dirty="0" smtClean="0"/>
              <a:t> 신과의 철저한 투쟁을 통해 </a:t>
            </a:r>
            <a:r>
              <a:rPr lang="en-US" altLang="ko-KR" sz="2800" dirty="0" smtClean="0">
                <a:solidFill>
                  <a:srgbClr val="00B0F0"/>
                </a:solidFill>
              </a:rPr>
              <a:t>“</a:t>
            </a:r>
            <a:r>
              <a:rPr lang="ko-KR" altLang="en-US" sz="2800" dirty="0" smtClean="0">
                <a:solidFill>
                  <a:srgbClr val="00B0F0"/>
                </a:solidFill>
              </a:rPr>
              <a:t>이스라엘의 하나님은 오직 </a:t>
            </a:r>
            <a:r>
              <a:rPr lang="ko-KR" altLang="en-US" sz="2800" dirty="0" err="1" smtClean="0">
                <a:solidFill>
                  <a:srgbClr val="00B0F0"/>
                </a:solidFill>
              </a:rPr>
              <a:t>야웨</a:t>
            </a:r>
            <a:r>
              <a:rPr lang="ko-KR" altLang="en-US" sz="2800" dirty="0" smtClean="0">
                <a:solidFill>
                  <a:srgbClr val="00B0F0"/>
                </a:solidFill>
              </a:rPr>
              <a:t> 한 분이다</a:t>
            </a:r>
            <a:r>
              <a:rPr lang="en-US" altLang="ko-KR" sz="2800" dirty="0" smtClean="0">
                <a:solidFill>
                  <a:srgbClr val="00B0F0"/>
                </a:solidFill>
              </a:rPr>
              <a:t>”</a:t>
            </a:r>
            <a:r>
              <a:rPr lang="ko-KR" altLang="en-US" sz="2800" dirty="0" smtClean="0"/>
              <a:t>라는 </a:t>
            </a:r>
            <a:r>
              <a:rPr lang="ko-KR" altLang="en-US" sz="2800" dirty="0" err="1" smtClean="0">
                <a:solidFill>
                  <a:srgbClr val="00B0F0"/>
                </a:solidFill>
              </a:rPr>
              <a:t>야웨</a:t>
            </a:r>
            <a:r>
              <a:rPr lang="ko-KR" altLang="en-US" sz="2800" dirty="0" smtClean="0">
                <a:solidFill>
                  <a:srgbClr val="00B0F0"/>
                </a:solidFill>
              </a:rPr>
              <a:t> 종교의 기본 명제</a:t>
            </a:r>
            <a:r>
              <a:rPr lang="ko-KR" altLang="en-US" sz="2800" dirty="0" smtClean="0"/>
              <a:t>를 증명</a:t>
            </a:r>
            <a:endParaRPr lang="en-US" altLang="ko-KR" sz="2800" dirty="0" smtClean="0"/>
          </a:p>
          <a:p>
            <a:pPr lvl="1"/>
            <a:r>
              <a:rPr lang="ko-KR" altLang="en-US" sz="2800" dirty="0" smtClean="0"/>
              <a:t>자신의 </a:t>
            </a:r>
            <a:r>
              <a:rPr lang="ko-KR" altLang="en-US" sz="2800" dirty="0" smtClean="0">
                <a:solidFill>
                  <a:srgbClr val="00B0F0"/>
                </a:solidFill>
              </a:rPr>
              <a:t>신앙 고백적 이름</a:t>
            </a:r>
            <a:r>
              <a:rPr lang="ko-KR" altLang="en-US" sz="2800" dirty="0" smtClean="0"/>
              <a:t>을 통해 </a:t>
            </a:r>
            <a:r>
              <a:rPr lang="en-US" altLang="ko-KR" sz="2800" dirty="0" smtClean="0"/>
              <a:t>“</a:t>
            </a:r>
            <a:r>
              <a:rPr lang="ko-KR" altLang="en-US" sz="2800" dirty="0" err="1" smtClean="0"/>
              <a:t>야웨는</a:t>
            </a:r>
            <a:r>
              <a:rPr lang="ko-KR" altLang="en-US" sz="2800" dirty="0" smtClean="0"/>
              <a:t> 하나님이다</a:t>
            </a:r>
            <a:r>
              <a:rPr lang="en-US" altLang="ko-KR" sz="2800" dirty="0" smtClean="0"/>
              <a:t>”</a:t>
            </a:r>
            <a:r>
              <a:rPr lang="ko-KR" altLang="en-US" sz="2800" dirty="0" smtClean="0"/>
              <a:t>라는 사실을 강하게 선포</a:t>
            </a:r>
            <a:endParaRPr lang="en-US" altLang="ko-KR" sz="2800" dirty="0" smtClean="0"/>
          </a:p>
          <a:p>
            <a:pPr lvl="1"/>
            <a:r>
              <a:rPr lang="ko-KR" altLang="en-US" sz="2800" dirty="0" smtClean="0"/>
              <a:t>그의 신학적 유산은 후에 </a:t>
            </a:r>
            <a:r>
              <a:rPr lang="ko-KR" altLang="en-US" sz="2800" dirty="0" err="1" smtClean="0">
                <a:solidFill>
                  <a:srgbClr val="00B0F0"/>
                </a:solidFill>
              </a:rPr>
              <a:t>엘리사</a:t>
            </a:r>
            <a:r>
              <a:rPr lang="en-US" altLang="ko-KR" sz="2800" dirty="0" smtClean="0">
                <a:solidFill>
                  <a:srgbClr val="00B0F0"/>
                </a:solidFill>
              </a:rPr>
              <a:t>, </a:t>
            </a:r>
            <a:r>
              <a:rPr lang="ko-KR" altLang="en-US" sz="2800" dirty="0" err="1" smtClean="0">
                <a:solidFill>
                  <a:srgbClr val="00B0F0"/>
                </a:solidFill>
              </a:rPr>
              <a:t>호세아</a:t>
            </a:r>
            <a:r>
              <a:rPr lang="en-US" altLang="ko-KR" sz="2800" dirty="0" smtClean="0">
                <a:solidFill>
                  <a:srgbClr val="00B0F0"/>
                </a:solidFill>
              </a:rPr>
              <a:t>, </a:t>
            </a:r>
            <a:r>
              <a:rPr lang="ko-KR" altLang="en-US" sz="2800" dirty="0" smtClean="0">
                <a:solidFill>
                  <a:srgbClr val="00B0F0"/>
                </a:solidFill>
              </a:rPr>
              <a:t>신명기</a:t>
            </a:r>
            <a:r>
              <a:rPr lang="ko-KR" altLang="en-US" sz="2800" dirty="0" smtClean="0"/>
              <a:t>에 큰 영향을 줌</a:t>
            </a:r>
            <a:endParaRPr lang="en-US" altLang="ko-KR" sz="2800" dirty="0" smtClean="0"/>
          </a:p>
        </p:txBody>
      </p:sp>
    </p:spTree>
    <p:extLst>
      <p:ext uri="{BB962C8B-B14F-4D97-AF65-F5344CB8AC3E}">
        <p14:creationId xmlns:p14="http://schemas.microsoft.com/office/powerpoint/2010/main" val="78561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Ⅲ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나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가는 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800" dirty="0" err="1" smtClean="0"/>
              <a:t>엘리야의</a:t>
            </a:r>
            <a:r>
              <a:rPr lang="ko-KR" altLang="en-US" sz="2800" dirty="0" smtClean="0"/>
              <a:t> 예언자적 활동 조명</a:t>
            </a:r>
            <a:endParaRPr lang="en-US" altLang="ko-KR" sz="2800" dirty="0" smtClean="0"/>
          </a:p>
          <a:p>
            <a:pPr lvl="1"/>
            <a:r>
              <a:rPr lang="ko-KR" altLang="en-US" sz="2800" dirty="0" smtClean="0"/>
              <a:t>둘째로</a:t>
            </a:r>
            <a:r>
              <a:rPr lang="en-US" altLang="ko-KR" sz="2800" dirty="0" smtClean="0"/>
              <a:t>, </a:t>
            </a:r>
            <a:r>
              <a:rPr lang="ko-KR" altLang="en-US" sz="2800" dirty="0" err="1" smtClean="0"/>
              <a:t>엘리야는</a:t>
            </a:r>
            <a:r>
              <a:rPr lang="ko-KR" altLang="en-US" sz="2800" dirty="0" smtClean="0"/>
              <a:t> </a:t>
            </a:r>
            <a:r>
              <a:rPr lang="ko-KR" altLang="en-US" sz="2800" dirty="0" smtClean="0">
                <a:solidFill>
                  <a:srgbClr val="00B0F0"/>
                </a:solidFill>
              </a:rPr>
              <a:t>자유민의 전통적인 권리</a:t>
            </a:r>
            <a:r>
              <a:rPr lang="ko-KR" altLang="en-US" sz="2800" dirty="0" smtClean="0"/>
              <a:t>를 보호하고자 </a:t>
            </a:r>
            <a:r>
              <a:rPr lang="ko-KR" altLang="en-US" sz="2800" dirty="0" smtClean="0">
                <a:solidFill>
                  <a:srgbClr val="00B0F0"/>
                </a:solidFill>
              </a:rPr>
              <a:t>절대주의 왕조</a:t>
            </a:r>
            <a:r>
              <a:rPr lang="ko-KR" altLang="en-US" sz="2800" dirty="0" smtClean="0"/>
              <a:t>에 냉정히 저항</a:t>
            </a:r>
            <a:endParaRPr lang="en-US" altLang="ko-KR" sz="2800" dirty="0" smtClean="0"/>
          </a:p>
          <a:p>
            <a:pPr lvl="1"/>
            <a:r>
              <a:rPr lang="ko-KR" altLang="en-US" sz="2800" dirty="0" err="1" smtClean="0"/>
              <a:t>나봇의</a:t>
            </a:r>
            <a:r>
              <a:rPr lang="ko-KR" altLang="en-US" sz="2800" dirty="0" smtClean="0"/>
              <a:t> 포도원 사건은 옛날 </a:t>
            </a:r>
            <a:r>
              <a:rPr lang="ko-KR" altLang="en-US" sz="2800" dirty="0" err="1" smtClean="0"/>
              <a:t>야웨가</a:t>
            </a:r>
            <a:r>
              <a:rPr lang="ko-KR" altLang="en-US" sz="2800" dirty="0" smtClean="0"/>
              <a:t> </a:t>
            </a:r>
            <a:r>
              <a:rPr lang="ko-KR" altLang="en-US" sz="2800" dirty="0" err="1" smtClean="0"/>
              <a:t>호렙</a:t>
            </a:r>
            <a:r>
              <a:rPr lang="ko-KR" altLang="en-US" sz="2800" dirty="0" smtClean="0"/>
              <a:t> 산에서 인준한 </a:t>
            </a:r>
            <a:r>
              <a:rPr lang="ko-KR" altLang="en-US" sz="2800" dirty="0" smtClean="0">
                <a:solidFill>
                  <a:srgbClr val="00B0F0"/>
                </a:solidFill>
              </a:rPr>
              <a:t>전통적인 이스라엘 자유민의 권리를 부당하게 </a:t>
            </a:r>
            <a:r>
              <a:rPr lang="ko-KR" altLang="en-US" sz="2800" dirty="0" err="1" smtClean="0">
                <a:solidFill>
                  <a:srgbClr val="00B0F0"/>
                </a:solidFill>
              </a:rPr>
              <a:t>아합이</a:t>
            </a:r>
            <a:r>
              <a:rPr lang="ko-KR" altLang="en-US" sz="2800" dirty="0" smtClean="0">
                <a:solidFill>
                  <a:srgbClr val="00B0F0"/>
                </a:solidFill>
              </a:rPr>
              <a:t> 침해한 것</a:t>
            </a:r>
            <a:r>
              <a:rPr lang="ko-KR" altLang="en-US" sz="2800" dirty="0" smtClean="0"/>
              <a:t>에 대해 </a:t>
            </a:r>
            <a:r>
              <a:rPr lang="ko-KR" altLang="en-US" sz="2800" dirty="0" err="1" smtClean="0"/>
              <a:t>엘리야가</a:t>
            </a:r>
            <a:r>
              <a:rPr lang="ko-KR" altLang="en-US" sz="2800" dirty="0" smtClean="0"/>
              <a:t> 저항한 사건</a:t>
            </a:r>
            <a:endParaRPr lang="en-US" altLang="ko-KR" sz="2800" dirty="0" smtClean="0"/>
          </a:p>
          <a:p>
            <a:pPr lvl="1"/>
            <a:r>
              <a:rPr lang="ko-KR" altLang="en-US" sz="2800" dirty="0" smtClean="0"/>
              <a:t>그는 구원의 역사가 진행되는 과정에서 분배된 </a:t>
            </a:r>
            <a:r>
              <a:rPr lang="ko-KR" altLang="en-US" sz="2800" dirty="0" smtClean="0">
                <a:solidFill>
                  <a:srgbClr val="00B0F0"/>
                </a:solidFill>
              </a:rPr>
              <a:t>땅의 주인은 </a:t>
            </a:r>
            <a:r>
              <a:rPr lang="ko-KR" altLang="en-US" sz="2800" dirty="0" err="1" smtClean="0">
                <a:solidFill>
                  <a:srgbClr val="00B0F0"/>
                </a:solidFill>
              </a:rPr>
              <a:t>야웨</a:t>
            </a:r>
            <a:r>
              <a:rPr lang="ko-KR" altLang="en-US" sz="2800" dirty="0" err="1" smtClean="0"/>
              <a:t>라는</a:t>
            </a:r>
            <a:r>
              <a:rPr lang="ko-KR" altLang="en-US" sz="2800" dirty="0" smtClean="0"/>
              <a:t> 사실을 확신 있게 선포하고</a:t>
            </a:r>
            <a:r>
              <a:rPr lang="en-US" altLang="ko-KR" sz="2800" dirty="0" smtClean="0"/>
              <a:t>, </a:t>
            </a:r>
            <a:r>
              <a:rPr lang="ko-KR" altLang="en-US" sz="2800" dirty="0" err="1" smtClean="0">
                <a:solidFill>
                  <a:srgbClr val="00B0F0"/>
                </a:solidFill>
              </a:rPr>
              <a:t>아합을</a:t>
            </a:r>
            <a:r>
              <a:rPr lang="ko-KR" altLang="en-US" sz="2800" dirty="0" smtClean="0">
                <a:solidFill>
                  <a:srgbClr val="00B0F0"/>
                </a:solidFill>
              </a:rPr>
              <a:t> 향한 하나님의 준엄한 심판</a:t>
            </a:r>
            <a:r>
              <a:rPr lang="ko-KR" altLang="en-US" sz="2800" dirty="0" smtClean="0"/>
              <a:t>을 예고함</a:t>
            </a:r>
            <a:endParaRPr lang="en-US" altLang="ko-KR" sz="2800" dirty="0" smtClean="0"/>
          </a:p>
        </p:txBody>
      </p:sp>
    </p:spTree>
    <p:extLst>
      <p:ext uri="{BB962C8B-B14F-4D97-AF65-F5344CB8AC3E}">
        <p14:creationId xmlns:p14="http://schemas.microsoft.com/office/powerpoint/2010/main" val="3841912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Ⅲ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나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가는 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800" dirty="0" err="1" smtClean="0"/>
              <a:t>엘리야의</a:t>
            </a:r>
            <a:r>
              <a:rPr lang="ko-KR" altLang="en-US" sz="2800" dirty="0" smtClean="0"/>
              <a:t> 예언자적 활동 조명</a:t>
            </a:r>
            <a:endParaRPr lang="en-US" altLang="ko-KR" sz="2800" dirty="0" smtClean="0"/>
          </a:p>
          <a:p>
            <a:pPr lvl="1"/>
            <a:r>
              <a:rPr lang="ko-KR" altLang="en-US" sz="2800" dirty="0" smtClean="0"/>
              <a:t>힘으로 백성들을 억압하려는 </a:t>
            </a:r>
            <a:r>
              <a:rPr lang="ko-KR" altLang="en-US" sz="2800" dirty="0" smtClean="0">
                <a:solidFill>
                  <a:srgbClr val="00B0F0"/>
                </a:solidFill>
              </a:rPr>
              <a:t>국가 권력에 저항</a:t>
            </a:r>
            <a:r>
              <a:rPr lang="ko-KR" altLang="en-US" sz="2800" dirty="0" smtClean="0"/>
              <a:t>한 </a:t>
            </a:r>
            <a:r>
              <a:rPr lang="ko-KR" altLang="en-US" sz="2800" dirty="0" err="1" smtClean="0"/>
              <a:t>엘리야의</a:t>
            </a:r>
            <a:r>
              <a:rPr lang="ko-KR" altLang="en-US" sz="2800" dirty="0" smtClean="0"/>
              <a:t> 행동은 그의 </a:t>
            </a:r>
            <a:r>
              <a:rPr lang="ko-KR" altLang="en-US" sz="2800" dirty="0" smtClean="0">
                <a:solidFill>
                  <a:srgbClr val="00B0F0"/>
                </a:solidFill>
              </a:rPr>
              <a:t>예언 활동의 중요한 유산</a:t>
            </a:r>
            <a:r>
              <a:rPr lang="ko-KR" altLang="en-US" sz="2800" dirty="0" smtClean="0"/>
              <a:t>이 됨</a:t>
            </a:r>
            <a:endParaRPr lang="en-US" altLang="ko-KR" sz="2800" dirty="0" smtClean="0"/>
          </a:p>
          <a:p>
            <a:pPr lvl="1"/>
            <a:r>
              <a:rPr lang="ko-KR" altLang="en-US" sz="2800" dirty="0" err="1" smtClean="0"/>
              <a:t>엘리야의</a:t>
            </a:r>
            <a:r>
              <a:rPr lang="ko-KR" altLang="en-US" sz="2800" dirty="0" smtClean="0"/>
              <a:t> 외침은 </a:t>
            </a:r>
            <a:r>
              <a:rPr lang="ko-KR" altLang="en-US" sz="2800" dirty="0" smtClean="0">
                <a:solidFill>
                  <a:srgbClr val="00B0F0"/>
                </a:solidFill>
              </a:rPr>
              <a:t>기원전 </a:t>
            </a:r>
            <a:r>
              <a:rPr lang="en-US" altLang="ko-KR" sz="2800" dirty="0" smtClean="0">
                <a:solidFill>
                  <a:srgbClr val="00B0F0"/>
                </a:solidFill>
              </a:rPr>
              <a:t>8</a:t>
            </a:r>
            <a:r>
              <a:rPr lang="ko-KR" altLang="en-US" sz="2800" dirty="0" smtClean="0">
                <a:solidFill>
                  <a:srgbClr val="00B0F0"/>
                </a:solidFill>
              </a:rPr>
              <a:t>세기의 문서 예언자들</a:t>
            </a:r>
            <a:r>
              <a:rPr lang="ko-KR" altLang="en-US" sz="2800" dirty="0" smtClean="0"/>
              <a:t>에게서 다시금 생생하게 들을 수 있기 때문</a:t>
            </a:r>
            <a:endParaRPr lang="en-US" altLang="ko-KR" sz="2800" dirty="0" smtClean="0"/>
          </a:p>
        </p:txBody>
      </p:sp>
    </p:spTree>
    <p:extLst>
      <p:ext uri="{BB962C8B-B14F-4D97-AF65-F5344CB8AC3E}">
        <p14:creationId xmlns:p14="http://schemas.microsoft.com/office/powerpoint/2010/main" val="3082830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감사합니다</a:t>
            </a:r>
            <a:r>
              <a:rPr lang="en-US" altLang="ko-KR" dirty="0" smtClean="0">
                <a:sym typeface="Wingdings" panose="05000000000000000000" pitchFamily="2" charset="2"/>
              </a:rPr>
              <a:t>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4214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Ⅰ. 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들어가는 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800" dirty="0" smtClean="0"/>
              <a:t>이 전승들은 원래 통일적이지 못함</a:t>
            </a:r>
            <a:endParaRPr lang="en-US" altLang="ko-KR" sz="2800" dirty="0" smtClean="0"/>
          </a:p>
          <a:p>
            <a:pPr lvl="1"/>
            <a:r>
              <a:rPr lang="ko-KR" altLang="en-US" sz="2800" dirty="0" smtClean="0"/>
              <a:t>선지자 </a:t>
            </a:r>
            <a:r>
              <a:rPr lang="ko-KR" altLang="en-US" sz="2800" dirty="0" err="1" smtClean="0"/>
              <a:t>엘리야</a:t>
            </a:r>
            <a:r>
              <a:rPr lang="en-US" altLang="ko-KR" sz="2800" dirty="0" smtClean="0"/>
              <a:t>, </a:t>
            </a:r>
            <a:r>
              <a:rPr lang="ko-KR" altLang="en-US" sz="2800" dirty="0" err="1" smtClean="0"/>
              <a:t>엘리야</a:t>
            </a:r>
            <a:r>
              <a:rPr lang="en-US" altLang="ko-KR" sz="2800" dirty="0" smtClean="0"/>
              <a:t>, </a:t>
            </a:r>
            <a:r>
              <a:rPr lang="ko-KR" altLang="en-US" sz="2800" dirty="0" err="1" smtClean="0"/>
              <a:t>디셉</a:t>
            </a:r>
            <a:r>
              <a:rPr lang="ko-KR" altLang="en-US" sz="2800" dirty="0" smtClean="0"/>
              <a:t> 사람 </a:t>
            </a:r>
            <a:r>
              <a:rPr lang="ko-KR" altLang="en-US" sz="2800" dirty="0" err="1" smtClean="0"/>
              <a:t>엘리야</a:t>
            </a:r>
            <a:r>
              <a:rPr lang="ko-KR" altLang="en-US" sz="2800" dirty="0" smtClean="0"/>
              <a:t> 등 </a:t>
            </a:r>
            <a:r>
              <a:rPr lang="ko-KR" altLang="en-US" sz="2800" dirty="0" smtClean="0">
                <a:solidFill>
                  <a:srgbClr val="00B0F0"/>
                </a:solidFill>
              </a:rPr>
              <a:t>여러 명칭</a:t>
            </a:r>
            <a:r>
              <a:rPr lang="ko-KR" altLang="en-US" sz="2800" dirty="0" smtClean="0"/>
              <a:t>으로 소개</a:t>
            </a:r>
            <a:endParaRPr lang="en-US" altLang="ko-KR" sz="2800" dirty="0" smtClean="0"/>
          </a:p>
          <a:p>
            <a:pPr lvl="1"/>
            <a:r>
              <a:rPr lang="ko-KR" altLang="en-US" sz="2800" dirty="0" err="1" smtClean="0"/>
              <a:t>바알과</a:t>
            </a:r>
            <a:r>
              <a:rPr lang="ko-KR" altLang="en-US" sz="2800" dirty="0" smtClean="0"/>
              <a:t> </a:t>
            </a:r>
            <a:r>
              <a:rPr lang="ko-KR" altLang="en-US" sz="2800" dirty="0" err="1" smtClean="0"/>
              <a:t>아세라</a:t>
            </a:r>
            <a:r>
              <a:rPr lang="ko-KR" altLang="en-US" sz="2800" dirty="0" smtClean="0"/>
              <a:t> 선지자와 맞서 싸우는 </a:t>
            </a:r>
            <a:r>
              <a:rPr lang="ko-KR" altLang="en-US" sz="2800" dirty="0" smtClean="0">
                <a:solidFill>
                  <a:srgbClr val="00B0F0"/>
                </a:solidFill>
              </a:rPr>
              <a:t>신실한 믿음의 인물</a:t>
            </a:r>
            <a:r>
              <a:rPr lang="ko-KR" altLang="en-US" sz="2800" dirty="0" smtClean="0"/>
              <a:t> </a:t>
            </a:r>
            <a:r>
              <a:rPr lang="en-US" altLang="ko-KR" sz="2800" dirty="0" err="1" smtClean="0"/>
              <a:t>vs</a:t>
            </a:r>
            <a:r>
              <a:rPr lang="en-US" altLang="ko-KR" sz="2800" dirty="0" smtClean="0"/>
              <a:t> </a:t>
            </a:r>
            <a:r>
              <a:rPr lang="ko-KR" altLang="en-US" sz="2800" dirty="0" err="1" smtClean="0"/>
              <a:t>아합과</a:t>
            </a:r>
            <a:r>
              <a:rPr lang="ko-KR" altLang="en-US" sz="2800" dirty="0" smtClean="0"/>
              <a:t> </a:t>
            </a:r>
            <a:r>
              <a:rPr lang="ko-KR" altLang="en-US" sz="2800" dirty="0" err="1" smtClean="0"/>
              <a:t>이세벨의</a:t>
            </a:r>
            <a:r>
              <a:rPr lang="ko-KR" altLang="en-US" sz="2800" dirty="0" smtClean="0"/>
              <a:t> 칼을 피해 도망가는 </a:t>
            </a:r>
            <a:r>
              <a:rPr lang="ko-KR" altLang="en-US" sz="2800" dirty="0" smtClean="0">
                <a:solidFill>
                  <a:srgbClr val="00B0F0"/>
                </a:solidFill>
              </a:rPr>
              <a:t>비겁한 인물</a:t>
            </a:r>
            <a:endParaRPr lang="en-US" altLang="ko-KR" sz="2800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ko-KR" altLang="en-US" sz="28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⇒ </a:t>
            </a:r>
            <a:r>
              <a:rPr lang="ko-KR" altLang="en-US" sz="2800" dirty="0" smtClean="0"/>
              <a:t>전승사적으로 서로 다른 여정을 경험했음을 의미</a:t>
            </a:r>
            <a:endParaRPr lang="en-US" altLang="ko-KR" sz="2800" dirty="0" smtClean="0"/>
          </a:p>
        </p:txBody>
      </p:sp>
    </p:spTree>
    <p:extLst>
      <p:ext uri="{BB962C8B-B14F-4D97-AF65-F5344CB8AC3E}">
        <p14:creationId xmlns:p14="http://schemas.microsoft.com/office/powerpoint/2010/main" val="1056130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Ⅰ. 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들어가는 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ko-KR" altLang="en-US" sz="2800" dirty="0" err="1" smtClean="0"/>
              <a:t>포러</a:t>
            </a:r>
            <a:r>
              <a:rPr lang="ko-KR" altLang="en-US" sz="2800" dirty="0" smtClean="0"/>
              <a:t> </a:t>
            </a:r>
            <a:r>
              <a:rPr lang="en-US" altLang="ko-KR" sz="2800" dirty="0" smtClean="0"/>
              <a:t>– “</a:t>
            </a:r>
            <a:r>
              <a:rPr lang="ko-KR" altLang="en-US" sz="2800" dirty="0" err="1" smtClean="0"/>
              <a:t>엘리야</a:t>
            </a:r>
            <a:r>
              <a:rPr lang="ko-KR" altLang="en-US" sz="2800" dirty="0" smtClean="0"/>
              <a:t> 이야기</a:t>
            </a:r>
            <a:r>
              <a:rPr lang="en-US" altLang="ko-KR" sz="2800" dirty="0" smtClean="0"/>
              <a:t>”</a:t>
            </a:r>
            <a:r>
              <a:rPr lang="ko-KR" altLang="en-US" sz="2800" dirty="0" smtClean="0"/>
              <a:t>가 또 다른 </a:t>
            </a:r>
            <a:r>
              <a:rPr lang="en-US" altLang="ko-KR" sz="2800" dirty="0" smtClean="0"/>
              <a:t>6</a:t>
            </a:r>
            <a:r>
              <a:rPr lang="ko-KR" altLang="en-US" sz="2800" dirty="0" smtClean="0"/>
              <a:t>개의 이야기들에 의해 확대 내지는 첨가를 거침</a:t>
            </a:r>
            <a:endParaRPr lang="en-US" altLang="ko-KR" sz="2800" dirty="0" smtClean="0"/>
          </a:p>
          <a:p>
            <a:pPr lvl="1"/>
            <a:r>
              <a:rPr lang="ko-KR" altLang="en-US" sz="2600" dirty="0" err="1" smtClean="0"/>
              <a:t>그릿</a:t>
            </a:r>
            <a:r>
              <a:rPr lang="ko-KR" altLang="en-US" sz="2600" dirty="0" smtClean="0"/>
              <a:t> 시냇가에서 음식을 공급 받은 이야기</a:t>
            </a:r>
            <a:endParaRPr lang="en-US" altLang="ko-KR" sz="2600" dirty="0" smtClean="0"/>
          </a:p>
          <a:p>
            <a:pPr lvl="1"/>
            <a:r>
              <a:rPr lang="ko-KR" altLang="en-US" sz="2600" dirty="0" err="1" smtClean="0"/>
              <a:t>사르밧</a:t>
            </a:r>
            <a:r>
              <a:rPr lang="ko-KR" altLang="en-US" sz="2600" dirty="0" smtClean="0"/>
              <a:t> 과부에게서 음식을 대접 받은 이야기</a:t>
            </a:r>
            <a:endParaRPr lang="en-US" altLang="ko-KR" sz="2600" dirty="0" smtClean="0"/>
          </a:p>
          <a:p>
            <a:pPr lvl="1"/>
            <a:r>
              <a:rPr lang="ko-KR" altLang="en-US" sz="2600" dirty="0" smtClean="0"/>
              <a:t>과부의 아들을 살려낸 이야기</a:t>
            </a:r>
            <a:endParaRPr lang="en-US" altLang="ko-KR" sz="2600" dirty="0" smtClean="0"/>
          </a:p>
          <a:p>
            <a:pPr lvl="1"/>
            <a:r>
              <a:rPr lang="ko-KR" altLang="en-US" sz="2600" dirty="0" err="1" smtClean="0"/>
              <a:t>오바댜와</a:t>
            </a:r>
            <a:r>
              <a:rPr lang="ko-KR" altLang="en-US" sz="2600" dirty="0" smtClean="0"/>
              <a:t> 만난 이야기</a:t>
            </a:r>
            <a:endParaRPr lang="en-US" altLang="ko-KR" sz="2600" dirty="0" smtClean="0"/>
          </a:p>
          <a:p>
            <a:pPr lvl="1"/>
            <a:r>
              <a:rPr lang="ko-KR" altLang="en-US" sz="2600" dirty="0" smtClean="0"/>
              <a:t>천사의 도움을 받은 이야기</a:t>
            </a:r>
            <a:endParaRPr lang="en-US" altLang="ko-KR" sz="2600" dirty="0" smtClean="0"/>
          </a:p>
          <a:p>
            <a:pPr lvl="1"/>
            <a:r>
              <a:rPr lang="ko-KR" altLang="en-US" sz="2600" dirty="0" err="1" smtClean="0"/>
              <a:t>엘리야의</a:t>
            </a:r>
            <a:r>
              <a:rPr lang="ko-KR" altLang="en-US" sz="2600" dirty="0" smtClean="0"/>
              <a:t> 체포 미수 사건</a:t>
            </a:r>
            <a:endParaRPr lang="en-US" altLang="ko-KR" sz="2600" dirty="0" smtClean="0"/>
          </a:p>
        </p:txBody>
      </p:sp>
    </p:spTree>
    <p:extLst>
      <p:ext uri="{BB962C8B-B14F-4D97-AF65-F5344CB8AC3E}">
        <p14:creationId xmlns:p14="http://schemas.microsoft.com/office/powerpoint/2010/main" val="3159701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Ⅰ. 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들어가는 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800" dirty="0" smtClean="0"/>
              <a:t>확대된 </a:t>
            </a:r>
            <a:r>
              <a:rPr lang="en-US" altLang="ko-KR" sz="2800" dirty="0" smtClean="0"/>
              <a:t>“</a:t>
            </a:r>
            <a:r>
              <a:rPr lang="ko-KR" altLang="en-US" sz="2800" dirty="0" err="1" smtClean="0"/>
              <a:t>엘리야</a:t>
            </a:r>
            <a:r>
              <a:rPr lang="ko-KR" altLang="en-US" sz="2800" dirty="0" smtClean="0"/>
              <a:t> 이야기</a:t>
            </a:r>
            <a:r>
              <a:rPr lang="en-US" altLang="ko-KR" sz="2800" dirty="0" smtClean="0"/>
              <a:t>”</a:t>
            </a:r>
            <a:r>
              <a:rPr lang="ko-KR" altLang="en-US" sz="2800" dirty="0" smtClean="0"/>
              <a:t>는 후에 </a:t>
            </a:r>
            <a:r>
              <a:rPr lang="ko-KR" altLang="en-US" sz="2800" dirty="0" err="1" smtClean="0">
                <a:solidFill>
                  <a:srgbClr val="00B0F0"/>
                </a:solidFill>
              </a:rPr>
              <a:t>신명기사가의</a:t>
            </a:r>
            <a:r>
              <a:rPr lang="ko-KR" altLang="en-US" sz="2800" dirty="0" smtClean="0">
                <a:solidFill>
                  <a:srgbClr val="00B0F0"/>
                </a:solidFill>
              </a:rPr>
              <a:t> 역사서</a:t>
            </a:r>
            <a:r>
              <a:rPr lang="en-US" altLang="ko-KR" sz="2800" dirty="0" smtClean="0">
                <a:solidFill>
                  <a:srgbClr val="00B0F0"/>
                </a:solidFill>
              </a:rPr>
              <a:t>(</a:t>
            </a:r>
            <a:r>
              <a:rPr lang="en-US" altLang="ko-KR" sz="2800" dirty="0" err="1" smtClean="0">
                <a:solidFill>
                  <a:srgbClr val="00B0F0"/>
                </a:solidFill>
              </a:rPr>
              <a:t>DtrG</a:t>
            </a:r>
            <a:r>
              <a:rPr lang="en-US" altLang="ko-KR" sz="2800" dirty="0" smtClean="0">
                <a:solidFill>
                  <a:srgbClr val="00B0F0"/>
                </a:solidFill>
              </a:rPr>
              <a:t>)</a:t>
            </a:r>
            <a:r>
              <a:rPr lang="en-US" altLang="ko-KR" sz="2800" dirty="0" smtClean="0"/>
              <a:t> </a:t>
            </a:r>
            <a:r>
              <a:rPr lang="ko-KR" altLang="en-US" sz="2800" dirty="0" smtClean="0"/>
              <a:t>안으로 들어옴</a:t>
            </a:r>
            <a:endParaRPr lang="en-US" altLang="ko-KR" sz="2800" dirty="0" smtClean="0"/>
          </a:p>
          <a:p>
            <a:r>
              <a:rPr lang="ko-KR" altLang="en-US" sz="2800" dirty="0" smtClean="0">
                <a:solidFill>
                  <a:srgbClr val="00B0F0"/>
                </a:solidFill>
              </a:rPr>
              <a:t>부분적으로 </a:t>
            </a:r>
            <a:r>
              <a:rPr lang="ko-KR" altLang="en-US" sz="2800" dirty="0" err="1" smtClean="0">
                <a:solidFill>
                  <a:srgbClr val="00B0F0"/>
                </a:solidFill>
              </a:rPr>
              <a:t>신명기사가적</a:t>
            </a:r>
            <a:r>
              <a:rPr lang="ko-KR" altLang="en-US" sz="2800" dirty="0" smtClean="0">
                <a:solidFill>
                  <a:srgbClr val="00B0F0"/>
                </a:solidFill>
              </a:rPr>
              <a:t> 개작</a:t>
            </a:r>
            <a:r>
              <a:rPr lang="ko-KR" altLang="en-US" sz="2800" dirty="0" smtClean="0"/>
              <a:t>을 거쳐 현재의 모습이 됨</a:t>
            </a:r>
            <a:endParaRPr lang="en-US" altLang="ko-KR" sz="2800" dirty="0" smtClean="0"/>
          </a:p>
          <a:p>
            <a:r>
              <a:rPr lang="en-US" altLang="ko-KR" sz="2800" dirty="0" smtClean="0"/>
              <a:t>But </a:t>
            </a:r>
            <a:r>
              <a:rPr lang="ko-KR" altLang="en-US" sz="2800" dirty="0" smtClean="0"/>
              <a:t>순전히 </a:t>
            </a:r>
            <a:r>
              <a:rPr lang="en-US" altLang="ko-KR" sz="2800" dirty="0"/>
              <a:t>“</a:t>
            </a:r>
            <a:r>
              <a:rPr lang="ko-KR" altLang="en-US" sz="2800" dirty="0"/>
              <a:t>후대의 신학적 고안</a:t>
            </a:r>
            <a:r>
              <a:rPr lang="en-US" altLang="ko-KR" sz="2800" dirty="0"/>
              <a:t>”</a:t>
            </a:r>
            <a:r>
              <a:rPr lang="ko-KR" altLang="en-US" sz="2800" dirty="0"/>
              <a:t>이라고 단정 지을 수는 </a:t>
            </a:r>
            <a:r>
              <a:rPr lang="ko-KR" altLang="en-US" sz="2800" dirty="0" smtClean="0"/>
              <a:t>없음</a:t>
            </a:r>
            <a:endParaRPr lang="en-US" altLang="ko-KR" sz="2800" dirty="0"/>
          </a:p>
        </p:txBody>
      </p:sp>
    </p:spTree>
    <p:extLst>
      <p:ext uri="{BB962C8B-B14F-4D97-AF65-F5344CB8AC3E}">
        <p14:creationId xmlns:p14="http://schemas.microsoft.com/office/powerpoint/2010/main" val="794805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Ⅰ. 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들어가는 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800" dirty="0" smtClean="0"/>
              <a:t>기원전 </a:t>
            </a:r>
            <a:r>
              <a:rPr lang="en-US" altLang="ko-KR" sz="2800" dirty="0" smtClean="0"/>
              <a:t>9</a:t>
            </a:r>
            <a:r>
              <a:rPr lang="ko-KR" altLang="en-US" sz="2800" dirty="0" smtClean="0"/>
              <a:t>세기 </a:t>
            </a:r>
            <a:r>
              <a:rPr lang="en-US" altLang="ko-KR" sz="2800" dirty="0" smtClean="0"/>
              <a:t>– </a:t>
            </a:r>
            <a:r>
              <a:rPr lang="ko-KR" altLang="en-US" sz="2800" dirty="0" smtClean="0">
                <a:solidFill>
                  <a:srgbClr val="00B0F0"/>
                </a:solidFill>
              </a:rPr>
              <a:t>정치 제도권과 무관한 개별 예언자 내지 예언자 집단 등장</a:t>
            </a:r>
            <a:endParaRPr lang="en-US" altLang="ko-KR" sz="2800" dirty="0" smtClean="0">
              <a:solidFill>
                <a:srgbClr val="00B0F0"/>
              </a:solidFill>
            </a:endParaRPr>
          </a:p>
          <a:p>
            <a:r>
              <a:rPr lang="ko-KR" altLang="en-US" sz="2800" dirty="0" smtClean="0"/>
              <a:t>유랑 생활을 하면서 기적을 통해 치료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축사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신탁 전달</a:t>
            </a:r>
            <a:endParaRPr lang="en-US" altLang="ko-KR" sz="2800" dirty="0" smtClean="0"/>
          </a:p>
          <a:p>
            <a:r>
              <a:rPr lang="ko-KR" altLang="en-US" sz="2800" dirty="0" smtClean="0"/>
              <a:t>사회적 하층 계급에 속한 사람들이 따름</a:t>
            </a:r>
            <a:endParaRPr lang="en-US" altLang="ko-KR" sz="2800" dirty="0" smtClean="0"/>
          </a:p>
          <a:p>
            <a:r>
              <a:rPr lang="ko-KR" altLang="en-US" sz="2800" dirty="0" smtClean="0"/>
              <a:t>이들이 </a:t>
            </a:r>
            <a:r>
              <a:rPr lang="ko-KR" altLang="en-US" sz="2800" dirty="0" smtClean="0">
                <a:solidFill>
                  <a:srgbClr val="00B0F0"/>
                </a:solidFill>
              </a:rPr>
              <a:t>왕권에 저항하고 사회 체제를 비판</a:t>
            </a:r>
            <a:r>
              <a:rPr lang="ko-KR" altLang="en-US" sz="2800" dirty="0" smtClean="0"/>
              <a:t>하게 된 것은 당시의 </a:t>
            </a:r>
            <a:r>
              <a:rPr lang="ko-KR" altLang="en-US" sz="2800" dirty="0" smtClean="0">
                <a:solidFill>
                  <a:srgbClr val="00B0F0"/>
                </a:solidFill>
              </a:rPr>
              <a:t>경제 발전으로 인한 사회적 구조의 현저한 변화</a:t>
            </a:r>
            <a:r>
              <a:rPr lang="ko-KR" altLang="en-US" sz="2800" dirty="0" smtClean="0"/>
              <a:t>와 밀접한 관련</a:t>
            </a:r>
            <a:endParaRPr lang="en-US" altLang="ko-KR" sz="2800" dirty="0" smtClean="0"/>
          </a:p>
        </p:txBody>
      </p:sp>
    </p:spTree>
    <p:extLst>
      <p:ext uri="{BB962C8B-B14F-4D97-AF65-F5344CB8AC3E}">
        <p14:creationId xmlns:p14="http://schemas.microsoft.com/office/powerpoint/2010/main" val="2360845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Ⅱ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엘리야의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예언 활동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800" dirty="0" smtClean="0"/>
              <a:t>크게 두 가지 차원</a:t>
            </a:r>
            <a:endParaRPr lang="en-US" altLang="ko-KR" sz="2800" dirty="0" smtClean="0"/>
          </a:p>
          <a:p>
            <a:pPr lvl="1"/>
            <a:r>
              <a:rPr lang="ko-KR" altLang="en-US" sz="2800" dirty="0" smtClean="0"/>
              <a:t>첫째</a:t>
            </a:r>
            <a:r>
              <a:rPr lang="en-US" altLang="ko-KR" sz="2800" dirty="0" smtClean="0"/>
              <a:t>, </a:t>
            </a:r>
            <a:r>
              <a:rPr lang="ko-KR" altLang="en-US" sz="2800" dirty="0" err="1" smtClean="0"/>
              <a:t>오므리</a:t>
            </a:r>
            <a:r>
              <a:rPr lang="ko-KR" altLang="en-US" sz="2800" dirty="0" smtClean="0"/>
              <a:t> 왕조가 추진했던 </a:t>
            </a:r>
            <a:r>
              <a:rPr lang="ko-KR" altLang="en-US" sz="2800" dirty="0" smtClean="0">
                <a:solidFill>
                  <a:srgbClr val="00B0F0"/>
                </a:solidFill>
              </a:rPr>
              <a:t>혼합주의적 종교 정책에 대한 거부</a:t>
            </a:r>
            <a:endParaRPr lang="en-US" altLang="ko-KR" sz="2800" dirty="0" smtClean="0">
              <a:solidFill>
                <a:srgbClr val="00B0F0"/>
              </a:solidFill>
            </a:endParaRPr>
          </a:p>
          <a:p>
            <a:pPr lvl="2"/>
            <a:r>
              <a:rPr lang="ko-KR" altLang="en-US" sz="2800" dirty="0" smtClean="0"/>
              <a:t>가뭄 재앙과 </a:t>
            </a:r>
            <a:r>
              <a:rPr lang="ko-KR" altLang="en-US" sz="2800" dirty="0" err="1" smtClean="0"/>
              <a:t>갈멜</a:t>
            </a:r>
            <a:r>
              <a:rPr lang="ko-KR" altLang="en-US" sz="2800" dirty="0" smtClean="0"/>
              <a:t> 산 대결 보도</a:t>
            </a:r>
            <a:r>
              <a:rPr lang="en-US" altLang="ko-KR" sz="2800" dirty="0" smtClean="0"/>
              <a:t>(</a:t>
            </a:r>
            <a:r>
              <a:rPr lang="ko-KR" altLang="en-US" sz="2800" dirty="0" err="1" smtClean="0"/>
              <a:t>왕상</a:t>
            </a:r>
            <a:r>
              <a:rPr lang="ko-KR" altLang="en-US" sz="2800" dirty="0" smtClean="0"/>
              <a:t> </a:t>
            </a:r>
            <a:r>
              <a:rPr lang="en-US" altLang="ko-KR" sz="2800" dirty="0" smtClean="0"/>
              <a:t>17-18</a:t>
            </a:r>
            <a:r>
              <a:rPr lang="ko-KR" altLang="en-US" sz="2800" dirty="0" smtClean="0"/>
              <a:t>장</a:t>
            </a:r>
            <a:r>
              <a:rPr lang="en-US" altLang="ko-KR" sz="2800" dirty="0" smtClean="0"/>
              <a:t>)</a:t>
            </a:r>
          </a:p>
          <a:p>
            <a:pPr lvl="1"/>
            <a:r>
              <a:rPr lang="ko-KR" altLang="en-US" sz="2800" dirty="0" smtClean="0"/>
              <a:t>둘째</a:t>
            </a:r>
            <a:r>
              <a:rPr lang="en-US" altLang="ko-KR" sz="2800" dirty="0" smtClean="0"/>
              <a:t>, </a:t>
            </a:r>
            <a:r>
              <a:rPr lang="ko-KR" altLang="en-US" sz="2800" dirty="0" err="1" smtClean="0"/>
              <a:t>오므리</a:t>
            </a:r>
            <a:r>
              <a:rPr lang="ko-KR" altLang="en-US" sz="2800" dirty="0" smtClean="0"/>
              <a:t> 왕조의 </a:t>
            </a:r>
            <a:r>
              <a:rPr lang="ko-KR" altLang="en-US" sz="2800" dirty="0" smtClean="0">
                <a:solidFill>
                  <a:srgbClr val="00B0F0"/>
                </a:solidFill>
              </a:rPr>
              <a:t>절대주의적 태도에 대한 저항</a:t>
            </a:r>
            <a:endParaRPr lang="en-US" altLang="ko-KR" sz="2800" dirty="0" smtClean="0">
              <a:solidFill>
                <a:srgbClr val="00B0F0"/>
              </a:solidFill>
            </a:endParaRPr>
          </a:p>
          <a:p>
            <a:pPr lvl="2"/>
            <a:r>
              <a:rPr lang="ko-KR" altLang="en-US" sz="2800" dirty="0" err="1" smtClean="0"/>
              <a:t>나봇의</a:t>
            </a:r>
            <a:r>
              <a:rPr lang="ko-KR" altLang="en-US" sz="2800" dirty="0" smtClean="0"/>
              <a:t> 포도원 이야기</a:t>
            </a:r>
            <a:r>
              <a:rPr lang="en-US" altLang="ko-KR" sz="2800" dirty="0" smtClean="0"/>
              <a:t>(</a:t>
            </a:r>
            <a:r>
              <a:rPr lang="ko-KR" altLang="en-US" sz="2800" dirty="0" err="1" smtClean="0"/>
              <a:t>왕상</a:t>
            </a:r>
            <a:r>
              <a:rPr lang="ko-KR" altLang="en-US" sz="2800" dirty="0" smtClean="0"/>
              <a:t> </a:t>
            </a:r>
            <a:r>
              <a:rPr lang="en-US" altLang="ko-KR" sz="2800" dirty="0" smtClean="0"/>
              <a:t>21</a:t>
            </a:r>
            <a:r>
              <a:rPr lang="ko-KR" altLang="en-US" sz="2800" dirty="0" smtClean="0"/>
              <a:t>장</a:t>
            </a:r>
            <a:r>
              <a:rPr lang="en-US" altLang="ko-KR" sz="28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37042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Ⅱ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엘리야의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예언 활동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/>
            </a:r>
            <a:b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1. 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종교 혼합주의에 대한 저항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왕상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17-18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장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800" dirty="0" smtClean="0"/>
              <a:t>열왕기상 </a:t>
            </a:r>
            <a:r>
              <a:rPr lang="en-US" altLang="ko-KR" sz="2800" dirty="0" smtClean="0"/>
              <a:t>17-18</a:t>
            </a:r>
            <a:r>
              <a:rPr lang="ko-KR" altLang="en-US" sz="2800" dirty="0" smtClean="0"/>
              <a:t>장 </a:t>
            </a:r>
            <a:r>
              <a:rPr lang="en-US" altLang="ko-KR" sz="2800" dirty="0" smtClean="0"/>
              <a:t>– </a:t>
            </a:r>
            <a:r>
              <a:rPr lang="ko-KR" altLang="en-US" sz="2800" dirty="0" err="1" smtClean="0"/>
              <a:t>아합의</a:t>
            </a:r>
            <a:r>
              <a:rPr lang="ko-KR" altLang="en-US" sz="2800" dirty="0" smtClean="0"/>
              <a:t> 혼합주의적 종교 정책과 관련된 </a:t>
            </a:r>
            <a:r>
              <a:rPr lang="ko-KR" altLang="en-US" sz="2800" dirty="0" smtClean="0">
                <a:solidFill>
                  <a:srgbClr val="00B0F0"/>
                </a:solidFill>
              </a:rPr>
              <a:t>여러 짧은 이야기들의 결합체</a:t>
            </a:r>
            <a:endParaRPr lang="en-US" altLang="ko-KR" sz="2800" dirty="0" smtClean="0">
              <a:solidFill>
                <a:srgbClr val="00B0F0"/>
              </a:solidFill>
            </a:endParaRPr>
          </a:p>
          <a:p>
            <a:r>
              <a:rPr lang="ko-KR" altLang="en-US" sz="2800" dirty="0" err="1" smtClean="0"/>
              <a:t>엘리야가</a:t>
            </a:r>
            <a:r>
              <a:rPr lang="ko-KR" altLang="en-US" sz="2800" dirty="0" smtClean="0"/>
              <a:t> </a:t>
            </a:r>
            <a:r>
              <a:rPr lang="ko-KR" altLang="en-US" sz="2800" dirty="0" err="1" smtClean="0"/>
              <a:t>오므리</a:t>
            </a:r>
            <a:r>
              <a:rPr lang="ko-KR" altLang="en-US" sz="2800" dirty="0" smtClean="0"/>
              <a:t> 왕조에 저항하게 된 근본적인 동기 </a:t>
            </a:r>
            <a:r>
              <a:rPr lang="en-US" altLang="ko-KR" sz="2800" dirty="0" smtClean="0"/>
              <a:t>– </a:t>
            </a:r>
            <a:r>
              <a:rPr lang="ko-KR" altLang="en-US" sz="2800" dirty="0" err="1" smtClean="0">
                <a:solidFill>
                  <a:srgbClr val="00B0F0"/>
                </a:solidFill>
              </a:rPr>
              <a:t>팔레스틴</a:t>
            </a:r>
            <a:r>
              <a:rPr lang="ko-KR" altLang="en-US" sz="2800" dirty="0" smtClean="0">
                <a:solidFill>
                  <a:srgbClr val="00B0F0"/>
                </a:solidFill>
              </a:rPr>
              <a:t> 지역에 임한 오랜 가뭄</a:t>
            </a:r>
            <a:endParaRPr lang="en-US" altLang="ko-KR" sz="2800" dirty="0" smtClean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6568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분할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분할</Template>
  <TotalTime>316</TotalTime>
  <Words>1678</Words>
  <Application>Microsoft Office PowerPoint</Application>
  <PresentationFormat>사용자 지정</PresentationFormat>
  <Paragraphs>177</Paragraphs>
  <Slides>38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38</vt:i4>
      </vt:variant>
    </vt:vector>
  </HeadingPairs>
  <TitlesOfParts>
    <vt:vector size="39" baseType="lpstr">
      <vt:lpstr>분할</vt:lpstr>
      <vt:lpstr>제4장 예언자 엘리야의 신학과 그 의미</vt:lpstr>
      <vt:lpstr>Ⅰ. 들어가는 말</vt:lpstr>
      <vt:lpstr>Ⅰ. 들어가는 말</vt:lpstr>
      <vt:lpstr>Ⅰ. 들어가는 말</vt:lpstr>
      <vt:lpstr>Ⅰ. 들어가는 말</vt:lpstr>
      <vt:lpstr>Ⅰ. 들어가는 말</vt:lpstr>
      <vt:lpstr>Ⅰ. 들어가는 말</vt:lpstr>
      <vt:lpstr>Ⅱ. 엘리야의 예언 활동</vt:lpstr>
      <vt:lpstr>Ⅱ. 엘리야의 예언 활동 1. 종교 혼합주의에 대한 저항(왕상 17-18장)</vt:lpstr>
      <vt:lpstr>Ⅱ. 엘리야의 예언 활동 1. 종교 혼합주의에 대한 저항(왕상 17-18장)</vt:lpstr>
      <vt:lpstr>Ⅱ. 엘리야의 예언 활동 1. 종교 혼합주의에 대한 저항(왕상 17-18장)</vt:lpstr>
      <vt:lpstr>Ⅱ. 엘리야의 예언 활동 1. 종교 혼합주의에 대한 저항(왕상 17-18장)</vt:lpstr>
      <vt:lpstr>Ⅱ. 엘리야의 예언 활동 1. 종교 혼합주의에 대한 저항(왕상 17-18장)</vt:lpstr>
      <vt:lpstr>Ⅱ. 엘리야의 예언 활동 1. 종교 혼합주의에 대한 저항(왕상 17-18장)</vt:lpstr>
      <vt:lpstr>Ⅱ. 엘리야의 예언 활동 1. 종교 혼합주의에 대한 저항(왕상 17-18장)</vt:lpstr>
      <vt:lpstr>Ⅱ. 엘리야의 예언 활동 1. 종교 혼합주의에 대한 저항(왕상 17-18장)</vt:lpstr>
      <vt:lpstr>Ⅱ. 엘리야의 예언 활동 1. 종교 혼합주의에 대한 저항(왕상 17-18장)</vt:lpstr>
      <vt:lpstr>Ⅱ. 엘리야의 예언 활동 1. 종교 혼합주의에 대한 저항(왕상 17-18장)</vt:lpstr>
      <vt:lpstr>Ⅱ. 엘리야의 예언 활동 1. 종교 혼합주의에 대한 저항(왕상 17-18장)</vt:lpstr>
      <vt:lpstr>Ⅱ. 엘리야의 예언 활동 1. 종교 혼합주의에 대한 저항(왕상 17-18장)</vt:lpstr>
      <vt:lpstr>Ⅱ. 엘리야의 예언 활동 1. 종교 혼합주의에 대한 저항(왕상 17-18장)</vt:lpstr>
      <vt:lpstr>Ⅱ. 엘리야의 예언 활동 2. 절대주의 왕조에 대한 저항(왕상 21장)</vt:lpstr>
      <vt:lpstr>Ⅱ. 엘리야의 예언 활동 2. 절대주의 왕조에 대한 저항(왕상 21장)</vt:lpstr>
      <vt:lpstr>Ⅱ. 엘리야의 예언 활동 2. 절대주의 왕조에 대한 저항(왕상 21장)</vt:lpstr>
      <vt:lpstr>Ⅱ. 엘리야의 예언 활동 2. 절대주의 왕조에 대한 저항(왕상 21장)</vt:lpstr>
      <vt:lpstr>Ⅱ. 엘리야의 예언 활동 2. 절대주의 왕조에 대한 저항(왕상 21장)</vt:lpstr>
      <vt:lpstr>Ⅱ. 엘리야의 예언 활동 2. 절대주의 왕조에 대한 저항(왕상 21장)</vt:lpstr>
      <vt:lpstr>Ⅱ. 엘리야의 예언 활동 2. 절대주의 왕조에 대한 저항(왕상 21장)</vt:lpstr>
      <vt:lpstr>Ⅱ. 엘리야의 예언 활동 2. 절대주의 왕조에 대한 저항(왕상 21장)</vt:lpstr>
      <vt:lpstr>Ⅱ. 엘리야의 예언 활동 2. 절대주의 왕조에 대한 저항(왕상 21장)</vt:lpstr>
      <vt:lpstr>Ⅱ. 엘리야의 예언 활동 2. 절대주의 왕조에 대한 저항(왕상 21장)</vt:lpstr>
      <vt:lpstr>Ⅱ. 엘리야의 예언 활동 2. 절대주의 왕조에 대한 저항(왕상 21장)</vt:lpstr>
      <vt:lpstr>Ⅲ. 나가는 말</vt:lpstr>
      <vt:lpstr>Ⅲ. 나가는 말</vt:lpstr>
      <vt:lpstr>Ⅲ. 나가는 말</vt:lpstr>
      <vt:lpstr>Ⅲ. 나가는 말</vt:lpstr>
      <vt:lpstr>Ⅲ. 나가는 말</vt:lpstr>
      <vt:lpstr>감사합니다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제4장 예언자 엘리야의 신학과 그 의미</dc:title>
  <dc:creator>glory</dc:creator>
  <cp:lastModifiedBy>USER</cp:lastModifiedBy>
  <cp:revision>35</cp:revision>
  <dcterms:created xsi:type="dcterms:W3CDTF">2016-04-28T12:26:05Z</dcterms:created>
  <dcterms:modified xsi:type="dcterms:W3CDTF">2016-05-02T05:58:12Z</dcterms:modified>
</cp:coreProperties>
</file>