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87" r:id="rId1"/>
  </p:sldMasterIdLst>
  <p:notesMasterIdLst>
    <p:notesMasterId r:id="rId54"/>
  </p:notesMasterIdLst>
  <p:sldIdLst>
    <p:sldId id="257" r:id="rId2"/>
    <p:sldId id="258" r:id="rId3"/>
    <p:sldId id="259" r:id="rId4"/>
    <p:sldId id="288" r:id="rId5"/>
    <p:sldId id="261" r:id="rId6"/>
    <p:sldId id="262" r:id="rId7"/>
    <p:sldId id="263" r:id="rId8"/>
    <p:sldId id="264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2" r:id="rId42"/>
    <p:sldId id="323" r:id="rId43"/>
    <p:sldId id="324" r:id="rId44"/>
    <p:sldId id="325" r:id="rId45"/>
    <p:sldId id="327" r:id="rId46"/>
    <p:sldId id="328" r:id="rId47"/>
    <p:sldId id="329" r:id="rId48"/>
    <p:sldId id="330" r:id="rId49"/>
    <p:sldId id="331" r:id="rId50"/>
    <p:sldId id="332" r:id="rId51"/>
    <p:sldId id="333" r:id="rId52"/>
    <p:sldId id="334" r:id="rId5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pple SD 산돌고딕 Neo 옅은체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Apple SD 산돌고딕 Neo 세미볼드체"/>
          <a:ea typeface="Apple SD 산돌고딕 Neo 세미볼드체"/>
          <a:cs typeface="Apple SD 산돌고딕 Neo 세미볼드체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pple SD 산돌고딕 Neo 볼드체"/>
          <a:ea typeface="Apple SD 산돌고딕 Neo 볼드체"/>
          <a:cs typeface="Apple SD 산돌고딕 Neo 볼드체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pple SD 산돌고딕 Neo 볼드체"/>
          <a:ea typeface="Apple SD 산돌고딕 Neo 볼드체"/>
          <a:cs typeface="Apple SD 산돌고딕 Neo 볼드체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pple SD 산돌고딕 Neo 볼드체"/>
          <a:ea typeface="Apple SD 산돌고딕 Neo 볼드체"/>
          <a:cs typeface="Apple SD 산돌고딕 Neo 볼드체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9" d="100"/>
          <a:sy n="29" d="100"/>
        </p:scale>
        <p:origin x="-936" y="-104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284230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694400" y="304798"/>
            <a:ext cx="5283200" cy="131124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6400" y="307846"/>
            <a:ext cx="17881600" cy="13106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4400" y="4105920"/>
            <a:ext cx="5283200" cy="3657600"/>
          </a:xfrm>
        </p:spPr>
        <p:txBody>
          <a:bodyPr anchor="ctr">
            <a:normAutofit/>
          </a:bodyPr>
          <a:lstStyle>
            <a:lvl1pPr marL="0" indent="0" algn="l">
              <a:buNone/>
              <a:defRPr sz="4500">
                <a:solidFill>
                  <a:srgbClr val="FFFFFF"/>
                </a:solidFill>
              </a:defRPr>
            </a:lvl1pPr>
            <a:lvl2pPr marL="108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0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8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219200" y="4105920"/>
            <a:ext cx="16865600" cy="3657600"/>
          </a:xfrm>
        </p:spPr>
        <p:txBody>
          <a:bodyPr/>
          <a:lstStyle>
            <a:lvl1pPr algn="r">
              <a:defRPr sz="10000" spc="357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06400" y="294638"/>
            <a:ext cx="17881600" cy="131124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694400" y="294638"/>
            <a:ext cx="5216123" cy="131124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100800" y="549277"/>
            <a:ext cx="4470400" cy="117030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549277"/>
            <a:ext cx="16052800" cy="117030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제목 및 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제목 텍스트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구분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본문 첫 번째 줄</a:t>
            </a:r>
          </a:p>
          <a:p>
            <a:pPr lvl="1"/>
            <a:r>
              <a:t>본문 두 번째 줄</a:t>
            </a:r>
          </a:p>
          <a:p>
            <a:pPr lvl="2"/>
            <a:r>
              <a:t>본문 세 번째 줄</a:t>
            </a:r>
          </a:p>
          <a:p>
            <a:pPr lvl="3"/>
            <a:r>
              <a:t>본문 네 번째 줄</a:t>
            </a:r>
          </a:p>
          <a:p>
            <a:pPr lvl="4"/>
            <a:r>
              <a:t>본문 다섯 번째 줄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694400" y="304798"/>
            <a:ext cx="5283200" cy="131124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6400" y="307846"/>
            <a:ext cx="17881600" cy="13106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100799" y="5784554"/>
            <a:ext cx="4267203" cy="3291840"/>
          </a:xfrm>
        </p:spPr>
        <p:txBody>
          <a:bodyPr anchor="ctr"/>
          <a:lstStyle>
            <a:lvl1pPr marL="0" indent="0">
              <a:buNone/>
              <a:defRPr sz="4800">
                <a:solidFill>
                  <a:schemeClr val="bg2"/>
                </a:solidFill>
              </a:defRPr>
            </a:lvl1pPr>
            <a:lvl2pPr marL="1088547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0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6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19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73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983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838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016000" y="5784554"/>
            <a:ext cx="16865600" cy="3291840"/>
          </a:xfrm>
        </p:spPr>
        <p:txBody>
          <a:bodyPr/>
          <a:lstStyle>
            <a:lvl1pPr algn="r">
              <a:defRPr sz="10000" spc="357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3438144"/>
            <a:ext cx="10769600" cy="8814816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5200" y="3438144"/>
            <a:ext cx="10769600" cy="8814816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444876"/>
            <a:ext cx="10773835" cy="1279524"/>
          </a:xfrm>
        </p:spPr>
        <p:txBody>
          <a:bodyPr anchor="b"/>
          <a:lstStyle>
            <a:lvl1pPr marL="0" indent="0" algn="ctr">
              <a:buNone/>
              <a:defRPr sz="5700" b="0">
                <a:solidFill>
                  <a:schemeClr val="tx2"/>
                </a:solidFill>
              </a:defRPr>
            </a:lvl1pPr>
            <a:lvl2pPr marL="1088547" indent="0">
              <a:buNone/>
              <a:defRPr sz="4800" b="1"/>
            </a:lvl2pPr>
            <a:lvl3pPr marL="2177095" indent="0">
              <a:buNone/>
              <a:defRPr sz="4300" b="1"/>
            </a:lvl3pPr>
            <a:lvl4pPr marL="3265642" indent="0">
              <a:buNone/>
              <a:defRPr sz="3800" b="1"/>
            </a:lvl4pPr>
            <a:lvl5pPr marL="4354190" indent="0">
              <a:buNone/>
              <a:defRPr sz="3800" b="1"/>
            </a:lvl5pPr>
            <a:lvl6pPr marL="5442737" indent="0">
              <a:buNone/>
              <a:defRPr sz="3800" b="1"/>
            </a:lvl6pPr>
            <a:lvl7pPr marL="6531285" indent="0">
              <a:buNone/>
              <a:defRPr sz="3800" b="1"/>
            </a:lvl7pPr>
            <a:lvl8pPr marL="7619832" indent="0">
              <a:buNone/>
              <a:defRPr sz="3800" b="1"/>
            </a:lvl8pPr>
            <a:lvl9pPr marL="8708380" indent="0">
              <a:buNone/>
              <a:defRPr sz="38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876799"/>
            <a:ext cx="10773835" cy="737552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35" y="3444876"/>
            <a:ext cx="10778067" cy="1279524"/>
          </a:xfrm>
        </p:spPr>
        <p:txBody>
          <a:bodyPr anchor="b"/>
          <a:lstStyle>
            <a:lvl1pPr marL="0" indent="0" algn="ctr">
              <a:buNone/>
              <a:defRPr sz="5700" b="0">
                <a:solidFill>
                  <a:schemeClr val="tx2"/>
                </a:solidFill>
              </a:defRPr>
            </a:lvl1pPr>
            <a:lvl2pPr marL="1088547" indent="0">
              <a:buNone/>
              <a:defRPr sz="4800" b="1"/>
            </a:lvl2pPr>
            <a:lvl3pPr marL="2177095" indent="0">
              <a:buNone/>
              <a:defRPr sz="4300" b="1"/>
            </a:lvl3pPr>
            <a:lvl4pPr marL="3265642" indent="0">
              <a:buNone/>
              <a:defRPr sz="3800" b="1"/>
            </a:lvl4pPr>
            <a:lvl5pPr marL="4354190" indent="0">
              <a:buNone/>
              <a:defRPr sz="3800" b="1"/>
            </a:lvl5pPr>
            <a:lvl6pPr marL="5442737" indent="0">
              <a:buNone/>
              <a:defRPr sz="3800" b="1"/>
            </a:lvl6pPr>
            <a:lvl7pPr marL="6531285" indent="0">
              <a:buNone/>
              <a:defRPr sz="3800" b="1"/>
            </a:lvl7pPr>
            <a:lvl8pPr marL="7619832" indent="0">
              <a:buNone/>
              <a:defRPr sz="3800" b="1"/>
            </a:lvl8pPr>
            <a:lvl9pPr marL="8708380" indent="0">
              <a:buNone/>
              <a:defRPr sz="38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35" y="4876799"/>
            <a:ext cx="10778067" cy="737552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00" y="301838"/>
            <a:ext cx="23551472" cy="131124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694400" y="301752"/>
            <a:ext cx="5283200" cy="131124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406400" y="304800"/>
            <a:ext cx="17881600" cy="13106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609601"/>
            <a:ext cx="15646400" cy="11706226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92672" y="4261104"/>
            <a:ext cx="4462272" cy="5632704"/>
          </a:xfrm>
        </p:spPr>
        <p:txBody>
          <a:bodyPr tIns="0"/>
          <a:lstStyle>
            <a:lvl1pPr marL="0" indent="0">
              <a:buNone/>
              <a:defRPr sz="3300">
                <a:solidFill>
                  <a:srgbClr val="FFFFFF"/>
                </a:solidFill>
              </a:defRPr>
            </a:lvl1pPr>
            <a:lvl2pPr marL="1088547" indent="0">
              <a:buNone/>
              <a:defRPr sz="2900"/>
            </a:lvl2pPr>
            <a:lvl3pPr marL="2177095" indent="0">
              <a:buNone/>
              <a:defRPr sz="2400"/>
            </a:lvl3pPr>
            <a:lvl4pPr marL="3265642" indent="0">
              <a:buNone/>
              <a:defRPr sz="2100"/>
            </a:lvl4pPr>
            <a:lvl5pPr marL="4354190" indent="0">
              <a:buNone/>
              <a:defRPr sz="2100"/>
            </a:lvl5pPr>
            <a:lvl6pPr marL="5442737" indent="0">
              <a:buNone/>
              <a:defRPr sz="2100"/>
            </a:lvl6pPr>
            <a:lvl7pPr marL="6531285" indent="0">
              <a:buNone/>
              <a:defRPr sz="2100"/>
            </a:lvl7pPr>
            <a:lvl8pPr marL="7619832" indent="0">
              <a:buNone/>
              <a:defRPr sz="2100"/>
            </a:lvl8pPr>
            <a:lvl9pPr marL="8708380" indent="0">
              <a:buNone/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9092672" y="914400"/>
            <a:ext cx="4468427" cy="3346704"/>
          </a:xfrm>
        </p:spPr>
        <p:txBody>
          <a:bodyPr anchor="b"/>
          <a:lstStyle>
            <a:lvl1pPr algn="l">
              <a:defRPr sz="4800" spc="357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4384000" cy="1371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8694400" y="301752"/>
            <a:ext cx="5283200" cy="1311249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6400" y="304800"/>
            <a:ext cx="17881600" cy="13106400"/>
          </a:xfrm>
        </p:spPr>
        <p:txBody>
          <a:bodyPr anchor="ctr"/>
          <a:lstStyle>
            <a:lvl1pPr marL="0" indent="0" algn="ctr">
              <a:buNone/>
              <a:defRPr sz="7600"/>
            </a:lvl1pPr>
            <a:lvl2pPr marL="1088547" indent="0">
              <a:buNone/>
              <a:defRPr sz="6700"/>
            </a:lvl2pPr>
            <a:lvl3pPr marL="2177095" indent="0">
              <a:buNone/>
              <a:defRPr sz="5700"/>
            </a:lvl3pPr>
            <a:lvl4pPr marL="3265642" indent="0">
              <a:buNone/>
              <a:defRPr sz="4800"/>
            </a:lvl4pPr>
            <a:lvl5pPr marL="4354190" indent="0">
              <a:buNone/>
              <a:defRPr sz="4800"/>
            </a:lvl5pPr>
            <a:lvl6pPr marL="5442737" indent="0">
              <a:buNone/>
              <a:defRPr sz="4800"/>
            </a:lvl6pPr>
            <a:lvl7pPr marL="6531285" indent="0">
              <a:buNone/>
              <a:defRPr sz="4800"/>
            </a:lvl7pPr>
            <a:lvl8pPr marL="7619832" indent="0">
              <a:buNone/>
              <a:defRPr sz="4800"/>
            </a:lvl8pPr>
            <a:lvl9pPr marL="8708380" indent="0">
              <a:buNone/>
              <a:defRPr sz="48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100800" y="4267200"/>
            <a:ext cx="4470400" cy="5943600"/>
          </a:xfrm>
        </p:spPr>
        <p:txBody>
          <a:bodyPr tIns="0"/>
          <a:lstStyle>
            <a:lvl1pPr marL="0" indent="0">
              <a:buNone/>
              <a:defRPr sz="3300">
                <a:solidFill>
                  <a:schemeClr val="tx1"/>
                </a:solidFill>
              </a:defRPr>
            </a:lvl1pPr>
            <a:lvl2pPr marL="1088547" indent="0">
              <a:buNone/>
              <a:defRPr sz="2900"/>
            </a:lvl2pPr>
            <a:lvl3pPr marL="2177095" indent="0">
              <a:buNone/>
              <a:defRPr sz="2400"/>
            </a:lvl3pPr>
            <a:lvl4pPr marL="3265642" indent="0">
              <a:buNone/>
              <a:defRPr sz="2100"/>
            </a:lvl4pPr>
            <a:lvl5pPr marL="4354190" indent="0">
              <a:buNone/>
              <a:defRPr sz="2100"/>
            </a:lvl5pPr>
            <a:lvl6pPr marL="5442737" indent="0">
              <a:buNone/>
              <a:defRPr sz="2100"/>
            </a:lvl6pPr>
            <a:lvl7pPr marL="6531285" indent="0">
              <a:buNone/>
              <a:defRPr sz="2100"/>
            </a:lvl7pPr>
            <a:lvl8pPr marL="7619832" indent="0">
              <a:buNone/>
              <a:defRPr sz="2100"/>
            </a:lvl8pPr>
            <a:lvl9pPr marL="8708380" indent="0">
              <a:buNone/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9100800" y="920496"/>
            <a:ext cx="4470400" cy="3346704"/>
          </a:xfrm>
        </p:spPr>
        <p:txBody>
          <a:bodyPr anchor="b"/>
          <a:lstStyle>
            <a:lvl1pPr algn="l">
              <a:defRPr sz="4800" spc="357" baseline="0"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6400" y="3269942"/>
            <a:ext cx="23551472" cy="1009095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6399" y="304801"/>
            <a:ext cx="23504125" cy="269289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711694"/>
            <a:ext cx="22350027" cy="2108788"/>
          </a:xfrm>
          <a:prstGeom prst="rect">
            <a:avLst/>
          </a:prstGeom>
        </p:spPr>
        <p:txBody>
          <a:bodyPr vert="horz" lIns="217709" tIns="108855" rIns="217709" bIns="108855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5999" y="3438142"/>
            <a:ext cx="22421048" cy="8814816"/>
          </a:xfrm>
          <a:prstGeom prst="rect">
            <a:avLst/>
          </a:prstGeom>
        </p:spPr>
        <p:txBody>
          <a:bodyPr vert="horz" lIns="217709" tIns="108855" rIns="217709" bIns="10885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9035" y="12712700"/>
            <a:ext cx="5689600" cy="54864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l">
              <a:defRPr sz="2600">
                <a:solidFill>
                  <a:schemeClr val="tx2"/>
                </a:solidFill>
              </a:defRPr>
            </a:lvl1pPr>
          </a:lstStyle>
          <a:p>
            <a:fld id="{6309BBF4-7A05-41CF-B447-F327D7D1D460}" type="datetimeFigureOut">
              <a:rPr lang="ko-KR" altLang="en-US" smtClean="0"/>
              <a:t>2016-06-13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8000" y="12712700"/>
            <a:ext cx="8940800" cy="548640"/>
          </a:xfrm>
          <a:prstGeom prst="rect">
            <a:avLst/>
          </a:prstGeom>
        </p:spPr>
        <p:txBody>
          <a:bodyPr vert="horz" lIns="217709" tIns="108855" rIns="217709" bIns="108855" rtlCol="0" anchor="ctr"/>
          <a:lstStyle>
            <a:lvl1pPr algn="ctr">
              <a:defRPr sz="26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959147" y="12710160"/>
            <a:ext cx="1554576" cy="548640"/>
          </a:xfrm>
          <a:prstGeom prst="rect">
            <a:avLst/>
          </a:prstGeom>
          <a:ln w="19050">
            <a:noFill/>
          </a:ln>
        </p:spPr>
        <p:txBody>
          <a:bodyPr vert="horz" lIns="217709" tIns="108855" rIns="217709" bIns="108855" rtlCol="0" anchor="ctr"/>
          <a:lstStyle>
            <a:lvl1pPr algn="ctr">
              <a:defRPr sz="2600"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ko-KR" smtClean="0"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  <p:sldLayoutId id="2147483799" r:id="rId12"/>
    <p:sldLayoutId id="2147483800" r:id="rId13"/>
  </p:sldLayoutIdLst>
  <p:txStyles>
    <p:titleStyle>
      <a:lvl1pPr algn="ctr" defTabSz="2177095" rtl="0" eaLnBrk="1" latinLnBrk="1" hangingPunct="1">
        <a:spcBef>
          <a:spcPct val="0"/>
        </a:spcBef>
        <a:buNone/>
        <a:defRPr sz="7600" kern="1200" cap="all" spc="476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653128" indent="-544274" algn="l" defTabSz="2177095" rtl="0" eaLnBrk="1" latinLnBrk="1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4800" kern="1200" spc="357" baseline="0">
          <a:solidFill>
            <a:schemeClr val="tx2"/>
          </a:solidFill>
          <a:latin typeface="+mn-lt"/>
          <a:ea typeface="+mn-ea"/>
          <a:cs typeface="+mn-cs"/>
        </a:defRPr>
      </a:lvl1pPr>
      <a:lvl2pPr marL="1306257" indent="-435419" algn="l" defTabSz="2177095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4300" kern="1200" spc="238" baseline="0">
          <a:solidFill>
            <a:schemeClr val="tx2"/>
          </a:solidFill>
          <a:latin typeface="+mn-lt"/>
          <a:ea typeface="+mn-ea"/>
          <a:cs typeface="+mn-cs"/>
        </a:defRPr>
      </a:lvl2pPr>
      <a:lvl3pPr marL="1959385" indent="-435419" algn="l" defTabSz="2177095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3800" kern="1200" spc="238" baseline="0">
          <a:solidFill>
            <a:schemeClr val="tx2"/>
          </a:solidFill>
          <a:latin typeface="+mn-lt"/>
          <a:ea typeface="+mn-ea"/>
          <a:cs typeface="+mn-cs"/>
        </a:defRPr>
      </a:lvl3pPr>
      <a:lvl4pPr marL="2612514" indent="-435419" algn="l" defTabSz="2177095" rtl="0" eaLnBrk="1" latinLnBrk="1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3300" kern="1200">
          <a:solidFill>
            <a:schemeClr val="tx2"/>
          </a:solidFill>
          <a:latin typeface="+mn-lt"/>
          <a:ea typeface="+mn-ea"/>
          <a:cs typeface="+mn-cs"/>
        </a:defRPr>
      </a:lvl4pPr>
      <a:lvl5pPr marL="3047933" indent="-435419" algn="l" defTabSz="2177095" rtl="0" eaLnBrk="1" latinLnBrk="1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3100" kern="1200" spc="238" baseline="0">
          <a:solidFill>
            <a:schemeClr val="tx2"/>
          </a:solidFill>
          <a:latin typeface="+mn-lt"/>
          <a:ea typeface="+mn-ea"/>
          <a:cs typeface="+mn-cs"/>
        </a:defRPr>
      </a:lvl5pPr>
      <a:lvl6pPr marL="3701061" indent="-435419" algn="l" defTabSz="2177095" rtl="0" eaLnBrk="1" latinLnBrk="1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900" kern="1200">
          <a:solidFill>
            <a:schemeClr val="tx2"/>
          </a:solidFill>
          <a:latin typeface="+mn-lt"/>
          <a:ea typeface="+mn-ea"/>
          <a:cs typeface="+mn-cs"/>
        </a:defRPr>
      </a:lvl6pPr>
      <a:lvl7pPr marL="4354190" indent="-435419" algn="l" defTabSz="2177095" rtl="0" eaLnBrk="1" latinLnBrk="1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2900" kern="1200">
          <a:solidFill>
            <a:schemeClr val="tx2"/>
          </a:solidFill>
          <a:latin typeface="+mn-lt"/>
          <a:ea typeface="+mn-ea"/>
          <a:cs typeface="+mn-cs"/>
        </a:defRPr>
      </a:lvl7pPr>
      <a:lvl8pPr marL="5007318" indent="-435419" algn="l" defTabSz="2177095" rtl="0" eaLnBrk="1" latinLnBrk="1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900" kern="1200">
          <a:solidFill>
            <a:schemeClr val="tx2"/>
          </a:solidFill>
          <a:latin typeface="+mn-lt"/>
          <a:ea typeface="+mn-ea"/>
          <a:cs typeface="+mn-cs"/>
        </a:defRPr>
      </a:lvl8pPr>
      <a:lvl9pPr marL="5660447" indent="-435419" algn="l" defTabSz="2177095" rtl="0" eaLnBrk="1" latinLnBrk="1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2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47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642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90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737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285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832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380" algn="l" defTabSz="2177095" rtl="0" eaLnBrk="1" latinLnBrk="1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551515" y="476061"/>
            <a:ext cx="23114568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726440">
              <a:defRPr sz="9856"/>
            </a:lvl1pPr>
          </a:lstStyle>
          <a:p>
            <a:r>
              <a:rPr sz="7200" spc="-150" dirty="0" err="1">
                <a:latin typeface="HY수평선B" pitchFamily="18" charset="-127"/>
                <a:ea typeface="HY수평선B" pitchFamily="18" charset="-127"/>
              </a:rPr>
              <a:t>다윗</a:t>
            </a:r>
            <a:r>
              <a:rPr sz="7200" spc="-150" dirty="0">
                <a:latin typeface="HY수평선B" pitchFamily="18" charset="-127"/>
                <a:ea typeface="HY수평선B" pitchFamily="18" charset="-127"/>
              </a:rPr>
              <a:t> 은 </a:t>
            </a:r>
            <a:r>
              <a:rPr sz="7200" spc="-150" dirty="0" err="1">
                <a:latin typeface="HY수평선B" pitchFamily="18" charset="-127"/>
                <a:ea typeface="HY수평선B" pitchFamily="18" charset="-127"/>
              </a:rPr>
              <a:t>처음부터</a:t>
            </a:r>
            <a:r>
              <a:rPr sz="7200" spc="-150" dirty="0"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7200" spc="-150" dirty="0" err="1" smtClean="0"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7200" spc="-150" dirty="0" smtClean="0">
                <a:latin typeface="HY수평선B" pitchFamily="18" charset="-127"/>
                <a:ea typeface="HY수평선B" pitchFamily="18" charset="-127"/>
              </a:rPr>
              <a:t> </a:t>
            </a:r>
            <a:r>
              <a:rPr sz="7200" spc="-150" dirty="0" err="1">
                <a:latin typeface="HY수평선B" pitchFamily="18" charset="-127"/>
                <a:ea typeface="HY수평선B" pitchFamily="18" charset="-127"/>
              </a:rPr>
              <a:t>왕이였다</a:t>
            </a:r>
            <a:r>
              <a:rPr sz="7200" spc="-150"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xfrm>
            <a:off x="742729" y="3401616"/>
            <a:ext cx="22923354" cy="9954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죽음과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왕위를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얻게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됨</a:t>
            </a:r>
          </a:p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처음부터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 의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되었음을강조</a:t>
            </a:r>
            <a:endParaRPr sz="40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‘온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이스라엘’은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남과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하나가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되어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만장일치로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지지</a:t>
            </a:r>
            <a:r>
              <a:rPr sz="40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</a:t>
            </a:r>
            <a:r>
              <a:rPr lang="en-US"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40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백성이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왕으로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추대함을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내포</a:t>
            </a:r>
            <a:endParaRPr sz="40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사무엘을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선포한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왕권에대한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말씀이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그대로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성취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(3b절)</a:t>
            </a:r>
          </a:p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사울과는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달리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처음부터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여호와의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말씀에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기초하고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있다는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사실을</a:t>
            </a:r>
            <a:r>
              <a:rPr sz="40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전해줌</a:t>
            </a:r>
            <a:endParaRPr sz="40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08000" indent="-508000" defTabSz="660400">
              <a:spcBef>
                <a:spcPts val="4700"/>
              </a:spcBef>
              <a:defRPr sz="4160"/>
            </a:pP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저자는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헤브론에서의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아들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이스보셋의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통치에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대해</a:t>
            </a:r>
            <a:r>
              <a:rPr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기록하지</a:t>
            </a:r>
            <a:r>
              <a:rPr sz="40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4000" spc="-15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않음</a:t>
            </a:r>
            <a:endParaRPr lang="en-US" sz="4000" spc="-15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0" indent="0" defTabSz="660400">
              <a:spcBef>
                <a:spcPts val="4700"/>
              </a:spcBef>
              <a:buNone/>
              <a:defRPr sz="4160"/>
            </a:pPr>
            <a:r>
              <a:rPr lang="en-US" sz="40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  </a:t>
            </a:r>
            <a:r>
              <a:rPr 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</a:t>
            </a:r>
            <a:r>
              <a:rPr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저자에게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중요한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것은‘온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이스라엘’이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있는</a:t>
            </a:r>
            <a:r>
              <a:rPr 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찾아가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왕으로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추대했다는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사실</a:t>
            </a:r>
            <a:endParaRPr sz="3900" spc="-15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24" name="Shape 124"/>
          <p:cNvSpPr/>
          <p:nvPr/>
        </p:nvSpPr>
        <p:spPr>
          <a:xfrm>
            <a:off x="20758235" y="2105472"/>
            <a:ext cx="2907848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rPr dirty="0" err="1">
                <a:solidFill>
                  <a:srgbClr val="FFFF00"/>
                </a:solidFill>
              </a:rPr>
              <a:t>역대상</a:t>
            </a:r>
            <a:r>
              <a:rPr dirty="0">
                <a:solidFill>
                  <a:srgbClr val="FFFF00"/>
                </a:solidFill>
              </a:rPr>
              <a:t> 11:1-9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다윗에게는 협력자들이 많이 있었다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  <a:endParaRPr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장은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11:10-47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 같이 다윗을 도와 왕국을 건설한 용사들의 명단을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제시하지만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서로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다른점이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11:10-47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사무엘하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23:8-39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를 대본으로 작성된 반면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장에 등장하는 용사들의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사무엘서에는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언급되지 않은 역대기의 특수 자료에 속한다고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말할수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‘온 이스라엘’ 한 지파도 빠지지 않은 열두 지파 전체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-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열린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자발적으로 참여하여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일 도안 거국적이고 웅대한 축제를 벌였다는 사실을 강조하려는 의도를 가지고 있다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96708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다윗에게는 협력자들이 많이 있었다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  <a:endParaRPr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출신 지파인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지파의 용사들까지도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참서하였는데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죽이려고 했던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동족들도 다윗을 ‘온 이스라엘’ 의 왕으로 추대하는 일에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적극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지지하였음을 말하려고 하는 것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지파의 민심도 이미 하나님의 뜻을 깨닫고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떠나 다윗에게로 옮겨 갔다는 뜻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본문이 말하려는 또 다른 내용은 다윗에게는 수많은 협력자 가 존재했다는 사실이다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왕권은 하나님의 도우심과 인도하심 때문에 탄생했지만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 열두 지파를 대표하는 위대한 용사들의 전폭적인 지지와 도움이 있었기에 가능했다는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02121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본문은 크게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두부분으로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구분될 수 있다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번째 부분은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피해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광야 요새에 피신해 있을 때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그를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찾아와 생사를 같이했던 용사들에 대한 소개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(1-22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지파에서 온 용사들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(1-7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갓 지파에서 온 용사들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(8-15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지파와 유다 지파에서 온 용사들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(16-18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지파에서 온 용사들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(19-22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437505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두 번째 부분은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있는 다윗에게로 와서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참여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했던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용사들에 관한 소개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(23-40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 지파도 빠지지 않고 열두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전체에서 온 용사들이 언급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축하하기 위해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헤브론으로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달려온 전체 용사의 숫자는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34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822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명에 이르고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북쪽 지역에서 온 용사들의 숫자는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31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5,600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(92.6%)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남쪽 지역에서 온 용사들의 숫자는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5,222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(7.4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%)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북쪽 지역에서 온 용사들의 숫자가 현저하게 많다는 통계에는 중요한 사실이 있다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북쪽 지역의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자파의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수가 남쪽 지역의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지파수보다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많다는 것이 이유가 될 수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유다 지파 출신인 다윗이 북쪽 지역의 지파들로부터 열광적이고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절대적인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지지를 받았다는 사실을 말하려고 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남쪽 지역의 지파들에게 지지를 적게 받았다는 것이 아니라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이스라엘’의 대대적인 지지를 받고 이스라엘의 왕위에 올랐다는 것을 의미한다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endParaRPr lang="en-US" altLang="ko-KR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29978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시글락과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광야의 요새 피난 시절에도 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다윗에게는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협력자들이 있었다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 </a:t>
            </a:r>
            <a:endParaRPr lang="ko-KR" altLang="en-US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다윗에 대한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핍박이 최고조에 달했을 때에 다윗은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’에서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년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4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개월 동안 체류한 적이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(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삼상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27:5-7)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가드 왕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아기스는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자신의 용병대장으로 임명된 다윗에게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주었다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다윗과 함께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시글락으로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간 자들의 숫자는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600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명이었다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사울에게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언제 죽을지 모르는 상황에서 목숨을 걸고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다윗과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함께한 자들이야말로 진정한 협력자라고 할 수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다윗이 도망을 다닐 때마다 여러 지파의 용사들이 그를 ‘도왔다’라는 표현을 반복한다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(1,17,18,21,22)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이것은 다윗의 인격의 위대함과 뛰어난 리더십을 암시하고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피난 중이지만 이미 대세가 그에게 결정되었다는 사실을 말한다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608811" y="1971318"/>
            <a:ext cx="297549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(1-22</a:t>
            </a:r>
            <a:r>
              <a:rPr lang="ko-KR" altLang="en-US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7778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다윗이 피신해 있을 때 처음 도운 </a:t>
            </a: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부류는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지파 출신의 용사들’이다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활을 가진 채로 좌우의 손을 놀리며 물매도 던지며 화살도 쏘는’ 유능한 자들이다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용사들이 특별히 주목 받는 이유는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같은 지파 출신이기 때문이다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도운 지파 중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 출신을 가장 먼저 소개하는 이유도 이 때문이다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동족 용사들조차 다윗의 협력자가 되었다는 것은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 정통성을 선전할 수 있는 결정적인 증거가 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 출신의 용사들은 하나님께서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버리고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선택하셨다는 믿음의 확신을 가졌기 때문에 고국을 떠나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땅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거주하고 있는 다윗을 찾아간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 출신의 용사는 우두머리인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아히에셀을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비롯하여 총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스물세명이다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이들은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기브아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아나돗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기브온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그데라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하룹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고라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그돌에서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온 자들이다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017577" y="1971318"/>
            <a:ext cx="215796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2-7</a:t>
            </a:r>
            <a:r>
              <a:rPr lang="ko-KR" altLang="en-US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절</a:t>
            </a:r>
          </a:p>
        </p:txBody>
      </p:sp>
    </p:spTree>
    <p:extLst>
      <p:ext uri="{BB962C8B-B14F-4D97-AF65-F5344CB8AC3E}">
        <p14:creationId xmlns:p14="http://schemas.microsoft.com/office/powerpoint/2010/main" val="38561377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피신해 있을 때 두 번째로 도운 부류는 ‘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요단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동쪽의 갓 지파 출신의 용사들’이다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이들은 다윗이 광야 요새에 있을 때 찾아와 도운 자들이다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사무엘상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-24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장을 참고해 보면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광야 요새는 유다 광야에 있는 견고한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곳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동굴 혹은 요새지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을 의미한다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시글락으로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도망가기 전 피난 시절 초기에 유다 광야에 몸을 피신했다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갓 지파의 용사들은 ‘싸움에 익숙하여 방패와 창을 능히 쓰는 자라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얼굴은 사자 같고 빠르기는 산의 사슴 같은’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(8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용맹스러운 자들이다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헤르몬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산의 눈 녹은 물과 우기 때 내린 비로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강 물이 넘칠 때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강을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건너 골짜기의 적들을 물리쳤던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용간한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갓 지파 출신의 용사는 우두머리인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에셀을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비롯하여 총 열한 명이다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65008" y="1868726"/>
            <a:ext cx="255871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8-15</a:t>
            </a:r>
            <a:r>
              <a:rPr lang="ko-KR" altLang="en-US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절</a:t>
            </a:r>
          </a:p>
        </p:txBody>
      </p:sp>
    </p:spTree>
    <p:extLst>
      <p:ext uri="{BB962C8B-B14F-4D97-AF65-F5344CB8AC3E}">
        <p14:creationId xmlns:p14="http://schemas.microsoft.com/office/powerpoint/2010/main" val="6881249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 smtClean="0"/>
              <a:t>다윗이 </a:t>
            </a:r>
            <a:r>
              <a:rPr lang="ko-KR" altLang="en-US" dirty="0"/>
              <a:t>피신해 있을 때 도운 세 번째 </a:t>
            </a:r>
            <a:r>
              <a:rPr lang="ko-KR" altLang="en-US" dirty="0" smtClean="0"/>
              <a:t>부류는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ko-KR" altLang="en-US" dirty="0"/>
              <a:t>‘</a:t>
            </a:r>
            <a:r>
              <a:rPr lang="ko-KR" altLang="en-US" dirty="0" err="1"/>
              <a:t>베냐민과</a:t>
            </a:r>
            <a:r>
              <a:rPr lang="ko-KR" altLang="en-US" dirty="0"/>
              <a:t> 유다 자손들’이다</a:t>
            </a:r>
            <a:r>
              <a:rPr lang="en-US" altLang="ko-KR" dirty="0"/>
              <a:t>.</a:t>
            </a:r>
            <a:endParaRPr lang="en-US" altLang="ko-KR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이들은 다윗이 요새에 있을 때에 찾아온 자들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(16-18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다윗을 찾아온 자들의 구체적인 이름이 소개되고 있지 않다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앞에서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 출신의 용사들은 다윗이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시글락에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있을 대에 찾아간 자들인 반면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이번에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언급된 자들은 다윗이 요새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아마도 광야의 요새에 피신해 있을 때 협력한 자들로 볼 수 있다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본문에서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사울이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속한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 사람들과 다윗이 속한 유다 지파 사람들이 </a:t>
            </a:r>
            <a: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찾아왔다는 점을 강조한다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한편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사울이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속한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 사람들이 요새에 피신해 있던 다윗을 찾아가서 협력했다는 것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다른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한편으로는 다윗이 속한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유다지파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사람들이 위기에 처한 다윗을 도와주었다는 것이다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자신의 동족으로부터도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동족으로부터도 열렬한 지지와 협력을 받은 자라는 것이다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다윗과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아마새의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대화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(17-18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는 하나님께서 다윗을 선택하셨고 </a:t>
            </a:r>
            <a: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그를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왕으로 임명하신 것이라는 사실을 전하고 있다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7570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피신해 있을 때 도운 네 번째 부류는 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지파의 용사들’이다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시글락에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있을 때 찾아온 자들로 총 일곱 명으로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지파의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천부장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출신이며 모두가 큰 용사였다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가드 왕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아기스의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용병 대장으로 있을 때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전쟁에 참여할 뻔 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만일 다윗이 인 전쟁에 참여했다면 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죽인 원흉으로 지목되고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영영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왕권찬탈의 죄목에서 벗어날 수 없었을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하지만 하나님의 은혜로 피할 길을 얻었는데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방백들이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아기스를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설득하여 다윗을 전쟁터로 데리고 나가지 않았다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6389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피신해 있을 때 도운 네 번째 부류는 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지파의 용사들’이다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 출신의 일곱 용사들은 전쟁에 참여하지 않고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|</a:t>
            </a: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시글락으로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돌아와 다윗과 함께 도둑떼를 공격하였다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도둑떼는 다윗이 없을 때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시글락을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공격하여 다윗의 두 아내와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여인들을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잡아간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아말렉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족송이다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삼상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30:7-15)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지파의 용사들은 다윗과 함께 그들을 공격하여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부인들과 빼앗겼던 모든 것을 다시 찾았다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피신해 있던 다윗을 도와준 여러 부류의 용사들은 ‘하나님의 군대’와 같았다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.(22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하나님의 사람이었기에 하나님은 다윗을 도운 모든 용사와 함께하셨다는 뜻이다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군대는 패배를 모르고 승승장구하여 다윗의 왕국 탄생에 결정적인 공헌을 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757275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xfrm>
            <a:off x="598712" y="3627780"/>
            <a:ext cx="23042560" cy="96389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76250" indent="-476250" defTabSz="619125">
              <a:spcBef>
                <a:spcPts val="4400"/>
              </a:spcBef>
              <a:defRPr sz="3900"/>
            </a:pP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‘온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처음부터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다윗과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함께하였다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76250" indent="-476250" defTabSz="619125">
              <a:spcBef>
                <a:spcPts val="4400"/>
              </a:spcBef>
              <a:defRPr sz="3900"/>
            </a:pP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예루살렘을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점령할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때,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예루살렘으로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운반할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때</a:t>
            </a:r>
            <a:r>
              <a:rPr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</a:t>
            </a:r>
            <a:r>
              <a:rPr lang="en-US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성전건축을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지시할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때,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인생의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마감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직전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드린감사의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</a:t>
            </a:r>
            <a:endParaRPr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76250" indent="-476250" defTabSz="619125">
              <a:spcBef>
                <a:spcPts val="4400"/>
              </a:spcBef>
              <a:defRPr sz="3900"/>
            </a:pP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즉 온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이스라엘은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전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생애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동안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했던것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</a:t>
            </a: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</a:t>
            </a:r>
            <a:r>
              <a:rPr lang="en-US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</a:t>
            </a:r>
            <a:r>
              <a:rPr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통치를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시작하였고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‘온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이스라엘’과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함께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인생을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마감함</a:t>
            </a:r>
            <a:endParaRPr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76250" indent="-476250" defTabSz="619125">
              <a:spcBef>
                <a:spcPts val="4400"/>
              </a:spcBef>
              <a:defRPr sz="3900"/>
            </a:pP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‘온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사상에는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저자가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살고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있던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포로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후기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시대의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간절한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희망이</a:t>
            </a:r>
            <a:r>
              <a:rPr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투영됨</a:t>
            </a:r>
            <a:endParaRPr sz="38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76250" indent="-476250" defTabSz="619125">
              <a:spcBef>
                <a:spcPts val="4400"/>
              </a:spcBef>
              <a:defRPr sz="3900"/>
            </a:pP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그들이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기다리고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있는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왕조의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새로운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메시아적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통치자는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반드시</a:t>
            </a:r>
            <a:r>
              <a:rPr lang="en-US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’을</a:t>
            </a:r>
            <a:r>
              <a:rPr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다스려야</a:t>
            </a:r>
            <a:r>
              <a:rPr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한다는것</a:t>
            </a:r>
            <a:endParaRPr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12140672" y="7473573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/>
          </a:p>
        </p:txBody>
      </p:sp>
      <p:sp>
        <p:nvSpPr>
          <p:cNvPr id="2" name="TextBox 1"/>
          <p:cNvSpPr txBox="1"/>
          <p:nvPr/>
        </p:nvSpPr>
        <p:spPr>
          <a:xfrm>
            <a:off x="4148739" y="629886"/>
            <a:ext cx="1598386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600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‘온 이스라엘’은 </a:t>
            </a:r>
            <a:r>
              <a:rPr lang="ko-KR" altLang="en-US" sz="6600" dirty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다윗 왕국의 통일성과 </a:t>
            </a:r>
            <a:r>
              <a:rPr lang="en-US" altLang="ko-KR" sz="6600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6600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6600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완전성을 </a:t>
            </a:r>
            <a:r>
              <a:rPr lang="ko-KR" altLang="en-US" sz="6600" dirty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강조하는 단어인 </a:t>
            </a:r>
            <a:r>
              <a:rPr lang="ko-KR" altLang="en-US" sz="6600" dirty="0" smtClean="0">
                <a:solidFill>
                  <a:schemeClr val="bg1"/>
                </a:solidFill>
                <a:latin typeface="HY수평선B" pitchFamily="18" charset="-127"/>
                <a:ea typeface="HY수평선B" pitchFamily="18" charset="-127"/>
              </a:rPr>
              <a:t>셈</a:t>
            </a:r>
            <a:endParaRPr lang="ko-KR" altLang="en-US" sz="6600" dirty="0">
              <a:solidFill>
                <a:schemeClr val="bg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열두 지파의 용사들이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헤브론의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다윗에게로 나아왔다</a:t>
            </a:r>
            <a:endParaRPr lang="en-US" altLang="ko-KR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113584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사울이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블레셋과의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길보아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산 전투에서 전사한 후 하나님은 다윗에게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헤브론으로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갈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것을 말씀하셨다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2:1)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하나님의 인도하심을 기다렸다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 때 열두 지파의 큰 용사들이 다윗을 찾아와 전열을 갖추고 성심을 다해 다윗을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이스라엘’의 왕으로 추대하였다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(38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‘여호와의 말씀대로’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(23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왕위에 올랐다는 사실을 강조하고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약속은 반드시 성취된다는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왕권은 전쟁을 통해 만들어진 것이 아니다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계획에 따라 다윗은 왕위에 오르고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버림을 당한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왕권은 인간적인 술수를 통해서 이전의 왕권을 물리치고 탄생된 것이 결코 아니고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여호와의 말씀대로’ 왕위에 오른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1081432" y="1966188"/>
            <a:ext cx="2877391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r>
              <a:rPr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23-40절</a:t>
            </a:r>
          </a:p>
        </p:txBody>
      </p:sp>
    </p:spTree>
    <p:extLst>
      <p:ext uri="{BB962C8B-B14F-4D97-AF65-F5344CB8AC3E}">
        <p14:creationId xmlns:p14="http://schemas.microsoft.com/office/powerpoint/2010/main" val="6714284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본문이 말하려는 또 다른 강조점은 열두 지파의 용사들이 자발적으로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다윗에게로 나아왔다’는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그들은 결코 누군가의 강요에 의해 다윗에게 온 것이 아니다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그들은 하나님의 뜻이 다윗에게 있음을 깨닫고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헤브론으로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모여든 자들이다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다윗에게 찾아온 대규모의 용사들을 구체적으로 소개한다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유다 자손의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6,800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시므온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자손의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7,10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자손의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4,600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아론의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집에 속한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3,700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사독 가문에 속한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역대기는 다윗 왕조와 예루살렘 제의를 중요하게 다루었기 때문에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레위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자손의 용사를 계산하면서 </a:t>
            </a:r>
            <a: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예루살렘의 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제의를 책임지고 있는 </a:t>
            </a:r>
            <a:r>
              <a:rPr lang="ko-KR" altLang="en-US"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아론과</a:t>
            </a:r>
            <a:r>
              <a:rPr lang="ko-KR" alt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사독의 가문을 별도로 계산한 것으로 보인다</a:t>
            </a:r>
            <a:r>
              <a:rPr lang="en-US" altLang="ko-KR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28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절은 다윗이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왕위에오를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때에 사독은 아직 젊었다는 사실을 밝혀주고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01194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베냐민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지파의 용사 중에서 아직 ‘태반은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추종하고 있지만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3,000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명이나 되는 용사가 다윗에게로’ 나아왔다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(29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3,000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명이나 되는 용사가 혈연과 동족의식에 얽매이지 않고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뜻을 알고 다윗의 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참여하였다는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에브라임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지파에서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800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반지파에서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8,000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잇사갈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지파는 우두머리만 참석하였는데 그 숫자가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스불론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지파에서는 두 마음을 품지 않고 오직 다윗만을 주군으로 모시려는 자가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5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명이었다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납달리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지파에서는 지휘관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1,000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명과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7,000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단 지파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8,600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지파의 용사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4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 명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건너편에 사는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르우벤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지파와 갓 지파와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반지파는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합해서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12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만명</a:t>
            </a: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17166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정리하면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 열두 지파 모두가 다윗의 왕위 등극을 축하하기 위해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헤브론으로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모였다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북쪽 지역에 속한 지파로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에브라임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므낫세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반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잇사갈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스불론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납달리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단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지파와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동편의 세 지파 전체가 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참여하였다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참여한 숫자를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비교할때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북쪽 지역에서 온 자들이 많은 것은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북쪽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지역 전체가 다윗의 왕권을 전적으로 지지하고 인정했다는 사실을 강조한다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왕위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등극식은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모든 백성이 성심을 다해 진행되었다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(38-40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모든 백성이 ‘한마음’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으로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다윗을 왕으로 추대하였음을 강조한다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일심과 성심’은 다윗이 가장 이상적인 상황에서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이스라엘’의 왕이 되었다는 사실을 증거한다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 백성 어느 누구도 왕 등극에 대해 시비를 걸지 않은 다윗은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가장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완전하고 완벽한 상황에서 왕이 되었다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endParaRPr lang="en-US" altLang="ko-KR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664018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모인 열두 지파의 용사들은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일 동안 먹고 마시며 다윗의 왕 등극을 축하하였다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대관식을 위한 모든 음식은 형제가 준비하였는데 ‘형제’는 남과 북이 하나가 되어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축제에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필요한 모든 음식을 자발적으로 준비하였다는 의미를 내포한다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잇사갈과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스불론과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납달리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같이 멀리 위치하고 있는 지역에서도 음식물을 가지고 왔는데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음식물은 나귀와 낙타와 노새와 소가 실어 와야 할 정도로 많았고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음식물의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종류가 방대했다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밀가루 과자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무화과 과자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건포도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포도주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기름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소와 양 등이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마련했다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60211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법궤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앞에서 하나님께 ‘묻는’ 일을 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날마다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행했습니다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궤는 예루살렘으로 성공적인 운반을 마쳤고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장막 가운데 소중하게 안치되었다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안치하는 일에 만족하지 않고 예루살렘에 입성한 것을 축하하는 잔치를 마련하며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궤가 지금까지 걸어온 ‘거룩한 행진’을 마무리하는 의식을 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크게 세가지 방법으로 하나님의 궤를 향한 믿음의 의식을 행했다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11772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예루살렘 안치를 축하하는 거국적인 </a:t>
            </a:r>
            <a:r>
              <a:rPr lang="en-US" altLang="ko-KR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dirty="0" smtClean="0">
                <a:latin typeface="HY수평선B" pitchFamily="18" charset="-127"/>
                <a:ea typeface="HY수평선B" pitchFamily="18" charset="-127"/>
              </a:rPr>
            </a:br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축제를 준비했습니다</a:t>
            </a:r>
            <a:endParaRPr lang="en-US" altLang="ko-KR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오벧에돔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집에 머물러 있던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 장막에 안치하는데 성공하였다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일은 결코 쉽지 않았다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많은 백성이 동원되었고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웃사가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죽었고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3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개월 정도 운반이 중단되는 아픔도 겪었다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 입성과 안치를 축하하는 거국적인 제의 축제를 드리고 싶었다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이 조처들을 통해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운반을 허락하신 하나님께 감사하고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운반을 위해 수고한 백성들에게 왕의 선물을 주고 싶었다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lnSpc>
                <a:spcPct val="150000"/>
              </a:lnSpc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이와 관련하여 다윗은 네 가지의 조처를 취했다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084445" y="2105656"/>
            <a:ext cx="276870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.(1-6</a:t>
            </a:r>
            <a:r>
              <a:rPr lang="ko-KR" altLang="en-US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089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r>
              <a:rPr lang="ko-KR" altLang="en-US" dirty="0" smtClean="0">
                <a:latin typeface="HY수평선B" pitchFamily="18" charset="-127"/>
                <a:ea typeface="HY수평선B" pitchFamily="18" charset="-127"/>
              </a:rPr>
              <a:t>첫째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번제와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dirty="0" err="1">
                <a:latin typeface="HY수평선B" pitchFamily="18" charset="-127"/>
                <a:ea typeface="HY수평선B" pitchFamily="18" charset="-127"/>
              </a:rPr>
              <a:t>화목제를</a:t>
            </a:r>
            <a:r>
              <a:rPr lang="ko-KR" altLang="en-US" dirty="0">
                <a:latin typeface="HY수평선B" pitchFamily="18" charset="-127"/>
                <a:ea typeface="HY수평선B" pitchFamily="18" charset="-127"/>
              </a:rPr>
              <a:t> 하나님께 드렸다</a:t>
            </a:r>
            <a:r>
              <a:rPr lang="en-US" altLang="ko-KR"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번제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’는 짐승 전체를 불로 태워 하나님께 드리는 제사이기에 ‘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완전제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’라고도 불렸다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번제는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의무감 없이 자발적으로 드리는 제사로 하나님께 감사와 헌신과 기쁨을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가장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잘 표현하는 제사이다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1:1-17)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화목제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’는 하나님과의 특별한 화평과 친교를 위한 목적을 갖고 있으며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자발적으로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드리는 감사제사에 속한다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3:1-16)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짐승을 잡아 드리는 희생 제사라는 점에서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번제와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유사하지만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화목제는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기름만 불태워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드리고 나머지 고기는 제물을 드리는 사람과 이웃이 함께 나누어 먹는다는 점이 다르다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 장막에 안치한 후에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번제와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화목제를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드렸다는 것은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기쁨의 자발적인 감사를 하나님께 드리고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백성들과 화목과 친교를 나누었음을 뜻한다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성공적인 운반에 대해 먼저 하나님께 온전한 마음으로 제사를 드렸고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백성들과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 기쁨의 감격을 나누었던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902011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spc="-150" dirty="0"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pc="-150" dirty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pc="-150" dirty="0">
                <a:latin typeface="HY수평선B" pitchFamily="18" charset="-127"/>
                <a:ea typeface="HY수평선B" pitchFamily="18" charset="-127"/>
              </a:rPr>
              <a:t>다윗은 ‘여호와의 이름으로 백성에게 축복’</a:t>
            </a:r>
            <a:r>
              <a:rPr lang="ko-KR" altLang="en-US" spc="-150" dirty="0" smtClean="0">
                <a:latin typeface="HY수평선B" pitchFamily="18" charset="-127"/>
                <a:ea typeface="HY수평선B" pitchFamily="18" charset="-127"/>
              </a:rPr>
              <a:t>하였다</a:t>
            </a:r>
            <a:endParaRPr lang="en-US" altLang="ko-KR" spc="-150" dirty="0"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일반적으로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제사가 끝나면 제사장은 복을 선포한다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제사장이 아니지만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제사장적인 왕의 위치에서 백성들에게 복을 선포했다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스스로 제사장의 의식을 수행한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왕은 백성을 사랑하고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그들의 안전과 생명을 책임져야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다윗은 여호와 하나님께 백성들에게 복을 내려줄 것을 간절히 기원한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축복은 반드시 여호와의 이름으로 이루어져야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민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6:24)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여호와만이 인간들에게 복을 주시는 분이기 때문이다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162246" y="2103618"/>
            <a:ext cx="164339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(2</a:t>
            </a:r>
            <a:r>
              <a:rPr lang="ko-KR" altLang="en-US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6007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spc="-150" dirty="0">
                <a:latin typeface="HY수평선B" pitchFamily="18" charset="-127"/>
                <a:ea typeface="HY수평선B" pitchFamily="18" charset="-127"/>
              </a:rPr>
              <a:t>셋째</a:t>
            </a:r>
            <a:r>
              <a:rPr lang="en-US" altLang="ko-KR" spc="-150" dirty="0"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pc="-150" dirty="0"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pc="-150" dirty="0" err="1"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pc="-150" dirty="0">
                <a:latin typeface="HY수평선B" pitchFamily="18" charset="-127"/>
                <a:ea typeface="HY수평선B" pitchFamily="18" charset="-127"/>
              </a:rPr>
              <a:t> 예루살렘 입성을 기념하기 위해 모든 백성에게 선물을 증정했다</a:t>
            </a:r>
            <a:r>
              <a:rPr lang="en-US" altLang="ko-KR" spc="-150"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백성들을 사랑하는 다윗 왕의 마음을 읽을 수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백성들에게 ‘떡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한덩이와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야자열매로 만든 과자와 건포도로 만든 과자 하나씩’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선물들은 하나님께 드려졌던 일종의 화목제물의 음식들이다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29:23,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7:12)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하나님께 제사를 드린 후에 거기서 바쳐진 음식들을 백성들에게 나누어 준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원래 화목제물은 제사가 끝난 후에 참여자들끼리 나누어 먹는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화목제물의 제사 규정에 충실함으로 하나님과의 진정한 화해를 원했던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648008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body" idx="4294967295"/>
          </p:nvPr>
        </p:nvSpPr>
        <p:spPr>
          <a:xfrm>
            <a:off x="670720" y="737320"/>
            <a:ext cx="22755225" cy="1312336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25450" indent="-425450" defTabSz="553084">
              <a:spcBef>
                <a:spcPts val="3900"/>
              </a:spcBef>
              <a:defRPr sz="3484">
                <a:latin typeface="Apple SD 산돌고딕 Neo 세미볼드체"/>
                <a:ea typeface="Apple SD 산돌고딕 Neo 세미볼드체"/>
                <a:cs typeface="Apple SD 산돌고딕 Neo 세미볼드체"/>
                <a:sym typeface="Apple SD 산돌고딕 Neo 세미볼드체"/>
              </a:defRPr>
            </a:pP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‘온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통치했던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왕이될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수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있는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충분한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능력을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소유</a:t>
            </a:r>
            <a:endParaRPr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시대에도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실질적인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권력자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(2a절)</a:t>
            </a: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선택에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의해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주권자’로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임명된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 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(2b절)</a:t>
            </a: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이스라엘’과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언약을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맺음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쌍방간에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신실한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의무를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수행하기를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8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약속</a:t>
            </a:r>
            <a:r>
              <a:rPr sz="38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(3절)</a:t>
            </a: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전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생애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동안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선한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목자가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되어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정의와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공의로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다스림</a:t>
            </a:r>
            <a:endParaRPr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통치하는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동안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언약을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해지할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어떠한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사건도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발생하지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않음</a:t>
            </a:r>
            <a:endParaRPr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이스라엘’을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위해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선택한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왕이었기</a:t>
            </a:r>
            <a:r>
              <a:rPr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때문</a:t>
            </a:r>
            <a:endParaRPr lang="en-US" sz="3900" spc="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왕이 된 직후 ‘온 이스라엘’함께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여부스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족속이 거주하고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있던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예루살렘’을 큰 전투 없이 정복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(4-9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수도 예루살렘의 방비를 강화하는데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요압이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중요한 역할을 수행</a:t>
            </a:r>
          </a:p>
          <a:p>
            <a:pPr marL="425450" indent="-425450" defTabSz="553084">
              <a:spcBef>
                <a:spcPts val="3900"/>
              </a:spcBef>
              <a:defRPr sz="3484"/>
            </a:pP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요압은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예루살렘을 정복하는데 있어서 첫 돌격을 주도한 인물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(6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)\</a:t>
            </a:r>
          </a:p>
          <a:p>
            <a:pPr marL="0" indent="0" defTabSz="553084">
              <a:spcBef>
                <a:spcPts val="3900"/>
              </a:spcBef>
              <a:buNone/>
              <a:defRPr sz="3484"/>
            </a:pPr>
            <a:endParaRPr lang="en-US" altLang="ko-KR" sz="390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25450" indent="-425450" defTabSz="553084">
              <a:spcBef>
                <a:spcPts val="3900"/>
              </a:spcBef>
              <a:defRPr sz="3484"/>
            </a:pPr>
            <a:endParaRPr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spc="-150" dirty="0" smtClean="0"/>
              <a:t>넷째 </a:t>
            </a:r>
            <a:r>
              <a:rPr lang="ko-KR" altLang="en-US" spc="-150" dirty="0"/>
              <a:t>다윗은 </a:t>
            </a:r>
            <a:r>
              <a:rPr lang="ko-KR" altLang="en-US" spc="-150" dirty="0" err="1"/>
              <a:t>법궤</a:t>
            </a:r>
            <a:r>
              <a:rPr lang="ko-KR" altLang="en-US" spc="-150" dirty="0"/>
              <a:t> 앞에서 지속적으로 하나님을 </a:t>
            </a:r>
            <a:r>
              <a:rPr lang="en-US" altLang="ko-KR" spc="-150" dirty="0" smtClean="0"/>
              <a:t/>
            </a:r>
            <a:br>
              <a:rPr lang="en-US" altLang="ko-KR" spc="-150" dirty="0" smtClean="0"/>
            </a:br>
            <a:r>
              <a:rPr lang="ko-KR" altLang="en-US" spc="-150" dirty="0" smtClean="0"/>
              <a:t>‘</a:t>
            </a:r>
            <a:r>
              <a:rPr lang="ko-KR" altLang="en-US" spc="-150" dirty="0"/>
              <a:t>섬기며 감사하며 찬양하는 </a:t>
            </a:r>
            <a:r>
              <a:rPr lang="ko-KR" altLang="en-US" spc="-150" dirty="0" err="1"/>
              <a:t>레위</a:t>
            </a:r>
            <a:r>
              <a:rPr lang="ko-KR" altLang="en-US" spc="-150" dirty="0"/>
              <a:t> 사람들’을 </a:t>
            </a:r>
            <a:r>
              <a:rPr lang="ko-KR" altLang="en-US" spc="-150" dirty="0" smtClean="0"/>
              <a:t>세웠습니다</a:t>
            </a:r>
            <a:endParaRPr lang="en-US" altLang="ko-KR" spc="-15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그들에게는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‘보살피는 일’과 하나님을 ‘찬양하는 일’이 부여되었습니다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관련된 축제는 계속해서 진행 중이라는 뜻이다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사람 중 열명의 찬양하는 자들이 있었는데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아삽이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 우두머리 역할을 담당했다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여기에 언급된 열 명의 이름들 모두 역대상 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15:19-20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 노래하는 자들의 명단 열일곱 명에 </a:t>
            </a: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포함되어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아삽은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제금을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쳤고 나머지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레위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사람들은 비파와 수금을 연주하는 자들이었다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제사장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브나야와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야하시엘은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하나님의 궤 앞에서 항상 나팔을 부는 자로 임명을 받았다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나팔은 예배의 시작과 마지막을 알리는 신호이다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민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10:1-8)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이스라엘 역사상 최초로 일종의 정신 ‘찬양대’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상설 조직한 자로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평가받을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수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그는 이스라엘 제의 예배의 눈부신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성작과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발전을 이룩한 자이다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7321" y="521296"/>
            <a:ext cx="21082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</a:rPr>
              <a:t>(4-6</a:t>
            </a:r>
            <a:r>
              <a:rPr lang="ko-KR" altLang="en-US" dirty="0">
                <a:solidFill>
                  <a:srgbClr val="FFFF00"/>
                </a:solidFill>
              </a:rPr>
              <a:t>절</a:t>
            </a:r>
            <a:r>
              <a:rPr lang="en-US" altLang="ko-KR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3004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r>
              <a:rPr lang="ko-KR" altLang="en-US" spc="0" dirty="0"/>
              <a:t>다윗은 하나님의 은혜를 ‘기억하고’ </a:t>
            </a:r>
            <a:r>
              <a:rPr lang="en-US" altLang="ko-KR" spc="0" dirty="0" smtClean="0"/>
              <a:t/>
            </a:r>
            <a:br>
              <a:rPr lang="en-US" altLang="ko-KR" spc="0" dirty="0" smtClean="0"/>
            </a:br>
            <a:r>
              <a:rPr lang="ko-KR" altLang="en-US" spc="0" dirty="0" smtClean="0"/>
              <a:t>감사의 </a:t>
            </a:r>
            <a:r>
              <a:rPr lang="ko-KR" altLang="en-US" spc="0" dirty="0"/>
              <a:t>찬양을 드렸습니다</a:t>
            </a:r>
            <a:r>
              <a:rPr lang="en-US" altLang="ko-KR" spc="0" dirty="0" smtClean="0"/>
              <a:t>.</a:t>
            </a:r>
            <a:endParaRPr lang="en-US" altLang="ko-KR" spc="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아삽과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그의 형제들을 선택하여’ 매우 중요한 역할을 맡긴다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그들의 사명은 여호와께 감사와 찬양을 드리는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먼저’라는 단어는 다윗의 믿음의 정도를 잘 보여주고 있는데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예루살렘으로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운반되고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잘 안치된 것에 대해 우선적으로 하나님께 감사하며 찬양하였다는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다윗의 신실한 믿음을 다시 한번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확일할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수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예루살렘에 안치되는 날 드린 찬송은 시편의 여러 구절과 밀접하게 관련되고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8-22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절은 시편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105:1-15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와 상당히 유사하다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23-33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절은 시편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96:1-13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 비슷하다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34-36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절은 시편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106:1, 47-48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 상당부분 일치하고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28968" y="1976448"/>
            <a:ext cx="248497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</a:rPr>
              <a:t>(7-36</a:t>
            </a:r>
            <a:r>
              <a:rPr lang="ko-KR" altLang="en-US" dirty="0">
                <a:solidFill>
                  <a:srgbClr val="FFFF00"/>
                </a:solidFill>
              </a:rPr>
              <a:t>절</a:t>
            </a:r>
            <a:r>
              <a:rPr lang="en-US" altLang="ko-KR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7630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r>
              <a:rPr lang="en-US" altLang="ko-KR" spc="0" dirty="0" smtClean="0"/>
              <a:t> </a:t>
            </a:r>
            <a:r>
              <a:rPr lang="ko-KR" altLang="en-US" spc="0" dirty="0"/>
              <a:t>다윗의 감사 </a:t>
            </a:r>
            <a:r>
              <a:rPr lang="ko-KR" altLang="en-US" spc="0" dirty="0" err="1"/>
              <a:t>찬양시는</a:t>
            </a:r>
            <a:r>
              <a:rPr lang="ko-KR" altLang="en-US" spc="0" dirty="0"/>
              <a:t> </a:t>
            </a:r>
            <a:r>
              <a:rPr lang="ko-KR" altLang="en-US" spc="0" dirty="0" err="1"/>
              <a:t>몇가지</a:t>
            </a:r>
            <a:r>
              <a:rPr lang="ko-KR" altLang="en-US" spc="0" dirty="0"/>
              <a:t> 내용으로 요약할 수 있다</a:t>
            </a:r>
            <a:r>
              <a:rPr lang="en-US" altLang="ko-KR" spc="0" dirty="0"/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첫째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족장들에게 약속하신 언약을 지키시는 분임에 감사하라는 것이다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.(7-18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아브라함과 이삭과 야곱에게 행하신 약속은 헛됨이 없고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영원히 유효한 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가치를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가지고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있음을 기억하라는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족장들에게 땅과 후손을 주겠다고 약속하셨고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창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22:16-18, 26:2-5, 28:13-15),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언약의 약속을 이루셨다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(18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족장들과 맺은 약속에 대한 신실함은 이스라엘의 전 역사를 관통하고 있다는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 운반과 안치 사건 역시 다윗을 향한 하나님의 언약에 기초하고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족장들에게 보여주셨던 확실한 은혜의 합법적인 상속자이기 때문이다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0826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r>
              <a:rPr lang="en-US" altLang="ko-KR" spc="0" dirty="0" smtClean="0"/>
              <a:t> </a:t>
            </a:r>
            <a:r>
              <a:rPr lang="ko-KR" altLang="en-US" spc="0" dirty="0"/>
              <a:t>다윗의 감사 </a:t>
            </a:r>
            <a:r>
              <a:rPr lang="ko-KR" altLang="en-US" spc="0" dirty="0" err="1"/>
              <a:t>찬양시는</a:t>
            </a:r>
            <a:r>
              <a:rPr lang="ko-KR" altLang="en-US" spc="0" dirty="0"/>
              <a:t> </a:t>
            </a:r>
            <a:r>
              <a:rPr lang="ko-KR" altLang="en-US" spc="0" dirty="0" err="1"/>
              <a:t>몇가지</a:t>
            </a:r>
            <a:r>
              <a:rPr lang="ko-KR" altLang="en-US" spc="0" dirty="0"/>
              <a:t> 내용으로 요약할 수 있다</a:t>
            </a:r>
            <a:r>
              <a:rPr lang="en-US" altLang="ko-KR" spc="0" dirty="0"/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 역사 속에 베푸신 하나님의 은혜에 대해 감사하라는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.(19-22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endParaRPr lang="en-US" altLang="ko-KR"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보잘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것 없던 이스라엘을 선택하셔서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애굽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노예 생활에서 탈출시켜주시고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광야를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거쳐 그들을 가나안 땅으로 인도하신 역사의 주가 되시기에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그분을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영원히 찬양해야 한다는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이스라엘을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향한 하나님의 자비로우심과 인자하심은 역사 속에서 이미 증명이 되었기에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감사와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찬양을 드려야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과거는 하나님의 무한하신 사랑과 정의를 보여주고 있음을 잊지 말아야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82694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/>
          </a:bodyPr>
          <a:lstStyle>
            <a:lvl1pPr defTabSz="536575">
              <a:defRPr sz="7279"/>
            </a:lvl1pPr>
          </a:lstStyle>
          <a:p>
            <a:r>
              <a:rPr lang="en-US" altLang="ko-KR" spc="0" dirty="0" smtClean="0"/>
              <a:t> </a:t>
            </a:r>
            <a:r>
              <a:rPr lang="ko-KR" altLang="en-US" spc="0" dirty="0"/>
              <a:t>다윗의 감사 </a:t>
            </a:r>
            <a:r>
              <a:rPr lang="ko-KR" altLang="en-US" spc="0" dirty="0" err="1"/>
              <a:t>찬양시는</a:t>
            </a:r>
            <a:r>
              <a:rPr lang="ko-KR" altLang="en-US" spc="0" dirty="0"/>
              <a:t> </a:t>
            </a:r>
            <a:r>
              <a:rPr lang="ko-KR" altLang="en-US" spc="0" dirty="0" err="1"/>
              <a:t>몇가지</a:t>
            </a:r>
            <a:r>
              <a:rPr lang="ko-KR" altLang="en-US" spc="0" dirty="0"/>
              <a:t> 내용으로 요약할 수 있다</a:t>
            </a:r>
            <a:r>
              <a:rPr lang="en-US" altLang="ko-KR" spc="0" dirty="0"/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셋째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 하나님은 무한한 능력을 지닌 분이기에 감사하라는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.(23-36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권능 있는 위대하신 분이기에 극진히 찬양을 받아야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세상의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모든 신은 전부 무능한 ‘헛것’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(26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오직 여호와 하나님만이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왕적인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통치자이며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유일한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창조주가 되십니다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다른 신들을 ‘헛것’이라고 칭한 것은 이방 신들은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어떠한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능력도 소유하지 못한 무가치한 존재들임을 강조하기 위해서이다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이방신들은</a:t>
            </a: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인간들이 돌과 나무 등으로 만든 우상들일 뿐이다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2:20, 10:10)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구원의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능력은 오직 하나님에게만 있는 것이기에 영원히 찬양해야 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77617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감사 찬양시의 핵심 단어는 ‘기억하라’는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(12-13, 15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역사를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기억하는 민족만이 하나님께 감사하고 찬양할 수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과거의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은혜를 기억하는 자만이 하나님께 합당한 영광을 돌릴 수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은혜를 기억하는 일은 감사와 찬양의 필수 조건이다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현재의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복을 가져오는 열쇠이며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미래에 대한 희망의 근거이다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반대로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과거의 은혜를 잊어버리는 행위는 배반과 배신으로 이어지는 법이다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아삽과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그의 형제들을 세워 하나님의 은혜를 잊지 말고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기억하여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감사의 찬송을 올리게 한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감사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찬송시를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들은 백성들은 모두 ‘아멘’으로 화답했다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.(36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’은 ‘견고하여 흔들림이 없다’는 의미를 지니고 있는데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endParaRPr lang="en-US" altLang="ko-KR" sz="390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참으로 그렇게 되기를 바랍니다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.’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로 번역 할 수 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백성들의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‘아멘’은 억지스러운 복종이 아니라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자발적인 감사와 찬양의 응답인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4172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pPr fontAlgn="base"/>
            <a:r>
              <a:rPr lang="ko-KR" altLang="en-US" dirty="0" smtClean="0"/>
              <a:t>다윗은 </a:t>
            </a:r>
            <a:r>
              <a:rPr lang="ko-KR" altLang="en-US" dirty="0" err="1"/>
              <a:t>법궤</a:t>
            </a:r>
            <a:r>
              <a:rPr lang="ko-KR" altLang="en-US" dirty="0"/>
              <a:t> 앞에서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하나님께 </a:t>
            </a:r>
            <a:r>
              <a:rPr lang="ko-KR" altLang="en-US" dirty="0"/>
              <a:t>‘묻는’일을 날마다 행했다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앞에서의 축제적 예배가 일회적으로 끝나는 것을 원하지 않았다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축제의 날들이 꾸준히 계속되기를 희망했다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앞에서 하나님께 ‘묻는’일을 날마다 행할 수 있도록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가지 조처들을 취했다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140616" y="1976448"/>
            <a:ext cx="286168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solidFill>
                  <a:srgbClr val="FFFF00"/>
                </a:solidFill>
              </a:rPr>
              <a:t>(37-43</a:t>
            </a:r>
            <a:r>
              <a:rPr lang="ko-KR" altLang="en-US" dirty="0">
                <a:solidFill>
                  <a:srgbClr val="FFFF00"/>
                </a:solidFill>
              </a:rPr>
              <a:t>절</a:t>
            </a:r>
            <a:r>
              <a:rPr lang="en-US" altLang="ko-KR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524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첫째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아삽과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그의 형제들에게 ‘여호와의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언약궤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앞에 있게 하며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항상 그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궤 앞에서 섬기게 하되 날마다 그 일대로 하게’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(37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하였다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‘항상’과 ‘날마다’는 하나님께 묻는 거룩한 행위가 지속적으로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진행될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수 있도록 했다는 사실을 강조한다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축제의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날이 계속되도록 한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오벧에돔과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그의 형제 육십팔 명과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여두둔의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아들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오벧에돔과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호사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38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를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지키는 문지기로 삼고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안전을 책임지도록 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셋째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제사장 사독과 그의 형제 제사장들에게는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산당에서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여호와의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앞에’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(39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모시게 하였다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특이하게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이들의 제의 봉사는 예루살렘의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성막에서가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아니라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산당에서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이루어졌다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기브온에도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제단이 마련되어 있었던 것이다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기브온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“항상 아침 저녁으로”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율법에 따라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29:38)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번제를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드리도록 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그리고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혜만과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여두둔은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나팔과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제금들과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악기로 하나님을 찬양하도록 하였고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여두둔의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아들에게는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문을 지키도록 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45500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Autofit/>
          </a:bodyPr>
          <a:lstStyle>
            <a:lvl1pPr defTabSz="536575">
              <a:defRPr sz="7279"/>
            </a:lvl1pPr>
          </a:lstStyle>
          <a:p>
            <a:pPr fontAlgn="base"/>
            <a:r>
              <a:rPr lang="ko-KR" altLang="en-US" sz="5400" dirty="0" err="1"/>
              <a:t>법궤</a:t>
            </a:r>
            <a:r>
              <a:rPr lang="ko-KR" altLang="en-US" sz="5400" dirty="0"/>
              <a:t> 앞에서 하나님께 ‘묻는’일을 날마다 행할 수 있는 준비를 마친 후에야 비로소 모든 백성과 다윗은 집으로 돌아갔다</a:t>
            </a:r>
            <a:endParaRPr lang="ko-KR" altLang="en-US" sz="5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모든 백성이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법궤와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관련된 축제 제의의 증인으로 참여하였다는 점은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중요한 메시지에 속한다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역대기에서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예배와 제의 참여는 전체 이스라엘 공동체에게 가장 중요한 공동의 일이다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이렇게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운반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안치는 온 이스라엘이 참여한 큰 행사였고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풍부한 제물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찬양대와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악기가 동원된 성대하고 웅장한 거룩한 제의였다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강조하려는 것은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앞에서의 올바른 여호와 경외 여부가 이스라엘의 생사와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부흥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여부를 좌우하는 결정적 요인이라는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94265" y="1976448"/>
            <a:ext cx="195438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FF00"/>
                </a:solidFill>
              </a:rPr>
              <a:t>(43</a:t>
            </a:r>
            <a:r>
              <a:rPr lang="ko-KR" altLang="en-US" dirty="0">
                <a:solidFill>
                  <a:srgbClr val="FFFF00"/>
                </a:solidFill>
              </a:rPr>
              <a:t>절</a:t>
            </a:r>
            <a:r>
              <a:rPr lang="en-US" altLang="ko-KR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84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Autofit/>
          </a:bodyPr>
          <a:lstStyle>
            <a:lvl1pPr defTabSz="536575">
              <a:defRPr sz="7279"/>
            </a:lvl1pPr>
          </a:lstStyle>
          <a:p>
            <a:pPr fontAlgn="base"/>
            <a:r>
              <a:rPr lang="ko-KR" altLang="en-US" sz="5400" dirty="0"/>
              <a:t>하나님은 다윗에게 ‘영원한 왕조’</a:t>
            </a:r>
            <a:r>
              <a:rPr lang="ko-KR" altLang="en-US" sz="5400" dirty="0" err="1"/>
              <a:t>를</a:t>
            </a:r>
            <a:r>
              <a:rPr lang="ko-KR" altLang="en-US" sz="5400" dirty="0"/>
              <a:t> 약속하셨습니다</a:t>
            </a:r>
            <a:r>
              <a:rPr lang="en-US" altLang="ko-KR" sz="5400" dirty="0"/>
              <a:t>. 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법궤가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예루살렘의 장막에 안치된 이후 다윗은 ‘자기 집을 위하여 축복하려고</a:t>
            </a: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</a:t>
            </a:r>
            <a: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16:43)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왕궁으로 돌아갔다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아름다운 믿음을 보시고 이제 그의 집에 복을 주시기로 작정하였다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다윗의 집에 복을 주시는 내용으로 가득 차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6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마지막 </a:t>
            </a:r>
            <a:r>
              <a:rPr lang="en-US" altLang="ko-KR" sz="36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27</a:t>
            </a:r>
            <a:r>
              <a:rPr lang="ko-KR" altLang="en-US" sz="36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절에서 다윗은 하나님이 자신과 자신의 집에 복을 주셨음을 세 번에 걸쳐 반복적으로 고백한다</a:t>
            </a:r>
            <a:r>
              <a:rPr lang="en-US" altLang="ko-KR" sz="36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16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장과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17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장은 서로 밀접하게 관련되어 있는데 이런 의도적인 편집 작업을 통해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저자가 말하는 바가 분명하다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다윗과 그의 집에 복을 주신 이유는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예루살렘으로 운반하고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정성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스럽게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섬긴 그의 진실한 믿음의 모습 때문이라는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저자는 동일한 사건을 보도하는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사무엘하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6-7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 보다 훨씬 강하게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영원한 왕조의 약속을 얻게 된 인과관계를 설명한다고 볼 수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1326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body" idx="4294967295"/>
          </p:nvPr>
        </p:nvSpPr>
        <p:spPr>
          <a:xfrm>
            <a:off x="598712" y="665312"/>
            <a:ext cx="23329900" cy="101473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밀로에서부터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성을 쌓다가 남겨놓은 예루살렘의 상당부분을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중수함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(8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예루살렘은 개인의 땅이 아닌 ‘온 이스라엘’에게 속한 도시가 됨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수도를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헤브론에서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예루살렘으로 이전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이후 예루살렘은 ‘온 이스라엘’의 정치적인 수도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제의의 중심지가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됨</a:t>
            </a:r>
            <a:endParaRPr lang="en-US" altLang="ko-KR" sz="390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위대한 왕이면서 동시에 거룩한 제사장이 됨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‘온 이스라엘’의 정치적 통치자이면서</a:t>
            </a:r>
            <a:r>
              <a:rPr lang="en-US" altLang="ko-KR"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8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동시에 예루살렘의 제의 제도를 만든 창시자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사람들은 예루살렘을 다윗 성이라고 부르기 시작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다윗과 함께하면서 다윗의 왕국은 점점 강성해짐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인간적인 욕심과 계략을 통해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밀어내고 왕이 된 인물이 아니었다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처음부터 다윗을 왕으로 선택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함께하셨고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능력과 지혜를 주심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시간이 거듭될수록 다윗의 나라는 강성해짐</a:t>
            </a:r>
          </a:p>
          <a:p>
            <a:pPr marL="387350" indent="-387350" defTabSz="503555">
              <a:spcBef>
                <a:spcPts val="3500"/>
              </a:spcBef>
              <a:defRPr sz="3172"/>
            </a:pP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03600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Autofit/>
          </a:bodyPr>
          <a:lstStyle>
            <a:lvl1pPr defTabSz="536575">
              <a:defRPr sz="7279"/>
            </a:lvl1pPr>
          </a:lstStyle>
          <a:p>
            <a:pPr fontAlgn="base"/>
            <a:r>
              <a:rPr lang="ko-KR" altLang="en-US" sz="5400" dirty="0"/>
              <a:t>다윗은 성전건축을 희망했습니다</a:t>
            </a:r>
            <a:r>
              <a:rPr lang="en-US" altLang="ko-KR" sz="5400" dirty="0" smtClean="0"/>
              <a:t>.</a:t>
            </a:r>
            <a:endParaRPr lang="en-US" altLang="ko-KR" sz="5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8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백향목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궁에 거주하면서 여호와 하나님께 미안한 마음을 가졌다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자신은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화려한 궁에서 살고 있지만 여호와의 </a:t>
            </a:r>
            <a:r>
              <a:rPr lang="ko-KR" altLang="en-US" sz="38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언약궤는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아직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초라한 휘장 아래에 보관되어 있다고 생각했기 때문이다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여호와의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궤는 임시 처소인 ‘휘장 아래’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보관되어 있는데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휘장은 </a:t>
            </a:r>
            <a: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가늘게 꼰 베 실과 청색 자색 홍색 실로 그룹을 정교하게 수놓은 열 폭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 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26:1)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 </a:t>
            </a:r>
            <a:r>
              <a:rPr lang="ko-KR" altLang="en-US" sz="38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성막을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말한다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궤보다 자신이 더 좋은 집에 살고 있다는 죄송한 마음을 갖고 있었다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자신이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궁에서 누리는 평안은 다윗으로 하여금 여호와 하나님의 거주지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궤가 보관되어 있는 장막의 누추함을 생각하게 했던 것이다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8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하나님을 </a:t>
            </a:r>
            <a:r>
              <a:rPr lang="ko-KR" altLang="en-US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향한 이런 지극한 겸손함과 관심은 성전을 건축하려는 마음을 갖게 하였다</a:t>
            </a:r>
            <a:r>
              <a:rPr lang="en-US" altLang="ko-KR" sz="38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39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927531" y="1868062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dirty="0">
                <a:solidFill>
                  <a:srgbClr val="FFFF00"/>
                </a:solidFill>
              </a:rPr>
              <a:t>(1-6</a:t>
            </a:r>
            <a:r>
              <a:rPr lang="ko-KR" altLang="en-US" sz="4800" dirty="0">
                <a:solidFill>
                  <a:srgbClr val="FFFF00"/>
                </a:solidFill>
              </a:rPr>
              <a:t>절</a:t>
            </a:r>
            <a:r>
              <a:rPr lang="en-US" altLang="ko-KR" sz="4800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8110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하나님의 궤를 영구적으로 보관할 수 있는 거룩한 처소를 건축하겠다는 의도를 나단에게 전달했다</a:t>
            </a:r>
            <a:r>
              <a:rPr lang="en-US" altLang="ko-KR"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당시에 나단은 왕궁 예언자로 활동하며 다윗의 신앙적인 자문 역할을 담당</a:t>
            </a:r>
            <a:r>
              <a:rPr lang="en-US" altLang="ko-KR"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나단은 솔로몬의 왕위 등극 때 중요한 역을 감당하였다</a:t>
            </a:r>
            <a:r>
              <a:rPr lang="en-US" altLang="ko-KR" sz="40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그러나 하나님은 다윗의 생각을 받아들이지 않고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너는 내가 거할 집을 건축하지 말라”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고 말씀하셨다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후에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밝혀지지만 하나님의 반대는 성전 건축 자체에 대한 반대가 아니라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건축의 시점과 인물에 대한 반대였다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중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한명에게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성전건축을 허락하겠다며 약속하셨다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.(12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평화를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원하시는 하나님은 다윗이 ‘피를 많이 흘렸고 크게 전쟁’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대상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22:8)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을 행했기에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성전건축을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아들에게로 미루신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이외에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두가지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거절의 이유가 더 제시되어 있다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74403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출애굽 이후 다윗 시대 때까지 하나님의 궤는 영구적인 건축물에 거주하지 않고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성막에서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저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성막으로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옮겨 다니며 이동용 거처에 머물렀다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.(5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사사 시대에도 여전히 성전을 건축하라고 지시한 적이 없다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(6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성전건축을 영원히 거절하시겠다는 것이 아니라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역사적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상황과 여건이 되면 허락하실 수도 있다는 뜻을 담고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성전건축 의도를 거절하신 것도 다윗의 불신앙이나 불성실을 의미하는 것은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아니라는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것이다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궤가 이동용 구조물에 보관되었던 것은 다윗의 생각처럼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초라함의 모습은 아니었다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우리는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 하나님을 경외하려는 다윗의 아름다운 겸손함을 바라보아야 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전체에서 다윗은 가장 이상적인 신앙의 인물이다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궤가 거주하는 휘장보다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거처가 더 화려하다고 생각하여 견디지 못하는 모습이야말로 최고의 신앙적 제사이다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자기만족의 감옥에 갇힐 수도 있었지만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나태하지 않는 정신으로 주변을 바라보고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하나님을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향한 새로운 결심으로 이어진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8062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Autofit/>
          </a:bodyPr>
          <a:lstStyle>
            <a:lvl1pPr defTabSz="536575">
              <a:defRPr sz="7279"/>
            </a:lvl1pPr>
          </a:lstStyle>
          <a:p>
            <a:pPr fontAlgn="base"/>
            <a:r>
              <a:rPr lang="en-US" altLang="ko-KR" sz="5400" dirty="0"/>
              <a:t>- </a:t>
            </a:r>
            <a:r>
              <a:rPr lang="ko-KR" altLang="en-US" sz="5400" dirty="0"/>
              <a:t>하나님은 다윗에게 ‘영원한 집</a:t>
            </a:r>
            <a:r>
              <a:rPr lang="en-US" altLang="ko-KR" sz="5400" dirty="0"/>
              <a:t>(</a:t>
            </a:r>
            <a:r>
              <a:rPr lang="ko-KR" altLang="en-US" sz="5400" dirty="0"/>
              <a:t>왕조</a:t>
            </a:r>
            <a:r>
              <a:rPr lang="en-US" altLang="ko-KR" sz="5400" dirty="0"/>
              <a:t>)’</a:t>
            </a:r>
            <a:r>
              <a:rPr lang="ko-KR" altLang="en-US" sz="5400" dirty="0"/>
              <a:t>을 </a:t>
            </a:r>
            <a:r>
              <a:rPr lang="en-US" altLang="ko-KR" sz="5400" dirty="0" smtClean="0"/>
              <a:t/>
            </a:r>
            <a:br>
              <a:rPr lang="en-US" altLang="ko-KR" sz="5400" dirty="0" smtClean="0"/>
            </a:br>
            <a:r>
              <a:rPr lang="ko-KR" altLang="en-US" sz="5400" dirty="0" smtClean="0"/>
              <a:t>지어주겠다고 말씀하셨다</a:t>
            </a:r>
            <a:r>
              <a:rPr lang="en-US" altLang="ko-KR" sz="5400" dirty="0"/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집을 건축하고 싶다는 다윗의 제안을 거절하신 하나님은 오히려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집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)’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을 지어주겠다고 말씀하셨다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.(10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세우실 ‘다윗의 집’의 특징이 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첫째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집은 ‘세상에서 존귀한 자들의 이름 같은 이름’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(8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을 지니게 될 것이다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목동이었던 다윗을 선택하여 이스라엘의 주권자가 되게 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세상의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모든 대적이 다윗에게 무릎을 꿇게 하셨고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앞으로도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집이 세상에 우뚝 서는 존귀함을 허락하시겠다는 것이다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이것은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왕조의 견고성을 말하고 있다고 볼 수 있다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과거에는 ‘목장 곧 양 떼를 따라다니던’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(7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이스라엘의 주권자가 되게 해주셨다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01268" y="1868062"/>
            <a:ext cx="18838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dirty="0">
                <a:solidFill>
                  <a:srgbClr val="FFFF00"/>
                </a:solidFill>
              </a:rPr>
              <a:t>(</a:t>
            </a:r>
            <a:r>
              <a:rPr lang="en-US" altLang="ko-KR" sz="4800" dirty="0" smtClean="0">
                <a:solidFill>
                  <a:srgbClr val="FFFF00"/>
                </a:solidFill>
              </a:rPr>
              <a:t>10</a:t>
            </a:r>
            <a:r>
              <a:rPr lang="ko-KR" altLang="en-US" sz="4800" dirty="0" smtClean="0">
                <a:solidFill>
                  <a:srgbClr val="FFFF00"/>
                </a:solidFill>
              </a:rPr>
              <a:t>절</a:t>
            </a:r>
            <a:r>
              <a:rPr lang="en-US" altLang="ko-KR" sz="4800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0660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미래에는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세상의 존귀한 자가 되게 해주시겠다는 것이다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항상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 이상적인 지도자로 소개하고 있는 역대기에서 그를 목동 출신으로 소개하는 것이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이번이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처음이다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‘주권자’는 히브리어로 ‘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나기드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’라는 단어인데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이것은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주권적인 선택을 통해 이스라엘의 최고 지도자가 된 경우를 의미한다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즉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혼자의 힘으로 자수성가한 지도자가 아니라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인도와 은혜를 받아 왕이 되었다는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앞으로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열방들이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다윗과 그의 집에 복종하게 될 것이고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집’은 세계에 존귀한 이름이 될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후손들은 더는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이곳저곳으로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옮겨 다니지 않고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정착된 거주지에서 살게 될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(9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정착된 곳에서 살게 된다는 것은 하나님의 궤도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이상 옮겨 다닐 필요가 없음을 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의미한다</a:t>
            </a:r>
            <a:endParaRPr lang="en-US" altLang="ko-KR" sz="4000" spc="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따라서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성전건축의 시기가 점점 다가오고 있음을 암시한다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38806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세우실 ‘다윗의 집’은 다윗의 한 아들에 의해 계승될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일종의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왕조를 의미한다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‘씨’중에 하나를 세워 왕국을 이어가겠다고 약속하셨다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(11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‘씨’는 자손이나 혈통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혹은 가문을 뜻한다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창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3;5;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4:8)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아들의 왕국을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두가지로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설명한다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왕국이 ‘견고하다’는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.(11,12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아들의 왕국은 흔들림이 없고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그의 왕위를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사울과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달리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빼앗지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않을 것이라고 약속하셨다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하나님과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왕위에 오르는 다윗의 아들의 관계는 부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-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 관계가 될 정도로 서로 긴밀한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다른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하나는 다윗의 아들은 다윗이 이루지 못한 ‘하나님의 집’을 건축할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(12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집’은 당연히 예루살렘 성전을 암시한다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다윗에게 허락하지 않은 성전 건축을 다윗의 아들에게 허락하시겠다고 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말씀하셨다</a:t>
            </a:r>
            <a:endParaRPr lang="ko-KR" altLang="en-US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43367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물론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다윗의 아들은 솔로몬을 지칭하는데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역사적으로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솔로몬은 왕위에 오른 후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7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년의 대공사 끝에 화려한 성전을 완공한다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왕상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6:38)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성전은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하나님이 거주하는 공간의 의미를 지니고 있기 때문에 성전의 완성은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왕조의 흔들림 없는 견고성을 상징하는 것이다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endParaRPr lang="en-US" altLang="ko-KR" sz="4000" spc="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셋째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집’은 영원하다는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14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절은 두 번에 걸쳐 ‘다윗의 집’의 영원성을 강조한다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내가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영원히 그를 내 집과 내 나라에 세우리니 그의 왕위가 영원히 견고하리라 하셨다 하라’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왕조는 무너지지 않고 영원토록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지솔될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것이라는 약속이다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왕조는 한 두 세대 동안만 지속될 것이 아니라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자손들에 의해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영원히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계속해서 계승될 것이라는 뜻이다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여기서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‘영원한 다윗 왕조’에 대한 하나님의 약속은 조건적이 아닌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무조건적임을 알 수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48419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후손들 중에서 개개인이 범죄하여도 하나님의 약속은 변함이 없고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 자체는 영원하다는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범죄하는 왕들 개개인에게는 철저하게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인과응보하시는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분이지만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왕조 자체의 폐함은 없다는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그런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의미로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14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절의 무조건적인 ‘영원한 다윗 왕조’의 약속은 메시아 사상과 관련된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역대기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최초의 본문이며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후손들에 의해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토치되는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신정 왕국을 예언하고 있는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역사적으로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왕조는 기원전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587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년에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종말하였다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이로써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‘영원한 다윗 왕조’는 정치적인 의미의 영속을 의미하지 않게 되었다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‘영원한 다윗 왕조’는 다윗의 후손 예수 그리스도의 탄생과 부활사건으로 성취되었고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왕국은 지금도 계속되고 있다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140556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467543"/>
            <a:ext cx="22643881" cy="2286001"/>
          </a:xfrm>
          <a:prstGeom prst="rect">
            <a:avLst/>
          </a:prstGeom>
        </p:spPr>
        <p:txBody>
          <a:bodyPr>
            <a:noAutofit/>
          </a:bodyPr>
          <a:lstStyle>
            <a:lvl1pPr defTabSz="536575">
              <a:defRPr sz="7279"/>
            </a:lvl1pPr>
          </a:lstStyle>
          <a:p>
            <a:pPr fontAlgn="base"/>
            <a:r>
              <a:rPr lang="en-US" altLang="ko-KR" sz="5400" dirty="0"/>
              <a:t>- </a:t>
            </a:r>
            <a:r>
              <a:rPr lang="ko-KR" altLang="en-US" sz="5400" dirty="0"/>
              <a:t>다윗은 하나님께 감사의 기도를 드렸습니다</a:t>
            </a:r>
            <a:r>
              <a:rPr lang="en-US" altLang="ko-KR" sz="5400" dirty="0" smtClean="0"/>
              <a:t>.</a:t>
            </a:r>
            <a:endParaRPr lang="en-US" altLang="ko-KR" sz="5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본문은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드린 감사의 기도이다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영원한 왕조를 약속하신 하나님께 진심으로 감사의 기도를 드렸다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예기치 않은 하나님의 약속과 은혜에 대해 감격하며 기도를 올렸다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자신의 처지를 돌아보며 영원한 왕조에 대한 하나님의 약속에 감사했다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모범적인 </a:t>
            </a:r>
            <a:r>
              <a:rPr lang="ko-KR" altLang="en-US" sz="39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신앙이이며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기도하는 용사로 역대기는 꾸준히 다윗의 신앙적인 모습을 강조하였다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39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왕이었지만 한번도 교만하거나 거만한 모습을 보여주지 않았다</a:t>
            </a:r>
            <a:r>
              <a:rPr lang="en-US" altLang="ko-KR" sz="39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5" name="Shape 135"/>
          <p:cNvSpPr/>
          <p:nvPr/>
        </p:nvSpPr>
        <p:spPr>
          <a:xfrm>
            <a:off x="21993902" y="2073910"/>
            <a:ext cx="102657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5" name="Shape 174"/>
          <p:cNvSpPr/>
          <p:nvPr/>
        </p:nvSpPr>
        <p:spPr>
          <a:xfrm>
            <a:off x="22468799" y="1966188"/>
            <a:ext cx="102657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endParaRPr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20220" y="1899503"/>
            <a:ext cx="2752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800" dirty="0">
                <a:solidFill>
                  <a:srgbClr val="FFFF00"/>
                </a:solidFill>
              </a:rPr>
              <a:t>(16-17</a:t>
            </a:r>
            <a:r>
              <a:rPr lang="ko-KR" altLang="en-US" sz="4800" dirty="0">
                <a:solidFill>
                  <a:srgbClr val="FFFF00"/>
                </a:solidFill>
              </a:rPr>
              <a:t>절</a:t>
            </a:r>
            <a:r>
              <a:rPr lang="en-US" altLang="ko-KR" sz="4800" dirty="0">
                <a:solidFill>
                  <a:srgbClr val="FFFF00"/>
                </a:solidFill>
              </a:rPr>
              <a:t>)</a:t>
            </a:r>
            <a:endParaRPr lang="ko-KR" alt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4116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기도는 모든 신앙인이 드려야 하는 기도의 모델과 같다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기도는 의미 있는 기도가 어떠해야 하는지 알려주는 일종의 신학적인 기도문이다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드린 기도의 방법과 내용을 살펴보면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첫째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철저히 겸손하게 기도했다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‘여호와 앞에 들어가 앉아서’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(16a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기도했다는 것은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겸손한 기도의 자세를 보여준다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표현은 다윗이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법궤를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위해 새로 지은 성소를 찾아가 기도했다는 것을 의미한다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또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하나님 앞에서 ‘여호와 하나님이여 나는 누구이오며 내 집은 무엇이기에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나에게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이에 이르게 하셨나이까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?’(16b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라고 외쳤다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구절은 하나님의 은혜로운 선택에 대한 놀라움을 고백하고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왕이라는 인생의 최고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저점에서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자신의 초라했던 목동으로서의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과거를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돌아볼 줄 아는 인물이었다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자신의 현존재가 값없이 주신 하나님의 은혜로 이루어진 것을 잘 인식하고 있었다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619429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53375" y="305272"/>
            <a:ext cx="22643881" cy="22860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36575">
              <a:defRPr sz="7279"/>
            </a:lvl1pPr>
          </a:lstStyle>
          <a:p>
            <a:pPr>
              <a:lnSpc>
                <a:spcPct val="150000"/>
              </a:lnSpc>
            </a:pPr>
            <a:r>
              <a:rPr dirty="0">
                <a:latin typeface="HY수평선B" pitchFamily="18" charset="-127"/>
                <a:ea typeface="HY수평선B" pitchFamily="18" charset="-127"/>
              </a:rPr>
              <a:t>온 </a:t>
            </a:r>
            <a:r>
              <a:rPr dirty="0" err="1">
                <a:latin typeface="HY수평선B" pitchFamily="18" charset="-127"/>
                <a:ea typeface="HY수평선B" pitchFamily="18" charset="-127"/>
              </a:rPr>
              <a:t>이스라엘의</a:t>
            </a:r>
            <a:r>
              <a:rPr dirty="0"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latin typeface="HY수평선B" pitchFamily="18" charset="-127"/>
                <a:ea typeface="HY수평선B" pitchFamily="18" charset="-127"/>
              </a:rPr>
              <a:t>유능한</a:t>
            </a:r>
            <a:r>
              <a:rPr dirty="0"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latin typeface="HY수평선B" pitchFamily="18" charset="-127"/>
                <a:ea typeface="HY수평선B" pitchFamily="18" charset="-127"/>
              </a:rPr>
              <a:t>용사들이</a:t>
            </a:r>
            <a:r>
              <a:rPr dirty="0"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dirty="0" smtClean="0"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dirty="0" smtClean="0">
                <a:latin typeface="HY수평선B" pitchFamily="18" charset="-127"/>
                <a:ea typeface="HY수평선B" pitchFamily="18" charset="-127"/>
              </a:rPr>
            </a:br>
            <a:r>
              <a:rPr dirty="0" err="1" smtClean="0"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dirty="0" smtClean="0"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latin typeface="HY수평선B" pitchFamily="18" charset="-127"/>
                <a:ea typeface="HY수평선B" pitchFamily="18" charset="-127"/>
              </a:rPr>
              <a:t>절대적으로</a:t>
            </a:r>
            <a:r>
              <a:rPr dirty="0">
                <a:latin typeface="HY수평선B" pitchFamily="18" charset="-127"/>
                <a:ea typeface="HY수평선B" pitchFamily="18" charset="-127"/>
              </a:rPr>
              <a:t> </a:t>
            </a:r>
            <a:r>
              <a:rPr dirty="0" err="1">
                <a:latin typeface="HY수평선B" pitchFamily="18" charset="-127"/>
                <a:ea typeface="HY수평선B" pitchFamily="18" charset="-127"/>
              </a:rPr>
              <a:t>지지하였다</a:t>
            </a:r>
            <a:r>
              <a:rPr dirty="0">
                <a:latin typeface="HY수평선B" pitchFamily="18" charset="-127"/>
                <a:ea typeface="HY수평선B" pitchFamily="18" charset="-127"/>
              </a:rPr>
              <a:t>.</a:t>
            </a:r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70720" y="3401616"/>
            <a:ext cx="23042560" cy="9793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71500" indent="-571500" defTabSz="742950">
              <a:spcBef>
                <a:spcPts val="5300"/>
              </a:spcBef>
              <a:defRPr sz="46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도와준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유능한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71500" indent="-571500" defTabSz="742950">
              <a:spcBef>
                <a:spcPts val="5300"/>
              </a:spcBef>
              <a:defRPr sz="46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될 수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있도록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힘껏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도와준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자들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</a:t>
            </a:r>
          </a:p>
          <a:p>
            <a:pPr marL="571500" indent="-571500" defTabSz="742950">
              <a:spcBef>
                <a:spcPts val="5300"/>
              </a:spcBef>
              <a:defRPr sz="46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12장 :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도와준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열두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출신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제공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71500" indent="-571500" defTabSz="742950">
              <a:spcBef>
                <a:spcPts val="5300"/>
              </a:spcBef>
              <a:defRPr sz="46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명단들은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 의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용사들로부터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절대적인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지지를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받았다는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것을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 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강조하려는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목적을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가짐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571500" indent="-571500" defTabSz="742950">
              <a:spcBef>
                <a:spcPts val="5300"/>
              </a:spcBef>
              <a:defRPr sz="4680"/>
            </a:pP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'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된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지도력은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어더한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의심도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수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없던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상황인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것</a:t>
            </a:r>
          </a:p>
          <a:p>
            <a:pPr marL="571500" indent="-571500" defTabSz="742950">
              <a:spcBef>
                <a:spcPts val="5300"/>
              </a:spcBef>
              <a:defRPr sz="46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왕권의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정통성은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처음부터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확고히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수립되었고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</a:t>
            </a: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의</a:t>
            </a:r>
            <a:endParaRPr lang="en-US" sz="390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0" indent="0" defTabSz="742950">
              <a:spcBef>
                <a:spcPts val="5300"/>
              </a:spcBef>
              <a:buNone/>
              <a:defRPr sz="4680"/>
            </a:pPr>
            <a:r>
              <a:rPr 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대표적인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용사들로부터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존경과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순종을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한몸에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왕이었던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것</a:t>
            </a:r>
          </a:p>
        </p:txBody>
      </p:sp>
      <p:sp>
        <p:nvSpPr>
          <p:cNvPr id="135" name="Shape 135"/>
          <p:cNvSpPr/>
          <p:nvPr/>
        </p:nvSpPr>
        <p:spPr>
          <a:xfrm>
            <a:off x="20098383" y="2073910"/>
            <a:ext cx="3893695" cy="6565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/>
            </a:lvl1pPr>
          </a:lstStyle>
          <a:p>
            <a:r>
              <a:rPr dirty="0" err="1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역대상</a:t>
            </a:r>
            <a:r>
              <a:rPr dirty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 11:10-47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기도를 통해 결코 자신의 의를 나타내지 않았다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기도하면서 자신을 ‘주의 종’이라고 아홉 번에 걸쳐 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고백하였다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18a, 18b, 19, 23, 24, 25a, 25b, 26, 27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종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’은 히브리어로 ‘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에베드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’인데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주인게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ko-KR" altLang="en-US" sz="4000" spc="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절대복종해야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하는 신분이 낮은 자를 지칭한다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‘주의 종’이라는 고백을 통해 자신의 인생의 주인 되시는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뜻에 언제나 철저히 복종해야 하는 존재임을 표현한 것이다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둘째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‘감사하며’ 기도했다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위대하심과 은혜에 대해 감사하며 기도했다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먼저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하나님께서 자기 민족을 출애굽 시켜 주신 것과 가나안 땅의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모든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민족을 쫓아내주신 것에 대해 감사했다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민족의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운명을 책임지신 하나님의 은혜를 먼저 생각한 것이다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.(21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이기적이고 개인적인 기도만을 드리지 않았다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1050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우선적으로 왕으로서 민족과 국가를 생각했다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‘주께서 주의 백성 이스라엘을 영원히 주의 백성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22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로 삼아주신 것에 대해 감사한 것이다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다음에 다윗은 자기 집을 영원히 견고하게 세워 주신 것에 대해 감사 기도를 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(23-27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23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절의 ‘이제’는 다윗의 기도의 순서를 잘 나타내주고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이제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’는 먼저 국가적인 기도를 마친 후에 주제를 바꿔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개인적인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기도를 </a:t>
            </a: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드리는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것임을 잘 가리키고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기도의 우선순위를 잘 정한 지혜로운 지도자였다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402373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377280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셋째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‘믿음으로’ 기도했다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영원한 왕조를 약속하신 하나님의 약속을 믿고 조금도 의심 없이 기도했다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그래서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24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절에서 ‘견고하게’라는 단어를 두 번이나 사용했다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(24a, 24b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견고하게’는 히브리어로 ‘아만’인데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하나님의 약속은 완전하여 </a:t>
            </a:r>
            <a: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확실하게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믿을 수 있다는 뜻을 내포하고 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영원한 왕조의 약속이 성취될 것을 철저히 믿고 기도하였다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431800" indent="-431800" defTabSz="561340">
              <a:spcBef>
                <a:spcPts val="4000"/>
              </a:spcBef>
              <a:defRPr sz="3536"/>
            </a:pPr>
            <a:r>
              <a:rPr lang="ko-KR" altLang="en-US" sz="4000" spc="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다윗에게 </a:t>
            </a:r>
            <a:r>
              <a:rPr lang="ko-KR" altLang="en-US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기도는 미래의 희망이며 견고한 반석이었다</a:t>
            </a:r>
            <a:r>
              <a:rPr lang="en-US" altLang="ko-KR" sz="4000" spc="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  <a:endParaRPr lang="en-US" altLang="ko-KR" sz="4000" spc="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90818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body" idx="4294967295"/>
          </p:nvPr>
        </p:nvSpPr>
        <p:spPr>
          <a:xfrm>
            <a:off x="598712" y="521296"/>
            <a:ext cx="23114568" cy="1267340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10절은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도와준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성격을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소개하는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제목과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같은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역할을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담당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조금씩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서로의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역할이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달랐던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점을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확인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할수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있음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어떤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용사들은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왕으로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등극하기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전에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큰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도움을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주었고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어떤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용사들은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기름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부음을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spc="-15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받기</a:t>
            </a:r>
            <a:r>
              <a:rPr sz="3900" spc="-15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이전뿐만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아니라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왕위에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오른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후에도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여전히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큰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용사로서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사명을</a:t>
            </a:r>
            <a:r>
              <a:rPr sz="3900" spc="-15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spc="-15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감당함</a:t>
            </a:r>
            <a:endParaRPr sz="3900" spc="-15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야소브암’은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삼십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우두머리로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창으로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적 300명을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죽인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(11절)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엘르아살’은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세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중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바스담밈에서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사람들을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물리침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(12-14절)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삼십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명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우두머리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중 세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명’은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피해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아둘람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굴에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때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군대를</a:t>
            </a:r>
            <a:r>
              <a:rPr 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돌파하면서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목숨을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걸고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베들레헴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성문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곁의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우물들을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길러온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자들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(15-19절)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하지만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그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세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피’로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생각하고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마시는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것을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거절하고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여호와께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드림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목숨을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걸고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가져온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베들레헴의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받기에는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너무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귀중하고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고귀한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제물과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같이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생각했던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것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베들레헴의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떠온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사건은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향한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완전한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헌신을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보여주며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용사들로부터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절대적인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충성을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얻을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만한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충분한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자격이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있음을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보여준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사건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/>
          </p:cNvSpPr>
          <p:nvPr>
            <p:ph type="body" idx="4294967295"/>
          </p:nvPr>
        </p:nvSpPr>
        <p:spPr>
          <a:xfrm>
            <a:off x="454696" y="593304"/>
            <a:ext cx="23425248" cy="12601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8650" indent="-628650" defTabSz="817244">
              <a:spcBef>
                <a:spcPts val="5800"/>
              </a:spcBef>
              <a:defRPr sz="5148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요압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장군의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동생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아비새’는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세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중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우두머리로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창을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휘둘러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300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명을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죽인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능력의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(20-21절)</a:t>
            </a: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브니야’는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용감한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사람으로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모압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아리엘의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두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아들과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한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마리와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키가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큰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애굽의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죽임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(22-25절)</a:t>
            </a: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막대기로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애굽의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거인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장군을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물리친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브나야는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물맷돌로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블레셋의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거인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골리앗을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물리친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모습을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연상시켜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준다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</a:t>
            </a: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브나야의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용맹스러움을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인정하고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시위대장으로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임명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아비새와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브나야의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영웅적인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모험은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지지한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위대함을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극대화시키는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작용을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함</a:t>
            </a:r>
            <a:endParaRPr lang="en-US" sz="3900" dirty="0" smtClean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 외에 다윗과 함께했던 ‘큰 용사들’이 매우 많았다 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(26-47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)</a:t>
            </a:r>
          </a:p>
          <a:p>
            <a:pPr marL="628650" indent="-628650" defTabSz="817244">
              <a:spcBef>
                <a:spcPts val="5800"/>
              </a:spcBef>
              <a:defRPr sz="5148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 전역으로부터 힘세고 능력 있는 많은 용사가 다윗에게로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모임</a:t>
            </a:r>
            <a:endParaRPr lang="ko-KR" altLang="en-US"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사울이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쇠퇴하고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부상할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때에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유능한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용사로서의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모습을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발휘하고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다윗의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탁월한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지도력을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인식하여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그에게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자신들의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삶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전체를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맡긴자들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외국인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암몬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셀렉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(39절)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베롯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나하래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(39절)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이라와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가렙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(40절)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헷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우리아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(41절)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미덴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요사밧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(43절)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아스드랏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웃시야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(44절)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디스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여디아엘과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동생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요하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(45절)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마하위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엘리엘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(46절)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모압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이드마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(46절)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므소바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야아시엘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(47절)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이들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특정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지명과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연결되어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소개되었는데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지명들은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모두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영토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밖에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있는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외국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지명들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사람들뿐만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아니라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주변의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여러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외국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사람들로부터도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환대를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받았음을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말해줌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고국을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떠나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다윗에게로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와서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왕국을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빛내는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된 것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외국인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명단은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‘온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이스라엘’의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통치자이면서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sz="3900" dirty="0" err="1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동시에</a:t>
            </a:r>
            <a:r>
              <a:rPr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주변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국가들도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다스리는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열방의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통치자임을</a:t>
            </a:r>
            <a:r>
              <a:rPr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r>
              <a:rPr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나타냄</a:t>
            </a:r>
            <a:endParaRPr sz="3900" dirty="0">
              <a:solidFill>
                <a:schemeClr val="tx1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/>
          </p:cNvSpPr>
          <p:nvPr>
            <p:ph type="body" idx="4294967295"/>
          </p:nvPr>
        </p:nvSpPr>
        <p:spPr>
          <a:xfrm>
            <a:off x="742728" y="593304"/>
            <a:ext cx="22970552" cy="12529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12750" indent="-412750" defTabSz="536575">
              <a:spcBef>
                <a:spcPts val="3800"/>
              </a:spcBef>
              <a:defRPr sz="3380"/>
            </a:pP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18-20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장에서 다시 한번 세계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열방을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통치하는 다윗의 모습이 소개됨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다윗은 ‘온 이스라엘’의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절대적인지지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가운데 왕이 되었고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왕이 된 후 곧바로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온 이스라엘’과 예루살렘을 정복함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.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다윗을 돕는 유능한 용사들을 보내주셔서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다윗이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왕국의 일을 혼자서 할 수 없기에 최선을 다해 도움을 줄 수 있는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헌신적인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인물들을 보내주셨다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실력이 출중한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세명의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용사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목숨을 걸고 다윗을 위해 헌신하는 삼십 명의 용사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전국에서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몰려든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실력있는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용사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주변의 </a:t>
            </a:r>
            <a:r>
              <a:rPr lang="ko-KR" altLang="en-US" sz="3900" dirty="0" err="1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열방에서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 온 용사들마저도 다윗의 지지가 됨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용사들의 도움으로 다윗 왕국은 튼튼한 왕국이 될 수 있었고</a:t>
            </a:r>
            <a:r>
              <a:rPr lang="en-US" altLang="ko-KR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, </a:t>
            </a:r>
            <a: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/>
            </a:r>
            <a:br>
              <a:rPr lang="en-US" altLang="ko-KR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</a:b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그들의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도움으로 </a:t>
            </a:r>
            <a:r>
              <a:rPr lang="ko-KR" altLang="en-US" sz="3900" dirty="0" smtClean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예루살렘도 </a:t>
            </a: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정복할 수 있었던 것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하나님은 다윗의 왕국을 강건하도록 만들기 위해 돕는 사람들을 보내주신 것</a:t>
            </a:r>
          </a:p>
          <a:p>
            <a:pPr marL="412750" indent="-412750" defTabSz="536575">
              <a:spcBef>
                <a:spcPts val="3800"/>
              </a:spcBef>
              <a:defRPr sz="3380"/>
            </a:pPr>
            <a:r>
              <a:rPr lang="ko-KR" altLang="en-US" sz="3900" dirty="0">
                <a:solidFill>
                  <a:schemeClr val="tx1"/>
                </a:solidFill>
                <a:latin typeface="HY수평선B" pitchFamily="18" charset="-127"/>
                <a:ea typeface="HY수평선B" pitchFamily="18" charset="-127"/>
              </a:rPr>
              <a:t>다윗 왕국은 완전성과 탁월성을 갖춘 완벽한 왕국</a:t>
            </a:r>
          </a:p>
        </p:txBody>
      </p:sp>
    </p:spTree>
    <p:extLst>
      <p:ext uri="{BB962C8B-B14F-4D97-AF65-F5344CB8AC3E}">
        <p14:creationId xmlns:p14="http://schemas.microsoft.com/office/powerpoint/2010/main" val="36180766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theme/theme1.xml><?xml version="1.0" encoding="utf-8"?>
<a:theme xmlns:a="http://schemas.openxmlformats.org/drawingml/2006/main" name="눈금">
  <a:themeElements>
    <a:clrScheme name="눈금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눈금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눈금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pple SD 산돌고딕 Neo 옅은체"/>
        <a:ea typeface="Apple SD 산돌고딕 Neo 옅은체"/>
        <a:cs typeface="Apple SD 산돌고딕 Neo 옅은체"/>
      </a:majorFont>
      <a:minorFont>
        <a:latin typeface="Apple SD 산돌고딕 Neo 옅은체"/>
        <a:ea typeface="Apple SD 산돌고딕 Neo 옅은체"/>
        <a:cs typeface="Apple SD 산돌고딕 Neo 옅은체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pple SD 산돌고딕 Neo 옅은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pple SD 산돌고딕 Neo 옅은체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44</TotalTime>
  <Words>2033</Words>
  <Application>Microsoft Office PowerPoint</Application>
  <PresentationFormat>사용자 지정</PresentationFormat>
  <Paragraphs>406</Paragraphs>
  <Slides>52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52</vt:i4>
      </vt:variant>
    </vt:vector>
  </HeadingPairs>
  <TitlesOfParts>
    <vt:vector size="53" baseType="lpstr">
      <vt:lpstr>눈금</vt:lpstr>
      <vt:lpstr>다윗 은 처음부터 ‘온 이스라엘’의 왕이였다.</vt:lpstr>
      <vt:lpstr>PowerPoint 프레젠테이션</vt:lpstr>
      <vt:lpstr>PowerPoint 프레젠테이션</vt:lpstr>
      <vt:lpstr>PowerPoint 프레젠테이션</vt:lpstr>
      <vt:lpstr>온 이스라엘의 유능한 용사들이  다윗을 절대적으로 지지하였다.</vt:lpstr>
      <vt:lpstr>PowerPoint 프레젠테이션</vt:lpstr>
      <vt:lpstr>PowerPoint 프레젠테이션</vt:lpstr>
      <vt:lpstr>PowerPoint 프레젠테이션</vt:lpstr>
      <vt:lpstr>PowerPoint 프레젠테이션</vt:lpstr>
      <vt:lpstr>다윗에게는 협력자들이 많이 있었다.</vt:lpstr>
      <vt:lpstr>다윗에게는 협력자들이 많이 있었다.</vt:lpstr>
      <vt:lpstr>본문은 크게 두부분으로 구분될 수 있다</vt:lpstr>
      <vt:lpstr>PowerPoint 프레젠테이션</vt:lpstr>
      <vt:lpstr>시글락과 광야의 요새 피난 시절에도  다윗에게는 협력자들이 있었다. </vt:lpstr>
      <vt:lpstr>다윗이 피신해 있을 때 처음 도운 부류는  ‘베냐민 지파 출신의 용사들’이다.</vt:lpstr>
      <vt:lpstr>다윗이 피신해 있을 때 두 번째로 도운 부류는 ‘요단 동쪽의 갓 지파 출신의 용사들’이다.</vt:lpstr>
      <vt:lpstr>다윗이 피신해 있을 때 도운 세 번째 부류는  ‘베냐민과 유다 자손들’이다.</vt:lpstr>
      <vt:lpstr>다윗이 피신해 있을 때 도운 네 번째 부류는  ‘므낫세 지파의 용사들’이다.</vt:lpstr>
      <vt:lpstr>다윗이 피신해 있을 때 도운 네 번째 부류는  ‘므낫세 지파의 용사들’이다.</vt:lpstr>
      <vt:lpstr>열두 지파의 용사들이 헤브론의 다윗에게로 나아왔다</vt:lpstr>
      <vt:lpstr>PowerPoint 프레젠테이션</vt:lpstr>
      <vt:lpstr>PowerPoint 프레젠테이션</vt:lpstr>
      <vt:lpstr>PowerPoint 프레젠테이션</vt:lpstr>
      <vt:lpstr>PowerPoint 프레젠테이션</vt:lpstr>
      <vt:lpstr>다윗은 법궤 앞에서 하나님께 ‘묻는’ 일을  날마다 행했습니다.</vt:lpstr>
      <vt:lpstr>다윗은 법궤의 예루살렘 안치를 축하하는 거국적인  축제를 준비했습니다</vt:lpstr>
      <vt:lpstr>첫째, 다윗은 번제와 화목제를 하나님께 드렸다.</vt:lpstr>
      <vt:lpstr>둘째, 다윗은 ‘여호와의 이름으로 백성에게 축복’하였다</vt:lpstr>
      <vt:lpstr>셋째, 다윗은 법궤의 예루살렘 입성을 기념하기 위해 모든 백성에게 선물을 증정했다.</vt:lpstr>
      <vt:lpstr>넷째 다윗은 법궤 앞에서 지속적으로 하나님을  ‘섬기며 감사하며 찬양하는 레위 사람들’을 세웠습니다</vt:lpstr>
      <vt:lpstr>다윗은 하나님의 은혜를 ‘기억하고’  감사의 찬양을 드렸습니다.</vt:lpstr>
      <vt:lpstr> 다윗의 감사 찬양시는 몇가지 내용으로 요약할 수 있다.</vt:lpstr>
      <vt:lpstr> 다윗의 감사 찬양시는 몇가지 내용으로 요약할 수 있다.</vt:lpstr>
      <vt:lpstr> 다윗의 감사 찬양시는 몇가지 내용으로 요약할 수 있다.</vt:lpstr>
      <vt:lpstr>PowerPoint 프레젠테이션</vt:lpstr>
      <vt:lpstr>다윗은 법궤 앞에서  하나님께 ‘묻는’일을 날마다 행했다.</vt:lpstr>
      <vt:lpstr>PowerPoint 프레젠테이션</vt:lpstr>
      <vt:lpstr>법궤 앞에서 하나님께 ‘묻는’일을 날마다 행할 수 있는 준비를 마친 후에야 비로소 모든 백성과 다윗은 집으로 돌아갔다</vt:lpstr>
      <vt:lpstr>하나님은 다윗에게 ‘영원한 왕조’를 약속하셨습니다. </vt:lpstr>
      <vt:lpstr>다윗은 성전건축을 희망했습니다.</vt:lpstr>
      <vt:lpstr>PowerPoint 프레젠테이션</vt:lpstr>
      <vt:lpstr>PowerPoint 프레젠테이션</vt:lpstr>
      <vt:lpstr>- 하나님은 다윗에게 ‘영원한 집(왕조)’을  지어주겠다고 말씀하셨다.</vt:lpstr>
      <vt:lpstr>PowerPoint 프레젠테이션</vt:lpstr>
      <vt:lpstr>PowerPoint 프레젠테이션</vt:lpstr>
      <vt:lpstr>PowerPoint 프레젠테이션</vt:lpstr>
      <vt:lpstr>PowerPoint 프레젠테이션</vt:lpstr>
      <vt:lpstr>- 다윗은 하나님께 감사의 기도를 드렸습니다.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다윗 은 처음부터 ‘온 이스라엘’ 의 왕이였다.</dc:title>
  <dc:creator>3R-00</dc:creator>
  <cp:lastModifiedBy>3R-00</cp:lastModifiedBy>
  <cp:revision>7</cp:revision>
  <dcterms:modified xsi:type="dcterms:W3CDTF">2016-06-13T06:50:13Z</dcterms:modified>
</cp:coreProperties>
</file>