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70" r:id="rId3"/>
    <p:sldId id="295" r:id="rId4"/>
    <p:sldId id="297" r:id="rId5"/>
    <p:sldId id="298" r:id="rId6"/>
    <p:sldId id="300" r:id="rId7"/>
    <p:sldId id="299" r:id="rId8"/>
    <p:sldId id="322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  <p:sldId id="315" r:id="rId23"/>
    <p:sldId id="314" r:id="rId24"/>
    <p:sldId id="316" r:id="rId25"/>
    <p:sldId id="317" r:id="rId26"/>
    <p:sldId id="318" r:id="rId27"/>
    <p:sldId id="319" r:id="rId28"/>
    <p:sldId id="320" r:id="rId29"/>
    <p:sldId id="321" r:id="rId30"/>
    <p:sldId id="293" r:id="rId3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D2F5"/>
    <a:srgbClr val="36B9FA"/>
    <a:srgbClr val="9FB93E"/>
    <a:srgbClr val="ECF1DB"/>
    <a:srgbClr val="D5E9C9"/>
    <a:srgbClr val="C2D18C"/>
    <a:srgbClr val="847F7E"/>
    <a:srgbClr val="AEDF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72" autoAdjust="0"/>
    <p:restoredTop sz="94660" autoAdjust="0"/>
  </p:normalViewPr>
  <p:slideViewPr>
    <p:cSldViewPr snapToGrid="0" showGuides="1">
      <p:cViewPr>
        <p:scale>
          <a:sx n="75" d="100"/>
          <a:sy n="75" d="100"/>
        </p:scale>
        <p:origin x="-714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8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2C755-7076-4505-95F6-5ED5A2A6607A}" type="datetimeFigureOut">
              <a:rPr lang="ko-KR" altLang="en-US" smtClean="0"/>
              <a:t>2016-09-26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E89B8-C0F5-4C75-B7F4-478737E224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6103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77308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fontAlgn="base" latinLnBrk="1">
              <a:buAutoNum type="arabicPeriod"/>
            </a:pP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벨사살을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느부갓네살의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아들이며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바벨론의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왕으로 소개하지만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벨사살은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바벨론의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마지막 왕인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나보니드의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아들이지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느부갓네살의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아들이 아니다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벨사살은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왕으로 등극한 적도 없다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 fontAlgn="base" latinLnBrk="1">
              <a:buAutoNum type="arabicPeriod"/>
            </a:pP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1"/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메대를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바벨론과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페르시아 사이에 존재했던 왕국으로 분류한 것은 그리스도인들의 기대 구분인 것으로 보이는데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역사적으로 올바르지 않다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이유는 메대 사람들과 페르시아 사람들이 한 왕국을 형성했기 때문이다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메대 왕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=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페르시아 왕</a:t>
            </a:r>
          </a:p>
          <a:p>
            <a:pPr fontAlgn="base" latinLnBrk="1"/>
            <a:endParaRPr lang="en-US" altLang="ko-K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1"/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다리오를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아하수에로의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아들이며 메대 사람으로 소개하는 구절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(9:1)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도 오류가 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메대의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다리오는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역사적으로 존재한 적이 없다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다니엘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저자는 이사야 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13:17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과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예레미야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51:11,28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 비추어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다리오를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메대 사람으로 설정하고 페르시아의 첫 번째 왕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고레스보다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앞선 왕으로 소개하였다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하지만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다리오와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고레스는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서로 다른 국가가 아니었다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그리고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다리오는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페르시아 사람이었다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그는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아하수에로의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아들이 아니라 기원전 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486~465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년에 통치한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고레스의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후계자들 중의 한 사람이었다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다리오가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고레스의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선왕은 결코 아니었다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82108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FE89B8-C0F5-4C75-B7F4-478737E22476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973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045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305-1D17-4271-BAC7-9CE07D6F5A5A}" type="datetimeFigureOut">
              <a:rPr lang="ko-KR" altLang="en-US" smtClean="0"/>
              <a:t>2016-09-26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968C-306C-4467-88C6-1E62C1014C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7820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305-1D17-4271-BAC7-9CE07D6F5A5A}" type="datetimeFigureOut">
              <a:rPr lang="ko-KR" altLang="en-US" smtClean="0"/>
              <a:t>2016-09-26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968C-306C-4467-88C6-1E62C1014C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755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711200" cy="6858000"/>
          </a:xfrm>
          <a:prstGeom prst="rect">
            <a:avLst/>
          </a:prstGeom>
          <a:solidFill>
            <a:srgbClr val="89D2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7668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711200" cy="6858000"/>
          </a:xfrm>
          <a:prstGeom prst="rect">
            <a:avLst/>
          </a:prstGeom>
          <a:solidFill>
            <a:srgbClr val="C2D1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4933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305-1D17-4271-BAC7-9CE07D6F5A5A}" type="datetimeFigureOut">
              <a:rPr lang="ko-KR" altLang="en-US" smtClean="0"/>
              <a:t>2016-09-26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968C-306C-4467-88C6-1E62C1014C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129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305-1D17-4271-BAC7-9CE07D6F5A5A}" type="datetimeFigureOut">
              <a:rPr lang="ko-KR" altLang="en-US" smtClean="0"/>
              <a:t>2016-09-26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968C-306C-4467-88C6-1E62C1014C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415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305-1D17-4271-BAC7-9CE07D6F5A5A}" type="datetimeFigureOut">
              <a:rPr lang="ko-KR" altLang="en-US" smtClean="0"/>
              <a:t>2016-09-26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968C-306C-4467-88C6-1E62C1014C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505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305-1D17-4271-BAC7-9CE07D6F5A5A}" type="datetimeFigureOut">
              <a:rPr lang="ko-KR" altLang="en-US" smtClean="0"/>
              <a:t>2016-09-26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968C-306C-4467-88C6-1E62C1014C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2892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305-1D17-4271-BAC7-9CE07D6F5A5A}" type="datetimeFigureOut">
              <a:rPr lang="ko-KR" altLang="en-US" smtClean="0"/>
              <a:t>2016-09-26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968C-306C-4467-88C6-1E62C1014C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3140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B6305-1D17-4271-BAC7-9CE07D6F5A5A}" type="datetimeFigureOut">
              <a:rPr lang="ko-KR" altLang="en-US" smtClean="0"/>
              <a:t>2016-09-26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0968C-306C-4467-88C6-1E62C1014C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8897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B6305-1D17-4271-BAC7-9CE07D6F5A5A}" type="datetimeFigureOut">
              <a:rPr lang="ko-KR" altLang="en-US" smtClean="0"/>
              <a:t>2016-09-26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0968C-306C-4467-88C6-1E62C1014C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470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cat.org/search?q=au:Frost,+Stanley+Brice.&amp;qt=hot_author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303682" y="2985101"/>
            <a:ext cx="41152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 발표</a:t>
            </a:r>
            <a:endParaRPr lang="ko-KR" altLang="en-US" sz="36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58372" y="3551163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366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54725" y="384684"/>
            <a:ext cx="67585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구약성서 내에서의 다니엘서의 위치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>
                <a:solidFill>
                  <a:srgbClr val="FF0000"/>
                </a:solidFill>
              </a:rPr>
              <a:t>다니엘서가 경전 안으로 들어올 수 있던 이유는</a:t>
            </a:r>
            <a:r>
              <a:rPr lang="en-US" altLang="ko-KR" b="1" dirty="0">
                <a:solidFill>
                  <a:srgbClr val="FF0000"/>
                </a:solidFill>
              </a:rPr>
              <a:t>?</a:t>
            </a:r>
            <a:endParaRPr lang="ko-KR" altLang="en-US" b="1" dirty="0">
              <a:solidFill>
                <a:srgbClr val="FF0000"/>
              </a:solidFill>
            </a:endParaRPr>
          </a:p>
          <a:p>
            <a:pPr algn="just" fontAlgn="base"/>
            <a:r>
              <a:rPr lang="en-US" altLang="ko-KR" b="1" dirty="0"/>
              <a:t>- </a:t>
            </a:r>
            <a:r>
              <a:rPr lang="ko-KR" altLang="en-US" b="1" dirty="0"/>
              <a:t>짜임새 있게 구성된 문학형식</a:t>
            </a:r>
          </a:p>
          <a:p>
            <a:pPr algn="just" fontAlgn="base"/>
            <a:r>
              <a:rPr lang="en-US" altLang="ko-KR" b="1" dirty="0" smtClean="0"/>
              <a:t>- </a:t>
            </a:r>
            <a:r>
              <a:rPr lang="ko-KR" altLang="en-US" b="1" dirty="0" smtClean="0"/>
              <a:t>유대인의 </a:t>
            </a:r>
            <a:r>
              <a:rPr lang="ko-KR" altLang="en-US" b="1" dirty="0"/>
              <a:t>신앙을 격려하고 모세 율법에 대한 충성을 강조하였기 </a:t>
            </a:r>
            <a:r>
              <a:rPr lang="ko-KR" altLang="en-US" b="1" dirty="0" smtClean="0"/>
              <a:t>때문</a:t>
            </a:r>
            <a:endParaRPr lang="en-US" altLang="ko-KR" b="1" dirty="0" smtClean="0"/>
          </a:p>
          <a:p>
            <a:pPr marL="285750" indent="-285750" algn="just" fontAlgn="base">
              <a:buFontTx/>
              <a:buChar char="-"/>
            </a:pPr>
            <a:endParaRPr lang="ko-KR" altLang="en-US" b="1" dirty="0"/>
          </a:p>
          <a:p>
            <a:pPr algn="just" fontAlgn="base"/>
            <a:r>
              <a:rPr lang="ko-KR" altLang="en-US" b="1" dirty="0" err="1"/>
              <a:t>다니엘은</a:t>
            </a:r>
            <a:r>
              <a:rPr lang="ko-KR" altLang="en-US" b="1" dirty="0"/>
              <a:t> </a:t>
            </a:r>
            <a:r>
              <a:rPr lang="ko-KR" altLang="en-US" b="1" dirty="0" err="1">
                <a:solidFill>
                  <a:srgbClr val="FF0000"/>
                </a:solidFill>
              </a:rPr>
              <a:t>레위기적인</a:t>
            </a:r>
            <a:r>
              <a:rPr lang="ko-KR" altLang="en-US" b="1" dirty="0">
                <a:solidFill>
                  <a:srgbClr val="FF0000"/>
                </a:solidFill>
              </a:rPr>
              <a:t> 의식에 충실한 인물</a:t>
            </a:r>
            <a:r>
              <a:rPr lang="ko-KR" altLang="en-US" b="1" dirty="0"/>
              <a:t>로 소개하고 있다</a:t>
            </a:r>
            <a:r>
              <a:rPr lang="en-US" altLang="ko-KR" b="1" u="sng" dirty="0"/>
              <a:t>. </a:t>
            </a:r>
            <a:r>
              <a:rPr lang="ko-KR" altLang="en-US" b="1" u="sng" dirty="0"/>
              <a:t>음식과 여자에 대해 철저히 금욕주의적인 </a:t>
            </a:r>
            <a:r>
              <a:rPr lang="ko-KR" altLang="en-US" b="1" u="sng" dirty="0" err="1"/>
              <a:t>생활을하며</a:t>
            </a:r>
            <a:r>
              <a:rPr lang="ko-KR" altLang="en-US" b="1" u="sng" dirty="0"/>
              <a:t> 하나님을 두려워하는 고결한 신앙의 소유자</a:t>
            </a:r>
            <a:r>
              <a:rPr lang="en-US" altLang="ko-KR" b="1" u="sng" dirty="0"/>
              <a:t>. </a:t>
            </a:r>
            <a:r>
              <a:rPr lang="ko-KR" altLang="en-US" b="1" u="sng" dirty="0"/>
              <a:t>금식과 기도의 헌신에 익숙해 있던 자다</a:t>
            </a:r>
            <a:r>
              <a:rPr lang="en-US" altLang="ko-KR" b="1" u="sng" dirty="0"/>
              <a:t>.</a:t>
            </a:r>
            <a:endParaRPr lang="ko-KR" altLang="en-US" b="1" u="sng" dirty="0"/>
          </a:p>
          <a:p>
            <a:pPr algn="just" fontAlgn="base"/>
            <a:endParaRPr lang="en-US" altLang="ko-KR" b="1" dirty="0" smtClean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8997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78669" y="385096"/>
            <a:ext cx="5110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다니엘서의 구조와 내용들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/>
              <a:t>다니엘서는 </a:t>
            </a:r>
            <a:r>
              <a:rPr lang="ko-KR" altLang="en-US" b="1" dirty="0">
                <a:solidFill>
                  <a:srgbClr val="FF0000"/>
                </a:solidFill>
              </a:rPr>
              <a:t>바벨론 왕국에서 </a:t>
            </a:r>
            <a:r>
              <a:rPr lang="ko-KR" altLang="en-US" b="1" dirty="0" err="1">
                <a:solidFill>
                  <a:srgbClr val="FF0000"/>
                </a:solidFill>
              </a:rPr>
              <a:t>메대와</a:t>
            </a:r>
            <a:r>
              <a:rPr lang="ko-KR" altLang="en-US" b="1" dirty="0">
                <a:solidFill>
                  <a:srgbClr val="FF0000"/>
                </a:solidFill>
              </a:rPr>
              <a:t> 페르시아 왕국으로 넘어가는 고대 근동의 대변혁의 시기</a:t>
            </a:r>
            <a:r>
              <a:rPr lang="ko-KR" altLang="en-US" b="1" dirty="0"/>
              <a:t>를 다루고 있다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en-US" altLang="ko-KR" b="1" dirty="0"/>
          </a:p>
          <a:p>
            <a:pPr algn="just" fontAlgn="base"/>
            <a:r>
              <a:rPr lang="ko-KR" altLang="en-US" b="1" dirty="0" err="1" smtClean="0"/>
              <a:t>다니엘을</a:t>
            </a:r>
            <a:r>
              <a:rPr lang="ko-KR" altLang="en-US" b="1" dirty="0" smtClean="0"/>
              <a:t> 당시 </a:t>
            </a:r>
            <a:r>
              <a:rPr lang="ko-KR" altLang="en-US" b="1" dirty="0">
                <a:solidFill>
                  <a:srgbClr val="FF0000"/>
                </a:solidFill>
              </a:rPr>
              <a:t>왕들의 꿈과 기이한 문서를 해석하여 궁중의 고위직에까지 오르게 되는 인물로 소개되고 </a:t>
            </a:r>
            <a:r>
              <a:rPr lang="ko-KR" altLang="en-US" b="1" dirty="0"/>
              <a:t>있다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en-US" altLang="ko-KR" b="1" dirty="0"/>
          </a:p>
          <a:p>
            <a:pPr algn="just" fontAlgn="base"/>
            <a:r>
              <a:rPr lang="ko-KR" altLang="en-US" b="1" dirty="0"/>
              <a:t>다니엘서의 </a:t>
            </a:r>
            <a:r>
              <a:rPr lang="ko-KR" altLang="en-US" b="1" u="sng" dirty="0"/>
              <a:t>일부 내용들은 정확한 역사적 사건들을 배경</a:t>
            </a:r>
            <a:r>
              <a:rPr lang="ko-KR" altLang="en-US" b="1" dirty="0"/>
              <a:t>으로 하고 있지만</a:t>
            </a:r>
            <a:r>
              <a:rPr lang="en-US" altLang="ko-KR" b="1" dirty="0"/>
              <a:t>(11:3-4</a:t>
            </a:r>
            <a:r>
              <a:rPr lang="en-US" altLang="ko-KR" b="1" dirty="0" smtClean="0"/>
              <a:t>),</a:t>
            </a:r>
          </a:p>
          <a:p>
            <a:pPr algn="just" fontAlgn="base"/>
            <a:r>
              <a:rPr lang="ko-KR" altLang="en-US" b="1" u="sng" dirty="0" err="1" smtClean="0"/>
              <a:t>바벨론과</a:t>
            </a:r>
            <a:r>
              <a:rPr lang="ko-KR" altLang="en-US" b="1" u="sng" dirty="0" smtClean="0"/>
              <a:t> </a:t>
            </a:r>
            <a:r>
              <a:rPr lang="ko-KR" altLang="en-US" b="1" u="sng" dirty="0"/>
              <a:t>페르시아의 시대에 대한 부분은 신뢰할 만한 것은 되지 </a:t>
            </a:r>
            <a:r>
              <a:rPr lang="ko-KR" altLang="en-US" b="1" u="sng" dirty="0" smtClean="0"/>
              <a:t>못한다</a:t>
            </a:r>
            <a:r>
              <a:rPr lang="en-US" altLang="ko-KR" b="1" dirty="0" smtClean="0"/>
              <a:t>(</a:t>
            </a:r>
            <a:r>
              <a:rPr lang="en-US" altLang="ko-KR" b="1" dirty="0"/>
              <a:t>1:1-2,5:1,30-31,9:1</a:t>
            </a:r>
            <a:r>
              <a:rPr lang="en-US" altLang="ko-KR" b="1" dirty="0" smtClean="0"/>
              <a:t>).</a:t>
            </a:r>
            <a:endParaRPr lang="ko-KR" altLang="en-US" b="1" dirty="0"/>
          </a:p>
          <a:p>
            <a:pPr algn="just" fontAlgn="base"/>
            <a:endParaRPr lang="ko-KR" altLang="en-US" b="1" dirty="0"/>
          </a:p>
        </p:txBody>
      </p:sp>
      <p:sp>
        <p:nvSpPr>
          <p:cNvPr id="7" name="직사각형 6"/>
          <p:cNvSpPr/>
          <p:nvPr/>
        </p:nvSpPr>
        <p:spPr>
          <a:xfrm>
            <a:off x="6795985" y="1584919"/>
            <a:ext cx="47283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b="1" dirty="0" err="1"/>
              <a:t>맞는점</a:t>
            </a:r>
            <a:r>
              <a:rPr lang="en-US" altLang="ko-KR" b="1" dirty="0"/>
              <a:t>: </a:t>
            </a:r>
            <a:r>
              <a:rPr lang="ko-KR" altLang="en-US" b="1" dirty="0" err="1"/>
              <a:t>안티오코스</a:t>
            </a:r>
            <a:r>
              <a:rPr lang="ko-KR" altLang="en-US" b="1" dirty="0"/>
              <a:t> </a:t>
            </a:r>
            <a:r>
              <a:rPr lang="en-US" altLang="ko-KR" b="1" dirty="0"/>
              <a:t>4</a:t>
            </a:r>
            <a:r>
              <a:rPr lang="ko-KR" altLang="en-US" b="1" dirty="0"/>
              <a:t>세의 재위 마지막 기간에 일어난 몇몇 </a:t>
            </a:r>
            <a:r>
              <a:rPr lang="ko-KR" altLang="en-US" b="1" dirty="0" smtClean="0"/>
              <a:t>사건들</a:t>
            </a:r>
            <a:endParaRPr lang="en-US" altLang="ko-KR" b="1" dirty="0" smtClean="0"/>
          </a:p>
          <a:p>
            <a:pPr fontAlgn="base"/>
            <a:endParaRPr lang="en-US" altLang="ko-KR" b="1" dirty="0"/>
          </a:p>
          <a:p>
            <a:pPr fontAlgn="base"/>
            <a:r>
              <a:rPr lang="ko-KR" altLang="en-US" b="1" dirty="0" err="1" smtClean="0"/>
              <a:t>틀린점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뒤에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표를 참고</a:t>
            </a:r>
            <a:endParaRPr lang="ko-KR" altLang="en-US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8072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78669" y="385096"/>
            <a:ext cx="5110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다니엘서의 구조와 내용들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006" y="1524000"/>
            <a:ext cx="8395015" cy="4880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745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78669" y="385096"/>
            <a:ext cx="5110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다니엘서의 구조와 내용들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/>
              <a:t>다니엘서의 해석 </a:t>
            </a:r>
            <a:r>
              <a:rPr lang="ko-KR" altLang="en-US" b="1" dirty="0" smtClean="0"/>
              <a:t>난제</a:t>
            </a:r>
            <a:endParaRPr lang="en-US" altLang="ko-KR" b="1" dirty="0" smtClean="0"/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/>
              <a:t>첫째</a:t>
            </a:r>
            <a:r>
              <a:rPr lang="en-US" altLang="ko-KR" b="1" dirty="0"/>
              <a:t>. </a:t>
            </a:r>
            <a:r>
              <a:rPr lang="ko-KR" altLang="en-US" b="1" dirty="0">
                <a:solidFill>
                  <a:srgbClr val="FF0000"/>
                </a:solidFill>
              </a:rPr>
              <a:t>언어의 층이 형식상의 구분과 일치하지 않다는 점</a:t>
            </a:r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 smtClean="0"/>
              <a:t>다니엘서는 </a:t>
            </a:r>
            <a:r>
              <a:rPr lang="ko-KR" altLang="en-US" b="1" dirty="0"/>
              <a:t>언어상으로 볼 때 ‘히브리어</a:t>
            </a:r>
            <a:r>
              <a:rPr lang="en-US" altLang="ko-KR" b="1" dirty="0"/>
              <a:t>(1:1-2:4a)-</a:t>
            </a:r>
            <a:r>
              <a:rPr lang="ko-KR" altLang="en-US" b="1" dirty="0"/>
              <a:t>아람어</a:t>
            </a:r>
            <a:r>
              <a:rPr lang="en-US" altLang="ko-KR" b="1" dirty="0"/>
              <a:t>(2:4b-7:28)-</a:t>
            </a:r>
            <a:r>
              <a:rPr lang="ko-KR" altLang="en-US" b="1" dirty="0"/>
              <a:t>히브리어</a:t>
            </a:r>
            <a:r>
              <a:rPr lang="en-US" altLang="ko-KR" b="1" dirty="0"/>
              <a:t>(8:1-12:13)’</a:t>
            </a:r>
            <a:r>
              <a:rPr lang="ko-KR" altLang="en-US" b="1" dirty="0"/>
              <a:t>순서로 구성되어 있다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en-US" altLang="ko-KR" b="1" dirty="0"/>
          </a:p>
          <a:p>
            <a:pPr algn="just" fontAlgn="base"/>
            <a:r>
              <a:rPr lang="ko-KR" altLang="en-US" b="1" dirty="0" smtClean="0"/>
              <a:t>하지만 </a:t>
            </a:r>
            <a:r>
              <a:rPr lang="ko-KR" altLang="en-US" b="1" dirty="0"/>
              <a:t>형식적인 면에서 볼 때 ‘도입부</a:t>
            </a:r>
            <a:r>
              <a:rPr lang="en-US" altLang="ko-KR" b="1" dirty="0"/>
              <a:t>(1:1-2:4a)-</a:t>
            </a:r>
            <a:r>
              <a:rPr lang="ko-KR" altLang="en-US" b="1" dirty="0" err="1"/>
              <a:t>역사적설화들</a:t>
            </a:r>
            <a:r>
              <a:rPr lang="en-US" altLang="ko-KR" b="1" dirty="0"/>
              <a:t>(2:4b-6:28)-</a:t>
            </a:r>
            <a:r>
              <a:rPr lang="ko-KR" altLang="en-US" b="1" dirty="0"/>
              <a:t>환상보도들</a:t>
            </a:r>
            <a:r>
              <a:rPr lang="en-US" altLang="ko-KR" b="1" dirty="0"/>
              <a:t>(7:1-12:13)’</a:t>
            </a:r>
            <a:r>
              <a:rPr lang="ko-KR" altLang="en-US" b="1" dirty="0"/>
              <a:t>로 나뉘어야 한다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6583735"/>
              </p:ext>
            </p:extLst>
          </p:nvPr>
        </p:nvGraphicFramePr>
        <p:xfrm>
          <a:off x="6608716" y="1892300"/>
          <a:ext cx="5327904" cy="1536699"/>
        </p:xfrm>
        <a:graphic>
          <a:graphicData uri="http://schemas.openxmlformats.org/drawingml/2006/table">
            <a:tbl>
              <a:tblPr/>
              <a:tblGrid>
                <a:gridCol w="1775968"/>
                <a:gridCol w="1775968"/>
                <a:gridCol w="1775968"/>
              </a:tblGrid>
              <a:tr h="1536699"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1-6</a:t>
                      </a: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장은 설화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-3</a:t>
                      </a: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인칭보도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중심에 있는 </a:t>
                      </a:r>
                      <a:r>
                        <a:rPr lang="en-US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</a:t>
                      </a:r>
                      <a:r>
                        <a:rPr lang="ko-KR" altLang="en-US" sz="1600" b="1" kern="0" spc="0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장이 </a:t>
                      </a: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아람어 층이지만 환상을 보도함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7-12</a:t>
                      </a: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장은 환상</a:t>
                      </a:r>
                    </a:p>
                    <a:p>
                      <a:pPr marL="0" marR="0" indent="0" algn="just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1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-1</a:t>
                      </a: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인칭 보도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432175" y="37401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777142"/>
              </p:ext>
            </p:extLst>
          </p:nvPr>
        </p:nvGraphicFramePr>
        <p:xfrm>
          <a:off x="6594475" y="4013486"/>
          <a:ext cx="5327650" cy="1490728"/>
        </p:xfrm>
        <a:graphic>
          <a:graphicData uri="http://schemas.openxmlformats.org/drawingml/2006/table">
            <a:tbl>
              <a:tblPr/>
              <a:tblGrid>
                <a:gridCol w="1065530"/>
                <a:gridCol w="1065530"/>
                <a:gridCol w="1065530"/>
                <a:gridCol w="1065530"/>
                <a:gridCol w="1065530"/>
              </a:tblGrid>
              <a:tr h="27063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유형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Part1. </a:t>
                      </a:r>
                      <a:r>
                        <a:rPr lang="ko-KR" altLang="en-US" sz="1600" b="1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역사설화들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Part2. </a:t>
                      </a:r>
                      <a:r>
                        <a:rPr lang="ko-KR" altLang="en-US" sz="1600" b="1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환상들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7063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구조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도입부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B8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본론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0BE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도입부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B8B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본론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0BEE0"/>
                    </a:solidFill>
                  </a:tcPr>
                </a:tc>
              </a:tr>
              <a:tr h="27063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언어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히브리어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아람어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아람어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히브리어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63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본문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1:1-2:4a</a:t>
                      </a:r>
                      <a:endParaRPr 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2:4b-6:28</a:t>
                      </a:r>
                      <a:endParaRPr 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7:1-28</a:t>
                      </a:r>
                      <a:endParaRPr 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8:1-12:13</a:t>
                      </a:r>
                      <a:endParaRPr 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432175" y="35115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420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78669" y="385096"/>
            <a:ext cx="5110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다니엘서의 구조와 내용들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/>
              <a:t>역사설화들과 환상들을 결합시킨 </a:t>
            </a:r>
            <a:r>
              <a:rPr lang="ko-KR" altLang="en-US" b="1" dirty="0">
                <a:solidFill>
                  <a:srgbClr val="FF0000"/>
                </a:solidFill>
              </a:rPr>
              <a:t>다니엘서의 </a:t>
            </a:r>
            <a:r>
              <a:rPr lang="ko-KR" altLang="en-US" b="1" dirty="0" smtClean="0">
                <a:solidFill>
                  <a:srgbClr val="FF0000"/>
                </a:solidFill>
              </a:rPr>
              <a:t>편집의도는</a:t>
            </a:r>
            <a:r>
              <a:rPr lang="en-US" altLang="ko-KR" b="1" dirty="0" smtClean="0">
                <a:solidFill>
                  <a:srgbClr val="FF0000"/>
                </a:solidFill>
              </a:rPr>
              <a:t>?</a:t>
            </a:r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/>
              <a:t>유대적인 신앙의 정절을 지킨 자들에 관한 옛 전설적인 역사 증언들을 앞에 위치시킴으로써 </a:t>
            </a:r>
            <a:r>
              <a:rPr lang="ko-KR" altLang="en-US" b="1" u="sng" dirty="0" err="1">
                <a:solidFill>
                  <a:srgbClr val="FF0000"/>
                </a:solidFill>
              </a:rPr>
              <a:t>안티오코스</a:t>
            </a:r>
            <a:r>
              <a:rPr lang="ko-KR" altLang="en-US" b="1" u="sng" dirty="0">
                <a:solidFill>
                  <a:srgbClr val="FF0000"/>
                </a:solidFill>
              </a:rPr>
              <a:t> </a:t>
            </a:r>
            <a:r>
              <a:rPr lang="en-US" altLang="ko-KR" b="1" u="sng" dirty="0">
                <a:solidFill>
                  <a:srgbClr val="FF0000"/>
                </a:solidFill>
              </a:rPr>
              <a:t>4</a:t>
            </a:r>
            <a:r>
              <a:rPr lang="ko-KR" altLang="en-US" b="1" u="sng" dirty="0">
                <a:solidFill>
                  <a:srgbClr val="FF0000"/>
                </a:solidFill>
              </a:rPr>
              <a:t>세 시대에 신앙적인 박해를 받으며 순교에 직면해 있는 자들에게 </a:t>
            </a:r>
            <a:r>
              <a:rPr lang="ko-KR" altLang="en-US" b="1" u="sng" dirty="0" err="1">
                <a:solidFill>
                  <a:srgbClr val="FF0000"/>
                </a:solidFill>
              </a:rPr>
              <a:t>다니엘처럼</a:t>
            </a:r>
            <a:r>
              <a:rPr lang="ko-KR" altLang="en-US" b="1" u="sng" dirty="0">
                <a:solidFill>
                  <a:srgbClr val="FF0000"/>
                </a:solidFill>
              </a:rPr>
              <a:t> 하나님의 의로우심과 진실하심에 대한 믿음을 끝까지 간직할 것을 권면하려는 것이다</a:t>
            </a:r>
            <a:r>
              <a:rPr lang="en-US" altLang="ko-KR" b="1" u="sng" dirty="0" smtClean="0">
                <a:solidFill>
                  <a:srgbClr val="FF0000"/>
                </a:solidFill>
              </a:rPr>
              <a:t>.</a:t>
            </a:r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/>
              <a:t>고난의 시간이 거의 다 흘러갔고 하나님이 세계의 종말을 준비하고 계시다는 것과 그분의 영원한 통치의 시간이 가까지 도래하고 있음을 말한다</a:t>
            </a:r>
            <a:r>
              <a:rPr lang="en-US" altLang="ko-KR" b="1" dirty="0" smtClean="0"/>
              <a:t>.</a:t>
            </a:r>
            <a:endParaRPr lang="ko-KR" altLang="en-US" b="1" dirty="0"/>
          </a:p>
        </p:txBody>
      </p:sp>
      <p:sp>
        <p:nvSpPr>
          <p:cNvPr id="7" name="직사각형 6"/>
          <p:cNvSpPr/>
          <p:nvPr/>
        </p:nvSpPr>
        <p:spPr>
          <a:xfrm>
            <a:off x="6795985" y="1584919"/>
            <a:ext cx="47283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/>
              <a:t>믿음을 지키다가 순교한 자들은 영원한 생명을 얻고</a:t>
            </a:r>
            <a:r>
              <a:rPr lang="en-US" altLang="ko-KR" b="1" dirty="0"/>
              <a:t>, </a:t>
            </a:r>
            <a:r>
              <a:rPr lang="ko-KR" altLang="en-US" b="1" dirty="0"/>
              <a:t>그렇지 못한 자들은 영원한 수치를 당할 것임을 확신하고 있다</a:t>
            </a:r>
            <a:r>
              <a:rPr lang="en-US" altLang="ko-KR" b="1" dirty="0"/>
              <a:t>.(12:2)</a:t>
            </a:r>
            <a:endParaRPr lang="ko-KR" altLang="en-US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2206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63899" y="385096"/>
            <a:ext cx="70695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Part.1          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</a:t>
            </a:r>
            <a:r>
              <a: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역사 설화들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(1:1-6:28)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 err="1"/>
              <a:t>다니엘이</a:t>
            </a:r>
            <a:r>
              <a:rPr lang="ko-KR" altLang="en-US" b="1" dirty="0"/>
              <a:t> 바벨론 왕궁에서 하나님을 향해 신실한 믿음을 지킨 것과 관련된 전설적인 </a:t>
            </a:r>
            <a:r>
              <a:rPr lang="en-US" altLang="ko-KR" b="1" dirty="0"/>
              <a:t>6</a:t>
            </a:r>
            <a:r>
              <a:rPr lang="ko-KR" altLang="en-US" b="1" dirty="0"/>
              <a:t>개의 역사설화들의 모음집이다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/>
              <a:t>문학유형</a:t>
            </a:r>
            <a:r>
              <a:rPr lang="en-US" altLang="ko-KR" b="1" dirty="0"/>
              <a:t>: </a:t>
            </a:r>
            <a:r>
              <a:rPr lang="ko-KR" altLang="en-US" b="1" dirty="0">
                <a:solidFill>
                  <a:srgbClr val="FF0000"/>
                </a:solidFill>
              </a:rPr>
              <a:t>궁중설화</a:t>
            </a:r>
            <a:r>
              <a:rPr lang="en-US" altLang="ko-KR" b="1" dirty="0">
                <a:solidFill>
                  <a:srgbClr val="FF0000"/>
                </a:solidFill>
              </a:rPr>
              <a:t>(court-tale)</a:t>
            </a:r>
            <a:endParaRPr lang="ko-KR" altLang="en-US" b="1" dirty="0">
              <a:solidFill>
                <a:srgbClr val="FF0000"/>
              </a:solidFill>
            </a:endParaRPr>
          </a:p>
          <a:p>
            <a:pPr algn="just" fontAlgn="base"/>
            <a:r>
              <a:rPr lang="ko-KR" altLang="en-US" b="1" dirty="0" err="1"/>
              <a:t>느부갓네살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벨사살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다리오의</a:t>
            </a:r>
            <a:r>
              <a:rPr lang="ko-KR" altLang="en-US" b="1" dirty="0" smtClean="0"/>
              <a:t> </a:t>
            </a:r>
            <a:r>
              <a:rPr lang="ko-KR" altLang="en-US" b="1" dirty="0"/>
              <a:t>이방 왕실에서 </a:t>
            </a:r>
            <a:r>
              <a:rPr lang="ko-KR" altLang="en-US" b="1" dirty="0" err="1"/>
              <a:t>다니엘이</a:t>
            </a:r>
            <a:r>
              <a:rPr lang="ko-KR" altLang="en-US" b="1" dirty="0"/>
              <a:t> </a:t>
            </a:r>
            <a:r>
              <a:rPr lang="ko-KR" altLang="en-US" b="1" u="sng" dirty="0"/>
              <a:t>어떻게 활동했는가를 보여 주고 있다</a:t>
            </a:r>
            <a:r>
              <a:rPr lang="en-US" altLang="ko-KR" b="1" u="sng" dirty="0"/>
              <a:t>.</a:t>
            </a:r>
            <a:endParaRPr lang="ko-KR" altLang="en-US" b="1" u="sng" dirty="0"/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 smtClean="0"/>
              <a:t>여기에 </a:t>
            </a:r>
            <a:r>
              <a:rPr lang="ko-KR" altLang="en-US" b="1" dirty="0"/>
              <a:t>등장하는 인물들의 이름과 지명</a:t>
            </a:r>
            <a:r>
              <a:rPr lang="en-US" altLang="ko-KR" b="1" dirty="0"/>
              <a:t>, </a:t>
            </a:r>
            <a:r>
              <a:rPr lang="ko-KR" altLang="en-US" b="1" dirty="0"/>
              <a:t>관직명과 법률 관례들</a:t>
            </a:r>
            <a:r>
              <a:rPr lang="en-US" altLang="ko-KR" b="1" dirty="0"/>
              <a:t>, </a:t>
            </a:r>
            <a:r>
              <a:rPr lang="ko-KR" altLang="en-US" b="1" dirty="0"/>
              <a:t>연대와 연령의 진술들은 다니엘서의 </a:t>
            </a:r>
            <a:r>
              <a:rPr lang="ko-KR" altLang="en-US" b="1" dirty="0">
                <a:solidFill>
                  <a:srgbClr val="FF0000"/>
                </a:solidFill>
              </a:rPr>
              <a:t>역사적 신뢰성을 높이기 위해 </a:t>
            </a:r>
            <a:r>
              <a:rPr lang="ko-KR" altLang="en-US" b="1" dirty="0"/>
              <a:t>과거의 기억들을 빌려 </a:t>
            </a:r>
            <a:r>
              <a:rPr lang="ko-KR" altLang="en-US" b="1" dirty="0" smtClean="0"/>
              <a:t>온 것들이다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66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65981" y="385095"/>
            <a:ext cx="4136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(1)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도입부 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(1:1-2:4a)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en-US" b="1" dirty="0" smtClean="0">
                <a:solidFill>
                  <a:srgbClr val="000000"/>
                </a:solidFill>
                <a:latin typeface="+mn-ea"/>
                <a:cs typeface="굴림" pitchFamily="50" charset="-127"/>
              </a:rPr>
              <a:t>도입부에서는 </a:t>
            </a:r>
            <a:r>
              <a:rPr kumimoji="1" lang="ko-KR" altLang="ko-KR" b="1" dirty="0" err="1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다니엘을</a:t>
            </a:r>
            <a:r>
              <a:rPr kumimoji="1" lang="ko-KR" altLang="ko-KR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 </a:t>
            </a:r>
            <a:r>
              <a:rPr kumimoji="1" lang="ko-KR" altLang="ko-KR" b="1" dirty="0" err="1">
                <a:solidFill>
                  <a:srgbClr val="FF0000"/>
                </a:solidFill>
                <a:latin typeface="+mn-ea"/>
                <a:cs typeface="굴림" pitchFamily="50" charset="-127"/>
              </a:rPr>
              <a:t>유다의</a:t>
            </a:r>
            <a:r>
              <a:rPr kumimoji="1" lang="ko-KR" altLang="ko-KR" b="1" dirty="0">
                <a:solidFill>
                  <a:srgbClr val="FF0000"/>
                </a:solidFill>
                <a:latin typeface="+mn-ea"/>
                <a:cs typeface="굴림" pitchFamily="50" charset="-127"/>
              </a:rPr>
              <a:t> 다윗 왕족 또는 귀족의 일원으로 소개</a:t>
            </a:r>
            <a:r>
              <a:rPr kumimoji="1" lang="ko-KR" altLang="ko-KR" b="1" dirty="0">
                <a:solidFill>
                  <a:srgbClr val="000000"/>
                </a:solidFill>
                <a:latin typeface="+mn-ea"/>
                <a:cs typeface="굴림" pitchFamily="50" charset="-127"/>
              </a:rPr>
              <a:t>한다</a:t>
            </a:r>
            <a:r>
              <a:rPr kumimoji="1" lang="en-US" altLang="ko-KR" b="1" dirty="0">
                <a:solidFill>
                  <a:srgbClr val="000000"/>
                </a:solidFill>
                <a:latin typeface="+mn-ea"/>
                <a:cs typeface="굴림" pitchFamily="50" charset="-127"/>
              </a:rPr>
              <a:t>. </a:t>
            </a:r>
            <a:r>
              <a:rPr kumimoji="1" lang="ko-KR" altLang="en-US" b="1" u="sng" dirty="0" err="1">
                <a:solidFill>
                  <a:srgbClr val="000000"/>
                </a:solidFill>
                <a:latin typeface="+mn-ea"/>
                <a:cs typeface="굴림" pitchFamily="50" charset="-127"/>
              </a:rPr>
              <a:t>다니엘이</a:t>
            </a:r>
            <a:r>
              <a:rPr kumimoji="1" lang="ko-KR" altLang="en-US" b="1" u="sng" dirty="0">
                <a:solidFill>
                  <a:srgbClr val="000000"/>
                </a:solidFill>
                <a:latin typeface="+mn-ea"/>
                <a:cs typeface="굴림" pitchFamily="50" charset="-127"/>
              </a:rPr>
              <a:t> 누구인지를 밝혀 주고 있다</a:t>
            </a:r>
            <a:r>
              <a:rPr kumimoji="1" lang="en-US" altLang="ko-KR" b="1" u="sng" dirty="0">
                <a:solidFill>
                  <a:srgbClr val="000000"/>
                </a:solidFill>
                <a:latin typeface="+mn-ea"/>
                <a:cs typeface="굴림" pitchFamily="50" charset="-127"/>
              </a:rPr>
              <a:t>.</a:t>
            </a:r>
            <a:r>
              <a:rPr kumimoji="1" lang="en-US" altLang="ko-KR" b="1" dirty="0">
                <a:solidFill>
                  <a:srgbClr val="000000"/>
                </a:solidFill>
                <a:latin typeface="+mn-ea"/>
                <a:cs typeface="굴림" pitchFamily="50" charset="-127"/>
              </a:rPr>
              <a:t> </a:t>
            </a:r>
            <a:endParaRPr kumimoji="1" lang="en-US" altLang="ko-KR" sz="2400" b="1" dirty="0">
              <a:latin typeface="+mn-ea"/>
              <a:cs typeface="굴림" pitchFamily="50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b="1" dirty="0" smtClean="0">
              <a:solidFill>
                <a:srgbClr val="000000"/>
              </a:solidFill>
              <a:latin typeface="+mn-ea"/>
              <a:cs typeface="굴림" pitchFamily="50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b="1" dirty="0" err="1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다니엘은</a:t>
            </a:r>
            <a:r>
              <a:rPr kumimoji="1" lang="en-US" altLang="ko-KR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?</a:t>
            </a: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b="1" dirty="0" smtClean="0">
              <a:solidFill>
                <a:srgbClr val="FF0000"/>
              </a:solidFill>
              <a:latin typeface="+mn-ea"/>
              <a:cs typeface="굴림" pitchFamily="50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b="1" dirty="0" smtClean="0">
                <a:solidFill>
                  <a:srgbClr val="000000"/>
                </a:solidFill>
                <a:latin typeface="+mn-ea"/>
                <a:cs typeface="굴림" pitchFamily="50" charset="-127"/>
              </a:rPr>
              <a:t>기원전 </a:t>
            </a:r>
            <a:r>
              <a:rPr kumimoji="1" lang="en-US" altLang="ko-KR" b="1" dirty="0">
                <a:solidFill>
                  <a:srgbClr val="000000"/>
                </a:solidFill>
                <a:latin typeface="+mn-ea"/>
                <a:cs typeface="굴림" pitchFamily="50" charset="-127"/>
              </a:rPr>
              <a:t>607</a:t>
            </a:r>
            <a:r>
              <a:rPr kumimoji="1" lang="ko-KR" altLang="en-US" b="1" dirty="0">
                <a:solidFill>
                  <a:srgbClr val="000000"/>
                </a:solidFill>
                <a:latin typeface="+mn-ea"/>
                <a:cs typeface="굴림" pitchFamily="50" charset="-127"/>
              </a:rPr>
              <a:t>년 </a:t>
            </a:r>
            <a:r>
              <a:rPr kumimoji="1" lang="ko-KR" altLang="en-US" b="1" dirty="0" err="1">
                <a:solidFill>
                  <a:srgbClr val="000000"/>
                </a:solidFill>
                <a:latin typeface="+mn-ea"/>
                <a:cs typeface="굴림" pitchFamily="50" charset="-127"/>
              </a:rPr>
              <a:t>여호야김</a:t>
            </a:r>
            <a:r>
              <a:rPr kumimoji="1" lang="ko-KR" altLang="en-US" b="1" dirty="0">
                <a:solidFill>
                  <a:srgbClr val="000000"/>
                </a:solidFill>
                <a:latin typeface="+mn-ea"/>
                <a:cs typeface="굴림" pitchFamily="50" charset="-127"/>
              </a:rPr>
              <a:t> 통치 </a:t>
            </a:r>
            <a:r>
              <a:rPr kumimoji="1" lang="en-US" altLang="ko-KR" b="1" dirty="0">
                <a:solidFill>
                  <a:srgbClr val="000000"/>
                </a:solidFill>
                <a:latin typeface="+mn-ea"/>
                <a:cs typeface="굴림" pitchFamily="50" charset="-127"/>
              </a:rPr>
              <a:t>3</a:t>
            </a:r>
            <a:r>
              <a:rPr kumimoji="1" lang="ko-KR" altLang="en-US" b="1" dirty="0">
                <a:solidFill>
                  <a:srgbClr val="000000"/>
                </a:solidFill>
                <a:latin typeface="+mn-ea"/>
                <a:cs typeface="굴림" pitchFamily="50" charset="-127"/>
              </a:rPr>
              <a:t>년째에 예루살렘에서 </a:t>
            </a:r>
            <a:r>
              <a:rPr kumimoji="1" lang="ko-KR" altLang="en-US" b="1" dirty="0" err="1">
                <a:solidFill>
                  <a:srgbClr val="000000"/>
                </a:solidFill>
                <a:latin typeface="+mn-ea"/>
                <a:cs typeface="굴림" pitchFamily="50" charset="-127"/>
              </a:rPr>
              <a:t>바벨론으로</a:t>
            </a:r>
            <a:r>
              <a:rPr kumimoji="1" lang="ko-KR" altLang="en-US" b="1" dirty="0">
                <a:solidFill>
                  <a:srgbClr val="000000"/>
                </a:solidFill>
                <a:latin typeface="+mn-ea"/>
                <a:cs typeface="굴림" pitchFamily="50" charset="-127"/>
              </a:rPr>
              <a:t> 유배되었다</a:t>
            </a:r>
            <a:r>
              <a:rPr kumimoji="1" lang="en-US" altLang="ko-KR" b="1" dirty="0" smtClean="0">
                <a:solidFill>
                  <a:srgbClr val="000000"/>
                </a:solidFill>
                <a:latin typeface="+mn-ea"/>
                <a:cs typeface="굴림" pitchFamily="50" charset="-127"/>
              </a:rPr>
              <a:t>.</a:t>
            </a:r>
            <a:endParaRPr kumimoji="1" lang="en-US" altLang="ko-KR" sz="2400" b="1" dirty="0" smtClean="0">
              <a:latin typeface="+mn-ea"/>
              <a:cs typeface="굴림" pitchFamily="50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2400" b="1" dirty="0">
              <a:solidFill>
                <a:srgbClr val="000000"/>
              </a:solidFill>
              <a:latin typeface="+mn-ea"/>
              <a:cs typeface="굴림" pitchFamily="50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b="1" dirty="0" smtClean="0">
                <a:solidFill>
                  <a:srgbClr val="000000"/>
                </a:solidFill>
                <a:latin typeface="+mn-ea"/>
                <a:cs typeface="굴림" pitchFamily="50" charset="-127"/>
              </a:rPr>
              <a:t>왕궁에서 </a:t>
            </a:r>
            <a:r>
              <a:rPr kumimoji="1" lang="ko-KR" altLang="en-US" b="1" dirty="0">
                <a:solidFill>
                  <a:srgbClr val="000000"/>
                </a:solidFill>
                <a:latin typeface="+mn-ea"/>
                <a:cs typeface="굴림" pitchFamily="50" charset="-127"/>
              </a:rPr>
              <a:t>바벨론 언어와 지혜교육을 받으며 성장하지만 철저한 신앙인으로 살아간다</a:t>
            </a:r>
            <a:r>
              <a:rPr kumimoji="1" lang="en-US" altLang="ko-KR" b="1" dirty="0" smtClean="0">
                <a:solidFill>
                  <a:srgbClr val="000000"/>
                </a:solidFill>
                <a:latin typeface="+mn-ea"/>
                <a:cs typeface="굴림" pitchFamily="50" charset="-127"/>
              </a:rPr>
              <a:t>.</a:t>
            </a: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2400" b="1" dirty="0">
              <a:latin typeface="+mn-ea"/>
              <a:cs typeface="굴림" pitchFamily="50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kumimoji="1" lang="ko-KR" altLang="en-US" b="1" dirty="0" smtClean="0">
                <a:solidFill>
                  <a:srgbClr val="000000"/>
                </a:solidFill>
                <a:latin typeface="+mn-ea"/>
                <a:cs typeface="굴림" pitchFamily="50" charset="-127"/>
              </a:rPr>
              <a:t>역사의 </a:t>
            </a:r>
            <a:r>
              <a:rPr kumimoji="1" lang="ko-KR" altLang="en-US" b="1" dirty="0">
                <a:solidFill>
                  <a:srgbClr val="000000"/>
                </a:solidFill>
                <a:latin typeface="+mn-ea"/>
                <a:cs typeface="굴림" pitchFamily="50" charset="-127"/>
              </a:rPr>
              <a:t>현장에 편입시키고 </a:t>
            </a:r>
            <a:r>
              <a:rPr kumimoji="1" lang="ko-KR" altLang="en-US" b="1" dirty="0" smtClean="0">
                <a:solidFill>
                  <a:srgbClr val="000000"/>
                </a:solidFill>
                <a:latin typeface="+mn-ea"/>
                <a:cs typeface="굴림" pitchFamily="50" charset="-127"/>
              </a:rPr>
              <a:t>그의 탁월한 </a:t>
            </a:r>
            <a:r>
              <a:rPr kumimoji="1" lang="ko-KR" altLang="en-US" b="1" dirty="0">
                <a:solidFill>
                  <a:srgbClr val="000000"/>
                </a:solidFill>
                <a:latin typeface="+mn-ea"/>
                <a:cs typeface="굴림" pitchFamily="50" charset="-127"/>
              </a:rPr>
              <a:t>능력의 이유를 설명하고 있다</a:t>
            </a:r>
            <a:r>
              <a:rPr kumimoji="1" lang="en-US" altLang="ko-KR" b="1" dirty="0">
                <a:solidFill>
                  <a:srgbClr val="000000"/>
                </a:solidFill>
                <a:latin typeface="+mn-ea"/>
                <a:cs typeface="굴림" pitchFamily="50" charset="-127"/>
              </a:rPr>
              <a:t>.</a:t>
            </a:r>
            <a:endParaRPr kumimoji="1" lang="en-US" altLang="ko-KR" sz="2400" b="1" dirty="0">
              <a:latin typeface="+mn-ea"/>
              <a:cs typeface="굴림" pitchFamily="50" charset="-127"/>
            </a:endParaRPr>
          </a:p>
          <a:p>
            <a:pPr lvl="0" algn="just" eaLnBrk="0" fontAlgn="base" latinLnBrk="0" hangingPunct="0">
              <a:spcBef>
                <a:spcPct val="0"/>
              </a:spcBef>
              <a:spcAft>
                <a:spcPct val="0"/>
              </a:spcAft>
            </a:pPr>
            <a:endParaRPr kumimoji="1" lang="en-US" altLang="ko-KR" sz="4000" b="1" dirty="0">
              <a:latin typeface="+mn-ea"/>
              <a:cs typeface="굴림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67440"/>
              </p:ext>
            </p:extLst>
          </p:nvPr>
        </p:nvGraphicFramePr>
        <p:xfrm>
          <a:off x="6353048" y="2836196"/>
          <a:ext cx="5327904" cy="1727455"/>
        </p:xfrm>
        <a:graphic>
          <a:graphicData uri="http://schemas.openxmlformats.org/drawingml/2006/table">
            <a:tbl>
              <a:tblPr/>
              <a:tblGrid>
                <a:gridCol w="1331976"/>
                <a:gridCol w="1331976"/>
                <a:gridCol w="1331976"/>
                <a:gridCol w="1331976"/>
              </a:tblGrid>
              <a:tr h="26847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시대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본문</a:t>
                      </a:r>
                      <a:endParaRPr lang="ko-KR" altLang="en-US" sz="2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형식적 특징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600" b="1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내용적 핵심</a:t>
                      </a:r>
                      <a:endParaRPr lang="ko-KR" altLang="en-US" sz="2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</a:tr>
              <a:tr h="41071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느부갓네살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바벨론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의 시대</a:t>
                      </a:r>
                      <a:endParaRPr lang="ko-KR" altLang="en-US" sz="2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1:1-2:4a</a:t>
                      </a:r>
                      <a:endParaRPr lang="en-US" sz="2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등장인물들과 역사적 배경 보도</a:t>
                      </a:r>
                      <a:endParaRPr lang="ko-KR" altLang="en-US" sz="20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바벨론 왕궁에 있는 </a:t>
                      </a: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다니엘과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 세 친구들의 신앙의 정절</a:t>
                      </a:r>
                      <a:endParaRPr lang="ko-KR" altLang="en-US" sz="20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45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90214" y="385096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(2)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본론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(2:4b-6:28)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 smtClean="0"/>
              <a:t>본론에서는 </a:t>
            </a:r>
            <a:r>
              <a:rPr lang="ko-KR" altLang="en-US" b="1" dirty="0" err="1" smtClean="0"/>
              <a:t>다니엘</a:t>
            </a:r>
            <a:r>
              <a:rPr lang="en-US" altLang="ko-KR" b="1" dirty="0"/>
              <a:t>,</a:t>
            </a:r>
            <a:r>
              <a:rPr lang="ko-KR" altLang="en-US" b="1" dirty="0" err="1"/>
              <a:t>느브갓네살</a:t>
            </a:r>
            <a:r>
              <a:rPr lang="en-US" altLang="ko-KR" b="1" dirty="0"/>
              <a:t>,</a:t>
            </a:r>
            <a:r>
              <a:rPr lang="ko-KR" altLang="en-US" b="1" dirty="0" err="1"/>
              <a:t>벨사살이</a:t>
            </a:r>
            <a:r>
              <a:rPr lang="ko-KR" altLang="en-US" b="1" dirty="0"/>
              <a:t> 사건의 중심에 서있다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 err="1" smtClean="0"/>
              <a:t>느브갓네살은</a:t>
            </a:r>
            <a:r>
              <a:rPr lang="ko-KR" altLang="en-US" b="1" dirty="0" smtClean="0"/>
              <a:t> </a:t>
            </a:r>
            <a:r>
              <a:rPr lang="ko-KR" altLang="en-US" b="1" dirty="0"/>
              <a:t>유일하신 이스라엘의 하나님을 </a:t>
            </a:r>
            <a:r>
              <a:rPr lang="ko-KR" altLang="en-US" b="1" dirty="0" smtClean="0"/>
              <a:t>인정하지만 </a:t>
            </a:r>
            <a:r>
              <a:rPr lang="ko-KR" altLang="en-US" b="1" dirty="0" err="1" smtClean="0"/>
              <a:t>벨사살은</a:t>
            </a:r>
            <a:r>
              <a:rPr lang="ko-KR" altLang="en-US" b="1" dirty="0" smtClean="0"/>
              <a:t> </a:t>
            </a:r>
            <a:r>
              <a:rPr lang="ko-KR" altLang="en-US" b="1" dirty="0"/>
              <a:t>반대의 </a:t>
            </a:r>
            <a:r>
              <a:rPr lang="ko-KR" altLang="en-US" b="1" dirty="0" smtClean="0"/>
              <a:t>모습을 가지고 있다</a:t>
            </a:r>
            <a:r>
              <a:rPr lang="en-US" altLang="ko-KR" b="1" dirty="0" smtClean="0"/>
              <a:t>.(</a:t>
            </a:r>
            <a:r>
              <a:rPr lang="ko-KR" altLang="en-US" b="1" dirty="0" smtClean="0"/>
              <a:t>상반된 모습</a:t>
            </a:r>
            <a:r>
              <a:rPr lang="en-US" altLang="ko-KR" b="1" dirty="0" smtClean="0"/>
              <a:t>)</a:t>
            </a:r>
          </a:p>
          <a:p>
            <a:pPr algn="just" fontAlgn="base"/>
            <a:endParaRPr lang="en-US" altLang="ko-KR" b="1" dirty="0"/>
          </a:p>
          <a:p>
            <a:pPr algn="just" fontAlgn="base"/>
            <a:r>
              <a:rPr lang="ko-KR" altLang="en-US" b="1" dirty="0" smtClean="0"/>
              <a:t>★주제의 </a:t>
            </a:r>
            <a:r>
              <a:rPr lang="ko-KR" altLang="en-US" b="1" dirty="0"/>
              <a:t>핵심</a:t>
            </a:r>
            <a:r>
              <a:rPr lang="en-US" altLang="ko-KR" b="1" dirty="0"/>
              <a:t>:</a:t>
            </a:r>
          </a:p>
          <a:p>
            <a:pPr algn="just" fontAlgn="base"/>
            <a:endParaRPr lang="en-US" altLang="ko-KR" b="1" dirty="0"/>
          </a:p>
          <a:p>
            <a:pPr algn="just" fontAlgn="base"/>
            <a:r>
              <a:rPr lang="ko-KR" altLang="en-US" b="1" dirty="0"/>
              <a:t>하나님의 왕권 통치는 지상의 권력자의 세계 통치를 얼마든지 붕괴시킬 수 있으며</a:t>
            </a:r>
            <a:r>
              <a:rPr lang="en-US" altLang="ko-KR" b="1" dirty="0"/>
              <a:t>, </a:t>
            </a:r>
            <a:r>
              <a:rPr lang="ko-KR" altLang="en-US" b="1" dirty="0">
                <a:solidFill>
                  <a:srgbClr val="FF0000"/>
                </a:solidFill>
              </a:rPr>
              <a:t>세계의 역사는 반드시 하나님의 계획에 따라 진행된다는 것</a:t>
            </a:r>
          </a:p>
          <a:p>
            <a:pPr algn="just" fontAlgn="base"/>
            <a:endParaRPr lang="ko-KR" altLang="en-US" b="1" dirty="0"/>
          </a:p>
          <a:p>
            <a:pPr algn="just" fontAlgn="base"/>
            <a:endParaRPr lang="en-US" altLang="ko-KR" b="1" dirty="0" smtClean="0"/>
          </a:p>
          <a:p>
            <a:pPr algn="just" fontAlgn="base"/>
            <a:endParaRPr lang="en-US" altLang="ko-KR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1563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90214" y="385095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(2)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본론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(2:4b-6:28)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u="sng" dirty="0" err="1">
                <a:solidFill>
                  <a:srgbClr val="FF0000"/>
                </a:solidFill>
              </a:rPr>
              <a:t>느부갓네살의</a:t>
            </a:r>
            <a:r>
              <a:rPr lang="ko-KR" altLang="en-US" b="1" u="sng" dirty="0">
                <a:solidFill>
                  <a:srgbClr val="FF0000"/>
                </a:solidFill>
              </a:rPr>
              <a:t> 첫 번째 꿈</a:t>
            </a:r>
            <a:endParaRPr lang="en-US" altLang="ko-KR" b="1" u="sng" dirty="0">
              <a:solidFill>
                <a:srgbClr val="FF0000"/>
              </a:solidFill>
            </a:endParaRPr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 smtClean="0"/>
              <a:t>왕은 그 </a:t>
            </a:r>
            <a:r>
              <a:rPr lang="ko-KR" altLang="en-US" b="1" dirty="0"/>
              <a:t>꿈의 내용과 의미를 알 수 없었다</a:t>
            </a:r>
            <a:r>
              <a:rPr lang="en-US" altLang="ko-KR" b="1" dirty="0"/>
              <a:t>. </a:t>
            </a:r>
            <a:r>
              <a:rPr lang="ko-KR" altLang="en-US" b="1" dirty="0"/>
              <a:t>그래서 박수와 술객들과 박사들에게 맞출 것을 요구함</a:t>
            </a:r>
            <a:endParaRPr lang="en-US" altLang="ko-KR" b="1" dirty="0"/>
          </a:p>
          <a:p>
            <a:pPr algn="just" fontAlgn="base"/>
            <a:endParaRPr lang="en-US" altLang="ko-KR" b="1" dirty="0"/>
          </a:p>
          <a:p>
            <a:pPr algn="just" fontAlgn="base"/>
            <a:r>
              <a:rPr lang="en-US" altLang="ko-KR" b="1" dirty="0"/>
              <a:t>-&gt;</a:t>
            </a:r>
            <a:r>
              <a:rPr lang="ko-KR" altLang="en-US" b="1" dirty="0"/>
              <a:t>그들은 맞추지 못하나 </a:t>
            </a:r>
            <a:r>
              <a:rPr lang="ko-KR" altLang="en-US" b="1" dirty="0" err="1"/>
              <a:t>다니엘은</a:t>
            </a:r>
            <a:r>
              <a:rPr lang="ko-KR" altLang="en-US" b="1" dirty="0"/>
              <a:t> 왕이 꾼 꿈</a:t>
            </a:r>
            <a:r>
              <a:rPr lang="en-US" altLang="ko-KR" b="1" dirty="0"/>
              <a:t>(</a:t>
            </a:r>
            <a:r>
              <a:rPr lang="ko-KR" altLang="en-US" b="1" dirty="0"/>
              <a:t>머리부터 발끝까지 금</a:t>
            </a:r>
            <a:r>
              <a:rPr lang="en-US" altLang="ko-KR" b="1" dirty="0"/>
              <a:t>,</a:t>
            </a:r>
            <a:r>
              <a:rPr lang="ko-KR" altLang="en-US" b="1" dirty="0"/>
              <a:t>은</a:t>
            </a:r>
            <a:r>
              <a:rPr lang="en-US" altLang="ko-KR" b="1" dirty="0"/>
              <a:t>,</a:t>
            </a:r>
            <a:r>
              <a:rPr lang="ko-KR" altLang="en-US" b="1" dirty="0"/>
              <a:t>동</a:t>
            </a:r>
            <a:r>
              <a:rPr lang="en-US" altLang="ko-KR" b="1" dirty="0"/>
              <a:t>,</a:t>
            </a:r>
            <a:r>
              <a:rPr lang="ko-KR" altLang="en-US" b="1" dirty="0"/>
              <a:t>철</a:t>
            </a:r>
            <a:r>
              <a:rPr lang="en-US" altLang="ko-KR" b="1" dirty="0"/>
              <a:t>,</a:t>
            </a:r>
            <a:r>
              <a:rPr lang="ko-KR" altLang="en-US" b="1" dirty="0"/>
              <a:t>진흙으로 구성된 상</a:t>
            </a:r>
            <a:r>
              <a:rPr lang="en-US" altLang="ko-KR" b="1" dirty="0"/>
              <a:t>)</a:t>
            </a:r>
            <a:r>
              <a:rPr lang="ko-KR" altLang="en-US" b="1" dirty="0"/>
              <a:t>을 밝히고 의미를 알려줌</a:t>
            </a:r>
            <a:r>
              <a:rPr lang="en-US" altLang="ko-KR" b="1" dirty="0"/>
              <a:t> </a:t>
            </a:r>
            <a:r>
              <a:rPr lang="ko-KR" altLang="en-US" b="1" dirty="0"/>
              <a:t>상의 의미는 </a:t>
            </a:r>
            <a:r>
              <a:rPr lang="en-US" altLang="ko-KR" b="1" dirty="0"/>
              <a:t>4</a:t>
            </a:r>
            <a:r>
              <a:rPr lang="ko-KR" altLang="en-US" b="1" dirty="0"/>
              <a:t>대 세계 제국을 상징함</a:t>
            </a:r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en-US" altLang="ko-KR" b="1" dirty="0" smtClean="0"/>
              <a:t>-&gt;</a:t>
            </a:r>
            <a:r>
              <a:rPr lang="ko-KR" altLang="en-US" b="1" dirty="0" err="1"/>
              <a:t>다니엘과</a:t>
            </a:r>
            <a:r>
              <a:rPr lang="ko-KR" altLang="en-US" b="1" dirty="0"/>
              <a:t> 세 친구에게 관직을 맡김</a:t>
            </a:r>
            <a:endParaRPr lang="en-US" altLang="ko-KR" b="1" dirty="0"/>
          </a:p>
          <a:p>
            <a:pPr algn="just" fontAlgn="base"/>
            <a:endParaRPr lang="en-US" altLang="ko-KR" b="1" dirty="0"/>
          </a:p>
          <a:p>
            <a:pPr algn="just" fontAlgn="base"/>
            <a:r>
              <a:rPr lang="en-US" altLang="ko-KR" b="1" dirty="0"/>
              <a:t>-&gt;</a:t>
            </a:r>
            <a:r>
              <a:rPr lang="ko-KR" altLang="en-US" b="1" dirty="0" err="1"/>
              <a:t>느부갓네살이</a:t>
            </a:r>
            <a:r>
              <a:rPr lang="ko-KR" altLang="en-US" b="1" dirty="0"/>
              <a:t> 만든 신상 숭배 거절</a:t>
            </a:r>
            <a:endParaRPr lang="en-US" altLang="ko-KR" b="1" dirty="0"/>
          </a:p>
          <a:p>
            <a:pPr algn="just" fontAlgn="base"/>
            <a:endParaRPr lang="en-US" altLang="ko-KR" b="1" dirty="0"/>
          </a:p>
          <a:p>
            <a:pPr algn="just" fontAlgn="base"/>
            <a:r>
              <a:rPr lang="en-US" altLang="ko-KR" b="1" dirty="0"/>
              <a:t>-&gt; </a:t>
            </a:r>
            <a:r>
              <a:rPr lang="ko-KR" altLang="en-US" b="1" dirty="0" err="1"/>
              <a:t>풀무불에</a:t>
            </a:r>
            <a:r>
              <a:rPr lang="ko-KR" altLang="en-US" b="1" dirty="0"/>
              <a:t> 던져짐</a:t>
            </a:r>
            <a:r>
              <a:rPr lang="en-US" altLang="ko-KR" b="1" dirty="0"/>
              <a:t>(</a:t>
            </a:r>
            <a:r>
              <a:rPr lang="ko-KR" altLang="en-US" b="1" dirty="0"/>
              <a:t>철저한 신격화 반대</a:t>
            </a:r>
            <a:r>
              <a:rPr lang="en-US" altLang="ko-KR" b="1" dirty="0"/>
              <a:t>)</a:t>
            </a:r>
            <a:endParaRPr lang="ko-KR" altLang="en-US" b="1" dirty="0"/>
          </a:p>
        </p:txBody>
      </p:sp>
      <p:sp>
        <p:nvSpPr>
          <p:cNvPr id="7" name="직사각형 6"/>
          <p:cNvSpPr/>
          <p:nvPr/>
        </p:nvSpPr>
        <p:spPr>
          <a:xfrm>
            <a:off x="6795985" y="1584919"/>
            <a:ext cx="472835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u="sng" dirty="0" err="1" smtClean="0">
                <a:solidFill>
                  <a:srgbClr val="FF0000"/>
                </a:solidFill>
              </a:rPr>
              <a:t>느부갓네살의</a:t>
            </a:r>
            <a:r>
              <a:rPr lang="ko-KR" altLang="en-US" b="1" u="sng" dirty="0" smtClean="0">
                <a:solidFill>
                  <a:srgbClr val="FF0000"/>
                </a:solidFill>
              </a:rPr>
              <a:t> </a:t>
            </a:r>
            <a:r>
              <a:rPr lang="ko-KR" altLang="en-US" b="1" u="sng" dirty="0">
                <a:solidFill>
                  <a:srgbClr val="FF0000"/>
                </a:solidFill>
              </a:rPr>
              <a:t>두 번째 꿈</a:t>
            </a:r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 smtClean="0"/>
              <a:t>그루터기까지 </a:t>
            </a:r>
            <a:r>
              <a:rPr lang="ko-KR" altLang="en-US" b="1" dirty="0"/>
              <a:t>잘린 한 세계나무에 관한 </a:t>
            </a:r>
            <a:r>
              <a:rPr lang="ko-KR" altLang="en-US" b="1" dirty="0" smtClean="0"/>
              <a:t>꿈</a:t>
            </a:r>
            <a:endParaRPr lang="en-US" altLang="ko-KR" b="1" dirty="0" smtClean="0"/>
          </a:p>
          <a:p>
            <a:pPr algn="just" fontAlgn="base"/>
            <a:endParaRPr lang="en-US" altLang="ko-KR" b="1" dirty="0"/>
          </a:p>
          <a:p>
            <a:pPr algn="just" fontAlgn="base"/>
            <a:r>
              <a:rPr lang="en-US" altLang="ko-KR" b="1" dirty="0" smtClean="0"/>
              <a:t>-&gt; </a:t>
            </a:r>
            <a:r>
              <a:rPr lang="ko-KR" altLang="en-US" b="1" dirty="0"/>
              <a:t>반역자들이 왕을 쫓아낼 것이며 왕은 일정 기간 동안 들짐승들처럼 비참하게 풀을 먹고 살아야 하는 비극적인 미래를 맞을 것이라 해석</a:t>
            </a:r>
          </a:p>
          <a:p>
            <a:pPr algn="just" fontAlgn="base"/>
            <a:endParaRPr lang="en-US" altLang="ko-KR" b="1" dirty="0" smtClean="0"/>
          </a:p>
          <a:p>
            <a:pPr algn="just" fontAlgn="base"/>
            <a:endParaRPr lang="en-US" altLang="ko-KR" b="1" dirty="0"/>
          </a:p>
          <a:p>
            <a:pPr algn="just" fontAlgn="base"/>
            <a:endParaRPr lang="en-US" altLang="ko-KR" b="1" dirty="0" smtClean="0"/>
          </a:p>
          <a:p>
            <a:pPr algn="just" fontAlgn="base"/>
            <a:endParaRPr lang="en-US" altLang="ko-KR" b="1" dirty="0"/>
          </a:p>
          <a:p>
            <a:pPr algn="just" fontAlgn="base"/>
            <a:endParaRPr lang="en-US" altLang="ko-KR" b="1" dirty="0" smtClean="0"/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/>
              <a:t>요셉의 모습과 매우 유사한 </a:t>
            </a:r>
            <a:r>
              <a:rPr lang="ko-KR" altLang="en-US" b="1" dirty="0" err="1"/>
              <a:t>다니엘의</a:t>
            </a:r>
            <a:r>
              <a:rPr lang="ko-KR" altLang="en-US" b="1" dirty="0"/>
              <a:t> </a:t>
            </a:r>
            <a:r>
              <a:rPr lang="ko-KR" altLang="en-US" b="1" dirty="0" smtClean="0"/>
              <a:t>모습</a:t>
            </a:r>
            <a:endParaRPr lang="en-US" altLang="ko-KR" b="1" dirty="0" smtClean="0"/>
          </a:p>
          <a:p>
            <a:pPr algn="just" fontAlgn="base"/>
            <a:r>
              <a:rPr lang="en-US" altLang="ko-KR" b="1" dirty="0" smtClean="0"/>
              <a:t>= </a:t>
            </a:r>
            <a:r>
              <a:rPr lang="ko-KR" altLang="en-US" b="1" dirty="0"/>
              <a:t>제 </a:t>
            </a:r>
            <a:r>
              <a:rPr lang="en-US" altLang="ko-KR" b="1" dirty="0"/>
              <a:t>2</a:t>
            </a:r>
            <a:r>
              <a:rPr lang="ko-KR" altLang="en-US" b="1" dirty="0"/>
              <a:t>의 요셉</a:t>
            </a:r>
          </a:p>
          <a:p>
            <a:pPr algn="just" fontAlgn="base"/>
            <a:endParaRPr lang="en-US" altLang="ko-KR" b="1" dirty="0" smtClean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790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90214" y="385095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(2)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본론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(2:4b-6:28)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b="1" dirty="0"/>
              <a:t>5</a:t>
            </a:r>
            <a:r>
              <a:rPr lang="ko-KR" altLang="en-US" b="1" dirty="0" smtClean="0"/>
              <a:t>장</a:t>
            </a:r>
            <a:endParaRPr lang="en-US" altLang="ko-KR" b="1" dirty="0" smtClean="0"/>
          </a:p>
          <a:p>
            <a:pPr algn="just" fontAlgn="base"/>
            <a:r>
              <a:rPr lang="en-US" altLang="ko-KR" b="1" dirty="0" smtClean="0"/>
              <a:t>- </a:t>
            </a:r>
            <a:r>
              <a:rPr lang="ko-KR" altLang="en-US" b="1" dirty="0" err="1" smtClean="0"/>
              <a:t>느부갓네살의</a:t>
            </a:r>
            <a:r>
              <a:rPr lang="ko-KR" altLang="en-US" b="1" dirty="0" smtClean="0"/>
              <a:t> </a:t>
            </a:r>
            <a:r>
              <a:rPr lang="ko-KR" altLang="en-US" b="1" dirty="0"/>
              <a:t>아들인 </a:t>
            </a:r>
            <a:r>
              <a:rPr lang="ko-KR" altLang="en-US" b="1" dirty="0" err="1"/>
              <a:t>벨사살과</a:t>
            </a:r>
            <a:r>
              <a:rPr lang="ko-KR" altLang="en-US" b="1" dirty="0"/>
              <a:t> 관련된 </a:t>
            </a:r>
            <a:r>
              <a:rPr lang="ko-KR" altLang="en-US" b="1" dirty="0" smtClean="0"/>
              <a:t>것</a:t>
            </a:r>
            <a:endParaRPr lang="en-US" altLang="ko-KR" b="1" dirty="0" smtClean="0"/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/>
              <a:t>어느 날 </a:t>
            </a:r>
            <a:r>
              <a:rPr lang="ko-KR" altLang="en-US" b="1" dirty="0" err="1"/>
              <a:t>벨사살이</a:t>
            </a:r>
            <a:r>
              <a:rPr lang="ko-KR" altLang="en-US" b="1" dirty="0"/>
              <a:t> 자기 부친이 예루살렘 성전으로부터 가져온 금과 은으로 된 기명들로 향연을 배설했을 때에 </a:t>
            </a:r>
            <a:r>
              <a:rPr lang="ko-KR" altLang="en-US" b="1" dirty="0">
                <a:solidFill>
                  <a:srgbClr val="FF0000"/>
                </a:solidFill>
              </a:rPr>
              <a:t>갑자기 사람 손가락이 나타나 왕궁의 벽에 글자를 기록함</a:t>
            </a:r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en-US" altLang="ko-KR" b="1" dirty="0" smtClean="0"/>
              <a:t>-&gt;</a:t>
            </a:r>
            <a:r>
              <a:rPr lang="ko-KR" altLang="en-US" b="1" dirty="0"/>
              <a:t>바벨론 왕국이 </a:t>
            </a:r>
            <a:r>
              <a:rPr lang="ko-KR" altLang="en-US" b="1" dirty="0" err="1"/>
              <a:t>메대와</a:t>
            </a:r>
            <a:r>
              <a:rPr lang="ko-KR" altLang="en-US" b="1" dirty="0"/>
              <a:t> 페르시아로 분열될 것이라는 </a:t>
            </a:r>
            <a:r>
              <a:rPr lang="ko-KR" altLang="en-US" b="1" dirty="0" smtClean="0"/>
              <a:t>내용</a:t>
            </a:r>
            <a:endParaRPr lang="en-US" altLang="ko-KR" b="1" dirty="0" smtClean="0"/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en-US" altLang="ko-KR" b="1" dirty="0" smtClean="0"/>
              <a:t>-&gt;</a:t>
            </a:r>
            <a:r>
              <a:rPr lang="ko-KR" altLang="en-US" b="1" dirty="0" smtClean="0"/>
              <a:t>결국 </a:t>
            </a:r>
            <a:r>
              <a:rPr lang="ko-KR" altLang="en-US" b="1" dirty="0" err="1" smtClean="0"/>
              <a:t>벨사살이</a:t>
            </a:r>
            <a:r>
              <a:rPr lang="ko-KR" altLang="en-US" b="1" dirty="0" smtClean="0"/>
              <a:t> 죽고 세계의 통치는 메대 사람 </a:t>
            </a:r>
            <a:r>
              <a:rPr lang="ko-KR" altLang="en-US" b="1" dirty="0" err="1" smtClean="0"/>
              <a:t>다리오에게</a:t>
            </a:r>
            <a:r>
              <a:rPr lang="ko-KR" altLang="en-US" b="1" dirty="0" smtClean="0"/>
              <a:t> 넘어간다</a:t>
            </a:r>
            <a:r>
              <a:rPr lang="en-US" altLang="ko-KR" b="1" dirty="0" smtClean="0"/>
              <a:t>.(6:1)</a:t>
            </a:r>
            <a:endParaRPr lang="en-US" altLang="ko-KR" b="1" dirty="0"/>
          </a:p>
          <a:p>
            <a:pPr algn="just" fontAlgn="base"/>
            <a:endParaRPr lang="ko-KR" altLang="en-US" b="1" dirty="0"/>
          </a:p>
          <a:p>
            <a:pPr algn="just" fontAlgn="base"/>
            <a:endParaRPr lang="en-US" altLang="ko-KR" b="1" dirty="0" smtClean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795985" y="1584919"/>
            <a:ext cx="472835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/>
              <a:t>이 구절은 역사적 사실에 부합하지 </a:t>
            </a:r>
            <a:r>
              <a:rPr lang="ko-KR" altLang="en-US" b="1" dirty="0" smtClean="0"/>
              <a:t>않음</a:t>
            </a:r>
            <a:endParaRPr lang="en-US" altLang="ko-KR" b="1" dirty="0" smtClean="0"/>
          </a:p>
          <a:p>
            <a:pPr algn="just" fontAlgn="base"/>
            <a:r>
              <a:rPr lang="ko-KR" altLang="en-US" b="1" dirty="0" err="1" smtClean="0"/>
              <a:t>다리오는</a:t>
            </a:r>
            <a:r>
              <a:rPr lang="ko-KR" altLang="en-US" b="1" dirty="0" smtClean="0"/>
              <a:t> 역사적으로 메대 사람이 아니라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페르시아 사람이기 때문이다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en-US" altLang="ko-KR" b="1" dirty="0"/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 smtClean="0">
                <a:solidFill>
                  <a:srgbClr val="FF0000"/>
                </a:solidFill>
              </a:rPr>
              <a:t>역사적으로 오류가 있지만 이것을 통해 이야기하려는 점은 아무리 위대한 왕이라 할지라도 하나님께서는 처벌하실 수 있다</a:t>
            </a:r>
            <a:r>
              <a:rPr lang="en-US" altLang="ko-KR" b="1" dirty="0" smtClean="0">
                <a:solidFill>
                  <a:srgbClr val="FF0000"/>
                </a:solidFill>
              </a:rPr>
              <a:t>. </a:t>
            </a:r>
            <a:r>
              <a:rPr lang="ko-KR" altLang="en-US" b="1" dirty="0" smtClean="0">
                <a:solidFill>
                  <a:srgbClr val="FF0000"/>
                </a:solidFill>
              </a:rPr>
              <a:t>라는 것이다</a:t>
            </a:r>
            <a:r>
              <a:rPr lang="en-US" altLang="ko-KR" b="1" dirty="0" smtClean="0">
                <a:solidFill>
                  <a:srgbClr val="FF0000"/>
                </a:solidFill>
              </a:rPr>
              <a:t>.(</a:t>
            </a:r>
            <a:r>
              <a:rPr lang="ko-KR" altLang="en-US" b="1" dirty="0" smtClean="0">
                <a:solidFill>
                  <a:srgbClr val="FF0000"/>
                </a:solidFill>
              </a:rPr>
              <a:t>역사의 유일한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주관자</a:t>
            </a:r>
            <a:r>
              <a:rPr lang="en-US" altLang="ko-KR" b="1" dirty="0" smtClean="0">
                <a:solidFill>
                  <a:srgbClr val="FF0000"/>
                </a:solidFill>
              </a:rPr>
              <a:t>)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78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78947" y="387040"/>
            <a:ext cx="27863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6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CONTENTS</a:t>
            </a:r>
            <a:endParaRPr lang="ko-KR" altLang="en-US" sz="36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09700" y="4910049"/>
            <a:ext cx="9625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4. </a:t>
            </a:r>
            <a:r>
              <a:rPr lang="ko-KR" altLang="en-US" sz="28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다니엘서에 흐르는 두 가지 전승들</a:t>
            </a:r>
            <a:endParaRPr lang="en-US" altLang="ko-KR" sz="2800" dirty="0" smtClean="0">
              <a:ln>
                <a:solidFill>
                  <a:schemeClr val="accent1">
                    <a:alpha val="0"/>
                  </a:schemeClr>
                </a:solidFill>
              </a:ln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409700" y="1798290"/>
            <a:ext cx="8305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buFontTx/>
              <a:buAutoNum type="arabicPeriod"/>
            </a:pPr>
            <a:r>
              <a:rPr lang="en-US" altLang="ko-KR" sz="2800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‘</a:t>
            </a:r>
            <a:r>
              <a:rPr lang="ko-KR" altLang="en-US" sz="2800" dirty="0" err="1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en-US" altLang="ko-KR" sz="2800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’</a:t>
            </a:r>
            <a:r>
              <a:rPr lang="ko-KR" altLang="en-US" sz="2800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이라는 인물과 인명</a:t>
            </a:r>
            <a:endParaRPr lang="en-US" altLang="ko-KR" sz="2800" dirty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423260" y="3322290"/>
            <a:ext cx="84573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800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3</a:t>
            </a:r>
            <a:r>
              <a:rPr lang="en-US" altLang="ko-KR" sz="2800" dirty="0" smtClean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 </a:t>
            </a:r>
            <a:r>
              <a:rPr lang="ko-KR" altLang="en-US" sz="28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다니엘서의 </a:t>
            </a:r>
            <a:r>
              <a:rPr lang="ko-KR" altLang="en-US" sz="280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구조와 내용들</a:t>
            </a:r>
            <a:endParaRPr lang="en-US" altLang="ko-KR" sz="2800" dirty="0">
              <a:ln>
                <a:solidFill>
                  <a:schemeClr val="accent1">
                    <a:alpha val="0"/>
                  </a:schemeClr>
                </a:solidFill>
              </a:ln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280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   1) </a:t>
            </a:r>
            <a:r>
              <a:rPr lang="ko-KR" altLang="en-US" sz="280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역사 설화들</a:t>
            </a:r>
            <a:endParaRPr lang="en-US" altLang="ko-KR" sz="2800" dirty="0">
              <a:ln>
                <a:solidFill>
                  <a:schemeClr val="accent1">
                    <a:alpha val="0"/>
                  </a:schemeClr>
                </a:solidFill>
              </a:ln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en-US" altLang="ko-KR" sz="2800" dirty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    2) </a:t>
            </a:r>
            <a:r>
              <a:rPr lang="ko-KR" altLang="en-US" sz="28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latin typeface="HY견고딕" panose="02030600000101010101" pitchFamily="18" charset="-127"/>
                <a:ea typeface="HY견고딕" panose="02030600000101010101" pitchFamily="18" charset="-127"/>
              </a:rPr>
              <a:t>환상들</a:t>
            </a:r>
            <a:endParaRPr lang="en-US" altLang="ko-KR" sz="2800" dirty="0">
              <a:ln>
                <a:solidFill>
                  <a:schemeClr val="accent1">
                    <a:alpha val="0"/>
                  </a:schemeClr>
                </a:solidFill>
              </a:ln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422400" y="2560290"/>
            <a:ext cx="7213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ko-KR" sz="2800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2800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구약성서 내에서의 </a:t>
            </a:r>
            <a:r>
              <a:rPr lang="ko-KR" altLang="en-US" sz="2800" dirty="0" err="1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다니엘의</a:t>
            </a:r>
            <a:r>
              <a:rPr lang="ko-KR" altLang="en-US" sz="2800" dirty="0">
                <a:ln>
                  <a:solidFill>
                    <a:srgbClr val="5B9BD5">
                      <a:alpha val="0"/>
                    </a:srgbClr>
                  </a:solidFill>
                </a:ln>
                <a:solidFill>
                  <a:prstClr val="black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위치</a:t>
            </a:r>
            <a:endParaRPr lang="en-US" altLang="ko-KR" sz="2800" dirty="0">
              <a:ln>
                <a:solidFill>
                  <a:srgbClr val="5B9BD5">
                    <a:alpha val="0"/>
                  </a:srgbClr>
                </a:solidFill>
              </a:ln>
              <a:solidFill>
                <a:prstClr val="black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4843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90214" y="385095"/>
            <a:ext cx="3887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(2)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본론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(2:4b-6:28)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726" y="1803400"/>
            <a:ext cx="10822279" cy="4346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670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83707" y="385095"/>
            <a:ext cx="66511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Part2.            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2)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환상</a:t>
            </a:r>
            <a:r>
              <a:rPr lang="ko-KR" altLang="en-US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들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(7:1-12:13)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/>
              <a:t>직접 환상을 보는 사람으로 </a:t>
            </a:r>
            <a:r>
              <a:rPr lang="ko-KR" altLang="en-US" b="1" dirty="0" err="1"/>
              <a:t>다니엘이</a:t>
            </a:r>
            <a:r>
              <a:rPr lang="ko-KR" altLang="en-US" b="1" dirty="0"/>
              <a:t> </a:t>
            </a:r>
            <a:r>
              <a:rPr lang="ko-KR" altLang="en-US" b="1" dirty="0" smtClean="0"/>
              <a:t>등장</a:t>
            </a:r>
            <a:r>
              <a:rPr lang="en-US" altLang="ko-KR" b="1" dirty="0" smtClean="0"/>
              <a:t> (</a:t>
            </a:r>
            <a:r>
              <a:rPr lang="en-US" altLang="ko-KR" b="1" dirty="0" smtClean="0">
                <a:solidFill>
                  <a:srgbClr val="FF0000"/>
                </a:solidFill>
              </a:rPr>
              <a:t>1</a:t>
            </a:r>
            <a:r>
              <a:rPr lang="ko-KR" altLang="en-US" b="1" dirty="0">
                <a:solidFill>
                  <a:srgbClr val="FF0000"/>
                </a:solidFill>
              </a:rPr>
              <a:t>인칭 </a:t>
            </a:r>
            <a:r>
              <a:rPr lang="ko-KR" altLang="en-US" b="1" dirty="0" smtClean="0">
                <a:solidFill>
                  <a:srgbClr val="FF0000"/>
                </a:solidFill>
              </a:rPr>
              <a:t>시점</a:t>
            </a:r>
            <a:r>
              <a:rPr lang="en-US" altLang="ko-KR" b="1" dirty="0" smtClean="0"/>
              <a:t>)</a:t>
            </a:r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 err="1" smtClean="0"/>
              <a:t>다니엘이</a:t>
            </a:r>
            <a:r>
              <a:rPr lang="ko-KR" altLang="en-US" b="1" dirty="0" smtClean="0"/>
              <a:t> </a:t>
            </a:r>
            <a:r>
              <a:rPr lang="ko-KR" altLang="en-US" b="1" dirty="0" err="1"/>
              <a:t>벨사살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다리오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고레스</a:t>
            </a:r>
            <a:r>
              <a:rPr lang="ko-KR" altLang="en-US" b="1" dirty="0" smtClean="0"/>
              <a:t> </a:t>
            </a:r>
            <a:r>
              <a:rPr lang="ko-KR" altLang="en-US" b="1" dirty="0"/>
              <a:t>치하 때에 바라본 </a:t>
            </a:r>
            <a:r>
              <a:rPr lang="ko-KR" altLang="en-US" b="1" dirty="0">
                <a:solidFill>
                  <a:srgbClr val="FF0000"/>
                </a:solidFill>
              </a:rPr>
              <a:t>세 개의 환상들</a:t>
            </a:r>
            <a:r>
              <a:rPr lang="en-US" altLang="ko-KR" b="1" dirty="0">
                <a:solidFill>
                  <a:srgbClr val="FF0000"/>
                </a:solidFill>
              </a:rPr>
              <a:t>(7:1, 8:1, 10:1)</a:t>
            </a:r>
            <a:r>
              <a:rPr lang="ko-KR" altLang="en-US" b="1" dirty="0">
                <a:solidFill>
                  <a:srgbClr val="FF0000"/>
                </a:solidFill>
              </a:rPr>
              <a:t>로 구성</a:t>
            </a:r>
            <a:r>
              <a:rPr lang="ko-KR" altLang="en-US" b="1" dirty="0"/>
              <a:t>되어 </a:t>
            </a:r>
            <a:r>
              <a:rPr lang="ko-KR" altLang="en-US" b="1" dirty="0" smtClean="0"/>
              <a:t>있음</a:t>
            </a:r>
            <a:endParaRPr lang="en-US" altLang="ko-KR" b="1" dirty="0" smtClean="0"/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 smtClean="0">
                <a:solidFill>
                  <a:srgbClr val="FF0000"/>
                </a:solidFill>
              </a:rPr>
              <a:t>동물들로 </a:t>
            </a:r>
            <a:r>
              <a:rPr lang="ko-KR" altLang="en-US" b="1" dirty="0">
                <a:solidFill>
                  <a:srgbClr val="FF0000"/>
                </a:solidFill>
              </a:rPr>
              <a:t>상징화된 네 개의 대국의 멸망과 인자에 의한 미래의 통치가 다루어지고 있다</a:t>
            </a:r>
            <a:r>
              <a:rPr lang="en-US" altLang="ko-KR" b="1" dirty="0">
                <a:solidFill>
                  <a:srgbClr val="FF0000"/>
                </a:solidFill>
              </a:rPr>
              <a:t>. 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 algn="just" fontAlgn="base"/>
            <a:endParaRPr lang="en-US" altLang="ko-KR" b="1" dirty="0">
              <a:solidFill>
                <a:srgbClr val="FF0000"/>
              </a:solidFill>
            </a:endParaRPr>
          </a:p>
          <a:p>
            <a:pPr algn="just" fontAlgn="base"/>
            <a:r>
              <a:rPr lang="ko-KR" altLang="en-US" b="1" dirty="0" err="1" smtClean="0"/>
              <a:t>다니엘의</a:t>
            </a:r>
            <a:r>
              <a:rPr lang="ko-KR" altLang="en-US" b="1" dirty="0" smtClean="0"/>
              <a:t> </a:t>
            </a:r>
            <a:r>
              <a:rPr lang="ko-KR" altLang="en-US" b="1" dirty="0"/>
              <a:t>환상들은 세상의 악한 세력을 종식시킬 </a:t>
            </a:r>
            <a:r>
              <a:rPr lang="ko-KR" altLang="en-US" b="1" dirty="0">
                <a:solidFill>
                  <a:srgbClr val="FF0000"/>
                </a:solidFill>
              </a:rPr>
              <a:t>하나님의 왕권 통치의 시작이 임박했음</a:t>
            </a:r>
            <a:r>
              <a:rPr lang="ko-KR" altLang="en-US" b="1" dirty="0"/>
              <a:t>을 강조하고 있다</a:t>
            </a:r>
            <a:r>
              <a:rPr lang="en-US" altLang="ko-KR" b="1" dirty="0"/>
              <a:t>. 7-12</a:t>
            </a:r>
            <a:r>
              <a:rPr lang="ko-KR" altLang="en-US" b="1" dirty="0"/>
              <a:t>장은 마지막 날에 대한 질문이 핵심이다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670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90214" y="385095"/>
            <a:ext cx="36551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(1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도입부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(7:1-28)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b="1" dirty="0"/>
              <a:t>7</a:t>
            </a:r>
            <a:r>
              <a:rPr lang="ko-KR" altLang="en-US" b="1" dirty="0"/>
              <a:t>장은 아람어가 사용된 마지막 </a:t>
            </a:r>
            <a:r>
              <a:rPr lang="ko-KR" altLang="en-US" b="1" dirty="0" smtClean="0"/>
              <a:t>장</a:t>
            </a:r>
            <a:endParaRPr lang="en-US" altLang="ko-KR" b="1" dirty="0" smtClean="0"/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en-US" altLang="ko-KR" b="1" dirty="0"/>
              <a:t>3</a:t>
            </a:r>
            <a:r>
              <a:rPr lang="ko-KR" altLang="en-US" b="1" dirty="0"/>
              <a:t>인칭 시점에서 </a:t>
            </a:r>
            <a:r>
              <a:rPr lang="en-US" altLang="ko-KR" b="1" dirty="0"/>
              <a:t>1</a:t>
            </a:r>
            <a:r>
              <a:rPr lang="ko-KR" altLang="en-US" b="1" dirty="0" err="1"/>
              <a:t>인층으로</a:t>
            </a:r>
            <a:r>
              <a:rPr lang="ko-KR" altLang="en-US" b="1" dirty="0"/>
              <a:t> 전환</a:t>
            </a:r>
            <a:r>
              <a:rPr lang="en-US" altLang="ko-KR" b="1" dirty="0"/>
              <a:t>/ 7:1</a:t>
            </a:r>
            <a:r>
              <a:rPr lang="ko-KR" altLang="en-US" b="1" dirty="0"/>
              <a:t>절에서만 </a:t>
            </a:r>
            <a:r>
              <a:rPr lang="ko-KR" altLang="en-US" b="1" dirty="0" err="1"/>
              <a:t>다니엘이</a:t>
            </a:r>
            <a:r>
              <a:rPr lang="ko-KR" altLang="en-US" b="1" dirty="0"/>
              <a:t> </a:t>
            </a:r>
            <a:r>
              <a:rPr lang="en-US" altLang="ko-KR" b="1" dirty="0"/>
              <a:t>3</a:t>
            </a:r>
            <a:r>
              <a:rPr lang="ko-KR" altLang="en-US" b="1" dirty="0"/>
              <a:t>인칭으로 나타난다</a:t>
            </a:r>
            <a:r>
              <a:rPr lang="en-US" altLang="ko-KR" b="1" dirty="0"/>
              <a:t>.</a:t>
            </a:r>
            <a:endParaRPr lang="ko-KR" altLang="en-US" b="1" dirty="0"/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en-US" altLang="ko-KR" b="1" dirty="0" smtClean="0"/>
              <a:t>7</a:t>
            </a:r>
            <a:r>
              <a:rPr lang="ko-KR" altLang="en-US" b="1" dirty="0"/>
              <a:t>장은 </a:t>
            </a:r>
            <a:r>
              <a:rPr lang="ko-KR" altLang="en-US" b="1" dirty="0" err="1"/>
              <a:t>다니엘이</a:t>
            </a:r>
            <a:r>
              <a:rPr lang="ko-KR" altLang="en-US" b="1" dirty="0"/>
              <a:t> </a:t>
            </a:r>
            <a:r>
              <a:rPr lang="ko-KR" altLang="en-US" b="1" dirty="0" err="1"/>
              <a:t>바벨론의</a:t>
            </a:r>
            <a:r>
              <a:rPr lang="ko-KR" altLang="en-US" b="1" dirty="0"/>
              <a:t> 왕 </a:t>
            </a:r>
            <a:r>
              <a:rPr lang="ko-KR" altLang="en-US" b="1" dirty="0" err="1"/>
              <a:t>벨사살</a:t>
            </a:r>
            <a:r>
              <a:rPr lang="ko-KR" altLang="en-US" b="1" dirty="0"/>
              <a:t> 원년에 본 환상을 소개한다</a:t>
            </a:r>
            <a:r>
              <a:rPr lang="en-US" altLang="ko-KR" b="1" dirty="0"/>
              <a:t>.</a:t>
            </a:r>
            <a:endParaRPr lang="ko-KR" altLang="en-US" b="1" dirty="0"/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 err="1" smtClean="0"/>
              <a:t>다니엘의</a:t>
            </a:r>
            <a:r>
              <a:rPr lang="ko-KR" altLang="en-US" b="1" dirty="0" smtClean="0"/>
              <a:t> </a:t>
            </a:r>
            <a:r>
              <a:rPr lang="ko-KR" altLang="en-US" b="1" dirty="0"/>
              <a:t>환상은 </a:t>
            </a:r>
            <a:r>
              <a:rPr lang="ko-KR" altLang="en-US" b="1" dirty="0" err="1"/>
              <a:t>느부갓네살의</a:t>
            </a:r>
            <a:r>
              <a:rPr lang="ko-KR" altLang="en-US" b="1" dirty="0"/>
              <a:t> 꿈</a:t>
            </a:r>
            <a:r>
              <a:rPr lang="en-US" altLang="ko-KR" b="1" dirty="0"/>
              <a:t>(2</a:t>
            </a:r>
            <a:r>
              <a:rPr lang="ko-KR" altLang="en-US" b="1" dirty="0"/>
              <a:t>장</a:t>
            </a:r>
            <a:r>
              <a:rPr lang="en-US" altLang="ko-KR" b="1" dirty="0"/>
              <a:t>)</a:t>
            </a:r>
            <a:r>
              <a:rPr lang="ko-KR" altLang="en-US" b="1" dirty="0"/>
              <a:t>과 평행을 이루고 있다</a:t>
            </a:r>
            <a:r>
              <a:rPr lang="en-US" altLang="ko-KR" b="1" dirty="0"/>
              <a:t>.</a:t>
            </a:r>
            <a:endParaRPr lang="ko-KR" altLang="en-US" b="1" dirty="0"/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en-US" altLang="ko-KR" b="1" dirty="0" smtClean="0"/>
              <a:t>8-12</a:t>
            </a:r>
            <a:r>
              <a:rPr lang="ko-KR" altLang="en-US" b="1" dirty="0"/>
              <a:t>장의 서론적 증언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6795985" y="1584919"/>
            <a:ext cx="47283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 smtClean="0"/>
              <a:t>환상의 초점</a:t>
            </a:r>
            <a:endParaRPr lang="en-US" altLang="ko-KR" b="1" dirty="0" smtClean="0"/>
          </a:p>
          <a:p>
            <a:pPr algn="just" fontAlgn="base"/>
            <a:endParaRPr lang="ko-KR" altLang="en-US" b="1" dirty="0" smtClean="0"/>
          </a:p>
          <a:p>
            <a:pPr algn="just" fontAlgn="base"/>
            <a:r>
              <a:rPr lang="en-US" altLang="ko-KR" b="1" dirty="0" smtClean="0"/>
              <a:t>- </a:t>
            </a:r>
            <a:r>
              <a:rPr lang="ko-KR" altLang="en-US" b="1" dirty="0" err="1" smtClean="0"/>
              <a:t>안티오코스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4</a:t>
            </a:r>
            <a:r>
              <a:rPr lang="ko-KR" altLang="en-US" b="1" dirty="0" smtClean="0"/>
              <a:t>세를 암시하는 열한 번째의 뿔에게로 향하게 된다</a:t>
            </a:r>
            <a:r>
              <a:rPr lang="en-US" altLang="ko-KR" b="1" dirty="0" smtClean="0"/>
              <a:t>. </a:t>
            </a:r>
            <a:r>
              <a:rPr lang="ko-KR" altLang="en-US" b="1" dirty="0" smtClean="0">
                <a:solidFill>
                  <a:srgbClr val="FF0000"/>
                </a:solidFill>
              </a:rPr>
              <a:t>하나님의 직접적인 통치는 바로 열한 번째 통치자의 무자비한 박해의 상황으로부터 시작될 것임을 강조</a:t>
            </a:r>
            <a:r>
              <a:rPr lang="ko-KR" altLang="en-US" b="1" dirty="0" smtClean="0"/>
              <a:t>하고 있다</a:t>
            </a:r>
            <a:r>
              <a:rPr lang="en-US" altLang="ko-KR" b="1" dirty="0" smtClean="0"/>
              <a:t>.</a:t>
            </a:r>
            <a:endParaRPr lang="ko-KR" altLang="en-US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722667"/>
              </p:ext>
            </p:extLst>
          </p:nvPr>
        </p:nvGraphicFramePr>
        <p:xfrm>
          <a:off x="6731000" y="3926237"/>
          <a:ext cx="4759452" cy="2497074"/>
        </p:xfrm>
        <a:graphic>
          <a:graphicData uri="http://schemas.openxmlformats.org/drawingml/2006/table">
            <a:tbl>
              <a:tblPr/>
              <a:tblGrid>
                <a:gridCol w="863600"/>
                <a:gridCol w="2309368"/>
                <a:gridCol w="1586484"/>
              </a:tblGrid>
              <a:tr h="29387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7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장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400" kern="0" spc="0" dirty="0" err="1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다니엘의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 환상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2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장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4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느부갓네살의 꿈</a:t>
                      </a:r>
                      <a:r>
                        <a:rPr lang="en-US" altLang="ko-KR" sz="14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E5"/>
                    </a:solidFill>
                  </a:tcPr>
                </a:tc>
              </a:tr>
              <a:tr h="4767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공통점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네 마리의 거대한 짐승들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네 개의 제국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)/</a:t>
                      </a: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곧 사라질 것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금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,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은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,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놋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,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쇠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,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진흙으로 된 신상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(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여러 제국들</a:t>
                      </a:r>
                      <a:r>
                        <a:rPr lang="en-US" altLang="ko-KR" sz="1200" kern="0" spc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)/</a:t>
                      </a: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곧 사라질 것</a:t>
                      </a:r>
                      <a:endParaRPr lang="ko-KR" altLang="en-US" sz="16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87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차이점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네 제국이 무서운 동물로 비유</a:t>
                      </a:r>
                      <a:r>
                        <a:rPr lang="en-US" altLang="ko-KR" sz="1400" kern="0" spc="0" dirty="0">
                          <a:solidFill>
                            <a:srgbClr val="000000"/>
                          </a:solidFill>
                          <a:effectLst/>
                          <a:latin typeface="맑은 고딕"/>
                        </a:rPr>
                        <a:t>, 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kern="0" spc="0" dirty="0">
                          <a:solidFill>
                            <a:srgbClr val="000000"/>
                          </a:solidFill>
                          <a:effectLst/>
                          <a:ea typeface="맑은 고딕"/>
                        </a:rPr>
                        <a:t>신상으로 비유</a:t>
                      </a:r>
                      <a:endParaRPr lang="ko-KR" altLang="en-US" sz="16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432175" y="34686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633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99031" y="376490"/>
            <a:ext cx="38699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(2)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본론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(8:1-12:13)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b="1" dirty="0"/>
              <a:t>8</a:t>
            </a:r>
            <a:r>
              <a:rPr lang="ko-KR" altLang="en-US" b="1" dirty="0" smtClean="0"/>
              <a:t>장</a:t>
            </a:r>
            <a:endParaRPr lang="en-US" altLang="ko-KR" b="1" dirty="0" smtClean="0"/>
          </a:p>
          <a:p>
            <a:pPr marL="285750" indent="-285750" algn="just" fontAlgn="base">
              <a:buFontTx/>
              <a:buChar char="-"/>
            </a:pPr>
            <a:r>
              <a:rPr lang="ko-KR" altLang="en-US" b="1" dirty="0" err="1" smtClean="0"/>
              <a:t>벨사살</a:t>
            </a:r>
            <a:r>
              <a:rPr lang="ko-KR" altLang="en-US" b="1" dirty="0" smtClean="0"/>
              <a:t> </a:t>
            </a:r>
            <a:r>
              <a:rPr lang="en-US" altLang="ko-KR" b="1" dirty="0"/>
              <a:t>3</a:t>
            </a:r>
            <a:r>
              <a:rPr lang="ko-KR" altLang="en-US" b="1" dirty="0"/>
              <a:t>년에 </a:t>
            </a:r>
            <a:r>
              <a:rPr lang="ko-KR" altLang="en-US" b="1" dirty="0" err="1"/>
              <a:t>다니엘이</a:t>
            </a:r>
            <a:r>
              <a:rPr lang="ko-KR" altLang="en-US" b="1" dirty="0"/>
              <a:t> 본 환상</a:t>
            </a:r>
            <a:r>
              <a:rPr lang="en-US" altLang="ko-KR" b="1" dirty="0"/>
              <a:t>(</a:t>
            </a:r>
            <a:r>
              <a:rPr lang="ko-KR" altLang="en-US" b="1" dirty="0" err="1"/>
              <a:t>다니엘의</a:t>
            </a:r>
            <a:r>
              <a:rPr lang="ko-KR" altLang="en-US" b="1" dirty="0"/>
              <a:t> 두 번째 환상</a:t>
            </a:r>
            <a:r>
              <a:rPr lang="en-US" altLang="ko-KR" b="1" dirty="0"/>
              <a:t>)</a:t>
            </a:r>
            <a:r>
              <a:rPr lang="ko-KR" altLang="en-US" b="1" dirty="0"/>
              <a:t>과 관련되는데</a:t>
            </a:r>
            <a:r>
              <a:rPr lang="en-US" altLang="ko-KR" b="1" dirty="0"/>
              <a:t>, </a:t>
            </a:r>
            <a:r>
              <a:rPr lang="ko-KR" altLang="en-US" b="1" dirty="0" err="1">
                <a:solidFill>
                  <a:srgbClr val="FF0000"/>
                </a:solidFill>
              </a:rPr>
              <a:t>다니엘은</a:t>
            </a:r>
            <a:r>
              <a:rPr lang="ko-KR" altLang="en-US" b="1" dirty="0">
                <a:solidFill>
                  <a:srgbClr val="FF0000"/>
                </a:solidFill>
              </a:rPr>
              <a:t> 두 개의 뿔</a:t>
            </a:r>
            <a:r>
              <a:rPr lang="en-US" altLang="ko-KR" b="1" dirty="0">
                <a:solidFill>
                  <a:srgbClr val="FF0000"/>
                </a:solidFill>
              </a:rPr>
              <a:t>(</a:t>
            </a:r>
            <a:r>
              <a:rPr lang="ko-KR" altLang="en-US" b="1" dirty="0">
                <a:solidFill>
                  <a:srgbClr val="FF0000"/>
                </a:solidFill>
              </a:rPr>
              <a:t>메대</a:t>
            </a:r>
            <a:r>
              <a:rPr lang="en-US" altLang="ko-KR" b="1" dirty="0">
                <a:solidFill>
                  <a:srgbClr val="FF0000"/>
                </a:solidFill>
              </a:rPr>
              <a:t>,</a:t>
            </a:r>
            <a:r>
              <a:rPr lang="ko-KR" altLang="en-US" b="1" dirty="0">
                <a:solidFill>
                  <a:srgbClr val="FF0000"/>
                </a:solidFill>
              </a:rPr>
              <a:t>페르시아 제국</a:t>
            </a:r>
            <a:r>
              <a:rPr lang="en-US" altLang="ko-KR" b="1" dirty="0">
                <a:solidFill>
                  <a:srgbClr val="FF0000"/>
                </a:solidFill>
              </a:rPr>
              <a:t>)</a:t>
            </a:r>
            <a:r>
              <a:rPr lang="ko-KR" altLang="en-US" b="1" dirty="0">
                <a:solidFill>
                  <a:srgbClr val="FF0000"/>
                </a:solidFill>
              </a:rPr>
              <a:t>을 가진 숫양이 한 개의 뿔을 가진 숫염소</a:t>
            </a:r>
            <a:r>
              <a:rPr lang="en-US" altLang="ko-KR" b="1" dirty="0">
                <a:solidFill>
                  <a:srgbClr val="FF0000"/>
                </a:solidFill>
              </a:rPr>
              <a:t>(</a:t>
            </a:r>
            <a:r>
              <a:rPr lang="ko-KR" altLang="en-US" b="1" dirty="0" err="1">
                <a:solidFill>
                  <a:srgbClr val="FF0000"/>
                </a:solidFill>
              </a:rPr>
              <a:t>알렉산드로스</a:t>
            </a:r>
            <a:r>
              <a:rPr lang="ko-KR" altLang="en-US" b="1" dirty="0">
                <a:solidFill>
                  <a:srgbClr val="FF0000"/>
                </a:solidFill>
              </a:rPr>
              <a:t> 대왕</a:t>
            </a:r>
            <a:r>
              <a:rPr lang="en-US" altLang="ko-KR" b="1" dirty="0">
                <a:solidFill>
                  <a:srgbClr val="FF0000"/>
                </a:solidFill>
              </a:rPr>
              <a:t>)</a:t>
            </a:r>
            <a:r>
              <a:rPr lang="ko-KR" altLang="en-US" b="1" dirty="0">
                <a:solidFill>
                  <a:srgbClr val="FF0000"/>
                </a:solidFill>
              </a:rPr>
              <a:t>에게 짓밟히는 장면</a:t>
            </a:r>
            <a:r>
              <a:rPr lang="ko-KR" altLang="en-US" b="1" dirty="0"/>
              <a:t>을 본다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ko-KR" altLang="en-US" b="1" dirty="0"/>
          </a:p>
          <a:p>
            <a:pPr marL="285750" indent="-285750" algn="just" fontAlgn="base">
              <a:buFontTx/>
              <a:buChar char="-"/>
            </a:pPr>
            <a:r>
              <a:rPr lang="ko-KR" altLang="en-US" b="1" dirty="0" smtClean="0"/>
              <a:t>한 </a:t>
            </a:r>
            <a:r>
              <a:rPr lang="ko-KR" altLang="en-US" b="1" dirty="0"/>
              <a:t>뿔의 자리에서 다시 네 개의 뿔들이 생겨났다는 것은</a:t>
            </a:r>
            <a:r>
              <a:rPr lang="en-US" altLang="ko-KR" b="1" dirty="0"/>
              <a:t>, </a:t>
            </a:r>
            <a:r>
              <a:rPr lang="ko-KR" altLang="en-US" b="1" dirty="0" err="1"/>
              <a:t>알렉산드로스</a:t>
            </a:r>
            <a:r>
              <a:rPr lang="ko-KR" altLang="en-US" b="1" dirty="0"/>
              <a:t> 대왕이 죽은 후에 </a:t>
            </a:r>
            <a:r>
              <a:rPr lang="ko-KR" altLang="en-US" b="1" dirty="0">
                <a:solidFill>
                  <a:srgbClr val="FF0000"/>
                </a:solidFill>
              </a:rPr>
              <a:t>왕국이 네 개의 제국으로 분열됨을 암시</a:t>
            </a:r>
            <a:r>
              <a:rPr lang="en-US" altLang="ko-KR" b="1" dirty="0"/>
              <a:t>(8:8</a:t>
            </a:r>
            <a:r>
              <a:rPr lang="en-US" altLang="ko-KR" b="1" dirty="0" smtClean="0"/>
              <a:t>)</a:t>
            </a:r>
          </a:p>
          <a:p>
            <a:pPr algn="just" fontAlgn="base"/>
            <a:endParaRPr lang="ko-KR" altLang="en-US" b="1" dirty="0"/>
          </a:p>
          <a:p>
            <a:pPr marL="285750" indent="-285750" algn="just" fontAlgn="base">
              <a:buFontTx/>
              <a:buChar char="-"/>
            </a:pPr>
            <a:r>
              <a:rPr lang="ko-KR" altLang="en-US" b="1" dirty="0" smtClean="0"/>
              <a:t>한 </a:t>
            </a:r>
            <a:r>
              <a:rPr lang="ko-KR" altLang="en-US" b="1" dirty="0"/>
              <a:t>뿔에서 다시 나온 작은 뿔은 </a:t>
            </a:r>
            <a:r>
              <a:rPr lang="ko-KR" altLang="en-US" b="1" dirty="0" err="1"/>
              <a:t>안티오커스</a:t>
            </a:r>
            <a:r>
              <a:rPr lang="ko-KR" altLang="en-US" b="1" dirty="0"/>
              <a:t> </a:t>
            </a:r>
            <a:r>
              <a:rPr lang="en-US" altLang="ko-KR" b="1" dirty="0"/>
              <a:t>4</a:t>
            </a:r>
            <a:r>
              <a:rPr lang="ko-KR" altLang="en-US" b="1" dirty="0"/>
              <a:t>세를 겨냥하고 있는데</a:t>
            </a:r>
            <a:r>
              <a:rPr lang="en-US" altLang="ko-KR" b="1" dirty="0"/>
              <a:t>, </a:t>
            </a:r>
            <a:r>
              <a:rPr lang="ko-KR" altLang="en-US" b="1" dirty="0"/>
              <a:t>그는 </a:t>
            </a:r>
            <a:r>
              <a:rPr lang="en-US" altLang="ko-KR" b="1" dirty="0"/>
              <a:t>3</a:t>
            </a:r>
            <a:r>
              <a:rPr lang="ko-KR" altLang="en-US" b="1" dirty="0"/>
              <a:t>년 반 동안 남쪽과 동쪽을 두루 다니며 성전을 모독하는 일까지 감당할 것이라고 말한다</a:t>
            </a:r>
            <a:r>
              <a:rPr lang="en-US" altLang="ko-KR" b="1" dirty="0"/>
              <a:t>.(8:9-12</a:t>
            </a:r>
            <a:r>
              <a:rPr lang="en-US" altLang="ko-KR" b="1" dirty="0" smtClean="0"/>
              <a:t>)</a:t>
            </a:r>
          </a:p>
          <a:p>
            <a:pPr marL="285750" indent="-285750" algn="just" fontAlgn="base">
              <a:buFontTx/>
              <a:buChar char="-"/>
            </a:pPr>
            <a:endParaRPr lang="ko-KR" altLang="en-US" b="1" dirty="0"/>
          </a:p>
        </p:txBody>
      </p:sp>
      <p:sp>
        <p:nvSpPr>
          <p:cNvPr id="7" name="직사각형 6"/>
          <p:cNvSpPr/>
          <p:nvPr/>
        </p:nvSpPr>
        <p:spPr>
          <a:xfrm>
            <a:off x="6795985" y="1584919"/>
            <a:ext cx="472835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/>
              <a:t>즉 짐승환상은 인간에 의한 세계 통치의 궁극적인 붕괴를 보여주고자 한다</a:t>
            </a:r>
            <a:r>
              <a:rPr lang="en-US" altLang="ko-KR" b="1" dirty="0"/>
              <a:t>.</a:t>
            </a:r>
            <a:endParaRPr lang="ko-KR" altLang="en-US" b="1" dirty="0"/>
          </a:p>
          <a:p>
            <a:pPr algn="just" fontAlgn="base"/>
            <a:endParaRPr lang="en-US" altLang="ko-KR" b="1" dirty="0" smtClean="0"/>
          </a:p>
          <a:p>
            <a:pPr algn="just" fontAlgn="base"/>
            <a:endParaRPr lang="en-US" altLang="ko-KR" b="1" dirty="0"/>
          </a:p>
          <a:p>
            <a:pPr algn="just" fontAlgn="base"/>
            <a:r>
              <a:rPr lang="en-US" altLang="ko-KR" b="1" dirty="0" smtClean="0"/>
              <a:t>9</a:t>
            </a:r>
            <a:r>
              <a:rPr lang="ko-KR" altLang="en-US" b="1" dirty="0"/>
              <a:t>장</a:t>
            </a:r>
          </a:p>
          <a:p>
            <a:pPr marL="285750" indent="-285750" algn="just" fontAlgn="base">
              <a:buFontTx/>
              <a:buChar char="-"/>
            </a:pPr>
            <a:r>
              <a:rPr lang="ko-KR" altLang="en-US" b="1" dirty="0" err="1" smtClean="0">
                <a:solidFill>
                  <a:srgbClr val="FF0000"/>
                </a:solidFill>
              </a:rPr>
              <a:t>다니엘과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ko-KR" altLang="en-US" b="1" dirty="0">
                <a:solidFill>
                  <a:srgbClr val="FF0000"/>
                </a:solidFill>
              </a:rPr>
              <a:t>이스라엘에 의한 죄의 고백이 중요한 내용을 </a:t>
            </a:r>
            <a:r>
              <a:rPr lang="ko-KR" altLang="en-US" b="1" dirty="0" smtClean="0">
                <a:solidFill>
                  <a:srgbClr val="FF0000"/>
                </a:solidFill>
              </a:rPr>
              <a:t>이룸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 marL="285750" indent="-285750" algn="just" fontAlgn="base">
              <a:buFontTx/>
              <a:buChar char="-"/>
            </a:pPr>
            <a:endParaRPr lang="ko-KR" altLang="en-US" b="1" dirty="0"/>
          </a:p>
          <a:p>
            <a:pPr marL="285750" indent="-285750" algn="just" fontAlgn="base">
              <a:buFontTx/>
              <a:buChar char="-"/>
            </a:pPr>
            <a:r>
              <a:rPr lang="ko-KR" altLang="en-US" b="1" dirty="0" smtClean="0"/>
              <a:t>시대적으로는 </a:t>
            </a:r>
            <a:r>
              <a:rPr lang="ko-KR" altLang="en-US" b="1" dirty="0" err="1"/>
              <a:t>다리오가</a:t>
            </a:r>
            <a:r>
              <a:rPr lang="ko-KR" altLang="en-US" b="1" dirty="0"/>
              <a:t> </a:t>
            </a:r>
            <a:r>
              <a:rPr lang="ko-KR" altLang="en-US" b="1" dirty="0" err="1"/>
              <a:t>갈대아</a:t>
            </a:r>
            <a:r>
              <a:rPr lang="ko-KR" altLang="en-US" b="1" dirty="0"/>
              <a:t> 나라의 왕으로 등극한 원년과 </a:t>
            </a:r>
            <a:r>
              <a:rPr lang="ko-KR" altLang="en-US" b="1" dirty="0" smtClean="0"/>
              <a:t>관련됨</a:t>
            </a:r>
            <a:endParaRPr lang="en-US" altLang="ko-KR" b="1" dirty="0" smtClean="0"/>
          </a:p>
          <a:p>
            <a:pPr marL="285750" indent="-285750" algn="just" fontAlgn="base">
              <a:buFontTx/>
              <a:buChar char="-"/>
            </a:pPr>
            <a:endParaRPr lang="ko-KR" altLang="en-US" b="1" dirty="0"/>
          </a:p>
          <a:p>
            <a:pPr marL="285750" indent="-285750" algn="just" fontAlgn="base">
              <a:buFontTx/>
              <a:buChar char="-"/>
            </a:pPr>
            <a:r>
              <a:rPr lang="en-US" altLang="ko-KR" b="1" dirty="0" smtClean="0"/>
              <a:t>70</a:t>
            </a:r>
            <a:r>
              <a:rPr lang="ko-KR" altLang="en-US" b="1" dirty="0"/>
              <a:t>년에 대한 </a:t>
            </a:r>
            <a:r>
              <a:rPr lang="ko-KR" altLang="en-US" b="1" dirty="0" err="1"/>
              <a:t>예레미야의</a:t>
            </a:r>
            <a:r>
              <a:rPr lang="ko-KR" altLang="en-US" b="1" dirty="0"/>
              <a:t> 예언</a:t>
            </a:r>
            <a:r>
              <a:rPr lang="en-US" altLang="ko-KR" b="1" dirty="0"/>
              <a:t>(</a:t>
            </a:r>
            <a:r>
              <a:rPr lang="ko-KR" altLang="en-US" b="1" dirty="0" err="1"/>
              <a:t>렘</a:t>
            </a:r>
            <a:r>
              <a:rPr lang="ko-KR" altLang="en-US" b="1" dirty="0"/>
              <a:t> </a:t>
            </a:r>
            <a:r>
              <a:rPr lang="en-US" altLang="ko-KR" b="1" dirty="0"/>
              <a:t>25:11, 29:10)</a:t>
            </a:r>
            <a:r>
              <a:rPr lang="ko-KR" altLang="en-US" b="1" dirty="0"/>
              <a:t>은 현재 당하는 고난과 연관 있는 것으로 풀이되고 있는데</a:t>
            </a:r>
            <a:r>
              <a:rPr lang="en-US" altLang="ko-KR" b="1" dirty="0"/>
              <a:t>, </a:t>
            </a:r>
            <a:r>
              <a:rPr lang="ko-KR" altLang="en-US" b="1" dirty="0">
                <a:solidFill>
                  <a:srgbClr val="FF0000"/>
                </a:solidFill>
              </a:rPr>
              <a:t>과거의 예언자의 선포가 묵시문학적으로 </a:t>
            </a:r>
            <a:r>
              <a:rPr lang="en-US" altLang="ko-KR" b="1" dirty="0">
                <a:solidFill>
                  <a:srgbClr val="FF0000"/>
                </a:solidFill>
              </a:rPr>
              <a:t>9</a:t>
            </a:r>
            <a:r>
              <a:rPr lang="ko-KR" altLang="en-US" b="1" dirty="0">
                <a:solidFill>
                  <a:srgbClr val="FF0000"/>
                </a:solidFill>
              </a:rPr>
              <a:t>장에서 해석되고 있다고 볼 수 있다</a:t>
            </a:r>
            <a:r>
              <a:rPr lang="en-US" altLang="ko-KR" b="1" dirty="0" smtClean="0">
                <a:solidFill>
                  <a:srgbClr val="FF0000"/>
                </a:solidFill>
              </a:rPr>
              <a:t>.</a:t>
            </a:r>
          </a:p>
          <a:p>
            <a:pPr marL="285750" indent="-285750" algn="just" fontAlgn="base">
              <a:buFontTx/>
              <a:buChar char="-"/>
            </a:pPr>
            <a:endParaRPr lang="ko-KR" altLang="en-US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7670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90214" y="385095"/>
            <a:ext cx="38699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(2)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본론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(8:1-12:13)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b="1" dirty="0"/>
              <a:t>10-12</a:t>
            </a:r>
            <a:r>
              <a:rPr lang="ko-KR" altLang="en-US" b="1" dirty="0"/>
              <a:t>장</a:t>
            </a:r>
          </a:p>
          <a:p>
            <a:pPr marL="285750" indent="-285750" algn="just" fontAlgn="base">
              <a:buFontTx/>
              <a:buChar char="-"/>
            </a:pPr>
            <a:r>
              <a:rPr lang="ko-KR" altLang="en-US" b="1" dirty="0" smtClean="0"/>
              <a:t>페르시아 </a:t>
            </a:r>
            <a:r>
              <a:rPr lang="ko-KR" altLang="en-US" b="1" dirty="0"/>
              <a:t>왕 </a:t>
            </a:r>
            <a:r>
              <a:rPr lang="ko-KR" altLang="en-US" b="1" dirty="0" err="1"/>
              <a:t>고레스</a:t>
            </a:r>
            <a:r>
              <a:rPr lang="ko-KR" altLang="en-US" b="1" dirty="0"/>
              <a:t> </a:t>
            </a:r>
            <a:r>
              <a:rPr lang="en-US" altLang="ko-KR" b="1" dirty="0"/>
              <a:t>3</a:t>
            </a:r>
            <a:r>
              <a:rPr lang="ko-KR" altLang="en-US" b="1" dirty="0"/>
              <a:t>년에 </a:t>
            </a:r>
            <a:r>
              <a:rPr lang="ko-KR" altLang="en-US" b="1" dirty="0" err="1"/>
              <a:t>다니엘이</a:t>
            </a:r>
            <a:r>
              <a:rPr lang="ko-KR" altLang="en-US" b="1" dirty="0"/>
              <a:t> 본 세계 종말에 관한 환상</a:t>
            </a:r>
            <a:r>
              <a:rPr lang="en-US" altLang="ko-KR" b="1" dirty="0"/>
              <a:t>(</a:t>
            </a:r>
            <a:r>
              <a:rPr lang="ko-KR" altLang="en-US" b="1" dirty="0" err="1"/>
              <a:t>다니엘의</a:t>
            </a:r>
            <a:r>
              <a:rPr lang="ko-KR" altLang="en-US" b="1" dirty="0"/>
              <a:t> 세 번째 환상</a:t>
            </a:r>
            <a:r>
              <a:rPr lang="en-US" altLang="ko-KR" b="1" dirty="0"/>
              <a:t>)</a:t>
            </a:r>
            <a:r>
              <a:rPr lang="ko-KR" altLang="en-US" b="1" dirty="0"/>
              <a:t>을 소개한다</a:t>
            </a:r>
            <a:r>
              <a:rPr lang="en-US" altLang="ko-KR" b="1" dirty="0"/>
              <a:t>. </a:t>
            </a:r>
            <a:r>
              <a:rPr lang="ko-KR" altLang="en-US" b="1" dirty="0" err="1">
                <a:solidFill>
                  <a:srgbClr val="FF0000"/>
                </a:solidFill>
              </a:rPr>
              <a:t>안티오코스</a:t>
            </a:r>
            <a:r>
              <a:rPr lang="ko-KR" altLang="en-US" b="1" dirty="0">
                <a:solidFill>
                  <a:srgbClr val="FF0000"/>
                </a:solidFill>
              </a:rPr>
              <a:t> </a:t>
            </a:r>
            <a:r>
              <a:rPr lang="en-US" altLang="ko-KR" b="1" dirty="0">
                <a:solidFill>
                  <a:srgbClr val="FF0000"/>
                </a:solidFill>
              </a:rPr>
              <a:t>4</a:t>
            </a:r>
            <a:r>
              <a:rPr lang="ko-KR" altLang="en-US" b="1" dirty="0">
                <a:solidFill>
                  <a:srgbClr val="FF0000"/>
                </a:solidFill>
              </a:rPr>
              <a:t>세의 통치 시대를 중심으로 이제 막 시작되려는 세계의 종말을 선포</a:t>
            </a:r>
            <a:r>
              <a:rPr lang="ko-KR" altLang="en-US" b="1" dirty="0"/>
              <a:t>하는데 그 목적을 갖고 있다</a:t>
            </a:r>
            <a:r>
              <a:rPr lang="en-US" altLang="ko-KR" b="1" dirty="0" smtClean="0"/>
              <a:t>.</a:t>
            </a:r>
          </a:p>
          <a:p>
            <a:pPr marL="285750" indent="-285750" algn="just" fontAlgn="base">
              <a:buFontTx/>
              <a:buChar char="-"/>
            </a:pPr>
            <a:endParaRPr lang="en-US" altLang="ko-KR" b="1" dirty="0" smtClean="0"/>
          </a:p>
          <a:p>
            <a:pPr marL="285750" indent="-285750" algn="just" fontAlgn="base">
              <a:buFontTx/>
              <a:buChar char="-"/>
            </a:pPr>
            <a:r>
              <a:rPr lang="ko-KR" altLang="en-US" b="1" dirty="0" smtClean="0"/>
              <a:t>곧 </a:t>
            </a:r>
            <a:r>
              <a:rPr lang="ko-KR" altLang="en-US" b="1" dirty="0" err="1"/>
              <a:t>악행자들은</a:t>
            </a:r>
            <a:r>
              <a:rPr lang="ko-KR" altLang="en-US" b="1" dirty="0"/>
              <a:t> 처벌</a:t>
            </a:r>
            <a:r>
              <a:rPr lang="en-US" altLang="ko-KR" b="1" dirty="0"/>
              <a:t>, </a:t>
            </a:r>
            <a:r>
              <a:rPr lang="ko-KR" altLang="en-US" b="1" dirty="0"/>
              <a:t>의로운 자들은 죽음에서 부활</a:t>
            </a:r>
            <a:r>
              <a:rPr lang="en-US" altLang="ko-KR" b="1" dirty="0"/>
              <a:t>, </a:t>
            </a:r>
            <a:r>
              <a:rPr lang="ko-KR" altLang="en-US" b="1" dirty="0"/>
              <a:t>하나님의 약속의 말씀은 신실하게 지킬 것을 강조하고 있다</a:t>
            </a:r>
            <a:r>
              <a:rPr lang="en-US" altLang="ko-KR" b="1" dirty="0"/>
              <a:t>.</a:t>
            </a:r>
            <a:endParaRPr lang="ko-KR" altLang="en-US" b="1" dirty="0"/>
          </a:p>
          <a:p>
            <a:pPr marL="285750" indent="-285750" algn="just" fontAlgn="base">
              <a:buFontTx/>
              <a:buChar char="-"/>
            </a:pPr>
            <a:endParaRPr lang="en-US" altLang="ko-KR" b="1" dirty="0" smtClean="0"/>
          </a:p>
          <a:p>
            <a:pPr marL="285750" indent="-285750" algn="just" fontAlgn="base">
              <a:buFontTx/>
              <a:buChar char="-"/>
            </a:pPr>
            <a:r>
              <a:rPr lang="ko-KR" altLang="en-US" b="1" dirty="0" err="1" smtClean="0"/>
              <a:t>다니엘의</a:t>
            </a:r>
            <a:r>
              <a:rPr lang="ko-KR" altLang="en-US" b="1" dirty="0" smtClean="0"/>
              <a:t> </a:t>
            </a:r>
            <a:r>
              <a:rPr lang="ko-KR" altLang="en-US" b="1" dirty="0"/>
              <a:t>마지막 환상은 종말이 일어날 시기에 관한 해답을 구하기 위해 여러 가지 방법을 제시하기도 한다</a:t>
            </a:r>
            <a:r>
              <a:rPr lang="en-US" altLang="ko-KR" b="1" dirty="0" smtClean="0"/>
              <a:t>. </a:t>
            </a:r>
          </a:p>
          <a:p>
            <a:pPr algn="just" fontAlgn="base"/>
            <a:r>
              <a:rPr lang="en-US" altLang="ko-KR" b="1" dirty="0"/>
              <a:t> </a:t>
            </a:r>
            <a:r>
              <a:rPr lang="en-US" altLang="ko-KR" b="1" dirty="0" smtClean="0"/>
              <a:t>  (</a:t>
            </a:r>
            <a:r>
              <a:rPr lang="en-US" altLang="ko-KR" b="1" dirty="0"/>
              <a:t>12:12) </a:t>
            </a:r>
            <a:r>
              <a:rPr lang="ko-KR" altLang="en-US" b="1" dirty="0"/>
              <a:t>마지막 때 </a:t>
            </a:r>
            <a:r>
              <a:rPr lang="en-US" altLang="ko-KR" b="1" dirty="0"/>
              <a:t>1,290</a:t>
            </a:r>
            <a:r>
              <a:rPr lang="ko-KR" altLang="en-US" b="1" dirty="0"/>
              <a:t>일 </a:t>
            </a:r>
            <a:r>
              <a:rPr lang="en-US" altLang="ko-KR" b="1" dirty="0"/>
              <a:t>-&gt; 1,335</a:t>
            </a:r>
            <a:r>
              <a:rPr lang="ko-KR" altLang="en-US" b="1" dirty="0"/>
              <a:t>일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6795985" y="1584919"/>
            <a:ext cx="472835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b="1" dirty="0" err="1"/>
              <a:t>다니엘의</a:t>
            </a:r>
            <a:r>
              <a:rPr lang="ko-KR" altLang="en-US" b="1" dirty="0"/>
              <a:t> 환상들은 </a:t>
            </a:r>
            <a:r>
              <a:rPr lang="ko-KR" altLang="en-US" b="1" dirty="0">
                <a:solidFill>
                  <a:srgbClr val="FF0000"/>
                </a:solidFill>
              </a:rPr>
              <a:t>공동의 관심</a:t>
            </a:r>
            <a:r>
              <a:rPr lang="ko-KR" altLang="en-US" b="1" dirty="0"/>
              <a:t>을 가지고 있다</a:t>
            </a:r>
            <a:r>
              <a:rPr lang="en-US" altLang="ko-KR" b="1" dirty="0" smtClean="0"/>
              <a:t>.</a:t>
            </a:r>
          </a:p>
          <a:p>
            <a:pPr fontAlgn="base"/>
            <a:endParaRPr lang="en-US" altLang="ko-KR" b="1" dirty="0"/>
          </a:p>
          <a:p>
            <a:pPr fontAlgn="base"/>
            <a:r>
              <a:rPr lang="ko-KR" altLang="en-US" b="1" dirty="0" smtClean="0"/>
              <a:t>그것은 </a:t>
            </a:r>
            <a:r>
              <a:rPr lang="ko-KR" altLang="en-US" b="1" dirty="0">
                <a:solidFill>
                  <a:srgbClr val="FF0000"/>
                </a:solidFill>
              </a:rPr>
              <a:t>현재는 마지막 시련과 고난의 시간이며</a:t>
            </a:r>
            <a:r>
              <a:rPr lang="en-US" altLang="ko-KR" b="1" dirty="0">
                <a:solidFill>
                  <a:srgbClr val="FF0000"/>
                </a:solidFill>
              </a:rPr>
              <a:t>, </a:t>
            </a:r>
            <a:r>
              <a:rPr lang="ko-KR" altLang="en-US" b="1" dirty="0">
                <a:solidFill>
                  <a:srgbClr val="FF0000"/>
                </a:solidFill>
              </a:rPr>
              <a:t>이제 곧 하나님의 통치의 최후 승리가 도래하게 될 것임</a:t>
            </a:r>
            <a:r>
              <a:rPr lang="ko-KR" altLang="en-US" b="1" dirty="0"/>
              <a:t>을 암시하고 있다</a:t>
            </a:r>
            <a:r>
              <a:rPr lang="en-US" altLang="ko-KR" b="1" dirty="0"/>
              <a:t>.</a:t>
            </a:r>
            <a:endParaRPr lang="ko-KR" altLang="en-US" b="1" dirty="0"/>
          </a:p>
          <a:p>
            <a:pPr fontAlgn="base"/>
            <a:endParaRPr lang="en-US" altLang="ko-KR" b="1" dirty="0" smtClean="0"/>
          </a:p>
          <a:p>
            <a:pPr fontAlgn="base"/>
            <a:r>
              <a:rPr lang="ko-KR" altLang="en-US" b="1" dirty="0" smtClean="0"/>
              <a:t>즉</a:t>
            </a:r>
            <a:r>
              <a:rPr lang="en-US" altLang="ko-KR" b="1" dirty="0" smtClean="0"/>
              <a:t>, 7-12</a:t>
            </a:r>
            <a:r>
              <a:rPr lang="ko-KR" altLang="en-US" b="1" dirty="0"/>
              <a:t>장의 환상들과 역사적 사건들은 </a:t>
            </a:r>
            <a:r>
              <a:rPr lang="ko-KR" altLang="en-US" b="1" dirty="0" err="1"/>
              <a:t>예루살엠의</a:t>
            </a:r>
            <a:r>
              <a:rPr lang="ko-KR" altLang="en-US" b="1" dirty="0"/>
              <a:t> 유대제의를 중단시키고</a:t>
            </a:r>
            <a:r>
              <a:rPr lang="en-US" altLang="ko-KR" b="1" dirty="0"/>
              <a:t>, </a:t>
            </a:r>
            <a:r>
              <a:rPr lang="ko-KR" altLang="en-US" b="1" dirty="0"/>
              <a:t>유대교를 강압적으로 헬레니즘화하려 했던 </a:t>
            </a:r>
            <a:r>
              <a:rPr lang="ko-KR" altLang="en-US" b="1" dirty="0" err="1"/>
              <a:t>안티오코스</a:t>
            </a:r>
            <a:r>
              <a:rPr lang="ko-KR" altLang="en-US" b="1" dirty="0"/>
              <a:t> </a:t>
            </a:r>
            <a:r>
              <a:rPr lang="en-US" altLang="ko-KR" b="1" dirty="0"/>
              <a:t>4</a:t>
            </a:r>
            <a:r>
              <a:rPr lang="ko-KR" altLang="en-US" b="1" dirty="0"/>
              <a:t>세와 관련된 내용이다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4012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88576" y="385094"/>
            <a:ext cx="64908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다니엘서에 흐르는 두 가지 전승들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 smtClean="0"/>
              <a:t>다니엘서에는 두 가지 중요한 전승이 동시에 흐르고 있다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en-US" altLang="ko-KR" b="1" dirty="0"/>
          </a:p>
          <a:p>
            <a:pPr algn="just" fontAlgn="base"/>
            <a:r>
              <a:rPr lang="ko-KR" altLang="en-US" b="1" dirty="0" smtClean="0"/>
              <a:t>하나는 예언전승이고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다른 하나는 지혜전승이다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en-US" altLang="ko-KR" b="1" dirty="0"/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en-US" altLang="ko-KR" b="1" dirty="0">
                <a:hlinkClick r:id="rId3" tooltip="해당 작가에 의한 내용 더 검색하기"/>
              </a:rPr>
              <a:t>Stanley Brice </a:t>
            </a:r>
            <a:r>
              <a:rPr lang="en-US" altLang="ko-KR" b="1" dirty="0" smtClean="0">
                <a:hlinkClick r:id="rId3" tooltip="해당 작가에 의한 내용 더 검색하기"/>
              </a:rPr>
              <a:t>Frost</a:t>
            </a:r>
            <a:endParaRPr lang="en-US" altLang="ko-KR" b="1" dirty="0"/>
          </a:p>
          <a:p>
            <a:pPr marL="285750" indent="-285750" algn="just" fontAlgn="base">
              <a:buFontTx/>
              <a:buChar char="-"/>
            </a:pPr>
            <a:r>
              <a:rPr lang="en-US" altLang="ko-KR" b="1" dirty="0" smtClean="0"/>
              <a:t>Old </a:t>
            </a:r>
            <a:r>
              <a:rPr lang="en-US" altLang="ko-KR" b="1" dirty="0"/>
              <a:t>Testament apocalyptic, its origins and growth</a:t>
            </a:r>
            <a:r>
              <a:rPr lang="en-US" altLang="ko-KR" b="1" dirty="0" smtClean="0"/>
              <a:t>. (</a:t>
            </a:r>
            <a:r>
              <a:rPr lang="ko-KR" altLang="ko-KR" b="1" dirty="0" smtClean="0"/>
              <a:t>구약의 </a:t>
            </a:r>
            <a:r>
              <a:rPr lang="ko-KR" altLang="ko-KR" b="1" dirty="0"/>
              <a:t>종말론, 그 기원과 </a:t>
            </a:r>
            <a:r>
              <a:rPr lang="ko-KR" altLang="ko-KR" b="1" dirty="0" smtClean="0"/>
              <a:t>성장</a:t>
            </a:r>
            <a:r>
              <a:rPr lang="en-US" altLang="ko-KR" b="1" dirty="0" smtClean="0"/>
              <a:t>)</a:t>
            </a:r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 smtClean="0"/>
              <a:t>다니엘서가 신화와 종말론이 결합되어 탄생된 포로후기 시대의 묵시 문학으로 보았다</a:t>
            </a:r>
            <a:r>
              <a:rPr lang="en-US" altLang="ko-KR" b="1" dirty="0" smtClean="0"/>
              <a:t>.</a:t>
            </a:r>
            <a:endParaRPr lang="ko-KR" altLang="en-US" b="1" dirty="0"/>
          </a:p>
        </p:txBody>
      </p:sp>
      <p:sp>
        <p:nvSpPr>
          <p:cNvPr id="7" name="직사각형 6"/>
          <p:cNvSpPr/>
          <p:nvPr/>
        </p:nvSpPr>
        <p:spPr>
          <a:xfrm>
            <a:off x="6795985" y="1584919"/>
            <a:ext cx="47283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b="1" u="sng" dirty="0">
                <a:solidFill>
                  <a:srgbClr val="0070C0"/>
                </a:solidFill>
              </a:rPr>
              <a:t>Eric </a:t>
            </a:r>
            <a:r>
              <a:rPr lang="en-US" altLang="ko-KR" b="1" u="sng" dirty="0" smtClean="0">
                <a:solidFill>
                  <a:srgbClr val="0070C0"/>
                </a:solidFill>
              </a:rPr>
              <a:t>William Heaton</a:t>
            </a:r>
          </a:p>
          <a:p>
            <a:pPr marL="285750" indent="-285750" algn="just" fontAlgn="base">
              <a:buFontTx/>
              <a:buChar char="-"/>
            </a:pPr>
            <a:r>
              <a:rPr lang="en-US" altLang="ko-KR" b="1" dirty="0" smtClean="0"/>
              <a:t>the </a:t>
            </a:r>
            <a:r>
              <a:rPr lang="en-US" altLang="ko-KR" b="1" dirty="0"/>
              <a:t>old testament </a:t>
            </a:r>
            <a:r>
              <a:rPr lang="en-US" altLang="ko-KR" b="1" dirty="0" smtClean="0"/>
              <a:t>prophets(</a:t>
            </a:r>
            <a:r>
              <a:rPr lang="ko-KR" altLang="en-US" b="1" dirty="0" smtClean="0"/>
              <a:t>구약의 선지자</a:t>
            </a:r>
            <a:r>
              <a:rPr lang="en-US" altLang="ko-KR" b="1" dirty="0" smtClean="0"/>
              <a:t>)</a:t>
            </a:r>
          </a:p>
          <a:p>
            <a:pPr marL="285750" indent="-285750" algn="just" fontAlgn="base">
              <a:buFontTx/>
              <a:buChar char="-"/>
            </a:pPr>
            <a:endParaRPr lang="en-US" altLang="ko-KR" b="1" dirty="0"/>
          </a:p>
          <a:p>
            <a:pPr algn="just" fontAlgn="base"/>
            <a:r>
              <a:rPr lang="ko-KR" altLang="en-US" b="1" dirty="0" smtClean="0"/>
              <a:t>다니엘서를 예언전승과 관련시키는 것을 거부했다</a:t>
            </a:r>
            <a:r>
              <a:rPr lang="en-US" altLang="ko-KR" b="1" dirty="0" smtClean="0"/>
              <a:t>. </a:t>
            </a:r>
            <a:r>
              <a:rPr lang="ko-KR" altLang="en-US" b="1" dirty="0" smtClean="0"/>
              <a:t>그는 다니엘서의 저자는 서기관이며 학자였고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마카베오</a:t>
            </a:r>
            <a:r>
              <a:rPr lang="ko-KR" altLang="en-US" b="1" dirty="0" smtClean="0"/>
              <a:t> 저항 운동에 동참한 일반 유대교 주류에 속하였던 인물이었다고 주장했다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en-US" altLang="ko-KR" b="1" dirty="0"/>
          </a:p>
          <a:p>
            <a:pPr algn="just" fontAlgn="base"/>
            <a:endParaRPr lang="en-US" altLang="ko-KR" b="1" dirty="0" smtClean="0"/>
          </a:p>
          <a:p>
            <a:pPr algn="just" fontAlgn="base"/>
            <a:endParaRPr lang="en-US" altLang="ko-KR" b="1" dirty="0"/>
          </a:p>
          <a:p>
            <a:pPr algn="just" fontAlgn="base"/>
            <a:r>
              <a:rPr lang="ko-KR" altLang="en-US" b="1" dirty="0" smtClean="0">
                <a:solidFill>
                  <a:srgbClr val="FF0000"/>
                </a:solidFill>
              </a:rPr>
              <a:t>하지만 우리는 다니엘서에 예언전승과 지혜전승이 함께 흐르고 있다는 사실을 부인할 수는 없다</a:t>
            </a:r>
            <a:r>
              <a:rPr lang="en-US" altLang="ko-KR" b="1" dirty="0" smtClean="0">
                <a:solidFill>
                  <a:srgbClr val="FF0000"/>
                </a:solidFill>
              </a:rPr>
              <a:t>.</a:t>
            </a:r>
          </a:p>
          <a:p>
            <a:pPr algn="just" fontAlgn="base"/>
            <a:endParaRPr lang="ko-KR" altLang="en-US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1326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3464" y="385094"/>
            <a:ext cx="42611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1)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다니엘서의 예언전승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/>
              <a:t>다니엘서는 </a:t>
            </a:r>
            <a:r>
              <a:rPr lang="ko-KR" altLang="en-US" b="1" dirty="0">
                <a:solidFill>
                  <a:srgbClr val="FF0000"/>
                </a:solidFill>
              </a:rPr>
              <a:t>하나님으로부터 받는 계시를 소개할 때 구약성서의 예언전승을 따르고 있다</a:t>
            </a:r>
            <a:r>
              <a:rPr lang="en-US" altLang="ko-KR" b="1" dirty="0">
                <a:solidFill>
                  <a:srgbClr val="FF0000"/>
                </a:solidFill>
              </a:rPr>
              <a:t>.</a:t>
            </a:r>
            <a:endParaRPr lang="ko-KR" altLang="en-US" b="1" dirty="0">
              <a:solidFill>
                <a:srgbClr val="FF0000"/>
              </a:solidFill>
            </a:endParaRPr>
          </a:p>
          <a:p>
            <a:pPr algn="just" fontAlgn="base"/>
            <a:r>
              <a:rPr lang="ko-KR" altLang="en-US" b="1" dirty="0" err="1"/>
              <a:t>다니엘의</a:t>
            </a:r>
            <a:r>
              <a:rPr lang="ko-KR" altLang="en-US" b="1" dirty="0"/>
              <a:t> 환상과 환청</a:t>
            </a:r>
            <a:r>
              <a:rPr lang="en-US" altLang="ko-KR" b="1" dirty="0"/>
              <a:t>(7:1, 8:1-2, 10:1)</a:t>
            </a:r>
            <a:r>
              <a:rPr lang="ko-KR" altLang="en-US" b="1" dirty="0"/>
              <a:t>은 예언자들에게 나타났던 계시의 주요 전달 수단으로 볼 수 있다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 err="1"/>
              <a:t>다니엘이</a:t>
            </a:r>
            <a:r>
              <a:rPr lang="ko-KR" altLang="en-US" b="1" dirty="0"/>
              <a:t> 하나님의 계시를 받을 때에 거의 죽은 사람과 같이 되어 비정상적인 혼수상태에 빠지고 실신하거나 말을 못하거나 몸이 마비되었던 </a:t>
            </a:r>
            <a:r>
              <a:rPr lang="ko-KR" altLang="en-US" b="1" dirty="0" smtClean="0"/>
              <a:t>경험</a:t>
            </a:r>
            <a:r>
              <a:rPr lang="en-US" altLang="ko-KR" b="1" dirty="0" smtClean="0">
                <a:solidFill>
                  <a:srgbClr val="FF0000"/>
                </a:solidFill>
              </a:rPr>
              <a:t>(</a:t>
            </a:r>
            <a:r>
              <a:rPr lang="ko-KR" altLang="en-US" b="1" dirty="0" smtClean="0">
                <a:solidFill>
                  <a:srgbClr val="FF0000"/>
                </a:solidFill>
              </a:rPr>
              <a:t>황홀경의 경험</a:t>
            </a:r>
            <a:r>
              <a:rPr lang="en-US" altLang="ko-KR" b="1" dirty="0" smtClean="0">
                <a:solidFill>
                  <a:srgbClr val="FF0000"/>
                </a:solidFill>
              </a:rPr>
              <a:t>)</a:t>
            </a:r>
            <a:r>
              <a:rPr lang="ko-KR" altLang="en-US" b="1" dirty="0" smtClean="0">
                <a:solidFill>
                  <a:srgbClr val="FF0000"/>
                </a:solidFill>
              </a:rPr>
              <a:t>은 </a:t>
            </a:r>
            <a:r>
              <a:rPr lang="ko-KR" altLang="en-US" b="1" dirty="0" err="1">
                <a:solidFill>
                  <a:srgbClr val="FF0000"/>
                </a:solidFill>
              </a:rPr>
              <a:t>에스겔에서도</a:t>
            </a:r>
            <a:r>
              <a:rPr lang="ko-KR" altLang="en-US" b="1" dirty="0">
                <a:solidFill>
                  <a:srgbClr val="FF0000"/>
                </a:solidFill>
              </a:rPr>
              <a:t> 나타났던 신비로운 현상이다</a:t>
            </a:r>
            <a:r>
              <a:rPr lang="en-US" altLang="ko-KR" b="1" dirty="0" smtClean="0">
                <a:solidFill>
                  <a:srgbClr val="FF0000"/>
                </a:solidFill>
              </a:rPr>
              <a:t>.</a:t>
            </a:r>
          </a:p>
          <a:p>
            <a:pPr algn="just" fontAlgn="base"/>
            <a:endParaRPr lang="en-US" altLang="ko-KR" b="1" dirty="0"/>
          </a:p>
          <a:p>
            <a:pPr algn="just" fontAlgn="base"/>
            <a:r>
              <a:rPr lang="ko-KR" altLang="en-US" b="1" dirty="0" smtClean="0"/>
              <a:t>이러한 </a:t>
            </a:r>
            <a:r>
              <a:rPr lang="ko-KR" altLang="en-US" b="1" dirty="0">
                <a:solidFill>
                  <a:srgbClr val="FF0000"/>
                </a:solidFill>
              </a:rPr>
              <a:t>황홀경은 예언자들에게 나타난 특이한 정신적 현상</a:t>
            </a:r>
            <a:r>
              <a:rPr lang="ko-KR" altLang="en-US" b="1" dirty="0"/>
              <a:t>으로 한 가지 생각이나 감정에 사로잡혀 심리적으로 정상적인 생명이 순간적으로 멈추는 경험을 말한다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  <p:sp>
        <p:nvSpPr>
          <p:cNvPr id="7" name="직사각형 6"/>
          <p:cNvSpPr/>
          <p:nvPr/>
        </p:nvSpPr>
        <p:spPr>
          <a:xfrm>
            <a:off x="6795985" y="1584919"/>
            <a:ext cx="472835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 smtClean="0"/>
              <a:t>다니엘서에는 </a:t>
            </a:r>
            <a:r>
              <a:rPr lang="ko-KR" altLang="en-US" b="1" dirty="0"/>
              <a:t>환상보도가 예언서에서 빈번하게 사용된 </a:t>
            </a:r>
            <a:r>
              <a:rPr lang="ko-KR" altLang="en-US" b="1" dirty="0">
                <a:solidFill>
                  <a:srgbClr val="FF0000"/>
                </a:solidFill>
              </a:rPr>
              <a:t>“</a:t>
            </a:r>
            <a:r>
              <a:rPr lang="ko-KR" altLang="en-US" b="1" dirty="0" err="1">
                <a:solidFill>
                  <a:srgbClr val="FF0000"/>
                </a:solidFill>
              </a:rPr>
              <a:t>야웨께서</a:t>
            </a:r>
            <a:r>
              <a:rPr lang="ko-KR" altLang="en-US" b="1" dirty="0">
                <a:solidFill>
                  <a:srgbClr val="FF0000"/>
                </a:solidFill>
              </a:rPr>
              <a:t> 이처럼 말씀하셨다</a:t>
            </a:r>
            <a:r>
              <a:rPr lang="en-US" altLang="ko-KR" b="1" dirty="0">
                <a:solidFill>
                  <a:srgbClr val="FF0000"/>
                </a:solidFill>
              </a:rPr>
              <a:t>.” </a:t>
            </a:r>
            <a:r>
              <a:rPr lang="ko-KR" altLang="en-US" b="1" dirty="0">
                <a:solidFill>
                  <a:srgbClr val="FF0000"/>
                </a:solidFill>
              </a:rPr>
              <a:t>라는 사자양식</a:t>
            </a:r>
            <a:r>
              <a:rPr lang="en-US" altLang="ko-KR" b="1" dirty="0">
                <a:solidFill>
                  <a:srgbClr val="FF0000"/>
                </a:solidFill>
              </a:rPr>
              <a:t>(</a:t>
            </a:r>
            <a:r>
              <a:rPr lang="en-US" altLang="ko-KR" b="1" dirty="0" err="1">
                <a:solidFill>
                  <a:srgbClr val="FF0000"/>
                </a:solidFill>
              </a:rPr>
              <a:t>messnger</a:t>
            </a:r>
            <a:r>
              <a:rPr lang="en-US" altLang="ko-KR" b="1" dirty="0">
                <a:solidFill>
                  <a:srgbClr val="FF0000"/>
                </a:solidFill>
              </a:rPr>
              <a:t> formula)</a:t>
            </a:r>
            <a:r>
              <a:rPr lang="ko-KR" altLang="en-US" b="1" dirty="0">
                <a:solidFill>
                  <a:srgbClr val="FF0000"/>
                </a:solidFill>
              </a:rPr>
              <a:t>으로 시작 되지 않는다</a:t>
            </a:r>
            <a:r>
              <a:rPr lang="en-US" altLang="ko-KR" b="1" dirty="0" smtClean="0">
                <a:solidFill>
                  <a:srgbClr val="FF0000"/>
                </a:solidFill>
              </a:rPr>
              <a:t>.</a:t>
            </a:r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/>
              <a:t>예언서에서는 종종 하나님과 예언자 사이에 </a:t>
            </a:r>
            <a:r>
              <a:rPr lang="ko-KR" altLang="en-US" b="1" dirty="0">
                <a:solidFill>
                  <a:srgbClr val="FF0000"/>
                </a:solidFill>
              </a:rPr>
              <a:t>천사가 등장하여 환상의 의미를 해석해준다</a:t>
            </a:r>
            <a:r>
              <a:rPr lang="en-US" altLang="ko-KR" b="1" dirty="0">
                <a:solidFill>
                  <a:srgbClr val="FF0000"/>
                </a:solidFill>
              </a:rPr>
              <a:t>.</a:t>
            </a:r>
            <a:r>
              <a:rPr lang="en-US" altLang="ko-KR" b="1" dirty="0"/>
              <a:t> </a:t>
            </a:r>
            <a:r>
              <a:rPr lang="ko-KR" altLang="en-US" b="1" dirty="0"/>
              <a:t>다니엘서도 </a:t>
            </a:r>
            <a:r>
              <a:rPr lang="ko-KR" altLang="en-US" b="1" dirty="0" err="1" smtClean="0"/>
              <a:t>가브리엘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미가엘천사가</a:t>
            </a:r>
            <a:r>
              <a:rPr lang="ko-KR" altLang="en-US" b="1" dirty="0" smtClean="0"/>
              <a:t> </a:t>
            </a:r>
            <a:r>
              <a:rPr lang="ko-KR" altLang="en-US" b="1" dirty="0"/>
              <a:t>나타나 도와준다</a:t>
            </a:r>
            <a:r>
              <a:rPr lang="en-US" altLang="ko-KR" b="1" dirty="0" smtClean="0"/>
              <a:t>.</a:t>
            </a:r>
            <a:endParaRPr lang="ko-KR" altLang="en-US" b="1" dirty="0"/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 smtClean="0"/>
              <a:t>다니엘서는 </a:t>
            </a:r>
            <a:r>
              <a:rPr lang="ko-KR" altLang="en-US" b="1" dirty="0"/>
              <a:t>미래에까지 이르는 역사의 모든 과정은 </a:t>
            </a:r>
            <a:r>
              <a:rPr lang="ko-KR" altLang="en-US" b="1" dirty="0">
                <a:solidFill>
                  <a:srgbClr val="FF0000"/>
                </a:solidFill>
              </a:rPr>
              <a:t>오래 전</a:t>
            </a:r>
            <a:r>
              <a:rPr lang="en-US" altLang="ko-KR" b="1" dirty="0">
                <a:solidFill>
                  <a:srgbClr val="FF0000"/>
                </a:solidFill>
              </a:rPr>
              <a:t>(</a:t>
            </a:r>
            <a:r>
              <a:rPr lang="ko-KR" altLang="en-US" b="1" dirty="0">
                <a:solidFill>
                  <a:srgbClr val="FF0000"/>
                </a:solidFill>
              </a:rPr>
              <a:t>포로기</a:t>
            </a:r>
            <a:r>
              <a:rPr lang="en-US" altLang="ko-KR" b="1" dirty="0">
                <a:solidFill>
                  <a:srgbClr val="FF0000"/>
                </a:solidFill>
              </a:rPr>
              <a:t>)</a:t>
            </a:r>
            <a:r>
              <a:rPr lang="ko-KR" altLang="en-US" b="1" dirty="0">
                <a:solidFill>
                  <a:srgbClr val="FF0000"/>
                </a:solidFill>
              </a:rPr>
              <a:t>에 예언된 그대로 진행되고 있다는 것을 강조</a:t>
            </a:r>
            <a:r>
              <a:rPr lang="ko-KR" altLang="en-US" b="1" dirty="0"/>
              <a:t>하고 있다</a:t>
            </a:r>
            <a:r>
              <a:rPr lang="en-US" altLang="ko-KR" b="1" dirty="0"/>
              <a:t>. </a:t>
            </a:r>
            <a:r>
              <a:rPr lang="ko-KR" altLang="en-US" b="1" dirty="0"/>
              <a:t>예언자적인 종말론을 증거하고 있다는 증거가 된다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3567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3464" y="385094"/>
            <a:ext cx="42611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1)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다니엘서의 예언전승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/>
              <a:t>우리는 다니엘서가 갖고 있는 신학적 사상과 이스라엘 예언자들이 선포한 예언이 밀접하게 관련되고 있다는 사실을 부인할 수 없다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 smtClean="0"/>
              <a:t>다니엘서 저자는 </a:t>
            </a:r>
            <a:r>
              <a:rPr lang="ko-KR" altLang="en-US" b="1" dirty="0"/>
              <a:t>어두움 속에서 새로운 희망을 발견하기 위해 몸부림치고 있으며</a:t>
            </a:r>
            <a:r>
              <a:rPr lang="en-US" altLang="ko-KR" b="1" dirty="0"/>
              <a:t>, </a:t>
            </a:r>
            <a:r>
              <a:rPr lang="ko-KR" altLang="en-US" b="1" dirty="0"/>
              <a:t>역동적인 역사 속에 하나님의 손길을 찾으려고 애쓴다</a:t>
            </a:r>
            <a:r>
              <a:rPr lang="en-US" altLang="ko-KR" b="1" dirty="0"/>
              <a:t>. </a:t>
            </a:r>
            <a:r>
              <a:rPr lang="ko-KR" altLang="en-US" b="1" dirty="0">
                <a:solidFill>
                  <a:srgbClr val="FF0000"/>
                </a:solidFill>
              </a:rPr>
              <a:t>현실과 믿음 사이에서 고뇌하지만 결국 하나님이 위대한 최후 승리자가 되심을 확신하고 있다</a:t>
            </a:r>
            <a:r>
              <a:rPr lang="en-US" altLang="ko-KR" b="1" dirty="0" smtClean="0">
                <a:solidFill>
                  <a:srgbClr val="FF0000"/>
                </a:solidFill>
              </a:rPr>
              <a:t>.</a:t>
            </a:r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/>
              <a:t>현실을 볼 때 이스라엘의 회복은 불가능한 것으로 인식하였다</a:t>
            </a:r>
            <a:r>
              <a:rPr lang="en-US" altLang="ko-KR" b="1" dirty="0"/>
              <a:t>. </a:t>
            </a:r>
            <a:r>
              <a:rPr lang="ko-KR" altLang="en-US" b="1" dirty="0"/>
              <a:t>그래서 저자는 하나님이 일으키시는 </a:t>
            </a:r>
            <a:r>
              <a:rPr lang="ko-KR" altLang="en-US" b="1" dirty="0">
                <a:solidFill>
                  <a:srgbClr val="FF0000"/>
                </a:solidFill>
              </a:rPr>
              <a:t>역사의 대전환을 기다리고 있었다</a:t>
            </a:r>
            <a:r>
              <a:rPr lang="en-US" altLang="ko-KR" b="1" dirty="0" smtClean="0">
                <a:solidFill>
                  <a:srgbClr val="FF0000"/>
                </a:solidFill>
              </a:rPr>
              <a:t>.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6795985" y="1584919"/>
            <a:ext cx="47283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/>
              <a:t>다니엘서</a:t>
            </a:r>
            <a:r>
              <a:rPr lang="en-US" altLang="ko-KR" b="1" dirty="0"/>
              <a:t>(</a:t>
            </a:r>
            <a:r>
              <a:rPr lang="ko-KR" altLang="en-US" b="1" dirty="0"/>
              <a:t>묵시문학</a:t>
            </a:r>
            <a:r>
              <a:rPr lang="en-US" altLang="ko-KR" b="1" dirty="0"/>
              <a:t>)</a:t>
            </a:r>
            <a:r>
              <a:rPr lang="ko-KR" altLang="en-US" b="1" dirty="0"/>
              <a:t>는 예언의 종말론적 재해석</a:t>
            </a:r>
            <a:r>
              <a:rPr lang="en-US" altLang="ko-KR" b="1" dirty="0"/>
              <a:t>,</a:t>
            </a:r>
            <a:r>
              <a:rPr lang="ko-KR" altLang="en-US" b="1" dirty="0"/>
              <a:t>예언의 역사적 적용이다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>
                <a:solidFill>
                  <a:srgbClr val="FF0000"/>
                </a:solidFill>
              </a:rPr>
              <a:t>하나님께서 이 악한 세상 역사의 가까운 종말을 준비하고 계시며</a:t>
            </a:r>
            <a:r>
              <a:rPr lang="en-US" altLang="ko-KR" b="1" dirty="0">
                <a:solidFill>
                  <a:srgbClr val="FF0000"/>
                </a:solidFill>
              </a:rPr>
              <a:t>, </a:t>
            </a:r>
            <a:r>
              <a:rPr lang="ko-KR" altLang="en-US" b="1" dirty="0">
                <a:solidFill>
                  <a:srgbClr val="FF0000"/>
                </a:solidFill>
              </a:rPr>
              <a:t>이 종말론적 심판과 더불어 하나님의 편에 서있는 의로운 자들과 하나님을 대적한 </a:t>
            </a:r>
            <a:r>
              <a:rPr lang="ko-KR" altLang="en-US" b="1" dirty="0" smtClean="0">
                <a:solidFill>
                  <a:srgbClr val="FF0000"/>
                </a:solidFill>
              </a:rPr>
              <a:t>악한 자들이 </a:t>
            </a:r>
            <a:r>
              <a:rPr lang="ko-KR" altLang="en-US" b="1" dirty="0">
                <a:solidFill>
                  <a:srgbClr val="FF0000"/>
                </a:solidFill>
              </a:rPr>
              <a:t>완전히 구분되리라고 선언하고 있다</a:t>
            </a:r>
            <a:r>
              <a:rPr lang="en-US" altLang="ko-KR" b="1" dirty="0">
                <a:solidFill>
                  <a:srgbClr val="FF0000"/>
                </a:solidFill>
              </a:rPr>
              <a:t>. 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9600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3464" y="385094"/>
            <a:ext cx="43765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다니엘서의  지혜전승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/>
              <a:t>다니엘서는 예언자의 전승을 계승하는 동시에 지혜문학 전통을 포함하고 있다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/>
              <a:t>히브리어 구약성서에서 성문서로 분류된다</a:t>
            </a:r>
            <a:r>
              <a:rPr lang="en-US" altLang="ko-KR" b="1" dirty="0"/>
              <a:t>. </a:t>
            </a:r>
            <a:r>
              <a:rPr lang="ko-KR" altLang="en-US" b="1" dirty="0"/>
              <a:t>유대인들은 다니엘서의 내용을 자신들의 현실에 관한 이야기로 받아들이며</a:t>
            </a:r>
            <a:r>
              <a:rPr lang="en-US" altLang="ko-KR" b="1" dirty="0"/>
              <a:t>, </a:t>
            </a:r>
            <a:r>
              <a:rPr lang="ko-KR" altLang="en-US" b="1" dirty="0">
                <a:solidFill>
                  <a:srgbClr val="FF0000"/>
                </a:solidFill>
              </a:rPr>
              <a:t>이 어두운 시대에 어떻게 사는 것이 지혜로운 삶인가</a:t>
            </a:r>
            <a:r>
              <a:rPr lang="en-US" altLang="ko-KR" b="1" dirty="0">
                <a:solidFill>
                  <a:srgbClr val="FF0000"/>
                </a:solidFill>
              </a:rPr>
              <a:t>?</a:t>
            </a:r>
            <a:r>
              <a:rPr lang="ko-KR" altLang="en-US" b="1" dirty="0">
                <a:solidFill>
                  <a:srgbClr val="FF0000"/>
                </a:solidFill>
              </a:rPr>
              <a:t>의 대답을 다니엘서에서 찾아보려고 했다</a:t>
            </a:r>
            <a:r>
              <a:rPr lang="en-US" altLang="ko-KR" b="1" dirty="0" smtClean="0">
                <a:solidFill>
                  <a:srgbClr val="FF0000"/>
                </a:solidFill>
              </a:rPr>
              <a:t>.</a:t>
            </a:r>
          </a:p>
          <a:p>
            <a:pPr algn="just" fontAlgn="base"/>
            <a:r>
              <a:rPr lang="ko-KR" altLang="en-US" b="1" dirty="0" smtClean="0"/>
              <a:t>이러한 </a:t>
            </a:r>
            <a:r>
              <a:rPr lang="ko-KR" altLang="en-US" b="1" dirty="0"/>
              <a:t>이유 때문에 </a:t>
            </a:r>
            <a:r>
              <a:rPr lang="ko-KR" altLang="en-US" b="1" dirty="0" err="1">
                <a:solidFill>
                  <a:srgbClr val="FF0000"/>
                </a:solidFill>
              </a:rPr>
              <a:t>폰라트</a:t>
            </a:r>
            <a:r>
              <a:rPr lang="ko-KR" altLang="en-US" b="1" dirty="0" err="1"/>
              <a:t>는</a:t>
            </a:r>
            <a:r>
              <a:rPr lang="ko-KR" altLang="en-US" b="1" dirty="0"/>
              <a:t> </a:t>
            </a:r>
            <a:r>
              <a:rPr lang="ko-KR" altLang="en-US" b="1" dirty="0">
                <a:solidFill>
                  <a:srgbClr val="FF0000"/>
                </a:solidFill>
              </a:rPr>
              <a:t>다니엘서의 뿌리를 지혜문학에서 찾으려 했다</a:t>
            </a:r>
            <a:r>
              <a:rPr lang="en-US" altLang="ko-KR" b="1" dirty="0" smtClean="0">
                <a:solidFill>
                  <a:srgbClr val="FF0000"/>
                </a:solidFill>
              </a:rPr>
              <a:t>.</a:t>
            </a:r>
          </a:p>
          <a:p>
            <a:pPr algn="just" fontAlgn="base"/>
            <a:endParaRPr lang="ko-KR" altLang="en-US" b="1" dirty="0">
              <a:solidFill>
                <a:srgbClr val="FF0000"/>
              </a:solidFill>
            </a:endParaRPr>
          </a:p>
          <a:p>
            <a:pPr algn="just" fontAlgn="base"/>
            <a:r>
              <a:rPr lang="ko-KR" altLang="en-US" b="1" dirty="0" err="1"/>
              <a:t>에스겔</a:t>
            </a:r>
            <a:r>
              <a:rPr lang="en-US" altLang="ko-KR" b="1" dirty="0"/>
              <a:t>14:14,20,28:3</a:t>
            </a:r>
            <a:r>
              <a:rPr lang="ko-KR" altLang="en-US" b="1" dirty="0"/>
              <a:t>에서 </a:t>
            </a:r>
            <a:r>
              <a:rPr lang="ko-KR" altLang="en-US" b="1" dirty="0" err="1"/>
              <a:t>다니엘을</a:t>
            </a:r>
            <a:r>
              <a:rPr lang="ko-KR" altLang="en-US" b="1" dirty="0"/>
              <a:t> 의롭고 지혜로운 인물로 보고 있다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 err="1"/>
              <a:t>우가릿의</a:t>
            </a:r>
            <a:r>
              <a:rPr lang="ko-KR" altLang="en-US" b="1" dirty="0"/>
              <a:t> </a:t>
            </a:r>
            <a:r>
              <a:rPr lang="ko-KR" altLang="en-US" b="1" dirty="0" err="1"/>
              <a:t>아캇</a:t>
            </a:r>
            <a:r>
              <a:rPr lang="ko-KR" altLang="en-US" b="1" dirty="0"/>
              <a:t> 서사시에 나오는 </a:t>
            </a:r>
            <a:r>
              <a:rPr lang="ko-KR" altLang="en-US" b="1" dirty="0" err="1" smtClean="0"/>
              <a:t>다</a:t>
            </a:r>
            <a:r>
              <a:rPr lang="ko-KR" altLang="en-US" b="1" dirty="0" err="1"/>
              <a:t>넬</a:t>
            </a:r>
            <a:r>
              <a:rPr lang="ko-KR" altLang="en-US" b="1" dirty="0" err="1" smtClean="0"/>
              <a:t>은</a:t>
            </a:r>
            <a:r>
              <a:rPr lang="ko-KR" altLang="en-US" b="1" dirty="0" smtClean="0"/>
              <a:t> </a:t>
            </a:r>
            <a:r>
              <a:rPr lang="ko-KR" altLang="en-US" b="1" dirty="0"/>
              <a:t>현명한 왕과 비교되기도 한다</a:t>
            </a:r>
            <a:r>
              <a:rPr lang="en-US" altLang="ko-KR" b="1" dirty="0" smtClean="0"/>
              <a:t>.</a:t>
            </a:r>
            <a:endParaRPr lang="ko-KR" altLang="en-US" b="1" dirty="0"/>
          </a:p>
        </p:txBody>
      </p:sp>
      <p:sp>
        <p:nvSpPr>
          <p:cNvPr id="7" name="직사각형 6"/>
          <p:cNvSpPr/>
          <p:nvPr/>
        </p:nvSpPr>
        <p:spPr>
          <a:xfrm>
            <a:off x="6795985" y="1584919"/>
            <a:ext cx="47283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 smtClean="0">
                <a:solidFill>
                  <a:srgbClr val="FF0000"/>
                </a:solidFill>
              </a:rPr>
              <a:t>묵시문학가의 습관 </a:t>
            </a:r>
            <a:r>
              <a:rPr lang="ko-KR" altLang="en-US" b="1" dirty="0" smtClean="0"/>
              <a:t>중 </a:t>
            </a:r>
            <a:r>
              <a:rPr lang="ko-KR" altLang="en-US" b="1" dirty="0"/>
              <a:t>하나는 </a:t>
            </a:r>
            <a:r>
              <a:rPr lang="ko-KR" altLang="en-US" b="1" dirty="0">
                <a:solidFill>
                  <a:srgbClr val="FF0000"/>
                </a:solidFill>
              </a:rPr>
              <a:t>고대의 유명한 인물을 찾아서 그 이름을 활용하는 것이다</a:t>
            </a:r>
            <a:r>
              <a:rPr lang="en-US" altLang="ko-KR" b="1" dirty="0">
                <a:solidFill>
                  <a:srgbClr val="FF0000"/>
                </a:solidFill>
              </a:rPr>
              <a:t>. </a:t>
            </a:r>
            <a:r>
              <a:rPr lang="ko-KR" altLang="en-US" b="1" dirty="0" err="1"/>
              <a:t>다니엘과</a:t>
            </a:r>
            <a:r>
              <a:rPr lang="ko-KR" altLang="en-US" b="1" dirty="0"/>
              <a:t> 그의 친구들의 이름들은 </a:t>
            </a:r>
            <a:r>
              <a:rPr lang="ko-KR" altLang="en-US" b="1" dirty="0" err="1"/>
              <a:t>에스라</a:t>
            </a:r>
            <a:r>
              <a:rPr lang="en-US" altLang="ko-KR" b="1" dirty="0"/>
              <a:t>-</a:t>
            </a:r>
            <a:r>
              <a:rPr lang="ko-KR" altLang="en-US" b="1" dirty="0" err="1"/>
              <a:t>느헤미야</a:t>
            </a:r>
            <a:r>
              <a:rPr lang="ko-KR" altLang="en-US" b="1" dirty="0"/>
              <a:t> 시대에도 흔하게 사용되던 이름들이었다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 err="1"/>
              <a:t>우가릿의</a:t>
            </a:r>
            <a:r>
              <a:rPr lang="ko-KR" altLang="en-US" b="1" dirty="0"/>
              <a:t> </a:t>
            </a:r>
            <a:r>
              <a:rPr lang="ko-KR" altLang="en-US" b="1" dirty="0" err="1"/>
              <a:t>다넬이나</a:t>
            </a:r>
            <a:r>
              <a:rPr lang="ko-KR" altLang="en-US" b="1" dirty="0"/>
              <a:t> 고대의 유명한 </a:t>
            </a:r>
            <a:r>
              <a:rPr lang="ko-KR" altLang="en-US" b="1" dirty="0" err="1"/>
              <a:t>다니엘이</a:t>
            </a:r>
            <a:r>
              <a:rPr lang="ko-KR" altLang="en-US" b="1" dirty="0"/>
              <a:t> 다니엘서의 </a:t>
            </a:r>
            <a:r>
              <a:rPr lang="ko-KR" altLang="en-US" b="1" dirty="0" err="1"/>
              <a:t>다니엘을</a:t>
            </a:r>
            <a:r>
              <a:rPr lang="ko-KR" altLang="en-US" b="1" dirty="0"/>
              <a:t> 만들어 냈을 것이다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845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03464" y="385094"/>
            <a:ext cx="43765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다니엘서의  지혜전승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 smtClean="0"/>
              <a:t>지혜전승에서는 다니엘서에서가 </a:t>
            </a:r>
            <a:r>
              <a:rPr lang="ko-KR" altLang="en-US" b="1" dirty="0"/>
              <a:t>하나님이 지혜의 근본이라고 주장하며 지혜의 우월성을 강조한다</a:t>
            </a:r>
            <a:r>
              <a:rPr lang="en-US" altLang="ko-KR" b="1" dirty="0" smtClean="0"/>
              <a:t>. </a:t>
            </a:r>
            <a:r>
              <a:rPr lang="ko-KR" altLang="en-US" b="1" dirty="0" smtClean="0"/>
              <a:t>라고 말한다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 err="1"/>
              <a:t>다니엘은</a:t>
            </a:r>
            <a:r>
              <a:rPr lang="ko-KR" altLang="en-US" b="1" dirty="0"/>
              <a:t> 마술적 </a:t>
            </a:r>
            <a:r>
              <a:rPr lang="ko-KR" altLang="en-US" b="1" dirty="0" err="1"/>
              <a:t>복술가가</a:t>
            </a:r>
            <a:r>
              <a:rPr lang="ko-KR" altLang="en-US" b="1" dirty="0"/>
              <a:t> 아니라 은총을 </a:t>
            </a:r>
            <a:r>
              <a:rPr lang="ko-KR" altLang="en-US" b="1" dirty="0" err="1"/>
              <a:t>입은자</a:t>
            </a:r>
            <a:r>
              <a:rPr lang="en-US" altLang="ko-KR" b="1" dirty="0"/>
              <a:t>, </a:t>
            </a:r>
            <a:r>
              <a:rPr lang="ko-KR" altLang="en-US" b="1" dirty="0"/>
              <a:t>학문과 재주에 명철한 지혜자이다</a:t>
            </a:r>
            <a:r>
              <a:rPr lang="en-US" altLang="ko-KR" b="1" dirty="0" smtClean="0"/>
              <a:t>.</a:t>
            </a:r>
          </a:p>
          <a:p>
            <a:pPr algn="just" fontAlgn="base"/>
            <a:r>
              <a:rPr lang="ko-KR" altLang="en-US" b="1" dirty="0" smtClean="0"/>
              <a:t>그는 </a:t>
            </a:r>
            <a:r>
              <a:rPr lang="ko-KR" altLang="en-US" b="1" dirty="0">
                <a:solidFill>
                  <a:srgbClr val="FF0000"/>
                </a:solidFill>
              </a:rPr>
              <a:t>지혜로운 교사</a:t>
            </a:r>
            <a:r>
              <a:rPr lang="ko-KR" altLang="en-US" b="1" dirty="0"/>
              <a:t>이며 </a:t>
            </a:r>
            <a:r>
              <a:rPr lang="ko-KR" altLang="en-US" b="1" dirty="0">
                <a:solidFill>
                  <a:srgbClr val="FF0000"/>
                </a:solidFill>
              </a:rPr>
              <a:t>현자</a:t>
            </a:r>
            <a:r>
              <a:rPr lang="ko-KR" altLang="en-US" b="1" dirty="0"/>
              <a:t>이다</a:t>
            </a:r>
            <a:r>
              <a:rPr lang="en-US" altLang="ko-KR" b="1" dirty="0"/>
              <a:t>. </a:t>
            </a:r>
            <a:r>
              <a:rPr lang="ko-KR" altLang="en-US" b="1" dirty="0"/>
              <a:t>직접 환상을 보는 </a:t>
            </a:r>
            <a:r>
              <a:rPr lang="ko-KR" altLang="en-US" b="1" dirty="0">
                <a:solidFill>
                  <a:srgbClr val="FF0000"/>
                </a:solidFill>
              </a:rPr>
              <a:t>계시의 </a:t>
            </a:r>
            <a:r>
              <a:rPr lang="ko-KR" altLang="en-US" b="1" dirty="0" err="1">
                <a:solidFill>
                  <a:srgbClr val="FF0000"/>
                </a:solidFill>
              </a:rPr>
              <a:t>수령자</a:t>
            </a:r>
            <a:r>
              <a:rPr lang="ko-KR" altLang="en-US" b="1" dirty="0" err="1"/>
              <a:t>이기도</a:t>
            </a:r>
            <a:r>
              <a:rPr lang="ko-KR" altLang="en-US" b="1" dirty="0"/>
              <a:t> 하다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>
                <a:solidFill>
                  <a:srgbClr val="FF0000"/>
                </a:solidFill>
              </a:rPr>
              <a:t>즉 </a:t>
            </a:r>
            <a:r>
              <a:rPr lang="ko-KR" altLang="en-US" b="1" dirty="0" err="1">
                <a:solidFill>
                  <a:srgbClr val="FF0000"/>
                </a:solidFill>
              </a:rPr>
              <a:t>다니엘은</a:t>
            </a:r>
            <a:r>
              <a:rPr lang="ko-KR" altLang="en-US" b="1" dirty="0">
                <a:solidFill>
                  <a:srgbClr val="FF0000"/>
                </a:solidFill>
              </a:rPr>
              <a:t> </a:t>
            </a:r>
            <a:r>
              <a:rPr lang="ko-KR" altLang="en-US" b="1" dirty="0" err="1">
                <a:solidFill>
                  <a:srgbClr val="FF0000"/>
                </a:solidFill>
              </a:rPr>
              <a:t>애굽에서</a:t>
            </a:r>
            <a:r>
              <a:rPr lang="ko-KR" altLang="en-US" b="1" dirty="0">
                <a:solidFill>
                  <a:srgbClr val="FF0000"/>
                </a:solidFill>
              </a:rPr>
              <a:t> 살았던 </a:t>
            </a:r>
            <a:r>
              <a:rPr lang="ko-KR" altLang="en-US" b="1" dirty="0" err="1">
                <a:solidFill>
                  <a:srgbClr val="FF0000"/>
                </a:solidFill>
              </a:rPr>
              <a:t>해몽가</a:t>
            </a:r>
            <a:r>
              <a:rPr lang="ko-KR" altLang="en-US" b="1" dirty="0">
                <a:solidFill>
                  <a:srgbClr val="FF0000"/>
                </a:solidFill>
              </a:rPr>
              <a:t> 요셉과 같은 예언적 </a:t>
            </a:r>
            <a:r>
              <a:rPr lang="ko-KR" altLang="en-US" b="1" dirty="0" err="1">
                <a:solidFill>
                  <a:srgbClr val="FF0000"/>
                </a:solidFill>
              </a:rPr>
              <a:t>지혜자였던</a:t>
            </a:r>
            <a:r>
              <a:rPr lang="ko-KR" altLang="en-US" b="1" dirty="0">
                <a:solidFill>
                  <a:srgbClr val="FF0000"/>
                </a:solidFill>
              </a:rPr>
              <a:t> 것이다</a:t>
            </a:r>
            <a:r>
              <a:rPr lang="en-US" altLang="ko-KR" b="1" dirty="0">
                <a:solidFill>
                  <a:srgbClr val="FF0000"/>
                </a:solidFill>
              </a:rPr>
              <a:t>. 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416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385096"/>
            <a:ext cx="58769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‘</a:t>
            </a:r>
            <a:r>
              <a:rPr lang="ko-KR" altLang="en-US" sz="32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’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이라는 인물과 인명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b="1" dirty="0" smtClean="0"/>
              <a:t>- </a:t>
            </a:r>
            <a:r>
              <a:rPr lang="ko-KR" altLang="en-US" b="1" dirty="0" err="1"/>
              <a:t>우가릿의</a:t>
            </a:r>
            <a:r>
              <a:rPr lang="ko-KR" altLang="en-US" b="1" dirty="0"/>
              <a:t> 서사시</a:t>
            </a:r>
            <a:r>
              <a:rPr lang="en-US" altLang="ko-KR" b="1" dirty="0"/>
              <a:t>(</a:t>
            </a:r>
            <a:r>
              <a:rPr lang="ko-KR" altLang="en-US" b="1" dirty="0"/>
              <a:t>기원전 </a:t>
            </a:r>
            <a:r>
              <a:rPr lang="en-US" altLang="ko-KR" b="1" dirty="0"/>
              <a:t>2000</a:t>
            </a:r>
            <a:r>
              <a:rPr lang="ko-KR" altLang="en-US" b="1" dirty="0"/>
              <a:t>년대 중반</a:t>
            </a:r>
            <a:r>
              <a:rPr lang="en-US" altLang="ko-KR" b="1" dirty="0"/>
              <a:t>)</a:t>
            </a:r>
            <a:r>
              <a:rPr lang="ko-KR" altLang="en-US" b="1" dirty="0"/>
              <a:t>에서 최초로 등장한 </a:t>
            </a:r>
            <a:r>
              <a:rPr lang="ko-KR" altLang="en-US" b="1" dirty="0" err="1"/>
              <a:t>다니엘</a:t>
            </a:r>
            <a:endParaRPr lang="ko-KR" altLang="en-US" b="1" dirty="0"/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 err="1" smtClean="0"/>
              <a:t>다니엘은</a:t>
            </a:r>
            <a:r>
              <a:rPr lang="ko-KR" altLang="en-US" b="1" dirty="0" smtClean="0"/>
              <a:t> </a:t>
            </a:r>
            <a:r>
              <a:rPr lang="ko-KR" altLang="en-US" b="1" dirty="0" err="1"/>
              <a:t>우가릿의</a:t>
            </a:r>
            <a:r>
              <a:rPr lang="ko-KR" altLang="en-US" b="1" dirty="0"/>
              <a:t> </a:t>
            </a:r>
            <a:r>
              <a:rPr lang="ko-KR" altLang="en-US" b="1" dirty="0">
                <a:solidFill>
                  <a:srgbClr val="FF0000"/>
                </a:solidFill>
              </a:rPr>
              <a:t>귀족적인 지주</a:t>
            </a:r>
            <a:r>
              <a:rPr lang="ko-KR" altLang="en-US" b="1" dirty="0"/>
              <a:t>이며 </a:t>
            </a:r>
            <a:r>
              <a:rPr lang="ko-KR" altLang="en-US" b="1" dirty="0" err="1">
                <a:solidFill>
                  <a:srgbClr val="FF0000"/>
                </a:solidFill>
              </a:rPr>
              <a:t>바알숭배자</a:t>
            </a:r>
            <a:r>
              <a:rPr lang="ko-KR" altLang="en-US" b="1" dirty="0" err="1"/>
              <a:t>로</a:t>
            </a:r>
            <a:r>
              <a:rPr lang="ko-KR" altLang="en-US" b="1" dirty="0"/>
              <a:t> 소개 되고 있다</a:t>
            </a:r>
            <a:r>
              <a:rPr lang="en-US" altLang="ko-KR" b="1" dirty="0"/>
              <a:t>.</a:t>
            </a:r>
            <a:endParaRPr lang="ko-KR" altLang="en-US" b="1" dirty="0"/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 smtClean="0"/>
              <a:t>본문</a:t>
            </a:r>
            <a:endParaRPr lang="ko-KR" altLang="en-US" b="1" dirty="0"/>
          </a:p>
          <a:p>
            <a:pPr algn="just" fontAlgn="base"/>
            <a:r>
              <a:rPr lang="ko-KR" altLang="en-US" b="1" dirty="0"/>
              <a:t>그는 정의를 사랑하고 고아와 과부를 도와 주는 의로운 재판관이다</a:t>
            </a:r>
            <a:r>
              <a:rPr lang="en-US" altLang="ko-KR" b="1" dirty="0"/>
              <a:t>. </a:t>
            </a:r>
            <a:r>
              <a:rPr lang="ko-KR" altLang="en-US" b="1" dirty="0"/>
              <a:t>그는 딸 하나만 낳았기 때문에 아들을 얻기를 소원하였다</a:t>
            </a:r>
            <a:r>
              <a:rPr lang="en-US" altLang="ko-KR" b="1" dirty="0"/>
              <a:t>. </a:t>
            </a:r>
            <a:r>
              <a:rPr lang="ko-KR" altLang="en-US" b="1" dirty="0"/>
              <a:t>그는 </a:t>
            </a:r>
            <a:r>
              <a:rPr lang="ko-KR" altLang="en-US" b="1" dirty="0" err="1"/>
              <a:t>바알</a:t>
            </a:r>
            <a:r>
              <a:rPr lang="ko-KR" altLang="en-US" b="1" dirty="0"/>
              <a:t> 신의 은총을 갈망하며 신전에서 </a:t>
            </a:r>
            <a:r>
              <a:rPr lang="en-US" altLang="ko-KR" b="1" dirty="0"/>
              <a:t>7</a:t>
            </a:r>
            <a:r>
              <a:rPr lang="ko-KR" altLang="en-US" b="1" dirty="0"/>
              <a:t>일 동안 제의적인 의무를 성실하게 감당하는데</a:t>
            </a:r>
            <a:r>
              <a:rPr lang="en-US" altLang="ko-KR" b="1" dirty="0"/>
              <a:t>, </a:t>
            </a:r>
            <a:r>
              <a:rPr lang="ko-KR" altLang="en-US" b="1" dirty="0" err="1"/>
              <a:t>바알이</a:t>
            </a:r>
            <a:r>
              <a:rPr lang="ko-KR" altLang="en-US" b="1" dirty="0"/>
              <a:t> </a:t>
            </a:r>
            <a:r>
              <a:rPr lang="ko-KR" altLang="en-US" b="1" dirty="0" err="1"/>
              <a:t>우가릿</a:t>
            </a:r>
            <a:r>
              <a:rPr lang="ko-KR" altLang="en-US" b="1" dirty="0"/>
              <a:t> 만신전의 우두머리인 </a:t>
            </a:r>
            <a:r>
              <a:rPr lang="ko-KR" altLang="en-US" b="1" dirty="0" err="1"/>
              <a:t>엘에게</a:t>
            </a:r>
            <a:r>
              <a:rPr lang="ko-KR" altLang="en-US" b="1" dirty="0"/>
              <a:t> 청원하여 긍정적인 대답을 얻어 낸다</a:t>
            </a:r>
            <a:r>
              <a:rPr lang="en-US" altLang="ko-KR" b="1" dirty="0"/>
              <a:t>. </a:t>
            </a:r>
            <a:r>
              <a:rPr lang="ko-KR" altLang="en-US" b="1" dirty="0"/>
              <a:t>이 기쁜 소식을 듣고 그는 </a:t>
            </a:r>
            <a:r>
              <a:rPr lang="en-US" altLang="ko-KR" b="1" dirty="0"/>
              <a:t>7</a:t>
            </a:r>
            <a:r>
              <a:rPr lang="ko-KR" altLang="en-US" b="1" dirty="0"/>
              <a:t>일을 성전에 더 머물면서 축제를 개최한다</a:t>
            </a:r>
            <a:r>
              <a:rPr lang="en-US" altLang="ko-KR" b="1" dirty="0"/>
              <a:t>. </a:t>
            </a:r>
            <a:r>
              <a:rPr lang="ko-KR" altLang="en-US" b="1" dirty="0"/>
              <a:t>축제가 끝난 후에 그는 집으로 돌아갔고</a:t>
            </a:r>
            <a:r>
              <a:rPr lang="en-US" altLang="ko-KR" b="1" dirty="0"/>
              <a:t>, </a:t>
            </a:r>
            <a:r>
              <a:rPr lang="ko-KR" altLang="en-US" b="1" dirty="0"/>
              <a:t>결혼과 수태의 여신의 도움을 아들을 얻게 되는데 그의 이름이 </a:t>
            </a:r>
            <a:r>
              <a:rPr lang="ko-KR" altLang="en-US" b="1" dirty="0" err="1"/>
              <a:t>아캇이다</a:t>
            </a:r>
            <a:r>
              <a:rPr lang="en-US" altLang="ko-KR" b="1" dirty="0"/>
              <a:t>. </a:t>
            </a:r>
            <a:endParaRPr lang="ko-KR" altLang="en-US" b="1" dirty="0"/>
          </a:p>
          <a:p>
            <a:pPr algn="just" fontAlgn="base"/>
            <a:endParaRPr lang="en-US" altLang="ko-KR" b="1" dirty="0" smtClean="0"/>
          </a:p>
        </p:txBody>
      </p:sp>
      <p:sp>
        <p:nvSpPr>
          <p:cNvPr id="7" name="직사각형 6"/>
          <p:cNvSpPr/>
          <p:nvPr/>
        </p:nvSpPr>
        <p:spPr>
          <a:xfrm>
            <a:off x="6795985" y="1584919"/>
            <a:ext cx="47283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b="1" dirty="0"/>
              <a:t>- </a:t>
            </a:r>
            <a:r>
              <a:rPr lang="ko-KR" altLang="en-US" b="1" dirty="0"/>
              <a:t>구약성서에 나타난 </a:t>
            </a:r>
            <a:r>
              <a:rPr lang="ko-KR" altLang="en-US" b="1" dirty="0" err="1"/>
              <a:t>다니엘</a:t>
            </a:r>
            <a:endParaRPr lang="ko-KR" altLang="en-US" b="1" dirty="0"/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 smtClean="0"/>
              <a:t>역대상 </a:t>
            </a:r>
            <a:r>
              <a:rPr lang="en-US" altLang="ko-KR" b="1" dirty="0"/>
              <a:t>3:1 </a:t>
            </a:r>
            <a:r>
              <a:rPr lang="ko-KR" altLang="en-US" b="1" dirty="0"/>
              <a:t>다윗이 </a:t>
            </a:r>
            <a:r>
              <a:rPr lang="ko-KR" altLang="en-US" b="1" dirty="0" err="1"/>
              <a:t>헤브론에서</a:t>
            </a:r>
            <a:r>
              <a:rPr lang="ko-KR" altLang="en-US" b="1" dirty="0"/>
              <a:t> </a:t>
            </a:r>
            <a:r>
              <a:rPr lang="ko-KR" altLang="en-US" b="1" dirty="0" err="1"/>
              <a:t>이스르엘</a:t>
            </a:r>
            <a:r>
              <a:rPr lang="ko-KR" altLang="en-US" b="1" dirty="0"/>
              <a:t> 여인 </a:t>
            </a:r>
            <a:r>
              <a:rPr lang="ko-KR" altLang="en-US" b="1" dirty="0" err="1">
                <a:solidFill>
                  <a:srgbClr val="FF0000"/>
                </a:solidFill>
              </a:rPr>
              <a:t>아히노암에게서</a:t>
            </a:r>
            <a:r>
              <a:rPr lang="ko-KR" altLang="en-US" b="1" dirty="0">
                <a:solidFill>
                  <a:srgbClr val="FF0000"/>
                </a:solidFill>
              </a:rPr>
              <a:t> 얻은 아들</a:t>
            </a:r>
            <a:r>
              <a:rPr lang="ko-KR" altLang="en-US" b="1" dirty="0"/>
              <a:t>의 이름을 </a:t>
            </a:r>
            <a:r>
              <a:rPr lang="ko-KR" altLang="en-US" b="1" dirty="0" err="1"/>
              <a:t>다니엘이라고</a:t>
            </a:r>
            <a:r>
              <a:rPr lang="ko-KR" altLang="en-US" b="1" dirty="0"/>
              <a:t> 언급하고 있는데</a:t>
            </a:r>
            <a:r>
              <a:rPr lang="en-US" altLang="ko-KR" b="1" dirty="0" smtClean="0"/>
              <a:t>,</a:t>
            </a:r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 err="1"/>
              <a:t>사무엘하</a:t>
            </a:r>
            <a:r>
              <a:rPr lang="ko-KR" altLang="en-US" b="1" dirty="0"/>
              <a:t> </a:t>
            </a:r>
            <a:r>
              <a:rPr lang="en-US" altLang="ko-KR" b="1" dirty="0"/>
              <a:t>3:3</a:t>
            </a:r>
            <a:r>
              <a:rPr lang="ko-KR" altLang="en-US" b="1" dirty="0"/>
              <a:t>에 의하면 그는 </a:t>
            </a:r>
            <a:r>
              <a:rPr lang="ko-KR" altLang="en-US" b="1" dirty="0">
                <a:solidFill>
                  <a:srgbClr val="FF0000"/>
                </a:solidFill>
              </a:rPr>
              <a:t>다윗의 둘째 아들 </a:t>
            </a:r>
            <a:r>
              <a:rPr lang="ko-KR" altLang="en-US" b="1" dirty="0" err="1">
                <a:solidFill>
                  <a:srgbClr val="FF0000"/>
                </a:solidFill>
              </a:rPr>
              <a:t>길르압</a:t>
            </a:r>
            <a:r>
              <a:rPr lang="ko-KR" altLang="en-US" b="1" dirty="0" err="1"/>
              <a:t>이다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2510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80814" y="2985101"/>
            <a:ext cx="35189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THANK YOU</a:t>
            </a:r>
            <a:endParaRPr lang="ko-KR" altLang="en-US" sz="40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27978" y="3591387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2867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385096"/>
            <a:ext cx="58769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‘</a:t>
            </a:r>
            <a:r>
              <a:rPr lang="ko-KR" altLang="en-US" sz="32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’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이라는 인물과 인명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b="1" dirty="0" smtClean="0"/>
              <a:t>- </a:t>
            </a:r>
            <a:r>
              <a:rPr lang="ko-KR" altLang="en-US" b="1" dirty="0" err="1" smtClean="0"/>
              <a:t>에스라</a:t>
            </a:r>
            <a:r>
              <a:rPr lang="ko-KR" altLang="en-US" b="1" dirty="0" smtClean="0"/>
              <a:t> </a:t>
            </a:r>
            <a:r>
              <a:rPr lang="en-US" altLang="ko-KR" b="1" dirty="0"/>
              <a:t>8:2 </a:t>
            </a:r>
            <a:r>
              <a:rPr lang="ko-KR" altLang="en-US" b="1" dirty="0" err="1"/>
              <a:t>아닥사스다가</a:t>
            </a:r>
            <a:r>
              <a:rPr lang="ko-KR" altLang="en-US" b="1" dirty="0"/>
              <a:t> 왕위에 있을 때에 </a:t>
            </a:r>
            <a:r>
              <a:rPr lang="ko-KR" altLang="en-US" b="1" dirty="0" err="1"/>
              <a:t>에스라와</a:t>
            </a:r>
            <a:r>
              <a:rPr lang="ko-KR" altLang="en-US" b="1" dirty="0"/>
              <a:t> 함께 </a:t>
            </a:r>
            <a:r>
              <a:rPr lang="ko-KR" altLang="en-US" b="1" dirty="0" err="1">
                <a:solidFill>
                  <a:srgbClr val="FF0000"/>
                </a:solidFill>
              </a:rPr>
              <a:t>바벨론에서</a:t>
            </a:r>
            <a:r>
              <a:rPr lang="ko-KR" altLang="en-US" b="1" dirty="0">
                <a:solidFill>
                  <a:srgbClr val="FF0000"/>
                </a:solidFill>
              </a:rPr>
              <a:t> 팔레스타인으로 돌아온 </a:t>
            </a:r>
            <a:r>
              <a:rPr lang="ko-KR" altLang="en-US" b="1" dirty="0" err="1">
                <a:solidFill>
                  <a:srgbClr val="FF0000"/>
                </a:solidFill>
              </a:rPr>
              <a:t>이다말</a:t>
            </a:r>
            <a:r>
              <a:rPr lang="ko-KR" altLang="en-US" b="1" dirty="0">
                <a:solidFill>
                  <a:srgbClr val="FF0000"/>
                </a:solidFill>
              </a:rPr>
              <a:t> 자손 중의 한 인물</a:t>
            </a:r>
            <a:r>
              <a:rPr lang="ko-KR" altLang="en-US" b="1" dirty="0"/>
              <a:t>로 </a:t>
            </a:r>
            <a:r>
              <a:rPr lang="ko-KR" altLang="en-US" b="1" dirty="0" err="1"/>
              <a:t>다니엘을</a:t>
            </a:r>
            <a:r>
              <a:rPr lang="ko-KR" altLang="en-US" b="1" dirty="0"/>
              <a:t> </a:t>
            </a:r>
            <a:r>
              <a:rPr lang="ko-KR" altLang="en-US" b="1" dirty="0" smtClean="0"/>
              <a:t>소개함</a:t>
            </a:r>
            <a:endParaRPr lang="en-US" altLang="ko-KR" b="1" dirty="0" smtClean="0"/>
          </a:p>
          <a:p>
            <a:pPr marL="285750" indent="-285750" algn="just" fontAlgn="base">
              <a:buFontTx/>
              <a:buChar char="-"/>
            </a:pPr>
            <a:endParaRPr lang="en-US" altLang="ko-KR" b="1" dirty="0"/>
          </a:p>
          <a:p>
            <a:pPr algn="just" fontAlgn="base"/>
            <a:r>
              <a:rPr lang="en-US" altLang="ko-KR" b="1" dirty="0" smtClean="0"/>
              <a:t>- </a:t>
            </a:r>
            <a:r>
              <a:rPr lang="ko-KR" altLang="en-US" b="1" dirty="0" err="1" smtClean="0"/>
              <a:t>느헤미야</a:t>
            </a:r>
            <a:r>
              <a:rPr lang="ko-KR" altLang="en-US" b="1" dirty="0" smtClean="0"/>
              <a:t> </a:t>
            </a:r>
            <a:r>
              <a:rPr lang="en-US" altLang="ko-KR" b="1" dirty="0"/>
              <a:t>10:6 </a:t>
            </a:r>
            <a:r>
              <a:rPr lang="ko-KR" altLang="en-US" b="1" dirty="0"/>
              <a:t>그는 모세의 율법을 준수 할 것을 서약하고 인을 친 </a:t>
            </a:r>
            <a:r>
              <a:rPr lang="ko-KR" altLang="en-US" b="1" dirty="0">
                <a:solidFill>
                  <a:srgbClr val="FF0000"/>
                </a:solidFill>
              </a:rPr>
              <a:t>이스라엘 백성들의 정치적</a:t>
            </a:r>
            <a:r>
              <a:rPr lang="en-US" altLang="ko-KR" b="1" dirty="0">
                <a:solidFill>
                  <a:srgbClr val="FF0000"/>
                </a:solidFill>
              </a:rPr>
              <a:t>, </a:t>
            </a:r>
            <a:r>
              <a:rPr lang="ko-KR" altLang="en-US" b="1" dirty="0">
                <a:solidFill>
                  <a:srgbClr val="FF0000"/>
                </a:solidFill>
              </a:rPr>
              <a:t>종교적 지도자 중의 한 사람</a:t>
            </a:r>
            <a:r>
              <a:rPr lang="ko-KR" altLang="en-US" b="1" dirty="0"/>
              <a:t>과 동일인으로 간주되기도 함</a:t>
            </a:r>
          </a:p>
          <a:p>
            <a:pPr marL="285750" indent="-285750" algn="just" fontAlgn="base">
              <a:buFontTx/>
              <a:buChar char="-"/>
            </a:pPr>
            <a:endParaRPr lang="en-US" altLang="ko-KR" b="1" dirty="0" smtClean="0"/>
          </a:p>
          <a:p>
            <a:pPr algn="just" fontAlgn="base"/>
            <a:r>
              <a:rPr lang="en-US" altLang="ko-KR" b="1" dirty="0" smtClean="0"/>
              <a:t>- </a:t>
            </a:r>
            <a:r>
              <a:rPr lang="ko-KR" altLang="en-US" b="1" dirty="0" err="1" smtClean="0"/>
              <a:t>에스겔</a:t>
            </a:r>
            <a:r>
              <a:rPr lang="ko-KR" altLang="en-US" b="1" dirty="0" smtClean="0"/>
              <a:t> </a:t>
            </a:r>
            <a:r>
              <a:rPr lang="en-US" altLang="ko-KR" b="1" dirty="0"/>
              <a:t>14:14,20 </a:t>
            </a:r>
            <a:r>
              <a:rPr lang="ko-KR" altLang="en-US" b="1" dirty="0" err="1"/>
              <a:t>다니엘은</a:t>
            </a:r>
            <a:r>
              <a:rPr lang="ko-KR" altLang="en-US" b="1" dirty="0"/>
              <a:t> </a:t>
            </a:r>
            <a:r>
              <a:rPr lang="ko-KR" altLang="en-US" b="1" dirty="0" err="1">
                <a:solidFill>
                  <a:srgbClr val="FF0000"/>
                </a:solidFill>
              </a:rPr>
              <a:t>노아와</a:t>
            </a:r>
            <a:r>
              <a:rPr lang="ko-KR" altLang="en-US" b="1" dirty="0">
                <a:solidFill>
                  <a:srgbClr val="FF0000"/>
                </a:solidFill>
              </a:rPr>
              <a:t> </a:t>
            </a:r>
            <a:r>
              <a:rPr lang="ko-KR" altLang="en-US" b="1" dirty="0" err="1">
                <a:solidFill>
                  <a:srgbClr val="FF0000"/>
                </a:solidFill>
              </a:rPr>
              <a:t>욥과</a:t>
            </a:r>
            <a:r>
              <a:rPr lang="ko-KR" altLang="en-US" b="1" dirty="0">
                <a:solidFill>
                  <a:srgbClr val="FF0000"/>
                </a:solidFill>
              </a:rPr>
              <a:t> </a:t>
            </a:r>
            <a:r>
              <a:rPr lang="ko-KR" altLang="en-US" b="1" dirty="0" smtClean="0">
                <a:solidFill>
                  <a:srgbClr val="FF0000"/>
                </a:solidFill>
              </a:rPr>
              <a:t>더불어 </a:t>
            </a:r>
            <a:r>
              <a:rPr lang="ko-KR" altLang="en-US" b="1" dirty="0">
                <a:solidFill>
                  <a:srgbClr val="FF0000"/>
                </a:solidFill>
              </a:rPr>
              <a:t>의로운 삶을 살았던 이상적인 </a:t>
            </a:r>
            <a:r>
              <a:rPr lang="ko-KR" altLang="en-US" b="1" dirty="0" smtClean="0">
                <a:solidFill>
                  <a:srgbClr val="FF0000"/>
                </a:solidFill>
              </a:rPr>
              <a:t>인물</a:t>
            </a:r>
            <a:endParaRPr lang="en-US" altLang="ko-KR" b="1" dirty="0" smtClean="0">
              <a:solidFill>
                <a:srgbClr val="FF0000"/>
              </a:solidFill>
            </a:endParaRPr>
          </a:p>
          <a:p>
            <a:pPr marL="285750" indent="-285750" algn="just" fontAlgn="base">
              <a:buFontTx/>
              <a:buChar char="-"/>
            </a:pPr>
            <a:endParaRPr lang="en-US" altLang="ko-KR" b="1" dirty="0" smtClean="0"/>
          </a:p>
          <a:p>
            <a:pPr algn="just" fontAlgn="base"/>
            <a:r>
              <a:rPr lang="en-US" altLang="ko-KR" b="1" dirty="0" smtClean="0"/>
              <a:t>- </a:t>
            </a:r>
            <a:r>
              <a:rPr lang="ko-KR" altLang="en-US" b="1" dirty="0" smtClean="0"/>
              <a:t>구약 </a:t>
            </a:r>
            <a:r>
              <a:rPr lang="ko-KR" altLang="en-US" b="1" dirty="0"/>
              <a:t>외경 </a:t>
            </a:r>
            <a:r>
              <a:rPr lang="ko-KR" altLang="en-US" b="1" dirty="0" err="1"/>
              <a:t>에녹</a:t>
            </a:r>
            <a:r>
              <a:rPr lang="en-US" altLang="ko-KR" b="1" dirty="0"/>
              <a:t>1</a:t>
            </a:r>
            <a:r>
              <a:rPr lang="ko-KR" altLang="en-US" b="1" dirty="0"/>
              <a:t>서 </a:t>
            </a:r>
            <a:r>
              <a:rPr lang="en-US" altLang="ko-KR" b="1" dirty="0"/>
              <a:t>6:7</a:t>
            </a:r>
            <a:r>
              <a:rPr lang="ko-KR" altLang="en-US" b="1" dirty="0"/>
              <a:t>은 </a:t>
            </a:r>
            <a:r>
              <a:rPr lang="ko-KR" altLang="en-US" b="1" dirty="0" err="1"/>
              <a:t>다니엘을</a:t>
            </a:r>
            <a:r>
              <a:rPr lang="ko-KR" altLang="en-US" b="1" dirty="0"/>
              <a:t> </a:t>
            </a:r>
            <a:r>
              <a:rPr lang="ko-KR" altLang="en-US" b="1" dirty="0" err="1">
                <a:solidFill>
                  <a:srgbClr val="FF0000"/>
                </a:solidFill>
              </a:rPr>
              <a:t>천사장</a:t>
            </a:r>
            <a:r>
              <a:rPr lang="ko-KR" altLang="en-US" b="1" dirty="0">
                <a:solidFill>
                  <a:srgbClr val="FF0000"/>
                </a:solidFill>
              </a:rPr>
              <a:t> 중의 하나</a:t>
            </a:r>
            <a:r>
              <a:rPr lang="ko-KR" altLang="en-US" b="1" dirty="0"/>
              <a:t>로 소개하고 있다</a:t>
            </a:r>
            <a:r>
              <a:rPr lang="en-US" altLang="ko-KR" b="1" dirty="0"/>
              <a:t>.</a:t>
            </a:r>
            <a:endParaRPr lang="ko-KR" altLang="en-US" b="1" dirty="0"/>
          </a:p>
          <a:p>
            <a:pPr algn="just" fontAlgn="base"/>
            <a:r>
              <a:rPr lang="ko-KR" altLang="en-US" b="1" dirty="0"/>
              <a:t>그는 인간의 딸들과 결혼한 하나님의 아들들에 속하는 타락한 </a:t>
            </a:r>
            <a:r>
              <a:rPr lang="en-US" altLang="ko-KR" b="1" dirty="0"/>
              <a:t>200</a:t>
            </a:r>
            <a:r>
              <a:rPr lang="ko-KR" altLang="en-US" b="1" dirty="0"/>
              <a:t>명의 천사에 속한다</a:t>
            </a:r>
            <a:r>
              <a:rPr lang="en-US" altLang="ko-KR" b="1" dirty="0"/>
              <a:t>.</a:t>
            </a:r>
            <a:endParaRPr lang="ko-KR" altLang="en-US" b="1" dirty="0"/>
          </a:p>
          <a:p>
            <a:pPr marL="285750" indent="-285750" algn="just" fontAlgn="base">
              <a:buFontTx/>
              <a:buChar char="-"/>
            </a:pPr>
            <a:endParaRPr lang="ko-KR" altLang="en-US" b="1" dirty="0"/>
          </a:p>
        </p:txBody>
      </p:sp>
      <p:sp>
        <p:nvSpPr>
          <p:cNvPr id="7" name="직사각형 6"/>
          <p:cNvSpPr/>
          <p:nvPr/>
        </p:nvSpPr>
        <p:spPr>
          <a:xfrm>
            <a:off x="6795985" y="1584919"/>
            <a:ext cx="47283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b="1" dirty="0" smtClean="0"/>
              <a:t>- </a:t>
            </a:r>
            <a:r>
              <a:rPr lang="ko-KR" altLang="en-US" b="1" dirty="0" smtClean="0"/>
              <a:t>구약 </a:t>
            </a:r>
            <a:r>
              <a:rPr lang="ko-KR" altLang="en-US" b="1" dirty="0"/>
              <a:t>외경에 속하는 </a:t>
            </a:r>
            <a:r>
              <a:rPr lang="ko-KR" altLang="en-US" b="1" dirty="0" err="1"/>
              <a:t>희년서</a:t>
            </a:r>
            <a:r>
              <a:rPr lang="ko-KR" altLang="en-US" b="1" dirty="0"/>
              <a:t> </a:t>
            </a:r>
            <a:r>
              <a:rPr lang="en-US" altLang="ko-KR" b="1" dirty="0"/>
              <a:t>4:20 </a:t>
            </a:r>
            <a:r>
              <a:rPr lang="ko-KR" altLang="en-US" b="1" dirty="0"/>
              <a:t>에서는 </a:t>
            </a:r>
            <a:r>
              <a:rPr lang="ko-KR" altLang="en-US" b="1" dirty="0" err="1"/>
              <a:t>다니엘을</a:t>
            </a:r>
            <a:r>
              <a:rPr lang="ko-KR" altLang="en-US" b="1" dirty="0"/>
              <a:t> </a:t>
            </a:r>
            <a:r>
              <a:rPr lang="ko-KR" altLang="en-US" b="1" dirty="0">
                <a:solidFill>
                  <a:srgbClr val="FF0000"/>
                </a:solidFill>
              </a:rPr>
              <a:t>태고의 인물</a:t>
            </a:r>
            <a:r>
              <a:rPr lang="ko-KR" altLang="en-US" b="1" dirty="0"/>
              <a:t>로 소개하고 있다</a:t>
            </a:r>
            <a:r>
              <a:rPr lang="en-US" altLang="ko-KR" b="1" dirty="0"/>
              <a:t>.</a:t>
            </a:r>
            <a:endParaRPr lang="ko-KR" altLang="en-US" b="1" dirty="0"/>
          </a:p>
          <a:p>
            <a:pPr algn="just" fontAlgn="base"/>
            <a:r>
              <a:rPr lang="ko-KR" altLang="en-US" b="1" dirty="0"/>
              <a:t>그는 홍수 이전에 살았던 </a:t>
            </a:r>
            <a:r>
              <a:rPr lang="ko-KR" altLang="en-US" b="1" dirty="0" err="1"/>
              <a:t>에녹의</a:t>
            </a:r>
            <a:r>
              <a:rPr lang="ko-KR" altLang="en-US" b="1" dirty="0"/>
              <a:t> 장인인데</a:t>
            </a:r>
            <a:r>
              <a:rPr lang="en-US" altLang="ko-KR" b="1" dirty="0"/>
              <a:t>, </a:t>
            </a:r>
            <a:r>
              <a:rPr lang="ko-KR" altLang="en-US" b="1" dirty="0" err="1"/>
              <a:t>에녹은</a:t>
            </a:r>
            <a:r>
              <a:rPr lang="ko-KR" altLang="en-US" b="1" dirty="0"/>
              <a:t> </a:t>
            </a:r>
            <a:r>
              <a:rPr lang="ko-KR" altLang="en-US" b="1" dirty="0" err="1"/>
              <a:t>에다니라는</a:t>
            </a:r>
            <a:r>
              <a:rPr lang="ko-KR" altLang="en-US" b="1" dirty="0"/>
              <a:t> </a:t>
            </a:r>
            <a:r>
              <a:rPr lang="ko-KR" altLang="en-US" b="1" dirty="0" err="1"/>
              <a:t>다니엘의</a:t>
            </a:r>
            <a:r>
              <a:rPr lang="ko-KR" altLang="en-US" b="1" dirty="0"/>
              <a:t> 딸과 결혼하였다</a:t>
            </a:r>
            <a:r>
              <a:rPr lang="en-US" altLang="ko-KR" b="1" dirty="0"/>
              <a:t>. </a:t>
            </a:r>
            <a:r>
              <a:rPr lang="ko-KR" altLang="en-US" b="1" dirty="0" err="1"/>
              <a:t>다니엘은</a:t>
            </a:r>
            <a:r>
              <a:rPr lang="ko-KR" altLang="en-US" b="1" dirty="0"/>
              <a:t> 하나님과 동행한 경건한 인물로서 </a:t>
            </a:r>
            <a:r>
              <a:rPr lang="ko-KR" altLang="en-US" b="1" dirty="0">
                <a:solidFill>
                  <a:srgbClr val="FF0000"/>
                </a:solidFill>
              </a:rPr>
              <a:t>죽음을 경험하지 않고 하늘로 승천한 고대의 위대한 신앙의 인물인 </a:t>
            </a:r>
            <a:r>
              <a:rPr lang="ko-KR" altLang="en-US" b="1" dirty="0" err="1">
                <a:solidFill>
                  <a:srgbClr val="FF0000"/>
                </a:solidFill>
              </a:rPr>
              <a:t>에녹의</a:t>
            </a:r>
            <a:r>
              <a:rPr lang="ko-KR" altLang="en-US" b="1" dirty="0">
                <a:solidFill>
                  <a:srgbClr val="FF0000"/>
                </a:solidFill>
              </a:rPr>
              <a:t> 선조</a:t>
            </a:r>
            <a:r>
              <a:rPr lang="ko-KR" altLang="en-US" b="1" dirty="0"/>
              <a:t>가 되는 것이다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en-US" altLang="ko-KR" b="1" dirty="0"/>
          </a:p>
          <a:p>
            <a:pPr algn="just" fontAlgn="base"/>
            <a:endParaRPr lang="ko-KR" altLang="en-US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019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551" y="385096"/>
            <a:ext cx="58769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1. ‘</a:t>
            </a:r>
            <a:r>
              <a:rPr lang="ko-KR" altLang="en-US" sz="3200" b="1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’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이라는 인물과 인명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b="1" dirty="0" smtClean="0"/>
              <a:t>- </a:t>
            </a:r>
            <a:r>
              <a:rPr lang="ko-KR" altLang="en-US" b="1" dirty="0" err="1" smtClean="0"/>
              <a:t>에스겔</a:t>
            </a:r>
            <a:r>
              <a:rPr lang="en-US" altLang="ko-KR" b="1" dirty="0"/>
              <a:t>28:3 </a:t>
            </a:r>
            <a:r>
              <a:rPr lang="ko-KR" altLang="en-US" b="1" dirty="0"/>
              <a:t>에서는 지리적 이점과 활발한 국제 무역을 </a:t>
            </a:r>
            <a:r>
              <a:rPr lang="ko-KR" altLang="en-US" b="1" dirty="0">
                <a:solidFill>
                  <a:srgbClr val="FF0000"/>
                </a:solidFill>
              </a:rPr>
              <a:t>이용하여 </a:t>
            </a:r>
            <a:r>
              <a:rPr lang="ko-KR" altLang="en-US" b="1" dirty="0" err="1">
                <a:solidFill>
                  <a:srgbClr val="FF0000"/>
                </a:solidFill>
              </a:rPr>
              <a:t>부요와</a:t>
            </a:r>
            <a:r>
              <a:rPr lang="ko-KR" altLang="en-US" b="1" dirty="0">
                <a:solidFill>
                  <a:srgbClr val="FF0000"/>
                </a:solidFill>
              </a:rPr>
              <a:t> 사치를 즐기며 스스로 신격화한 두로의 왕</a:t>
            </a:r>
            <a:r>
              <a:rPr lang="en-US" altLang="ko-KR" b="1" dirty="0">
                <a:solidFill>
                  <a:srgbClr val="FF0000"/>
                </a:solidFill>
              </a:rPr>
              <a:t>(</a:t>
            </a:r>
            <a:r>
              <a:rPr lang="ko-KR" altLang="en-US" b="1" dirty="0" err="1">
                <a:solidFill>
                  <a:srgbClr val="FF0000"/>
                </a:solidFill>
              </a:rPr>
              <a:t>이타발</a:t>
            </a:r>
            <a:r>
              <a:rPr lang="ko-KR" altLang="en-US" b="1" dirty="0">
                <a:solidFill>
                  <a:srgbClr val="FF0000"/>
                </a:solidFill>
              </a:rPr>
              <a:t> </a:t>
            </a:r>
            <a:r>
              <a:rPr lang="en-US" altLang="ko-KR" b="1" dirty="0">
                <a:solidFill>
                  <a:srgbClr val="FF0000"/>
                </a:solidFill>
              </a:rPr>
              <a:t>2</a:t>
            </a:r>
            <a:r>
              <a:rPr lang="ko-KR" altLang="en-US" b="1" dirty="0">
                <a:solidFill>
                  <a:srgbClr val="FF0000"/>
                </a:solidFill>
              </a:rPr>
              <a:t>세</a:t>
            </a:r>
            <a:r>
              <a:rPr lang="en-US" altLang="ko-KR" b="1" dirty="0">
                <a:solidFill>
                  <a:srgbClr val="FF0000"/>
                </a:solidFill>
              </a:rPr>
              <a:t>)</a:t>
            </a:r>
            <a:r>
              <a:rPr lang="ko-KR" altLang="en-US" b="1" dirty="0">
                <a:solidFill>
                  <a:srgbClr val="FF0000"/>
                </a:solidFill>
              </a:rPr>
              <a:t>을 </a:t>
            </a:r>
            <a:r>
              <a:rPr lang="ko-KR" altLang="en-US" b="1" dirty="0" err="1">
                <a:solidFill>
                  <a:srgbClr val="FF0000"/>
                </a:solidFill>
              </a:rPr>
              <a:t>다니엘과</a:t>
            </a:r>
            <a:r>
              <a:rPr lang="ko-KR" altLang="en-US" b="1" dirty="0">
                <a:solidFill>
                  <a:srgbClr val="FF0000"/>
                </a:solidFill>
              </a:rPr>
              <a:t> 비교</a:t>
            </a:r>
            <a:r>
              <a:rPr lang="ko-KR" altLang="en-US" b="1" dirty="0"/>
              <a:t>하고 있다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 smtClean="0"/>
              <a:t>예언자는 </a:t>
            </a:r>
            <a:r>
              <a:rPr lang="ko-KR" altLang="en-US" b="1" dirty="0"/>
              <a:t>두로의 왕의 지혜를 조롱한다</a:t>
            </a:r>
            <a:r>
              <a:rPr lang="en-US" altLang="ko-KR" b="1" dirty="0"/>
              <a:t>. </a:t>
            </a:r>
            <a:r>
              <a:rPr lang="ko-KR" altLang="en-US" b="1" dirty="0"/>
              <a:t>왕은 인간임을 망각하고 자신을 신과 같이 위대한 존재로 드높인 어리석은 인물로 평가 되고 있다</a:t>
            </a:r>
            <a:r>
              <a:rPr lang="en-US" altLang="ko-KR" b="1" dirty="0"/>
              <a:t>. </a:t>
            </a:r>
            <a:r>
              <a:rPr lang="ko-KR" altLang="en-US" b="1" dirty="0"/>
              <a:t>여기서 </a:t>
            </a:r>
            <a:r>
              <a:rPr lang="ko-KR" altLang="en-US" b="1" dirty="0" err="1">
                <a:solidFill>
                  <a:srgbClr val="FF0000"/>
                </a:solidFill>
              </a:rPr>
              <a:t>다니엘은</a:t>
            </a:r>
            <a:r>
              <a:rPr lang="ko-KR" altLang="en-US" b="1" dirty="0">
                <a:solidFill>
                  <a:srgbClr val="FF0000"/>
                </a:solidFill>
              </a:rPr>
              <a:t> 현자</a:t>
            </a:r>
            <a:r>
              <a:rPr lang="ko-KR" altLang="en-US" b="1" dirty="0"/>
              <a:t>를 지칭하는 일반적인 개념으로 사용된다</a:t>
            </a:r>
            <a:r>
              <a:rPr lang="en-US" altLang="ko-KR" b="1" dirty="0"/>
              <a:t>. </a:t>
            </a:r>
            <a:r>
              <a:rPr lang="ko-KR" altLang="en-US" b="1" dirty="0"/>
              <a:t>그는 </a:t>
            </a:r>
            <a:r>
              <a:rPr lang="ko-KR" altLang="en-US" b="1" dirty="0">
                <a:solidFill>
                  <a:srgbClr val="FF0000"/>
                </a:solidFill>
              </a:rPr>
              <a:t>시리아</a:t>
            </a:r>
            <a:r>
              <a:rPr lang="en-US" altLang="ko-KR" b="1" dirty="0">
                <a:solidFill>
                  <a:srgbClr val="FF0000"/>
                </a:solidFill>
              </a:rPr>
              <a:t>-</a:t>
            </a:r>
            <a:r>
              <a:rPr lang="ko-KR" altLang="en-US" b="1" dirty="0">
                <a:solidFill>
                  <a:srgbClr val="FF0000"/>
                </a:solidFill>
              </a:rPr>
              <a:t>페니키아 전 지역에 널리 알려진 과거의 유명한 지혜로운 인물</a:t>
            </a:r>
            <a:r>
              <a:rPr lang="ko-KR" altLang="en-US" b="1" dirty="0"/>
              <a:t>과 관련될 것이다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  <p:sp>
        <p:nvSpPr>
          <p:cNvPr id="7" name="직사각형 6"/>
          <p:cNvSpPr/>
          <p:nvPr/>
        </p:nvSpPr>
        <p:spPr>
          <a:xfrm>
            <a:off x="6795985" y="1584919"/>
            <a:ext cx="472835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en-US" altLang="ko-KR" b="1" dirty="0" smtClean="0"/>
              <a:t>- </a:t>
            </a:r>
            <a:r>
              <a:rPr lang="en-US" altLang="ko-KR" b="1" dirty="0" err="1" smtClean="0"/>
              <a:t>다니엘서는</a:t>
            </a:r>
            <a:r>
              <a:rPr lang="en-US" altLang="ko-KR" b="1" dirty="0" smtClean="0"/>
              <a:t> </a:t>
            </a:r>
            <a:r>
              <a:rPr lang="en-US" altLang="ko-KR" b="1" dirty="0" err="1"/>
              <a:t>다니엘을</a:t>
            </a:r>
            <a:r>
              <a:rPr lang="en-US" altLang="ko-KR" b="1" dirty="0"/>
              <a:t> </a:t>
            </a:r>
            <a:r>
              <a:rPr lang="en-US" altLang="ko-KR" b="1" dirty="0" err="1"/>
              <a:t>바벨론</a:t>
            </a:r>
            <a:r>
              <a:rPr lang="en-US" altLang="ko-KR" b="1" dirty="0"/>
              <a:t> </a:t>
            </a:r>
            <a:r>
              <a:rPr lang="en-US" altLang="ko-KR" b="1" dirty="0" err="1"/>
              <a:t>포로기에</a:t>
            </a:r>
            <a:r>
              <a:rPr lang="en-US" altLang="ko-KR" b="1" dirty="0"/>
              <a:t> </a:t>
            </a:r>
            <a:r>
              <a:rPr lang="en-US" altLang="ko-KR" b="1" dirty="0" err="1"/>
              <a:t>살았던</a:t>
            </a:r>
            <a:r>
              <a:rPr lang="en-US" altLang="ko-KR" b="1" dirty="0"/>
              <a:t> </a:t>
            </a:r>
            <a:r>
              <a:rPr lang="en-US" altLang="ko-KR" b="1" dirty="0" err="1"/>
              <a:t>역사적</a:t>
            </a:r>
            <a:r>
              <a:rPr lang="en-US" altLang="ko-KR" b="1" dirty="0"/>
              <a:t> </a:t>
            </a:r>
            <a:r>
              <a:rPr lang="en-US" altLang="ko-KR" b="1" dirty="0" err="1"/>
              <a:t>인물로</a:t>
            </a:r>
            <a:r>
              <a:rPr lang="en-US" altLang="ko-KR" b="1" dirty="0"/>
              <a:t> </a:t>
            </a:r>
            <a:r>
              <a:rPr lang="en-US" altLang="ko-KR" b="1" dirty="0" err="1"/>
              <a:t>소개하고</a:t>
            </a:r>
            <a:r>
              <a:rPr lang="en-US" altLang="ko-KR" b="1" dirty="0"/>
              <a:t> </a:t>
            </a:r>
            <a:r>
              <a:rPr lang="en-US" altLang="ko-KR" b="1" dirty="0" err="1"/>
              <a:t>있다</a:t>
            </a:r>
            <a:r>
              <a:rPr lang="en-US" altLang="ko-KR" b="1" dirty="0"/>
              <a:t>. </a:t>
            </a:r>
            <a:r>
              <a:rPr lang="en-US" altLang="ko-KR" b="1" dirty="0" err="1"/>
              <a:t>다니엘은</a:t>
            </a:r>
            <a:r>
              <a:rPr lang="en-US" altLang="ko-KR" b="1" dirty="0"/>
              <a:t> </a:t>
            </a:r>
            <a:r>
              <a:rPr lang="en-US" altLang="ko-KR" b="1" dirty="0" err="1">
                <a:solidFill>
                  <a:srgbClr val="FF0000"/>
                </a:solidFill>
              </a:rPr>
              <a:t>유다</a:t>
            </a: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err="1">
                <a:solidFill>
                  <a:srgbClr val="FF0000"/>
                </a:solidFill>
              </a:rPr>
              <a:t>왕국의</a:t>
            </a: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err="1">
                <a:solidFill>
                  <a:srgbClr val="FF0000"/>
                </a:solidFill>
              </a:rPr>
              <a:t>귀족</a:t>
            </a: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err="1">
                <a:solidFill>
                  <a:srgbClr val="FF0000"/>
                </a:solidFill>
              </a:rPr>
              <a:t>출신</a:t>
            </a:r>
            <a:r>
              <a:rPr lang="en-US" altLang="ko-KR" b="1" dirty="0" err="1"/>
              <a:t>으로</a:t>
            </a:r>
            <a:r>
              <a:rPr lang="en-US" altLang="ko-KR" b="1" dirty="0"/>
              <a:t> </a:t>
            </a:r>
            <a:r>
              <a:rPr lang="en-US" altLang="ko-KR" b="1" dirty="0" err="1"/>
              <a:t>느부갓네살에</a:t>
            </a:r>
            <a:r>
              <a:rPr lang="en-US" altLang="ko-KR" b="1" dirty="0"/>
              <a:t> </a:t>
            </a:r>
            <a:r>
              <a:rPr lang="en-US" altLang="ko-KR" b="1" dirty="0" err="1"/>
              <a:t>의해</a:t>
            </a:r>
            <a:r>
              <a:rPr lang="en-US" altLang="ko-KR" b="1" dirty="0"/>
              <a:t> </a:t>
            </a:r>
            <a:r>
              <a:rPr lang="en-US" altLang="ko-KR" b="1" dirty="0" err="1">
                <a:solidFill>
                  <a:srgbClr val="FF0000"/>
                </a:solidFill>
              </a:rPr>
              <a:t>바벨론으로</a:t>
            </a: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err="1">
                <a:solidFill>
                  <a:srgbClr val="FF0000"/>
                </a:solidFill>
              </a:rPr>
              <a:t>잡혀간</a:t>
            </a: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err="1">
                <a:solidFill>
                  <a:srgbClr val="FF0000"/>
                </a:solidFill>
              </a:rPr>
              <a:t>포로들</a:t>
            </a: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err="1">
                <a:solidFill>
                  <a:srgbClr val="FF0000"/>
                </a:solidFill>
              </a:rPr>
              <a:t>중의</a:t>
            </a:r>
            <a:r>
              <a:rPr lang="en-US" altLang="ko-KR" b="1" dirty="0">
                <a:solidFill>
                  <a:srgbClr val="FF0000"/>
                </a:solidFill>
              </a:rPr>
              <a:t> 한 </a:t>
            </a:r>
            <a:r>
              <a:rPr lang="en-US" altLang="ko-KR" b="1" dirty="0" err="1">
                <a:solidFill>
                  <a:srgbClr val="FF0000"/>
                </a:solidFill>
              </a:rPr>
              <a:t>사람</a:t>
            </a:r>
            <a:r>
              <a:rPr lang="en-US" altLang="ko-KR" b="1" dirty="0" err="1"/>
              <a:t>으로</a:t>
            </a:r>
            <a:r>
              <a:rPr lang="en-US" altLang="ko-KR" b="1" dirty="0"/>
              <a:t> </a:t>
            </a:r>
            <a:r>
              <a:rPr lang="en-US" altLang="ko-KR" b="1" dirty="0" err="1"/>
              <a:t>등장한다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en-US" altLang="ko-KR" b="1" dirty="0"/>
          </a:p>
          <a:p>
            <a:pPr algn="just" fontAlgn="base"/>
            <a:r>
              <a:rPr lang="en-US" altLang="ko-KR" b="1" dirty="0" err="1" smtClean="0"/>
              <a:t>페르시아</a:t>
            </a:r>
            <a:r>
              <a:rPr lang="en-US" altLang="ko-KR" b="1" dirty="0" smtClean="0"/>
              <a:t> </a:t>
            </a:r>
            <a:r>
              <a:rPr lang="en-US" altLang="ko-KR" b="1" dirty="0"/>
              <a:t>왕 </a:t>
            </a:r>
            <a:r>
              <a:rPr lang="en-US" altLang="ko-KR" b="1" dirty="0" err="1"/>
              <a:t>고레스가</a:t>
            </a:r>
            <a:r>
              <a:rPr lang="en-US" altLang="ko-KR" b="1" dirty="0"/>
              <a:t> </a:t>
            </a:r>
            <a:r>
              <a:rPr lang="en-US" altLang="ko-KR" b="1" dirty="0" err="1"/>
              <a:t>등극하기</a:t>
            </a:r>
            <a:r>
              <a:rPr lang="en-US" altLang="ko-KR" b="1" dirty="0"/>
              <a:t> </a:t>
            </a:r>
            <a:r>
              <a:rPr lang="en-US" altLang="ko-KR" b="1" dirty="0" err="1"/>
              <a:t>이전까지</a:t>
            </a:r>
            <a:r>
              <a:rPr lang="en-US" altLang="ko-KR" b="1" dirty="0"/>
              <a:t> </a:t>
            </a:r>
            <a:r>
              <a:rPr lang="en-US" altLang="ko-KR" b="1" dirty="0" err="1"/>
              <a:t>바벨론의</a:t>
            </a:r>
            <a:r>
              <a:rPr lang="en-US" altLang="ko-KR" b="1" dirty="0"/>
              <a:t> </a:t>
            </a:r>
            <a:r>
              <a:rPr lang="en-US" altLang="ko-KR" b="1" dirty="0" err="1"/>
              <a:t>왕궁에서</a:t>
            </a:r>
            <a:r>
              <a:rPr lang="en-US" altLang="ko-KR" b="1" dirty="0"/>
              <a:t> 꿈 </a:t>
            </a:r>
            <a:r>
              <a:rPr lang="en-US" altLang="ko-KR" b="1" dirty="0" err="1"/>
              <a:t>해몽가와</a:t>
            </a:r>
            <a:r>
              <a:rPr lang="en-US" altLang="ko-KR" b="1" dirty="0"/>
              <a:t> </a:t>
            </a:r>
            <a:r>
              <a:rPr lang="en-US" altLang="ko-KR" b="1" dirty="0" err="1"/>
              <a:t>왕의</a:t>
            </a:r>
            <a:r>
              <a:rPr lang="en-US" altLang="ko-KR" b="1" dirty="0"/>
              <a:t> </a:t>
            </a:r>
            <a:r>
              <a:rPr lang="en-US" altLang="ko-KR" b="1" dirty="0" err="1"/>
              <a:t>고문관으로</a:t>
            </a:r>
            <a:r>
              <a:rPr lang="en-US" altLang="ko-KR" b="1" dirty="0"/>
              <a:t> </a:t>
            </a:r>
            <a:r>
              <a:rPr lang="en-US" altLang="ko-KR" b="1" dirty="0" err="1"/>
              <a:t>활동</a:t>
            </a:r>
            <a:r>
              <a:rPr lang="en-US" altLang="ko-KR" b="1" dirty="0"/>
              <a:t>. </a:t>
            </a:r>
            <a:r>
              <a:rPr lang="en-US" altLang="ko-KR" b="1" dirty="0" err="1"/>
              <a:t>그곳에서</a:t>
            </a:r>
            <a:r>
              <a:rPr lang="en-US" altLang="ko-KR" b="1" dirty="0"/>
              <a:t> </a:t>
            </a:r>
            <a:r>
              <a:rPr lang="en-US" altLang="ko-KR" b="1" dirty="0" err="1">
                <a:solidFill>
                  <a:srgbClr val="FF0000"/>
                </a:solidFill>
              </a:rPr>
              <a:t>매우</a:t>
            </a: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err="1">
                <a:solidFill>
                  <a:srgbClr val="FF0000"/>
                </a:solidFill>
              </a:rPr>
              <a:t>높은</a:t>
            </a: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err="1">
                <a:solidFill>
                  <a:srgbClr val="FF0000"/>
                </a:solidFill>
              </a:rPr>
              <a:t>명성을</a:t>
            </a: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err="1">
                <a:solidFill>
                  <a:srgbClr val="FF0000"/>
                </a:solidFill>
              </a:rPr>
              <a:t>얻으며</a:t>
            </a: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err="1">
                <a:solidFill>
                  <a:srgbClr val="FF0000"/>
                </a:solidFill>
              </a:rPr>
              <a:t>살았던</a:t>
            </a: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err="1">
                <a:solidFill>
                  <a:srgbClr val="FF0000"/>
                </a:solidFill>
              </a:rPr>
              <a:t>역사적</a:t>
            </a: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err="1">
                <a:solidFill>
                  <a:srgbClr val="FF0000"/>
                </a:solidFill>
              </a:rPr>
              <a:t>실존</a:t>
            </a:r>
            <a:r>
              <a:rPr lang="en-US" altLang="ko-KR" b="1" dirty="0">
                <a:solidFill>
                  <a:srgbClr val="FF0000"/>
                </a:solidFill>
              </a:rPr>
              <a:t> </a:t>
            </a:r>
            <a:r>
              <a:rPr lang="en-US" altLang="ko-KR" b="1" dirty="0" err="1">
                <a:solidFill>
                  <a:srgbClr val="FF0000"/>
                </a:solidFill>
              </a:rPr>
              <a:t>인물</a:t>
            </a:r>
            <a:r>
              <a:rPr lang="en-US" altLang="ko-KR" b="1" dirty="0" err="1"/>
              <a:t>로</a:t>
            </a:r>
            <a:r>
              <a:rPr lang="en-US" altLang="ko-KR" b="1" dirty="0"/>
              <a:t> </a:t>
            </a:r>
            <a:r>
              <a:rPr lang="en-US" altLang="ko-KR" b="1" dirty="0" err="1"/>
              <a:t>그려지고</a:t>
            </a:r>
            <a:r>
              <a:rPr lang="en-US" altLang="ko-KR" b="1" dirty="0"/>
              <a:t> </a:t>
            </a:r>
            <a:r>
              <a:rPr lang="en-US" altLang="ko-KR" b="1" dirty="0" err="1"/>
              <a:t>있다</a:t>
            </a:r>
            <a:r>
              <a:rPr lang="en-US" altLang="ko-KR" b="1" dirty="0"/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348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54725" y="384684"/>
            <a:ext cx="6923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구약성서 내에서의 다니엘서의 위치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 smtClean="0"/>
              <a:t>다니엘서는 </a:t>
            </a:r>
            <a:r>
              <a:rPr lang="ko-KR" altLang="en-US" b="1" dirty="0"/>
              <a:t>구약성서 </a:t>
            </a:r>
            <a:r>
              <a:rPr lang="en-US" altLang="ko-KR" b="1" dirty="0"/>
              <a:t>39</a:t>
            </a:r>
            <a:r>
              <a:rPr lang="ko-KR" altLang="en-US" b="1" dirty="0"/>
              <a:t>권에 포함되어 있는 유일한 </a:t>
            </a:r>
            <a:r>
              <a:rPr lang="ko-KR" altLang="en-US" b="1" dirty="0">
                <a:solidFill>
                  <a:srgbClr val="FF0000"/>
                </a:solidFill>
              </a:rPr>
              <a:t>묵시문학</a:t>
            </a:r>
            <a:r>
              <a:rPr lang="ko-KR" altLang="en-US" b="1" dirty="0"/>
              <a:t>이다</a:t>
            </a:r>
            <a:r>
              <a:rPr lang="en-US" altLang="ko-KR" b="1" dirty="0"/>
              <a:t>.</a:t>
            </a:r>
            <a:endParaRPr lang="ko-KR" altLang="en-US" b="1" dirty="0"/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en-US" altLang="ko-KR" b="1" dirty="0" smtClean="0"/>
              <a:t>* </a:t>
            </a:r>
            <a:r>
              <a:rPr lang="ko-KR" altLang="en-US" b="1" dirty="0" smtClean="0"/>
              <a:t>히브리 </a:t>
            </a:r>
            <a:r>
              <a:rPr lang="ko-KR" altLang="en-US" b="1" dirty="0"/>
              <a:t>성서에서 다니엘서는 </a:t>
            </a:r>
            <a:r>
              <a:rPr lang="ko-KR" altLang="en-US" b="1" dirty="0" err="1"/>
              <a:t>성문서에</a:t>
            </a:r>
            <a:r>
              <a:rPr lang="ko-KR" altLang="en-US" b="1" dirty="0"/>
              <a:t> 속함</a:t>
            </a:r>
            <a:r>
              <a:rPr lang="en-US" altLang="ko-KR" b="1" dirty="0"/>
              <a:t>/</a:t>
            </a:r>
            <a:r>
              <a:rPr lang="ko-KR" altLang="en-US" b="1" dirty="0" err="1"/>
              <a:t>에스더와</a:t>
            </a:r>
            <a:r>
              <a:rPr lang="ko-KR" altLang="en-US" b="1" dirty="0"/>
              <a:t> </a:t>
            </a:r>
            <a:r>
              <a:rPr lang="ko-KR" altLang="en-US" b="1" dirty="0" err="1"/>
              <a:t>에스라</a:t>
            </a:r>
            <a:r>
              <a:rPr lang="en-US" altLang="ko-KR" b="1" dirty="0"/>
              <a:t>,</a:t>
            </a:r>
            <a:r>
              <a:rPr lang="ko-KR" altLang="en-US" b="1" dirty="0" err="1"/>
              <a:t>느헤미야</a:t>
            </a:r>
            <a:r>
              <a:rPr lang="ko-KR" altLang="en-US" b="1" dirty="0"/>
              <a:t> 사이에 위치하고 있다</a:t>
            </a:r>
            <a:r>
              <a:rPr lang="en-US" altLang="ko-KR" b="1" dirty="0"/>
              <a:t>.</a:t>
            </a:r>
            <a:endParaRPr lang="ko-KR" altLang="en-US" b="1" dirty="0"/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 smtClean="0"/>
              <a:t>* 기원전 </a:t>
            </a:r>
            <a:r>
              <a:rPr lang="en-US" altLang="ko-KR" b="1" dirty="0"/>
              <a:t>2</a:t>
            </a:r>
            <a:r>
              <a:rPr lang="ko-KR" altLang="en-US" b="1" dirty="0"/>
              <a:t>세기에서 기원후 </a:t>
            </a:r>
            <a:r>
              <a:rPr lang="en-US" altLang="ko-KR" b="1" dirty="0"/>
              <a:t>1</a:t>
            </a:r>
            <a:r>
              <a:rPr lang="ko-KR" altLang="en-US" b="1" dirty="0"/>
              <a:t>세기</a:t>
            </a:r>
          </a:p>
          <a:p>
            <a:pPr algn="just" fontAlgn="base"/>
            <a:r>
              <a:rPr lang="ko-KR" altLang="en-US" b="1" dirty="0" err="1"/>
              <a:t>쿰란</a:t>
            </a:r>
            <a:r>
              <a:rPr lang="ko-KR" altLang="en-US" b="1" dirty="0"/>
              <a:t> 공동체의 사본에서도 성문서로 분류</a:t>
            </a:r>
          </a:p>
          <a:p>
            <a:pPr algn="just" fontAlgn="base"/>
            <a:r>
              <a:rPr lang="ko-KR" altLang="en-US" b="1" dirty="0"/>
              <a:t>당시 </a:t>
            </a:r>
            <a:r>
              <a:rPr lang="ko-KR" altLang="en-US" b="1" dirty="0" err="1"/>
              <a:t>쿰란</a:t>
            </a:r>
            <a:r>
              <a:rPr lang="ko-KR" altLang="en-US" b="1" dirty="0"/>
              <a:t> 공동체는 다니엘서를 애독한 것으로 보임</a:t>
            </a:r>
            <a:r>
              <a:rPr lang="en-US" altLang="ko-KR" b="1" dirty="0"/>
              <a:t>. </a:t>
            </a:r>
            <a:r>
              <a:rPr lang="ko-KR" altLang="en-US" b="1" dirty="0" err="1"/>
              <a:t>쿰란</a:t>
            </a:r>
            <a:r>
              <a:rPr lang="ko-KR" altLang="en-US" b="1" dirty="0"/>
              <a:t> 공동체 성문서와 다니엘서의 공통점이 발견됨</a:t>
            </a:r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 smtClean="0"/>
              <a:t>* 기원후 </a:t>
            </a:r>
            <a:r>
              <a:rPr lang="en-US" altLang="ko-KR" b="1" dirty="0"/>
              <a:t>420</a:t>
            </a:r>
            <a:r>
              <a:rPr lang="ko-KR" altLang="en-US" b="1" dirty="0"/>
              <a:t>년</a:t>
            </a:r>
          </a:p>
          <a:p>
            <a:pPr algn="just" fontAlgn="base"/>
            <a:r>
              <a:rPr lang="ko-KR" altLang="en-US" b="1" dirty="0" err="1">
                <a:solidFill>
                  <a:srgbClr val="FF0000"/>
                </a:solidFill>
              </a:rPr>
              <a:t>제롬</a:t>
            </a:r>
            <a:r>
              <a:rPr lang="ko-KR" altLang="en-US" b="1" dirty="0"/>
              <a:t> </a:t>
            </a:r>
            <a:r>
              <a:rPr lang="en-US" altLang="ko-KR" b="1" dirty="0"/>
              <a:t>- </a:t>
            </a:r>
            <a:r>
              <a:rPr lang="ko-KR" altLang="en-US" b="1" dirty="0" err="1"/>
              <a:t>다니엘</a:t>
            </a:r>
            <a:r>
              <a:rPr lang="ko-KR" altLang="en-US" b="1" dirty="0"/>
              <a:t> </a:t>
            </a:r>
            <a:r>
              <a:rPr lang="ko-KR" altLang="en-US" b="1" dirty="0" smtClean="0"/>
              <a:t>서문에서 </a:t>
            </a:r>
            <a:r>
              <a:rPr lang="ko-KR" altLang="en-US" b="1" dirty="0" err="1"/>
              <a:t>다니엘을</a:t>
            </a:r>
            <a:r>
              <a:rPr lang="ko-KR" altLang="en-US" b="1" dirty="0"/>
              <a:t> 예언자가 아니라 </a:t>
            </a:r>
            <a:r>
              <a:rPr lang="ko-KR" altLang="en-US" b="1" dirty="0" err="1"/>
              <a:t>성문서를</a:t>
            </a:r>
            <a:r>
              <a:rPr lang="ko-KR" altLang="en-US" b="1" dirty="0"/>
              <a:t> 기록한 사람 중의 하나로 </a:t>
            </a:r>
            <a:r>
              <a:rPr lang="ko-KR" altLang="en-US" b="1" dirty="0" smtClean="0"/>
              <a:t>소개함</a:t>
            </a:r>
            <a:endParaRPr lang="ko-KR" altLang="en-US" b="1" dirty="0"/>
          </a:p>
        </p:txBody>
      </p:sp>
      <p:sp>
        <p:nvSpPr>
          <p:cNvPr id="7" name="직사각형 6"/>
          <p:cNvSpPr/>
          <p:nvPr/>
        </p:nvSpPr>
        <p:spPr>
          <a:xfrm>
            <a:off x="6795985" y="1584919"/>
            <a:ext cx="472835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 smtClean="0"/>
              <a:t>* 기원후 </a:t>
            </a:r>
            <a:r>
              <a:rPr lang="en-US" altLang="ko-KR" b="1" dirty="0"/>
              <a:t>5-8</a:t>
            </a:r>
            <a:r>
              <a:rPr lang="ko-KR" altLang="en-US" b="1" dirty="0"/>
              <a:t>세기</a:t>
            </a:r>
          </a:p>
          <a:p>
            <a:pPr algn="just" fontAlgn="base"/>
            <a:r>
              <a:rPr lang="ko-KR" altLang="en-US" b="1" dirty="0" err="1"/>
              <a:t>바벨론판</a:t>
            </a:r>
            <a:r>
              <a:rPr lang="ko-KR" altLang="en-US" b="1" dirty="0"/>
              <a:t> </a:t>
            </a:r>
            <a:r>
              <a:rPr lang="ko-KR" altLang="en-US" b="1" dirty="0" smtClean="0"/>
              <a:t>탈무드도 </a:t>
            </a:r>
            <a:r>
              <a:rPr lang="ko-KR" altLang="en-US" b="1" dirty="0"/>
              <a:t>역시 다니엘서를 성문서의 하나로 간주하고 있다</a:t>
            </a:r>
            <a:r>
              <a:rPr lang="en-US" altLang="ko-KR" b="1" dirty="0"/>
              <a:t>.</a:t>
            </a:r>
            <a:endParaRPr lang="ko-KR" altLang="en-US" b="1" dirty="0"/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en-US" altLang="ko-KR" b="1" dirty="0" smtClean="0"/>
              <a:t>* </a:t>
            </a:r>
            <a:r>
              <a:rPr lang="ko-KR" altLang="en-US" b="1" dirty="0" smtClean="0"/>
              <a:t>기원후 </a:t>
            </a:r>
            <a:r>
              <a:rPr lang="en-US" altLang="ko-KR" b="1" dirty="0"/>
              <a:t>10</a:t>
            </a:r>
            <a:r>
              <a:rPr lang="ko-KR" altLang="en-US" b="1" dirty="0" smtClean="0"/>
              <a:t>세기</a:t>
            </a:r>
            <a:endParaRPr lang="en-US" altLang="ko-KR" b="1" dirty="0" smtClean="0"/>
          </a:p>
          <a:p>
            <a:pPr algn="just" fontAlgn="base"/>
            <a:r>
              <a:rPr lang="ko-KR" altLang="en-US" b="1" dirty="0" err="1" smtClean="0"/>
              <a:t>레닌그라드</a:t>
            </a:r>
            <a:r>
              <a:rPr lang="ko-KR" altLang="en-US" b="1" dirty="0" smtClean="0"/>
              <a:t> </a:t>
            </a:r>
            <a:r>
              <a:rPr lang="ko-KR" altLang="en-US" b="1" dirty="0"/>
              <a:t>사본과 </a:t>
            </a:r>
            <a:r>
              <a:rPr lang="ko-KR" altLang="en-US" b="1" dirty="0" err="1"/>
              <a:t>알렙포</a:t>
            </a:r>
            <a:r>
              <a:rPr lang="ko-KR" altLang="en-US" b="1" dirty="0"/>
              <a:t> 사본도 다니엘서를 성문서로 분류하고 있다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en-US" altLang="ko-KR" b="1" dirty="0"/>
          </a:p>
          <a:p>
            <a:pPr algn="just" fontAlgn="base"/>
            <a:r>
              <a:rPr lang="ko-KR" altLang="en-US" b="1" dirty="0">
                <a:solidFill>
                  <a:srgbClr val="FF0000"/>
                </a:solidFill>
              </a:rPr>
              <a:t>즉 다니엘서가 성문서로 인정되었다는 것은 </a:t>
            </a:r>
            <a:r>
              <a:rPr lang="ko-KR" altLang="en-US" b="1" dirty="0" err="1">
                <a:solidFill>
                  <a:srgbClr val="FF0000"/>
                </a:solidFill>
              </a:rPr>
              <a:t>다니엘을</a:t>
            </a:r>
            <a:r>
              <a:rPr lang="ko-KR" altLang="en-US" b="1" dirty="0">
                <a:solidFill>
                  <a:srgbClr val="FF0000"/>
                </a:solidFill>
              </a:rPr>
              <a:t> 예언자가 아니라</a:t>
            </a:r>
            <a:r>
              <a:rPr lang="en-US" altLang="ko-KR" b="1" dirty="0">
                <a:solidFill>
                  <a:srgbClr val="FF0000"/>
                </a:solidFill>
              </a:rPr>
              <a:t>, </a:t>
            </a:r>
            <a:r>
              <a:rPr lang="ko-KR" altLang="en-US" b="1" dirty="0">
                <a:solidFill>
                  <a:srgbClr val="FF0000"/>
                </a:solidFill>
              </a:rPr>
              <a:t>현명한 지혜교사 중의 하나로 인정했음을 의미한다</a:t>
            </a:r>
            <a:r>
              <a:rPr lang="en-US" altLang="ko-KR" b="1" dirty="0">
                <a:solidFill>
                  <a:srgbClr val="FF0000"/>
                </a:solidFill>
              </a:rPr>
              <a:t>. </a:t>
            </a:r>
            <a:endParaRPr lang="ko-KR" altLang="en-US" b="1" dirty="0">
              <a:solidFill>
                <a:srgbClr val="FF0000"/>
              </a:solidFill>
            </a:endParaRPr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 smtClean="0"/>
              <a:t>다니엘서 </a:t>
            </a:r>
            <a:r>
              <a:rPr lang="ko-KR" altLang="en-US" b="1" dirty="0"/>
              <a:t>내에서 </a:t>
            </a:r>
            <a:r>
              <a:rPr lang="ko-KR" altLang="en-US" b="1" dirty="0" err="1"/>
              <a:t>다니엘은</a:t>
            </a:r>
            <a:r>
              <a:rPr lang="ko-KR" altLang="en-US" b="1" dirty="0"/>
              <a:t> 꿈과 비밀을 풀이하는 지혜로운 자로 등장</a:t>
            </a:r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 err="1" smtClean="0"/>
              <a:t>에스겔</a:t>
            </a:r>
            <a:r>
              <a:rPr lang="ko-KR" altLang="en-US" b="1" dirty="0" smtClean="0"/>
              <a:t> </a:t>
            </a:r>
            <a:r>
              <a:rPr lang="en-US" altLang="ko-KR" b="1" dirty="0"/>
              <a:t>28:3 </a:t>
            </a:r>
            <a:r>
              <a:rPr lang="ko-KR" altLang="en-US" b="1" dirty="0"/>
              <a:t>에서 </a:t>
            </a:r>
            <a:r>
              <a:rPr lang="ko-KR" altLang="en-US" b="1" dirty="0" err="1"/>
              <a:t>다니엘을</a:t>
            </a:r>
            <a:r>
              <a:rPr lang="ko-KR" altLang="en-US" b="1" dirty="0"/>
              <a:t> 은밀한 것을 깨닫는 지혜로운 자로 언급</a:t>
            </a:r>
          </a:p>
          <a:p>
            <a:pPr algn="just" fontAlgn="base"/>
            <a:endParaRPr lang="ko-KR" altLang="en-US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4957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54725" y="384684"/>
            <a:ext cx="67585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구약성서 내에서의 다니엘서의 위치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 smtClean="0"/>
              <a:t>다니엘서는 </a:t>
            </a:r>
            <a:r>
              <a:rPr lang="ko-KR" altLang="en-US" b="1" dirty="0" smtClean="0">
                <a:solidFill>
                  <a:srgbClr val="FF0000"/>
                </a:solidFill>
              </a:rPr>
              <a:t>예언서</a:t>
            </a:r>
            <a:r>
              <a:rPr lang="ko-KR" altLang="en-US" b="1" dirty="0" smtClean="0"/>
              <a:t>이다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en-US" altLang="ko-KR" b="1" dirty="0" smtClean="0"/>
              <a:t>* 70</a:t>
            </a:r>
            <a:r>
              <a:rPr lang="ko-KR" altLang="en-US" b="1" dirty="0" err="1"/>
              <a:t>인역과</a:t>
            </a:r>
            <a:r>
              <a:rPr lang="ko-KR" altLang="en-US" b="1" dirty="0"/>
              <a:t> 그 사본들에서 다니엘서를 예언서로 분류함</a:t>
            </a:r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en-US" altLang="ko-KR" b="1" dirty="0" smtClean="0"/>
              <a:t>* </a:t>
            </a:r>
            <a:r>
              <a:rPr lang="ko-KR" altLang="en-US" b="1" dirty="0" smtClean="0"/>
              <a:t>다니엘서는 </a:t>
            </a:r>
            <a:r>
              <a:rPr lang="ko-KR" altLang="en-US" b="1" dirty="0" err="1"/>
              <a:t>에스겔서와</a:t>
            </a:r>
            <a:r>
              <a:rPr lang="ko-KR" altLang="en-US" b="1" dirty="0"/>
              <a:t> 열두 </a:t>
            </a:r>
            <a:r>
              <a:rPr lang="ko-KR" altLang="en-US" b="1" dirty="0" err="1"/>
              <a:t>소예언서</a:t>
            </a:r>
            <a:r>
              <a:rPr lang="ko-KR" altLang="en-US" b="1" dirty="0"/>
              <a:t> 사이에 등장하고 있다</a:t>
            </a:r>
            <a:r>
              <a:rPr lang="en-US" altLang="ko-KR" b="1" dirty="0"/>
              <a:t>.</a:t>
            </a:r>
            <a:endParaRPr lang="ko-KR" altLang="en-US" b="1" dirty="0"/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en-US" altLang="ko-KR" b="1" dirty="0" smtClean="0"/>
              <a:t>* </a:t>
            </a:r>
            <a:r>
              <a:rPr lang="ko-KR" altLang="en-US" b="1" dirty="0" err="1" smtClean="0"/>
              <a:t>헬라어를</a:t>
            </a:r>
            <a:r>
              <a:rPr lang="ko-KR" altLang="en-US" b="1" dirty="0" smtClean="0"/>
              <a:t> </a:t>
            </a:r>
            <a:r>
              <a:rPr lang="ko-KR" altLang="en-US" b="1" dirty="0"/>
              <a:t>사용했던 </a:t>
            </a:r>
            <a:r>
              <a:rPr lang="ko-KR" altLang="en-US" b="1" dirty="0" err="1"/>
              <a:t>디아스포라</a:t>
            </a:r>
            <a:r>
              <a:rPr lang="ko-KR" altLang="en-US" b="1" dirty="0"/>
              <a:t> 유대인들은 </a:t>
            </a:r>
            <a:r>
              <a:rPr lang="ko-KR" altLang="en-US" b="1" dirty="0" err="1">
                <a:solidFill>
                  <a:srgbClr val="FF0000"/>
                </a:solidFill>
              </a:rPr>
              <a:t>다니엘을</a:t>
            </a:r>
            <a:r>
              <a:rPr lang="ko-KR" altLang="en-US" b="1" dirty="0">
                <a:solidFill>
                  <a:srgbClr val="FF0000"/>
                </a:solidFill>
              </a:rPr>
              <a:t> 예언자로 평가</a:t>
            </a:r>
            <a:r>
              <a:rPr lang="ko-KR" altLang="en-US" b="1" dirty="0"/>
              <a:t>함</a:t>
            </a:r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en-US" altLang="ko-KR" b="1" dirty="0" smtClean="0"/>
              <a:t>* </a:t>
            </a:r>
            <a:r>
              <a:rPr lang="ko-KR" altLang="en-US" b="1" dirty="0" smtClean="0"/>
              <a:t>불가타 </a:t>
            </a:r>
            <a:r>
              <a:rPr lang="ko-KR" altLang="en-US" b="1" dirty="0"/>
              <a:t>성서와 종교개혁 시대에 이루어진 각종 번역서들은 다니엘서를 </a:t>
            </a:r>
            <a:r>
              <a:rPr lang="ko-KR" altLang="en-US" b="1" dirty="0" err="1"/>
              <a:t>이사야서</a:t>
            </a:r>
            <a:r>
              <a:rPr lang="en-US" altLang="ko-KR" b="1" dirty="0"/>
              <a:t>,</a:t>
            </a:r>
            <a:r>
              <a:rPr lang="ko-KR" altLang="en-US" b="1" dirty="0" err="1"/>
              <a:t>예레미야서</a:t>
            </a:r>
            <a:r>
              <a:rPr lang="en-US" altLang="ko-KR" b="1" dirty="0"/>
              <a:t>,</a:t>
            </a:r>
            <a:r>
              <a:rPr lang="ko-KR" altLang="en-US" b="1" dirty="0" err="1"/>
              <a:t>에스겔서와</a:t>
            </a:r>
            <a:r>
              <a:rPr lang="ko-KR" altLang="en-US" b="1" dirty="0"/>
              <a:t> 더불어 </a:t>
            </a:r>
            <a:r>
              <a:rPr lang="ko-KR" altLang="en-US" b="1" dirty="0" err="1">
                <a:solidFill>
                  <a:srgbClr val="FF0000"/>
                </a:solidFill>
              </a:rPr>
              <a:t>대예언서의</a:t>
            </a:r>
            <a:r>
              <a:rPr lang="ko-KR" altLang="en-US" b="1" dirty="0">
                <a:solidFill>
                  <a:srgbClr val="FF0000"/>
                </a:solidFill>
              </a:rPr>
              <a:t> 범주에 포함</a:t>
            </a:r>
            <a:r>
              <a:rPr lang="ko-KR" altLang="en-US" b="1" dirty="0"/>
              <a:t>시키고 있다</a:t>
            </a:r>
            <a:r>
              <a:rPr lang="en-US" altLang="ko-KR" b="1" dirty="0" smtClean="0"/>
              <a:t>.</a:t>
            </a:r>
            <a:endParaRPr lang="ko-KR" altLang="en-US" b="1" dirty="0"/>
          </a:p>
        </p:txBody>
      </p:sp>
      <p:sp>
        <p:nvSpPr>
          <p:cNvPr id="7" name="직사각형 6"/>
          <p:cNvSpPr/>
          <p:nvPr/>
        </p:nvSpPr>
        <p:spPr>
          <a:xfrm>
            <a:off x="6795985" y="1584919"/>
            <a:ext cx="47283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/>
              <a:t>이러한 관점은 다니엘서의 내용을 </a:t>
            </a:r>
            <a:r>
              <a:rPr lang="ko-KR" altLang="en-US" b="1" dirty="0">
                <a:solidFill>
                  <a:srgbClr val="FF0000"/>
                </a:solidFill>
              </a:rPr>
              <a:t>세계 역사에 대한 하나님의 계획을 예고하는 예언자적 선포</a:t>
            </a:r>
            <a:r>
              <a:rPr lang="ko-KR" altLang="en-US" b="1" dirty="0"/>
              <a:t>로 이해된다</a:t>
            </a:r>
            <a:r>
              <a:rPr lang="en-US" altLang="ko-KR" b="1" dirty="0"/>
              <a:t>. </a:t>
            </a:r>
            <a:r>
              <a:rPr lang="ko-KR" altLang="en-US" b="1" dirty="0"/>
              <a:t>또한 선포된 메시지는 세계의 종말에 실현될 것으로 이해함</a:t>
            </a:r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5123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54725" y="384684"/>
            <a:ext cx="67585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구약성서 내에서의 다니엘서의 위치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 smtClean="0">
                <a:solidFill>
                  <a:srgbClr val="FF0000"/>
                </a:solidFill>
              </a:rPr>
              <a:t>신약성서의 </a:t>
            </a:r>
            <a:r>
              <a:rPr lang="ko-KR" altLang="en-US" b="1" dirty="0">
                <a:solidFill>
                  <a:srgbClr val="FF0000"/>
                </a:solidFill>
              </a:rPr>
              <a:t>복음서는 </a:t>
            </a:r>
            <a:r>
              <a:rPr lang="ko-KR" altLang="en-US" b="1" dirty="0" err="1">
                <a:solidFill>
                  <a:srgbClr val="FF0000"/>
                </a:solidFill>
              </a:rPr>
              <a:t>다니엘을</a:t>
            </a:r>
            <a:r>
              <a:rPr lang="ko-KR" altLang="en-US" b="1" dirty="0">
                <a:solidFill>
                  <a:srgbClr val="FF0000"/>
                </a:solidFill>
              </a:rPr>
              <a:t> 분명히 예언자로 등장시키고 있다</a:t>
            </a:r>
            <a:r>
              <a:rPr lang="en-US" altLang="ko-KR" b="1" dirty="0">
                <a:solidFill>
                  <a:srgbClr val="FF0000"/>
                </a:solidFill>
              </a:rPr>
              <a:t>.</a:t>
            </a:r>
            <a:endParaRPr lang="ko-KR" altLang="en-US" b="1" dirty="0">
              <a:solidFill>
                <a:srgbClr val="FF0000"/>
              </a:solidFill>
            </a:endParaRPr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 smtClean="0"/>
              <a:t>근거</a:t>
            </a:r>
            <a:r>
              <a:rPr lang="en-US" altLang="ko-KR" b="1" dirty="0"/>
              <a:t>: </a:t>
            </a:r>
            <a:r>
              <a:rPr lang="ko-KR" altLang="en-US" b="1" dirty="0"/>
              <a:t>그러므로 너희가 선지자 </a:t>
            </a:r>
            <a:r>
              <a:rPr lang="ko-KR" altLang="en-US" b="1" dirty="0" err="1"/>
              <a:t>다니엘의</a:t>
            </a:r>
            <a:r>
              <a:rPr lang="ko-KR" altLang="en-US" b="1" dirty="0"/>
              <a:t> 말한 바 멸망의 가증한 것이 거룩한 곳에 선 것을 보거든</a:t>
            </a:r>
            <a:r>
              <a:rPr lang="en-US" altLang="ko-KR" b="1" dirty="0"/>
              <a:t>(</a:t>
            </a:r>
            <a:r>
              <a:rPr lang="ko-KR" altLang="en-US" b="1" dirty="0"/>
              <a:t>마 </a:t>
            </a:r>
            <a:r>
              <a:rPr lang="en-US" altLang="ko-KR" b="1" dirty="0"/>
              <a:t>24:15) </a:t>
            </a:r>
            <a:r>
              <a:rPr lang="ko-KR" altLang="en-US" b="1" dirty="0"/>
              <a:t>약 기원후 </a:t>
            </a:r>
            <a:r>
              <a:rPr lang="en-US" altLang="ko-KR" b="1" dirty="0"/>
              <a:t>1</a:t>
            </a:r>
            <a:r>
              <a:rPr lang="ko-KR" altLang="en-US" b="1" dirty="0"/>
              <a:t>세기경 기록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6795985" y="1584919"/>
            <a:ext cx="472835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/>
              <a:t>역사학자 </a:t>
            </a:r>
            <a:r>
              <a:rPr lang="ko-KR" altLang="en-US" b="1" dirty="0" err="1">
                <a:solidFill>
                  <a:srgbClr val="FF0000"/>
                </a:solidFill>
              </a:rPr>
              <a:t>요세푸스의</a:t>
            </a:r>
            <a:r>
              <a:rPr lang="ko-KR" altLang="en-US" b="1" dirty="0">
                <a:solidFill>
                  <a:srgbClr val="FF0000"/>
                </a:solidFill>
              </a:rPr>
              <a:t> 글</a:t>
            </a:r>
          </a:p>
          <a:p>
            <a:pPr algn="just" fontAlgn="base"/>
            <a:r>
              <a:rPr lang="ko-KR" altLang="en-US" b="1" dirty="0"/>
              <a:t>마태복음 </a:t>
            </a:r>
            <a:r>
              <a:rPr lang="en-US" altLang="ko-KR" b="1" dirty="0"/>
              <a:t>24:15</a:t>
            </a:r>
            <a:r>
              <a:rPr lang="ko-KR" altLang="en-US" b="1" dirty="0"/>
              <a:t>에 나타난 </a:t>
            </a:r>
            <a:r>
              <a:rPr lang="ko-KR" altLang="en-US" b="1" dirty="0" err="1"/>
              <a:t>다니엘이</a:t>
            </a:r>
            <a:r>
              <a:rPr lang="ko-KR" altLang="en-US" b="1" dirty="0"/>
              <a:t> 말한 거룩한 곳에 세워진‘멸망의 가증한 것’을 마태복음 기자는 종말의 징조로 보고 있는데</a:t>
            </a:r>
            <a:r>
              <a:rPr lang="en-US" altLang="ko-KR" b="1" dirty="0"/>
              <a:t>, </a:t>
            </a:r>
            <a:r>
              <a:rPr lang="ko-KR" altLang="en-US" b="1" dirty="0" err="1"/>
              <a:t>요세푸스는</a:t>
            </a:r>
            <a:r>
              <a:rPr lang="ko-KR" altLang="en-US" b="1" dirty="0"/>
              <a:t> 그러한 사건을 시리아의 폭군시대에 실현된 것으로 보고 있다</a:t>
            </a:r>
            <a:r>
              <a:rPr lang="en-US" altLang="ko-KR" b="1" dirty="0" smtClean="0"/>
              <a:t>.</a:t>
            </a:r>
          </a:p>
          <a:p>
            <a:pPr algn="just" fontAlgn="base"/>
            <a:endParaRPr lang="ko-KR" altLang="en-US" b="1" dirty="0"/>
          </a:p>
          <a:p>
            <a:pPr algn="just" fontAlgn="base"/>
            <a:r>
              <a:rPr lang="ko-KR" altLang="en-US" b="1" dirty="0"/>
              <a:t>시리아의 폭군 </a:t>
            </a:r>
            <a:r>
              <a:rPr lang="ko-KR" altLang="en-US" b="1" dirty="0" err="1">
                <a:solidFill>
                  <a:srgbClr val="FF0000"/>
                </a:solidFill>
              </a:rPr>
              <a:t>안티오코스</a:t>
            </a:r>
            <a:r>
              <a:rPr lang="ko-KR" altLang="en-US" b="1" dirty="0">
                <a:solidFill>
                  <a:srgbClr val="FF0000"/>
                </a:solidFill>
              </a:rPr>
              <a:t> </a:t>
            </a:r>
            <a:r>
              <a:rPr lang="ko-KR" altLang="en-US" b="1" dirty="0" err="1">
                <a:solidFill>
                  <a:srgbClr val="FF0000"/>
                </a:solidFill>
              </a:rPr>
              <a:t>에피파네스</a:t>
            </a:r>
            <a:r>
              <a:rPr lang="ko-KR" altLang="en-US" b="1" dirty="0">
                <a:solidFill>
                  <a:srgbClr val="FF0000"/>
                </a:solidFill>
              </a:rPr>
              <a:t> </a:t>
            </a:r>
            <a:r>
              <a:rPr lang="en-US" altLang="ko-KR" b="1" dirty="0">
                <a:solidFill>
                  <a:srgbClr val="FF0000"/>
                </a:solidFill>
              </a:rPr>
              <a:t>4</a:t>
            </a:r>
            <a:r>
              <a:rPr lang="ko-KR" altLang="en-US" b="1" dirty="0">
                <a:solidFill>
                  <a:srgbClr val="FF0000"/>
                </a:solidFill>
              </a:rPr>
              <a:t>세는 당시 스스로를 </a:t>
            </a:r>
            <a:r>
              <a:rPr lang="en-US" altLang="ko-KR" b="1" dirty="0">
                <a:solidFill>
                  <a:srgbClr val="FF0000"/>
                </a:solidFill>
              </a:rPr>
              <a:t>'</a:t>
            </a:r>
            <a:r>
              <a:rPr lang="ko-KR" altLang="en-US" b="1" dirty="0">
                <a:solidFill>
                  <a:srgbClr val="FF0000"/>
                </a:solidFill>
              </a:rPr>
              <a:t>신의 현현</a:t>
            </a:r>
            <a:r>
              <a:rPr lang="en-US" altLang="ko-KR" b="1" dirty="0">
                <a:solidFill>
                  <a:srgbClr val="FF0000"/>
                </a:solidFill>
              </a:rPr>
              <a:t>'(</a:t>
            </a:r>
            <a:r>
              <a:rPr lang="en-US" altLang="ko-KR" b="1" dirty="0" err="1">
                <a:solidFill>
                  <a:srgbClr val="FF0000"/>
                </a:solidFill>
              </a:rPr>
              <a:t>Epiphanes</a:t>
            </a:r>
            <a:r>
              <a:rPr lang="en-US" altLang="ko-KR" b="1" dirty="0">
                <a:solidFill>
                  <a:srgbClr val="FF0000"/>
                </a:solidFill>
              </a:rPr>
              <a:t>)</a:t>
            </a:r>
            <a:r>
              <a:rPr lang="ko-KR" altLang="en-US" b="1" dirty="0"/>
              <a:t>이라고 칭하였다</a:t>
            </a:r>
            <a:r>
              <a:rPr lang="en-US" altLang="ko-KR" b="1" dirty="0"/>
              <a:t>. </a:t>
            </a:r>
            <a:r>
              <a:rPr lang="ko-KR" altLang="en-US" b="1" dirty="0"/>
              <a:t>하지만 사람들은 그의 야만적인 행동 때문에 그를 </a:t>
            </a:r>
            <a:r>
              <a:rPr lang="en-US" altLang="ko-KR" b="1" dirty="0">
                <a:solidFill>
                  <a:srgbClr val="FF0000"/>
                </a:solidFill>
              </a:rPr>
              <a:t>'</a:t>
            </a:r>
            <a:r>
              <a:rPr lang="ko-KR" altLang="en-US" b="1" dirty="0">
                <a:solidFill>
                  <a:srgbClr val="FF0000"/>
                </a:solidFill>
              </a:rPr>
              <a:t>미친 사람</a:t>
            </a:r>
            <a:r>
              <a:rPr lang="en-US" altLang="ko-KR" b="1" dirty="0">
                <a:solidFill>
                  <a:srgbClr val="FF0000"/>
                </a:solidFill>
              </a:rPr>
              <a:t>'(</a:t>
            </a:r>
            <a:r>
              <a:rPr lang="en-US" altLang="ko-KR" b="1" dirty="0" err="1">
                <a:solidFill>
                  <a:srgbClr val="FF0000"/>
                </a:solidFill>
              </a:rPr>
              <a:t>Epimanes</a:t>
            </a:r>
            <a:r>
              <a:rPr lang="en-US" altLang="ko-KR" b="1" dirty="0">
                <a:solidFill>
                  <a:srgbClr val="FF0000"/>
                </a:solidFill>
              </a:rPr>
              <a:t>)</a:t>
            </a:r>
            <a:r>
              <a:rPr lang="ko-KR" altLang="en-US" b="1" dirty="0">
                <a:solidFill>
                  <a:srgbClr val="FF0000"/>
                </a:solidFill>
              </a:rPr>
              <a:t>이라고 불렀다</a:t>
            </a:r>
            <a:r>
              <a:rPr lang="en-US" altLang="ko-KR" b="1" dirty="0">
                <a:solidFill>
                  <a:srgbClr val="FF0000"/>
                </a:solidFill>
              </a:rPr>
              <a:t>.</a:t>
            </a:r>
            <a:endParaRPr lang="ko-KR" altLang="en-US" b="1" dirty="0">
              <a:solidFill>
                <a:srgbClr val="FF0000"/>
              </a:solidFill>
            </a:endParaRPr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 err="1" smtClean="0"/>
              <a:t>요세푸스는</a:t>
            </a:r>
            <a:r>
              <a:rPr lang="ko-KR" altLang="en-US" b="1" dirty="0" smtClean="0"/>
              <a:t> </a:t>
            </a:r>
            <a:r>
              <a:rPr lang="ko-KR" altLang="en-US" b="1" i="1" u="sng" dirty="0" err="1"/>
              <a:t>다니엘을</a:t>
            </a:r>
            <a:r>
              <a:rPr lang="ko-KR" altLang="en-US" b="1" i="1" u="sng" dirty="0"/>
              <a:t> 미래에 일어날 사건만이 아니라</a:t>
            </a:r>
            <a:r>
              <a:rPr lang="en-US" altLang="ko-KR" b="1" i="1" u="sng" dirty="0"/>
              <a:t>. </a:t>
            </a:r>
            <a:r>
              <a:rPr lang="ko-KR" altLang="en-US" b="1" i="1" u="sng" dirty="0"/>
              <a:t>그 예언이 성취될 시기까지 선포했다는 점에서 다른 예언자들을 능가하는 위대한 예언자로 평가</a:t>
            </a:r>
            <a:r>
              <a:rPr lang="ko-KR" altLang="en-US" b="1" dirty="0"/>
              <a:t>했다</a:t>
            </a:r>
            <a:r>
              <a:rPr lang="en-US" altLang="ko-KR" b="1" dirty="0"/>
              <a:t>.</a:t>
            </a:r>
            <a:endParaRPr lang="ko-KR" altLang="en-US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0877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54725" y="384684"/>
            <a:ext cx="67585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2. </a:t>
            </a:r>
            <a:r>
              <a:rPr lang="ko-KR" altLang="en-US" sz="3200" b="1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36B9FA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구약성서 내에서의 다니엘서의 위치</a:t>
            </a:r>
            <a:endParaRPr lang="ko-KR" altLang="en-US" sz="3200" b="1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36B9FA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367642" y="1584919"/>
            <a:ext cx="472835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 smtClean="0"/>
              <a:t>묵시문학이 정경이 되기 전</a:t>
            </a:r>
            <a:r>
              <a:rPr lang="en-US" altLang="ko-KR" b="1" dirty="0" smtClean="0"/>
              <a:t>!</a:t>
            </a:r>
          </a:p>
          <a:p>
            <a:pPr algn="just" fontAlgn="base"/>
            <a:endParaRPr lang="en-US" altLang="ko-KR" b="1" dirty="0"/>
          </a:p>
          <a:p>
            <a:pPr algn="just" fontAlgn="base"/>
            <a:r>
              <a:rPr lang="en-US" altLang="ko-KR" b="1" dirty="0" smtClean="0">
                <a:solidFill>
                  <a:srgbClr val="FF0000"/>
                </a:solidFill>
              </a:rPr>
              <a:t>1-2</a:t>
            </a:r>
            <a:r>
              <a:rPr lang="ko-KR" altLang="en-US" b="1" dirty="0">
                <a:solidFill>
                  <a:srgbClr val="FF0000"/>
                </a:solidFill>
              </a:rPr>
              <a:t>세기 과열된 종말 기대</a:t>
            </a:r>
            <a:r>
              <a:rPr lang="ko-KR" altLang="en-US" b="1" dirty="0"/>
              <a:t>로 인해 팔레스타인의 유대인 경전에서 배제된 다른 </a:t>
            </a:r>
            <a:r>
              <a:rPr lang="ko-KR" altLang="en-US" b="1" u="sng" dirty="0"/>
              <a:t>묵시문학서들과 같이 취급되어 </a:t>
            </a:r>
            <a:r>
              <a:rPr lang="ko-KR" altLang="en-US" b="1" dirty="0"/>
              <a:t>부당한 대우를 받았던 것으로 보인다</a:t>
            </a:r>
            <a:r>
              <a:rPr lang="en-US" altLang="ko-KR" b="1" dirty="0"/>
              <a:t>. </a:t>
            </a:r>
            <a:r>
              <a:rPr lang="ko-KR" altLang="en-US" b="1" dirty="0">
                <a:solidFill>
                  <a:srgbClr val="FF0000"/>
                </a:solidFill>
              </a:rPr>
              <a:t>일부 보수 유대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랍비들은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ko-KR" altLang="en-US" b="1" dirty="0">
                <a:solidFill>
                  <a:srgbClr val="FF0000"/>
                </a:solidFill>
              </a:rPr>
              <a:t>히브리어와 아람어가 섞여 있는 것을 예언으로 간주할 수 없다고 생각 했다</a:t>
            </a:r>
            <a:r>
              <a:rPr lang="en-US" altLang="ko-KR" b="1" dirty="0">
                <a:solidFill>
                  <a:srgbClr val="FF0000"/>
                </a:solidFill>
              </a:rPr>
              <a:t>.</a:t>
            </a:r>
            <a:endParaRPr lang="ko-KR" altLang="en-US" b="1" dirty="0">
              <a:solidFill>
                <a:srgbClr val="FF0000"/>
              </a:solidFill>
            </a:endParaRPr>
          </a:p>
          <a:p>
            <a:pPr algn="just" fontAlgn="base"/>
            <a:endParaRPr lang="en-US" altLang="ko-KR" b="1" dirty="0" smtClean="0"/>
          </a:p>
          <a:p>
            <a:pPr algn="just" fontAlgn="base"/>
            <a:r>
              <a:rPr lang="ko-KR" altLang="en-US" b="1" dirty="0" err="1" smtClean="0">
                <a:solidFill>
                  <a:srgbClr val="FF0000"/>
                </a:solidFill>
              </a:rPr>
              <a:t>랍비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ko-KR" altLang="en-US" b="1" dirty="0" err="1">
                <a:solidFill>
                  <a:srgbClr val="FF0000"/>
                </a:solidFill>
              </a:rPr>
              <a:t>아키바</a:t>
            </a:r>
            <a:r>
              <a:rPr lang="en-US" altLang="ko-KR" b="1" dirty="0">
                <a:solidFill>
                  <a:srgbClr val="FF0000"/>
                </a:solidFill>
              </a:rPr>
              <a:t>(</a:t>
            </a:r>
            <a:r>
              <a:rPr lang="en-US" altLang="ko-KR" b="1" dirty="0" err="1">
                <a:solidFill>
                  <a:srgbClr val="FF0000"/>
                </a:solidFill>
              </a:rPr>
              <a:t>akiba</a:t>
            </a:r>
            <a:r>
              <a:rPr lang="en-US" altLang="ko-KR" b="1" dirty="0">
                <a:solidFill>
                  <a:srgbClr val="FF0000"/>
                </a:solidFill>
              </a:rPr>
              <a:t>)</a:t>
            </a:r>
            <a:r>
              <a:rPr lang="ko-KR" altLang="en-US" b="1" dirty="0"/>
              <a:t>는 “거룩한 책들은 예법에 따라 반드시 손을 씻고 읽어야 하지만 </a:t>
            </a:r>
            <a:r>
              <a:rPr lang="ko-KR" altLang="en-US" b="1" dirty="0">
                <a:solidFill>
                  <a:srgbClr val="FF0000"/>
                </a:solidFill>
              </a:rPr>
              <a:t>다니엘서와 같은 책들은 본질상 성스럽지 않기 때문에</a:t>
            </a:r>
            <a:r>
              <a:rPr lang="ko-KR" altLang="en-US" b="1" dirty="0"/>
              <a:t> 읽을 때에 반드시 손을 씻지 않아도 되는 책이다</a:t>
            </a:r>
            <a:r>
              <a:rPr lang="en-US" altLang="ko-KR" b="1" dirty="0"/>
              <a:t>.”</a:t>
            </a:r>
            <a:r>
              <a:rPr lang="ko-KR" altLang="en-US" b="1" dirty="0"/>
              <a:t>라고 말하였다</a:t>
            </a:r>
            <a:r>
              <a:rPr lang="en-US" altLang="ko-KR" b="1" dirty="0"/>
              <a:t>.</a:t>
            </a:r>
            <a:endParaRPr lang="ko-KR" altLang="en-US" b="1" dirty="0"/>
          </a:p>
          <a:p>
            <a:pPr algn="just" fontAlgn="base"/>
            <a:endParaRPr lang="en-US" altLang="ko-KR" b="1" dirty="0" smtClean="0"/>
          </a:p>
        </p:txBody>
      </p:sp>
      <p:sp>
        <p:nvSpPr>
          <p:cNvPr id="7" name="직사각형 6"/>
          <p:cNvSpPr/>
          <p:nvPr/>
        </p:nvSpPr>
        <p:spPr>
          <a:xfrm>
            <a:off x="6795985" y="1584919"/>
            <a:ext cx="47283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ko-KR" altLang="en-US" b="1" dirty="0"/>
              <a:t>다니엘서 이후에 나타난 묵시문학들은 전통신학에서 현저히 벗어난 </a:t>
            </a:r>
            <a:r>
              <a:rPr lang="ko-KR" altLang="en-US" b="1" dirty="0">
                <a:solidFill>
                  <a:srgbClr val="FF0000"/>
                </a:solidFill>
              </a:rPr>
              <a:t>존재론적 이원론과 같은 요소들을 내포</a:t>
            </a:r>
            <a:r>
              <a:rPr lang="ko-KR" altLang="en-US" b="1" dirty="0"/>
              <a:t>하게 되면서 순수성을 훼손시켰다</a:t>
            </a:r>
            <a:r>
              <a:rPr lang="en-US" altLang="ko-KR" b="1" dirty="0"/>
              <a:t>.-&gt; </a:t>
            </a:r>
            <a:r>
              <a:rPr lang="ko-KR" altLang="en-US" b="1" dirty="0" err="1" smtClean="0"/>
              <a:t>바리새파</a:t>
            </a:r>
            <a:r>
              <a:rPr lang="en-US" altLang="ko-KR" b="1" dirty="0" smtClean="0"/>
              <a:t>(1</a:t>
            </a:r>
            <a:r>
              <a:rPr lang="ko-KR" altLang="en-US" b="1" dirty="0" smtClean="0"/>
              <a:t>세기경에 정경을 결정하는 중요한 위치에 있던 사람들</a:t>
            </a:r>
            <a:r>
              <a:rPr lang="en-US" altLang="ko-KR" b="1" dirty="0" smtClean="0"/>
              <a:t>)</a:t>
            </a:r>
            <a:r>
              <a:rPr lang="ko-KR" altLang="en-US" b="1" dirty="0" smtClean="0"/>
              <a:t>의 </a:t>
            </a:r>
            <a:r>
              <a:rPr lang="ko-KR" altLang="en-US" b="1" dirty="0"/>
              <a:t>의심을 받음</a:t>
            </a:r>
            <a:endParaRPr lang="ko-KR" altLang="en-US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450189" y="1252086"/>
            <a:ext cx="15680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4162046 </a:t>
            </a:r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윤세원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1178" y="969871"/>
            <a:ext cx="20056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성서 주석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다니엘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/ </a:t>
            </a:r>
            <a:r>
              <a:rPr lang="ko-KR" altLang="en-US" sz="1200" spc="-150" dirty="0" err="1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이희학</a:t>
            </a:r>
            <a:r>
              <a:rPr lang="ko-KR" altLang="en-US" sz="1200" spc="-15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rgbClr val="847F7E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교수</a:t>
            </a:r>
            <a:endParaRPr lang="ko-KR" altLang="en-US" sz="1200" spc="-15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rgbClr val="847F7E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-326759" y="5589748"/>
            <a:ext cx="1321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묵시문학 연구</a:t>
            </a:r>
            <a:endParaRPr lang="ko-KR" altLang="en-US" sz="1400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693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637</TotalTime>
  <Words>3149</Words>
  <Application>Microsoft Office PowerPoint</Application>
  <PresentationFormat>사용자 지정</PresentationFormat>
  <Paragraphs>458</Paragraphs>
  <Slides>30</Slides>
  <Notes>29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30</vt:i4>
      </vt:variant>
    </vt:vector>
  </HeadingPairs>
  <TitlesOfParts>
    <vt:vector size="31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NARU YANG</dc:creator>
  <cp:lastModifiedBy>user</cp:lastModifiedBy>
  <cp:revision>69</cp:revision>
  <dcterms:created xsi:type="dcterms:W3CDTF">2014-07-09T09:07:20Z</dcterms:created>
  <dcterms:modified xsi:type="dcterms:W3CDTF">2016-09-26T04:21:20Z</dcterms:modified>
</cp:coreProperties>
</file>