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sldIdLst>
    <p:sldId id="257" r:id="rId2"/>
    <p:sldId id="270" r:id="rId3"/>
    <p:sldId id="295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331" r:id="rId13"/>
    <p:sldId id="332" r:id="rId14"/>
    <p:sldId id="333" r:id="rId15"/>
    <p:sldId id="334" r:id="rId16"/>
    <p:sldId id="335" r:id="rId17"/>
    <p:sldId id="336" r:id="rId18"/>
    <p:sldId id="337" r:id="rId19"/>
    <p:sldId id="338" r:id="rId20"/>
    <p:sldId id="339" r:id="rId21"/>
    <p:sldId id="340" r:id="rId22"/>
    <p:sldId id="341" r:id="rId23"/>
    <p:sldId id="342" r:id="rId24"/>
    <p:sldId id="343" r:id="rId25"/>
    <p:sldId id="344" r:id="rId26"/>
    <p:sldId id="345" r:id="rId27"/>
    <p:sldId id="346" r:id="rId28"/>
    <p:sldId id="347" r:id="rId29"/>
    <p:sldId id="348" r:id="rId30"/>
    <p:sldId id="349" r:id="rId31"/>
    <p:sldId id="350" r:id="rId32"/>
    <p:sldId id="351" r:id="rId33"/>
    <p:sldId id="352" r:id="rId34"/>
    <p:sldId id="353" r:id="rId35"/>
    <p:sldId id="354" r:id="rId36"/>
    <p:sldId id="355" r:id="rId37"/>
    <p:sldId id="356" r:id="rId38"/>
    <p:sldId id="357" r:id="rId39"/>
    <p:sldId id="358" r:id="rId40"/>
    <p:sldId id="359" r:id="rId41"/>
    <p:sldId id="360" r:id="rId42"/>
    <p:sldId id="361" r:id="rId43"/>
    <p:sldId id="362" r:id="rId44"/>
    <p:sldId id="363" r:id="rId45"/>
    <p:sldId id="364" r:id="rId46"/>
    <p:sldId id="365" r:id="rId47"/>
    <p:sldId id="366" r:id="rId48"/>
    <p:sldId id="367" r:id="rId49"/>
    <p:sldId id="368" r:id="rId50"/>
    <p:sldId id="369" r:id="rId51"/>
    <p:sldId id="370" r:id="rId52"/>
    <p:sldId id="371" r:id="rId53"/>
    <p:sldId id="372" r:id="rId54"/>
    <p:sldId id="373" r:id="rId55"/>
    <p:sldId id="374" r:id="rId56"/>
    <p:sldId id="375" r:id="rId57"/>
    <p:sldId id="376" r:id="rId58"/>
    <p:sldId id="377" r:id="rId59"/>
    <p:sldId id="378" r:id="rId6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6B9FA"/>
    <a:srgbClr val="89D2F5"/>
    <a:srgbClr val="9FB93E"/>
    <a:srgbClr val="ECF1DB"/>
    <a:srgbClr val="D5E9C9"/>
    <a:srgbClr val="C2D18C"/>
    <a:srgbClr val="847F7E"/>
    <a:srgbClr val="AEDFF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72" autoAdjust="0"/>
    <p:restoredTop sz="94660" autoAdjust="0"/>
  </p:normalViewPr>
  <p:slideViewPr>
    <p:cSldViewPr snapToGrid="0" showGuides="1">
      <p:cViewPr>
        <p:scale>
          <a:sx n="75" d="100"/>
          <a:sy n="75" d="100"/>
        </p:scale>
        <p:origin x="-480" y="-1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88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B2C755-7076-4505-95F6-5ED5A2A6607A}" type="datetimeFigureOut">
              <a:rPr lang="ko-KR" altLang="en-US" smtClean="0"/>
              <a:pPr/>
              <a:t>2016-10-24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FE89B8-C0F5-4C75-B7F4-478737E224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376103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1177308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0082108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32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33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34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35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36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37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38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39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40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41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42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43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44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45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46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47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48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49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50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51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52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53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54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55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56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57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58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59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973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252045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6305-1D17-4271-BAC7-9CE07D6F5A5A}" type="datetimeFigureOut">
              <a:rPr lang="ko-KR" altLang="en-US" smtClean="0"/>
              <a:pPr/>
              <a:t>2016-10-24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968C-306C-4467-88C6-1E62C1014C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387820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6305-1D17-4271-BAC7-9CE07D6F5A5A}" type="datetimeFigureOut">
              <a:rPr lang="ko-KR" altLang="en-US" smtClean="0"/>
              <a:pPr/>
              <a:t>2016-10-24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968C-306C-4467-88C6-1E62C1014C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097554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711200" cy="6858000"/>
          </a:xfrm>
          <a:prstGeom prst="rect">
            <a:avLst/>
          </a:prstGeom>
          <a:solidFill>
            <a:srgbClr val="89D2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657668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711200" cy="6858000"/>
          </a:xfrm>
          <a:prstGeom prst="rect">
            <a:avLst/>
          </a:prstGeom>
          <a:solidFill>
            <a:srgbClr val="C2D1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754933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6305-1D17-4271-BAC7-9CE07D6F5A5A}" type="datetimeFigureOut">
              <a:rPr lang="ko-KR" altLang="en-US" smtClean="0"/>
              <a:pPr/>
              <a:t>2016-10-24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968C-306C-4467-88C6-1E62C1014C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21129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6305-1D17-4271-BAC7-9CE07D6F5A5A}" type="datetimeFigureOut">
              <a:rPr lang="ko-KR" altLang="en-US" smtClean="0"/>
              <a:pPr/>
              <a:t>2016-10-24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968C-306C-4467-88C6-1E62C1014C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174150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6305-1D17-4271-BAC7-9CE07D6F5A5A}" type="datetimeFigureOut">
              <a:rPr lang="ko-KR" altLang="en-US" smtClean="0"/>
              <a:pPr/>
              <a:t>2016-10-24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968C-306C-4467-88C6-1E62C1014C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405055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6305-1D17-4271-BAC7-9CE07D6F5A5A}" type="datetimeFigureOut">
              <a:rPr lang="ko-KR" altLang="en-US" smtClean="0"/>
              <a:pPr/>
              <a:t>2016-10-24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968C-306C-4467-88C6-1E62C1014C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562892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6305-1D17-4271-BAC7-9CE07D6F5A5A}" type="datetimeFigureOut">
              <a:rPr lang="ko-KR" altLang="en-US" smtClean="0"/>
              <a:pPr/>
              <a:t>2016-10-24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968C-306C-4467-88C6-1E62C1014C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533140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6305-1D17-4271-BAC7-9CE07D6F5A5A}" type="datetimeFigureOut">
              <a:rPr lang="ko-KR" altLang="en-US" smtClean="0"/>
              <a:pPr/>
              <a:t>2016-10-24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968C-306C-4467-88C6-1E62C1014C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228897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B6305-1D17-4271-BAC7-9CE07D6F5A5A}" type="datetimeFigureOut">
              <a:rPr lang="ko-KR" altLang="en-US" smtClean="0"/>
              <a:pPr/>
              <a:t>2016-10-24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0968C-306C-4467-88C6-1E62C1014C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774708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87382" y="381601"/>
            <a:ext cx="3945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다니엘서 </a:t>
            </a:r>
            <a:r>
              <a:rPr lang="en-US" altLang="ko-KR" sz="36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ko-KR" altLang="en-US" sz="36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장 발표</a:t>
            </a:r>
            <a:endParaRPr lang="ko-KR" altLang="en-US" sz="3600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67200" y="3411462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발표자</a:t>
            </a:r>
            <a:r>
              <a:rPr lang="en-US" altLang="ko-KR" sz="28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: 4162039 </a:t>
            </a:r>
            <a:r>
              <a:rPr lang="ko-KR" altLang="en-US" sz="28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z="28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62778" y="1922370"/>
            <a:ext cx="4325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24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24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24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24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24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2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366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385096"/>
            <a:ext cx="17780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개   요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1244601"/>
            <a:ext cx="1140460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endParaRPr lang="en-US" altLang="ko-KR" sz="1100" dirty="0" smtClean="0">
              <a:solidFill>
                <a:srgbClr val="0070C0"/>
              </a:solidFill>
            </a:endParaRPr>
          </a:p>
          <a:p>
            <a:pPr algn="just" fontAlgn="base"/>
            <a:r>
              <a:rPr lang="ko-KR" altLang="en-US" sz="2400" dirty="0" err="1" smtClean="0">
                <a:solidFill>
                  <a:srgbClr val="FF0000"/>
                </a:solidFill>
              </a:rPr>
              <a:t>느부갓네살이</a:t>
            </a:r>
            <a:r>
              <a:rPr lang="ko-KR" altLang="en-US" sz="2400" dirty="0" smtClean="0">
                <a:solidFill>
                  <a:srgbClr val="FF0000"/>
                </a:solidFill>
              </a:rPr>
              <a:t> 꾼 꿈</a:t>
            </a:r>
            <a:r>
              <a:rPr lang="en-US" altLang="ko-KR" sz="2400" dirty="0" smtClean="0">
                <a:solidFill>
                  <a:srgbClr val="FF0000"/>
                </a:solidFill>
              </a:rPr>
              <a:t>:</a:t>
            </a:r>
          </a:p>
          <a:p>
            <a:pPr algn="just" fontAlgn="base"/>
            <a:r>
              <a:rPr lang="en-US" altLang="ko-KR" sz="2400" dirty="0" smtClean="0"/>
              <a:t>- </a:t>
            </a:r>
            <a:r>
              <a:rPr lang="ko-KR" altLang="en-US" sz="2400" dirty="0" smtClean="0"/>
              <a:t>역사의 진행 과정을 </a:t>
            </a:r>
            <a:r>
              <a:rPr lang="ko-KR" altLang="en-US" sz="2400" dirty="0" smtClean="0">
                <a:solidFill>
                  <a:srgbClr val="00B0F0"/>
                </a:solidFill>
              </a:rPr>
              <a:t>네 개의 대제국의 </a:t>
            </a:r>
            <a:r>
              <a:rPr lang="ko-KR" altLang="en-US" sz="2400" dirty="0" smtClean="0">
                <a:solidFill>
                  <a:srgbClr val="FF0000"/>
                </a:solidFill>
              </a:rPr>
              <a:t>연속으로 이해하는 것은 </a:t>
            </a:r>
            <a:r>
              <a:rPr lang="ko-KR" altLang="en-US" sz="2400" dirty="0" smtClean="0"/>
              <a:t>다니엘서가</a:t>
            </a:r>
            <a:endParaRPr lang="en-US" altLang="ko-KR" sz="2400" dirty="0" smtClean="0"/>
          </a:p>
          <a:p>
            <a:pPr algn="just" fontAlgn="base"/>
            <a:r>
              <a:rPr lang="ko-KR" altLang="en-US" sz="2400" dirty="0" smtClean="0"/>
              <a:t>  역사의 제 단계가 </a:t>
            </a:r>
            <a:r>
              <a:rPr lang="ko-KR" altLang="en-US" sz="2400" dirty="0" smtClean="0">
                <a:solidFill>
                  <a:srgbClr val="36B9FA"/>
                </a:solidFill>
              </a:rPr>
              <a:t>이미 결정되어 </a:t>
            </a:r>
            <a:r>
              <a:rPr lang="ko-KR" altLang="en-US" sz="2400" dirty="0" smtClean="0"/>
              <a:t>있다는 </a:t>
            </a:r>
            <a:r>
              <a:rPr lang="ko-KR" altLang="en-US" sz="2400" dirty="0" smtClean="0">
                <a:solidFill>
                  <a:srgbClr val="FF0000"/>
                </a:solidFill>
              </a:rPr>
              <a:t>결정론적 역사관을 </a:t>
            </a:r>
            <a:r>
              <a:rPr lang="ko-KR" altLang="en-US" sz="2400" dirty="0" smtClean="0"/>
              <a:t>보이고 있음을</a:t>
            </a:r>
            <a:endParaRPr lang="en-US" altLang="ko-KR" sz="2400" dirty="0" smtClean="0"/>
          </a:p>
          <a:p>
            <a:pPr algn="just" fontAlgn="base"/>
            <a:r>
              <a:rPr lang="ko-KR" altLang="en-US" sz="2400" dirty="0" smtClean="0">
                <a:solidFill>
                  <a:srgbClr val="36B9FA"/>
                </a:solidFill>
              </a:rPr>
              <a:t>  증명하고 있는 것</a:t>
            </a:r>
            <a:r>
              <a:rPr lang="ko-KR" altLang="en-US" sz="2400" dirty="0" smtClean="0"/>
              <a:t>이다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1100" dirty="0" smtClean="0">
              <a:solidFill>
                <a:srgbClr val="FF0000"/>
              </a:solidFill>
            </a:endParaRPr>
          </a:p>
          <a:p>
            <a:pPr algn="just" fontAlgn="base"/>
            <a:r>
              <a:rPr lang="ko-KR" altLang="en-US" sz="2400" dirty="0" smtClean="0">
                <a:solidFill>
                  <a:srgbClr val="FF0000"/>
                </a:solidFill>
              </a:rPr>
              <a:t>역사적 오류</a:t>
            </a:r>
            <a:r>
              <a:rPr lang="en-US" altLang="ko-KR" sz="2400" dirty="0" smtClean="0">
                <a:solidFill>
                  <a:srgbClr val="FF0000"/>
                </a:solidFill>
              </a:rPr>
              <a:t>:</a:t>
            </a:r>
          </a:p>
          <a:p>
            <a:pPr algn="just" fontAlgn="base"/>
            <a:r>
              <a:rPr lang="en-US" altLang="ko-KR" sz="2400" dirty="0" smtClean="0"/>
              <a:t>- </a:t>
            </a:r>
            <a:r>
              <a:rPr lang="ko-KR" altLang="en-US" sz="2400" dirty="0" smtClean="0"/>
              <a:t>다니엘서가 보이는 네 개의 제국에 대한 이해는 </a:t>
            </a:r>
            <a:r>
              <a:rPr lang="ko-KR" altLang="en-US" sz="2400" dirty="0" smtClean="0">
                <a:solidFill>
                  <a:srgbClr val="FF0000"/>
                </a:solidFill>
              </a:rPr>
              <a:t>역사적으로 오류에 </a:t>
            </a:r>
            <a:r>
              <a:rPr lang="ko-KR" altLang="en-US" sz="2400" dirty="0" smtClean="0"/>
              <a:t>속한다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ko-KR" altLang="en-US" sz="2400" dirty="0" smtClean="0"/>
              <a:t>  다니엘서에 의하면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바벨론</a:t>
            </a:r>
            <a:r>
              <a:rPr lang="ko-KR" altLang="en-US" sz="2400" dirty="0" err="1" smtClean="0"/>
              <a:t>은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>
                <a:solidFill>
                  <a:srgbClr val="0070C0"/>
                </a:solidFill>
              </a:rPr>
              <a:t>메대</a:t>
            </a:r>
            <a:r>
              <a:rPr lang="ko-KR" altLang="en-US" sz="2400" dirty="0" err="1" smtClean="0"/>
              <a:t>에게</a:t>
            </a:r>
            <a:r>
              <a:rPr lang="ko-KR" altLang="en-US" sz="2400" dirty="0" smtClean="0"/>
              <a:t> 망하고</a:t>
            </a:r>
            <a:r>
              <a:rPr lang="en-US" altLang="ko-KR" sz="2400" dirty="0" smtClean="0"/>
              <a:t>, </a:t>
            </a:r>
            <a:r>
              <a:rPr lang="ko-KR" altLang="en-US" sz="2400" dirty="0" smtClean="0">
                <a:solidFill>
                  <a:srgbClr val="FF0000"/>
                </a:solidFill>
              </a:rPr>
              <a:t>메대</a:t>
            </a:r>
            <a:r>
              <a:rPr lang="ko-KR" altLang="en-US" sz="2400" dirty="0" smtClean="0"/>
              <a:t>는 </a:t>
            </a:r>
            <a:r>
              <a:rPr lang="ko-KR" altLang="en-US" sz="2400" dirty="0" smtClean="0">
                <a:solidFill>
                  <a:srgbClr val="0070C0"/>
                </a:solidFill>
              </a:rPr>
              <a:t>페르시아</a:t>
            </a:r>
            <a:r>
              <a:rPr lang="ko-KR" altLang="en-US" sz="2400" dirty="0" smtClean="0"/>
              <a:t>에 의해 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 </a:t>
            </a:r>
            <a:r>
              <a:rPr lang="ko-KR" altLang="en-US" sz="2400" dirty="0" smtClean="0"/>
              <a:t>정복당하고</a:t>
            </a:r>
            <a:r>
              <a:rPr lang="en-US" altLang="ko-KR" sz="2400" dirty="0" smtClean="0"/>
              <a:t>, </a:t>
            </a:r>
            <a:r>
              <a:rPr lang="ko-KR" altLang="en-US" sz="2400" dirty="0" smtClean="0">
                <a:solidFill>
                  <a:srgbClr val="FF0000"/>
                </a:solidFill>
              </a:rPr>
              <a:t>페르시아</a:t>
            </a:r>
            <a:r>
              <a:rPr lang="ko-KR" altLang="en-US" sz="2400" dirty="0" smtClean="0"/>
              <a:t>는 </a:t>
            </a:r>
            <a:r>
              <a:rPr lang="ko-KR" altLang="en-US" sz="2400" dirty="0" err="1" smtClean="0">
                <a:solidFill>
                  <a:srgbClr val="0070C0"/>
                </a:solidFill>
              </a:rPr>
              <a:t>알렉산드로스</a:t>
            </a:r>
            <a:r>
              <a:rPr lang="ko-KR" altLang="en-US" sz="2400" dirty="0" err="1" smtClean="0"/>
              <a:t>에</a:t>
            </a:r>
            <a:r>
              <a:rPr lang="ko-KR" altLang="en-US" sz="2400" dirty="0" smtClean="0"/>
              <a:t> 의해 붕괴되지만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역사적 상황과 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 </a:t>
            </a:r>
            <a:r>
              <a:rPr lang="ko-KR" altLang="en-US" sz="2400" dirty="0" smtClean="0"/>
              <a:t>일치하지는 않는다</a:t>
            </a:r>
            <a:r>
              <a:rPr lang="en-US" altLang="ko-KR" sz="2400" dirty="0" smtClean="0"/>
              <a:t>. </a:t>
            </a:r>
            <a:r>
              <a:rPr lang="ko-KR" altLang="en-US" sz="2400" b="1" dirty="0" err="1" smtClean="0">
                <a:solidFill>
                  <a:srgbClr val="0070C0"/>
                </a:solidFill>
              </a:rPr>
              <a:t>메대와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 페르시아를 </a:t>
            </a:r>
            <a:r>
              <a:rPr lang="ko-KR" altLang="en-US" sz="2400" dirty="0" smtClean="0"/>
              <a:t>서로 다른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두</a:t>
            </a:r>
            <a:r>
              <a:rPr lang="ko-KR" altLang="en-US" sz="2400" dirty="0" smtClean="0"/>
              <a:t> 개의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제국으로 구분하는 </a:t>
            </a:r>
            <a:endParaRPr lang="en-US" altLang="ko-KR" sz="2400" b="1" dirty="0" smtClean="0">
              <a:solidFill>
                <a:srgbClr val="0070C0"/>
              </a:solidFill>
            </a:endParaRPr>
          </a:p>
          <a:p>
            <a:pPr algn="just" fontAlgn="base"/>
            <a:r>
              <a:rPr lang="en-US" altLang="ko-KR" sz="2400" b="1" dirty="0" smtClean="0">
                <a:solidFill>
                  <a:srgbClr val="0070C0"/>
                </a:solidFill>
              </a:rPr>
              <a:t>  </a:t>
            </a:r>
            <a:r>
              <a:rPr lang="ko-KR" altLang="en-US" sz="2400" dirty="0" smtClean="0"/>
              <a:t>것은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옳지 않는다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ko-KR" altLang="en-US" sz="2400" dirty="0" smtClean="0"/>
              <a:t>  </a:t>
            </a:r>
            <a:r>
              <a:rPr lang="ko-KR" altLang="en-US" sz="2400" dirty="0" smtClean="0">
                <a:solidFill>
                  <a:srgbClr val="00B0F0"/>
                </a:solidFill>
              </a:rPr>
              <a:t>메대 사람들과 페르시아 </a:t>
            </a:r>
            <a:r>
              <a:rPr lang="ko-KR" altLang="en-US" sz="2400" dirty="0" smtClean="0"/>
              <a:t>사람들은 </a:t>
            </a:r>
            <a:r>
              <a:rPr lang="ko-KR" altLang="en-US" sz="2400" dirty="0" smtClean="0">
                <a:solidFill>
                  <a:srgbClr val="FF0000"/>
                </a:solidFill>
              </a:rPr>
              <a:t>한 왕국을 형성하였고</a:t>
            </a:r>
            <a:r>
              <a:rPr lang="en-US" altLang="ko-KR" sz="2400" dirty="0" smtClean="0"/>
              <a:t>, </a:t>
            </a:r>
            <a:r>
              <a:rPr lang="ko-KR" altLang="en-US" sz="2400" dirty="0" smtClean="0">
                <a:solidFill>
                  <a:srgbClr val="FF0000"/>
                </a:solidFill>
              </a:rPr>
              <a:t>페르시아</a:t>
            </a:r>
            <a:r>
              <a:rPr lang="ko-KR" altLang="en-US" sz="2400" dirty="0" smtClean="0"/>
              <a:t>는 </a:t>
            </a:r>
            <a:r>
              <a:rPr lang="ko-KR" altLang="en-US" sz="2400" dirty="0" err="1" smtClean="0"/>
              <a:t>메대가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 </a:t>
            </a:r>
            <a:r>
              <a:rPr lang="ko-KR" altLang="en-US" sz="2400" dirty="0" smtClean="0"/>
              <a:t>아니라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바벨론을</a:t>
            </a:r>
            <a:r>
              <a:rPr lang="ko-KR" altLang="en-US" sz="2400" dirty="0" smtClean="0">
                <a:solidFill>
                  <a:srgbClr val="FF0000"/>
                </a:solidFill>
              </a:rPr>
              <a:t> 정복하였기 </a:t>
            </a:r>
            <a:r>
              <a:rPr lang="ko-KR" altLang="en-US" sz="2400" dirty="0" smtClean="0"/>
              <a:t>때문이다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24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385096"/>
            <a:ext cx="17780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구   조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1244601"/>
            <a:ext cx="11404600" cy="4501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n-US" altLang="ko-KR" sz="2400" dirty="0" smtClean="0">
                <a:solidFill>
                  <a:srgbClr val="FF0000"/>
                </a:solidFill>
              </a:rPr>
              <a:t>2</a:t>
            </a:r>
            <a:r>
              <a:rPr lang="ko-KR" altLang="en-US" sz="2400" dirty="0" smtClean="0">
                <a:solidFill>
                  <a:srgbClr val="FF0000"/>
                </a:solidFill>
              </a:rPr>
              <a:t>장</a:t>
            </a:r>
            <a:r>
              <a:rPr lang="ko-KR" altLang="en-US" sz="2400" dirty="0" smtClean="0"/>
              <a:t>의 </a:t>
            </a:r>
            <a:r>
              <a:rPr lang="ko-KR" altLang="en-US" sz="2400" dirty="0" smtClean="0">
                <a:solidFill>
                  <a:srgbClr val="FF0000"/>
                </a:solidFill>
              </a:rPr>
              <a:t>구조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도입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중심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종결부분으로 구성된다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1050" dirty="0" smtClean="0">
              <a:solidFill>
                <a:srgbClr val="36B9FA"/>
              </a:solidFill>
            </a:endParaRPr>
          </a:p>
          <a:p>
            <a:pPr algn="just" fontAlgn="base"/>
            <a:r>
              <a:rPr lang="ko-KR" altLang="en-US" sz="2400" dirty="0" smtClean="0">
                <a:solidFill>
                  <a:srgbClr val="36B9FA"/>
                </a:solidFill>
              </a:rPr>
              <a:t>도입부분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연대기적 진술과 해설부분이며</a:t>
            </a:r>
            <a:r>
              <a:rPr lang="en-US" altLang="ko-KR" sz="2400" dirty="0" smtClean="0"/>
              <a:t>,</a:t>
            </a:r>
          </a:p>
          <a:p>
            <a:pPr algn="just" fontAlgn="base"/>
            <a:endParaRPr lang="en-US" altLang="ko-KR" sz="1100" dirty="0" smtClean="0">
              <a:solidFill>
                <a:srgbClr val="36B9FA"/>
              </a:solidFill>
            </a:endParaRPr>
          </a:p>
          <a:p>
            <a:pPr algn="just" fontAlgn="base"/>
            <a:r>
              <a:rPr lang="ko-KR" altLang="en-US" sz="2400" dirty="0" smtClean="0">
                <a:solidFill>
                  <a:srgbClr val="36B9FA"/>
                </a:solidFill>
              </a:rPr>
              <a:t>중심부분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왕의 꿈과 </a:t>
            </a:r>
            <a:r>
              <a:rPr lang="ko-KR" altLang="en-US" sz="2400" dirty="0" err="1" smtClean="0"/>
              <a:t>다니엘에</a:t>
            </a:r>
            <a:r>
              <a:rPr lang="ko-KR" altLang="en-US" sz="2400" dirty="0" smtClean="0"/>
              <a:t> 의한 해몽이 주로 </a:t>
            </a:r>
            <a:r>
              <a:rPr lang="ko-KR" altLang="en-US" sz="2400" dirty="0" smtClean="0">
                <a:solidFill>
                  <a:srgbClr val="FF0000"/>
                </a:solidFill>
              </a:rPr>
              <a:t>다루어지며 </a:t>
            </a:r>
            <a:r>
              <a:rPr lang="en-US" altLang="ko-KR" sz="2400" dirty="0" smtClean="0">
                <a:solidFill>
                  <a:srgbClr val="FF0000"/>
                </a:solidFill>
              </a:rPr>
              <a:t>4</a:t>
            </a:r>
            <a:r>
              <a:rPr lang="ko-KR" altLang="en-US" sz="2400" dirty="0" smtClean="0">
                <a:solidFill>
                  <a:srgbClr val="FF0000"/>
                </a:solidFill>
              </a:rPr>
              <a:t>개의 장면으로 </a:t>
            </a:r>
            <a:r>
              <a:rPr lang="ko-KR" altLang="en-US" sz="2400" dirty="0" smtClean="0"/>
              <a:t>구성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en-US" altLang="ko-KR" sz="2400" dirty="0" smtClean="0"/>
              <a:t>- </a:t>
            </a:r>
            <a:r>
              <a:rPr lang="en-US" altLang="ko-KR" sz="2400" b="1" dirty="0" smtClean="0">
                <a:solidFill>
                  <a:srgbClr val="0070C0"/>
                </a:solidFill>
              </a:rPr>
              <a:t>2</a:t>
            </a:r>
            <a:r>
              <a:rPr lang="ko-KR" altLang="en-US" sz="2400" dirty="0" smtClean="0"/>
              <a:t>장의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중요 인물</a:t>
            </a:r>
            <a:r>
              <a:rPr lang="en-US" altLang="ko-KR" sz="2400" dirty="0" smtClean="0"/>
              <a:t>: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느부갓네살</a:t>
            </a:r>
            <a:r>
              <a:rPr lang="ko-KR" altLang="en-US" sz="2400" dirty="0" err="1" smtClean="0"/>
              <a:t>왕</a:t>
            </a:r>
            <a:r>
              <a:rPr lang="ko-KR" altLang="en-US" sz="2400" dirty="0" smtClean="0"/>
              <a:t> 과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다니엘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en-US" altLang="ko-KR" sz="2400" dirty="0" smtClean="0"/>
              <a:t>- 2</a:t>
            </a:r>
            <a:r>
              <a:rPr lang="ko-KR" altLang="en-US" sz="2400" dirty="0" smtClean="0"/>
              <a:t>장을 이끌어 가는 주요 단어는 </a:t>
            </a:r>
            <a:r>
              <a:rPr lang="ko-KR" altLang="en-US" sz="2400" dirty="0" smtClean="0">
                <a:solidFill>
                  <a:srgbClr val="FF0000"/>
                </a:solidFill>
              </a:rPr>
              <a:t>꿈</a:t>
            </a:r>
            <a:r>
              <a:rPr lang="ko-KR" altLang="en-US" sz="2400" dirty="0" smtClean="0"/>
              <a:t>과 </a:t>
            </a:r>
            <a:r>
              <a:rPr lang="ko-KR" altLang="en-US" sz="2400" dirty="0" smtClean="0">
                <a:solidFill>
                  <a:srgbClr val="FF0000"/>
                </a:solidFill>
              </a:rPr>
              <a:t>해설</a:t>
            </a:r>
            <a:r>
              <a:rPr lang="ko-KR" altLang="en-US" sz="2400" dirty="0" smtClean="0"/>
              <a:t>이고</a:t>
            </a:r>
            <a:r>
              <a:rPr lang="en-US" altLang="ko-KR" sz="2400" dirty="0" smtClean="0"/>
              <a:t>, 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밀접한 관련이 있는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동사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로는 </a:t>
            </a:r>
            <a:endParaRPr lang="en-US" altLang="ko-KR" sz="2400" b="1" dirty="0" smtClean="0">
              <a:solidFill>
                <a:srgbClr val="36B9FA"/>
              </a:solidFill>
            </a:endParaRPr>
          </a:p>
          <a:p>
            <a:pPr algn="just" fontAlgn="base"/>
            <a:r>
              <a:rPr lang="ko-KR" altLang="en-US" sz="2400" dirty="0" smtClean="0"/>
              <a:t>  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알리다</a:t>
            </a:r>
            <a:r>
              <a:rPr lang="ko-KR" altLang="en-US" sz="2400" dirty="0" err="1" smtClean="0"/>
              <a:t>와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알게 하다가 </a:t>
            </a:r>
            <a:r>
              <a:rPr lang="ko-KR" altLang="en-US" sz="2400" dirty="0" smtClean="0"/>
              <a:t>나온다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en-US" altLang="ko-KR" sz="2400" dirty="0" smtClean="0"/>
              <a:t>- </a:t>
            </a:r>
            <a:r>
              <a:rPr lang="ko-KR" altLang="en-US" sz="2400" dirty="0" smtClean="0"/>
              <a:t>꿈의 해석은 본문 전반부에서 왕의 가장 큰 관심으로 소개되고 있는 반면</a:t>
            </a:r>
            <a:r>
              <a:rPr lang="en-US" altLang="ko-KR" sz="2400" dirty="0" smtClean="0"/>
              <a:t>, </a:t>
            </a:r>
          </a:p>
          <a:p>
            <a:pPr algn="just" fontAlgn="base"/>
            <a:r>
              <a:rPr lang="en-US" altLang="ko-KR" sz="2400" dirty="0" smtClean="0"/>
              <a:t>   </a:t>
            </a:r>
            <a:r>
              <a:rPr lang="ko-KR" altLang="en-US" sz="2400" dirty="0" smtClean="0"/>
              <a:t>후반부에는 오직 </a:t>
            </a:r>
            <a:r>
              <a:rPr lang="ko-KR" altLang="en-US" sz="2400" dirty="0" smtClean="0">
                <a:solidFill>
                  <a:srgbClr val="FF0000"/>
                </a:solidFill>
              </a:rPr>
              <a:t>하나님</a:t>
            </a:r>
            <a:r>
              <a:rPr lang="ko-KR" altLang="en-US" sz="2400" dirty="0" smtClean="0"/>
              <a:t>만이 </a:t>
            </a:r>
            <a:r>
              <a:rPr lang="ko-KR" altLang="en-US" sz="2400" dirty="0" smtClean="0">
                <a:solidFill>
                  <a:srgbClr val="FF0000"/>
                </a:solidFill>
              </a:rPr>
              <a:t>계시하시는 비밀로 언급</a:t>
            </a:r>
            <a:r>
              <a:rPr lang="ko-KR" altLang="en-US" sz="2400" dirty="0" smtClean="0"/>
              <a:t>되고 있다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en-US" altLang="ko-KR" sz="2400" dirty="0" smtClean="0"/>
              <a:t>- </a:t>
            </a:r>
            <a:r>
              <a:rPr lang="ko-KR" altLang="en-US" sz="2400" dirty="0" smtClean="0"/>
              <a:t>이렇게 볼 때 꿈과 그 꿈의 해석에 대한 </a:t>
            </a:r>
            <a:r>
              <a:rPr lang="ko-KR" altLang="en-US" sz="2400" dirty="0" smtClean="0">
                <a:solidFill>
                  <a:srgbClr val="0070C0"/>
                </a:solidFill>
              </a:rPr>
              <a:t>왕의 지대한 관심과 계시를 </a:t>
            </a:r>
            <a:r>
              <a:rPr lang="ko-KR" altLang="en-US" sz="2400" dirty="0" smtClean="0"/>
              <a:t>통한 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 </a:t>
            </a:r>
            <a:r>
              <a:rPr lang="ko-KR" altLang="en-US" sz="2400" dirty="0" err="1" smtClean="0"/>
              <a:t>다니엘의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꿈 풀이 </a:t>
            </a:r>
            <a:r>
              <a:rPr lang="ko-KR" altLang="en-US" sz="2400" dirty="0" smtClean="0"/>
              <a:t>사이의 </a:t>
            </a:r>
            <a:r>
              <a:rPr lang="ko-KR" altLang="en-US" sz="2400" dirty="0" smtClean="0">
                <a:solidFill>
                  <a:srgbClr val="FF0000"/>
                </a:solidFill>
              </a:rPr>
              <a:t>긴장</a:t>
            </a:r>
            <a:r>
              <a:rPr lang="ko-KR" altLang="en-US" sz="2400" dirty="0" smtClean="0"/>
              <a:t>이 </a:t>
            </a:r>
            <a:r>
              <a:rPr lang="en-US" altLang="ko-KR" sz="2400" dirty="0" smtClean="0">
                <a:solidFill>
                  <a:srgbClr val="FF0000"/>
                </a:solidFill>
              </a:rPr>
              <a:t>2</a:t>
            </a:r>
            <a:r>
              <a:rPr lang="ko-KR" altLang="en-US" sz="2400" dirty="0" smtClean="0">
                <a:solidFill>
                  <a:srgbClr val="FF0000"/>
                </a:solidFill>
              </a:rPr>
              <a:t>장</a:t>
            </a:r>
            <a:r>
              <a:rPr lang="ko-KR" altLang="en-US" sz="2400" dirty="0" smtClean="0"/>
              <a:t> 전체의 </a:t>
            </a:r>
            <a:r>
              <a:rPr lang="ko-KR" altLang="en-US" sz="2400" dirty="0" smtClean="0">
                <a:solidFill>
                  <a:srgbClr val="FF0000"/>
                </a:solidFill>
              </a:rPr>
              <a:t>기본 구조를 </a:t>
            </a:r>
            <a:r>
              <a:rPr lang="ko-KR" altLang="en-US" sz="2400" dirty="0" smtClean="0"/>
              <a:t>이루어 </a:t>
            </a:r>
            <a:r>
              <a:rPr lang="ko-KR" altLang="en-US" sz="2400" dirty="0" smtClean="0">
                <a:solidFill>
                  <a:srgbClr val="FF0000"/>
                </a:solidFill>
              </a:rPr>
              <a:t>진행</a:t>
            </a:r>
            <a:r>
              <a:rPr lang="ko-KR" altLang="en-US" sz="2400" dirty="0" smtClean="0"/>
              <a:t>된다고 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  </a:t>
            </a:r>
            <a:r>
              <a:rPr lang="ko-KR" altLang="en-US" sz="2400" dirty="0" smtClean="0"/>
              <a:t>볼 수 있다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385096"/>
            <a:ext cx="17780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구   조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1244601"/>
            <a:ext cx="11404600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sz="2400" dirty="0" smtClean="0">
                <a:solidFill>
                  <a:srgbClr val="36B9FA"/>
                </a:solidFill>
              </a:rPr>
              <a:t>도입부분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연대기적 진술과 해설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ko-KR" altLang="en-US" sz="2400" dirty="0" smtClean="0"/>
              <a:t>연대기적 진술</a:t>
            </a:r>
            <a:r>
              <a:rPr lang="en-US" altLang="ko-KR" sz="2400" dirty="0" smtClean="0"/>
              <a:t>(1a) </a:t>
            </a:r>
            <a:r>
              <a:rPr lang="ko-KR" altLang="en-US" sz="2400" dirty="0" smtClean="0"/>
              <a:t>앞으로 소개될 내용이 </a:t>
            </a:r>
            <a:r>
              <a:rPr lang="en-US" altLang="ko-KR" sz="2400" dirty="0" smtClean="0">
                <a:solidFill>
                  <a:srgbClr val="0070C0"/>
                </a:solidFill>
              </a:rPr>
              <a:t>1</a:t>
            </a:r>
            <a:r>
              <a:rPr lang="ko-KR" altLang="en-US" sz="2400" dirty="0" smtClean="0">
                <a:solidFill>
                  <a:srgbClr val="0070C0"/>
                </a:solidFill>
              </a:rPr>
              <a:t>장과는 </a:t>
            </a:r>
            <a:r>
              <a:rPr lang="ko-KR" altLang="en-US" sz="2400" dirty="0" smtClean="0"/>
              <a:t>시간적으로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분리되는 사건임을 </a:t>
            </a:r>
            <a:r>
              <a:rPr lang="ko-KR" altLang="en-US" sz="2400" dirty="0" smtClean="0"/>
              <a:t>암시하고 있다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300" dirty="0" smtClean="0"/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smtClean="0"/>
              <a:t>뒤따르는 부분</a:t>
            </a:r>
            <a:r>
              <a:rPr lang="en-US" altLang="ko-KR" sz="2400" dirty="0" smtClean="0"/>
              <a:t>(1b)</a:t>
            </a:r>
            <a:r>
              <a:rPr lang="ko-KR" altLang="en-US" sz="2400" dirty="0" smtClean="0"/>
              <a:t>은 </a:t>
            </a:r>
            <a:r>
              <a:rPr lang="ko-KR" altLang="en-US" sz="2400" dirty="0" smtClean="0">
                <a:solidFill>
                  <a:srgbClr val="0070C0"/>
                </a:solidFill>
              </a:rPr>
              <a:t>왕이 꾼 이상한 꿈에 </a:t>
            </a:r>
            <a:r>
              <a:rPr lang="ko-KR" altLang="en-US" sz="2400" dirty="0" smtClean="0"/>
              <a:t>대해 말하고 있는데</a:t>
            </a:r>
            <a:r>
              <a:rPr lang="en-US" altLang="ko-KR" sz="2400" dirty="0" smtClean="0"/>
              <a:t>, 1</a:t>
            </a:r>
            <a:r>
              <a:rPr lang="ko-KR" altLang="en-US" sz="2400" dirty="0" smtClean="0"/>
              <a:t>장 전체가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</a:t>
            </a:r>
            <a:r>
              <a:rPr lang="ko-KR" altLang="en-US" sz="2400" dirty="0" smtClean="0"/>
              <a:t> 흘러갈 이야기의 </a:t>
            </a:r>
            <a:r>
              <a:rPr lang="ko-KR" altLang="en-US" sz="2400" dirty="0" smtClean="0">
                <a:solidFill>
                  <a:srgbClr val="FF0000"/>
                </a:solidFill>
              </a:rPr>
              <a:t>방향성</a:t>
            </a:r>
            <a:r>
              <a:rPr lang="ko-KR" altLang="en-US" sz="2400" dirty="0" smtClean="0"/>
              <a:t>을 </a:t>
            </a:r>
            <a:r>
              <a:rPr lang="ko-KR" altLang="en-US" sz="2400" dirty="0" smtClean="0">
                <a:solidFill>
                  <a:srgbClr val="FF0000"/>
                </a:solidFill>
              </a:rPr>
              <a:t>설정</a:t>
            </a:r>
            <a:r>
              <a:rPr lang="ko-KR" altLang="en-US" sz="2400" dirty="0" smtClean="0"/>
              <a:t>하고 있다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ko-KR" altLang="en-US" sz="2400" dirty="0" smtClean="0"/>
              <a:t>  이것은 해설부분으로 </a:t>
            </a:r>
            <a:r>
              <a:rPr lang="en-US" altLang="ko-KR" sz="2400" dirty="0" smtClean="0"/>
              <a:t>7:1,8:1,10:1</a:t>
            </a:r>
            <a:r>
              <a:rPr lang="ko-KR" altLang="en-US" sz="2400" dirty="0" smtClean="0"/>
              <a:t>절과 같은 것이라 할 수 있다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en-US" altLang="ko-KR" sz="2400" dirty="0" smtClean="0"/>
              <a:t>-2</a:t>
            </a:r>
            <a:r>
              <a:rPr lang="ko-KR" altLang="en-US" sz="2400" dirty="0" smtClean="0"/>
              <a:t>장의 마지막 구절</a:t>
            </a:r>
            <a:r>
              <a:rPr lang="en-US" altLang="ko-KR" sz="2400" dirty="0" smtClean="0"/>
              <a:t>(49b)</a:t>
            </a:r>
            <a:r>
              <a:rPr lang="ko-KR" altLang="en-US" sz="2400" dirty="0" smtClean="0"/>
              <a:t>은 동사가 없는 명사 문장으로 왕과 다니엘의 관계가 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 </a:t>
            </a:r>
            <a:r>
              <a:rPr lang="ko-KR" altLang="en-US" sz="2400" dirty="0" smtClean="0"/>
              <a:t>앞으로 계속될 것임을 은근히 암시하고 있으며</a:t>
            </a:r>
            <a:r>
              <a:rPr lang="en-US" altLang="ko-KR" sz="2400" dirty="0" smtClean="0"/>
              <a:t>, </a:t>
            </a:r>
            <a:r>
              <a:rPr lang="ko-KR" altLang="en-US" sz="2400" dirty="0" smtClean="0">
                <a:solidFill>
                  <a:srgbClr val="FF0000"/>
                </a:solidFill>
              </a:rPr>
              <a:t>독자</a:t>
            </a:r>
            <a:r>
              <a:rPr lang="ko-KR" altLang="en-US" sz="2400" dirty="0" smtClean="0"/>
              <a:t>들로 또 다른 </a:t>
            </a:r>
            <a:r>
              <a:rPr lang="ko-KR" altLang="en-US" sz="2400" dirty="0" smtClean="0">
                <a:solidFill>
                  <a:srgbClr val="FF0000"/>
                </a:solidFill>
              </a:rPr>
              <a:t>활약상</a:t>
            </a:r>
            <a:r>
              <a:rPr lang="ko-KR" altLang="en-US" sz="2400" dirty="0" smtClean="0"/>
              <a:t>을 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기대하게 만들고 </a:t>
            </a:r>
            <a:r>
              <a:rPr lang="ko-KR" altLang="en-US" sz="2400" dirty="0" smtClean="0"/>
              <a:t>있다고 할 수 있다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2400" dirty="0" smtClean="0"/>
          </a:p>
          <a:p>
            <a:pPr algn="just" fontAlgn="base"/>
            <a:r>
              <a:rPr lang="ko-KR" altLang="en-US" sz="2400" dirty="0" smtClean="0">
                <a:solidFill>
                  <a:srgbClr val="36B9FA"/>
                </a:solidFill>
              </a:rPr>
              <a:t>중심부분</a:t>
            </a:r>
            <a:r>
              <a:rPr lang="en-US" altLang="ko-KR" sz="2400" dirty="0" smtClean="0">
                <a:solidFill>
                  <a:srgbClr val="36B9FA"/>
                </a:solidFill>
              </a:rPr>
              <a:t>: </a:t>
            </a:r>
            <a:r>
              <a:rPr lang="ko-KR" altLang="en-US" sz="2400" dirty="0" err="1" smtClean="0">
                <a:solidFill>
                  <a:srgbClr val="36B9FA"/>
                </a:solidFill>
              </a:rPr>
              <a:t>느부갓네살</a:t>
            </a:r>
            <a:r>
              <a:rPr lang="ko-KR" altLang="en-US" sz="2400" dirty="0" smtClean="0">
                <a:solidFill>
                  <a:srgbClr val="36B9FA"/>
                </a:solidFill>
              </a:rPr>
              <a:t> 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왕</a:t>
            </a:r>
            <a:r>
              <a:rPr lang="ko-KR" altLang="en-US" sz="2400" dirty="0" smtClean="0">
                <a:solidFill>
                  <a:srgbClr val="36B9FA"/>
                </a:solidFill>
              </a:rPr>
              <a:t>이 꾼 </a:t>
            </a:r>
            <a:r>
              <a:rPr lang="ko-KR" altLang="en-US" sz="2400" dirty="0" smtClean="0"/>
              <a:t>꿈과 </a:t>
            </a:r>
            <a:r>
              <a:rPr lang="ko-KR" altLang="en-US" sz="2400" dirty="0" err="1" smtClean="0"/>
              <a:t>다니엘에</a:t>
            </a:r>
            <a:r>
              <a:rPr lang="ko-KR" altLang="en-US" sz="2400" dirty="0" smtClean="0"/>
              <a:t> 의한 해몽을 다룬 중심부분으로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            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네 개의 장면으로 </a:t>
            </a:r>
            <a:r>
              <a:rPr lang="ko-KR" altLang="en-US" sz="2400" b="1" dirty="0" smtClean="0"/>
              <a:t>구성</a:t>
            </a:r>
            <a:r>
              <a:rPr lang="ko-KR" altLang="en-US" sz="2400" dirty="0" smtClean="0"/>
              <a:t>되어 있다</a:t>
            </a:r>
            <a:r>
              <a:rPr lang="en-US" altLang="ko-KR" sz="2400" dirty="0" smtClean="0"/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385096"/>
            <a:ext cx="17780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구   조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1244601"/>
            <a:ext cx="11404600" cy="5424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sz="2400" dirty="0" smtClean="0">
                <a:solidFill>
                  <a:srgbClr val="36B9FA"/>
                </a:solidFill>
              </a:rPr>
              <a:t>중심부분</a:t>
            </a:r>
            <a:r>
              <a:rPr lang="en-US" altLang="ko-KR" sz="2400" dirty="0" smtClean="0">
                <a:solidFill>
                  <a:srgbClr val="36B9FA"/>
                </a:solidFill>
              </a:rPr>
              <a:t>: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>
                <a:solidFill>
                  <a:srgbClr val="36B9FA"/>
                </a:solidFill>
              </a:rPr>
              <a:t>-</a:t>
            </a:r>
            <a:r>
              <a:rPr lang="ko-KR" altLang="en-US" sz="2400" dirty="0" smtClean="0">
                <a:solidFill>
                  <a:srgbClr val="36B9FA"/>
                </a:solidFill>
              </a:rPr>
              <a:t>제</a:t>
            </a:r>
            <a:r>
              <a:rPr lang="en-US" altLang="ko-KR" sz="2400" dirty="0" smtClean="0">
                <a:solidFill>
                  <a:srgbClr val="36B9FA"/>
                </a:solidFill>
              </a:rPr>
              <a:t>1</a:t>
            </a:r>
            <a:r>
              <a:rPr lang="ko-KR" altLang="en-US" sz="2400" dirty="0" smtClean="0">
                <a:solidFill>
                  <a:srgbClr val="36B9FA"/>
                </a:solidFill>
              </a:rPr>
              <a:t>장면은 </a:t>
            </a:r>
            <a:r>
              <a:rPr lang="en-US" altLang="ko-KR" sz="2400" dirty="0" smtClean="0">
                <a:solidFill>
                  <a:srgbClr val="36B9FA"/>
                </a:solidFill>
              </a:rPr>
              <a:t>2-13</a:t>
            </a:r>
            <a:r>
              <a:rPr lang="ko-KR" altLang="en-US" sz="2400" dirty="0" smtClean="0">
                <a:solidFill>
                  <a:srgbClr val="36B9FA"/>
                </a:solidFill>
              </a:rPr>
              <a:t>절 이며</a:t>
            </a:r>
            <a:r>
              <a:rPr lang="ko-KR" altLang="en-US" sz="2400" dirty="0" smtClean="0"/>
              <a:t> 왕의 꿈을 알아내지 못하는 </a:t>
            </a:r>
            <a:r>
              <a:rPr lang="ko-KR" altLang="en-US" sz="2400" dirty="0" err="1" smtClean="0"/>
              <a:t>갈대아</a:t>
            </a:r>
            <a:r>
              <a:rPr lang="ko-KR" altLang="en-US" sz="2400" dirty="0" smtClean="0"/>
              <a:t> 술사들에 관한 것이다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en-US" altLang="ko-KR" sz="1050" dirty="0" smtClean="0">
                <a:solidFill>
                  <a:srgbClr val="36B9FA"/>
                </a:solidFill>
              </a:rPr>
              <a:t>  </a:t>
            </a:r>
            <a:endParaRPr lang="en-US" altLang="ko-KR" sz="1050" dirty="0" smtClean="0">
              <a:solidFill>
                <a:srgbClr val="36B9FA"/>
              </a:solidFill>
            </a:endParaRPr>
          </a:p>
          <a:p>
            <a:pPr algn="just" fontAlgn="base"/>
            <a:r>
              <a:rPr lang="ko-KR" altLang="en-US" sz="2400" dirty="0" smtClean="0">
                <a:solidFill>
                  <a:srgbClr val="FF0000"/>
                </a:solidFill>
              </a:rPr>
              <a:t> 왕</a:t>
            </a:r>
            <a:r>
              <a:rPr lang="ko-KR" altLang="en-US" sz="2400" dirty="0" smtClean="0">
                <a:solidFill>
                  <a:srgbClr val="36B9FA"/>
                </a:solidFill>
              </a:rPr>
              <a:t>이 </a:t>
            </a:r>
            <a:r>
              <a:rPr lang="ko-KR" altLang="en-US" sz="2400" dirty="0" smtClean="0">
                <a:solidFill>
                  <a:srgbClr val="36B9FA"/>
                </a:solidFill>
              </a:rPr>
              <a:t>꿈을</a:t>
            </a:r>
            <a:r>
              <a:rPr lang="ko-KR" altLang="en-US" sz="2400" dirty="0" smtClean="0"/>
              <a:t> 알아내지 못한 </a:t>
            </a:r>
            <a:r>
              <a:rPr lang="ko-KR" altLang="en-US" sz="2400" dirty="0" err="1" smtClean="0"/>
              <a:t>갈대아</a:t>
            </a:r>
            <a:r>
              <a:rPr lang="ko-KR" altLang="en-US" sz="2400" dirty="0" smtClean="0"/>
              <a:t> 술사들에게 </a:t>
            </a:r>
            <a:r>
              <a:rPr lang="ko-KR" altLang="en-US" sz="2400" dirty="0" smtClean="0">
                <a:solidFill>
                  <a:srgbClr val="FF0000"/>
                </a:solidFill>
              </a:rPr>
              <a:t>분노</a:t>
            </a:r>
            <a:r>
              <a:rPr lang="ko-KR" altLang="en-US" sz="2400" dirty="0" smtClean="0"/>
              <a:t>하여 그들이 죽음의 위기에 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  </a:t>
            </a:r>
            <a:r>
              <a:rPr lang="ko-KR" altLang="en-US" sz="2400" dirty="0" smtClean="0"/>
              <a:t>처하게 되었다는 사실을 보도하고 있으며</a:t>
            </a:r>
            <a:r>
              <a:rPr lang="en-US" altLang="ko-KR" sz="2400" dirty="0" smtClean="0"/>
              <a:t>, </a:t>
            </a:r>
            <a:r>
              <a:rPr lang="ko-KR" altLang="en-US" sz="2400" dirty="0" smtClean="0">
                <a:solidFill>
                  <a:srgbClr val="FF0000"/>
                </a:solidFill>
              </a:rPr>
              <a:t>세 번의 </a:t>
            </a:r>
            <a:r>
              <a:rPr lang="ko-KR" altLang="en-US" sz="2400" dirty="0" smtClean="0"/>
              <a:t>걸친 왕의 말과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세번</a:t>
            </a:r>
            <a:r>
              <a:rPr lang="ko-KR" altLang="en-US" sz="2400" dirty="0" err="1" smtClean="0"/>
              <a:t>의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  </a:t>
            </a:r>
            <a:r>
              <a:rPr lang="ko-KR" altLang="en-US" sz="2400" dirty="0" smtClean="0"/>
              <a:t>걸친 </a:t>
            </a:r>
            <a:r>
              <a:rPr lang="ko-KR" altLang="en-US" sz="2400" dirty="0" err="1" smtClean="0"/>
              <a:t>갈대아</a:t>
            </a:r>
            <a:r>
              <a:rPr lang="ko-KR" altLang="en-US" sz="2400" dirty="0" smtClean="0"/>
              <a:t> 술사들의 대답으로 구성되어 있으며 모두 </a:t>
            </a:r>
            <a:r>
              <a:rPr lang="ko-KR" altLang="en-US" sz="2400" dirty="0" smtClean="0">
                <a:solidFill>
                  <a:srgbClr val="FF0000"/>
                </a:solidFill>
              </a:rPr>
              <a:t>직접화법</a:t>
            </a:r>
            <a:r>
              <a:rPr lang="ko-KR" altLang="en-US" sz="2400" dirty="0" smtClean="0"/>
              <a:t>으로 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   </a:t>
            </a:r>
            <a:r>
              <a:rPr lang="ko-KR" altLang="en-US" sz="2400" dirty="0" smtClean="0"/>
              <a:t>이루어져 있다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1050" dirty="0" smtClean="0"/>
          </a:p>
          <a:p>
            <a:pPr algn="just" fontAlgn="base">
              <a:buFontTx/>
              <a:buChar char="-"/>
            </a:pPr>
            <a:r>
              <a:rPr lang="ko-KR" altLang="en-US" sz="2400" dirty="0" smtClean="0"/>
              <a:t>왕은 점점 강도 높게 자신이 꾼 꿈을 알아낼 것을 명령하고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술사들은 왕의 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 </a:t>
            </a:r>
            <a:r>
              <a:rPr lang="ko-KR" altLang="en-US" sz="2400" dirty="0" smtClean="0"/>
              <a:t>꿈을 알아내면 상급과 보상이 있지만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알아 맞추지 못하면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즉음이라는</a:t>
            </a:r>
            <a:r>
              <a:rPr lang="ko-KR" altLang="en-US" sz="2400" dirty="0" smtClean="0"/>
              <a:t> 형벌을</a:t>
            </a:r>
            <a:endParaRPr lang="en-US" altLang="ko-KR" sz="2400" dirty="0" smtClean="0"/>
          </a:p>
          <a:p>
            <a:pPr algn="just" fontAlgn="base"/>
            <a:r>
              <a:rPr lang="ko-KR" altLang="en-US" sz="2400" dirty="0" smtClean="0"/>
              <a:t>  당해야 하는 술사들의 공포를 느낄 수 있는 장면이다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특히</a:t>
            </a:r>
            <a:r>
              <a:rPr lang="en-US" altLang="ko-KR" sz="2400" dirty="0" smtClean="0"/>
              <a:t>(8-9)</a:t>
            </a:r>
            <a:r>
              <a:rPr lang="ko-KR" altLang="en-US" sz="2400" dirty="0" smtClean="0"/>
              <a:t>은 매번 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 </a:t>
            </a:r>
            <a:r>
              <a:rPr lang="ko-KR" altLang="en-US" sz="2400" dirty="0" smtClean="0"/>
              <a:t>왕이라는 칭호를 과다하게 반복함으로 억압적인 분위기를 연출하여 왕의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</a:t>
            </a:r>
            <a:r>
              <a:rPr lang="ko-KR" altLang="en-US" sz="2400" dirty="0" smtClean="0"/>
              <a:t> 절대적인 권위로 신하들에게 복종할 것을 은연중에 암시하고 있는 것 같다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2400" dirty="0" smtClean="0"/>
          </a:p>
          <a:p>
            <a:pPr algn="just" fontAlgn="base"/>
            <a:endParaRPr lang="en-US" altLang="ko-KR" sz="2400" dirty="0" smtClean="0">
              <a:solidFill>
                <a:srgbClr val="36B9FA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385096"/>
            <a:ext cx="17780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구   조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1244601"/>
            <a:ext cx="11404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n-US" altLang="ko-KR" sz="2400" dirty="0" smtClean="0">
                <a:solidFill>
                  <a:srgbClr val="36B9FA"/>
                </a:solidFill>
              </a:rPr>
              <a:t>-</a:t>
            </a:r>
            <a:r>
              <a:rPr lang="ko-KR" altLang="en-US" sz="2400" dirty="0" smtClean="0">
                <a:solidFill>
                  <a:srgbClr val="36B9FA"/>
                </a:solidFill>
              </a:rPr>
              <a:t>제</a:t>
            </a:r>
            <a:r>
              <a:rPr lang="en-US" altLang="ko-KR" sz="2400" dirty="0" smtClean="0">
                <a:solidFill>
                  <a:srgbClr val="36B9FA"/>
                </a:solidFill>
              </a:rPr>
              <a:t>1</a:t>
            </a:r>
            <a:r>
              <a:rPr lang="ko-KR" altLang="en-US" sz="2400" dirty="0" smtClean="0">
                <a:solidFill>
                  <a:srgbClr val="36B9FA"/>
                </a:solidFill>
              </a:rPr>
              <a:t>장면은 </a:t>
            </a:r>
            <a:endParaRPr lang="en-US" altLang="ko-KR" sz="2400" dirty="0" smtClean="0">
              <a:solidFill>
                <a:srgbClr val="36B9FA"/>
              </a:solidFill>
            </a:endParaRPr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smtClean="0"/>
              <a:t>연대기적 진술과 해설이 끝난 후 왕이 자신의 명령을 전달하는 방식은 </a:t>
            </a:r>
            <a:r>
              <a:rPr lang="en-US" altLang="ko-KR" sz="2400" dirty="0" smtClean="0"/>
              <a:t>1</a:t>
            </a:r>
            <a:r>
              <a:rPr lang="ko-KR" altLang="en-US" sz="2400" dirty="0" smtClean="0"/>
              <a:t>장의 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 </a:t>
            </a:r>
            <a:r>
              <a:rPr lang="ko-KR" altLang="en-US" sz="2400" dirty="0" smtClean="0"/>
              <a:t>구조와 동일하다</a:t>
            </a:r>
            <a:r>
              <a:rPr lang="en-US" altLang="ko-KR" sz="2400" dirty="0" smtClean="0"/>
              <a:t>. </a:t>
            </a:r>
            <a:r>
              <a:rPr lang="en-US" altLang="ko-KR" sz="2400" dirty="0" smtClean="0">
                <a:solidFill>
                  <a:srgbClr val="FF0000"/>
                </a:solidFill>
              </a:rPr>
              <a:t>1</a:t>
            </a:r>
            <a:r>
              <a:rPr lang="ko-KR" altLang="en-US" sz="2400" dirty="0" smtClean="0">
                <a:solidFill>
                  <a:srgbClr val="FF0000"/>
                </a:solidFill>
              </a:rPr>
              <a:t>장</a:t>
            </a:r>
            <a:r>
              <a:rPr lang="ko-KR" altLang="en-US" sz="2400" dirty="0" smtClean="0"/>
              <a:t>에서 </a:t>
            </a:r>
            <a:r>
              <a:rPr lang="ko-KR" altLang="en-US" sz="2400" dirty="0" err="1" smtClean="0"/>
              <a:t>환관장에게</a:t>
            </a:r>
            <a:r>
              <a:rPr lang="ko-KR" altLang="en-US" sz="2400" dirty="0" smtClean="0"/>
              <a:t> 포로로 잡아갈 이스라엘 소년들을 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 </a:t>
            </a:r>
            <a:r>
              <a:rPr lang="ko-KR" altLang="en-US" sz="2400" dirty="0" smtClean="0"/>
              <a:t>선발하라는 명령과 함께 이야기가 전개되기 시작하였다면</a:t>
            </a:r>
            <a:r>
              <a:rPr lang="en-US" altLang="ko-KR" sz="2400" dirty="0" smtClean="0"/>
              <a:t>, </a:t>
            </a:r>
            <a:r>
              <a:rPr lang="en-US" altLang="ko-KR" sz="2400" dirty="0" smtClean="0">
                <a:solidFill>
                  <a:srgbClr val="FF0000"/>
                </a:solidFill>
              </a:rPr>
              <a:t>2</a:t>
            </a:r>
            <a:r>
              <a:rPr lang="ko-KR" altLang="en-US" sz="2400" dirty="0" smtClean="0">
                <a:solidFill>
                  <a:srgbClr val="FF0000"/>
                </a:solidFill>
              </a:rPr>
              <a:t>장은 </a:t>
            </a:r>
            <a:r>
              <a:rPr lang="ko-KR" altLang="en-US" sz="2400" dirty="0" smtClean="0"/>
              <a:t>왕이 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 </a:t>
            </a:r>
            <a:r>
              <a:rPr lang="ko-KR" altLang="en-US" sz="2400" dirty="0" smtClean="0"/>
              <a:t>자신이 꾼 꿈을 알아내도록 하기 위해 </a:t>
            </a:r>
            <a:r>
              <a:rPr lang="ko-KR" altLang="en-US" sz="2400" dirty="0" err="1" smtClean="0">
                <a:solidFill>
                  <a:srgbClr val="0070C0"/>
                </a:solidFill>
              </a:rPr>
              <a:t>바벨론의</a:t>
            </a:r>
            <a:r>
              <a:rPr lang="ko-KR" altLang="en-US" sz="2400" dirty="0" smtClean="0">
                <a:solidFill>
                  <a:srgbClr val="0070C0"/>
                </a:solidFill>
              </a:rPr>
              <a:t> 마술적 전문가들을 </a:t>
            </a:r>
            <a:endParaRPr lang="en-US" altLang="ko-KR" sz="2400" dirty="0" smtClean="0">
              <a:solidFill>
                <a:srgbClr val="0070C0"/>
              </a:solidFill>
            </a:endParaRPr>
          </a:p>
          <a:p>
            <a:pPr algn="just" fontAlgn="base"/>
            <a:r>
              <a:rPr lang="en-US" altLang="ko-KR" sz="2400" dirty="0" smtClean="0">
                <a:solidFill>
                  <a:srgbClr val="0070C0"/>
                </a:solidFill>
              </a:rPr>
              <a:t>  </a:t>
            </a:r>
            <a:r>
              <a:rPr lang="ko-KR" altLang="en-US" sz="2400" dirty="0" smtClean="0">
                <a:solidFill>
                  <a:srgbClr val="0070C0"/>
                </a:solidFill>
              </a:rPr>
              <a:t>소집함으로 새로운 사건이 전개되기 시작한다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en-US" altLang="ko-KR" sz="2400" dirty="0" smtClean="0"/>
              <a:t>-3</a:t>
            </a:r>
            <a:r>
              <a:rPr lang="ko-KR" altLang="en-US" sz="2400" dirty="0" smtClean="0"/>
              <a:t>절은 자신이 꾼 꿈을 기억하지 못해 번민하는 모습을 반복하여 진술하고 있는데</a:t>
            </a:r>
            <a:r>
              <a:rPr lang="en-US" altLang="ko-KR" sz="2400" dirty="0" smtClean="0"/>
              <a:t>,</a:t>
            </a:r>
          </a:p>
          <a:p>
            <a:pPr algn="just" fontAlgn="base"/>
            <a:r>
              <a:rPr lang="en-US" altLang="ko-KR" sz="2400" dirty="0" smtClean="0"/>
              <a:t> 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의도적인 것</a:t>
            </a:r>
            <a:r>
              <a:rPr lang="ko-KR" altLang="en-US" sz="2400" dirty="0" smtClean="0"/>
              <a:t>으로 볼 수 있다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smtClean="0"/>
              <a:t>왕의 </a:t>
            </a:r>
            <a:r>
              <a:rPr lang="ko-KR" altLang="en-US" sz="2400" dirty="0" smtClean="0">
                <a:solidFill>
                  <a:srgbClr val="0070C0"/>
                </a:solidFill>
              </a:rPr>
              <a:t>심리적 불안 상태를 강조함으로 </a:t>
            </a:r>
            <a:r>
              <a:rPr lang="ko-KR" altLang="en-US" sz="2400" dirty="0" smtClean="0"/>
              <a:t>독자들에게 꿈의 내용을 알아내지 못한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갈대아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0070C0"/>
                </a:solidFill>
              </a:rPr>
              <a:t>술사들을 죽이라는 극단적인 조치가 비이성적인 결정이 아니라는 사실을 </a:t>
            </a:r>
            <a:endParaRPr lang="en-US" altLang="ko-KR" sz="2400" dirty="0" smtClean="0">
              <a:solidFill>
                <a:srgbClr val="0070C0"/>
              </a:solidFill>
            </a:endParaRPr>
          </a:p>
          <a:p>
            <a:pPr algn="just" fontAlgn="base"/>
            <a:r>
              <a:rPr lang="en-US" altLang="ko-KR" sz="2400" dirty="0" smtClean="0">
                <a:solidFill>
                  <a:srgbClr val="0070C0"/>
                </a:solidFill>
              </a:rPr>
              <a:t>  </a:t>
            </a:r>
            <a:r>
              <a:rPr lang="ko-KR" altLang="en-US" sz="2400" dirty="0" smtClean="0">
                <a:solidFill>
                  <a:srgbClr val="0070C0"/>
                </a:solidFill>
              </a:rPr>
              <a:t>이해하도록 도와 주고 있는 </a:t>
            </a:r>
            <a:r>
              <a:rPr lang="ko-KR" altLang="en-US" sz="2400" dirty="0" smtClean="0"/>
              <a:t>것이다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smtClean="0"/>
              <a:t>꿈을 해석하지 못한 무능한 술사들에게 진노한 왕은 최고의 형벌을 내리도록 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 </a:t>
            </a:r>
            <a:r>
              <a:rPr lang="ko-KR" altLang="en-US" sz="2400" dirty="0" smtClean="0"/>
              <a:t>명하여 바벨론 </a:t>
            </a:r>
            <a:r>
              <a:rPr lang="ko-KR" altLang="en-US" sz="2400" dirty="0" smtClean="0">
                <a:solidFill>
                  <a:srgbClr val="0070C0"/>
                </a:solidFill>
              </a:rPr>
              <a:t>모든 박사들과 더불어 </a:t>
            </a:r>
            <a:r>
              <a:rPr lang="ko-KR" altLang="en-US" sz="2400" dirty="0" err="1" smtClean="0">
                <a:solidFill>
                  <a:srgbClr val="0070C0"/>
                </a:solidFill>
              </a:rPr>
              <a:t>다니엘도</a:t>
            </a:r>
            <a:r>
              <a:rPr lang="ko-KR" altLang="en-US" sz="2400" dirty="0" smtClean="0">
                <a:solidFill>
                  <a:srgbClr val="0070C0"/>
                </a:solidFill>
              </a:rPr>
              <a:t> 죽음의 위기에 처하게 된 것이 </a:t>
            </a:r>
            <a:endParaRPr lang="en-US" altLang="ko-KR" sz="2400" dirty="0" smtClean="0">
              <a:solidFill>
                <a:srgbClr val="0070C0"/>
              </a:solidFill>
            </a:endParaRPr>
          </a:p>
          <a:p>
            <a:pPr algn="just" fontAlgn="base"/>
            <a:r>
              <a:rPr lang="en-US" altLang="ko-KR" sz="2400" dirty="0" smtClean="0">
                <a:solidFill>
                  <a:srgbClr val="0070C0"/>
                </a:solidFill>
              </a:rPr>
              <a:t>  </a:t>
            </a:r>
            <a:r>
              <a:rPr lang="ko-KR" altLang="en-US" sz="2400" dirty="0" smtClean="0">
                <a:solidFill>
                  <a:srgbClr val="0070C0"/>
                </a:solidFill>
              </a:rPr>
              <a:t>첫 번째 장면의 마지막 내용이며 </a:t>
            </a:r>
            <a:r>
              <a:rPr lang="ko-KR" altLang="en-US" sz="2400" dirty="0" smtClean="0"/>
              <a:t>극도로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긴장된 상태로 </a:t>
            </a:r>
            <a:r>
              <a:rPr lang="ko-KR" altLang="en-US" sz="2400" dirty="0" smtClean="0"/>
              <a:t>막을 내린다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2400" dirty="0" smtClean="0">
              <a:solidFill>
                <a:srgbClr val="36B9FA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17780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구   조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577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n-US" altLang="ko-KR" sz="2400" dirty="0" smtClean="0">
                <a:solidFill>
                  <a:srgbClr val="36B9FA"/>
                </a:solidFill>
              </a:rPr>
              <a:t>-</a:t>
            </a:r>
            <a:r>
              <a:rPr lang="ko-KR" altLang="en-US" sz="2400" dirty="0" smtClean="0">
                <a:solidFill>
                  <a:srgbClr val="FF0000"/>
                </a:solidFill>
              </a:rPr>
              <a:t>제</a:t>
            </a:r>
            <a:r>
              <a:rPr lang="en-US" altLang="ko-KR" sz="2400" dirty="0" smtClean="0">
                <a:solidFill>
                  <a:srgbClr val="FF0000"/>
                </a:solidFill>
              </a:rPr>
              <a:t>2</a:t>
            </a:r>
            <a:r>
              <a:rPr lang="ko-KR" altLang="en-US" sz="2400" dirty="0" smtClean="0">
                <a:solidFill>
                  <a:srgbClr val="FF0000"/>
                </a:solidFill>
              </a:rPr>
              <a:t>장면은 </a:t>
            </a:r>
            <a:r>
              <a:rPr lang="en-US" altLang="ko-KR" sz="2400" dirty="0" smtClean="0"/>
              <a:t>14-24</a:t>
            </a:r>
            <a:r>
              <a:rPr lang="ko-KR" altLang="en-US" sz="2400" dirty="0" smtClean="0"/>
              <a:t>절이며 </a:t>
            </a:r>
            <a:r>
              <a:rPr lang="ko-KR" altLang="en-US" sz="2400" dirty="0" err="1" smtClean="0"/>
              <a:t>다니엘의</a:t>
            </a:r>
            <a:r>
              <a:rPr lang="ko-KR" altLang="en-US" sz="2400" dirty="0" smtClean="0"/>
              <a:t> 등장과 활동에 관한 부분이다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500" dirty="0" smtClean="0"/>
          </a:p>
          <a:p>
            <a:pPr algn="just" fontAlgn="base"/>
            <a:r>
              <a:rPr lang="ko-KR" altLang="en-US" sz="2400" dirty="0" smtClean="0">
                <a:solidFill>
                  <a:srgbClr val="36B9FA"/>
                </a:solidFill>
              </a:rPr>
              <a:t> </a:t>
            </a:r>
            <a:r>
              <a:rPr lang="en-US" altLang="ko-KR" sz="2400" dirty="0" smtClean="0"/>
              <a:t>-</a:t>
            </a:r>
            <a:r>
              <a:rPr lang="ko-KR" altLang="en-US" sz="2400" dirty="0" err="1" smtClean="0"/>
              <a:t>다니엘이</a:t>
            </a:r>
            <a:r>
              <a:rPr lang="ko-KR" altLang="en-US" sz="2400" dirty="0" smtClean="0"/>
              <a:t> 궁중에 등장한 동기와 하나님의 계시를 받아 꿈을 해석 할 수 있게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</a:t>
            </a:r>
            <a:r>
              <a:rPr lang="ko-KR" altLang="en-US" sz="2400" dirty="0" smtClean="0"/>
              <a:t> 되었다는 내용을 전하고 있다</a:t>
            </a:r>
            <a:r>
              <a:rPr lang="en-US" altLang="ko-KR" sz="2400" dirty="0" smtClean="0"/>
              <a:t>.</a:t>
            </a:r>
            <a:endParaRPr lang="en-US" altLang="ko-KR" sz="2400" dirty="0" smtClean="0">
              <a:solidFill>
                <a:srgbClr val="36B9FA"/>
              </a:solidFill>
            </a:endParaRPr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err="1" smtClean="0"/>
              <a:t>다니엘이</a:t>
            </a:r>
            <a:r>
              <a:rPr lang="ko-KR" altLang="en-US" sz="2400" dirty="0" smtClean="0"/>
              <a:t> 술사들과 달리 왕의 꿈을 알아내고 해석하는데 성공한 사실을 강조한다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en-US" altLang="ko-KR" sz="2400" dirty="0" smtClean="0"/>
              <a:t>-14</a:t>
            </a:r>
            <a:r>
              <a:rPr lang="ko-KR" altLang="en-US" sz="2400" dirty="0" smtClean="0"/>
              <a:t>절은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두가지</a:t>
            </a:r>
            <a:r>
              <a:rPr lang="ko-KR" altLang="en-US" sz="2400" dirty="0" smtClean="0">
                <a:solidFill>
                  <a:srgbClr val="36B9FA"/>
                </a:solidFill>
              </a:rPr>
              <a:t> 면에서 </a:t>
            </a:r>
            <a:r>
              <a:rPr lang="ko-KR" altLang="en-US" sz="2400" dirty="0" smtClean="0">
                <a:solidFill>
                  <a:srgbClr val="FF0000"/>
                </a:solidFill>
              </a:rPr>
              <a:t>새로운</a:t>
            </a:r>
            <a:r>
              <a:rPr lang="ko-KR" altLang="en-US" sz="2400" dirty="0" smtClean="0">
                <a:solidFill>
                  <a:srgbClr val="36B9FA"/>
                </a:solidFill>
              </a:rPr>
              <a:t> 변화를 </a:t>
            </a:r>
            <a:r>
              <a:rPr lang="ko-KR" altLang="en-US" sz="2400" dirty="0" smtClean="0">
                <a:solidFill>
                  <a:srgbClr val="FF0000"/>
                </a:solidFill>
              </a:rPr>
              <a:t>시도</a:t>
            </a:r>
            <a:r>
              <a:rPr lang="ko-KR" altLang="en-US" sz="2400" dirty="0" smtClean="0">
                <a:solidFill>
                  <a:srgbClr val="36B9FA"/>
                </a:solidFill>
              </a:rPr>
              <a:t>하고 </a:t>
            </a:r>
            <a:r>
              <a:rPr lang="ko-KR" altLang="en-US" sz="2400" dirty="0" smtClean="0"/>
              <a:t>있다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ko-KR" altLang="en-US" sz="2400" dirty="0" smtClean="0">
                <a:solidFill>
                  <a:srgbClr val="FF0000"/>
                </a:solidFill>
              </a:rPr>
              <a:t>첫째로</a:t>
            </a:r>
            <a:r>
              <a:rPr lang="en-US" altLang="ko-KR" sz="2400" dirty="0" smtClean="0">
                <a:solidFill>
                  <a:srgbClr val="36B9FA"/>
                </a:solidFill>
              </a:rPr>
              <a:t>: </a:t>
            </a:r>
            <a:r>
              <a:rPr lang="ko-KR" altLang="en-US" sz="2400" dirty="0" smtClean="0"/>
              <a:t>새로운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등장인물</a:t>
            </a:r>
            <a:r>
              <a:rPr lang="ko-KR" altLang="en-US" sz="2400" dirty="0" smtClean="0"/>
              <a:t>을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문장의 주어로 소개하고 </a:t>
            </a:r>
            <a:r>
              <a:rPr lang="ko-KR" altLang="en-US" sz="2400" dirty="0" smtClean="0"/>
              <a:t>있다는 점이다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새로운 등장인물은 </a:t>
            </a:r>
            <a:r>
              <a:rPr lang="ko-KR" altLang="en-US" sz="2400" dirty="0" err="1" smtClean="0">
                <a:solidFill>
                  <a:srgbClr val="0070C0"/>
                </a:solidFill>
              </a:rPr>
              <a:t>아리옥</a:t>
            </a:r>
            <a:r>
              <a:rPr lang="ko-KR" altLang="en-US" sz="2400" dirty="0" err="1" smtClean="0"/>
              <a:t>이며</a:t>
            </a:r>
            <a:r>
              <a:rPr lang="ko-KR" altLang="en-US" sz="2400" dirty="0" smtClean="0"/>
              <a:t> 왕의 시위대 장관이다</a:t>
            </a:r>
            <a:r>
              <a:rPr lang="en-US" altLang="ko-KR" sz="2400" dirty="0" smtClean="0"/>
              <a:t>. </a:t>
            </a:r>
            <a:r>
              <a:rPr lang="ko-KR" altLang="en-US" sz="2400" dirty="0" err="1" smtClean="0"/>
              <a:t>아리옥은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두번째</a:t>
            </a:r>
            <a:r>
              <a:rPr lang="ko-KR" altLang="en-US" sz="2400" dirty="0" smtClean="0"/>
              <a:t> 장면에서 왕과 </a:t>
            </a:r>
            <a:r>
              <a:rPr lang="ko-KR" altLang="en-US" sz="2400" dirty="0" err="1" smtClean="0"/>
              <a:t>다니엘의</a:t>
            </a:r>
            <a:r>
              <a:rPr lang="ko-KR" altLang="en-US" sz="2400" dirty="0" smtClean="0"/>
              <a:t> 중간 역할을 담당하는 자로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왕과 </a:t>
            </a:r>
            <a:r>
              <a:rPr lang="ko-KR" altLang="en-US" sz="2400" b="1" dirty="0" err="1" smtClean="0">
                <a:solidFill>
                  <a:srgbClr val="0070C0"/>
                </a:solidFill>
              </a:rPr>
              <a:t>다니엘을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 연결하는 중개자다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err="1" smtClean="0"/>
              <a:t>아리옥은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베발론</a:t>
            </a:r>
            <a:r>
              <a:rPr lang="ko-KR" altLang="en-US" sz="2400" dirty="0" smtClean="0"/>
              <a:t> 박사들을 죽이라는 왕의 명령을 </a:t>
            </a:r>
            <a:r>
              <a:rPr lang="ko-KR" altLang="en-US" sz="2400" dirty="0" err="1" smtClean="0"/>
              <a:t>다니엘에게</a:t>
            </a:r>
            <a:r>
              <a:rPr lang="ko-KR" altLang="en-US" sz="2400" dirty="0" smtClean="0"/>
              <a:t> 알려 주었으며</a:t>
            </a:r>
            <a:r>
              <a:rPr lang="en-US" altLang="ko-KR" sz="2400" dirty="0" smtClean="0"/>
              <a:t>,</a:t>
            </a:r>
          </a:p>
          <a:p>
            <a:pPr algn="just" fontAlgn="base"/>
            <a:r>
              <a:rPr lang="ko-KR" altLang="en-US" sz="2400" dirty="0" smtClean="0"/>
              <a:t>후에 계시를 통해 꿈의 내용을 알게 된 </a:t>
            </a:r>
            <a:r>
              <a:rPr lang="ko-KR" altLang="en-US" sz="2400" dirty="0" err="1" smtClean="0"/>
              <a:t>다니엘을</a:t>
            </a:r>
            <a:r>
              <a:rPr lang="ko-KR" altLang="en-US" sz="2400" dirty="0" smtClean="0"/>
              <a:t> 왕 앞으로 인도한다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ko-KR" altLang="en-US" sz="2400" dirty="0" smtClean="0">
                <a:solidFill>
                  <a:srgbClr val="FF0000"/>
                </a:solidFill>
              </a:rPr>
              <a:t>둘째로</a:t>
            </a:r>
            <a:r>
              <a:rPr lang="en-US" altLang="ko-KR" sz="2400" dirty="0" smtClean="0">
                <a:solidFill>
                  <a:srgbClr val="36B9FA"/>
                </a:solidFill>
              </a:rPr>
              <a:t>: 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이에</a:t>
            </a:r>
            <a:r>
              <a:rPr lang="en-US" altLang="ko-KR" sz="2400" b="1" dirty="0" smtClean="0">
                <a:solidFill>
                  <a:srgbClr val="0070C0"/>
                </a:solidFill>
              </a:rPr>
              <a:t>/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그래서 </a:t>
            </a:r>
            <a:r>
              <a:rPr lang="ko-KR" altLang="en-US" sz="2400" dirty="0" smtClean="0"/>
              <a:t>라는 단어를 통해 사건의 일반적인 흐름을 중단하고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         </a:t>
            </a:r>
            <a:r>
              <a:rPr lang="ko-KR" altLang="en-US" sz="2400" dirty="0" smtClean="0"/>
              <a:t>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새로운 상황의 전개를 준비시키고 </a:t>
            </a:r>
            <a:r>
              <a:rPr lang="ko-KR" altLang="en-US" sz="2400" dirty="0" smtClean="0"/>
              <a:t>있다</a:t>
            </a:r>
            <a:r>
              <a:rPr lang="en-US" altLang="ko-KR" sz="2400" dirty="0" smtClean="0"/>
              <a:t>.</a:t>
            </a:r>
            <a:endParaRPr lang="en-US" altLang="ko-KR" sz="2400" dirty="0" smtClean="0">
              <a:solidFill>
                <a:srgbClr val="36B9FA"/>
              </a:solidFill>
            </a:endParaRPr>
          </a:p>
          <a:p>
            <a:pPr algn="just" fontAlgn="base"/>
            <a:r>
              <a:rPr lang="en-US" altLang="ko-KR" sz="2400" dirty="0" smtClean="0"/>
              <a:t>  -</a:t>
            </a:r>
            <a:r>
              <a:rPr lang="ko-KR" altLang="en-US" sz="2400" dirty="0" smtClean="0"/>
              <a:t>왕의 명령은 </a:t>
            </a:r>
            <a:r>
              <a:rPr lang="ko-KR" altLang="en-US" sz="2400" dirty="0" err="1" smtClean="0"/>
              <a:t>바벨론의</a:t>
            </a:r>
            <a:r>
              <a:rPr lang="ko-KR" altLang="en-US" sz="2400" dirty="0" smtClean="0"/>
              <a:t> 모든 박사들이 죽임을 당해야 하는 일촉즉발의 위기</a:t>
            </a:r>
            <a:endParaRPr lang="en-US" altLang="ko-KR" sz="2400" dirty="0" smtClean="0"/>
          </a:p>
          <a:p>
            <a:pPr algn="just" fontAlgn="base"/>
            <a:r>
              <a:rPr lang="ko-KR" altLang="en-US" sz="2400" dirty="0" smtClean="0"/>
              <a:t>   상황에서 </a:t>
            </a:r>
            <a:r>
              <a:rPr lang="ko-KR" altLang="en-US" sz="2400" dirty="0" err="1" smtClean="0"/>
              <a:t>다니엘이</a:t>
            </a:r>
            <a:r>
              <a:rPr lang="ko-KR" altLang="en-US" sz="2400" dirty="0" smtClean="0"/>
              <a:t> 그 소식을 듣게 되었고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다니엘이</a:t>
            </a:r>
            <a:r>
              <a:rPr lang="ko-KR" altLang="en-US" sz="2400" dirty="0" smtClean="0"/>
              <a:t> 왕을 만나 꿈을 풀이할 수</a:t>
            </a:r>
            <a:endParaRPr lang="en-US" altLang="ko-KR" sz="2400" dirty="0" smtClean="0"/>
          </a:p>
          <a:p>
            <a:pPr algn="just" fontAlgn="base"/>
            <a:r>
              <a:rPr lang="ko-KR" altLang="en-US" sz="2400" dirty="0" smtClean="0"/>
              <a:t>    있는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시간적 여유를 얻어 </a:t>
            </a:r>
            <a:r>
              <a:rPr lang="ko-KR" altLang="en-US" sz="2400" dirty="0" smtClean="0">
                <a:solidFill>
                  <a:srgbClr val="0070C0"/>
                </a:solidFill>
              </a:rPr>
              <a:t>냄으로 그들이 목숨은 가까스로 구제될 </a:t>
            </a:r>
            <a:r>
              <a:rPr lang="ko-KR" altLang="en-US" sz="2400" dirty="0" smtClean="0"/>
              <a:t>수 있었다</a:t>
            </a:r>
            <a:r>
              <a:rPr lang="en-US" altLang="ko-KR" sz="2400" dirty="0" smtClean="0"/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17780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구   조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5055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n-US" altLang="ko-KR" sz="2400" dirty="0" smtClean="0">
                <a:solidFill>
                  <a:srgbClr val="36B9FA"/>
                </a:solidFill>
              </a:rPr>
              <a:t>-</a:t>
            </a:r>
            <a:r>
              <a:rPr lang="ko-KR" altLang="en-US" sz="2400" dirty="0" smtClean="0">
                <a:solidFill>
                  <a:srgbClr val="36B9FA"/>
                </a:solidFill>
              </a:rPr>
              <a:t>제</a:t>
            </a:r>
            <a:r>
              <a:rPr lang="en-US" altLang="ko-KR" sz="2400" dirty="0" smtClean="0">
                <a:solidFill>
                  <a:srgbClr val="36B9FA"/>
                </a:solidFill>
              </a:rPr>
              <a:t>2</a:t>
            </a:r>
            <a:r>
              <a:rPr lang="ko-KR" altLang="en-US" sz="2400" dirty="0" smtClean="0">
                <a:solidFill>
                  <a:srgbClr val="36B9FA"/>
                </a:solidFill>
              </a:rPr>
              <a:t>장면은 </a:t>
            </a:r>
            <a:r>
              <a:rPr lang="en-US" altLang="ko-KR" sz="2400" dirty="0" smtClean="0"/>
              <a:t>14-24</a:t>
            </a:r>
            <a:r>
              <a:rPr lang="ko-KR" altLang="en-US" sz="2400" dirty="0" smtClean="0"/>
              <a:t>절이며 </a:t>
            </a:r>
            <a:r>
              <a:rPr lang="ko-KR" altLang="en-US" sz="2400" dirty="0" err="1" smtClean="0"/>
              <a:t>다니엘의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등장과 활동에 </a:t>
            </a:r>
            <a:r>
              <a:rPr lang="ko-KR" altLang="en-US" sz="2400" dirty="0" smtClean="0"/>
              <a:t>관한 부분이다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800" dirty="0" smtClean="0"/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smtClean="0"/>
              <a:t>왕의 살해 명령은 유보되었고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첫 번째 장면에 나타났던 인물들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박사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술객</a:t>
            </a:r>
            <a:r>
              <a:rPr lang="en-US" altLang="ko-KR" sz="2400" dirty="0" smtClean="0"/>
              <a:t>,</a:t>
            </a:r>
            <a:r>
              <a:rPr lang="ko-KR" altLang="en-US" sz="2400" dirty="0" err="1" smtClean="0"/>
              <a:t>점장이</a:t>
            </a:r>
            <a:r>
              <a:rPr lang="en-US" altLang="ko-KR" sz="2400" dirty="0" smtClean="0"/>
              <a:t>,</a:t>
            </a:r>
          </a:p>
          <a:p>
            <a:pPr algn="just" fontAlgn="base"/>
            <a:r>
              <a:rPr lang="en-US" altLang="ko-KR" sz="2400" dirty="0" smtClean="0"/>
              <a:t>  </a:t>
            </a:r>
            <a:r>
              <a:rPr lang="ko-KR" altLang="en-US" sz="2400" dirty="0" err="1" smtClean="0"/>
              <a:t>갈대아술사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은 더 이상 관심의 대상이 아니며</a:t>
            </a:r>
            <a:r>
              <a:rPr lang="en-US" altLang="ko-KR" sz="2400" dirty="0" smtClean="0"/>
              <a:t>, </a:t>
            </a:r>
            <a:r>
              <a:rPr lang="ko-KR" altLang="en-US" sz="2400" dirty="0" smtClean="0">
                <a:solidFill>
                  <a:srgbClr val="FF0000"/>
                </a:solidFill>
              </a:rPr>
              <a:t>오직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다니엘만이</a:t>
            </a:r>
            <a:r>
              <a:rPr lang="ko-KR" altLang="en-US" sz="2400" dirty="0" smtClean="0">
                <a:solidFill>
                  <a:srgbClr val="FF0000"/>
                </a:solidFill>
              </a:rPr>
              <a:t> </a:t>
            </a:r>
            <a:r>
              <a:rPr lang="ko-KR" altLang="en-US" sz="2400" dirty="0" err="1" smtClean="0"/>
              <a:t>바벨론의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  <a:p>
            <a:pPr algn="just" fontAlgn="base"/>
            <a:r>
              <a:rPr lang="ko-KR" altLang="en-US" sz="2400" dirty="0" smtClean="0"/>
              <a:t>  박사들을 대신하여 왕의 </a:t>
            </a:r>
            <a:r>
              <a:rPr lang="ko-KR" altLang="en-US" sz="2400" dirty="0" smtClean="0">
                <a:solidFill>
                  <a:srgbClr val="FF0000"/>
                </a:solidFill>
              </a:rPr>
              <a:t>꿈을 풀이할 수 </a:t>
            </a:r>
            <a:r>
              <a:rPr lang="ko-KR" altLang="en-US" sz="2400" dirty="0" smtClean="0"/>
              <a:t>있는 </a:t>
            </a:r>
            <a:r>
              <a:rPr lang="ko-KR" altLang="en-US" sz="2400" dirty="0" smtClean="0">
                <a:solidFill>
                  <a:srgbClr val="FF0000"/>
                </a:solidFill>
              </a:rPr>
              <a:t>유일한 인물로 부각</a:t>
            </a:r>
            <a:r>
              <a:rPr lang="ko-KR" altLang="en-US" sz="2400" dirty="0" smtClean="0"/>
              <a:t>된다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다니엘</a:t>
            </a:r>
            <a:r>
              <a:rPr lang="ko-KR" altLang="en-US" sz="2400" dirty="0" err="1" smtClean="0"/>
              <a:t>만이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0070C0"/>
                </a:solidFill>
              </a:rPr>
              <a:t>사건 해결의 </a:t>
            </a:r>
            <a:r>
              <a:rPr lang="ko-KR" altLang="en-US" sz="2400" dirty="0" smtClean="0">
                <a:solidFill>
                  <a:srgbClr val="FF0000"/>
                </a:solidFill>
              </a:rPr>
              <a:t>주도권</a:t>
            </a:r>
            <a:r>
              <a:rPr lang="ko-KR" altLang="en-US" sz="2400" dirty="0" smtClean="0"/>
              <a:t>을 쥐게 되었고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친구들과의 협력 기도를 통해</a:t>
            </a:r>
            <a:endParaRPr lang="en-US" altLang="ko-KR" sz="2400" dirty="0" smtClean="0"/>
          </a:p>
          <a:p>
            <a:pPr algn="just" fontAlgn="base"/>
            <a:r>
              <a:rPr lang="ko-KR" altLang="en-US" sz="2400" dirty="0" smtClean="0"/>
              <a:t>  </a:t>
            </a:r>
            <a:r>
              <a:rPr lang="ko-KR" altLang="en-US" sz="2400" dirty="0" smtClean="0">
                <a:solidFill>
                  <a:srgbClr val="0070C0"/>
                </a:solidFill>
              </a:rPr>
              <a:t>하나님의 개입을 기다리게 되는데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이런 신앙적인 행동은 </a:t>
            </a:r>
            <a:r>
              <a:rPr lang="ko-KR" altLang="en-US" sz="2400" dirty="0" smtClean="0">
                <a:solidFill>
                  <a:srgbClr val="0070C0"/>
                </a:solidFill>
              </a:rPr>
              <a:t>바벨론 술사들에게는</a:t>
            </a:r>
            <a:endParaRPr lang="en-US" altLang="ko-KR" sz="2400" dirty="0" smtClean="0">
              <a:solidFill>
                <a:srgbClr val="0070C0"/>
              </a:solidFill>
            </a:endParaRPr>
          </a:p>
          <a:p>
            <a:pPr algn="just" fontAlgn="base"/>
            <a:r>
              <a:rPr lang="ko-KR" altLang="en-US" sz="2400" dirty="0" smtClean="0"/>
              <a:t>  </a:t>
            </a:r>
            <a:r>
              <a:rPr lang="ko-KR" altLang="en-US" sz="2400" dirty="0" smtClean="0">
                <a:solidFill>
                  <a:srgbClr val="0070C0"/>
                </a:solidFill>
              </a:rPr>
              <a:t>발견</a:t>
            </a:r>
            <a:r>
              <a:rPr lang="ko-KR" altLang="en-US" sz="2400" dirty="0" smtClean="0"/>
              <a:t>할 수 </a:t>
            </a:r>
            <a:r>
              <a:rPr lang="ko-KR" altLang="en-US" sz="2400" dirty="0" smtClean="0">
                <a:solidFill>
                  <a:srgbClr val="0070C0"/>
                </a:solidFill>
              </a:rPr>
              <a:t>없었던 일</a:t>
            </a:r>
            <a:r>
              <a:rPr lang="ko-KR" altLang="en-US" sz="2400" dirty="0" smtClean="0"/>
              <a:t>이다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하나님만</a:t>
            </a:r>
            <a:r>
              <a:rPr lang="ko-KR" altLang="en-US" sz="2400" dirty="0" smtClean="0"/>
              <a:t>이 꿈의 정체를 정확하게 알고 계신 분임을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인정하는 모습에서 </a:t>
            </a:r>
            <a:r>
              <a:rPr lang="ko-KR" altLang="en-US" sz="2400" dirty="0" smtClean="0">
                <a:solidFill>
                  <a:srgbClr val="FF0000"/>
                </a:solidFill>
              </a:rPr>
              <a:t>참된 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pPr algn="just" fontAlgn="base"/>
            <a:r>
              <a:rPr lang="en-US" altLang="ko-KR" sz="2400" dirty="0" smtClean="0">
                <a:solidFill>
                  <a:srgbClr val="FF0000"/>
                </a:solidFill>
              </a:rPr>
              <a:t>  </a:t>
            </a:r>
            <a:r>
              <a:rPr lang="ko-KR" altLang="en-US" sz="2400" dirty="0" smtClean="0">
                <a:solidFill>
                  <a:srgbClr val="FF0000"/>
                </a:solidFill>
              </a:rPr>
              <a:t>지혜자</a:t>
            </a:r>
            <a:r>
              <a:rPr lang="ko-KR" altLang="en-US" sz="2400" dirty="0" smtClean="0"/>
              <a:t>는 </a:t>
            </a:r>
            <a:r>
              <a:rPr lang="ko-KR" altLang="en-US" sz="2400" b="1" dirty="0" smtClean="0">
                <a:solidFill>
                  <a:schemeClr val="accent1">
                    <a:lumMod val="75000"/>
                  </a:schemeClr>
                </a:solidFill>
              </a:rPr>
              <a:t>하나님을 경외하는 자임</a:t>
            </a:r>
            <a:r>
              <a:rPr lang="ko-KR" altLang="en-US" sz="2400" dirty="0" smtClean="0"/>
              <a:t>을 보여 주고 있다</a:t>
            </a:r>
            <a:r>
              <a:rPr lang="en-US" altLang="ko-KR" sz="2400" dirty="0" smtClean="0"/>
              <a:t>.</a:t>
            </a:r>
          </a:p>
          <a:p>
            <a:pPr algn="just" fontAlgn="base">
              <a:buFontTx/>
              <a:buChar char="-"/>
            </a:pPr>
            <a:r>
              <a:rPr lang="ko-KR" altLang="en-US" sz="2400" dirty="0" smtClean="0"/>
              <a:t>이것은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다니엘의</a:t>
            </a:r>
            <a:r>
              <a:rPr lang="ko-KR" altLang="en-US" sz="2400" dirty="0" smtClean="0">
                <a:solidFill>
                  <a:srgbClr val="FF0000"/>
                </a:solidFill>
              </a:rPr>
              <a:t> 꿈 풀이 지혜가 </a:t>
            </a:r>
            <a:r>
              <a:rPr lang="ko-KR" altLang="en-US" sz="2400" dirty="0" smtClean="0"/>
              <a:t>바벨론 현자들이 갖고 있는 </a:t>
            </a:r>
            <a:r>
              <a:rPr lang="ko-KR" altLang="en-US" sz="2400" b="1" dirty="0" err="1" smtClean="0">
                <a:solidFill>
                  <a:srgbClr val="36B9FA"/>
                </a:solidFill>
              </a:rPr>
              <a:t>복술적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 지혜와는 </a:t>
            </a:r>
            <a:endParaRPr lang="en-US" altLang="ko-KR" sz="2400" b="1" dirty="0" smtClean="0">
              <a:solidFill>
                <a:srgbClr val="36B9FA"/>
              </a:solidFill>
            </a:endParaRPr>
          </a:p>
          <a:p>
            <a:pPr algn="just" fontAlgn="base"/>
            <a:r>
              <a:rPr lang="en-US" altLang="ko-KR" sz="2400" dirty="0" smtClean="0"/>
              <a:t> 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근본적으로 다른 것임을 알게 해 주는 것</a:t>
            </a:r>
            <a:r>
              <a:rPr lang="ko-KR" altLang="en-US" sz="2400" dirty="0" smtClean="0"/>
              <a:t>이다</a:t>
            </a:r>
            <a:r>
              <a:rPr lang="en-US" altLang="ko-KR" sz="2400" dirty="0" smtClean="0"/>
              <a:t>.</a:t>
            </a:r>
          </a:p>
          <a:p>
            <a:pPr algn="just" fontAlgn="base">
              <a:buFontTx/>
              <a:buChar char="-"/>
            </a:pPr>
            <a:r>
              <a:rPr lang="en-US" altLang="ko-KR" sz="2400" dirty="0" smtClean="0"/>
              <a:t>19</a:t>
            </a:r>
            <a:r>
              <a:rPr lang="ko-KR" altLang="en-US" sz="2400" dirty="0" smtClean="0"/>
              <a:t>절은 놀라운 방법으로 응답하시는 하나님의 응답을 전하고 있는데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다니엘이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 </a:t>
            </a:r>
            <a:r>
              <a:rPr lang="ko-KR" altLang="en-US" sz="2400" dirty="0" smtClean="0">
                <a:solidFill>
                  <a:srgbClr val="0070C0"/>
                </a:solidFill>
              </a:rPr>
              <a:t>계시를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0070C0"/>
                </a:solidFill>
              </a:rPr>
              <a:t>통해 왕이 꾼 꿈을 알 수 있었다는 것을 </a:t>
            </a:r>
            <a:r>
              <a:rPr lang="ko-KR" altLang="en-US" sz="2400" dirty="0" smtClean="0"/>
              <a:t>짧고 </a:t>
            </a:r>
            <a:r>
              <a:rPr lang="ko-KR" altLang="en-US" sz="2400" dirty="0" smtClean="0">
                <a:solidFill>
                  <a:srgbClr val="0070C0"/>
                </a:solidFill>
              </a:rPr>
              <a:t>간접적으로 암시하고 </a:t>
            </a:r>
            <a:r>
              <a:rPr lang="ko-KR" altLang="en-US" sz="2400" dirty="0" smtClean="0"/>
              <a:t>있다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17780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구   조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n-US" altLang="ko-KR" sz="2400" dirty="0" smtClean="0">
                <a:solidFill>
                  <a:srgbClr val="36B9FA"/>
                </a:solidFill>
              </a:rPr>
              <a:t>-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제</a:t>
            </a:r>
            <a:r>
              <a:rPr lang="en-US" altLang="ko-KR" sz="2400" b="1" dirty="0" smtClean="0">
                <a:solidFill>
                  <a:srgbClr val="36B9FA"/>
                </a:solidFill>
              </a:rPr>
              <a:t>2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장면은 </a:t>
            </a:r>
            <a:r>
              <a:rPr lang="en-US" altLang="ko-KR" sz="2400" dirty="0" smtClean="0"/>
              <a:t>14-24</a:t>
            </a:r>
            <a:r>
              <a:rPr lang="ko-KR" altLang="en-US" sz="2400" dirty="0" smtClean="0"/>
              <a:t>절이며 </a:t>
            </a:r>
            <a:r>
              <a:rPr lang="ko-KR" altLang="en-US" sz="2400" dirty="0" err="1" smtClean="0"/>
              <a:t>다니엘의</a:t>
            </a:r>
            <a:r>
              <a:rPr lang="ko-KR" altLang="en-US" sz="2400" dirty="0" smtClean="0"/>
              <a:t> 등장과 활동에 관한 부분이다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500" dirty="0" smtClean="0"/>
          </a:p>
          <a:p>
            <a:pPr algn="just" fontAlgn="base"/>
            <a:r>
              <a:rPr lang="en-US" altLang="ko-KR" sz="2400" dirty="0" smtClean="0"/>
              <a:t>-20-23</a:t>
            </a:r>
            <a:r>
              <a:rPr lang="ko-KR" altLang="en-US" sz="2400" dirty="0" smtClean="0"/>
              <a:t>절은 하나님의 도우심에 대한 찬양과 감사의 시로 마무리 된다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en-US" altLang="ko-KR" sz="2400" dirty="0" smtClean="0"/>
              <a:t>  2</a:t>
            </a:r>
            <a:r>
              <a:rPr lang="ko-KR" altLang="en-US" sz="2400" dirty="0" smtClean="0"/>
              <a:t>장면은 </a:t>
            </a:r>
            <a:r>
              <a:rPr lang="ko-KR" altLang="en-US" sz="2400" dirty="0" err="1" smtClean="0"/>
              <a:t>다니엘은</a:t>
            </a:r>
            <a:r>
              <a:rPr lang="ko-KR" altLang="en-US" sz="2400" dirty="0" smtClean="0"/>
              <a:t> 하나님의 도우심으로 왕의 꿈의 내용을 알아낼 수 있었고</a:t>
            </a:r>
            <a:r>
              <a:rPr lang="en-US" altLang="ko-KR" sz="2400" dirty="0" smtClean="0"/>
              <a:t>, </a:t>
            </a:r>
          </a:p>
          <a:p>
            <a:pPr algn="just" fontAlgn="base"/>
            <a:r>
              <a:rPr lang="en-US" altLang="ko-KR" sz="2400" dirty="0" smtClean="0"/>
              <a:t>  </a:t>
            </a:r>
            <a:r>
              <a:rPr lang="ko-KR" altLang="en-US" sz="2400" dirty="0" smtClean="0"/>
              <a:t>하나님만이 유일한 참된 신이라는 것을 강하게 증언하고 있다고 할 수 있다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1400" dirty="0" smtClean="0">
              <a:solidFill>
                <a:srgbClr val="36B9FA"/>
              </a:solidFill>
            </a:endParaRPr>
          </a:p>
          <a:p>
            <a:pPr algn="just" fontAlgn="base"/>
            <a:r>
              <a:rPr lang="ko-KR" altLang="en-US" sz="2400" b="1" dirty="0" smtClean="0">
                <a:solidFill>
                  <a:srgbClr val="36B9FA"/>
                </a:solidFill>
              </a:rPr>
              <a:t>제</a:t>
            </a:r>
            <a:r>
              <a:rPr lang="en-US" altLang="ko-KR" sz="2400" b="1" dirty="0" smtClean="0">
                <a:solidFill>
                  <a:srgbClr val="36B9FA"/>
                </a:solidFill>
              </a:rPr>
              <a:t>3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장면은 </a:t>
            </a:r>
            <a:r>
              <a:rPr lang="en-US" altLang="ko-KR" sz="2400" dirty="0" smtClean="0"/>
              <a:t>25-45</a:t>
            </a:r>
            <a:r>
              <a:rPr lang="ko-KR" altLang="en-US" sz="2400" dirty="0" smtClean="0"/>
              <a:t>절이며 비밀의 열쇠를 갖고 왕 앞에 등장한 </a:t>
            </a:r>
            <a:r>
              <a:rPr lang="ko-KR" altLang="en-US" sz="2400" dirty="0" err="1" smtClean="0"/>
              <a:t>다니엘의</a:t>
            </a:r>
            <a:r>
              <a:rPr lang="ko-KR" altLang="en-US" sz="2400" dirty="0" smtClean="0"/>
              <a:t> 모습 보도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다니엘의</a:t>
            </a:r>
            <a:r>
              <a:rPr lang="ko-KR" altLang="en-US" sz="2400" dirty="0" smtClean="0">
                <a:solidFill>
                  <a:srgbClr val="FF0000"/>
                </a:solidFill>
              </a:rPr>
              <a:t>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해몽</a:t>
            </a:r>
            <a:r>
              <a:rPr lang="ko-KR" altLang="en-US" sz="2400" dirty="0" smtClean="0">
                <a:solidFill>
                  <a:srgbClr val="FF0000"/>
                </a:solidFill>
              </a:rPr>
              <a:t> 부분은 </a:t>
            </a:r>
            <a:r>
              <a:rPr lang="en-US" altLang="ko-KR" sz="2400" b="1" dirty="0" smtClean="0"/>
              <a:t>2</a:t>
            </a:r>
            <a:r>
              <a:rPr lang="ko-KR" altLang="en-US" sz="2400" b="1" dirty="0" smtClean="0"/>
              <a:t>장 </a:t>
            </a:r>
            <a:r>
              <a:rPr lang="ko-KR" altLang="en-US" sz="2400" dirty="0" smtClean="0"/>
              <a:t>전체에서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가장 중요한 부분이며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분량 면에서도 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 3</a:t>
            </a:r>
            <a:r>
              <a:rPr lang="ko-KR" altLang="en-US" sz="2400" dirty="0" smtClean="0"/>
              <a:t>분의 </a:t>
            </a:r>
            <a:r>
              <a:rPr lang="en-US" altLang="ko-KR" sz="2400" dirty="0" smtClean="0"/>
              <a:t>1</a:t>
            </a:r>
            <a:r>
              <a:rPr lang="ko-KR" altLang="en-US" sz="2400" dirty="0" smtClean="0"/>
              <a:t>을 훨씬 넘어서고 있다</a:t>
            </a:r>
            <a:r>
              <a:rPr lang="en-US" altLang="ko-KR" sz="2400" dirty="0" smtClean="0"/>
              <a:t>. </a:t>
            </a:r>
            <a:r>
              <a:rPr lang="ko-KR" altLang="en-US" sz="2400" dirty="0" err="1" smtClean="0"/>
              <a:t>세번째</a:t>
            </a:r>
            <a:r>
              <a:rPr lang="ko-KR" altLang="en-US" sz="2400" dirty="0" smtClean="0"/>
              <a:t> 장면을 이끄는 </a:t>
            </a:r>
            <a:r>
              <a:rPr lang="en-US" altLang="ko-KR" sz="2400" dirty="0" smtClean="0"/>
              <a:t>25</a:t>
            </a:r>
            <a:r>
              <a:rPr lang="ko-KR" altLang="en-US" sz="2400" dirty="0" smtClean="0"/>
              <a:t>절은 </a:t>
            </a:r>
            <a:r>
              <a:rPr lang="ko-KR" altLang="en-US" sz="2400" dirty="0" err="1" smtClean="0"/>
              <a:t>아리옥이</a:t>
            </a:r>
            <a:r>
              <a:rPr lang="ko-KR" altLang="en-US" sz="2400" dirty="0" smtClean="0"/>
              <a:t> 꿈을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</a:t>
            </a:r>
            <a:r>
              <a:rPr lang="ko-KR" altLang="en-US" sz="2400" dirty="0" smtClean="0"/>
              <a:t> 풀이한 </a:t>
            </a:r>
            <a:r>
              <a:rPr lang="ko-KR" altLang="en-US" sz="2400" dirty="0" err="1" smtClean="0"/>
              <a:t>다니엘을</a:t>
            </a:r>
            <a:r>
              <a:rPr lang="ko-KR" altLang="en-US" sz="2400" dirty="0" smtClean="0"/>
              <a:t> 왕 앞으로 데리고 가 연결시켜주는 조연 역할을 하고 있다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en-US" altLang="ko-KR" sz="2400" dirty="0" smtClean="0"/>
              <a:t>-27</a:t>
            </a:r>
            <a:r>
              <a:rPr lang="ko-KR" altLang="en-US" sz="2400" dirty="0" smtClean="0"/>
              <a:t>절부터 </a:t>
            </a:r>
            <a:r>
              <a:rPr lang="ko-KR" altLang="en-US" sz="2400" dirty="0" err="1" smtClean="0"/>
              <a:t>다니엘의</a:t>
            </a:r>
            <a:r>
              <a:rPr lang="ko-KR" altLang="en-US" sz="2400" dirty="0" smtClean="0"/>
              <a:t> 말이 시작되어 </a:t>
            </a:r>
            <a:r>
              <a:rPr lang="en-US" altLang="ko-KR" sz="2400" dirty="0" smtClean="0"/>
              <a:t>45</a:t>
            </a:r>
            <a:r>
              <a:rPr lang="ko-KR" altLang="en-US" sz="2400" dirty="0" smtClean="0"/>
              <a:t>절까지 계속 되는데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세계의 네 제국의 </a:t>
            </a:r>
            <a:endParaRPr lang="en-US" altLang="ko-KR" sz="2400" b="1" dirty="0" smtClean="0">
              <a:solidFill>
                <a:srgbClr val="FF0000"/>
              </a:solidFill>
            </a:endParaRPr>
          </a:p>
          <a:p>
            <a:pPr algn="just" fontAlgn="base"/>
            <a:r>
              <a:rPr lang="en-US" altLang="ko-KR" sz="2400" b="1" dirty="0" smtClean="0">
                <a:solidFill>
                  <a:srgbClr val="FF0000"/>
                </a:solidFill>
              </a:rPr>
              <a:t> 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흥망성쇠를</a:t>
            </a:r>
            <a:r>
              <a:rPr lang="ko-KR" altLang="en-US" sz="2400" dirty="0" smtClean="0"/>
              <a:t> 설명한 </a:t>
            </a:r>
            <a:r>
              <a:rPr lang="ko-KR" altLang="en-US" sz="2400" dirty="0" err="1" smtClean="0"/>
              <a:t>다니엘의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꿈풀이는</a:t>
            </a:r>
            <a:r>
              <a:rPr lang="ko-KR" altLang="en-US" sz="2400" dirty="0" smtClean="0"/>
              <a:t> 전형적인 </a:t>
            </a:r>
            <a:r>
              <a:rPr lang="ko-KR" altLang="en-US" sz="2400" dirty="0" err="1" smtClean="0"/>
              <a:t>알레고리적</a:t>
            </a:r>
            <a:r>
              <a:rPr lang="ko-KR" altLang="en-US" sz="2400" dirty="0" smtClean="0"/>
              <a:t> 해석에 속한다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ko-KR" altLang="en-US" sz="2400" dirty="0" smtClean="0"/>
              <a:t> 세 번째 장면에서 </a:t>
            </a:r>
            <a:r>
              <a:rPr lang="ko-KR" altLang="en-US" sz="2400" b="1" dirty="0" smtClean="0"/>
              <a:t>실제적인 주인공은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다니엘</a:t>
            </a:r>
            <a:r>
              <a:rPr lang="ko-KR" altLang="en-US" sz="2400" dirty="0" err="1" smtClean="0"/>
              <a:t>이며</a:t>
            </a:r>
            <a:r>
              <a:rPr lang="ko-KR" altLang="en-US" sz="2400" dirty="0" smtClean="0"/>
              <a:t> 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꿈을 주신 이는 보이지 않는 </a:t>
            </a:r>
            <a:endParaRPr lang="en-US" altLang="ko-KR" sz="2400" b="1" dirty="0" smtClean="0">
              <a:solidFill>
                <a:srgbClr val="36B9FA"/>
              </a:solidFill>
            </a:endParaRPr>
          </a:p>
          <a:p>
            <a:pPr algn="just" fontAlgn="base"/>
            <a:r>
              <a:rPr lang="ko-KR" altLang="en-US" sz="2400" b="1" dirty="0" smtClean="0">
                <a:solidFill>
                  <a:srgbClr val="36B9FA"/>
                </a:solidFill>
              </a:rPr>
              <a:t> 하늘의 하나님이라는 것을 강조하며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왕에게 자세하게 신상의 의미에 대해 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  </a:t>
            </a:r>
            <a:r>
              <a:rPr lang="ko-KR" altLang="en-US" sz="2400" dirty="0" smtClean="0"/>
              <a:t>설명해 준다</a:t>
            </a:r>
            <a:r>
              <a:rPr lang="en-US" altLang="ko-KR" sz="2400" dirty="0" smtClean="0"/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17780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구   조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sz="2400" b="1" dirty="0" smtClean="0">
                <a:solidFill>
                  <a:srgbClr val="36B9FA"/>
                </a:solidFill>
              </a:rPr>
              <a:t>제</a:t>
            </a:r>
            <a:r>
              <a:rPr lang="en-US" altLang="ko-KR" sz="2400" b="1" dirty="0" smtClean="0">
                <a:solidFill>
                  <a:srgbClr val="36B9FA"/>
                </a:solidFill>
              </a:rPr>
              <a:t>4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장면은 </a:t>
            </a:r>
            <a:r>
              <a:rPr lang="en-US" altLang="ko-KR" sz="2400" dirty="0" smtClean="0"/>
              <a:t>46-49a</a:t>
            </a:r>
            <a:r>
              <a:rPr lang="ko-KR" altLang="en-US" sz="2400" dirty="0" smtClean="0"/>
              <a:t>절 이며 꿈의 해석을 들은 </a:t>
            </a:r>
            <a:r>
              <a:rPr lang="ko-KR" altLang="en-US" sz="2400" dirty="0" smtClean="0">
                <a:solidFill>
                  <a:srgbClr val="FF0000"/>
                </a:solidFill>
              </a:rPr>
              <a:t>왕의 감사와 표현에 관한 것</a:t>
            </a:r>
            <a:r>
              <a:rPr lang="ko-KR" altLang="en-US" sz="2400" dirty="0" smtClean="0"/>
              <a:t>으로 구성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1050" dirty="0" smtClean="0"/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smtClean="0"/>
              <a:t>다니엘서의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저자</a:t>
            </a:r>
            <a:r>
              <a:rPr lang="ko-KR" altLang="en-US" sz="2400" dirty="0" smtClean="0"/>
              <a:t>는 왕의 입을 빌어 </a:t>
            </a:r>
            <a:r>
              <a:rPr lang="en-US" altLang="ko-KR" sz="2400" dirty="0" smtClean="0"/>
              <a:t>”</a:t>
            </a:r>
            <a:r>
              <a:rPr lang="ko-KR" altLang="en-US" sz="2400" dirty="0" smtClean="0"/>
              <a:t>모든 신의 신이며 모든 왕의 주재</a:t>
            </a:r>
            <a:r>
              <a:rPr lang="en-US" altLang="ko-KR" sz="2400" dirty="0" smtClean="0"/>
              <a:t>”(47</a:t>
            </a:r>
            <a:r>
              <a:rPr lang="ko-KR" altLang="en-US" sz="2400" dirty="0" smtClean="0"/>
              <a:t>절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이신</a:t>
            </a:r>
            <a:endParaRPr lang="en-US" altLang="ko-KR" sz="2400" dirty="0" smtClean="0"/>
          </a:p>
          <a:p>
            <a:pPr algn="just" fontAlgn="base"/>
            <a:r>
              <a:rPr lang="ko-KR" altLang="en-US" sz="2400" dirty="0" smtClean="0"/>
              <a:t> 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위대하신 이스라엘의 하나님을 찬양하고 </a:t>
            </a:r>
            <a:r>
              <a:rPr lang="ko-KR" altLang="en-US" sz="2400" dirty="0" smtClean="0"/>
              <a:t>있다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en-US" altLang="ko-KR" sz="2400" dirty="0" smtClean="0"/>
              <a:t>- </a:t>
            </a:r>
            <a:r>
              <a:rPr lang="ko-KR" altLang="en-US" sz="2400" dirty="0" smtClean="0"/>
              <a:t>예루살렘을 파괴하고 성전의 기구들을 탈취했던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느부갓네살</a:t>
            </a:r>
            <a:r>
              <a:rPr lang="ko-KR" altLang="en-US" sz="2400" dirty="0" err="1" smtClean="0"/>
              <a:t>이</a:t>
            </a:r>
            <a:r>
              <a:rPr lang="ko-KR" altLang="en-US" sz="2400" dirty="0" smtClean="0"/>
              <a:t> 꿈을 풀이한 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  </a:t>
            </a:r>
            <a:r>
              <a:rPr lang="ko-KR" altLang="en-US" sz="2400" dirty="0" err="1" smtClean="0"/>
              <a:t>다니엘의</a:t>
            </a:r>
            <a:r>
              <a:rPr lang="ko-KR" altLang="en-US" sz="2400" dirty="0" smtClean="0"/>
              <a:t>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하나님을 찬양하고 </a:t>
            </a:r>
            <a:r>
              <a:rPr lang="ko-KR" altLang="en-US" sz="2400" dirty="0" smtClean="0"/>
              <a:t>있다는 것은 일종의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기적</a:t>
            </a:r>
            <a:r>
              <a:rPr lang="ko-KR" altLang="en-US" sz="2400" dirty="0" smtClean="0"/>
              <a:t>이며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이방의 강력한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</a:t>
            </a:r>
            <a:r>
              <a:rPr lang="ko-KR" altLang="en-US" sz="2400" dirty="0" smtClean="0"/>
              <a:t>  </a:t>
            </a:r>
            <a:r>
              <a:rPr lang="ko-KR" altLang="en-US" sz="2400" dirty="0" smtClean="0">
                <a:solidFill>
                  <a:srgbClr val="FF0000"/>
                </a:solidFill>
              </a:rPr>
              <a:t>왕</a:t>
            </a:r>
            <a:r>
              <a:rPr lang="ko-KR" altLang="en-US" sz="2400" dirty="0" smtClean="0"/>
              <a:t>이라 할지라도 </a:t>
            </a:r>
            <a:r>
              <a:rPr lang="ko-KR" altLang="en-US" sz="2400" dirty="0" smtClean="0">
                <a:solidFill>
                  <a:srgbClr val="FF0000"/>
                </a:solidFill>
              </a:rPr>
              <a:t>하나님과 하나님의 사람 앞에서 </a:t>
            </a:r>
            <a:r>
              <a:rPr lang="ko-KR" altLang="en-US" sz="2400" dirty="0" smtClean="0">
                <a:solidFill>
                  <a:srgbClr val="0070C0"/>
                </a:solidFill>
              </a:rPr>
              <a:t>초라한 인간에 지나지 </a:t>
            </a:r>
            <a:endParaRPr lang="en-US" altLang="ko-KR" sz="2400" dirty="0" smtClean="0">
              <a:solidFill>
                <a:srgbClr val="0070C0"/>
              </a:solidFill>
            </a:endParaRPr>
          </a:p>
          <a:p>
            <a:pPr algn="just" fontAlgn="base"/>
            <a:r>
              <a:rPr lang="en-US" altLang="ko-KR" sz="2400" dirty="0" smtClean="0">
                <a:solidFill>
                  <a:srgbClr val="0070C0"/>
                </a:solidFill>
              </a:rPr>
              <a:t>   </a:t>
            </a:r>
            <a:r>
              <a:rPr lang="ko-KR" altLang="en-US" sz="2400" dirty="0" smtClean="0">
                <a:solidFill>
                  <a:srgbClr val="0070C0"/>
                </a:solidFill>
              </a:rPr>
              <a:t>않음을 </a:t>
            </a:r>
            <a:r>
              <a:rPr lang="ko-KR" altLang="en-US" sz="2400" dirty="0" smtClean="0">
                <a:solidFill>
                  <a:srgbClr val="FF0000"/>
                </a:solidFill>
              </a:rPr>
              <a:t>과감히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선언</a:t>
            </a:r>
            <a:r>
              <a:rPr lang="ko-KR" altLang="en-US" sz="2400" dirty="0" smtClean="0">
                <a:solidFill>
                  <a:srgbClr val="FF0000"/>
                </a:solidFill>
              </a:rPr>
              <a:t>하고 </a:t>
            </a:r>
            <a:r>
              <a:rPr lang="ko-KR" altLang="en-US" sz="2400" dirty="0" smtClean="0">
                <a:solidFill>
                  <a:srgbClr val="0070C0"/>
                </a:solidFill>
              </a:rPr>
              <a:t>있는 것이다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1100" dirty="0" smtClean="0"/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꿈 </a:t>
            </a:r>
            <a:r>
              <a:rPr lang="ko-KR" altLang="en-US" sz="2400" b="1" dirty="0" err="1" smtClean="0">
                <a:solidFill>
                  <a:srgbClr val="36B9FA"/>
                </a:solidFill>
              </a:rPr>
              <a:t>해석후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 </a:t>
            </a:r>
            <a:r>
              <a:rPr lang="ko-KR" altLang="en-US" sz="2400" b="1" dirty="0" err="1" smtClean="0">
                <a:solidFill>
                  <a:srgbClr val="36B9FA"/>
                </a:solidFill>
              </a:rPr>
              <a:t>다니엘은</a:t>
            </a:r>
            <a:r>
              <a:rPr lang="ko-KR" altLang="en-US" sz="2400" dirty="0" smtClean="0">
                <a:solidFill>
                  <a:srgbClr val="36B9FA"/>
                </a:solidFill>
              </a:rPr>
              <a:t> </a:t>
            </a:r>
            <a:r>
              <a:rPr lang="ko-KR" altLang="en-US" sz="2400" dirty="0" err="1" smtClean="0"/>
              <a:t>바벨론의</a:t>
            </a:r>
            <a:r>
              <a:rPr lang="ko-KR" altLang="en-US" sz="2400" dirty="0" smtClean="0"/>
              <a:t> 온 도를 다스리며 </a:t>
            </a:r>
            <a:r>
              <a:rPr lang="ko-KR" altLang="en-US" sz="2400" dirty="0" err="1" smtClean="0">
                <a:solidFill>
                  <a:srgbClr val="36B9FA"/>
                </a:solidFill>
              </a:rPr>
              <a:t>바벨론의</a:t>
            </a:r>
            <a:r>
              <a:rPr lang="ko-KR" altLang="en-US" sz="2400" dirty="0" smtClean="0">
                <a:solidFill>
                  <a:srgbClr val="36B9FA"/>
                </a:solidFill>
              </a:rPr>
              <a:t> 모든 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박사의</a:t>
            </a:r>
            <a:endParaRPr lang="en-US" altLang="ko-KR" sz="2400" b="1" dirty="0" smtClean="0">
              <a:solidFill>
                <a:srgbClr val="36B9FA"/>
              </a:solidFill>
            </a:endParaRPr>
          </a:p>
          <a:p>
            <a:pPr algn="just" fontAlgn="base"/>
            <a:r>
              <a:rPr lang="ko-KR" altLang="en-US" sz="2400" b="1" dirty="0" smtClean="0">
                <a:solidFill>
                  <a:srgbClr val="36B9FA"/>
                </a:solidFill>
              </a:rPr>
              <a:t>  </a:t>
            </a:r>
            <a:r>
              <a:rPr lang="ko-KR" altLang="en-US" sz="2400" b="1" dirty="0" err="1" smtClean="0">
                <a:solidFill>
                  <a:srgbClr val="36B9FA"/>
                </a:solidFill>
              </a:rPr>
              <a:t>어른이되는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 </a:t>
            </a:r>
            <a:r>
              <a:rPr lang="ko-KR" altLang="en-US" sz="2400" dirty="0" smtClean="0">
                <a:solidFill>
                  <a:srgbClr val="36B9FA"/>
                </a:solidFill>
              </a:rPr>
              <a:t>영광을 누리게 된다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그의 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친구들</a:t>
            </a:r>
            <a:r>
              <a:rPr lang="ko-KR" altLang="en-US" sz="2400" dirty="0" smtClean="0"/>
              <a:t> 또한 </a:t>
            </a:r>
            <a:r>
              <a:rPr lang="ko-KR" altLang="en-US" sz="2400" dirty="0" err="1" smtClean="0"/>
              <a:t>바벨론의</a:t>
            </a:r>
            <a:r>
              <a:rPr lang="ko-KR" altLang="en-US" sz="2400" dirty="0" smtClean="0"/>
              <a:t> 도를 다스리는 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높은 </a:t>
            </a:r>
            <a:r>
              <a:rPr lang="ko-KR" altLang="en-US" sz="2400" dirty="0" smtClean="0"/>
              <a:t>관직까지 오르게 된다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2400" dirty="0" smtClean="0"/>
          </a:p>
          <a:p>
            <a:pPr algn="just" fontAlgn="base"/>
            <a:r>
              <a:rPr lang="ko-KR" altLang="en-US" sz="2400" b="1" dirty="0" smtClean="0">
                <a:solidFill>
                  <a:srgbClr val="36B9FA"/>
                </a:solidFill>
              </a:rPr>
              <a:t>종결부분</a:t>
            </a:r>
            <a:r>
              <a:rPr lang="en-US" altLang="ko-KR" sz="2400" b="1" dirty="0" smtClean="0">
                <a:solidFill>
                  <a:srgbClr val="36B9FA"/>
                </a:solidFill>
              </a:rPr>
              <a:t>: </a:t>
            </a:r>
            <a:r>
              <a:rPr lang="en-US" altLang="ko-KR" sz="2400" dirty="0" smtClean="0"/>
              <a:t>2:49b</a:t>
            </a:r>
            <a:r>
              <a:rPr lang="ko-KR" altLang="en-US" sz="2400" dirty="0" smtClean="0"/>
              <a:t>절이며 왕궁에 체류하는 </a:t>
            </a:r>
            <a:r>
              <a:rPr lang="ko-KR" altLang="en-US" sz="2400" dirty="0" err="1" smtClean="0"/>
              <a:t>다니엘에</a:t>
            </a:r>
            <a:r>
              <a:rPr lang="ko-KR" altLang="en-US" sz="2400" dirty="0" smtClean="0"/>
              <a:t> 관해 언급하고 있다</a:t>
            </a:r>
            <a:r>
              <a:rPr lang="en-US" altLang="ko-KR" sz="2400" dirty="0" smtClean="0"/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16626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n-US" altLang="ko-KR" sz="2400" b="1" dirty="0" smtClean="0">
                <a:solidFill>
                  <a:srgbClr val="36B9FA"/>
                </a:solidFill>
              </a:rPr>
              <a:t>1). 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연대기적 진술과 해설</a:t>
            </a:r>
            <a:r>
              <a:rPr lang="en-US" altLang="ko-KR" sz="2400" b="1" dirty="0" smtClean="0">
                <a:solidFill>
                  <a:srgbClr val="36B9FA"/>
                </a:solidFill>
              </a:rPr>
              <a:t>(2:1)</a:t>
            </a:r>
          </a:p>
          <a:p>
            <a:pPr algn="just" fontAlgn="base"/>
            <a:r>
              <a:rPr lang="en-US" altLang="ko-KR" sz="2400" b="1" dirty="0" smtClean="0"/>
              <a:t>1</a:t>
            </a:r>
            <a:r>
              <a:rPr lang="ko-KR" altLang="en-US" sz="2400" b="1" dirty="0" smtClean="0"/>
              <a:t>절</a:t>
            </a:r>
            <a:r>
              <a:rPr lang="en-US" altLang="ko-KR" sz="2400" b="1" dirty="0" smtClean="0"/>
              <a:t>. </a:t>
            </a:r>
            <a:r>
              <a:rPr lang="ko-KR" altLang="en-US" sz="2400" b="1" dirty="0" err="1" smtClean="0"/>
              <a:t>느부갓네살이</a:t>
            </a:r>
            <a:r>
              <a:rPr lang="ko-KR" altLang="en-US" sz="2400" b="1" dirty="0" smtClean="0"/>
              <a:t> 다스린 지 이 년이 되는 해에 </a:t>
            </a:r>
            <a:r>
              <a:rPr lang="ko-KR" altLang="en-US" sz="2400" b="1" dirty="0" err="1" smtClean="0"/>
              <a:t>느부갓네살이</a:t>
            </a:r>
            <a:r>
              <a:rPr lang="ko-KR" altLang="en-US" sz="2400" b="1" dirty="0" smtClean="0"/>
              <a:t> 꿈을 꾸고 그로</a:t>
            </a:r>
            <a:endParaRPr lang="en-US" altLang="ko-KR" sz="2400" b="1" dirty="0" smtClean="0"/>
          </a:p>
          <a:p>
            <a:pPr algn="just" fontAlgn="base"/>
            <a:r>
              <a:rPr lang="en-US" altLang="ko-KR" sz="2400" b="1" dirty="0" smtClean="0"/>
              <a:t>      </a:t>
            </a:r>
            <a:r>
              <a:rPr lang="ko-KR" altLang="en-US" sz="2400" b="1" dirty="0" smtClean="0"/>
              <a:t> 말미암아 마음이 번민하여 잠을 이루지 못한지라</a:t>
            </a:r>
            <a:r>
              <a:rPr lang="en-US" altLang="ko-KR" sz="2400" b="1" dirty="0" smtClean="0"/>
              <a:t>.</a:t>
            </a:r>
          </a:p>
          <a:p>
            <a:pPr algn="just" fontAlgn="base"/>
            <a:endParaRPr lang="en-US" altLang="ko-KR" sz="1000" dirty="0" smtClean="0"/>
          </a:p>
          <a:p>
            <a:pPr algn="just" fontAlgn="base"/>
            <a:r>
              <a:rPr lang="en-US" altLang="ko-KR" sz="2400" dirty="0" smtClean="0"/>
              <a:t>-1</a:t>
            </a:r>
            <a:r>
              <a:rPr lang="ko-KR" altLang="en-US" sz="2400" dirty="0" smtClean="0"/>
              <a:t>절은 </a:t>
            </a:r>
            <a:r>
              <a:rPr lang="ko-KR" altLang="en-US" sz="2400" dirty="0" smtClean="0">
                <a:solidFill>
                  <a:srgbClr val="FF0000"/>
                </a:solidFill>
              </a:rPr>
              <a:t>어느 시기에 </a:t>
            </a:r>
            <a:r>
              <a:rPr lang="ko-KR" altLang="en-US" sz="2400" dirty="0" smtClean="0"/>
              <a:t>왕궁 안에서 왕의 꿈과 관련된 시끄러운 </a:t>
            </a:r>
            <a:r>
              <a:rPr lang="ko-KR" altLang="en-US" sz="2400" dirty="0" smtClean="0">
                <a:solidFill>
                  <a:srgbClr val="FF0000"/>
                </a:solidFill>
              </a:rPr>
              <a:t>사건</a:t>
            </a:r>
            <a:r>
              <a:rPr lang="ko-KR" altLang="en-US" sz="2400" dirty="0" smtClean="0"/>
              <a:t>이 일어났는가를 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 </a:t>
            </a:r>
            <a:r>
              <a:rPr lang="ko-KR" altLang="en-US" sz="2400" dirty="0" smtClean="0"/>
              <a:t>진술하고 있는 것으로</a:t>
            </a:r>
            <a:r>
              <a:rPr lang="en-US" altLang="ko-KR" sz="2400" b="1" dirty="0" smtClean="0"/>
              <a:t>, </a:t>
            </a:r>
            <a:r>
              <a:rPr lang="ko-KR" altLang="en-US" sz="2400" b="1" dirty="0" err="1" smtClean="0">
                <a:solidFill>
                  <a:srgbClr val="36B9FA"/>
                </a:solidFill>
              </a:rPr>
              <a:t>느부갓네살이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 </a:t>
            </a:r>
            <a:r>
              <a:rPr lang="ko-KR" altLang="en-US" sz="2400" b="1" u="sng" dirty="0" smtClean="0">
                <a:solidFill>
                  <a:srgbClr val="FF0000"/>
                </a:solidFill>
              </a:rPr>
              <a:t>위에 </a:t>
            </a:r>
            <a:r>
              <a:rPr lang="ko-KR" altLang="en-US" sz="2400" b="1" u="sng" dirty="0" err="1" smtClean="0">
                <a:solidFill>
                  <a:srgbClr val="FF0000"/>
                </a:solidFill>
              </a:rPr>
              <a:t>있은지</a:t>
            </a:r>
            <a:r>
              <a:rPr lang="ko-KR" altLang="en-US" sz="2400" b="1" u="sng" dirty="0" smtClean="0">
                <a:solidFill>
                  <a:srgbClr val="FF0000"/>
                </a:solidFill>
              </a:rPr>
              <a:t>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이년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에 꿈을 꾸었다고 </a:t>
            </a:r>
            <a:r>
              <a:rPr lang="ko-KR" altLang="en-US" sz="2400" b="1" dirty="0" smtClean="0"/>
              <a:t>했다</a:t>
            </a:r>
            <a:r>
              <a:rPr lang="en-US" altLang="ko-KR" sz="2400" b="1" dirty="0" smtClean="0"/>
              <a:t>.</a:t>
            </a:r>
          </a:p>
          <a:p>
            <a:pPr algn="just" fontAlgn="base"/>
            <a:endParaRPr lang="en-US" altLang="ko-KR" sz="1000" b="1" dirty="0" smtClean="0"/>
          </a:p>
          <a:p>
            <a:pPr algn="just" fontAlgn="base"/>
            <a:r>
              <a:rPr lang="ko-KR" altLang="en-US" sz="2400" b="1" dirty="0" smtClean="0"/>
              <a:t>모순점</a:t>
            </a:r>
            <a:r>
              <a:rPr lang="en-US" altLang="ko-KR" sz="2400" b="1" dirty="0" smtClean="0"/>
              <a:t>:</a:t>
            </a:r>
          </a:p>
          <a:p>
            <a:pPr algn="just" fontAlgn="base"/>
            <a:r>
              <a:rPr lang="en-US" altLang="ko-KR" sz="2400" b="1" dirty="0" smtClean="0"/>
              <a:t>-</a:t>
            </a:r>
            <a:r>
              <a:rPr lang="ko-KR" altLang="en-US" sz="2400" b="1" dirty="0" smtClean="0"/>
              <a:t>여기서 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위에 있는 지는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히브리어로 왕국이란 </a:t>
            </a:r>
            <a:r>
              <a:rPr lang="ko-KR" altLang="en-US" sz="2400" b="1" dirty="0" smtClean="0"/>
              <a:t>뜻이 있다</a:t>
            </a:r>
            <a:r>
              <a:rPr lang="en-US" altLang="ko-KR" sz="2400" b="1" dirty="0" smtClean="0"/>
              <a:t>. </a:t>
            </a:r>
            <a:r>
              <a:rPr lang="ko-KR" altLang="en-US" sz="2400" b="1" dirty="0" smtClean="0"/>
              <a:t>따라서 </a:t>
            </a:r>
            <a:r>
              <a:rPr lang="ko-KR" altLang="en-US" sz="2400" b="1" dirty="0" err="1" smtClean="0"/>
              <a:t>느부갓네살이</a:t>
            </a:r>
            <a:endParaRPr lang="en-US" altLang="ko-KR" sz="2400" b="1" dirty="0" smtClean="0"/>
          </a:p>
          <a:p>
            <a:pPr algn="just" fontAlgn="base"/>
            <a:r>
              <a:rPr lang="ko-KR" altLang="en-US" sz="2400" b="1" dirty="0" smtClean="0"/>
              <a:t>  왕에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등극</a:t>
            </a:r>
            <a:r>
              <a:rPr lang="ko-KR" altLang="en-US" sz="2400" b="1" dirty="0" smtClean="0"/>
              <a:t>한지 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2</a:t>
            </a:r>
            <a:r>
              <a:rPr lang="ko-KR" altLang="en-US" sz="2400" b="1" dirty="0" smtClean="0"/>
              <a:t>년에 사건이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발생</a:t>
            </a:r>
            <a:r>
              <a:rPr lang="ko-KR" altLang="en-US" sz="2400" b="1" dirty="0" smtClean="0"/>
              <a:t> 했다는 것인데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이 보도는 다니엘서 </a:t>
            </a:r>
            <a:r>
              <a:rPr lang="en-US" altLang="ko-KR" sz="2400" b="1" dirty="0" smtClean="0"/>
              <a:t>1</a:t>
            </a:r>
            <a:r>
              <a:rPr lang="ko-KR" altLang="en-US" sz="2400" b="1" dirty="0" smtClean="0"/>
              <a:t>장의</a:t>
            </a:r>
            <a:endParaRPr lang="en-US" altLang="ko-KR" sz="2400" b="1" dirty="0" smtClean="0"/>
          </a:p>
          <a:p>
            <a:pPr algn="just" fontAlgn="base"/>
            <a:r>
              <a:rPr lang="ko-KR" altLang="en-US" sz="2400" b="1" dirty="0" smtClean="0"/>
              <a:t>  내용과 모순된다</a:t>
            </a:r>
            <a:r>
              <a:rPr lang="en-US" altLang="ko-KR" sz="2400" b="1" dirty="0" smtClean="0"/>
              <a:t>.</a:t>
            </a:r>
          </a:p>
          <a:p>
            <a:pPr algn="just" fontAlgn="base"/>
            <a:r>
              <a:rPr lang="en-US" altLang="ko-KR" sz="2400" b="1" dirty="0" smtClean="0"/>
              <a:t> 1</a:t>
            </a:r>
            <a:r>
              <a:rPr lang="ko-KR" altLang="en-US" sz="2400" b="1" dirty="0" smtClean="0"/>
              <a:t>장에 보면 </a:t>
            </a:r>
            <a:r>
              <a:rPr lang="ko-KR" altLang="en-US" sz="2400" b="1" dirty="0" err="1" smtClean="0"/>
              <a:t>다니엘은</a:t>
            </a:r>
            <a:r>
              <a:rPr lang="ko-KR" altLang="en-US" sz="2400" b="1" dirty="0" smtClean="0"/>
              <a:t> 이미 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3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년의 교육을 </a:t>
            </a:r>
            <a:r>
              <a:rPr lang="ko-KR" altLang="en-US" sz="2400" b="1" dirty="0" smtClean="0"/>
              <a:t>받은 후에</a:t>
            </a:r>
            <a:r>
              <a:rPr lang="en-US" altLang="ko-KR" sz="2400" b="1" dirty="0" smtClean="0"/>
              <a:t>(1:5,18), </a:t>
            </a:r>
            <a:r>
              <a:rPr lang="ko-KR" altLang="en-US" sz="2400" b="1" dirty="0" smtClean="0"/>
              <a:t>왕을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모시는 위치에</a:t>
            </a:r>
            <a:endParaRPr lang="en-US" altLang="ko-KR" sz="2400" b="1" dirty="0" smtClean="0">
              <a:solidFill>
                <a:srgbClr val="FF0000"/>
              </a:solidFill>
            </a:endParaRPr>
          </a:p>
          <a:p>
            <a:pPr algn="just" fontAlgn="base"/>
            <a:r>
              <a:rPr lang="ko-KR" altLang="en-US" sz="24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2400" b="1" dirty="0" smtClean="0"/>
              <a:t>올랐기 때문에 </a:t>
            </a:r>
            <a:r>
              <a:rPr lang="en-US" altLang="ko-KR" sz="2400" b="1" dirty="0" smtClean="0"/>
              <a:t>2</a:t>
            </a:r>
            <a:r>
              <a:rPr lang="ko-KR" altLang="en-US" sz="2400" b="1" dirty="0" smtClean="0"/>
              <a:t>장 </a:t>
            </a:r>
            <a:r>
              <a:rPr lang="en-US" altLang="ko-KR" sz="2400" b="1" dirty="0" smtClean="0"/>
              <a:t>1</a:t>
            </a:r>
            <a:r>
              <a:rPr lang="ko-KR" altLang="en-US" sz="2400" b="1" dirty="0" smtClean="0"/>
              <a:t>절의 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제위 </a:t>
            </a:r>
            <a:r>
              <a:rPr lang="en-US" altLang="ko-KR" sz="2400" b="1" dirty="0" smtClean="0">
                <a:solidFill>
                  <a:srgbClr val="36B9FA"/>
                </a:solidFill>
              </a:rPr>
              <a:t>2</a:t>
            </a:r>
            <a:r>
              <a:rPr lang="ko-KR" altLang="en-US" sz="2400" b="1" dirty="0" smtClean="0"/>
              <a:t>년은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모순</a:t>
            </a:r>
            <a:r>
              <a:rPr lang="ko-KR" altLang="en-US" sz="2400" b="1" dirty="0" smtClean="0"/>
              <a:t>된다고 볼 수 있다</a:t>
            </a:r>
            <a:r>
              <a:rPr lang="en-US" altLang="ko-KR" sz="2400" b="1" dirty="0" smtClean="0"/>
              <a:t>.</a:t>
            </a:r>
          </a:p>
          <a:p>
            <a:pPr algn="just" fontAlgn="base"/>
            <a:endParaRPr lang="en-US" altLang="ko-KR" sz="900" b="1" dirty="0" smtClean="0"/>
          </a:p>
          <a:p>
            <a:pPr algn="just" fontAlgn="base"/>
            <a:r>
              <a:rPr lang="en-US" altLang="ko-KR" sz="2400" b="1" dirty="0" smtClean="0"/>
              <a:t>-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차이가 나는 이유는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두 개의 본문이 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전승사적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으로 서로 다른 기원을 </a:t>
            </a:r>
            <a:r>
              <a:rPr lang="ko-KR" altLang="en-US" sz="2400" b="1" dirty="0" smtClean="0"/>
              <a:t>갖고 있었기</a:t>
            </a:r>
            <a:endParaRPr lang="en-US" altLang="ko-KR" sz="2400" b="1" dirty="0" smtClean="0"/>
          </a:p>
          <a:p>
            <a:pPr algn="just" fontAlgn="base"/>
            <a:r>
              <a:rPr lang="en-US" altLang="ko-KR" sz="2400" b="1" dirty="0" smtClean="0"/>
              <a:t> </a:t>
            </a:r>
            <a:r>
              <a:rPr lang="ko-KR" altLang="en-US" sz="2400" b="1" dirty="0" smtClean="0"/>
              <a:t> 때문이라고 추정할 수 있다</a:t>
            </a:r>
            <a:r>
              <a:rPr lang="en-US" altLang="ko-KR" sz="2400" b="1" dirty="0" smtClean="0"/>
              <a:t>.</a:t>
            </a:r>
          </a:p>
          <a:p>
            <a:pPr algn="just" fontAlgn="base"/>
            <a:endParaRPr lang="ko-KR" altLang="en-US" sz="2400" dirty="0" smtClean="0"/>
          </a:p>
          <a:p>
            <a:pPr algn="just" fontAlgn="base"/>
            <a:endParaRPr lang="en-US" altLang="ko-KR" sz="2400" b="1" dirty="0" smtClean="0">
              <a:solidFill>
                <a:srgbClr val="36B9FA"/>
              </a:solidFill>
            </a:endParaRPr>
          </a:p>
          <a:p>
            <a:pPr algn="just" fontAlgn="base"/>
            <a:endParaRPr lang="en-US" altLang="ko-KR" sz="2400" dirty="0" smtClean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78947" y="387040"/>
            <a:ext cx="42787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 </a:t>
            </a:r>
            <a:r>
              <a:rPr lang="ko-KR" altLang="en-US" sz="3600" b="1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니</a:t>
            </a:r>
            <a:r>
              <a:rPr lang="ko-KR" altLang="en-US" sz="36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엘 서 연 구 </a:t>
            </a:r>
            <a:r>
              <a:rPr lang="en-US" altLang="ko-KR" sz="36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ko-KR" altLang="en-US" sz="36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장</a:t>
            </a:r>
            <a:endParaRPr lang="ko-KR" altLang="en-US" sz="3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3162300" y="1798290"/>
            <a:ext cx="18923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FontTx/>
              <a:buAutoNum type="arabicPeriod"/>
            </a:pPr>
            <a:r>
              <a:rPr lang="ko-KR" altLang="en-US" sz="3200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개  요</a:t>
            </a:r>
            <a:endParaRPr lang="en-US" altLang="ko-KR" sz="3200" dirty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3175860" y="3322290"/>
            <a:ext cx="47489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200" dirty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</a:t>
            </a:r>
            <a:r>
              <a:rPr lang="en-US" altLang="ko-KR" sz="3200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. </a:t>
            </a:r>
            <a:r>
              <a:rPr lang="ko-KR" altLang="en-US" sz="3200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본 문 주 석</a:t>
            </a:r>
            <a:r>
              <a:rPr lang="en-US" altLang="ko-KR" sz="3200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:1-24</a:t>
            </a:r>
            <a:endParaRPr lang="en-US" altLang="ko-KR" sz="3200" dirty="0">
              <a:ln>
                <a:solidFill>
                  <a:schemeClr val="accent1">
                    <a:alpha val="0"/>
                  </a:schemeClr>
                </a:solidFill>
              </a:ln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175000" y="2560290"/>
            <a:ext cx="721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ko-KR" sz="3200" dirty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ko-KR" altLang="en-US" sz="3200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구  조</a:t>
            </a:r>
            <a:endParaRPr lang="en-US" altLang="ko-KR" sz="3200" dirty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 rot="16200000">
            <a:off x="-288659" y="738349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020972" y="2110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612900" y="1188690"/>
            <a:ext cx="18923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ko-KR" altLang="en-US" sz="3200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목 차 </a:t>
            </a:r>
            <a:r>
              <a:rPr lang="en-US" altLang="ko-KR" sz="3200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:</a:t>
            </a:r>
            <a:endParaRPr lang="en-US" altLang="ko-KR" sz="3200" dirty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843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16626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n-US" altLang="ko-KR" sz="2400" b="1" dirty="0" smtClean="0">
                <a:solidFill>
                  <a:srgbClr val="36B9FA"/>
                </a:solidFill>
              </a:rPr>
              <a:t>1). 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연대기적 진술과 해설</a:t>
            </a:r>
            <a:r>
              <a:rPr lang="en-US" altLang="ko-KR" sz="2400" b="1" dirty="0" smtClean="0">
                <a:solidFill>
                  <a:srgbClr val="36B9FA"/>
                </a:solidFill>
              </a:rPr>
              <a:t>(2:1)</a:t>
            </a:r>
          </a:p>
          <a:p>
            <a:pPr algn="just" fontAlgn="base"/>
            <a:r>
              <a:rPr lang="en-US" altLang="ko-KR" sz="2400" b="1" dirty="0" smtClean="0"/>
              <a:t>1</a:t>
            </a:r>
            <a:r>
              <a:rPr lang="ko-KR" altLang="en-US" sz="2400" b="1" dirty="0" smtClean="0"/>
              <a:t>절</a:t>
            </a:r>
            <a:r>
              <a:rPr lang="en-US" altLang="ko-KR" sz="2400" b="1" dirty="0" smtClean="0"/>
              <a:t>. </a:t>
            </a:r>
            <a:r>
              <a:rPr lang="ko-KR" altLang="en-US" sz="2400" b="1" dirty="0" err="1" smtClean="0"/>
              <a:t>느부갓네살이</a:t>
            </a:r>
            <a:r>
              <a:rPr lang="ko-KR" altLang="en-US" sz="2400" b="1" dirty="0" smtClean="0"/>
              <a:t> 다스린 지 이 년이 되는 해에 </a:t>
            </a:r>
            <a:r>
              <a:rPr lang="ko-KR" altLang="en-US" sz="2400" b="1" dirty="0" err="1" smtClean="0"/>
              <a:t>느부갓네살이</a:t>
            </a:r>
            <a:r>
              <a:rPr lang="ko-KR" altLang="en-US" sz="2400" b="1" dirty="0" smtClean="0"/>
              <a:t> 꿈을 꾸고 그로</a:t>
            </a:r>
            <a:endParaRPr lang="en-US" altLang="ko-KR" sz="2400" b="1" dirty="0" smtClean="0"/>
          </a:p>
          <a:p>
            <a:pPr algn="just" fontAlgn="base"/>
            <a:r>
              <a:rPr lang="en-US" altLang="ko-KR" sz="2400" b="1" dirty="0" smtClean="0"/>
              <a:t>      </a:t>
            </a:r>
            <a:r>
              <a:rPr lang="ko-KR" altLang="en-US" sz="2400" b="1" dirty="0" smtClean="0"/>
              <a:t> 말미암아 마음이 번민하여 잠을 이루지 못한지라</a:t>
            </a:r>
            <a:r>
              <a:rPr lang="en-US" altLang="ko-KR" sz="2400" b="1" dirty="0" smtClean="0"/>
              <a:t>.</a:t>
            </a:r>
          </a:p>
          <a:p>
            <a:pPr algn="just" fontAlgn="base"/>
            <a:endParaRPr lang="en-US" altLang="ko-KR" sz="1000" dirty="0" smtClean="0"/>
          </a:p>
          <a:p>
            <a:pPr algn="just" fontAlgn="base"/>
            <a:r>
              <a:rPr lang="en-US" altLang="ko-KR" sz="2400" dirty="0" smtClean="0"/>
              <a:t>- </a:t>
            </a:r>
            <a:r>
              <a:rPr lang="ko-KR" altLang="en-US" sz="2400" dirty="0" smtClean="0"/>
              <a:t>또한 </a:t>
            </a:r>
            <a:r>
              <a:rPr lang="en-US" altLang="ko-KR" sz="2400" dirty="0" smtClean="0">
                <a:solidFill>
                  <a:srgbClr val="FF0000"/>
                </a:solidFill>
              </a:rPr>
              <a:t>1</a:t>
            </a:r>
            <a:r>
              <a:rPr lang="ko-KR" altLang="en-US" sz="2400" dirty="0" smtClean="0"/>
              <a:t>절은 왜 왕궁 안에서 </a:t>
            </a:r>
            <a:r>
              <a:rPr lang="ko-KR" altLang="en-US" sz="2400" dirty="0" smtClean="0">
                <a:solidFill>
                  <a:srgbClr val="FF0000"/>
                </a:solidFill>
              </a:rPr>
              <a:t>심각한 일</a:t>
            </a:r>
            <a:r>
              <a:rPr lang="ko-KR" altLang="en-US" sz="2400" dirty="0" smtClean="0"/>
              <a:t>이 </a:t>
            </a:r>
            <a:r>
              <a:rPr lang="ko-KR" altLang="en-US" sz="2400" dirty="0" smtClean="0">
                <a:solidFill>
                  <a:srgbClr val="FF0000"/>
                </a:solidFill>
              </a:rPr>
              <a:t>발생</a:t>
            </a:r>
            <a:r>
              <a:rPr lang="ko-KR" altLang="en-US" sz="2400" dirty="0" smtClean="0"/>
              <a:t>하게 되었는가를 보도하고 있다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en-US" altLang="ko-KR" sz="2400" dirty="0" smtClean="0"/>
              <a:t>  </a:t>
            </a:r>
            <a:r>
              <a:rPr lang="ko-KR" altLang="en-US" sz="2400" dirty="0" smtClean="0">
                <a:solidFill>
                  <a:srgbClr val="FF0000"/>
                </a:solidFill>
              </a:rPr>
              <a:t>왕은</a:t>
            </a:r>
            <a:r>
              <a:rPr lang="ko-KR" altLang="en-US" sz="2400" dirty="0" smtClean="0"/>
              <a:t> 여러 번에 걸쳐 꿈을 꾸었는데 그 </a:t>
            </a:r>
            <a:r>
              <a:rPr lang="ko-KR" altLang="en-US" sz="2400" dirty="0" smtClean="0">
                <a:solidFill>
                  <a:srgbClr val="FF0000"/>
                </a:solidFill>
              </a:rPr>
              <a:t>꿈</a:t>
            </a:r>
            <a:r>
              <a:rPr lang="ko-KR" altLang="en-US" sz="2400" dirty="0" smtClean="0"/>
              <a:t>의 내용을 </a:t>
            </a:r>
            <a:r>
              <a:rPr lang="ko-KR" altLang="en-US" sz="2400" dirty="0" smtClean="0">
                <a:solidFill>
                  <a:srgbClr val="FF0000"/>
                </a:solidFill>
              </a:rPr>
              <a:t>기억할 수 없어 </a:t>
            </a:r>
            <a:r>
              <a:rPr lang="ko-KR" altLang="en-US" sz="2400" dirty="0" smtClean="0"/>
              <a:t>매우 </a:t>
            </a:r>
            <a:r>
              <a:rPr lang="ko-KR" altLang="en-US" sz="2400" dirty="0" smtClean="0">
                <a:solidFill>
                  <a:srgbClr val="FF0000"/>
                </a:solidFill>
              </a:rPr>
              <a:t>심난</a:t>
            </a:r>
            <a:r>
              <a:rPr lang="ko-KR" altLang="en-US" sz="2400" dirty="0" smtClean="0"/>
              <a:t>해 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  </a:t>
            </a:r>
            <a:r>
              <a:rPr lang="ko-KR" altLang="en-US" sz="2400" dirty="0" smtClean="0"/>
              <a:t>하였다는 것이다</a:t>
            </a:r>
            <a:r>
              <a:rPr lang="en-US" altLang="ko-KR" sz="2400" dirty="0" smtClean="0"/>
              <a:t>.</a:t>
            </a:r>
            <a:endParaRPr lang="ko-KR" altLang="en-US" sz="2400" dirty="0" smtClean="0"/>
          </a:p>
          <a:p>
            <a:pPr algn="just" fontAlgn="base"/>
            <a:r>
              <a:rPr lang="ko-KR" altLang="en-US" sz="2400" b="1" dirty="0" smtClean="0">
                <a:solidFill>
                  <a:srgbClr val="36B9FA"/>
                </a:solidFill>
              </a:rPr>
              <a:t>현대 심리학에서의 꿈이란</a:t>
            </a:r>
            <a:r>
              <a:rPr lang="en-US" altLang="ko-KR" sz="2400" b="1" dirty="0" smtClean="0">
                <a:solidFill>
                  <a:srgbClr val="36B9FA"/>
                </a:solidFill>
              </a:rPr>
              <a:t>: </a:t>
            </a:r>
            <a:r>
              <a:rPr lang="ko-KR" altLang="en-US" sz="2400" dirty="0" smtClean="0"/>
              <a:t>개인의 지나간 과거의 삶의 여정과 밀접한 관련이 있고</a:t>
            </a:r>
            <a:r>
              <a:rPr lang="en-US" altLang="ko-KR" sz="2400" b="1" dirty="0" smtClean="0"/>
              <a:t>,</a:t>
            </a:r>
          </a:p>
          <a:p>
            <a:pPr algn="just" fontAlgn="base"/>
            <a:r>
              <a:rPr lang="ko-KR" altLang="en-US" sz="2400" dirty="0" smtClean="0"/>
              <a:t>개인적인 잠재의식 속에 숨어 있는 그 무엇이 꿈을 통해 표출되는 것으로 본다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300" dirty="0" smtClean="0"/>
          </a:p>
          <a:p>
            <a:pPr algn="just" fontAlgn="base"/>
            <a:r>
              <a:rPr lang="ko-KR" altLang="en-US" sz="2400" b="1" dirty="0" smtClean="0">
                <a:solidFill>
                  <a:srgbClr val="36B9FA"/>
                </a:solidFill>
              </a:rPr>
              <a:t>고대인들에게서의 꿈이란</a:t>
            </a:r>
            <a:r>
              <a:rPr lang="en-US" altLang="ko-KR" sz="2400" b="1" dirty="0" smtClean="0">
                <a:solidFill>
                  <a:srgbClr val="36B9FA"/>
                </a:solidFill>
              </a:rPr>
              <a:t>:  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개인이나 </a:t>
            </a:r>
            <a:r>
              <a:rPr lang="ko-KR" altLang="en-US" sz="2400" dirty="0" smtClean="0">
                <a:solidFill>
                  <a:srgbClr val="FF0000"/>
                </a:solidFill>
              </a:rPr>
              <a:t>집단</a:t>
            </a:r>
            <a:r>
              <a:rPr lang="ko-KR" altLang="en-US" sz="2400" dirty="0" smtClean="0"/>
              <a:t>의 </a:t>
            </a:r>
            <a:r>
              <a:rPr lang="ko-KR" altLang="en-US" sz="2400" dirty="0" smtClean="0">
                <a:solidFill>
                  <a:srgbClr val="FF0000"/>
                </a:solidFill>
              </a:rPr>
              <a:t>미래 운명을 </a:t>
            </a:r>
            <a:r>
              <a:rPr lang="ko-KR" altLang="en-US" sz="2400" dirty="0" smtClean="0">
                <a:solidFill>
                  <a:srgbClr val="36B9FA"/>
                </a:solidFill>
              </a:rPr>
              <a:t>예고</a:t>
            </a:r>
            <a:r>
              <a:rPr lang="ko-KR" altLang="en-US" sz="2400" dirty="0" smtClean="0"/>
              <a:t>하는 것이다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ko-KR" altLang="en-US" sz="2400" dirty="0" smtClean="0">
                <a:solidFill>
                  <a:srgbClr val="36B9FA"/>
                </a:solidFill>
              </a:rPr>
              <a:t>고대 근동과 헬레니즘의 세계관에서의 꿈이란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꿈은 한 인간의 사소한 자유로운</a:t>
            </a:r>
            <a:endParaRPr lang="en-US" altLang="ko-KR" sz="2400" dirty="0" smtClean="0"/>
          </a:p>
          <a:p>
            <a:pPr algn="just" fontAlgn="base"/>
            <a:r>
              <a:rPr lang="ko-KR" altLang="en-US" sz="2400" dirty="0" smtClean="0"/>
              <a:t> 상상력에 기인하는 것이 아니라</a:t>
            </a:r>
            <a:r>
              <a:rPr lang="en-US" altLang="ko-KR" sz="2400" dirty="0" smtClean="0"/>
              <a:t>, </a:t>
            </a:r>
            <a:r>
              <a:rPr lang="ko-KR" altLang="en-US" sz="2400" b="1" dirty="0" smtClean="0"/>
              <a:t>꿈을 꾸는 자에게 일어날 매우 중요한 사건을</a:t>
            </a:r>
            <a:endParaRPr lang="en-US" altLang="ko-KR" sz="2400" b="1" dirty="0" smtClean="0"/>
          </a:p>
          <a:p>
            <a:pPr algn="just" fontAlgn="base"/>
            <a:r>
              <a:rPr lang="ko-KR" altLang="en-US" sz="2400" b="1" dirty="0" smtClean="0"/>
              <a:t> 내포한다고 생각</a:t>
            </a:r>
            <a:r>
              <a:rPr lang="ko-KR" altLang="en-US" sz="2400" dirty="0" smtClean="0"/>
              <a:t>하였다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600" dirty="0" smtClean="0"/>
          </a:p>
          <a:p>
            <a:pPr algn="just" fontAlgn="base"/>
            <a:r>
              <a:rPr lang="en-US" altLang="ko-KR" sz="2400" dirty="0" smtClean="0"/>
              <a:t> .</a:t>
            </a:r>
            <a:r>
              <a:rPr lang="ko-KR" altLang="en-US" sz="2400" dirty="0" smtClean="0"/>
              <a:t>꿈은 초인간적인 힘의 작용에 의해 일어나는 것으로 생각한 것이다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en-US" altLang="ko-KR" sz="2400" b="1" dirty="0" smtClean="0">
                <a:solidFill>
                  <a:srgbClr val="36B9FA"/>
                </a:solidFill>
              </a:rPr>
              <a:t>-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고대인들이 생각하는 꿈은 </a:t>
            </a:r>
            <a:r>
              <a:rPr lang="ko-KR" altLang="en-US" sz="2400" dirty="0" smtClean="0">
                <a:solidFill>
                  <a:srgbClr val="FF0000"/>
                </a:solidFill>
              </a:rPr>
              <a:t>미래</a:t>
            </a:r>
            <a:r>
              <a:rPr lang="ko-KR" altLang="en-US" sz="2400" dirty="0" smtClean="0"/>
              <a:t>의 </a:t>
            </a:r>
            <a:r>
              <a:rPr lang="ko-KR" altLang="en-US" sz="2400" dirty="0" smtClean="0">
                <a:solidFill>
                  <a:srgbClr val="FF0000"/>
                </a:solidFill>
              </a:rPr>
              <a:t>사건</a:t>
            </a:r>
            <a:r>
              <a:rPr lang="ko-KR" altLang="en-US" sz="2400" dirty="0" smtClean="0"/>
              <a:t>을 미리 </a:t>
            </a:r>
            <a:r>
              <a:rPr lang="ko-KR" altLang="en-US" sz="2400" dirty="0" smtClean="0">
                <a:solidFill>
                  <a:srgbClr val="FF0000"/>
                </a:solidFill>
              </a:rPr>
              <a:t>알려주는 것</a:t>
            </a:r>
            <a:r>
              <a:rPr lang="ko-KR" altLang="en-US" sz="2400" dirty="0" smtClean="0"/>
              <a:t>이다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2400" b="1" dirty="0" smtClean="0">
              <a:solidFill>
                <a:srgbClr val="36B9FA"/>
              </a:solidFill>
            </a:endParaRPr>
          </a:p>
          <a:p>
            <a:pPr algn="just" fontAlgn="base"/>
            <a:endParaRPr lang="en-US" altLang="ko-KR" sz="2400" dirty="0" smtClean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16626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n-US" altLang="ko-KR" sz="2400" b="1" dirty="0" smtClean="0">
                <a:solidFill>
                  <a:srgbClr val="36B9FA"/>
                </a:solidFill>
              </a:rPr>
              <a:t>1). 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연대기적 진술과 해설</a:t>
            </a:r>
            <a:r>
              <a:rPr lang="en-US" altLang="ko-KR" sz="2400" b="1" dirty="0" smtClean="0">
                <a:solidFill>
                  <a:srgbClr val="36B9FA"/>
                </a:solidFill>
              </a:rPr>
              <a:t>(2:1)</a:t>
            </a:r>
          </a:p>
          <a:p>
            <a:pPr algn="just" fontAlgn="base"/>
            <a:r>
              <a:rPr lang="en-US" altLang="ko-KR" sz="2400" b="1" dirty="0" smtClean="0"/>
              <a:t>1</a:t>
            </a:r>
            <a:r>
              <a:rPr lang="ko-KR" altLang="en-US" sz="2400" b="1" dirty="0" smtClean="0"/>
              <a:t>절</a:t>
            </a:r>
            <a:r>
              <a:rPr lang="en-US" altLang="ko-KR" sz="2400" b="1" dirty="0" smtClean="0"/>
              <a:t>. </a:t>
            </a:r>
            <a:r>
              <a:rPr lang="ko-KR" altLang="en-US" sz="2400" b="1" dirty="0" err="1" smtClean="0"/>
              <a:t>느부갓네살이</a:t>
            </a:r>
            <a:r>
              <a:rPr lang="ko-KR" altLang="en-US" sz="2400" b="1" dirty="0" smtClean="0"/>
              <a:t> 다스린 지 이 년이 되는 해에 </a:t>
            </a:r>
            <a:r>
              <a:rPr lang="ko-KR" altLang="en-US" sz="2400" b="1" dirty="0" err="1" smtClean="0"/>
              <a:t>느부갓네살이</a:t>
            </a:r>
            <a:r>
              <a:rPr lang="ko-KR" altLang="en-US" sz="2400" b="1" dirty="0" smtClean="0"/>
              <a:t> 꿈을 꾸고 그로</a:t>
            </a:r>
            <a:endParaRPr lang="en-US" altLang="ko-KR" sz="2400" b="1" dirty="0" smtClean="0"/>
          </a:p>
          <a:p>
            <a:pPr algn="just" fontAlgn="base"/>
            <a:r>
              <a:rPr lang="en-US" altLang="ko-KR" sz="2400" b="1" dirty="0" smtClean="0"/>
              <a:t>      </a:t>
            </a:r>
            <a:r>
              <a:rPr lang="ko-KR" altLang="en-US" sz="2400" b="1" dirty="0" smtClean="0"/>
              <a:t> 말미암아 마음이 번민하여 잠을 이루지 못한지라</a:t>
            </a:r>
            <a:r>
              <a:rPr lang="en-US" altLang="ko-KR" sz="2400" b="1" dirty="0" smtClean="0"/>
              <a:t>.</a:t>
            </a:r>
          </a:p>
          <a:p>
            <a:pPr algn="just" fontAlgn="base"/>
            <a:endParaRPr lang="en-US" altLang="ko-KR" sz="1000" dirty="0" smtClean="0"/>
          </a:p>
          <a:p>
            <a:pPr algn="just" fontAlgn="base"/>
            <a:r>
              <a:rPr lang="en-US" altLang="ko-KR" sz="2400" dirty="0" smtClean="0">
                <a:solidFill>
                  <a:srgbClr val="FF0000"/>
                </a:solidFill>
              </a:rPr>
              <a:t>-</a:t>
            </a:r>
            <a:r>
              <a:rPr lang="ko-KR" altLang="en-US" sz="2400" dirty="0" smtClean="0">
                <a:solidFill>
                  <a:srgbClr val="FF0000"/>
                </a:solidFill>
              </a:rPr>
              <a:t>왕이 꾼 꿈</a:t>
            </a:r>
            <a:r>
              <a:rPr lang="en-US" altLang="ko-KR" sz="2400" dirty="0" smtClean="0">
                <a:solidFill>
                  <a:srgbClr val="FF0000"/>
                </a:solidFill>
              </a:rPr>
              <a:t>: </a:t>
            </a:r>
          </a:p>
          <a:p>
            <a:pPr algn="just" fontAlgn="base"/>
            <a:r>
              <a:rPr lang="ko-KR" altLang="en-US" sz="2400" dirty="0" smtClean="0"/>
              <a:t>  </a:t>
            </a:r>
            <a:r>
              <a:rPr lang="ko-KR" altLang="en-US" sz="2400" dirty="0" smtClean="0">
                <a:solidFill>
                  <a:srgbClr val="FF0000"/>
                </a:solidFill>
              </a:rPr>
              <a:t>국가의 운명을 </a:t>
            </a:r>
            <a:r>
              <a:rPr lang="ko-KR" altLang="en-US" sz="2400" dirty="0" smtClean="0"/>
              <a:t>좌우하는 </a:t>
            </a:r>
            <a:r>
              <a:rPr lang="ko-KR" altLang="en-US" sz="2400" dirty="0" smtClean="0">
                <a:solidFill>
                  <a:srgbClr val="36B9FA"/>
                </a:solidFill>
              </a:rPr>
              <a:t>중요한 의미와 가치를 지닌것으로 </a:t>
            </a:r>
            <a:r>
              <a:rPr lang="ko-KR" altLang="en-US" sz="2400" dirty="0" smtClean="0"/>
              <a:t>생각하였다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en-US" altLang="ko-KR" sz="2400" b="1" dirty="0" smtClean="0">
                <a:solidFill>
                  <a:srgbClr val="36B9FA"/>
                </a:solidFill>
              </a:rPr>
              <a:t> -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그래서</a:t>
            </a:r>
            <a:r>
              <a:rPr lang="ko-KR" altLang="en-US" sz="2400" b="1" dirty="0" smtClean="0"/>
              <a:t> 고대 근동의 통치자들은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왕위</a:t>
            </a:r>
            <a:r>
              <a:rPr lang="ko-KR" altLang="en-US" sz="2400" b="1" dirty="0" smtClean="0"/>
              <a:t>에 오르기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직전</a:t>
            </a:r>
            <a:r>
              <a:rPr lang="ko-KR" altLang="en-US" sz="2400" b="1" dirty="0" smtClean="0"/>
              <a:t>이나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직후</a:t>
            </a:r>
            <a:r>
              <a:rPr lang="ko-KR" altLang="en-US" sz="2400" b="1" dirty="0" smtClean="0"/>
              <a:t>에 자신이 꾼 꿈의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내용</a:t>
            </a:r>
            <a:r>
              <a:rPr lang="ko-KR" altLang="en-US" sz="2400" b="1" dirty="0" smtClean="0"/>
              <a:t>을 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공적인</a:t>
            </a:r>
            <a:r>
              <a:rPr lang="ko-KR" altLang="en-US" sz="2400" b="1" dirty="0" smtClean="0"/>
              <a:t>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비문</a:t>
            </a:r>
            <a:r>
              <a:rPr lang="ko-KR" altLang="en-US" sz="2400" b="1" dirty="0" smtClean="0"/>
              <a:t>에 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기록</a:t>
            </a:r>
            <a:r>
              <a:rPr lang="ko-KR" altLang="en-US" sz="2400" b="1" dirty="0" smtClean="0"/>
              <a:t>하거나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문서</a:t>
            </a:r>
            <a:r>
              <a:rPr lang="ko-KR" altLang="en-US" sz="2400" b="1" dirty="0" smtClean="0"/>
              <a:t>에 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기록</a:t>
            </a:r>
            <a:r>
              <a:rPr lang="ko-KR" altLang="en-US" sz="2400" b="1" dirty="0" smtClean="0"/>
              <a:t>으로 남겼다</a:t>
            </a:r>
            <a:r>
              <a:rPr lang="en-US" altLang="ko-KR" sz="2400" b="1" dirty="0" smtClean="0"/>
              <a:t>.</a:t>
            </a:r>
          </a:p>
          <a:p>
            <a:pPr algn="just" fontAlgn="base"/>
            <a:r>
              <a:rPr lang="ko-KR" altLang="en-US" sz="2400" b="1" dirty="0" smtClean="0">
                <a:solidFill>
                  <a:srgbClr val="36B9FA"/>
                </a:solidFill>
              </a:rPr>
              <a:t>이것은 </a:t>
            </a:r>
            <a:r>
              <a:rPr lang="ko-KR" altLang="en-US" sz="2400" dirty="0" smtClean="0">
                <a:solidFill>
                  <a:srgbClr val="FF0000"/>
                </a:solidFill>
              </a:rPr>
              <a:t>왕</a:t>
            </a:r>
            <a:r>
              <a:rPr lang="ko-KR" altLang="en-US" sz="2400" dirty="0" smtClean="0"/>
              <a:t>이 </a:t>
            </a:r>
            <a:r>
              <a:rPr lang="ko-KR" altLang="en-US" sz="2400" dirty="0" smtClean="0">
                <a:solidFill>
                  <a:srgbClr val="FF0000"/>
                </a:solidFill>
              </a:rPr>
              <a:t>신</a:t>
            </a:r>
            <a:r>
              <a:rPr lang="ko-KR" altLang="en-US" sz="2400" dirty="0" smtClean="0"/>
              <a:t>으로부터 </a:t>
            </a:r>
            <a:r>
              <a:rPr lang="ko-KR" altLang="en-US" sz="2400" dirty="0" smtClean="0">
                <a:solidFill>
                  <a:srgbClr val="FF0000"/>
                </a:solidFill>
              </a:rPr>
              <a:t>왕국</a:t>
            </a:r>
            <a:r>
              <a:rPr lang="ko-KR" altLang="en-US" sz="2400" dirty="0" smtClean="0"/>
              <a:t>을 </a:t>
            </a:r>
            <a:r>
              <a:rPr lang="ko-KR" altLang="en-US" sz="2400" dirty="0" smtClean="0">
                <a:solidFill>
                  <a:srgbClr val="FF0000"/>
                </a:solidFill>
              </a:rPr>
              <a:t>다스릴</a:t>
            </a:r>
            <a:r>
              <a:rPr lang="ko-KR" altLang="en-US" sz="2400" dirty="0" smtClean="0"/>
              <a:t> 수 있는 </a:t>
            </a:r>
            <a:r>
              <a:rPr lang="ko-KR" altLang="en-US" sz="2400" dirty="0" smtClean="0">
                <a:solidFill>
                  <a:srgbClr val="FF0000"/>
                </a:solidFill>
              </a:rPr>
              <a:t>특별한 사명을 </a:t>
            </a:r>
            <a:r>
              <a:rPr lang="ko-KR" altLang="en-US" sz="2400" dirty="0" smtClean="0"/>
              <a:t>받게 되었다는</a:t>
            </a:r>
            <a:endParaRPr lang="en-US" altLang="ko-KR" sz="2400" dirty="0" smtClean="0"/>
          </a:p>
          <a:p>
            <a:pPr algn="just" fontAlgn="base"/>
            <a:r>
              <a:rPr lang="ko-KR" altLang="en-US" sz="2400" b="1" dirty="0" smtClean="0">
                <a:solidFill>
                  <a:srgbClr val="36B9FA"/>
                </a:solidFill>
              </a:rPr>
              <a:t>왕위 계승의 </a:t>
            </a:r>
            <a:r>
              <a:rPr lang="ko-KR" altLang="en-US" sz="2400" dirty="0" smtClean="0">
                <a:solidFill>
                  <a:srgbClr val="FF0000"/>
                </a:solidFill>
              </a:rPr>
              <a:t>정당성</a:t>
            </a:r>
            <a:r>
              <a:rPr lang="ko-KR" altLang="en-US" sz="2400" dirty="0" smtClean="0"/>
              <a:t>이나 왕국 통치의 </a:t>
            </a:r>
            <a:r>
              <a:rPr lang="ko-KR" altLang="en-US" sz="2400" dirty="0" smtClean="0">
                <a:solidFill>
                  <a:srgbClr val="FF0000"/>
                </a:solidFill>
              </a:rPr>
              <a:t>당위성</a:t>
            </a:r>
            <a:r>
              <a:rPr lang="ko-KR" altLang="en-US" sz="2400" dirty="0" smtClean="0"/>
              <a:t>을 증명하려는 목적에서였다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ko-KR" altLang="en-US" sz="2400" b="1" dirty="0" smtClean="0">
                <a:solidFill>
                  <a:srgbClr val="36B9FA"/>
                </a:solidFill>
              </a:rPr>
              <a:t>구약성서</a:t>
            </a:r>
            <a:r>
              <a:rPr lang="en-US" altLang="ko-KR" sz="2400" b="1" dirty="0" smtClean="0">
                <a:solidFill>
                  <a:srgbClr val="36B9FA"/>
                </a:solidFill>
              </a:rPr>
              <a:t>:&lt;</a:t>
            </a:r>
            <a:r>
              <a:rPr lang="ko-KR" altLang="en-US" sz="2400" b="1" dirty="0" err="1" smtClean="0">
                <a:solidFill>
                  <a:srgbClr val="36B9FA"/>
                </a:solidFill>
              </a:rPr>
              <a:t>왕상</a:t>
            </a:r>
            <a:r>
              <a:rPr lang="en-US" altLang="ko-KR" sz="2400" b="1" dirty="0" smtClean="0">
                <a:solidFill>
                  <a:srgbClr val="36B9FA"/>
                </a:solidFill>
              </a:rPr>
              <a:t>3:5-15&gt;: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이와 비슷한 왕의 꿈이 소개 된다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ko-KR" altLang="en-US" sz="2400" dirty="0" smtClean="0">
                <a:solidFill>
                  <a:srgbClr val="FF0000"/>
                </a:solidFill>
              </a:rPr>
              <a:t>솔로몬</a:t>
            </a:r>
            <a:r>
              <a:rPr lang="ko-KR" altLang="en-US" sz="2400" dirty="0" smtClean="0"/>
              <a:t>이 왕위에 오른 직후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기브온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산당에서</a:t>
            </a:r>
            <a:r>
              <a:rPr lang="ko-KR" altLang="en-US" sz="2400" dirty="0" smtClean="0"/>
              <a:t> 하나님께 </a:t>
            </a:r>
            <a:r>
              <a:rPr lang="ko-KR" altLang="en-US" sz="2400" dirty="0" smtClean="0">
                <a:solidFill>
                  <a:srgbClr val="FF0000"/>
                </a:solidFill>
              </a:rPr>
              <a:t>일천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번제를</a:t>
            </a:r>
            <a:r>
              <a:rPr lang="ko-KR" altLang="en-US" sz="2400" dirty="0" smtClean="0">
                <a:solidFill>
                  <a:srgbClr val="FF0000"/>
                </a:solidFill>
              </a:rPr>
              <a:t> </a:t>
            </a:r>
            <a:r>
              <a:rPr lang="ko-KR" altLang="en-US" sz="2400" dirty="0" smtClean="0"/>
              <a:t>드리고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어느날</a:t>
            </a:r>
            <a:r>
              <a:rPr lang="ko-KR" altLang="en-US" sz="2400" dirty="0" smtClean="0"/>
              <a:t> 밤에 꿈을 꾸게 되고</a:t>
            </a:r>
            <a:r>
              <a:rPr lang="en-US" altLang="ko-KR" sz="2400" dirty="0" smtClean="0"/>
              <a:t>, </a:t>
            </a:r>
            <a:r>
              <a:rPr lang="ko-KR" altLang="en-US" sz="2400" dirty="0" smtClean="0">
                <a:solidFill>
                  <a:srgbClr val="36B9FA"/>
                </a:solidFill>
              </a:rPr>
              <a:t>하나님의 마음에 맞는 통치자임을 </a:t>
            </a:r>
            <a:r>
              <a:rPr lang="ko-KR" altLang="en-US" sz="2400" dirty="0" smtClean="0"/>
              <a:t>인정받게 되어 하나님으로 </a:t>
            </a:r>
            <a:r>
              <a:rPr lang="ko-KR" altLang="en-US" sz="2400" dirty="0" err="1" smtClean="0"/>
              <a:t>부터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36B9FA"/>
                </a:solidFill>
              </a:rPr>
              <a:t>지혜와 부귀영화를 </a:t>
            </a:r>
            <a:r>
              <a:rPr lang="ko-KR" altLang="en-US" sz="2400" dirty="0" smtClean="0"/>
              <a:t>보장 받게 된다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이 </a:t>
            </a:r>
            <a:r>
              <a:rPr lang="ko-KR" altLang="en-US" sz="2400" dirty="0" smtClean="0">
                <a:solidFill>
                  <a:srgbClr val="FF0000"/>
                </a:solidFill>
              </a:rPr>
              <a:t>꿈을 통해 </a:t>
            </a:r>
            <a:r>
              <a:rPr lang="ko-KR" altLang="en-US" sz="2400" dirty="0" smtClean="0">
                <a:solidFill>
                  <a:srgbClr val="36B9FA"/>
                </a:solidFill>
              </a:rPr>
              <a:t>솔로몬</a:t>
            </a:r>
            <a:r>
              <a:rPr lang="ko-KR" altLang="en-US" sz="2400" dirty="0" smtClean="0"/>
              <a:t>은 자질과 능력을 겸비한 </a:t>
            </a:r>
            <a:r>
              <a:rPr lang="ko-KR" altLang="en-US" sz="2400" dirty="0" smtClean="0">
                <a:solidFill>
                  <a:srgbClr val="FF0000"/>
                </a:solidFill>
              </a:rPr>
              <a:t>훌륭한 왕이라는 </a:t>
            </a:r>
            <a:r>
              <a:rPr lang="ko-KR" altLang="en-US" sz="2400" dirty="0" smtClean="0"/>
              <a:t>사실을 </a:t>
            </a:r>
            <a:r>
              <a:rPr lang="ko-KR" altLang="en-US" sz="2400" dirty="0" smtClean="0">
                <a:solidFill>
                  <a:srgbClr val="FF0000"/>
                </a:solidFill>
              </a:rPr>
              <a:t>확인시켜 주고 </a:t>
            </a:r>
            <a:r>
              <a:rPr lang="ko-KR" altLang="en-US" sz="2400" dirty="0" smtClean="0"/>
              <a:t>있다</a:t>
            </a:r>
            <a:r>
              <a:rPr lang="en-US" altLang="ko-KR" sz="2400" dirty="0" smtClean="0"/>
              <a:t>. </a:t>
            </a:r>
          </a:p>
          <a:p>
            <a:pPr algn="just" fontAlgn="base"/>
            <a:endParaRPr lang="en-US" altLang="ko-KR" sz="2400" dirty="0" smtClean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16626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n-US" altLang="ko-KR" sz="2400" b="1" dirty="0" smtClean="0">
                <a:solidFill>
                  <a:srgbClr val="36B9FA"/>
                </a:solidFill>
              </a:rPr>
              <a:t>1). 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연대기적 진술과 해설</a:t>
            </a:r>
            <a:r>
              <a:rPr lang="en-US" altLang="ko-KR" sz="2400" b="1" dirty="0" smtClean="0">
                <a:solidFill>
                  <a:srgbClr val="36B9FA"/>
                </a:solidFill>
              </a:rPr>
              <a:t>(2:1)</a:t>
            </a:r>
          </a:p>
          <a:p>
            <a:pPr algn="just" fontAlgn="base"/>
            <a:r>
              <a:rPr lang="en-US" altLang="ko-KR" sz="2400" b="1" dirty="0" smtClean="0"/>
              <a:t>1</a:t>
            </a:r>
            <a:r>
              <a:rPr lang="ko-KR" altLang="en-US" sz="2400" b="1" dirty="0" smtClean="0"/>
              <a:t>절</a:t>
            </a:r>
            <a:r>
              <a:rPr lang="en-US" altLang="ko-KR" sz="2400" b="1" dirty="0" smtClean="0"/>
              <a:t>. </a:t>
            </a:r>
            <a:r>
              <a:rPr lang="ko-KR" altLang="en-US" sz="2400" b="1" dirty="0" err="1" smtClean="0"/>
              <a:t>느부갓네살이</a:t>
            </a:r>
            <a:r>
              <a:rPr lang="ko-KR" altLang="en-US" sz="2400" b="1" dirty="0" smtClean="0"/>
              <a:t> 다스린 지 이 년이 되는 해에 </a:t>
            </a:r>
            <a:r>
              <a:rPr lang="ko-KR" altLang="en-US" sz="2400" b="1" dirty="0" err="1" smtClean="0"/>
              <a:t>느부갓네살이</a:t>
            </a:r>
            <a:r>
              <a:rPr lang="ko-KR" altLang="en-US" sz="2400" b="1" dirty="0" smtClean="0"/>
              <a:t> 꿈을 꾸고 그로</a:t>
            </a:r>
            <a:endParaRPr lang="en-US" altLang="ko-KR" sz="2400" b="1" dirty="0" smtClean="0"/>
          </a:p>
          <a:p>
            <a:pPr algn="just" fontAlgn="base"/>
            <a:r>
              <a:rPr lang="en-US" altLang="ko-KR" sz="2400" b="1" dirty="0" smtClean="0"/>
              <a:t>      </a:t>
            </a:r>
            <a:r>
              <a:rPr lang="ko-KR" altLang="en-US" sz="2400" b="1" dirty="0" smtClean="0"/>
              <a:t> 말미암아 마음이 번민하여 잠을 이루지 못한지라</a:t>
            </a:r>
            <a:r>
              <a:rPr lang="en-US" altLang="ko-KR" sz="2400" b="1" dirty="0" smtClean="0"/>
              <a:t>.</a:t>
            </a:r>
          </a:p>
          <a:p>
            <a:pPr algn="just" fontAlgn="base"/>
            <a:endParaRPr lang="en-US" altLang="ko-KR" sz="1000" dirty="0" smtClean="0"/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smtClean="0"/>
              <a:t>왕이 꾼 꿈</a:t>
            </a:r>
            <a:r>
              <a:rPr lang="en-US" altLang="ko-KR" sz="2400" dirty="0" smtClean="0"/>
              <a:t>: </a:t>
            </a:r>
          </a:p>
          <a:p>
            <a:pPr algn="just" fontAlgn="base"/>
            <a:endParaRPr lang="en-US" altLang="ko-KR" sz="2400" dirty="0" smtClean="0"/>
          </a:p>
          <a:p>
            <a:pPr algn="just" fontAlgn="base"/>
            <a:r>
              <a:rPr lang="ko-KR" altLang="en-US" sz="2400" dirty="0" smtClean="0"/>
              <a:t>솔로몬 왕국도 철저히 하나님의 승인을 받은 왕국이라는 것을 과시하는 셈이다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2400" dirty="0" smtClean="0"/>
          </a:p>
          <a:p>
            <a:pPr algn="just" fontAlgn="base">
              <a:buFontTx/>
              <a:buChar char="-"/>
            </a:pP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이런점에서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왕이 꿈을 꾸고 </a:t>
            </a:r>
            <a:r>
              <a:rPr lang="ko-KR" altLang="en-US" sz="2400" dirty="0" smtClean="0"/>
              <a:t>그로 인해 </a:t>
            </a:r>
            <a:r>
              <a:rPr lang="ko-KR" altLang="en-US" sz="2400" dirty="0" smtClean="0">
                <a:solidFill>
                  <a:srgbClr val="FF0000"/>
                </a:solidFill>
              </a:rPr>
              <a:t>마음이 번민하여 </a:t>
            </a:r>
            <a:r>
              <a:rPr lang="ko-KR" altLang="en-US" sz="2400" dirty="0" smtClean="0"/>
              <a:t>잠을 이루지 </a:t>
            </a:r>
            <a:r>
              <a:rPr lang="ko-KR" altLang="en-US" sz="2400" dirty="0" smtClean="0">
                <a:solidFill>
                  <a:srgbClr val="36B9FA"/>
                </a:solidFill>
              </a:rPr>
              <a:t>못하게 </a:t>
            </a:r>
            <a:endParaRPr lang="en-US" altLang="ko-KR" sz="2400" dirty="0" smtClean="0">
              <a:solidFill>
                <a:srgbClr val="36B9FA"/>
              </a:solidFill>
            </a:endParaRPr>
          </a:p>
          <a:p>
            <a:pPr algn="just" fontAlgn="base"/>
            <a:r>
              <a:rPr lang="en-US" altLang="ko-KR" sz="2400" dirty="0" smtClean="0">
                <a:solidFill>
                  <a:srgbClr val="36B9FA"/>
                </a:solidFill>
              </a:rPr>
              <a:t>  </a:t>
            </a:r>
            <a:r>
              <a:rPr lang="ko-KR" altLang="en-US" sz="2400" dirty="0" smtClean="0">
                <a:solidFill>
                  <a:srgbClr val="36B9FA"/>
                </a:solidFill>
              </a:rPr>
              <a:t>되었다는 것은 </a:t>
            </a:r>
            <a:r>
              <a:rPr lang="ko-KR" altLang="en-US" sz="2400" dirty="0" smtClean="0"/>
              <a:t>매우 </a:t>
            </a:r>
            <a:r>
              <a:rPr lang="ko-KR" altLang="en-US" sz="2400" dirty="0" smtClean="0">
                <a:solidFill>
                  <a:srgbClr val="FF0000"/>
                </a:solidFill>
              </a:rPr>
              <a:t>심각한 문제가 발생했음을 </a:t>
            </a:r>
            <a:r>
              <a:rPr lang="ko-KR" altLang="en-US" sz="2400" dirty="0" smtClean="0">
                <a:solidFill>
                  <a:srgbClr val="36B9FA"/>
                </a:solidFill>
              </a:rPr>
              <a:t>암시하는 것이다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16626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5655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2</a:t>
            </a:r>
            <a:r>
              <a:rPr lang="ko-KR" altLang="en-US" sz="2400" b="1" dirty="0" smtClean="0"/>
              <a:t>절</a:t>
            </a:r>
            <a:r>
              <a:rPr lang="en-US" altLang="ko-KR" sz="2400" b="1" dirty="0" smtClean="0"/>
              <a:t>. </a:t>
            </a:r>
            <a:r>
              <a:rPr lang="ko-KR" altLang="en-US" sz="2400" b="1" dirty="0" smtClean="0"/>
              <a:t>왕이 그의 꿈을 자기에게 알려 주도록 </a:t>
            </a:r>
            <a:r>
              <a:rPr lang="ko-KR" altLang="en-US" sz="2400" b="1" u="sng" dirty="0" smtClean="0"/>
              <a:t>박수와 술객과 점쟁이와 </a:t>
            </a:r>
            <a:r>
              <a:rPr lang="ko-KR" altLang="en-US" sz="2400" b="1" u="sng" dirty="0" err="1" smtClean="0"/>
              <a:t>갈대아</a:t>
            </a:r>
            <a:endParaRPr lang="en-US" altLang="ko-KR" sz="2400" b="1" u="sng" dirty="0" smtClean="0"/>
          </a:p>
          <a:p>
            <a:r>
              <a:rPr lang="ko-KR" altLang="en-US" sz="2400" b="1" dirty="0" smtClean="0"/>
              <a:t>      </a:t>
            </a:r>
            <a:r>
              <a:rPr lang="ko-KR" altLang="en-US" sz="2400" b="1" u="sng" dirty="0" smtClean="0"/>
              <a:t>술사를</a:t>
            </a:r>
            <a:r>
              <a:rPr lang="ko-KR" altLang="en-US" sz="2400" b="1" dirty="0" smtClean="0"/>
              <a:t> 부르라 말하매 그들이 들어가서 왕의 앞에 선지라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r>
              <a:rPr lang="en-US" altLang="ko-KR" sz="2400" b="1" dirty="0" smtClean="0"/>
              <a:t>3</a:t>
            </a:r>
            <a:r>
              <a:rPr lang="ko-KR" altLang="en-US" sz="2400" b="1" dirty="0" smtClean="0"/>
              <a:t>절</a:t>
            </a:r>
            <a:r>
              <a:rPr lang="en-US" altLang="ko-KR" sz="2400" b="1" dirty="0" smtClean="0"/>
              <a:t>. </a:t>
            </a:r>
            <a:r>
              <a:rPr lang="ko-KR" altLang="en-US" sz="2400" b="1" dirty="0" smtClean="0"/>
              <a:t>왕이 그들에게 이르되 내가 꿈을 꾸고 </a:t>
            </a:r>
            <a:r>
              <a:rPr lang="ko-KR" altLang="en-US" sz="2400" b="1" u="sng" dirty="0" smtClean="0"/>
              <a:t>그 꿈을 알고자 하여</a:t>
            </a:r>
            <a:r>
              <a:rPr lang="ko-KR" altLang="en-US" sz="2400" b="1" dirty="0" smtClean="0"/>
              <a:t> 마음이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  </a:t>
            </a:r>
            <a:r>
              <a:rPr lang="ko-KR" altLang="en-US" sz="2400" b="1" dirty="0" smtClean="0"/>
              <a:t> 번민하도다 하니</a:t>
            </a:r>
            <a:r>
              <a:rPr lang="en-US" altLang="ko-KR" sz="2400" b="1" dirty="0" smtClean="0"/>
              <a:t>.</a:t>
            </a:r>
          </a:p>
          <a:p>
            <a:endParaRPr lang="en-US" altLang="ko-KR" sz="600" b="1" dirty="0" smtClean="0"/>
          </a:p>
          <a:p>
            <a:r>
              <a:rPr lang="en-US" altLang="ko-KR" sz="2400" b="1" dirty="0" smtClean="0"/>
              <a:t> - 2-3</a:t>
            </a:r>
            <a:r>
              <a:rPr lang="ko-KR" altLang="en-US" sz="2400" b="1" dirty="0" smtClean="0"/>
              <a:t>절은</a:t>
            </a:r>
            <a:r>
              <a:rPr lang="ko-KR" altLang="en-US" sz="2400" dirty="0" smtClean="0"/>
              <a:t> 왕이 꿈을 알기 위해 박수와 술객과 점쟁이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갈대아</a:t>
            </a:r>
            <a:r>
              <a:rPr lang="ko-KR" altLang="en-US" sz="2400" dirty="0" smtClean="0"/>
              <a:t> 술사를 부르는</a:t>
            </a:r>
            <a:endParaRPr lang="en-US" altLang="ko-KR" sz="2400" dirty="0" smtClean="0"/>
          </a:p>
          <a:p>
            <a:r>
              <a:rPr lang="en-US" altLang="ko-KR" sz="2400" dirty="0" smtClean="0"/>
              <a:t> </a:t>
            </a:r>
            <a:r>
              <a:rPr lang="ko-KR" altLang="en-US" sz="2400" dirty="0" smtClean="0"/>
              <a:t>  장면인데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우리가 생각하는 주술과 점치는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단순한 무속인들이 아니라</a:t>
            </a:r>
            <a:r>
              <a:rPr lang="en-US" altLang="ko-KR" sz="2400" dirty="0" smtClean="0"/>
              <a:t>, </a:t>
            </a:r>
          </a:p>
          <a:p>
            <a:r>
              <a:rPr lang="en-US" altLang="ko-KR" sz="2400" dirty="0" smtClean="0"/>
              <a:t>    </a:t>
            </a:r>
            <a:r>
              <a:rPr lang="ko-KR" altLang="en-US" sz="2400" b="1" u="sng" dirty="0" smtClean="0"/>
              <a:t>이들은 </a:t>
            </a:r>
            <a:r>
              <a:rPr lang="ko-KR" altLang="en-US" sz="2400" b="1" u="sng" dirty="0" err="1" smtClean="0"/>
              <a:t>바벨론에</a:t>
            </a:r>
            <a:r>
              <a:rPr lang="ko-KR" altLang="en-US" sz="2400" b="1" u="sng" dirty="0" smtClean="0"/>
              <a:t> 존재했던 </a:t>
            </a:r>
            <a:r>
              <a:rPr lang="ko-KR" altLang="en-US" sz="2400" b="1" u="sng" dirty="0" smtClean="0">
                <a:solidFill>
                  <a:srgbClr val="FF0000"/>
                </a:solidFill>
              </a:rPr>
              <a:t>직업적 지혜자 집단들</a:t>
            </a:r>
            <a:r>
              <a:rPr lang="ko-KR" altLang="en-US" sz="2400" dirty="0" smtClean="0"/>
              <a:t>이다</a:t>
            </a:r>
            <a:r>
              <a:rPr lang="en-US" altLang="ko-KR" sz="2400" dirty="0" smtClean="0"/>
              <a:t>.</a:t>
            </a:r>
            <a:endParaRPr lang="ko-KR" altLang="en-US" sz="2400" dirty="0" smtClean="0"/>
          </a:p>
          <a:p>
            <a:endParaRPr lang="en-US" altLang="ko-KR" sz="1050" dirty="0" smtClean="0"/>
          </a:p>
          <a:p>
            <a:r>
              <a:rPr lang="en-US" altLang="ko-KR" sz="2400" dirty="0" smtClean="0"/>
              <a:t>-</a:t>
            </a:r>
            <a:r>
              <a:rPr lang="ko-KR" altLang="en-US" sz="2400" dirty="0" smtClean="0"/>
              <a:t>왕에게 꿈 풀이 작업은 매우 중요한 사안이라 모든 지혜자 집단을 부른 것이다</a:t>
            </a:r>
            <a:r>
              <a:rPr lang="en-US" altLang="ko-KR" sz="2400" dirty="0" smtClean="0"/>
              <a:t>.</a:t>
            </a:r>
          </a:p>
          <a:p>
            <a:r>
              <a:rPr lang="ko-KR" altLang="en-US" sz="2400" dirty="0" smtClean="0">
                <a:solidFill>
                  <a:srgbClr val="FF0000"/>
                </a:solidFill>
              </a:rPr>
              <a:t>박 수 </a:t>
            </a:r>
            <a:r>
              <a:rPr lang="en-US" altLang="ko-KR" sz="2400" dirty="0" smtClean="0">
                <a:solidFill>
                  <a:srgbClr val="FF0000"/>
                </a:solidFill>
              </a:rPr>
              <a:t>:</a:t>
            </a:r>
            <a:r>
              <a:rPr lang="ko-KR" altLang="en-US" sz="2400" dirty="0" smtClean="0">
                <a:solidFill>
                  <a:srgbClr val="FF0000"/>
                </a:solidFill>
              </a:rPr>
              <a:t> </a:t>
            </a:r>
            <a:r>
              <a:rPr lang="ko-KR" altLang="en-US" sz="2400" dirty="0" smtClean="0"/>
              <a:t>박수는 </a:t>
            </a:r>
            <a:r>
              <a:rPr lang="en-US" altLang="ko-KR" sz="2400" dirty="0" smtClean="0"/>
              <a:t>1:20</a:t>
            </a:r>
            <a:r>
              <a:rPr lang="ko-KR" altLang="en-US" sz="2400" dirty="0" smtClean="0"/>
              <a:t>절에 언급되는데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다니엘과</a:t>
            </a:r>
            <a:r>
              <a:rPr lang="ko-KR" altLang="en-US" sz="2400" dirty="0" smtClean="0"/>
              <a:t> 친구들이 </a:t>
            </a:r>
            <a:r>
              <a:rPr lang="en-US" altLang="ko-KR" sz="2400" dirty="0" smtClean="0"/>
              <a:t>3</a:t>
            </a:r>
            <a:r>
              <a:rPr lang="ko-KR" altLang="en-US" sz="2400" dirty="0" smtClean="0"/>
              <a:t>년 동안의 왕실교육을</a:t>
            </a:r>
            <a:endParaRPr lang="en-US" altLang="ko-KR" sz="2400" dirty="0" smtClean="0"/>
          </a:p>
          <a:p>
            <a:r>
              <a:rPr lang="en-US" altLang="ko-KR" sz="2400" dirty="0" smtClean="0"/>
              <a:t>        </a:t>
            </a:r>
            <a:r>
              <a:rPr lang="ko-KR" altLang="en-US" sz="2400" dirty="0" smtClean="0"/>
              <a:t> 받은 후에 겨루어 보았던 </a:t>
            </a:r>
            <a:r>
              <a:rPr lang="ko-KR" altLang="en-US" sz="2400" dirty="0" err="1" smtClean="0"/>
              <a:t>바벨론의</a:t>
            </a:r>
            <a:r>
              <a:rPr lang="ko-KR" altLang="en-US" sz="2400" dirty="0" smtClean="0"/>
              <a:t> 전형적인 지혜자 집단이며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이들은</a:t>
            </a:r>
            <a:endParaRPr lang="en-US" altLang="ko-KR" sz="2400" dirty="0" smtClean="0"/>
          </a:p>
          <a:p>
            <a:r>
              <a:rPr lang="en-US" altLang="ko-KR" sz="2400" dirty="0" smtClean="0"/>
              <a:t>       </a:t>
            </a:r>
            <a:r>
              <a:rPr lang="ko-KR" altLang="en-US" sz="2400" dirty="0" smtClean="0"/>
              <a:t>  신전과 관련되어 일하는 제사장이 아니라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신에게 조언을 구하여 꿈을 </a:t>
            </a:r>
            <a:endParaRPr lang="en-US" altLang="ko-KR" sz="2400" dirty="0" smtClean="0"/>
          </a:p>
          <a:p>
            <a:r>
              <a:rPr lang="en-US" altLang="ko-KR" sz="2400" dirty="0" smtClean="0"/>
              <a:t>          </a:t>
            </a:r>
            <a:r>
              <a:rPr lang="ko-KR" altLang="en-US" sz="2400" dirty="0" smtClean="0"/>
              <a:t>풀이하는 자들이다</a:t>
            </a:r>
            <a:r>
              <a:rPr lang="en-US" altLang="ko-KR" sz="2400" dirty="0" smtClean="0"/>
              <a:t>.</a:t>
            </a:r>
          </a:p>
          <a:p>
            <a:endParaRPr lang="en-US" altLang="ko-KR" sz="500" dirty="0" smtClean="0"/>
          </a:p>
          <a:p>
            <a:r>
              <a:rPr lang="ko-KR" altLang="en-US" sz="2400" dirty="0" smtClean="0"/>
              <a:t>역 할</a:t>
            </a:r>
            <a:r>
              <a:rPr lang="en-US" altLang="ko-KR" sz="2400" dirty="0" smtClean="0"/>
              <a:t>: </a:t>
            </a:r>
            <a:r>
              <a:rPr lang="ko-KR" altLang="en-US" sz="2400" dirty="0" err="1" smtClean="0"/>
              <a:t>꿈풀이를</a:t>
            </a:r>
            <a:r>
              <a:rPr lang="ko-KR" altLang="en-US" sz="2400" dirty="0" smtClean="0"/>
              <a:t> 통해 불길한 징조를 미리 알아내고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인간의 불행을 예방하기 </a:t>
            </a:r>
            <a:endParaRPr lang="en-US" altLang="ko-KR" sz="2400" dirty="0" smtClean="0"/>
          </a:p>
          <a:p>
            <a:r>
              <a:rPr lang="en-US" altLang="ko-KR" sz="2400" dirty="0" smtClean="0"/>
              <a:t>       </a:t>
            </a:r>
            <a:r>
              <a:rPr lang="ko-KR" altLang="en-US" sz="2400" dirty="0" smtClean="0"/>
              <a:t>위한 조처를 취하는 일을 한다</a:t>
            </a:r>
            <a:r>
              <a:rPr lang="en-US" altLang="ko-KR" sz="2400" dirty="0" smtClean="0"/>
              <a:t>.</a:t>
            </a:r>
            <a:endParaRPr lang="ko-KR" altLang="en-US" sz="2400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16626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2</a:t>
            </a:r>
            <a:r>
              <a:rPr lang="ko-KR" altLang="en-US" sz="2400" b="1" dirty="0" smtClean="0"/>
              <a:t>절</a:t>
            </a:r>
            <a:r>
              <a:rPr lang="en-US" altLang="ko-KR" sz="2400" b="1" dirty="0" smtClean="0"/>
              <a:t>. </a:t>
            </a:r>
            <a:r>
              <a:rPr lang="ko-KR" altLang="en-US" sz="2400" b="1" dirty="0" smtClean="0"/>
              <a:t>왕이 그의 꿈을 자기에게 알려 주도록 </a:t>
            </a:r>
            <a:r>
              <a:rPr lang="ko-KR" altLang="en-US" sz="2400" b="1" u="sng" dirty="0" smtClean="0"/>
              <a:t>박수와 술객과 점쟁이와 </a:t>
            </a:r>
            <a:r>
              <a:rPr lang="ko-KR" altLang="en-US" sz="2400" b="1" u="sng" dirty="0" err="1" smtClean="0"/>
              <a:t>갈대아</a:t>
            </a:r>
            <a:endParaRPr lang="en-US" altLang="ko-KR" sz="2400" b="1" u="sng" dirty="0" smtClean="0"/>
          </a:p>
          <a:p>
            <a:r>
              <a:rPr lang="ko-KR" altLang="en-US" sz="2400" b="1" dirty="0" smtClean="0"/>
              <a:t>      </a:t>
            </a:r>
            <a:r>
              <a:rPr lang="ko-KR" altLang="en-US" sz="2400" b="1" u="sng" dirty="0" smtClean="0"/>
              <a:t>술사를</a:t>
            </a:r>
            <a:r>
              <a:rPr lang="ko-KR" altLang="en-US" sz="2400" b="1" dirty="0" smtClean="0"/>
              <a:t> 부르라 말하매 그들이 들어가서 왕의 앞에 선지라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r>
              <a:rPr lang="en-US" altLang="ko-KR" sz="2400" b="1" dirty="0" smtClean="0"/>
              <a:t>3</a:t>
            </a:r>
            <a:r>
              <a:rPr lang="ko-KR" altLang="en-US" sz="2400" b="1" dirty="0" smtClean="0"/>
              <a:t>절</a:t>
            </a:r>
            <a:r>
              <a:rPr lang="en-US" altLang="ko-KR" sz="2400" b="1" dirty="0" smtClean="0"/>
              <a:t>. </a:t>
            </a:r>
            <a:r>
              <a:rPr lang="ko-KR" altLang="en-US" sz="2400" b="1" dirty="0" smtClean="0"/>
              <a:t>왕이 그들에게 이르되 내가 꿈을 꾸고 </a:t>
            </a:r>
            <a:r>
              <a:rPr lang="ko-KR" altLang="en-US" sz="2400" b="1" u="sng" dirty="0" smtClean="0"/>
              <a:t>그 꿈을 알고자 하여</a:t>
            </a:r>
            <a:r>
              <a:rPr lang="ko-KR" altLang="en-US" sz="2400" b="1" dirty="0" smtClean="0"/>
              <a:t> 마음이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  </a:t>
            </a:r>
            <a:r>
              <a:rPr lang="ko-KR" altLang="en-US" sz="2400" b="1" dirty="0" smtClean="0"/>
              <a:t> 번민하도다 하니</a:t>
            </a:r>
            <a:r>
              <a:rPr lang="en-US" altLang="ko-KR" sz="2400" b="1" dirty="0" smtClean="0"/>
              <a:t>.</a:t>
            </a:r>
          </a:p>
          <a:p>
            <a:endParaRPr lang="en-US" altLang="ko-KR" sz="2400" b="1" dirty="0" smtClean="0"/>
          </a:p>
          <a:p>
            <a:endParaRPr lang="en-US" altLang="ko-KR" sz="600" b="1" dirty="0" smtClean="0"/>
          </a:p>
          <a:p>
            <a:r>
              <a:rPr lang="ko-KR" altLang="en-US" sz="2400" dirty="0" smtClean="0">
                <a:solidFill>
                  <a:srgbClr val="FF0000"/>
                </a:solidFill>
              </a:rPr>
              <a:t>술 객 </a:t>
            </a:r>
            <a:r>
              <a:rPr lang="en-US" altLang="ko-KR" sz="2400" dirty="0" smtClean="0">
                <a:solidFill>
                  <a:srgbClr val="FF0000"/>
                </a:solidFill>
              </a:rPr>
              <a:t>: </a:t>
            </a:r>
            <a:r>
              <a:rPr lang="ko-KR" altLang="en-US" sz="2400" dirty="0" smtClean="0"/>
              <a:t>바벨론 사회에서 주문이나 마법을 통해 악귀를 내쫓는 일에 종사하는 </a:t>
            </a:r>
            <a:endParaRPr lang="en-US" altLang="ko-KR" sz="2400" dirty="0" smtClean="0"/>
          </a:p>
          <a:p>
            <a:r>
              <a:rPr lang="en-US" altLang="ko-KR" sz="2400" dirty="0" smtClean="0"/>
              <a:t>         </a:t>
            </a:r>
            <a:r>
              <a:rPr lang="ko-KR" altLang="en-US" sz="2400" dirty="0" smtClean="0"/>
              <a:t>전문가로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신 마르둑과 </a:t>
            </a:r>
            <a:r>
              <a:rPr lang="ko-KR" altLang="en-US" sz="2400" dirty="0" err="1" smtClean="0"/>
              <a:t>에아로부터</a:t>
            </a:r>
            <a:r>
              <a:rPr lang="ko-KR" altLang="en-US" sz="2400" dirty="0" smtClean="0"/>
              <a:t> 전권을 </a:t>
            </a:r>
            <a:r>
              <a:rPr lang="ko-KR" altLang="en-US" sz="2400" dirty="0" err="1" smtClean="0"/>
              <a:t>위임받아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일하는자로</a:t>
            </a:r>
            <a:r>
              <a:rPr lang="ko-KR" altLang="en-US" sz="2400" dirty="0" smtClean="0"/>
              <a:t> 매우 </a:t>
            </a:r>
            <a:endParaRPr lang="en-US" altLang="ko-KR" sz="2400" dirty="0" smtClean="0"/>
          </a:p>
          <a:p>
            <a:r>
              <a:rPr lang="en-US" altLang="ko-KR" sz="2400" dirty="0" smtClean="0"/>
              <a:t>         </a:t>
            </a:r>
            <a:r>
              <a:rPr lang="ko-KR" altLang="en-US" sz="2400" dirty="0" smtClean="0"/>
              <a:t>중요한 역할을 담당하는 자들로 인정받은 집단이다</a:t>
            </a:r>
            <a:r>
              <a:rPr lang="en-US" altLang="ko-KR" sz="2400" dirty="0" smtClean="0"/>
              <a:t>. </a:t>
            </a:r>
            <a:r>
              <a:rPr lang="en-US" altLang="ko-KR" sz="2400" dirty="0" smtClean="0">
                <a:solidFill>
                  <a:srgbClr val="FF0000"/>
                </a:solidFill>
              </a:rPr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술객은</a:t>
            </a:r>
            <a:r>
              <a:rPr lang="ko-KR" altLang="en-US" sz="2400" dirty="0" smtClean="0"/>
              <a:t> 신전의 </a:t>
            </a:r>
            <a:endParaRPr lang="en-US" altLang="ko-KR" sz="2400" dirty="0" smtClean="0"/>
          </a:p>
          <a:p>
            <a:r>
              <a:rPr lang="en-US" altLang="ko-KR" sz="2400" dirty="0" smtClean="0"/>
              <a:t>         </a:t>
            </a:r>
            <a:r>
              <a:rPr lang="ko-KR" altLang="en-US" sz="2400" dirty="0" smtClean="0"/>
              <a:t>조직과는 무관하게 자유롭게 활동하였으며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특별한 주문의식을 통해 </a:t>
            </a:r>
            <a:endParaRPr lang="en-US" altLang="ko-KR" sz="2400" dirty="0" smtClean="0"/>
          </a:p>
          <a:p>
            <a:r>
              <a:rPr lang="en-US" altLang="ko-KR" sz="2400" dirty="0" smtClean="0"/>
              <a:t>         </a:t>
            </a:r>
            <a:r>
              <a:rPr lang="ko-KR" altLang="en-US" sz="2400" dirty="0" smtClean="0"/>
              <a:t>위협해 오는 나쁜 세력을 한 인간이나 단체로부터 다른 대체물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사람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동물</a:t>
            </a:r>
            <a:r>
              <a:rPr lang="en-US" altLang="ko-KR" sz="2400" dirty="0" smtClean="0"/>
              <a:t>,</a:t>
            </a:r>
          </a:p>
          <a:p>
            <a:r>
              <a:rPr lang="en-US" altLang="ko-KR" sz="2400" dirty="0" smtClean="0"/>
              <a:t>         </a:t>
            </a:r>
            <a:r>
              <a:rPr lang="ko-KR" altLang="en-US" sz="2400" dirty="0" smtClean="0"/>
              <a:t>사물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로 전가시켜 신의 진노를 해결하는 역할을 담당하였고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미래에 일어날</a:t>
            </a:r>
            <a:endParaRPr lang="en-US" altLang="ko-KR" sz="2400" dirty="0" smtClean="0"/>
          </a:p>
          <a:p>
            <a:r>
              <a:rPr lang="en-US" altLang="ko-KR" sz="2400" dirty="0" smtClean="0"/>
              <a:t>        </a:t>
            </a:r>
            <a:r>
              <a:rPr lang="ko-KR" altLang="en-US" sz="2400" dirty="0" smtClean="0"/>
              <a:t> 사건에 대한 이론적인 설명과 일어날 수 있는 불행한 사건을 예방하는 </a:t>
            </a:r>
            <a:endParaRPr lang="en-US" altLang="ko-KR" sz="2400" dirty="0" smtClean="0"/>
          </a:p>
          <a:p>
            <a:r>
              <a:rPr lang="en-US" altLang="ko-KR" sz="2400" dirty="0" smtClean="0"/>
              <a:t>         </a:t>
            </a:r>
            <a:r>
              <a:rPr lang="ko-KR" altLang="en-US" sz="2400" dirty="0" smtClean="0"/>
              <a:t>역할도 담당하였다</a:t>
            </a:r>
            <a:r>
              <a:rPr lang="en-US" altLang="ko-KR" sz="2400" dirty="0" smtClean="0"/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16626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2</a:t>
            </a:r>
            <a:r>
              <a:rPr lang="ko-KR" altLang="en-US" sz="2400" b="1" dirty="0" smtClean="0"/>
              <a:t>절</a:t>
            </a:r>
            <a:r>
              <a:rPr lang="en-US" altLang="ko-KR" sz="2400" b="1" dirty="0" smtClean="0"/>
              <a:t>. </a:t>
            </a:r>
            <a:r>
              <a:rPr lang="ko-KR" altLang="en-US" sz="2400" b="1" dirty="0" smtClean="0"/>
              <a:t>왕이 그의 꿈을 자기에게 알려 주도록 </a:t>
            </a:r>
            <a:r>
              <a:rPr lang="ko-KR" altLang="en-US" sz="2400" b="1" u="sng" dirty="0" smtClean="0"/>
              <a:t>박수와 술객과 점쟁이와 </a:t>
            </a:r>
            <a:r>
              <a:rPr lang="ko-KR" altLang="en-US" sz="2400" b="1" u="sng" dirty="0" err="1" smtClean="0"/>
              <a:t>갈대아</a:t>
            </a:r>
            <a:endParaRPr lang="en-US" altLang="ko-KR" sz="2400" b="1" u="sng" dirty="0" smtClean="0"/>
          </a:p>
          <a:p>
            <a:r>
              <a:rPr lang="ko-KR" altLang="en-US" sz="2400" b="1" dirty="0" smtClean="0"/>
              <a:t>      </a:t>
            </a:r>
            <a:r>
              <a:rPr lang="ko-KR" altLang="en-US" sz="2400" b="1" u="sng" dirty="0" smtClean="0"/>
              <a:t>술사를</a:t>
            </a:r>
            <a:r>
              <a:rPr lang="ko-KR" altLang="en-US" sz="2400" b="1" dirty="0" smtClean="0"/>
              <a:t> 부르라 말하매 그들이 들어가서 왕의 앞에 선지라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r>
              <a:rPr lang="en-US" altLang="ko-KR" sz="2400" b="1" dirty="0" smtClean="0"/>
              <a:t>3</a:t>
            </a:r>
            <a:r>
              <a:rPr lang="ko-KR" altLang="en-US" sz="2400" b="1" dirty="0" smtClean="0"/>
              <a:t>절</a:t>
            </a:r>
            <a:r>
              <a:rPr lang="en-US" altLang="ko-KR" sz="2400" b="1" dirty="0" smtClean="0"/>
              <a:t>. </a:t>
            </a:r>
            <a:r>
              <a:rPr lang="ko-KR" altLang="en-US" sz="2400" b="1" dirty="0" smtClean="0"/>
              <a:t>왕이 그들에게 이르되 내가 꿈을 꾸고 </a:t>
            </a:r>
            <a:r>
              <a:rPr lang="ko-KR" altLang="en-US" sz="2400" b="1" u="sng" dirty="0" smtClean="0"/>
              <a:t>그 꿈을 알고자 하여</a:t>
            </a:r>
            <a:r>
              <a:rPr lang="ko-KR" altLang="en-US" sz="2400" b="1" dirty="0" smtClean="0"/>
              <a:t> 마음이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  </a:t>
            </a:r>
            <a:r>
              <a:rPr lang="ko-KR" altLang="en-US" sz="2400" b="1" dirty="0" smtClean="0"/>
              <a:t> 번민하도다 하니</a:t>
            </a:r>
            <a:r>
              <a:rPr lang="en-US" altLang="ko-KR" sz="2400" b="1" dirty="0" smtClean="0"/>
              <a:t>.</a:t>
            </a:r>
          </a:p>
          <a:p>
            <a:endParaRPr lang="en-US" altLang="ko-KR" sz="100" b="1" dirty="0" smtClean="0"/>
          </a:p>
          <a:p>
            <a:endParaRPr lang="en-US" altLang="ko-KR" sz="600" b="1" dirty="0" smtClean="0"/>
          </a:p>
          <a:p>
            <a:r>
              <a:rPr lang="ko-KR" altLang="en-US" sz="2400" dirty="0" err="1" smtClean="0">
                <a:solidFill>
                  <a:srgbClr val="FF0000"/>
                </a:solidFill>
              </a:rPr>
              <a:t>점장이</a:t>
            </a:r>
            <a:r>
              <a:rPr lang="en-US" altLang="ko-KR" sz="2400" dirty="0" smtClean="0">
                <a:solidFill>
                  <a:srgbClr val="FF0000"/>
                </a:solidFill>
              </a:rPr>
              <a:t>(</a:t>
            </a:r>
            <a:r>
              <a:rPr lang="ko-KR" altLang="en-US" sz="2400" dirty="0" smtClean="0">
                <a:solidFill>
                  <a:srgbClr val="FF0000"/>
                </a:solidFill>
              </a:rPr>
              <a:t>무당</a:t>
            </a:r>
            <a:r>
              <a:rPr lang="en-US" altLang="ko-KR" sz="2400" dirty="0" smtClean="0">
                <a:solidFill>
                  <a:srgbClr val="FF0000"/>
                </a:solidFill>
              </a:rPr>
              <a:t>)</a:t>
            </a:r>
            <a:r>
              <a:rPr lang="ko-KR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ko-KR" sz="24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altLang="ko-KR" sz="2400" dirty="0" smtClean="0">
                <a:solidFill>
                  <a:srgbClr val="FF0000"/>
                </a:solidFill>
              </a:rPr>
              <a:t>  -</a:t>
            </a:r>
            <a:r>
              <a:rPr lang="ko-KR" altLang="en-US" sz="2400" dirty="0" smtClean="0"/>
              <a:t>삶의 위기 상황이 발생했을 때 신을 달래기 위해 주술적인 행위를 동원하여</a:t>
            </a:r>
            <a:endParaRPr lang="en-US" altLang="ko-KR" sz="2400" dirty="0" smtClean="0"/>
          </a:p>
          <a:p>
            <a:r>
              <a:rPr lang="en-US" altLang="ko-KR" sz="2400" dirty="0" smtClean="0"/>
              <a:t>    </a:t>
            </a:r>
            <a:r>
              <a:rPr lang="ko-KR" altLang="en-US" sz="2400" dirty="0" smtClean="0"/>
              <a:t>마술을 걸어 기도하는 무당을 </a:t>
            </a:r>
            <a:r>
              <a:rPr lang="ko-KR" altLang="en-US" sz="2400" dirty="0" err="1" smtClean="0"/>
              <a:t>릭컫는다</a:t>
            </a:r>
            <a:r>
              <a:rPr lang="en-US" altLang="ko-KR" sz="2400" dirty="0" smtClean="0"/>
              <a:t>. </a:t>
            </a:r>
            <a:r>
              <a:rPr lang="ko-KR" altLang="en-US" sz="2400" dirty="0" err="1" smtClean="0"/>
              <a:t>바벨론에서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점장이는</a:t>
            </a:r>
            <a:r>
              <a:rPr lang="ko-KR" altLang="en-US" sz="2400" dirty="0" smtClean="0"/>
              <a:t> 제의적으로</a:t>
            </a:r>
            <a:endParaRPr lang="en-US" altLang="ko-KR" sz="2400" dirty="0" smtClean="0"/>
          </a:p>
          <a:p>
            <a:r>
              <a:rPr lang="en-US" altLang="ko-KR" sz="2400" dirty="0" smtClean="0"/>
              <a:t>    </a:t>
            </a:r>
            <a:r>
              <a:rPr lang="ko-KR" altLang="en-US" sz="2400" dirty="0" smtClean="0"/>
              <a:t>합법적인 </a:t>
            </a:r>
            <a:r>
              <a:rPr lang="ko-KR" altLang="en-US" sz="2400" dirty="0" err="1" smtClean="0"/>
              <a:t>무술자로</a:t>
            </a:r>
            <a:r>
              <a:rPr lang="ko-KR" altLang="en-US" sz="2400" dirty="0" smtClean="0"/>
              <a:t> 인정을 받았으며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백성들의 삶을 위협하는 요소들을 </a:t>
            </a:r>
            <a:endParaRPr lang="en-US" altLang="ko-KR" sz="2400" dirty="0" smtClean="0"/>
          </a:p>
          <a:p>
            <a:r>
              <a:rPr lang="en-US" altLang="ko-KR" sz="2400" dirty="0" smtClean="0"/>
              <a:t>    </a:t>
            </a:r>
            <a:r>
              <a:rPr lang="ko-KR" altLang="en-US" sz="2400" dirty="0" smtClean="0"/>
              <a:t>제거하는 과제를 지니고 있었던 집단이다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  -</a:t>
            </a:r>
            <a:r>
              <a:rPr lang="ko-KR" altLang="en-US" sz="2400" dirty="0" err="1" smtClean="0"/>
              <a:t>점장이는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애굽에서도</a:t>
            </a:r>
            <a:r>
              <a:rPr lang="ko-KR" altLang="en-US" sz="2400" dirty="0" smtClean="0"/>
              <a:t> 발견되는 마술사들로 강력한 세력을 소유했던 집단 중의</a:t>
            </a:r>
            <a:endParaRPr lang="en-US" altLang="ko-KR" sz="2400" dirty="0" smtClean="0"/>
          </a:p>
          <a:p>
            <a:r>
              <a:rPr lang="ko-KR" altLang="en-US" sz="2400" dirty="0" smtClean="0"/>
              <a:t>   하나였다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  - </a:t>
            </a:r>
            <a:r>
              <a:rPr lang="ko-KR" altLang="en-US" sz="2400" dirty="0" smtClean="0"/>
              <a:t>이스라엘에서는 매우 부정적인 인물로 간주되었고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구약성서에서는</a:t>
            </a:r>
            <a:endParaRPr lang="en-US" altLang="ko-KR" sz="2400" dirty="0" smtClean="0"/>
          </a:p>
          <a:p>
            <a:r>
              <a:rPr lang="en-US" altLang="ko-KR" sz="2400" dirty="0" smtClean="0"/>
              <a:t>   </a:t>
            </a:r>
            <a:r>
              <a:rPr lang="ko-KR" altLang="en-US" sz="2400" dirty="0" smtClean="0"/>
              <a:t> 이스라엘을 불행하게 만들고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운명을 비극적으로 만드는 우상 숭배를 총괄하는</a:t>
            </a:r>
            <a:endParaRPr lang="en-US" altLang="ko-KR" sz="2400" dirty="0" smtClean="0"/>
          </a:p>
          <a:p>
            <a:r>
              <a:rPr lang="en-US" altLang="ko-KR" sz="2400" dirty="0" smtClean="0"/>
              <a:t>   </a:t>
            </a:r>
            <a:r>
              <a:rPr lang="ko-KR" altLang="en-US" sz="2400" dirty="0" smtClean="0"/>
              <a:t> 대표개념으로 </a:t>
            </a:r>
            <a:r>
              <a:rPr lang="ko-KR" altLang="en-US" sz="2400" dirty="0" err="1" smtClean="0"/>
              <a:t>야웨종교를</a:t>
            </a:r>
            <a:r>
              <a:rPr lang="ko-KR" altLang="en-US" sz="2400" dirty="0" smtClean="0"/>
              <a:t> 위협하는 인물로 묘사하고 있다</a:t>
            </a:r>
            <a:r>
              <a:rPr lang="en-US" altLang="ko-KR" sz="2400" dirty="0" smtClean="0"/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16626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2</a:t>
            </a:r>
            <a:r>
              <a:rPr lang="ko-KR" altLang="en-US" sz="2400" b="1" dirty="0" smtClean="0"/>
              <a:t>절</a:t>
            </a:r>
            <a:r>
              <a:rPr lang="en-US" altLang="ko-KR" sz="2400" b="1" dirty="0" smtClean="0"/>
              <a:t>. </a:t>
            </a:r>
            <a:r>
              <a:rPr lang="ko-KR" altLang="en-US" sz="2400" b="1" dirty="0" smtClean="0"/>
              <a:t>왕이 그의 꿈을 자기에게 알려 주도록 </a:t>
            </a:r>
            <a:r>
              <a:rPr lang="ko-KR" altLang="en-US" sz="2400" b="1" u="sng" dirty="0" smtClean="0"/>
              <a:t>박수와 술객과 점쟁이와 </a:t>
            </a:r>
            <a:r>
              <a:rPr lang="ko-KR" altLang="en-US" sz="2400" b="1" u="sng" dirty="0" err="1" smtClean="0"/>
              <a:t>갈대아</a:t>
            </a:r>
            <a:endParaRPr lang="en-US" altLang="ko-KR" sz="2400" b="1" u="sng" dirty="0" smtClean="0"/>
          </a:p>
          <a:p>
            <a:r>
              <a:rPr lang="ko-KR" altLang="en-US" sz="2400" b="1" dirty="0" smtClean="0"/>
              <a:t>      </a:t>
            </a:r>
            <a:r>
              <a:rPr lang="ko-KR" altLang="en-US" sz="2400" b="1" u="sng" dirty="0" smtClean="0"/>
              <a:t>술사를</a:t>
            </a:r>
            <a:r>
              <a:rPr lang="ko-KR" altLang="en-US" sz="2400" b="1" dirty="0" smtClean="0"/>
              <a:t> 부르라 말하매 그들이 들어가서 왕의 앞에 선지라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r>
              <a:rPr lang="en-US" altLang="ko-KR" sz="2400" b="1" dirty="0" smtClean="0"/>
              <a:t>3</a:t>
            </a:r>
            <a:r>
              <a:rPr lang="ko-KR" altLang="en-US" sz="2400" b="1" dirty="0" smtClean="0"/>
              <a:t>절</a:t>
            </a:r>
            <a:r>
              <a:rPr lang="en-US" altLang="ko-KR" sz="2400" b="1" dirty="0" smtClean="0"/>
              <a:t>. </a:t>
            </a:r>
            <a:r>
              <a:rPr lang="ko-KR" altLang="en-US" sz="2400" b="1" dirty="0" smtClean="0"/>
              <a:t>왕이 그들에게 이르되 내가 꿈을 꾸고 </a:t>
            </a:r>
            <a:r>
              <a:rPr lang="ko-KR" altLang="en-US" sz="2400" b="1" u="sng" dirty="0" smtClean="0"/>
              <a:t>그 꿈을 알고자 하여</a:t>
            </a:r>
            <a:r>
              <a:rPr lang="ko-KR" altLang="en-US" sz="2400" b="1" dirty="0" smtClean="0"/>
              <a:t> 마음이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  </a:t>
            </a:r>
            <a:r>
              <a:rPr lang="ko-KR" altLang="en-US" sz="2400" b="1" dirty="0" smtClean="0"/>
              <a:t> 번민하도다 하니</a:t>
            </a:r>
            <a:r>
              <a:rPr lang="en-US" altLang="ko-KR" sz="2400" b="1" dirty="0" smtClean="0"/>
              <a:t>.</a:t>
            </a:r>
          </a:p>
          <a:p>
            <a:endParaRPr lang="en-US" altLang="ko-KR" sz="100" b="1" dirty="0" smtClean="0"/>
          </a:p>
          <a:p>
            <a:endParaRPr lang="en-US" altLang="ko-KR" sz="600" b="1" dirty="0" smtClean="0"/>
          </a:p>
          <a:p>
            <a:r>
              <a:rPr lang="ko-KR" altLang="en-US" sz="2400" dirty="0" err="1" smtClean="0">
                <a:solidFill>
                  <a:srgbClr val="FF0000"/>
                </a:solidFill>
              </a:rPr>
              <a:t>점장이</a:t>
            </a:r>
            <a:r>
              <a:rPr lang="en-US" altLang="ko-KR" sz="2400" dirty="0" smtClean="0">
                <a:solidFill>
                  <a:srgbClr val="FF0000"/>
                </a:solidFill>
              </a:rPr>
              <a:t>(</a:t>
            </a:r>
            <a:r>
              <a:rPr lang="ko-KR" altLang="en-US" sz="2400" dirty="0" smtClean="0">
                <a:solidFill>
                  <a:srgbClr val="FF0000"/>
                </a:solidFill>
              </a:rPr>
              <a:t>무당</a:t>
            </a:r>
            <a:r>
              <a:rPr lang="en-US" altLang="ko-KR" sz="2400" dirty="0" smtClean="0">
                <a:solidFill>
                  <a:srgbClr val="FF0000"/>
                </a:solidFill>
              </a:rPr>
              <a:t>)</a:t>
            </a:r>
            <a:r>
              <a:rPr lang="ko-KR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ko-KR" sz="24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altLang="ko-KR" sz="2400" dirty="0" smtClean="0">
                <a:solidFill>
                  <a:srgbClr val="FF0000"/>
                </a:solidFill>
              </a:rPr>
              <a:t>  -</a:t>
            </a:r>
            <a:r>
              <a:rPr lang="ko-KR" altLang="en-US" sz="2400" dirty="0" smtClean="0"/>
              <a:t>예언자 </a:t>
            </a:r>
            <a:r>
              <a:rPr lang="ko-KR" altLang="en-US" sz="2400" dirty="0" err="1" smtClean="0"/>
              <a:t>미가는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점장이를</a:t>
            </a:r>
            <a:r>
              <a:rPr lang="ko-KR" altLang="en-US" sz="2400" dirty="0" smtClean="0"/>
              <a:t> 우상과 주상 등과 함께 이스라엘에서 반드시 </a:t>
            </a:r>
            <a:endParaRPr lang="en-US" altLang="ko-KR" sz="2400" dirty="0" smtClean="0"/>
          </a:p>
          <a:p>
            <a:r>
              <a:rPr lang="en-US" altLang="ko-KR" sz="2400" dirty="0" smtClean="0"/>
              <a:t>   </a:t>
            </a:r>
            <a:r>
              <a:rPr lang="ko-KR" altLang="en-US" sz="2400" dirty="0" smtClean="0"/>
              <a:t>멸절시켜야 하는 대상으로 선포하기도 하였다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이렇듯 </a:t>
            </a:r>
            <a:r>
              <a:rPr lang="ko-KR" altLang="en-US" sz="2400" dirty="0" err="1" smtClean="0"/>
              <a:t>점장이는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  <a:p>
            <a:r>
              <a:rPr lang="en-US" altLang="ko-KR" sz="2400" dirty="0" smtClean="0"/>
              <a:t>   </a:t>
            </a:r>
            <a:r>
              <a:rPr lang="ko-KR" altLang="en-US" sz="2400" dirty="0" smtClean="0"/>
              <a:t>이스라엘에 있어 죽음의 길로 인도하는 혐오스러운 마술사로 여겨졌다</a:t>
            </a:r>
            <a:r>
              <a:rPr lang="en-US" altLang="ko-KR" sz="2400" dirty="0" smtClean="0"/>
              <a:t>. </a:t>
            </a:r>
          </a:p>
          <a:p>
            <a:r>
              <a:rPr lang="en-US" altLang="ko-KR" sz="2400" dirty="0" smtClean="0"/>
              <a:t>  -</a:t>
            </a:r>
            <a:r>
              <a:rPr lang="ko-KR" altLang="en-US" sz="2400" dirty="0" smtClean="0"/>
              <a:t>그러나 다니엘서의 본문에 나오는 </a:t>
            </a:r>
            <a:r>
              <a:rPr lang="ko-KR" altLang="en-US" sz="2400" dirty="0" err="1" smtClean="0"/>
              <a:t>점장이는</a:t>
            </a:r>
            <a:r>
              <a:rPr lang="ko-KR" altLang="en-US" sz="2400" dirty="0" smtClean="0"/>
              <a:t> 이러한 경멸의 대상은 아니었다</a:t>
            </a:r>
            <a:r>
              <a:rPr lang="en-US" altLang="ko-KR" sz="2400" dirty="0" smtClean="0"/>
              <a:t>.</a:t>
            </a:r>
          </a:p>
          <a:p>
            <a:r>
              <a:rPr lang="ko-KR" altLang="en-US" sz="2400" dirty="0" err="1" smtClean="0">
                <a:solidFill>
                  <a:srgbClr val="FF0000"/>
                </a:solidFill>
              </a:rPr>
              <a:t>갈대아</a:t>
            </a:r>
            <a:r>
              <a:rPr lang="ko-KR" altLang="en-US" sz="2400" dirty="0" smtClean="0">
                <a:solidFill>
                  <a:srgbClr val="FF0000"/>
                </a:solidFill>
              </a:rPr>
              <a:t> 술사</a:t>
            </a:r>
            <a:r>
              <a:rPr lang="en-US" altLang="ko-KR" sz="24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altLang="ko-KR" sz="2400" dirty="0" smtClean="0"/>
              <a:t> -2</a:t>
            </a:r>
            <a:r>
              <a:rPr lang="ko-KR" altLang="en-US" sz="2400" dirty="0" smtClean="0"/>
              <a:t>장 본문 </a:t>
            </a:r>
            <a:r>
              <a:rPr lang="en-US" altLang="ko-KR" sz="2400" dirty="0" smtClean="0"/>
              <a:t>4,5,10</a:t>
            </a:r>
            <a:r>
              <a:rPr lang="ko-KR" altLang="en-US" sz="2400" dirty="0" smtClean="0"/>
              <a:t>절에는 나머지 집단들은 제외된 체로 오직 </a:t>
            </a:r>
            <a:r>
              <a:rPr lang="ko-KR" altLang="en-US" sz="2400" dirty="0" err="1" smtClean="0"/>
              <a:t>갈대아</a:t>
            </a:r>
            <a:r>
              <a:rPr lang="ko-KR" altLang="en-US" sz="2400" dirty="0" smtClean="0"/>
              <a:t> 술사만이 왕과</a:t>
            </a:r>
            <a:endParaRPr lang="en-US" altLang="ko-KR" sz="2400" dirty="0" smtClean="0"/>
          </a:p>
          <a:p>
            <a:r>
              <a:rPr lang="en-US" altLang="ko-KR" sz="2400" dirty="0" smtClean="0"/>
              <a:t>  </a:t>
            </a:r>
            <a:r>
              <a:rPr lang="ko-KR" altLang="en-US" sz="2400" dirty="0" smtClean="0"/>
              <a:t>대화하는 것으로 나오는데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이것은 네 개의 </a:t>
            </a:r>
            <a:r>
              <a:rPr lang="ko-KR" altLang="en-US" sz="2400" dirty="0" err="1" smtClean="0"/>
              <a:t>집단중에서</a:t>
            </a:r>
            <a:r>
              <a:rPr lang="ko-KR" altLang="en-US" sz="2400" dirty="0" smtClean="0"/>
              <a:t> 가장 영향력을 가진 </a:t>
            </a:r>
            <a:endParaRPr lang="en-US" altLang="ko-KR" sz="2400" dirty="0" smtClean="0"/>
          </a:p>
          <a:p>
            <a:r>
              <a:rPr lang="en-US" altLang="ko-KR" sz="2400" dirty="0" smtClean="0"/>
              <a:t>   </a:t>
            </a:r>
            <a:r>
              <a:rPr lang="ko-KR" altLang="en-US" sz="2400" dirty="0" smtClean="0"/>
              <a:t>유력한 집단임을 말해준다</a:t>
            </a:r>
            <a:r>
              <a:rPr lang="en-US" altLang="ko-KR" sz="2400" dirty="0" smtClean="0"/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16626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2</a:t>
            </a:r>
            <a:r>
              <a:rPr lang="ko-KR" altLang="en-US" sz="2400" b="1" dirty="0" smtClean="0"/>
              <a:t>절</a:t>
            </a:r>
            <a:r>
              <a:rPr lang="en-US" altLang="ko-KR" sz="2400" b="1" dirty="0" smtClean="0"/>
              <a:t>. </a:t>
            </a:r>
            <a:r>
              <a:rPr lang="ko-KR" altLang="en-US" sz="2400" b="1" dirty="0" smtClean="0"/>
              <a:t>왕이 그의 꿈을 자기에게 알려 주도록 </a:t>
            </a:r>
            <a:r>
              <a:rPr lang="ko-KR" altLang="en-US" sz="2400" b="1" u="sng" dirty="0" smtClean="0"/>
              <a:t>박수와 술객과 점쟁이와 </a:t>
            </a:r>
            <a:r>
              <a:rPr lang="ko-KR" altLang="en-US" sz="2400" b="1" u="sng" dirty="0" err="1" smtClean="0"/>
              <a:t>갈대아</a:t>
            </a:r>
            <a:endParaRPr lang="en-US" altLang="ko-KR" sz="2400" b="1" u="sng" dirty="0" smtClean="0"/>
          </a:p>
          <a:p>
            <a:r>
              <a:rPr lang="ko-KR" altLang="en-US" sz="2400" b="1" dirty="0" smtClean="0"/>
              <a:t>      </a:t>
            </a:r>
            <a:r>
              <a:rPr lang="ko-KR" altLang="en-US" sz="2400" b="1" u="sng" dirty="0" smtClean="0"/>
              <a:t>술사를</a:t>
            </a:r>
            <a:r>
              <a:rPr lang="ko-KR" altLang="en-US" sz="2400" b="1" dirty="0" smtClean="0"/>
              <a:t> 부르라 말하매 그들이 들어가서 왕의 앞에 선지라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r>
              <a:rPr lang="en-US" altLang="ko-KR" sz="2400" b="1" dirty="0" smtClean="0"/>
              <a:t>3</a:t>
            </a:r>
            <a:r>
              <a:rPr lang="ko-KR" altLang="en-US" sz="2400" b="1" dirty="0" smtClean="0"/>
              <a:t>절</a:t>
            </a:r>
            <a:r>
              <a:rPr lang="en-US" altLang="ko-KR" sz="2400" b="1" dirty="0" smtClean="0"/>
              <a:t>. </a:t>
            </a:r>
            <a:r>
              <a:rPr lang="ko-KR" altLang="en-US" sz="2400" b="1" dirty="0" smtClean="0"/>
              <a:t>왕이 그들에게 이르되 내가 꿈을 꾸고 </a:t>
            </a:r>
            <a:r>
              <a:rPr lang="ko-KR" altLang="en-US" sz="2400" b="1" u="sng" dirty="0" smtClean="0"/>
              <a:t>그 꿈을 알고자 하여</a:t>
            </a:r>
            <a:r>
              <a:rPr lang="ko-KR" altLang="en-US" sz="2400" b="1" dirty="0" smtClean="0"/>
              <a:t> 마음이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  </a:t>
            </a:r>
            <a:r>
              <a:rPr lang="ko-KR" altLang="en-US" sz="2400" b="1" dirty="0" smtClean="0"/>
              <a:t> 번민하도다 하니</a:t>
            </a:r>
            <a:r>
              <a:rPr lang="en-US" altLang="ko-KR" sz="2400" b="1" dirty="0" smtClean="0"/>
              <a:t>.</a:t>
            </a:r>
          </a:p>
          <a:p>
            <a:endParaRPr lang="en-US" altLang="ko-KR" sz="100" b="1" dirty="0" smtClean="0"/>
          </a:p>
          <a:p>
            <a:endParaRPr lang="en-US" altLang="ko-KR" sz="600" b="1" dirty="0" smtClean="0"/>
          </a:p>
          <a:p>
            <a:r>
              <a:rPr lang="ko-KR" altLang="en-US" sz="2400" dirty="0" err="1" smtClean="0">
                <a:solidFill>
                  <a:srgbClr val="FF0000"/>
                </a:solidFill>
              </a:rPr>
              <a:t>갈대아</a:t>
            </a:r>
            <a:r>
              <a:rPr lang="ko-KR" altLang="en-US" sz="2400" dirty="0" smtClean="0">
                <a:solidFill>
                  <a:srgbClr val="FF0000"/>
                </a:solidFill>
              </a:rPr>
              <a:t> 술사</a:t>
            </a:r>
            <a:r>
              <a:rPr lang="en-US" altLang="ko-KR" sz="24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altLang="ko-KR" sz="2400" dirty="0" smtClean="0"/>
              <a:t>- </a:t>
            </a:r>
            <a:r>
              <a:rPr lang="ko-KR" altLang="en-US" sz="2400" dirty="0" smtClean="0">
                <a:solidFill>
                  <a:srgbClr val="FF0000"/>
                </a:solidFill>
              </a:rPr>
              <a:t>술사</a:t>
            </a:r>
            <a:r>
              <a:rPr lang="ko-KR" altLang="en-US" sz="2400" dirty="0" smtClean="0"/>
              <a:t>들은 </a:t>
            </a:r>
            <a:r>
              <a:rPr lang="ko-KR" altLang="en-US" sz="2400" dirty="0" smtClean="0">
                <a:solidFill>
                  <a:srgbClr val="FF0000"/>
                </a:solidFill>
              </a:rPr>
              <a:t>세습</a:t>
            </a:r>
            <a:r>
              <a:rPr lang="ko-KR" altLang="en-US" sz="2400" dirty="0" smtClean="0"/>
              <a:t>이 되었던 것으로 </a:t>
            </a:r>
            <a:r>
              <a:rPr lang="ko-KR" altLang="en-US" sz="2400" dirty="0" smtClean="0">
                <a:solidFill>
                  <a:srgbClr val="FF0000"/>
                </a:solidFill>
              </a:rPr>
              <a:t>추측</a:t>
            </a:r>
            <a:r>
              <a:rPr lang="ko-KR" altLang="en-US" sz="2400" dirty="0" smtClean="0"/>
              <a:t>되고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주된 일은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제사장</a:t>
            </a:r>
            <a:r>
              <a:rPr lang="ko-KR" altLang="en-US" sz="2400" dirty="0" smtClean="0"/>
              <a:t>을 도와 </a:t>
            </a:r>
            <a:r>
              <a:rPr lang="ko-KR" altLang="en-US" sz="2400" dirty="0" smtClean="0">
                <a:solidFill>
                  <a:srgbClr val="FF0000"/>
                </a:solidFill>
              </a:rPr>
              <a:t>천체의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r>
              <a:rPr lang="ko-KR" altLang="en-US" sz="2400" dirty="0" smtClean="0">
                <a:solidFill>
                  <a:srgbClr val="FF0000"/>
                </a:solidFill>
              </a:rPr>
              <a:t>  변화를 통해 </a:t>
            </a:r>
            <a:r>
              <a:rPr lang="ko-KR" altLang="en-US" sz="2400" dirty="0" smtClean="0"/>
              <a:t>앞으로 </a:t>
            </a:r>
            <a:r>
              <a:rPr lang="ko-KR" altLang="en-US" sz="2400" dirty="0" smtClean="0">
                <a:solidFill>
                  <a:srgbClr val="FF0000"/>
                </a:solidFill>
              </a:rPr>
              <a:t>일어날 일</a:t>
            </a:r>
            <a:r>
              <a:rPr lang="ko-KR" altLang="en-US" sz="2400" dirty="0" smtClean="0"/>
              <a:t>을 </a:t>
            </a:r>
            <a:r>
              <a:rPr lang="ko-KR" altLang="en-US" sz="2400" dirty="0" smtClean="0">
                <a:solidFill>
                  <a:srgbClr val="FF0000"/>
                </a:solidFill>
              </a:rPr>
              <a:t>예견</a:t>
            </a:r>
            <a:r>
              <a:rPr lang="ko-KR" altLang="en-US" sz="2400" dirty="0" smtClean="0"/>
              <a:t>하고 주문을 통해 </a:t>
            </a:r>
            <a:r>
              <a:rPr lang="ko-KR" altLang="en-US" sz="2400" dirty="0" smtClean="0">
                <a:solidFill>
                  <a:srgbClr val="FF0000"/>
                </a:solidFill>
              </a:rPr>
              <a:t>악귀를 물리치는 일을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r>
              <a:rPr lang="en-US" altLang="ko-KR" sz="2400" dirty="0" smtClean="0"/>
              <a:t> </a:t>
            </a:r>
            <a:r>
              <a:rPr lang="ko-KR" altLang="en-US" sz="2400" dirty="0" smtClean="0"/>
              <a:t> 하는 </a:t>
            </a:r>
            <a:r>
              <a:rPr lang="ko-KR" altLang="en-US" sz="2400" dirty="0" smtClean="0">
                <a:solidFill>
                  <a:srgbClr val="FF0000"/>
                </a:solidFill>
              </a:rPr>
              <a:t>마술적 전문가</a:t>
            </a:r>
            <a:r>
              <a:rPr lang="ko-KR" altLang="en-US" sz="2400" dirty="0" smtClean="0"/>
              <a:t>로 </a:t>
            </a:r>
            <a:r>
              <a:rPr lang="ko-KR" altLang="en-US" sz="2400" dirty="0" smtClean="0">
                <a:solidFill>
                  <a:srgbClr val="FF0000"/>
                </a:solidFill>
              </a:rPr>
              <a:t>임명된</a:t>
            </a:r>
            <a:r>
              <a:rPr lang="ko-KR" altLang="en-US" sz="2400" dirty="0" smtClean="0"/>
              <a:t>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집단</a:t>
            </a:r>
            <a:r>
              <a:rPr lang="ko-KR" altLang="en-US" sz="2400" dirty="0" smtClean="0"/>
              <a:t>이다</a:t>
            </a:r>
            <a:r>
              <a:rPr lang="en-US" altLang="ko-KR" sz="2400" dirty="0" smtClean="0"/>
              <a:t>.</a:t>
            </a:r>
          </a:p>
          <a:p>
            <a:endParaRPr lang="en-US" altLang="ko-KR" sz="800" dirty="0" smtClean="0"/>
          </a:p>
          <a:p>
            <a:r>
              <a:rPr lang="en-US" altLang="ko-KR" sz="2400" dirty="0" smtClean="0"/>
              <a:t>- 2-3</a:t>
            </a:r>
            <a:r>
              <a:rPr lang="ko-KR" altLang="en-US" sz="2400" dirty="0" smtClean="0"/>
              <a:t>절에 나오는 </a:t>
            </a:r>
            <a:r>
              <a:rPr lang="ko-KR" altLang="en-US" sz="2400" dirty="0" smtClean="0">
                <a:solidFill>
                  <a:srgbClr val="FF0000"/>
                </a:solidFill>
              </a:rPr>
              <a:t>박사</a:t>
            </a:r>
            <a:r>
              <a:rPr lang="ko-KR" altLang="en-US" sz="2400" dirty="0" smtClean="0"/>
              <a:t>는 이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네 </a:t>
            </a:r>
            <a:r>
              <a:rPr lang="ko-KR" altLang="en-US" sz="2400" dirty="0" smtClean="0">
                <a:solidFill>
                  <a:srgbClr val="FF0000"/>
                </a:solidFill>
              </a:rPr>
              <a:t>집단을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총괄</a:t>
            </a:r>
            <a:r>
              <a:rPr lang="ko-KR" altLang="en-US" sz="2400" dirty="0" smtClean="0">
                <a:solidFill>
                  <a:srgbClr val="FF0000"/>
                </a:solidFill>
              </a:rPr>
              <a:t>해서 부르는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명칭</a:t>
            </a:r>
            <a:r>
              <a:rPr lang="ko-KR" altLang="en-US" sz="2400" dirty="0" smtClean="0">
                <a:solidFill>
                  <a:srgbClr val="FF0000"/>
                </a:solidFill>
              </a:rPr>
              <a:t>이라 </a:t>
            </a:r>
            <a:r>
              <a:rPr lang="ko-KR" altLang="en-US" sz="2400" dirty="0" smtClean="0"/>
              <a:t>할 수 있다</a:t>
            </a:r>
            <a:r>
              <a:rPr lang="en-US" altLang="ko-KR" sz="2400" dirty="0" smtClean="0"/>
              <a:t>.</a:t>
            </a:r>
          </a:p>
          <a:p>
            <a:r>
              <a:rPr lang="ko-KR" altLang="en-US" sz="2400" dirty="0" smtClean="0"/>
              <a:t>  왕은 국가의 막중대사를 결정할 때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자문기구인 </a:t>
            </a:r>
            <a:r>
              <a:rPr lang="ko-KR" altLang="en-US" sz="2400" dirty="0" smtClean="0">
                <a:solidFill>
                  <a:schemeClr val="accent1">
                    <a:lumMod val="50000"/>
                  </a:schemeClr>
                </a:solidFill>
              </a:rPr>
              <a:t>네 개의 독립적인 마술적 전문가  </a:t>
            </a:r>
            <a:endParaRPr lang="en-US" altLang="ko-KR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altLang="ko-KR" sz="2400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ko-KR" altLang="en-US" sz="2400" dirty="0" smtClean="0">
                <a:solidFill>
                  <a:schemeClr val="accent1">
                    <a:lumMod val="50000"/>
                  </a:schemeClr>
                </a:solidFill>
              </a:rPr>
              <a:t>집단</a:t>
            </a:r>
            <a:r>
              <a:rPr lang="ko-KR" altLang="en-US" sz="2400" dirty="0" smtClean="0"/>
              <a:t>에 </a:t>
            </a:r>
            <a:r>
              <a:rPr lang="ko-KR" altLang="en-US" sz="2400" dirty="0" smtClean="0">
                <a:solidFill>
                  <a:schemeClr val="accent1">
                    <a:lumMod val="50000"/>
                  </a:schemeClr>
                </a:solidFill>
              </a:rPr>
              <a:t>자문을 구했던 것</a:t>
            </a:r>
            <a:r>
              <a:rPr lang="ko-KR" altLang="en-US" sz="2400" dirty="0" smtClean="0"/>
              <a:t>이다</a:t>
            </a:r>
            <a:r>
              <a:rPr lang="en-US" altLang="ko-KR" sz="2400" dirty="0" smtClean="0"/>
              <a:t>.</a:t>
            </a:r>
          </a:p>
          <a:p>
            <a:endParaRPr lang="en-US" altLang="ko-KR" sz="700" dirty="0" smtClean="0"/>
          </a:p>
          <a:p>
            <a:r>
              <a:rPr lang="en-US" altLang="ko-KR" sz="2400" dirty="0" smtClean="0"/>
              <a:t>- </a:t>
            </a:r>
            <a:r>
              <a:rPr lang="ko-KR" altLang="en-US" sz="2400" dirty="0" smtClean="0"/>
              <a:t>본문에서 왕이 이 </a:t>
            </a:r>
            <a:r>
              <a:rPr lang="ko-KR" altLang="en-US" sz="2400" b="1" dirty="0" smtClean="0">
                <a:solidFill>
                  <a:schemeClr val="accent1">
                    <a:lumMod val="50000"/>
                  </a:schemeClr>
                </a:solidFill>
              </a:rPr>
              <a:t>네 개의 전문가 집단을 모두 불렀다는 것은 </a:t>
            </a:r>
            <a:r>
              <a:rPr lang="ko-KR" altLang="en-US" sz="2400" dirty="0" smtClean="0"/>
              <a:t>그 만큼 </a:t>
            </a:r>
            <a:r>
              <a:rPr lang="ko-KR" altLang="en-US" sz="2400" b="1" dirty="0" smtClean="0">
                <a:solidFill>
                  <a:schemeClr val="accent1">
                    <a:lumMod val="50000"/>
                  </a:schemeClr>
                </a:solidFill>
              </a:rPr>
              <a:t>자신</a:t>
            </a:r>
            <a:r>
              <a:rPr lang="ko-KR" altLang="en-US" sz="2400" dirty="0" smtClean="0"/>
              <a:t>이 꾼</a:t>
            </a:r>
            <a:endParaRPr lang="en-US" altLang="ko-KR" sz="2400" dirty="0" smtClean="0"/>
          </a:p>
          <a:p>
            <a:r>
              <a:rPr lang="ko-KR" altLang="en-US" sz="2400" dirty="0" smtClean="0"/>
              <a:t>  </a:t>
            </a:r>
            <a:r>
              <a:rPr lang="ko-KR" altLang="en-US" sz="2400" b="1" dirty="0" smtClean="0">
                <a:solidFill>
                  <a:schemeClr val="accent1">
                    <a:lumMod val="50000"/>
                  </a:schemeClr>
                </a:solidFill>
              </a:rPr>
              <a:t>꿈</a:t>
            </a:r>
            <a:r>
              <a:rPr lang="ko-KR" altLang="en-US" sz="2400" dirty="0" smtClean="0"/>
              <a:t>이 </a:t>
            </a:r>
            <a:r>
              <a:rPr lang="ko-KR" altLang="en-US" sz="2400" b="1" dirty="0" smtClean="0">
                <a:solidFill>
                  <a:schemeClr val="accent1">
                    <a:lumMod val="50000"/>
                  </a:schemeClr>
                </a:solidFill>
              </a:rPr>
              <a:t>심각</a:t>
            </a:r>
            <a:r>
              <a:rPr lang="ko-KR" altLang="en-US" sz="2400" dirty="0" smtClean="0"/>
              <a:t>하다고 받아들여 </a:t>
            </a:r>
            <a:r>
              <a:rPr lang="ko-KR" altLang="en-US" sz="2400" dirty="0" err="1" smtClean="0"/>
              <a:t>바벨론의</a:t>
            </a:r>
            <a:r>
              <a:rPr lang="ko-KR" altLang="en-US" sz="2400" dirty="0" smtClean="0"/>
              <a:t> 모든 계층의 전문가들을 불러들였다는 것을</a:t>
            </a:r>
            <a:endParaRPr lang="en-US" altLang="ko-KR" sz="2400" dirty="0" smtClean="0"/>
          </a:p>
          <a:p>
            <a:r>
              <a:rPr lang="ko-KR" altLang="en-US" sz="2400" dirty="0" smtClean="0"/>
              <a:t>   </a:t>
            </a:r>
            <a:r>
              <a:rPr lang="ko-KR" altLang="en-US" sz="2400" b="1" dirty="0" smtClean="0">
                <a:solidFill>
                  <a:schemeClr val="accent1">
                    <a:lumMod val="50000"/>
                  </a:schemeClr>
                </a:solidFill>
              </a:rPr>
              <a:t>강조하는 것</a:t>
            </a:r>
            <a:r>
              <a:rPr lang="ko-KR" altLang="en-US" sz="2400" dirty="0" smtClean="0"/>
              <a:t>이다</a:t>
            </a:r>
            <a:r>
              <a:rPr lang="en-US" altLang="ko-KR" sz="2400" dirty="0" smtClean="0"/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16626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4</a:t>
            </a:r>
            <a:r>
              <a:rPr lang="ko-KR" altLang="en-US" sz="2400" b="1" dirty="0" smtClean="0"/>
              <a:t>절</a:t>
            </a:r>
            <a:r>
              <a:rPr lang="en-US" altLang="ko-KR" sz="2400" b="1" dirty="0" smtClean="0"/>
              <a:t>. </a:t>
            </a:r>
            <a:r>
              <a:rPr lang="ko-KR" altLang="en-US" sz="2400" b="1" dirty="0" err="1" smtClean="0"/>
              <a:t>갈대아</a:t>
            </a:r>
            <a:r>
              <a:rPr lang="ko-KR" altLang="en-US" sz="2400" b="1" dirty="0" smtClean="0"/>
              <a:t> 술사들이 아람 말로 왕에게 말하되 왕이여 만수무강 하옵소서 왕께서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  </a:t>
            </a:r>
            <a:r>
              <a:rPr lang="ko-KR" altLang="en-US" sz="2400" b="1" dirty="0" smtClean="0"/>
              <a:t> 그 꿈을 종들에게 이르시면 우리가 해석하여 드리겠나이다 하는 지라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endParaRPr lang="en-US" altLang="ko-KR" sz="100" b="1" dirty="0" smtClean="0"/>
          </a:p>
          <a:p>
            <a:endParaRPr lang="en-US" altLang="ko-KR" sz="600" b="1" dirty="0" smtClean="0"/>
          </a:p>
          <a:p>
            <a:r>
              <a:rPr lang="en-US" altLang="ko-KR" sz="2400" dirty="0" smtClean="0"/>
              <a:t>-4</a:t>
            </a:r>
            <a:r>
              <a:rPr lang="ko-KR" altLang="en-US" sz="2400" dirty="0" smtClean="0"/>
              <a:t>절에서 술사들이 왕에게 건강을 기원하며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꿈을 말해주면 해석해 드리겠다고 </a:t>
            </a:r>
            <a:endParaRPr lang="en-US" altLang="ko-KR" sz="2400" dirty="0" smtClean="0"/>
          </a:p>
          <a:p>
            <a:r>
              <a:rPr lang="en-US" altLang="ko-KR" sz="2400" dirty="0" smtClean="0"/>
              <a:t>  </a:t>
            </a:r>
            <a:r>
              <a:rPr lang="ko-KR" altLang="en-US" sz="2400" dirty="0" smtClean="0"/>
              <a:t>하고 있는데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여기에서 만수무강 </a:t>
            </a:r>
            <a:r>
              <a:rPr lang="ko-KR" altLang="en-US" sz="2400" dirty="0" err="1" smtClean="0"/>
              <a:t>하옵소서라는</a:t>
            </a:r>
            <a:r>
              <a:rPr lang="ko-KR" altLang="en-US" sz="2400" dirty="0" smtClean="0"/>
              <a:t> 표현은 보통 왕을 알현 </a:t>
            </a:r>
            <a:r>
              <a:rPr lang="ko-KR" altLang="en-US" sz="2400" dirty="0" err="1" smtClean="0"/>
              <a:t>할때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  <a:p>
            <a:r>
              <a:rPr lang="en-US" altLang="ko-KR" sz="2400" dirty="0" smtClean="0"/>
              <a:t>  </a:t>
            </a:r>
            <a:r>
              <a:rPr lang="ko-KR" altLang="en-US" sz="2400" dirty="0" smtClean="0"/>
              <a:t>건강과 안녕과 장수를 바라며 올렸던 상투적 표현을 말한다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-4</a:t>
            </a:r>
            <a:r>
              <a:rPr lang="ko-KR" altLang="en-US" sz="2400" dirty="0" smtClean="0"/>
              <a:t>절에 앞서 </a:t>
            </a:r>
            <a:r>
              <a:rPr lang="en-US" altLang="ko-KR" sz="2400" dirty="0" smtClean="0"/>
              <a:t>2-3</a:t>
            </a:r>
            <a:r>
              <a:rPr lang="ko-KR" altLang="en-US" sz="2400" dirty="0" smtClean="0"/>
              <a:t>절에 모든 지혜자 집단을 모두 불렀다는 것을 </a:t>
            </a:r>
            <a:r>
              <a:rPr lang="ko-KR" altLang="en-US" sz="2400" dirty="0" err="1" smtClean="0"/>
              <a:t>볼때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갈대아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  <a:p>
            <a:r>
              <a:rPr lang="en-US" altLang="ko-KR" sz="2400" dirty="0" smtClean="0"/>
              <a:t>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술사들은</a:t>
            </a:r>
            <a:r>
              <a:rPr lang="ko-KR" altLang="en-US" sz="2400" dirty="0" smtClean="0"/>
              <a:t> 지금의 상황이 얼마나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심각한 것임을 직시하고 </a:t>
            </a:r>
            <a:r>
              <a:rPr lang="ko-KR" altLang="en-US" sz="2400" dirty="0" smtClean="0"/>
              <a:t>있었으며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왕의 궁극적인</a:t>
            </a:r>
            <a:endParaRPr lang="en-US" altLang="ko-KR" sz="2400" b="1" dirty="0" smtClean="0">
              <a:solidFill>
                <a:srgbClr val="0070C0"/>
              </a:solidFill>
            </a:endParaRPr>
          </a:p>
          <a:p>
            <a:r>
              <a:rPr lang="ko-KR" altLang="en-US" sz="2400" b="1" dirty="0" smtClean="0">
                <a:solidFill>
                  <a:srgbClr val="0070C0"/>
                </a:solidFill>
              </a:rPr>
              <a:t> 관심</a:t>
            </a:r>
            <a:r>
              <a:rPr lang="ko-KR" altLang="en-US" sz="2400" dirty="0" smtClean="0"/>
              <a:t>이 꿈의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내용</a:t>
            </a:r>
            <a:r>
              <a:rPr lang="ko-KR" altLang="en-US" sz="2400" dirty="0" smtClean="0"/>
              <a:t>에 있는 것이 아니라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미래의 운명을 제시하는 꿈의 해석에 </a:t>
            </a:r>
            <a:endParaRPr lang="en-US" altLang="ko-KR" sz="2400" b="1" dirty="0" smtClean="0">
              <a:solidFill>
                <a:srgbClr val="0070C0"/>
              </a:solidFill>
            </a:endParaRPr>
          </a:p>
          <a:p>
            <a:r>
              <a:rPr lang="en-US" altLang="ko-KR" sz="2400" b="1" dirty="0" smtClean="0">
                <a:solidFill>
                  <a:srgbClr val="0070C0"/>
                </a:solidFill>
              </a:rPr>
              <a:t>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있음을 이미 알고 있었다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-</a:t>
            </a:r>
            <a:r>
              <a:rPr lang="ko-KR" altLang="en-US" sz="2400" dirty="0" smtClean="0">
                <a:solidFill>
                  <a:srgbClr val="FF0000"/>
                </a:solidFill>
              </a:rPr>
              <a:t>고대 근동에서 왕의 꿈은 </a:t>
            </a:r>
            <a:r>
              <a:rPr lang="ko-KR" altLang="en-US" sz="2400" dirty="0" smtClean="0"/>
              <a:t>매우 중요한 역할을 차지했기 때문에 꿈을 해석하는데 도움을 주는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해몽서가 존재</a:t>
            </a:r>
            <a:r>
              <a:rPr lang="ko-KR" altLang="en-US" sz="2400" dirty="0" smtClean="0"/>
              <a:t>하였고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높은 가치를 지닌 책으로 평가되었다</a:t>
            </a:r>
            <a:r>
              <a:rPr lang="en-US" altLang="ko-KR" sz="2400" dirty="0" smtClean="0"/>
              <a:t>.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지혜자들</a:t>
            </a:r>
            <a:r>
              <a:rPr lang="ko-KR" altLang="en-US" sz="2400" dirty="0" err="1" smtClean="0"/>
              <a:t>은</a:t>
            </a:r>
            <a:r>
              <a:rPr lang="ko-KR" altLang="en-US" sz="2400" dirty="0" smtClean="0"/>
              <a:t> 왕이 꾼 꿈을 </a:t>
            </a:r>
            <a:r>
              <a:rPr lang="ko-KR" altLang="en-US" sz="2400" b="1" dirty="0" err="1" smtClean="0">
                <a:solidFill>
                  <a:srgbClr val="FF0000"/>
                </a:solidFill>
              </a:rPr>
              <a:t>해몽서</a:t>
            </a:r>
            <a:r>
              <a:rPr lang="ko-KR" altLang="en-US" sz="2400" dirty="0" err="1" smtClean="0"/>
              <a:t>에</a:t>
            </a:r>
            <a:r>
              <a:rPr lang="ko-KR" altLang="en-US" sz="2400" dirty="0" smtClean="0"/>
              <a:t> 적용하여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기술적으로 해석하는 기술을 소유하고 있었는데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아마도 </a:t>
            </a:r>
            <a:r>
              <a:rPr lang="ko-KR" altLang="en-US" sz="2400" dirty="0" err="1" smtClean="0"/>
              <a:t>갈대아</a:t>
            </a:r>
            <a:r>
              <a:rPr lang="ko-KR" altLang="en-US" sz="2400" dirty="0" smtClean="0"/>
              <a:t> 술사들도 이런 원리로 꿈을 해석했다고 볼 수 있다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그렇기에 먼저 꿈을 말해달라고 왕에게 요구하고 있는 것이다</a:t>
            </a:r>
            <a:r>
              <a:rPr lang="en-US" altLang="ko-KR" sz="2400" dirty="0" smtClean="0"/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16626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5.</a:t>
            </a:r>
            <a:r>
              <a:rPr lang="ko-KR" altLang="en-US" sz="2400" b="1" dirty="0" smtClean="0"/>
              <a:t>왕이 </a:t>
            </a:r>
            <a:r>
              <a:rPr lang="ko-KR" altLang="en-US" sz="2400" b="1" dirty="0" err="1" smtClean="0"/>
              <a:t>갈대아인들에게</a:t>
            </a:r>
            <a:r>
              <a:rPr lang="ko-KR" altLang="en-US" sz="2400" b="1" dirty="0" smtClean="0"/>
              <a:t> 대답하여 이르되 내가 명령을 내렸나니 너희가 만일 꿈과 그 해석을 내게 알게 하지 아니하면 너희 몸을 쪼갤 것이며 너희의 집을 거름더미로 만들 것이요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endParaRPr lang="en-US" altLang="ko-KR" sz="100" b="1" dirty="0" smtClean="0"/>
          </a:p>
          <a:p>
            <a:endParaRPr lang="en-US" altLang="ko-KR" sz="600" b="1" dirty="0" smtClean="0"/>
          </a:p>
          <a:p>
            <a:r>
              <a:rPr lang="en-US" altLang="ko-KR" sz="2400" dirty="0" smtClean="0"/>
              <a:t>-5</a:t>
            </a:r>
            <a:r>
              <a:rPr lang="ko-KR" altLang="en-US" sz="2400" dirty="0" smtClean="0"/>
              <a:t>절은 왕이 기억할 수 없는 자신의 꿈이 불길하다는 </a:t>
            </a:r>
            <a:r>
              <a:rPr lang="ko-KR" altLang="en-US" sz="2400" dirty="0" err="1" smtClean="0"/>
              <a:t>판단하에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갈대아</a:t>
            </a:r>
            <a:r>
              <a:rPr lang="ko-KR" altLang="en-US" sz="2400" dirty="0" smtClean="0"/>
              <a:t> 술사들을</a:t>
            </a:r>
            <a:endParaRPr lang="en-US" altLang="ko-KR" sz="2400" dirty="0" smtClean="0"/>
          </a:p>
          <a:p>
            <a:r>
              <a:rPr lang="en-US" altLang="ko-KR" sz="2400" dirty="0" smtClean="0"/>
              <a:t> </a:t>
            </a:r>
            <a:r>
              <a:rPr lang="ko-KR" altLang="en-US" sz="2400" dirty="0" smtClean="0"/>
              <a:t> 매우 강한 어조로 </a:t>
            </a:r>
            <a:r>
              <a:rPr lang="ko-KR" altLang="en-US" sz="2400" dirty="0" smtClean="0">
                <a:solidFill>
                  <a:srgbClr val="0070C0"/>
                </a:solidFill>
              </a:rPr>
              <a:t>위협과 협박을 가하는 장면인데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특히 </a:t>
            </a:r>
            <a:r>
              <a:rPr lang="ko-KR" altLang="en-US" sz="2400" dirty="0" smtClean="0">
                <a:solidFill>
                  <a:srgbClr val="0070C0"/>
                </a:solidFill>
              </a:rPr>
              <a:t>몸을 쪼갤 것이며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너희</a:t>
            </a:r>
            <a:endParaRPr lang="en-US" altLang="ko-KR" sz="2400" dirty="0" smtClean="0"/>
          </a:p>
          <a:p>
            <a:r>
              <a:rPr lang="ko-KR" altLang="en-US" sz="2400" dirty="0" smtClean="0"/>
              <a:t> 집으로 </a:t>
            </a:r>
            <a:r>
              <a:rPr lang="ko-KR" altLang="en-US" sz="2400" dirty="0" smtClean="0">
                <a:solidFill>
                  <a:srgbClr val="0070C0"/>
                </a:solidFill>
              </a:rPr>
              <a:t>거름 터를 삼을 것이라는 </a:t>
            </a:r>
            <a:r>
              <a:rPr lang="ko-KR" altLang="en-US" sz="2400" dirty="0" smtClean="0"/>
              <a:t>표현은 </a:t>
            </a:r>
            <a:r>
              <a:rPr lang="ko-KR" altLang="en-US" sz="2400" dirty="0" smtClean="0">
                <a:solidFill>
                  <a:srgbClr val="FF0000"/>
                </a:solidFill>
              </a:rPr>
              <a:t>꿈</a:t>
            </a:r>
            <a:r>
              <a:rPr lang="ko-KR" altLang="en-US" sz="2400" dirty="0" smtClean="0"/>
              <a:t>을 말하고 </a:t>
            </a:r>
            <a:r>
              <a:rPr lang="ko-KR" altLang="en-US" sz="2400" dirty="0" smtClean="0">
                <a:solidFill>
                  <a:srgbClr val="FF0000"/>
                </a:solidFill>
              </a:rPr>
              <a:t>해석하지 못하면 </a:t>
            </a:r>
            <a:r>
              <a:rPr lang="ko-KR" altLang="en-US" sz="2400" dirty="0" smtClean="0"/>
              <a:t>반드시</a:t>
            </a:r>
            <a:endParaRPr lang="en-US" altLang="ko-KR" sz="2400" dirty="0" smtClean="0"/>
          </a:p>
          <a:p>
            <a:r>
              <a:rPr lang="en-US" altLang="ko-KR" sz="2400" dirty="0" smtClean="0"/>
              <a:t> 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죽이겠다는 왕</a:t>
            </a:r>
            <a:r>
              <a:rPr lang="ko-KR" altLang="en-US" sz="2400" dirty="0" smtClean="0"/>
              <a:t>의 결연한 </a:t>
            </a:r>
            <a:r>
              <a:rPr lang="ko-KR" altLang="en-US" sz="2400" dirty="0" smtClean="0">
                <a:solidFill>
                  <a:srgbClr val="FF0000"/>
                </a:solidFill>
              </a:rPr>
              <a:t>의지</a:t>
            </a:r>
            <a:r>
              <a:rPr lang="ko-KR" altLang="en-US" sz="2400" dirty="0" smtClean="0"/>
              <a:t>를 볼 수 있는 대목이다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-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몸을 쪼갠다는 표현은 </a:t>
            </a:r>
            <a:r>
              <a:rPr lang="ko-KR" altLang="en-US" sz="2400" dirty="0" smtClean="0"/>
              <a:t>몸이 잘리는 </a:t>
            </a:r>
            <a:r>
              <a:rPr lang="ko-KR" altLang="en-US" sz="2400" dirty="0" smtClean="0">
                <a:solidFill>
                  <a:srgbClr val="0070C0"/>
                </a:solidFill>
              </a:rPr>
              <a:t>수치스런 형태의 사형집행을 의미하는데</a:t>
            </a:r>
            <a:endParaRPr lang="en-US" altLang="ko-KR" sz="2400" dirty="0" smtClean="0">
              <a:solidFill>
                <a:srgbClr val="0070C0"/>
              </a:solidFill>
            </a:endParaRPr>
          </a:p>
          <a:p>
            <a:r>
              <a:rPr lang="ko-KR" altLang="en-US" sz="2400" dirty="0" smtClean="0"/>
              <a:t> 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고대 근동세계에서는 </a:t>
            </a:r>
            <a:r>
              <a:rPr lang="ko-KR" altLang="en-US" sz="2400" dirty="0" smtClean="0">
                <a:solidFill>
                  <a:srgbClr val="36B9FA"/>
                </a:solidFill>
              </a:rPr>
              <a:t>간음</a:t>
            </a:r>
            <a:r>
              <a:rPr lang="ko-KR" altLang="en-US" sz="2400" dirty="0" smtClean="0"/>
              <a:t>이나 </a:t>
            </a:r>
            <a:r>
              <a:rPr lang="ko-KR" altLang="en-US" sz="2400" dirty="0" smtClean="0">
                <a:solidFill>
                  <a:srgbClr val="36B9FA"/>
                </a:solidFill>
              </a:rPr>
              <a:t>살인자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등의 </a:t>
            </a:r>
            <a:r>
              <a:rPr lang="ko-KR" altLang="en-US" sz="2400" dirty="0" smtClean="0">
                <a:solidFill>
                  <a:srgbClr val="0070C0"/>
                </a:solidFill>
              </a:rPr>
              <a:t>극악무도한 자에게 행해지던 잔인한   </a:t>
            </a:r>
            <a:endParaRPr lang="en-US" altLang="ko-KR" sz="2400" dirty="0" smtClean="0">
              <a:solidFill>
                <a:srgbClr val="0070C0"/>
              </a:solidFill>
            </a:endParaRPr>
          </a:p>
          <a:p>
            <a:r>
              <a:rPr lang="en-US" altLang="ko-KR" sz="2400" dirty="0" smtClean="0">
                <a:solidFill>
                  <a:srgbClr val="0070C0"/>
                </a:solidFill>
              </a:rPr>
              <a:t>  </a:t>
            </a:r>
            <a:r>
              <a:rPr lang="ko-KR" altLang="en-US" sz="2400" dirty="0" smtClean="0">
                <a:solidFill>
                  <a:srgbClr val="FF0000"/>
                </a:solidFill>
              </a:rPr>
              <a:t>사형</a:t>
            </a:r>
            <a:r>
              <a:rPr lang="ko-KR" altLang="en-US" sz="2400" dirty="0" smtClean="0">
                <a:solidFill>
                  <a:srgbClr val="0070C0"/>
                </a:solidFill>
              </a:rPr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형벌</a:t>
            </a:r>
            <a:r>
              <a:rPr lang="ko-KR" altLang="en-US" sz="2400" dirty="0" smtClean="0"/>
              <a:t>이었다</a:t>
            </a:r>
            <a:r>
              <a:rPr lang="en-US" altLang="ko-KR" sz="2400" dirty="0" smtClean="0"/>
              <a:t>.</a:t>
            </a:r>
          </a:p>
          <a:p>
            <a:r>
              <a:rPr lang="ko-KR" altLang="en-US" sz="2400" dirty="0" smtClean="0"/>
              <a:t> </a:t>
            </a:r>
            <a:r>
              <a:rPr lang="en-US" altLang="ko-KR" sz="2400" dirty="0" smtClean="0"/>
              <a:t>-</a:t>
            </a:r>
            <a:r>
              <a:rPr lang="ko-KR" altLang="en-US" sz="2400" dirty="0" smtClean="0"/>
              <a:t>이 본문은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문학적 점층법을 </a:t>
            </a:r>
            <a:r>
              <a:rPr lang="ko-KR" altLang="en-US" sz="2400" dirty="0" smtClean="0"/>
              <a:t>사용하여 꿈을 풀이하지 못할 경우에 발생할 </a:t>
            </a:r>
            <a:endParaRPr lang="en-US" altLang="ko-KR" sz="2400" dirty="0" smtClean="0"/>
          </a:p>
          <a:p>
            <a:r>
              <a:rPr lang="en-US" altLang="ko-KR" sz="2400" dirty="0" smtClean="0"/>
              <a:t>   </a:t>
            </a:r>
            <a:r>
              <a:rPr lang="ko-KR" altLang="en-US" sz="2400" dirty="0" smtClean="0"/>
              <a:t>비극적 상황을 묘사하고 있다</a:t>
            </a:r>
            <a:r>
              <a:rPr lang="en-US" altLang="ko-KR" sz="2400" dirty="0" smtClean="0"/>
              <a:t>.</a:t>
            </a:r>
          </a:p>
          <a:p>
            <a:r>
              <a:rPr lang="ko-KR" altLang="en-US" sz="2400" dirty="0" smtClean="0">
                <a:solidFill>
                  <a:srgbClr val="FF0000"/>
                </a:solidFill>
              </a:rPr>
              <a:t>점층법</a:t>
            </a:r>
            <a:r>
              <a:rPr lang="en-US" altLang="ko-KR" sz="2400" dirty="0" smtClean="0">
                <a:solidFill>
                  <a:srgbClr val="FF0000"/>
                </a:solidFill>
              </a:rPr>
              <a:t>: </a:t>
            </a:r>
            <a:r>
              <a:rPr lang="ko-KR" altLang="en-US" sz="2400" dirty="0" smtClean="0"/>
              <a:t>하나의 대상이나 현상에 대하여 </a:t>
            </a:r>
            <a:r>
              <a:rPr lang="ko-KR" altLang="en-US" sz="2400" dirty="0" smtClean="0">
                <a:solidFill>
                  <a:srgbClr val="FF0000"/>
                </a:solidFill>
              </a:rPr>
              <a:t>한 단계 한 단계 높아지거나 낮아지는 </a:t>
            </a:r>
            <a:r>
              <a:rPr lang="ko-KR" altLang="en-US" sz="2400" dirty="0" smtClean="0"/>
              <a:t>말들을 </a:t>
            </a:r>
            <a:r>
              <a:rPr lang="ko-KR" altLang="en-US" sz="2400" dirty="0" smtClean="0">
                <a:solidFill>
                  <a:srgbClr val="FF0000"/>
                </a:solidFill>
              </a:rPr>
              <a:t>거듭해</a:t>
            </a:r>
            <a:r>
              <a:rPr lang="ko-KR" altLang="en-US" sz="2400" dirty="0" smtClean="0"/>
              <a:t> 가는 </a:t>
            </a:r>
            <a:r>
              <a:rPr lang="ko-KR" altLang="en-US" sz="2400" dirty="0" smtClean="0">
                <a:solidFill>
                  <a:srgbClr val="FF0000"/>
                </a:solidFill>
              </a:rPr>
              <a:t>표현법</a:t>
            </a:r>
            <a:r>
              <a:rPr lang="ko-KR" altLang="en-US" sz="2400" dirty="0" smtClean="0"/>
              <a:t>이다</a:t>
            </a:r>
            <a:r>
              <a:rPr lang="en-US" altLang="ko-KR" sz="2400" dirty="0" smtClean="0"/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385096"/>
            <a:ext cx="17780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개   요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1371601"/>
            <a:ext cx="11404600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sz="2400" dirty="0" smtClean="0">
                <a:solidFill>
                  <a:srgbClr val="FF0000"/>
                </a:solidFill>
              </a:rPr>
              <a:t>다니엘서 </a:t>
            </a:r>
            <a:r>
              <a:rPr lang="en-US" altLang="ko-KR" sz="2400" dirty="0" smtClean="0">
                <a:solidFill>
                  <a:srgbClr val="FF0000"/>
                </a:solidFill>
              </a:rPr>
              <a:t>2</a:t>
            </a:r>
            <a:r>
              <a:rPr lang="ko-KR" altLang="en-US" sz="2400" dirty="0" smtClean="0">
                <a:solidFill>
                  <a:srgbClr val="FF0000"/>
                </a:solidFill>
              </a:rPr>
              <a:t>장</a:t>
            </a:r>
            <a:r>
              <a:rPr lang="en-US" altLang="ko-KR" sz="2400" dirty="0" smtClean="0"/>
              <a:t>: </a:t>
            </a:r>
            <a:r>
              <a:rPr lang="ko-KR" altLang="en-US" sz="2400" dirty="0" err="1" smtClean="0"/>
              <a:t>다니엘과</a:t>
            </a:r>
            <a:r>
              <a:rPr lang="ko-KR" altLang="en-US" sz="2400" dirty="0" smtClean="0"/>
              <a:t> 바벨론 현인들 사이에 벌어진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첫번째</a:t>
            </a:r>
            <a:r>
              <a:rPr lang="ko-KR" altLang="en-US" sz="2400" dirty="0" smtClean="0">
                <a:solidFill>
                  <a:srgbClr val="FF0000"/>
                </a:solidFill>
              </a:rPr>
              <a:t> 지혜 대결 보도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900" dirty="0" smtClean="0"/>
          </a:p>
          <a:p>
            <a:pPr algn="just" fontAlgn="base"/>
            <a:r>
              <a:rPr lang="en-US" altLang="ko-KR" sz="2400" dirty="0" smtClean="0"/>
              <a:t>- </a:t>
            </a:r>
            <a:r>
              <a:rPr lang="ko-KR" altLang="en-US" sz="2400" dirty="0" err="1" smtClean="0"/>
              <a:t>느부갓네살</a:t>
            </a:r>
            <a:r>
              <a:rPr lang="ko-KR" altLang="en-US" sz="2400" dirty="0" smtClean="0"/>
              <a:t> 왕이 박수와 술객과 점쟁이와 </a:t>
            </a:r>
            <a:r>
              <a:rPr lang="ko-KR" altLang="en-US" sz="2400" dirty="0" err="1" smtClean="0"/>
              <a:t>갈대아</a:t>
            </a:r>
            <a:r>
              <a:rPr lang="ko-KR" altLang="en-US" sz="2400" dirty="0" smtClean="0"/>
              <a:t> 술사를 불러 부당한 요구를 함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600" dirty="0" smtClean="0"/>
          </a:p>
          <a:p>
            <a:pPr algn="just" fontAlgn="base">
              <a:buFontTx/>
              <a:buChar char="-"/>
            </a:pPr>
            <a:r>
              <a:rPr lang="ko-KR" altLang="en-US" sz="2400" dirty="0" smtClean="0">
                <a:solidFill>
                  <a:schemeClr val="accent1">
                    <a:lumMod val="75000"/>
                  </a:schemeClr>
                </a:solidFill>
              </a:rPr>
              <a:t>요구내용</a:t>
            </a:r>
            <a:r>
              <a:rPr lang="en-US" altLang="ko-KR" sz="24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ko-KR" altLang="en-US" sz="2400" dirty="0" smtClean="0"/>
              <a:t>자신이 </a:t>
            </a:r>
            <a:r>
              <a:rPr lang="ko-KR" altLang="en-US" sz="2400" dirty="0" smtClean="0">
                <a:solidFill>
                  <a:srgbClr val="FF0000"/>
                </a:solidFill>
              </a:rPr>
              <a:t>꾼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꿈</a:t>
            </a:r>
            <a:r>
              <a:rPr lang="ko-KR" altLang="en-US" sz="2400" dirty="0" smtClean="0">
                <a:solidFill>
                  <a:srgbClr val="FF0000"/>
                </a:solidFill>
              </a:rPr>
              <a:t>을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알아 맞추</a:t>
            </a:r>
            <a:r>
              <a:rPr lang="ko-KR" altLang="en-US" sz="2400" dirty="0" smtClean="0">
                <a:solidFill>
                  <a:srgbClr val="FF0000"/>
                </a:solidFill>
              </a:rPr>
              <a:t>고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해석</a:t>
            </a:r>
            <a:r>
              <a:rPr lang="ko-KR" altLang="en-US" sz="2400" dirty="0" smtClean="0">
                <a:solidFill>
                  <a:srgbClr val="FF0000"/>
                </a:solidFill>
              </a:rPr>
              <a:t>하라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만약 그렇지 않으면</a:t>
            </a:r>
            <a:r>
              <a:rPr lang="en-US" altLang="ko-KR" sz="2400" dirty="0" smtClean="0"/>
              <a:t>, </a:t>
            </a:r>
          </a:p>
          <a:p>
            <a:pPr algn="just" fontAlgn="base"/>
            <a:r>
              <a:rPr lang="en-US" altLang="ko-KR" sz="2400" dirty="0" smtClean="0"/>
              <a:t>               </a:t>
            </a:r>
            <a:r>
              <a:rPr lang="ko-KR" altLang="en-US" sz="2400" dirty="0" smtClean="0"/>
              <a:t>모두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죽이</a:t>
            </a:r>
            <a:r>
              <a:rPr lang="ko-KR" altLang="en-US" sz="2400" dirty="0" smtClean="0"/>
              <a:t>겠다는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협박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smtClean="0"/>
              <a:t>아무도 해석하지 못하게 </a:t>
            </a:r>
            <a:r>
              <a:rPr lang="ko-KR" altLang="en-US" sz="2400" dirty="0" smtClean="0"/>
              <a:t>되어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다니엘과</a:t>
            </a:r>
            <a:r>
              <a:rPr lang="ko-KR" altLang="en-US" sz="2400" dirty="0" smtClean="0"/>
              <a:t> 세 친구들 마저 죽음의 위기에 처해짐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900" dirty="0" smtClean="0"/>
          </a:p>
          <a:p>
            <a:pPr algn="just" fontAlgn="base"/>
            <a:r>
              <a:rPr lang="en-US" altLang="ko-KR" sz="2400" dirty="0" smtClean="0"/>
              <a:t>- </a:t>
            </a:r>
            <a:r>
              <a:rPr lang="ko-KR" altLang="en-US" sz="2400" dirty="0" err="1" smtClean="0"/>
              <a:t>다니엘은</a:t>
            </a:r>
            <a:r>
              <a:rPr lang="ko-KR" altLang="en-US" sz="2400" dirty="0" smtClean="0"/>
              <a:t> 하나님을 믿는 신실한 자로 </a:t>
            </a:r>
            <a:r>
              <a:rPr lang="ko-KR" altLang="en-US" sz="2400" dirty="0" smtClean="0">
                <a:solidFill>
                  <a:srgbClr val="FF0000"/>
                </a:solidFill>
              </a:rPr>
              <a:t>하나님의 신적인 계시를 통해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pPr algn="just" fontAlgn="base"/>
            <a:r>
              <a:rPr lang="en-US" altLang="ko-KR" sz="2400" dirty="0" smtClean="0">
                <a:solidFill>
                  <a:srgbClr val="FF0000"/>
                </a:solidFill>
              </a:rPr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 </a:t>
            </a:r>
            <a:r>
              <a:rPr lang="ko-KR" altLang="en-US" sz="2400" b="1" dirty="0" err="1" smtClean="0"/>
              <a:t>느부갓네살</a:t>
            </a:r>
            <a:r>
              <a:rPr lang="ko-KR" altLang="en-US" sz="2400" dirty="0" smtClean="0"/>
              <a:t> 왕의 </a:t>
            </a:r>
            <a:r>
              <a:rPr lang="ko-KR" altLang="en-US" sz="2400" dirty="0" smtClean="0">
                <a:solidFill>
                  <a:srgbClr val="FF0000"/>
                </a:solidFill>
              </a:rPr>
              <a:t>꿈</a:t>
            </a:r>
            <a:r>
              <a:rPr lang="ko-KR" altLang="en-US" sz="2400" dirty="0" smtClean="0"/>
              <a:t>을 </a:t>
            </a:r>
            <a:r>
              <a:rPr lang="ko-KR" altLang="en-US" sz="2400" dirty="0" smtClean="0">
                <a:solidFill>
                  <a:srgbClr val="FF0000"/>
                </a:solidFill>
              </a:rPr>
              <a:t>알게 되</a:t>
            </a:r>
            <a:r>
              <a:rPr lang="ko-KR" altLang="en-US" sz="2400" dirty="0" smtClean="0"/>
              <a:t>고</a:t>
            </a:r>
            <a:r>
              <a:rPr lang="en-US" altLang="ko-KR" sz="2400" dirty="0" smtClean="0"/>
              <a:t>, </a:t>
            </a:r>
            <a:r>
              <a:rPr lang="ko-KR" altLang="en-US" sz="2400" dirty="0" smtClean="0">
                <a:solidFill>
                  <a:srgbClr val="FF0000"/>
                </a:solidFill>
              </a:rPr>
              <a:t>네 개의 세계제국의 멸망에 대한 것임을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pPr algn="just" fontAlgn="base"/>
            <a:r>
              <a:rPr lang="en-US" altLang="ko-KR" sz="2400" dirty="0" smtClean="0">
                <a:solidFill>
                  <a:srgbClr val="FF0000"/>
                </a:solidFill>
              </a:rPr>
              <a:t>  </a:t>
            </a:r>
            <a:r>
              <a:rPr lang="ko-KR" altLang="en-US" sz="2400" dirty="0" smtClean="0">
                <a:solidFill>
                  <a:srgbClr val="FF0000"/>
                </a:solidFill>
              </a:rPr>
              <a:t> </a:t>
            </a:r>
            <a:r>
              <a:rPr lang="ko-KR" altLang="en-US" sz="2400" dirty="0" smtClean="0"/>
              <a:t>자세하게</a:t>
            </a:r>
            <a:r>
              <a:rPr lang="en-US" altLang="ko-KR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해석</a:t>
            </a:r>
            <a:r>
              <a:rPr lang="ko-KR" altLang="en-US" sz="2400" dirty="0" smtClean="0"/>
              <a:t>하여 </a:t>
            </a:r>
            <a:r>
              <a:rPr lang="ko-KR" altLang="en-US" sz="2400" dirty="0" smtClean="0">
                <a:solidFill>
                  <a:srgbClr val="0070C0"/>
                </a:solidFill>
              </a:rPr>
              <a:t>위기를 모면하게 </a:t>
            </a:r>
            <a:r>
              <a:rPr lang="ko-KR" altLang="en-US" sz="2400" dirty="0" smtClean="0"/>
              <a:t>된다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700" dirty="0" smtClean="0"/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smtClean="0">
                <a:solidFill>
                  <a:schemeClr val="accent1">
                    <a:lumMod val="75000"/>
                  </a:schemeClr>
                </a:solidFill>
              </a:rPr>
              <a:t>꿈 해석 결과</a:t>
            </a:r>
            <a:r>
              <a:rPr lang="en-US" altLang="ko-KR" sz="240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algn="just" fontAlgn="base"/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다니엘의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지혜</a:t>
            </a:r>
            <a:r>
              <a:rPr lang="ko-KR" altLang="en-US" sz="2400" dirty="0" smtClean="0"/>
              <a:t>와 </a:t>
            </a:r>
            <a:r>
              <a:rPr lang="ko-KR" altLang="en-US" sz="2400" dirty="0" smtClean="0">
                <a:solidFill>
                  <a:srgbClr val="FF0000"/>
                </a:solidFill>
              </a:rPr>
              <a:t>해몽능력</a:t>
            </a:r>
            <a:r>
              <a:rPr lang="ko-KR" altLang="en-US" sz="2400" dirty="0" smtClean="0"/>
              <a:t>이 </a:t>
            </a:r>
            <a:r>
              <a:rPr lang="ko-KR" altLang="en-US" sz="2400" dirty="0" err="1" smtClean="0"/>
              <a:t>바벨론의</a:t>
            </a:r>
            <a:r>
              <a:rPr lang="ko-KR" altLang="en-US" sz="2400" dirty="0" smtClean="0"/>
              <a:t> 유능한 현자들 보다 </a:t>
            </a:r>
            <a:r>
              <a:rPr lang="ko-KR" altLang="en-US" sz="2400" dirty="0" smtClean="0">
                <a:solidFill>
                  <a:srgbClr val="FF0000"/>
                </a:solidFill>
              </a:rPr>
              <a:t>훨씬 뛰어나다는 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pPr algn="just" fontAlgn="base"/>
            <a:r>
              <a:rPr lang="ko-KR" altLang="en-US" sz="2400" dirty="0" smtClean="0">
                <a:solidFill>
                  <a:srgbClr val="FF0000"/>
                </a:solidFill>
              </a:rPr>
              <a:t> 것을 </a:t>
            </a:r>
            <a:r>
              <a:rPr lang="ko-KR" altLang="en-US" sz="2400" dirty="0" smtClean="0">
                <a:solidFill>
                  <a:srgbClr val="FF0000"/>
                </a:solidFill>
              </a:rPr>
              <a:t>증명</a:t>
            </a:r>
            <a:r>
              <a:rPr lang="en-US" altLang="ko-KR" sz="2400" dirty="0" smtClean="0"/>
              <a:t>.= </a:t>
            </a:r>
            <a:r>
              <a:rPr lang="ko-KR" altLang="en-US" sz="2400" dirty="0" smtClean="0"/>
              <a:t>즉 </a:t>
            </a:r>
            <a:r>
              <a:rPr lang="ko-KR" altLang="en-US" sz="2400" dirty="0" smtClean="0">
                <a:solidFill>
                  <a:srgbClr val="FF0000"/>
                </a:solidFill>
              </a:rPr>
              <a:t>하나님으로부터 받은 지혜가 </a:t>
            </a:r>
            <a:r>
              <a:rPr lang="ko-KR" altLang="en-US" sz="2400" dirty="0" smtClean="0"/>
              <a:t>마술적 재주와 인간적 기술을 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</a:t>
            </a:r>
            <a:r>
              <a:rPr lang="ko-KR" altLang="en-US" sz="2400" dirty="0" smtClean="0"/>
              <a:t>이용한 </a:t>
            </a:r>
            <a:r>
              <a:rPr lang="ko-KR" altLang="en-US" sz="2400" dirty="0" err="1" smtClean="0"/>
              <a:t>바벨론의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점술가들보다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훨씬 능가한다는 </a:t>
            </a:r>
            <a:r>
              <a:rPr lang="ko-KR" altLang="en-US" sz="2400" dirty="0" smtClean="0"/>
              <a:t>사실을</a:t>
            </a:r>
            <a:r>
              <a:rPr lang="ko-KR" altLang="en-US" sz="2400" dirty="0" smtClean="0">
                <a:solidFill>
                  <a:srgbClr val="FF0000"/>
                </a:solidFill>
              </a:rPr>
              <a:t> 증명한 </a:t>
            </a:r>
            <a:r>
              <a:rPr lang="ko-KR" altLang="en-US" sz="2400" dirty="0" smtClean="0"/>
              <a:t>것임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24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16626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5.</a:t>
            </a:r>
            <a:r>
              <a:rPr lang="ko-KR" altLang="en-US" sz="2400" b="1" dirty="0" smtClean="0"/>
              <a:t>왕이 </a:t>
            </a:r>
            <a:r>
              <a:rPr lang="ko-KR" altLang="en-US" sz="2400" b="1" dirty="0" err="1" smtClean="0"/>
              <a:t>갈대아인들에게</a:t>
            </a:r>
            <a:r>
              <a:rPr lang="ko-KR" altLang="en-US" sz="2400" b="1" dirty="0" smtClean="0"/>
              <a:t> 대답하여 이르되 내가 명령을 내렸나니 너희가 만일 꿈과 그 해석을 내게 알게 하지 아니하면 너희 몸을 쪼갤 것이며 너희의 집을 거름더미로 만들 것이요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endParaRPr lang="en-US" altLang="ko-KR" sz="100" b="1" dirty="0" smtClean="0"/>
          </a:p>
          <a:p>
            <a:endParaRPr lang="en-US" altLang="ko-KR" sz="600" b="1" dirty="0" smtClean="0"/>
          </a:p>
          <a:p>
            <a:r>
              <a:rPr lang="en-US" altLang="ko-KR" sz="2400" dirty="0" smtClean="0"/>
              <a:t>-</a:t>
            </a:r>
            <a:r>
              <a:rPr lang="ko-KR" altLang="en-US" sz="2400" dirty="0" err="1" smtClean="0"/>
              <a:t>너희집으로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거름터를</a:t>
            </a:r>
            <a:r>
              <a:rPr lang="ko-KR" altLang="en-US" sz="2400" dirty="0" smtClean="0"/>
              <a:t> 삼을 것이라는 표현은 술사만이 아니라 가족 전체에게</a:t>
            </a:r>
            <a:endParaRPr lang="en-US" altLang="ko-KR" sz="2400" dirty="0" smtClean="0"/>
          </a:p>
          <a:p>
            <a:r>
              <a:rPr lang="en-US" altLang="ko-KR" sz="2400" dirty="0" smtClean="0"/>
              <a:t> </a:t>
            </a:r>
            <a:r>
              <a:rPr lang="ko-KR" altLang="en-US" sz="2400" dirty="0" smtClean="0"/>
              <a:t> 잔인한 형벌을 가하겠다는 왕의 보복적 협박이다</a:t>
            </a:r>
            <a:r>
              <a:rPr lang="en-US" altLang="ko-KR" sz="2400" dirty="0" smtClean="0"/>
              <a:t>.</a:t>
            </a:r>
          </a:p>
          <a:p>
            <a:r>
              <a:rPr lang="ko-KR" altLang="en-US" sz="2400" dirty="0" smtClean="0"/>
              <a:t>  이와 같이 술객들을 죽이라는 살해 명령은 역사적으로 다리오 </a:t>
            </a:r>
            <a:r>
              <a:rPr lang="en-US" altLang="ko-KR" sz="2400" dirty="0" smtClean="0"/>
              <a:t>1</a:t>
            </a:r>
            <a:r>
              <a:rPr lang="ko-KR" altLang="en-US" sz="2400" dirty="0" smtClean="0"/>
              <a:t>세가 마술사들을  </a:t>
            </a:r>
            <a:endParaRPr lang="en-US" altLang="ko-KR" sz="2400" dirty="0" smtClean="0"/>
          </a:p>
          <a:p>
            <a:r>
              <a:rPr lang="en-US" altLang="ko-KR" sz="2400" dirty="0" smtClean="0"/>
              <a:t>  </a:t>
            </a:r>
            <a:r>
              <a:rPr lang="ko-KR" altLang="en-US" sz="2400" dirty="0" smtClean="0"/>
              <a:t>죽였던 사건을 배경으로 하고 있다고 </a:t>
            </a:r>
            <a:r>
              <a:rPr lang="ko-KR" altLang="en-US" sz="2400" dirty="0" err="1" smtClean="0"/>
              <a:t>주장할만</a:t>
            </a:r>
            <a:r>
              <a:rPr lang="ko-KR" altLang="en-US" sz="2400" dirty="0" smtClean="0"/>
              <a:t> 하지만 확실하지는 않다</a:t>
            </a:r>
            <a:r>
              <a:rPr lang="en-US" altLang="ko-KR" sz="2400" dirty="0" smtClean="0"/>
              <a:t>.</a:t>
            </a:r>
          </a:p>
          <a:p>
            <a:pPr>
              <a:buFontTx/>
              <a:buChar char="-"/>
            </a:pPr>
            <a:r>
              <a:rPr lang="ko-KR" altLang="en-US" sz="2400" dirty="0" smtClean="0"/>
              <a:t> 본문에서 왕이 </a:t>
            </a:r>
            <a:r>
              <a:rPr lang="ko-KR" altLang="en-US" sz="2400" dirty="0" err="1" smtClean="0"/>
              <a:t>지혜자들에</a:t>
            </a:r>
            <a:r>
              <a:rPr lang="ko-KR" altLang="en-US" sz="2400" dirty="0" smtClean="0"/>
              <a:t> 대한 협박은 </a:t>
            </a:r>
            <a:r>
              <a:rPr lang="ko-KR" altLang="en-US" sz="2400" b="1" dirty="0" smtClean="0">
                <a:solidFill>
                  <a:srgbClr val="00B0F0"/>
                </a:solidFill>
              </a:rPr>
              <a:t>문학유형상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과장된 전설</a:t>
            </a:r>
            <a:r>
              <a:rPr lang="ko-KR" altLang="en-US" sz="2400" dirty="0" smtClean="0"/>
              <a:t>에 속하고 </a:t>
            </a:r>
            <a:endParaRPr lang="en-US" altLang="ko-KR" sz="2400" dirty="0" smtClean="0"/>
          </a:p>
          <a:p>
            <a:r>
              <a:rPr lang="en-US" altLang="ko-KR" sz="2400" dirty="0" smtClean="0"/>
              <a:t>  </a:t>
            </a:r>
            <a:r>
              <a:rPr lang="ko-KR" altLang="en-US" sz="2400" dirty="0" smtClean="0"/>
              <a:t>있는 것으로</a:t>
            </a:r>
            <a:r>
              <a:rPr lang="en-US" altLang="ko-KR" sz="2400" dirty="0" smtClean="0"/>
              <a:t>, </a:t>
            </a:r>
            <a:r>
              <a:rPr lang="ko-KR" altLang="en-US" sz="2400" dirty="0" smtClean="0">
                <a:solidFill>
                  <a:srgbClr val="FF0000"/>
                </a:solidFill>
              </a:rPr>
              <a:t>독자</a:t>
            </a:r>
            <a:r>
              <a:rPr lang="ko-KR" altLang="en-US" sz="2400" dirty="0" smtClean="0"/>
              <a:t>들에게 </a:t>
            </a:r>
            <a:r>
              <a:rPr lang="ko-KR" altLang="en-US" sz="2400" dirty="0" smtClean="0">
                <a:solidFill>
                  <a:srgbClr val="FF0000"/>
                </a:solidFill>
              </a:rPr>
              <a:t>인상적인 메시지를 전달하기 위해 </a:t>
            </a:r>
            <a:r>
              <a:rPr lang="ko-KR" altLang="en-US" sz="2400" dirty="0" smtClean="0"/>
              <a:t>다니엘서 </a:t>
            </a:r>
            <a:r>
              <a:rPr lang="ko-KR" altLang="en-US" sz="2400" b="1" dirty="0" smtClean="0">
                <a:solidFill>
                  <a:srgbClr val="00B0F0"/>
                </a:solidFill>
              </a:rPr>
              <a:t>저자가 </a:t>
            </a:r>
            <a:endParaRPr lang="en-US" altLang="ko-KR" sz="2400" b="1" dirty="0" smtClean="0">
              <a:solidFill>
                <a:srgbClr val="00B0F0"/>
              </a:solidFill>
            </a:endParaRPr>
          </a:p>
          <a:p>
            <a:r>
              <a:rPr lang="en-US" altLang="ko-KR" sz="2400" b="1" dirty="0" smtClean="0">
                <a:solidFill>
                  <a:srgbClr val="00B0F0"/>
                </a:solidFill>
              </a:rPr>
              <a:t>  </a:t>
            </a:r>
            <a:r>
              <a:rPr lang="ko-KR" altLang="en-US" sz="2400" b="1" dirty="0" smtClean="0">
                <a:solidFill>
                  <a:srgbClr val="00B0F0"/>
                </a:solidFill>
              </a:rPr>
              <a:t>섬세하게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고안한 부분이라 </a:t>
            </a:r>
            <a:r>
              <a:rPr lang="ko-KR" altLang="en-US" sz="2400" dirty="0" smtClean="0"/>
              <a:t>할 수 있다</a:t>
            </a:r>
            <a:r>
              <a:rPr lang="en-US" altLang="ko-KR" sz="2400" dirty="0" smtClean="0"/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16626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6.</a:t>
            </a:r>
            <a:r>
              <a:rPr lang="ko-KR" altLang="en-US" sz="2400" b="1" dirty="0" smtClean="0"/>
              <a:t>너희가 만일 꿈과 그 해석을 보이면 너희가 선물과 상과 큰 영광을 내게서 얻으리라 그런즉 꿈과 그 해석을 내게 보이라 하니</a:t>
            </a:r>
            <a:endParaRPr lang="ko-KR" altLang="en-US" sz="2400" dirty="0" smtClean="0"/>
          </a:p>
          <a:p>
            <a:endParaRPr lang="en-US" altLang="ko-KR" sz="100" b="1" dirty="0" smtClean="0"/>
          </a:p>
          <a:p>
            <a:endParaRPr lang="en-US" altLang="ko-KR" sz="600" b="1" dirty="0" smtClean="0"/>
          </a:p>
          <a:p>
            <a:r>
              <a:rPr lang="en-US" altLang="ko-KR" sz="2400" dirty="0" smtClean="0"/>
              <a:t>-6</a:t>
            </a:r>
            <a:r>
              <a:rPr lang="ko-KR" altLang="en-US" sz="2400" dirty="0" smtClean="0"/>
              <a:t>절은 왕이 꾼 꿈을 알아내고 풀이하는 것이 그만큼 어렵기에 엄청난 보상을</a:t>
            </a:r>
            <a:endParaRPr lang="en-US" altLang="ko-KR" sz="2400" dirty="0" smtClean="0"/>
          </a:p>
          <a:p>
            <a:r>
              <a:rPr lang="en-US" altLang="ko-KR" sz="2400" dirty="0" smtClean="0"/>
              <a:t> </a:t>
            </a:r>
            <a:r>
              <a:rPr lang="ko-KR" altLang="en-US" sz="2400" dirty="0" smtClean="0"/>
              <a:t> 약속하고 있는 것이다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-</a:t>
            </a:r>
            <a:r>
              <a:rPr lang="ko-KR" altLang="en-US" sz="2400" b="1" dirty="0" smtClean="0">
                <a:solidFill>
                  <a:srgbClr val="00B0F0"/>
                </a:solidFill>
              </a:rPr>
              <a:t>큰 영 광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개인적인 명예 취득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신분의 상승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왕궁 내에서 서열의 진급 등을 포함</a:t>
            </a:r>
            <a:r>
              <a:rPr lang="en-US" altLang="ko-KR" sz="2400" dirty="0" smtClean="0"/>
              <a:t>.</a:t>
            </a:r>
          </a:p>
          <a:p>
            <a:endParaRPr lang="en-US" altLang="ko-KR" sz="2400" b="1" dirty="0" smtClean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16626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7.</a:t>
            </a:r>
            <a:r>
              <a:rPr lang="ko-KR" altLang="en-US" sz="2400" b="1" dirty="0" smtClean="0"/>
              <a:t>그들이 다시 대답하여 이르되 원하건대 왕은 꿈을 종들에게 이르소서 그리하시면 우리가 해석하여 드리겠나이다 하니</a:t>
            </a:r>
            <a:r>
              <a:rPr lang="en-US" altLang="ko-KR" sz="2400" b="1" dirty="0" smtClean="0"/>
              <a:t>.</a:t>
            </a:r>
          </a:p>
          <a:p>
            <a:r>
              <a:rPr lang="en-US" altLang="ko-KR" sz="2400" b="1" dirty="0" smtClean="0"/>
              <a:t>-7</a:t>
            </a:r>
            <a:r>
              <a:rPr lang="ko-KR" altLang="en-US" sz="2400" b="1" dirty="0" smtClean="0"/>
              <a:t>절</a:t>
            </a:r>
            <a:r>
              <a:rPr lang="ko-KR" altLang="en-US" sz="2400" dirty="0" smtClean="0"/>
              <a:t>에는 왕의 무서운 협박의 말에 얼마나 공포에 질려 있는지를 문학적 수사법을  </a:t>
            </a:r>
            <a:endParaRPr lang="en-US" altLang="ko-KR" sz="2400" dirty="0" smtClean="0"/>
          </a:p>
          <a:p>
            <a:r>
              <a:rPr lang="en-US" altLang="ko-KR" sz="2400" dirty="0" smtClean="0"/>
              <a:t> </a:t>
            </a:r>
            <a:r>
              <a:rPr lang="ko-KR" altLang="en-US" sz="2400" dirty="0" smtClean="0"/>
              <a:t>통해 잘 묘사하고 있다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술사들은 왕의 요구가 너무나 터무니 없는 요구이기에 </a:t>
            </a:r>
            <a:endParaRPr lang="en-US" altLang="ko-KR" sz="2400" dirty="0" smtClean="0"/>
          </a:p>
          <a:p>
            <a:r>
              <a:rPr lang="en-US" altLang="ko-KR" sz="2400" dirty="0" smtClean="0"/>
              <a:t> </a:t>
            </a:r>
            <a:r>
              <a:rPr lang="ko-KR" altLang="en-US" sz="2400" dirty="0" smtClean="0"/>
              <a:t>기가 막혀 </a:t>
            </a:r>
            <a:r>
              <a:rPr lang="en-US" altLang="ko-KR" sz="2400" dirty="0" smtClean="0">
                <a:solidFill>
                  <a:srgbClr val="FF0000"/>
                </a:solidFill>
              </a:rPr>
              <a:t>4</a:t>
            </a:r>
            <a:r>
              <a:rPr lang="ko-KR" altLang="en-US" sz="2400" dirty="0" smtClean="0">
                <a:solidFill>
                  <a:srgbClr val="FF0000"/>
                </a:solidFill>
              </a:rPr>
              <a:t>절</a:t>
            </a:r>
            <a:r>
              <a:rPr lang="ko-KR" altLang="en-US" sz="2400" dirty="0" smtClean="0"/>
              <a:t>에서 </a:t>
            </a:r>
            <a:r>
              <a:rPr lang="ko-KR" altLang="en-US" sz="2400" dirty="0" smtClean="0">
                <a:solidFill>
                  <a:srgbClr val="FF0000"/>
                </a:solidFill>
              </a:rPr>
              <a:t>했던 대답만을 반복하고 </a:t>
            </a:r>
            <a:r>
              <a:rPr lang="ko-KR" altLang="en-US" sz="2400" dirty="0" smtClean="0"/>
              <a:t>있다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>
                <a:solidFill>
                  <a:srgbClr val="0070C0"/>
                </a:solidFill>
              </a:rPr>
              <a:t>“</a:t>
            </a:r>
            <a:r>
              <a:rPr lang="ko-KR" altLang="en-US" sz="2400" dirty="0" smtClean="0">
                <a:solidFill>
                  <a:srgbClr val="0070C0"/>
                </a:solidFill>
              </a:rPr>
              <a:t>왕은 종들에게 이르소서 그리하시면 우리가 해석해 드리겠나이다</a:t>
            </a:r>
            <a:r>
              <a:rPr lang="en-US" altLang="ko-KR" sz="2400" dirty="0" smtClean="0"/>
              <a:t>” </a:t>
            </a:r>
            <a:r>
              <a:rPr lang="ko-KR" altLang="en-US" sz="2400" dirty="0" smtClean="0"/>
              <a:t>이 문장은</a:t>
            </a:r>
            <a:endParaRPr lang="en-US" altLang="ko-KR" sz="2400" dirty="0" smtClean="0"/>
          </a:p>
          <a:p>
            <a:r>
              <a:rPr lang="ko-KR" altLang="en-US" sz="2400" dirty="0" smtClean="0"/>
              <a:t> 왕의 위협적인 명령에 대한 </a:t>
            </a:r>
            <a:r>
              <a:rPr lang="ko-KR" altLang="en-US" sz="2400" dirty="0" smtClean="0">
                <a:solidFill>
                  <a:srgbClr val="0070C0"/>
                </a:solidFill>
              </a:rPr>
              <a:t>회피적인 답변으로 </a:t>
            </a:r>
            <a:r>
              <a:rPr lang="ko-KR" altLang="en-US" sz="2400" dirty="0" smtClean="0"/>
              <a:t>왕이 기억조차 못한다고 </a:t>
            </a:r>
            <a:endParaRPr lang="en-US" altLang="ko-KR" sz="2400" dirty="0" smtClean="0"/>
          </a:p>
          <a:p>
            <a:r>
              <a:rPr lang="en-US" altLang="ko-KR" sz="2400" dirty="0" smtClean="0"/>
              <a:t> </a:t>
            </a:r>
            <a:r>
              <a:rPr lang="ko-KR" altLang="en-US" sz="2400" dirty="0" smtClean="0"/>
              <a:t>말했음에 도 불구하고 계속해서 </a:t>
            </a:r>
            <a:r>
              <a:rPr lang="ko-KR" altLang="en-US" sz="2400" dirty="0" smtClean="0">
                <a:solidFill>
                  <a:srgbClr val="FF0000"/>
                </a:solidFill>
              </a:rPr>
              <a:t>왕에게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0070C0"/>
                </a:solidFill>
              </a:rPr>
              <a:t>꿈의 </a:t>
            </a:r>
            <a:r>
              <a:rPr lang="ko-KR" altLang="en-US" sz="2400" dirty="0" smtClean="0">
                <a:solidFill>
                  <a:srgbClr val="FF0000"/>
                </a:solidFill>
              </a:rPr>
              <a:t>내용</a:t>
            </a:r>
            <a:r>
              <a:rPr lang="ko-KR" altLang="en-US" sz="2400" dirty="0" smtClean="0">
                <a:solidFill>
                  <a:srgbClr val="0070C0"/>
                </a:solidFill>
              </a:rPr>
              <a:t>을 </a:t>
            </a:r>
            <a:r>
              <a:rPr lang="ko-KR" altLang="en-US" sz="2400" dirty="0" smtClean="0">
                <a:solidFill>
                  <a:srgbClr val="FF0000"/>
                </a:solidFill>
              </a:rPr>
              <a:t>알려 줄</a:t>
            </a:r>
            <a:r>
              <a:rPr lang="ko-KR" altLang="en-US" sz="2400" dirty="0" smtClean="0">
                <a:solidFill>
                  <a:srgbClr val="0070C0"/>
                </a:solidFill>
              </a:rPr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것</a:t>
            </a:r>
            <a:r>
              <a:rPr lang="ko-KR" altLang="en-US" sz="2400" dirty="0" smtClean="0">
                <a:solidFill>
                  <a:srgbClr val="0070C0"/>
                </a:solidFill>
              </a:rPr>
              <a:t>을 </a:t>
            </a:r>
            <a:r>
              <a:rPr lang="ko-KR" altLang="en-US" sz="2400" dirty="0" smtClean="0">
                <a:solidFill>
                  <a:srgbClr val="FF0000"/>
                </a:solidFill>
              </a:rPr>
              <a:t>요구</a:t>
            </a:r>
            <a:r>
              <a:rPr lang="ko-KR" altLang="en-US" sz="2400" dirty="0" smtClean="0">
                <a:solidFill>
                  <a:srgbClr val="0070C0"/>
                </a:solidFill>
              </a:rPr>
              <a:t>하고 </a:t>
            </a:r>
            <a:r>
              <a:rPr lang="ko-KR" altLang="en-US" sz="2400" dirty="0" smtClean="0"/>
              <a:t>있다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-</a:t>
            </a:r>
            <a:r>
              <a:rPr lang="ko-KR" altLang="en-US" sz="2400" dirty="0" smtClean="0"/>
              <a:t>꿈의 </a:t>
            </a:r>
            <a:r>
              <a:rPr lang="ko-KR" altLang="en-US" sz="2400" dirty="0" smtClean="0">
                <a:solidFill>
                  <a:srgbClr val="00B0F0"/>
                </a:solidFill>
              </a:rPr>
              <a:t>내용만 알 수 있다면</a:t>
            </a:r>
            <a:r>
              <a:rPr lang="en-US" altLang="ko-KR" sz="2400" dirty="0" smtClean="0"/>
              <a:t>, </a:t>
            </a:r>
            <a:r>
              <a:rPr lang="ko-KR" altLang="en-US" sz="2400" dirty="0" smtClean="0">
                <a:solidFill>
                  <a:srgbClr val="00B0F0"/>
                </a:solidFill>
              </a:rPr>
              <a:t>해석하는 일</a:t>
            </a:r>
            <a:r>
              <a:rPr lang="ko-KR" altLang="en-US" sz="2400" dirty="0" smtClean="0"/>
              <a:t>은 </a:t>
            </a:r>
            <a:r>
              <a:rPr lang="ko-KR" altLang="en-US" sz="2400" dirty="0" smtClean="0">
                <a:solidFill>
                  <a:srgbClr val="00B0F0"/>
                </a:solidFill>
              </a:rPr>
              <a:t>쉬운 작업임을 강조하며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꿈을 </a:t>
            </a:r>
            <a:endParaRPr lang="en-US" altLang="ko-KR" sz="2400" dirty="0" smtClean="0"/>
          </a:p>
          <a:p>
            <a:r>
              <a:rPr lang="en-US" altLang="ko-KR" sz="2400" dirty="0" smtClean="0"/>
              <a:t> </a:t>
            </a:r>
            <a:r>
              <a:rPr lang="ko-KR" altLang="en-US" sz="2400" dirty="0" smtClean="0"/>
              <a:t>풀이하지 못하는 근본적인 책임은 왕에게 있는 것이지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자신들에게 있는 것이 </a:t>
            </a:r>
            <a:endParaRPr lang="en-US" altLang="ko-KR" sz="2400" dirty="0" smtClean="0"/>
          </a:p>
          <a:p>
            <a:r>
              <a:rPr lang="en-US" altLang="ko-KR" sz="2400" dirty="0" smtClean="0"/>
              <a:t> </a:t>
            </a:r>
            <a:r>
              <a:rPr lang="ko-KR" altLang="en-US" sz="2400" dirty="0" smtClean="0"/>
              <a:t>아니라는 것이다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-</a:t>
            </a:r>
            <a:r>
              <a:rPr lang="ko-KR" altLang="en-US" sz="2400" dirty="0" err="1" smtClean="0"/>
              <a:t>갈대아</a:t>
            </a:r>
            <a:r>
              <a:rPr lang="ko-KR" altLang="en-US" sz="2400" dirty="0" smtClean="0"/>
              <a:t> 술사들은 왕의 꿈이 자신들의 노력으로 해결될 것이 아님을 감지하고</a:t>
            </a:r>
            <a:r>
              <a:rPr lang="en-US" altLang="ko-KR" sz="2400" dirty="0" smtClean="0"/>
              <a:t>,</a:t>
            </a:r>
          </a:p>
          <a:p>
            <a:r>
              <a:rPr lang="ko-KR" altLang="en-US" sz="2400" dirty="0" smtClean="0"/>
              <a:t> 책임을 면하려는 회피성 대답을 하고 있는 것이다</a:t>
            </a:r>
            <a:r>
              <a:rPr lang="en-US" altLang="ko-KR" sz="2400" dirty="0" smtClean="0"/>
              <a:t>.</a:t>
            </a:r>
            <a:endParaRPr lang="ko-KR" altLang="en-US" sz="2400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16626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8.</a:t>
            </a:r>
            <a:r>
              <a:rPr lang="ko-KR" altLang="en-US" sz="2400" b="1" dirty="0" smtClean="0"/>
              <a:t>왕이 대답하여 이르되 내가 분명히 아노라 너희가 나의 명령이 내렸음을 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</a:t>
            </a:r>
            <a:r>
              <a:rPr lang="ko-KR" altLang="en-US" sz="2400" b="1" dirty="0" smtClean="0"/>
              <a:t>보았으므로 시간을 지연하려 함이로다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r>
              <a:rPr lang="en-US" altLang="ko-KR" sz="2400" b="1" dirty="0" smtClean="0"/>
              <a:t>9.</a:t>
            </a:r>
            <a:r>
              <a:rPr lang="ko-KR" altLang="en-US" sz="2400" b="1" dirty="0" smtClean="0"/>
              <a:t>너희가 만일 이 꿈을 내게 알게 하지 아니하면 너희를 처치할 법이 오직 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</a:t>
            </a:r>
            <a:r>
              <a:rPr lang="ko-KR" altLang="en-US" sz="2400" b="1" dirty="0" smtClean="0"/>
              <a:t>하나이니 이는 너희가 거짓말과 망령된 말을 내 앞에서 꾸며 말하여 때가 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</a:t>
            </a:r>
            <a:r>
              <a:rPr lang="ko-KR" altLang="en-US" sz="2400" b="1" dirty="0" smtClean="0"/>
              <a:t>변하기를 기다리려 함이라 이제 그 꿈을 내게 알게 하라 그리하면 너희가 그 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</a:t>
            </a:r>
            <a:r>
              <a:rPr lang="ko-KR" altLang="en-US" sz="2400" b="1" dirty="0" smtClean="0"/>
              <a:t>해석도 보일 줄을 내가 알리라 하더라</a:t>
            </a:r>
            <a:r>
              <a:rPr lang="en-US" altLang="ko-KR" sz="2400" b="1" dirty="0" smtClean="0"/>
              <a:t>.</a:t>
            </a:r>
          </a:p>
          <a:p>
            <a:endParaRPr lang="en-US" altLang="ko-KR" sz="1000" b="1" dirty="0" smtClean="0"/>
          </a:p>
          <a:p>
            <a:r>
              <a:rPr lang="en-US" altLang="ko-KR" sz="2400" dirty="0" smtClean="0"/>
              <a:t>-8-9</a:t>
            </a:r>
            <a:r>
              <a:rPr lang="ko-KR" altLang="en-US" sz="2400" dirty="0" smtClean="0"/>
              <a:t>절은 술사들이 임시방편으로 죽음을 모면하기 위해 반복적인 대답만 하며</a:t>
            </a:r>
            <a:endParaRPr lang="en-US" altLang="ko-KR" sz="2400" dirty="0" smtClean="0"/>
          </a:p>
          <a:p>
            <a:r>
              <a:rPr lang="en-US" altLang="ko-KR" sz="2400" dirty="0" smtClean="0"/>
              <a:t>  </a:t>
            </a:r>
            <a:r>
              <a:rPr lang="ko-KR" altLang="en-US" sz="2400" dirty="0" smtClean="0"/>
              <a:t> 변명만 늘어놓는 것이라 생각한 왕이 </a:t>
            </a:r>
            <a:r>
              <a:rPr lang="ko-KR" altLang="en-US" sz="2400" dirty="0" err="1" smtClean="0"/>
              <a:t>다시한번</a:t>
            </a:r>
            <a:r>
              <a:rPr lang="ko-KR" altLang="en-US" sz="2400" dirty="0" smtClean="0"/>
              <a:t> 협박하며 자신이 꾼 꿈을</a:t>
            </a:r>
            <a:endParaRPr lang="en-US" altLang="ko-KR" sz="2400" dirty="0" smtClean="0"/>
          </a:p>
          <a:p>
            <a:r>
              <a:rPr lang="en-US" altLang="ko-KR" sz="2400" dirty="0" smtClean="0"/>
              <a:t>  </a:t>
            </a:r>
            <a:r>
              <a:rPr lang="ko-KR" altLang="en-US" sz="2400" dirty="0" smtClean="0"/>
              <a:t> 알아내고 해석할 것을 요구하고 있다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 - </a:t>
            </a:r>
            <a:r>
              <a:rPr lang="ko-KR" altLang="en-US" sz="2400" dirty="0" smtClean="0"/>
              <a:t>왕의 입장에서는 </a:t>
            </a:r>
            <a:r>
              <a:rPr lang="ko-KR" altLang="en-US" sz="2400" dirty="0" smtClean="0">
                <a:solidFill>
                  <a:srgbClr val="00B0F0"/>
                </a:solidFill>
              </a:rPr>
              <a:t>시간적 여유를 주면 </a:t>
            </a:r>
            <a:r>
              <a:rPr lang="ko-KR" altLang="en-US" sz="2400" dirty="0" smtClean="0"/>
              <a:t>자기들 끼리 </a:t>
            </a:r>
            <a:r>
              <a:rPr lang="ko-KR" altLang="en-US" sz="2400" dirty="0" smtClean="0">
                <a:solidFill>
                  <a:srgbClr val="00B0F0"/>
                </a:solidFill>
              </a:rPr>
              <a:t>서로 단합하여 </a:t>
            </a:r>
            <a:r>
              <a:rPr lang="ko-KR" altLang="en-US" sz="2400" dirty="0" smtClean="0">
                <a:solidFill>
                  <a:srgbClr val="FF0000"/>
                </a:solidFill>
              </a:rPr>
              <a:t>거짓말과 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r>
              <a:rPr lang="en-US" altLang="ko-KR" sz="2400" dirty="0" smtClean="0">
                <a:solidFill>
                  <a:srgbClr val="FF0000"/>
                </a:solidFill>
              </a:rPr>
              <a:t>   </a:t>
            </a:r>
            <a:r>
              <a:rPr lang="ko-KR" altLang="en-US" sz="2400" dirty="0" smtClean="0">
                <a:solidFill>
                  <a:srgbClr val="FF0000"/>
                </a:solidFill>
              </a:rPr>
              <a:t>망령된 말을 만들어내고</a:t>
            </a:r>
            <a:r>
              <a:rPr lang="en-US" altLang="ko-KR" sz="2400" dirty="0" smtClean="0"/>
              <a:t>,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악의적인 의도를 지닌 </a:t>
            </a:r>
            <a:r>
              <a:rPr lang="ko-KR" altLang="en-US" sz="2400" dirty="0" smtClean="0">
                <a:solidFill>
                  <a:srgbClr val="FF0000"/>
                </a:solidFill>
              </a:rPr>
              <a:t>사악한 거짓말로 </a:t>
            </a:r>
            <a:r>
              <a:rPr lang="ko-KR" altLang="en-US" sz="2400" dirty="0" smtClean="0"/>
              <a:t>자신의 꿈을</a:t>
            </a:r>
            <a:endParaRPr lang="en-US" altLang="ko-KR" sz="2400" dirty="0" smtClean="0"/>
          </a:p>
          <a:p>
            <a:r>
              <a:rPr lang="en-US" altLang="ko-KR" sz="2400" dirty="0" smtClean="0"/>
              <a:t>  </a:t>
            </a:r>
            <a:r>
              <a:rPr lang="ko-KR" altLang="en-US" sz="2400" dirty="0" smtClean="0"/>
              <a:t>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설명할 것을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염려하고 </a:t>
            </a:r>
            <a:r>
              <a:rPr lang="ko-KR" altLang="en-US" sz="2400" dirty="0" smtClean="0"/>
              <a:t>있다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 - </a:t>
            </a:r>
            <a:r>
              <a:rPr lang="ko-KR" altLang="en-US" sz="2400" dirty="0" smtClean="0"/>
              <a:t>왕은 반복적으로 꿈의 내용을 알려 달라는 술사들의 요청을 꿈 풀이를 </a:t>
            </a:r>
            <a:endParaRPr lang="en-US" altLang="ko-KR" sz="2400" dirty="0" smtClean="0"/>
          </a:p>
          <a:p>
            <a:r>
              <a:rPr lang="en-US" altLang="ko-KR" sz="2400" dirty="0" smtClean="0"/>
              <a:t>   </a:t>
            </a:r>
            <a:r>
              <a:rPr lang="ko-KR" altLang="en-US" sz="2400" dirty="0" smtClean="0"/>
              <a:t>연기시키려는 의도로 생각하여 신랄하게 꾸짖고 있는 것이다</a:t>
            </a:r>
            <a:r>
              <a:rPr lang="en-US" altLang="ko-KR" sz="2400" dirty="0" smtClean="0"/>
              <a:t>.</a:t>
            </a:r>
          </a:p>
          <a:p>
            <a:endParaRPr lang="ko-KR" altLang="en-US" sz="2400" dirty="0" smtClean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16626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8.</a:t>
            </a:r>
            <a:r>
              <a:rPr lang="ko-KR" altLang="en-US" sz="2400" b="1" dirty="0" smtClean="0"/>
              <a:t>왕이 대답하여 이르되 내가 분명히 아노라 너희가 나의 명령이 내렸음을 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</a:t>
            </a:r>
            <a:r>
              <a:rPr lang="ko-KR" altLang="en-US" sz="2400" b="1" dirty="0" smtClean="0"/>
              <a:t>보았으므로 시간을 지연하려 함이로다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endParaRPr lang="en-US" altLang="ko-KR" sz="600" b="1" dirty="0" smtClean="0"/>
          </a:p>
          <a:p>
            <a:r>
              <a:rPr lang="en-US" altLang="ko-KR" sz="2400" b="1" dirty="0" smtClean="0"/>
              <a:t>9.</a:t>
            </a:r>
            <a:r>
              <a:rPr lang="ko-KR" altLang="en-US" sz="2400" b="1" dirty="0" smtClean="0"/>
              <a:t>너희가 만일 이 꿈을 내게 알게 하지 아니하면 너희를 처치할 법이 오직 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</a:t>
            </a:r>
            <a:r>
              <a:rPr lang="ko-KR" altLang="en-US" sz="2400" b="1" dirty="0" smtClean="0"/>
              <a:t>하나이니 이는 너희가 거짓말과 망령된 말을 내 앞에서 꾸며 말하여 때가 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</a:t>
            </a:r>
            <a:r>
              <a:rPr lang="ko-KR" altLang="en-US" sz="2400" b="1" dirty="0" smtClean="0"/>
              <a:t>변하기를 기다리려 함이라 이제 그 꿈을 내게 알게 하라 그리하면 너희가 그 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</a:t>
            </a:r>
            <a:r>
              <a:rPr lang="ko-KR" altLang="en-US" sz="2400" b="1" dirty="0" smtClean="0"/>
              <a:t>해석도 보일 줄을 내가 알리라 하더라</a:t>
            </a:r>
            <a:r>
              <a:rPr lang="en-US" altLang="ko-KR" sz="2400" b="1" dirty="0" smtClean="0"/>
              <a:t>.</a:t>
            </a:r>
          </a:p>
          <a:p>
            <a:endParaRPr lang="en-US" altLang="ko-KR" sz="2400" b="1" dirty="0" smtClean="0"/>
          </a:p>
          <a:p>
            <a:pPr>
              <a:buFontTx/>
              <a:buChar char="-"/>
            </a:pPr>
            <a:r>
              <a:rPr lang="ko-KR" altLang="en-US" sz="2400" dirty="0" smtClean="0"/>
              <a:t>이런 상황으로 볼 때 </a:t>
            </a:r>
            <a:r>
              <a:rPr lang="ko-KR" altLang="en-US" sz="2400" dirty="0" smtClean="0">
                <a:solidFill>
                  <a:srgbClr val="FF0000"/>
                </a:solidFill>
              </a:rPr>
              <a:t>왕</a:t>
            </a:r>
            <a:r>
              <a:rPr lang="ko-KR" altLang="en-US" sz="2400" dirty="0" smtClean="0"/>
              <a:t>은 당시에 높게 평가되었던 </a:t>
            </a:r>
            <a:r>
              <a:rPr lang="ko-KR" altLang="en-US" sz="2400" dirty="0" smtClean="0">
                <a:solidFill>
                  <a:srgbClr val="0070C0"/>
                </a:solidFill>
              </a:rPr>
              <a:t>마술적 전문가들의 활동을</a:t>
            </a:r>
            <a:endParaRPr lang="en-US" altLang="ko-KR" sz="2400" dirty="0" smtClean="0">
              <a:solidFill>
                <a:srgbClr val="0070C0"/>
              </a:solidFill>
            </a:endParaRPr>
          </a:p>
          <a:p>
            <a:r>
              <a:rPr lang="ko-KR" altLang="en-US" sz="2400" dirty="0" smtClean="0"/>
              <a:t>  </a:t>
            </a:r>
            <a:r>
              <a:rPr lang="ko-KR" altLang="en-US" sz="2400" dirty="0" smtClean="0">
                <a:solidFill>
                  <a:srgbClr val="FF0000"/>
                </a:solidFill>
              </a:rPr>
              <a:t>회의적인 것으로 평가하고 </a:t>
            </a:r>
            <a:r>
              <a:rPr lang="ko-KR" altLang="en-US" sz="2400" dirty="0" smtClean="0">
                <a:solidFill>
                  <a:srgbClr val="0070C0"/>
                </a:solidFill>
              </a:rPr>
              <a:t>있는 것</a:t>
            </a:r>
            <a:r>
              <a:rPr lang="ko-KR" altLang="en-US" sz="2400" dirty="0" smtClean="0"/>
              <a:t>이라 볼 수 있다</a:t>
            </a:r>
            <a:r>
              <a:rPr lang="en-US" altLang="ko-KR" sz="2400" dirty="0" smtClean="0"/>
              <a:t>.</a:t>
            </a:r>
          </a:p>
          <a:p>
            <a:endParaRPr lang="ko-KR" altLang="en-US" sz="2400" dirty="0" smtClean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16626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10.</a:t>
            </a:r>
            <a:r>
              <a:rPr lang="ko-KR" altLang="en-US" sz="2400" b="1" dirty="0" err="1" smtClean="0"/>
              <a:t>갈대아인들이</a:t>
            </a:r>
            <a:r>
              <a:rPr lang="ko-KR" altLang="en-US" sz="2400" b="1" dirty="0" smtClean="0"/>
              <a:t> 왕 앞에 대답하여 이르되 세상에는 왕의 그 일을 보일 자가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</a:t>
            </a:r>
            <a:r>
              <a:rPr lang="ko-KR" altLang="en-US" sz="2400" b="1" dirty="0" smtClean="0"/>
              <a:t> 한 사람도 없으므로 어떤 크고 권력 있는 왕이라도 이런 것으로 박수에게나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</a:t>
            </a:r>
            <a:r>
              <a:rPr lang="ko-KR" altLang="en-US" sz="2400" b="1" dirty="0" smtClean="0"/>
              <a:t> 술객에게나 </a:t>
            </a:r>
            <a:r>
              <a:rPr lang="ko-KR" altLang="en-US" sz="2400" b="1" dirty="0" err="1" smtClean="0"/>
              <a:t>갈대아인들에게</a:t>
            </a:r>
            <a:r>
              <a:rPr lang="ko-KR" altLang="en-US" sz="2400" b="1" dirty="0" smtClean="0"/>
              <a:t> 물은 자가 없었나이다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r>
              <a:rPr lang="en-US" altLang="ko-KR" sz="2400" b="1" dirty="0" smtClean="0"/>
              <a:t>11.</a:t>
            </a:r>
            <a:r>
              <a:rPr lang="ko-KR" altLang="en-US" sz="2400" b="1" dirty="0" smtClean="0"/>
              <a:t>왕께서 물으신 것은 어려운 일이라 육체와 함께 살지 아니하는 신들 외에는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</a:t>
            </a:r>
            <a:r>
              <a:rPr lang="ko-KR" altLang="en-US" sz="2400" b="1" dirty="0" smtClean="0"/>
              <a:t> 왕 앞에 그것을 보일 자가 없나이다 한지라</a:t>
            </a:r>
            <a:r>
              <a:rPr lang="en-US" altLang="ko-KR" sz="2400" b="1" dirty="0" smtClean="0"/>
              <a:t>.</a:t>
            </a:r>
          </a:p>
          <a:p>
            <a:endParaRPr lang="ko-KR" altLang="en-US" sz="1050" dirty="0" smtClean="0"/>
          </a:p>
          <a:p>
            <a:pPr>
              <a:buFontTx/>
              <a:buChar char="-"/>
            </a:pPr>
            <a:r>
              <a:rPr lang="en-US" altLang="ko-KR" sz="2400" dirty="0" smtClean="0"/>
              <a:t>  </a:t>
            </a:r>
            <a:r>
              <a:rPr lang="ko-KR" altLang="en-US" sz="2400" b="1" dirty="0" err="1" smtClean="0">
                <a:solidFill>
                  <a:srgbClr val="0070C0"/>
                </a:solidFill>
              </a:rPr>
              <a:t>갈대아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 술사들은 </a:t>
            </a:r>
            <a:r>
              <a:rPr lang="ko-KR" altLang="en-US" sz="2400" dirty="0" smtClean="0"/>
              <a:t>피할 수 </a:t>
            </a:r>
            <a:r>
              <a:rPr lang="ko-KR" altLang="en-US" sz="2400" dirty="0" smtClean="0">
                <a:solidFill>
                  <a:srgbClr val="0070C0"/>
                </a:solidFill>
              </a:rPr>
              <a:t>없는 죽음의 운명에 </a:t>
            </a:r>
            <a:r>
              <a:rPr lang="ko-KR" altLang="en-US" sz="2400" dirty="0" smtClean="0"/>
              <a:t>직면하게 되자 필사적으로 </a:t>
            </a:r>
            <a:endParaRPr lang="en-US" altLang="ko-KR" sz="2400" dirty="0" smtClean="0"/>
          </a:p>
          <a:p>
            <a:r>
              <a:rPr lang="en-US" altLang="ko-KR" sz="2400" dirty="0" smtClean="0"/>
              <a:t>    </a:t>
            </a:r>
            <a:r>
              <a:rPr lang="ko-KR" altLang="en-US" sz="2400" dirty="0" smtClean="0"/>
              <a:t>자신들을 </a:t>
            </a:r>
            <a:r>
              <a:rPr lang="ko-KR" altLang="en-US" sz="2400" dirty="0" smtClean="0">
                <a:solidFill>
                  <a:srgbClr val="0070C0"/>
                </a:solidFill>
              </a:rPr>
              <a:t>변호하며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왕을 설득하려고 시도</a:t>
            </a:r>
            <a:r>
              <a:rPr lang="ko-KR" altLang="en-US" sz="2400" dirty="0" smtClean="0">
                <a:solidFill>
                  <a:srgbClr val="0070C0"/>
                </a:solidFill>
              </a:rPr>
              <a:t>하였다</a:t>
            </a:r>
            <a:r>
              <a:rPr lang="en-US" altLang="ko-KR" sz="2400" dirty="0" smtClean="0"/>
              <a:t>.</a:t>
            </a:r>
          </a:p>
          <a:p>
            <a:endParaRPr lang="en-US" altLang="ko-KR" sz="300" dirty="0" smtClean="0"/>
          </a:p>
          <a:p>
            <a:pPr>
              <a:buFontTx/>
              <a:buChar char="-"/>
            </a:pPr>
            <a:r>
              <a:rPr lang="en-US" altLang="ko-KR" sz="2400" dirty="0" smtClean="0"/>
              <a:t> </a:t>
            </a:r>
            <a:r>
              <a:rPr lang="ko-KR" altLang="en-US" sz="2400" dirty="0" smtClean="0"/>
              <a:t>그들은 왕의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이성에 호소하여 </a:t>
            </a:r>
            <a:r>
              <a:rPr lang="ko-KR" altLang="en-US" sz="2400" dirty="0" smtClean="0"/>
              <a:t>해결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불가능한 요구라는 점을 </a:t>
            </a:r>
            <a:r>
              <a:rPr lang="ko-KR" altLang="en-US" sz="2400" dirty="0" smtClean="0"/>
              <a:t>부각시켜 말하였다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300" dirty="0" smtClean="0"/>
              <a:t> </a:t>
            </a:r>
          </a:p>
          <a:p>
            <a:pPr>
              <a:buFontTx/>
              <a:buChar char="-"/>
            </a:pP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0070C0"/>
                </a:solidFill>
              </a:rPr>
              <a:t>기억하지 못하는 꿈의 내용을 파악하는 </a:t>
            </a:r>
            <a:r>
              <a:rPr lang="ko-KR" altLang="en-US" sz="2400" dirty="0" smtClean="0"/>
              <a:t>일은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인간의 능력 한계를 훨씬 넘어서는</a:t>
            </a:r>
            <a:endParaRPr lang="en-US" altLang="ko-KR" sz="2400" b="1" dirty="0" smtClean="0">
              <a:solidFill>
                <a:srgbClr val="0070C0"/>
              </a:solidFill>
            </a:endParaRPr>
          </a:p>
          <a:p>
            <a:r>
              <a:rPr lang="en-US" altLang="ko-KR" sz="2400" b="1" dirty="0" smtClean="0">
                <a:solidFill>
                  <a:srgbClr val="0070C0"/>
                </a:solidFill>
              </a:rPr>
              <a:t>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  것으로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 세상의 어떠한 사람도 할 수 없는 일이며</a:t>
            </a:r>
            <a:r>
              <a:rPr lang="en-US" altLang="ko-KR" sz="2400" dirty="0" smtClean="0"/>
              <a:t>,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이전의 크고 </a:t>
            </a:r>
            <a:r>
              <a:rPr lang="ko-KR" altLang="en-US" sz="2400" b="1" dirty="0" err="1" smtClean="0">
                <a:solidFill>
                  <a:srgbClr val="0070C0"/>
                </a:solidFill>
              </a:rPr>
              <a:t>권력있는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 세상의</a:t>
            </a:r>
            <a:endParaRPr lang="en-US" altLang="ko-KR" sz="2400" b="1" dirty="0" smtClean="0">
              <a:solidFill>
                <a:srgbClr val="0070C0"/>
              </a:solidFill>
            </a:endParaRPr>
          </a:p>
          <a:p>
            <a:r>
              <a:rPr lang="en-US" altLang="ko-KR" sz="2400" b="1" dirty="0" smtClean="0">
                <a:solidFill>
                  <a:srgbClr val="0070C0"/>
                </a:solidFill>
              </a:rPr>
              <a:t> 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 어떠한 왕도 </a:t>
            </a:r>
            <a:r>
              <a:rPr lang="ko-KR" altLang="en-US" sz="2400" dirty="0" smtClean="0"/>
              <a:t>자신이 </a:t>
            </a:r>
            <a:r>
              <a:rPr lang="ko-KR" altLang="en-US" sz="2400" dirty="0" smtClean="0">
                <a:solidFill>
                  <a:srgbClr val="0070C0"/>
                </a:solidFill>
              </a:rPr>
              <a:t>기억하지 못하는 꿈을 </a:t>
            </a:r>
            <a:r>
              <a:rPr lang="ko-KR" altLang="en-US" sz="2400" dirty="0" smtClean="0"/>
              <a:t>밝힐 것을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신하들에게 요구하지</a:t>
            </a:r>
            <a:endParaRPr lang="en-US" altLang="ko-KR" sz="2400" b="1" dirty="0" smtClean="0">
              <a:solidFill>
                <a:srgbClr val="0070C0"/>
              </a:solidFill>
            </a:endParaRPr>
          </a:p>
          <a:p>
            <a:r>
              <a:rPr lang="en-US" altLang="ko-KR" sz="2400" dirty="0" smtClean="0"/>
              <a:t>  </a:t>
            </a:r>
            <a:r>
              <a:rPr lang="ko-KR" altLang="en-US" sz="2400" dirty="0" smtClean="0"/>
              <a:t> 않았다고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변호하고 있다</a:t>
            </a:r>
            <a:r>
              <a:rPr lang="en-US" altLang="ko-KR" sz="2400" dirty="0" smtClean="0"/>
              <a:t>. </a:t>
            </a:r>
          </a:p>
          <a:p>
            <a:endParaRPr lang="en-US" altLang="ko-KR" sz="500" dirty="0" smtClean="0"/>
          </a:p>
          <a:p>
            <a:pPr>
              <a:buFontTx/>
              <a:buChar char="-"/>
            </a:pPr>
            <a:r>
              <a:rPr lang="ko-KR" altLang="en-US" sz="2400" dirty="0" smtClean="0"/>
              <a:t>  왕은 말이 </a:t>
            </a:r>
            <a:r>
              <a:rPr lang="ko-KR" altLang="en-US" sz="2400" dirty="0" err="1" smtClean="0"/>
              <a:t>안되는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무리한 요구를 우리에게 하는 것이라고 </a:t>
            </a:r>
            <a:r>
              <a:rPr lang="ko-KR" altLang="en-US" sz="2400" dirty="0" smtClean="0"/>
              <a:t>호소하며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우회적으로</a:t>
            </a:r>
            <a:endParaRPr lang="en-US" altLang="ko-KR" sz="2400" dirty="0" smtClean="0"/>
          </a:p>
          <a:p>
            <a:r>
              <a:rPr lang="en-US" altLang="ko-KR" sz="2400" dirty="0" smtClean="0"/>
              <a:t>   </a:t>
            </a:r>
            <a:r>
              <a:rPr lang="ko-KR" altLang="en-US" sz="2400" dirty="0" smtClean="0"/>
              <a:t>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자신들에게</a:t>
            </a:r>
            <a:r>
              <a:rPr lang="ko-KR" altLang="en-US" sz="2400" dirty="0" smtClean="0"/>
              <a:t>는 그만한 </a:t>
            </a:r>
            <a:r>
              <a:rPr lang="ko-KR" altLang="en-US" sz="2400" dirty="0" smtClean="0">
                <a:solidFill>
                  <a:srgbClr val="FF0000"/>
                </a:solidFill>
              </a:rPr>
              <a:t>능력이 없음을 </a:t>
            </a:r>
            <a:r>
              <a:rPr lang="ko-KR" altLang="en-US" sz="2400" dirty="0" smtClean="0">
                <a:solidFill>
                  <a:schemeClr val="accent1">
                    <a:lumMod val="75000"/>
                  </a:schemeClr>
                </a:solidFill>
              </a:rPr>
              <a:t>답변</a:t>
            </a:r>
            <a:r>
              <a:rPr lang="ko-KR" altLang="en-US" sz="2400" dirty="0" smtClean="0"/>
              <a:t>하고 있다고 볼 수 있다</a:t>
            </a:r>
            <a:r>
              <a:rPr lang="en-US" altLang="ko-KR" sz="2400" dirty="0" smtClean="0"/>
              <a:t>.</a:t>
            </a:r>
            <a:endParaRPr lang="ko-KR" altLang="en-US" sz="2400" dirty="0" smtClean="0"/>
          </a:p>
          <a:p>
            <a:pPr>
              <a:buFontTx/>
              <a:buChar char="-"/>
            </a:pPr>
            <a:endParaRPr lang="ko-KR" altLang="en-US" sz="2400" dirty="0" smtClean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16626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5793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10.</a:t>
            </a:r>
            <a:r>
              <a:rPr lang="ko-KR" altLang="en-US" sz="2400" b="1" dirty="0" err="1" smtClean="0"/>
              <a:t>갈대아인들이</a:t>
            </a:r>
            <a:r>
              <a:rPr lang="ko-KR" altLang="en-US" sz="2400" b="1" dirty="0" smtClean="0"/>
              <a:t> 왕 앞에 대답하여 이르되 세상에는 왕의 그 일을 보일 자가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</a:t>
            </a:r>
            <a:r>
              <a:rPr lang="ko-KR" altLang="en-US" sz="2400" b="1" dirty="0" smtClean="0"/>
              <a:t> 한 사람도 없으므로 어떤 크고 권력 있는 왕이라도 이런 것으로 박수에게나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</a:t>
            </a:r>
            <a:r>
              <a:rPr lang="ko-KR" altLang="en-US" sz="2400" b="1" dirty="0" smtClean="0"/>
              <a:t> 술객에게나 </a:t>
            </a:r>
            <a:r>
              <a:rPr lang="ko-KR" altLang="en-US" sz="2400" b="1" dirty="0" err="1" smtClean="0"/>
              <a:t>갈대아인들에게</a:t>
            </a:r>
            <a:r>
              <a:rPr lang="ko-KR" altLang="en-US" sz="2400" b="1" dirty="0" smtClean="0"/>
              <a:t> 물은 자가 없었나이다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r>
              <a:rPr lang="en-US" altLang="ko-KR" sz="2400" b="1" dirty="0" smtClean="0"/>
              <a:t>11.</a:t>
            </a:r>
            <a:r>
              <a:rPr lang="ko-KR" altLang="en-US" sz="2400" b="1" dirty="0" smtClean="0"/>
              <a:t>왕께서 물으신 것은 어려운 일이라 육체와 함께 살지 아니하는 신들 외에는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</a:t>
            </a:r>
            <a:r>
              <a:rPr lang="ko-KR" altLang="en-US" sz="2400" b="1" dirty="0" smtClean="0"/>
              <a:t> 왕 앞에 그것을 보일 자가 없나이다 한지라</a:t>
            </a:r>
            <a:r>
              <a:rPr lang="en-US" altLang="ko-KR" sz="2400" b="1" dirty="0" smtClean="0"/>
              <a:t>.</a:t>
            </a:r>
          </a:p>
          <a:p>
            <a:endParaRPr lang="ko-KR" altLang="en-US" sz="1050" dirty="0" smtClean="0"/>
          </a:p>
          <a:p>
            <a:pPr>
              <a:buFontTx/>
              <a:buChar char="-"/>
            </a:pPr>
            <a:r>
              <a:rPr lang="en-US" altLang="ko-KR" sz="2400" dirty="0" smtClean="0"/>
              <a:t>  11</a:t>
            </a:r>
            <a:r>
              <a:rPr lang="ko-KR" altLang="en-US" sz="2400" dirty="0" smtClean="0"/>
              <a:t>절에서 육체와 함께 거하지 아니하는 </a:t>
            </a:r>
            <a:r>
              <a:rPr lang="ko-KR" altLang="en-US" sz="2400" dirty="0" smtClean="0">
                <a:solidFill>
                  <a:srgbClr val="FF0000"/>
                </a:solidFill>
              </a:rPr>
              <a:t>신들 외에는 </a:t>
            </a:r>
            <a:r>
              <a:rPr lang="ko-KR" altLang="en-US" sz="2400" dirty="0" smtClean="0"/>
              <a:t>아무도 왕의 꿈을 </a:t>
            </a:r>
            <a:endParaRPr lang="en-US" altLang="ko-KR" sz="2400" dirty="0" smtClean="0"/>
          </a:p>
          <a:p>
            <a:r>
              <a:rPr lang="en-US" altLang="ko-KR" sz="2400" dirty="0" smtClean="0"/>
              <a:t>    </a:t>
            </a:r>
            <a:r>
              <a:rPr lang="ko-KR" altLang="en-US" sz="2400" dirty="0" smtClean="0"/>
              <a:t>풀이할 수 없다는 점을 술사들이 말하고 있는데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이것은 </a:t>
            </a:r>
            <a:r>
              <a:rPr lang="ko-KR" altLang="en-US" sz="2400" dirty="0" smtClean="0">
                <a:solidFill>
                  <a:srgbClr val="FF0000"/>
                </a:solidFill>
              </a:rPr>
              <a:t>인간과 신의 절대적인 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r>
              <a:rPr lang="en-US" altLang="ko-KR" sz="2400" dirty="0" smtClean="0">
                <a:solidFill>
                  <a:srgbClr val="FF0000"/>
                </a:solidFill>
              </a:rPr>
              <a:t>    </a:t>
            </a:r>
            <a:r>
              <a:rPr lang="ko-KR" altLang="en-US" sz="2400" dirty="0" smtClean="0">
                <a:solidFill>
                  <a:srgbClr val="FF0000"/>
                </a:solidFill>
              </a:rPr>
              <a:t>질적 차이를 인정하고 있는 표현이다</a:t>
            </a:r>
            <a:r>
              <a:rPr lang="en-US" altLang="ko-KR" sz="2400" dirty="0" smtClean="0"/>
              <a:t>.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육체</a:t>
            </a:r>
            <a:r>
              <a:rPr lang="ko-KR" altLang="en-US" sz="2400" dirty="0" smtClean="0"/>
              <a:t>라는 </a:t>
            </a:r>
            <a:r>
              <a:rPr lang="ko-KR" altLang="en-US" sz="2400" dirty="0" smtClean="0">
                <a:solidFill>
                  <a:srgbClr val="FF0000"/>
                </a:solidFill>
              </a:rPr>
              <a:t>단어</a:t>
            </a:r>
            <a:r>
              <a:rPr lang="ko-KR" altLang="en-US" sz="2400" dirty="0" smtClean="0"/>
              <a:t>를 쓴 것은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의도적</a:t>
            </a:r>
            <a:r>
              <a:rPr lang="ko-KR" altLang="en-US" sz="2400" dirty="0" smtClean="0"/>
              <a:t>이며</a:t>
            </a:r>
            <a:r>
              <a:rPr lang="en-US" altLang="ko-KR" sz="2400" dirty="0" smtClean="0"/>
              <a:t>, </a:t>
            </a:r>
          </a:p>
          <a:p>
            <a:r>
              <a:rPr lang="en-US" altLang="ko-KR" sz="2400" dirty="0" smtClean="0"/>
              <a:t>    </a:t>
            </a:r>
            <a:r>
              <a:rPr lang="ko-KR" altLang="en-US" sz="2400" dirty="0" smtClean="0"/>
              <a:t>이 단어는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유약한 인간의 한계성을 의미하는 것</a:t>
            </a:r>
            <a:r>
              <a:rPr lang="ko-KR" altLang="en-US" sz="2400" dirty="0" smtClean="0"/>
              <a:t>으로 인간과 신 사이의 </a:t>
            </a:r>
            <a:endParaRPr lang="en-US" altLang="ko-KR" sz="2400" dirty="0" smtClean="0"/>
          </a:p>
          <a:p>
            <a:r>
              <a:rPr lang="en-US" altLang="ko-KR" sz="2400" dirty="0" smtClean="0"/>
              <a:t>    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본질적인 차이를 </a:t>
            </a:r>
            <a:r>
              <a:rPr lang="ko-KR" altLang="en-US" sz="2400" dirty="0" smtClean="0"/>
              <a:t>부각시키기 위해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사용</a:t>
            </a:r>
            <a:r>
              <a:rPr lang="ko-KR" altLang="en-US" sz="2400" dirty="0" smtClean="0"/>
              <a:t> 되었다</a:t>
            </a:r>
            <a:r>
              <a:rPr lang="en-US" altLang="ko-KR" sz="2400" dirty="0" smtClean="0"/>
              <a:t>.</a:t>
            </a:r>
          </a:p>
          <a:p>
            <a:pPr>
              <a:buFontTx/>
              <a:buChar char="-"/>
            </a:pPr>
            <a:r>
              <a:rPr lang="ko-KR" altLang="en-US" sz="2400" dirty="0" smtClean="0"/>
              <a:t>  </a:t>
            </a:r>
            <a:r>
              <a:rPr lang="ko-KR" altLang="en-US" sz="2400" dirty="0" err="1" smtClean="0"/>
              <a:t>당시대의</a:t>
            </a:r>
            <a:r>
              <a:rPr lang="ko-KR" altLang="en-US" sz="2400" dirty="0" smtClean="0"/>
              <a:t> 신관을 엿볼 수 있는 문장이다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신 관</a:t>
            </a:r>
            <a:r>
              <a:rPr lang="en-US" altLang="ko-KR" sz="2400" b="1" dirty="0" smtClean="0">
                <a:solidFill>
                  <a:srgbClr val="0070C0"/>
                </a:solidFill>
              </a:rPr>
              <a:t>: </a:t>
            </a:r>
          </a:p>
          <a:p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신은</a:t>
            </a:r>
            <a:r>
              <a:rPr lang="ko-KR" altLang="en-US" sz="2400" dirty="0" smtClean="0"/>
              <a:t> 인간이 살고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 있는 현상계와 </a:t>
            </a:r>
            <a:r>
              <a:rPr lang="ko-KR" altLang="en-US" sz="2400" dirty="0" smtClean="0">
                <a:solidFill>
                  <a:srgbClr val="FF0000"/>
                </a:solidFill>
              </a:rPr>
              <a:t>전혀 다른 세계에 존재하고 </a:t>
            </a:r>
            <a:r>
              <a:rPr lang="ko-KR" altLang="en-US" sz="2400" dirty="0" smtClean="0"/>
              <a:t>있으며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인간이 </a:t>
            </a:r>
            <a:endParaRPr lang="en-US" altLang="ko-KR" sz="2400" dirty="0" smtClean="0"/>
          </a:p>
          <a:p>
            <a:r>
              <a:rPr lang="en-US" altLang="ko-KR" sz="2400" dirty="0" smtClean="0"/>
              <a:t> </a:t>
            </a:r>
            <a:r>
              <a:rPr lang="ko-KR" altLang="en-US" sz="2400" dirty="0" smtClean="0"/>
              <a:t>측량할 수 없는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초월적 공간에 머물고 계시다</a:t>
            </a:r>
            <a:r>
              <a:rPr lang="en-US" altLang="ko-KR" sz="2400" dirty="0" smtClean="0"/>
              <a:t>.</a:t>
            </a:r>
          </a:p>
          <a:p>
            <a:pPr>
              <a:buFontTx/>
              <a:buChar char="-"/>
            </a:pPr>
            <a:endParaRPr lang="ko-KR" altLang="en-US" sz="2400" dirty="0" smtClean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16626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3577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10.</a:t>
            </a:r>
            <a:r>
              <a:rPr lang="ko-KR" altLang="en-US" sz="2400" b="1" dirty="0" err="1" smtClean="0"/>
              <a:t>갈대아인들이</a:t>
            </a:r>
            <a:r>
              <a:rPr lang="ko-KR" altLang="en-US" sz="2400" b="1" dirty="0" smtClean="0"/>
              <a:t> 왕 앞에 대답하여 이르되 세상에는 왕의 그 일을 보일 자가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</a:t>
            </a:r>
            <a:r>
              <a:rPr lang="ko-KR" altLang="en-US" sz="2400" b="1" dirty="0" smtClean="0"/>
              <a:t> 한 사람도 없으므로 어떤 크고 권력 있는 왕이라도 이런 것으로 박수에게나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</a:t>
            </a:r>
            <a:r>
              <a:rPr lang="ko-KR" altLang="en-US" sz="2400" b="1" dirty="0" smtClean="0"/>
              <a:t> 술객에게나 </a:t>
            </a:r>
            <a:r>
              <a:rPr lang="ko-KR" altLang="en-US" sz="2400" b="1" dirty="0" err="1" smtClean="0"/>
              <a:t>갈대아인들에게</a:t>
            </a:r>
            <a:r>
              <a:rPr lang="ko-KR" altLang="en-US" sz="2400" b="1" dirty="0" smtClean="0"/>
              <a:t> 물은 자가 없었나이다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r>
              <a:rPr lang="en-US" altLang="ko-KR" sz="2400" b="1" dirty="0" smtClean="0"/>
              <a:t>11.</a:t>
            </a:r>
            <a:r>
              <a:rPr lang="ko-KR" altLang="en-US" sz="2400" b="1" dirty="0" smtClean="0"/>
              <a:t>왕께서 물으신 것은 어려운 일이라 육체와 함께 살지 아니하는 신들 외에는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</a:t>
            </a:r>
            <a:r>
              <a:rPr lang="ko-KR" altLang="en-US" sz="2400" b="1" dirty="0" smtClean="0"/>
              <a:t> 왕 앞에 그것을 보일 자가 없나이다 한지라</a:t>
            </a:r>
            <a:r>
              <a:rPr lang="en-US" altLang="ko-KR" sz="2400" b="1" dirty="0" smtClean="0"/>
              <a:t>.</a:t>
            </a:r>
          </a:p>
          <a:p>
            <a:endParaRPr lang="ko-KR" altLang="en-US" sz="1050" dirty="0" smtClean="0"/>
          </a:p>
          <a:p>
            <a:r>
              <a:rPr lang="en-US" altLang="ko-KR" sz="2400" dirty="0" smtClean="0"/>
              <a:t>- </a:t>
            </a:r>
            <a:r>
              <a:rPr lang="ko-KR" altLang="en-US" sz="2400" dirty="0" smtClean="0"/>
              <a:t>구약성서에서는 </a:t>
            </a:r>
            <a:r>
              <a:rPr lang="ko-KR" altLang="en-US" sz="2400" dirty="0" err="1" smtClean="0"/>
              <a:t>야웨</a:t>
            </a:r>
            <a:r>
              <a:rPr lang="ko-KR" altLang="en-US" sz="2400" dirty="0" smtClean="0"/>
              <a:t> 하나님은 </a:t>
            </a:r>
            <a:r>
              <a:rPr lang="ko-KR" altLang="en-US" sz="2400" dirty="0" err="1" smtClean="0"/>
              <a:t>성전안에</a:t>
            </a:r>
            <a:r>
              <a:rPr lang="ko-KR" altLang="en-US" sz="2400" dirty="0" smtClean="0"/>
              <a:t> 거하시며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이스라엘 안에 살고 계시며</a:t>
            </a:r>
            <a:r>
              <a:rPr lang="en-US" altLang="ko-KR" sz="2400" dirty="0" smtClean="0"/>
              <a:t>, </a:t>
            </a:r>
          </a:p>
          <a:p>
            <a:r>
              <a:rPr lang="en-US" altLang="ko-KR" sz="2400" dirty="0" smtClean="0"/>
              <a:t>  </a:t>
            </a:r>
            <a:r>
              <a:rPr lang="ko-KR" altLang="en-US" sz="2400" dirty="0" smtClean="0"/>
              <a:t>그의 백성 중에 어떠한 형상도 없이 현존하신다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  </a:t>
            </a:r>
            <a:endParaRPr lang="en-US" altLang="ko-KR" sz="2400" dirty="0" smtClean="0"/>
          </a:p>
          <a:p>
            <a:r>
              <a:rPr lang="en-US" altLang="ko-KR" sz="2400" dirty="0" smtClean="0"/>
              <a:t>  </a:t>
            </a:r>
            <a:r>
              <a:rPr lang="ko-KR" altLang="en-US" sz="2400" dirty="0" smtClean="0">
                <a:solidFill>
                  <a:srgbClr val="00B0F0"/>
                </a:solidFill>
              </a:rPr>
              <a:t>신</a:t>
            </a:r>
            <a:r>
              <a:rPr lang="ko-KR" altLang="en-US" sz="2400" dirty="0" smtClean="0"/>
              <a:t>은 </a:t>
            </a:r>
            <a:r>
              <a:rPr lang="ko-KR" altLang="en-US" sz="2400" dirty="0" smtClean="0">
                <a:solidFill>
                  <a:srgbClr val="FF0000"/>
                </a:solidFill>
              </a:rPr>
              <a:t>초월적인 존재인 </a:t>
            </a:r>
            <a:r>
              <a:rPr lang="ko-KR" altLang="en-US" sz="2400" dirty="0" smtClean="0"/>
              <a:t>동시에 </a:t>
            </a:r>
            <a:r>
              <a:rPr lang="ko-KR" altLang="en-US" sz="2400" dirty="0" smtClean="0">
                <a:solidFill>
                  <a:srgbClr val="FF0000"/>
                </a:solidFill>
              </a:rPr>
              <a:t>지상적인 존재로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00B0F0"/>
                </a:solidFill>
              </a:rPr>
              <a:t>인식하고 있는 것</a:t>
            </a:r>
            <a:r>
              <a:rPr lang="ko-KR" altLang="en-US" sz="2400" dirty="0" smtClean="0"/>
              <a:t>이다</a:t>
            </a:r>
            <a:r>
              <a:rPr lang="en-US" altLang="ko-KR" sz="2400" dirty="0" smtClean="0"/>
              <a:t>.</a:t>
            </a:r>
          </a:p>
          <a:p>
            <a:pPr>
              <a:buFontTx/>
              <a:buChar char="-"/>
            </a:pPr>
            <a:endParaRPr lang="ko-KR" altLang="en-US" sz="2400" dirty="0" smtClean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16626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4501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12. </a:t>
            </a:r>
            <a:r>
              <a:rPr lang="ko-KR" altLang="en-US" sz="2400" b="1" dirty="0" smtClean="0"/>
              <a:t>왕이 이로 말미암아 진노하고 통분하여 </a:t>
            </a:r>
            <a:r>
              <a:rPr lang="ko-KR" altLang="en-US" sz="2400" b="1" dirty="0" err="1" smtClean="0"/>
              <a:t>바벨론의</a:t>
            </a:r>
            <a:r>
              <a:rPr lang="ko-KR" altLang="en-US" sz="2400" b="1" dirty="0" smtClean="0"/>
              <a:t> 모든 </a:t>
            </a:r>
            <a:r>
              <a:rPr lang="ko-KR" altLang="en-US" sz="2400" b="1" dirty="0" err="1" smtClean="0"/>
              <a:t>지혜자들을</a:t>
            </a:r>
            <a:r>
              <a:rPr lang="ko-KR" altLang="en-US" sz="2400" b="1" dirty="0" smtClean="0"/>
              <a:t> 다 죽이라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  </a:t>
            </a:r>
            <a:r>
              <a:rPr lang="ko-KR" altLang="en-US" sz="2400" b="1" dirty="0" smtClean="0"/>
              <a:t> 명령하니라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r>
              <a:rPr lang="en-US" altLang="ko-KR" sz="2400" b="1" dirty="0" smtClean="0"/>
              <a:t>13. </a:t>
            </a:r>
            <a:r>
              <a:rPr lang="ko-KR" altLang="en-US" sz="2400" b="1" dirty="0" smtClean="0"/>
              <a:t>왕의 명령이 내리매 </a:t>
            </a:r>
            <a:r>
              <a:rPr lang="ko-KR" altLang="en-US" sz="2400" b="1" dirty="0" err="1" smtClean="0"/>
              <a:t>지혜자들은</a:t>
            </a:r>
            <a:r>
              <a:rPr lang="ko-KR" altLang="en-US" sz="2400" b="1" dirty="0" smtClean="0"/>
              <a:t> 죽게 되었고 </a:t>
            </a:r>
            <a:r>
              <a:rPr lang="ko-KR" altLang="en-US" sz="2400" b="1" dirty="0" err="1" smtClean="0"/>
              <a:t>다니엘과</a:t>
            </a:r>
            <a:r>
              <a:rPr lang="ko-KR" altLang="en-US" sz="2400" b="1" dirty="0" smtClean="0"/>
              <a:t> 그의 친구들도 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  </a:t>
            </a:r>
            <a:r>
              <a:rPr lang="ko-KR" altLang="en-US" sz="2400" b="1" dirty="0" smtClean="0"/>
              <a:t>죽이려고 찾았더라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endParaRPr lang="ko-KR" altLang="en-US" sz="1050" dirty="0" smtClean="0"/>
          </a:p>
          <a:p>
            <a:r>
              <a:rPr lang="en-US" altLang="ko-KR" sz="2400" dirty="0" smtClean="0"/>
              <a:t>- </a:t>
            </a:r>
            <a:r>
              <a:rPr lang="ko-KR" altLang="en-US" sz="2400" dirty="0" smtClean="0"/>
              <a:t>왕은 꿈을 알아내지 못한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 술사들의 변명에 귀 기울이지 않고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단호하게 분노하여</a:t>
            </a:r>
            <a:endParaRPr lang="en-US" altLang="ko-KR" sz="2400" dirty="0" smtClean="0"/>
          </a:p>
          <a:p>
            <a:r>
              <a:rPr lang="en-US" altLang="ko-KR" sz="2400" dirty="0" smtClean="0"/>
              <a:t> </a:t>
            </a:r>
            <a:r>
              <a:rPr lang="ko-KR" altLang="en-US" sz="2400" dirty="0" smtClean="0"/>
              <a:t> 죽이라고 명령하였는데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여기에서 다니엘서의 저자는 불같이 타오르는 진노를</a:t>
            </a:r>
            <a:endParaRPr lang="en-US" altLang="ko-KR" sz="2400" dirty="0" smtClean="0"/>
          </a:p>
          <a:p>
            <a:r>
              <a:rPr lang="en-US" altLang="ko-KR" sz="2400" dirty="0" smtClean="0"/>
              <a:t>  </a:t>
            </a:r>
            <a:r>
              <a:rPr lang="ko-KR" altLang="en-US" sz="2400" dirty="0" smtClean="0"/>
              <a:t>지닌 왕의 모습 속에 </a:t>
            </a:r>
            <a:r>
              <a:rPr lang="ko-KR" altLang="en-US" sz="2400" dirty="0" smtClean="0">
                <a:solidFill>
                  <a:srgbClr val="36B9FA"/>
                </a:solidFill>
              </a:rPr>
              <a:t>잔인한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안티오코스</a:t>
            </a:r>
            <a:r>
              <a:rPr lang="ko-KR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ko-KR" sz="2400" dirty="0" smtClean="0">
                <a:solidFill>
                  <a:srgbClr val="FF0000"/>
                </a:solidFill>
              </a:rPr>
              <a:t>4</a:t>
            </a:r>
            <a:r>
              <a:rPr lang="ko-KR" altLang="en-US" sz="2400" dirty="0" smtClean="0">
                <a:solidFill>
                  <a:srgbClr val="FF0000"/>
                </a:solidFill>
              </a:rPr>
              <a:t>세</a:t>
            </a:r>
            <a:r>
              <a:rPr lang="ko-KR" altLang="en-US" sz="2400" dirty="0" smtClean="0">
                <a:solidFill>
                  <a:srgbClr val="36B9FA"/>
                </a:solidFill>
              </a:rPr>
              <a:t>의 </a:t>
            </a:r>
            <a:r>
              <a:rPr lang="ko-KR" altLang="en-US" sz="2400" dirty="0" smtClean="0">
                <a:solidFill>
                  <a:srgbClr val="FF0000"/>
                </a:solidFill>
              </a:rPr>
              <a:t>행동을</a:t>
            </a:r>
            <a:r>
              <a:rPr lang="ko-KR" altLang="en-US" sz="2400" dirty="0" smtClean="0">
                <a:solidFill>
                  <a:srgbClr val="36B9FA"/>
                </a:solidFill>
              </a:rPr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투영</a:t>
            </a:r>
            <a:r>
              <a:rPr lang="ko-KR" altLang="en-US" sz="2400" dirty="0" smtClean="0">
                <a:solidFill>
                  <a:srgbClr val="36B9FA"/>
                </a:solidFill>
              </a:rPr>
              <a:t>시키려는 </a:t>
            </a:r>
            <a:r>
              <a:rPr lang="ko-KR" altLang="en-US" sz="2400" dirty="0" smtClean="0">
                <a:solidFill>
                  <a:srgbClr val="FF0000"/>
                </a:solidFill>
              </a:rPr>
              <a:t>의도</a:t>
            </a:r>
            <a:r>
              <a:rPr lang="ko-KR" altLang="en-US" sz="2400" dirty="0" smtClean="0">
                <a:solidFill>
                  <a:srgbClr val="36B9FA"/>
                </a:solidFill>
              </a:rPr>
              <a:t>가</a:t>
            </a:r>
            <a:endParaRPr lang="en-US" altLang="ko-KR" sz="2400" dirty="0" smtClean="0">
              <a:solidFill>
                <a:srgbClr val="36B9FA"/>
              </a:solidFill>
            </a:endParaRPr>
          </a:p>
          <a:p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있었다</a:t>
            </a:r>
            <a:r>
              <a:rPr lang="ko-KR" altLang="en-US" sz="2400" dirty="0" smtClean="0"/>
              <a:t>고 볼 수 있다</a:t>
            </a:r>
            <a:r>
              <a:rPr lang="en-US" altLang="ko-KR" sz="2400" dirty="0" smtClean="0"/>
              <a:t>.</a:t>
            </a:r>
          </a:p>
          <a:p>
            <a:endParaRPr lang="en-US" altLang="ko-KR" sz="1200" dirty="0" smtClean="0"/>
          </a:p>
          <a:p>
            <a:r>
              <a:rPr lang="en-US" altLang="ko-KR" sz="2400" dirty="0" smtClean="0"/>
              <a:t>- </a:t>
            </a:r>
            <a:r>
              <a:rPr lang="ko-KR" altLang="en-US" sz="2400" dirty="0" err="1" smtClean="0"/>
              <a:t>이분노로</a:t>
            </a:r>
            <a:r>
              <a:rPr lang="ko-KR" altLang="en-US" sz="2400" dirty="0" smtClean="0"/>
              <a:t> 인해 </a:t>
            </a:r>
            <a:r>
              <a:rPr lang="ko-KR" altLang="en-US" sz="2400" dirty="0" err="1" smtClean="0"/>
              <a:t>바벨론의</a:t>
            </a:r>
            <a:r>
              <a:rPr lang="ko-KR" altLang="en-US" sz="2400" dirty="0" smtClean="0"/>
              <a:t> 모든 </a:t>
            </a:r>
            <a:r>
              <a:rPr lang="ko-KR" altLang="en-US" sz="2400" dirty="0" err="1" smtClean="0"/>
              <a:t>지혜자들과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다니엘과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세친구들도</a:t>
            </a:r>
            <a:r>
              <a:rPr lang="ko-KR" altLang="en-US" sz="2400" dirty="0" smtClean="0"/>
              <a:t> 죽음에 이르게</a:t>
            </a:r>
            <a:endParaRPr lang="en-US" altLang="ko-KR" sz="2400" dirty="0" smtClean="0"/>
          </a:p>
          <a:p>
            <a:r>
              <a:rPr lang="en-US" altLang="ko-KR" sz="2400" dirty="0" smtClean="0"/>
              <a:t> </a:t>
            </a:r>
            <a:r>
              <a:rPr lang="ko-KR" altLang="en-US" sz="2400" dirty="0" smtClean="0"/>
              <a:t> 되었는데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>
                <a:solidFill>
                  <a:srgbClr val="0070C0"/>
                </a:solidFill>
              </a:rPr>
              <a:t>다니엘과</a:t>
            </a:r>
            <a:r>
              <a:rPr lang="ko-KR" altLang="en-US" sz="2400" dirty="0" smtClean="0">
                <a:solidFill>
                  <a:srgbClr val="0070C0"/>
                </a:solidFill>
              </a:rPr>
              <a:t> 세 친구들도 </a:t>
            </a:r>
            <a:r>
              <a:rPr lang="ko-KR" altLang="en-US" sz="2400" dirty="0" smtClean="0"/>
              <a:t>왕의 </a:t>
            </a:r>
            <a:r>
              <a:rPr lang="ko-KR" altLang="en-US" sz="2400" dirty="0" smtClean="0">
                <a:solidFill>
                  <a:srgbClr val="0070C0"/>
                </a:solidFill>
              </a:rPr>
              <a:t>체포 명령에 </a:t>
            </a:r>
            <a:r>
              <a:rPr lang="ko-KR" altLang="en-US" sz="2400" dirty="0" smtClean="0"/>
              <a:t>해당되었다는 것은 이미</a:t>
            </a:r>
            <a:endParaRPr lang="en-US" altLang="ko-KR" sz="2400" dirty="0" smtClean="0"/>
          </a:p>
          <a:p>
            <a:r>
              <a:rPr lang="ko-KR" altLang="en-US" sz="2400" dirty="0" smtClean="0"/>
              <a:t>  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바벨론</a:t>
            </a:r>
            <a:r>
              <a:rPr lang="ko-KR" altLang="en-US" sz="2400" dirty="0" err="1" smtClean="0"/>
              <a:t>에서</a:t>
            </a:r>
            <a:r>
              <a:rPr lang="ko-KR" altLang="en-US" sz="2400" dirty="0" smtClean="0"/>
              <a:t>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뛰어난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현자계층에 속</a:t>
            </a:r>
            <a:r>
              <a:rPr lang="ko-KR" altLang="en-US" sz="2400" dirty="0" smtClean="0"/>
              <a:t>한 자들로 </a:t>
            </a:r>
            <a:r>
              <a:rPr lang="ko-KR" altLang="en-US" sz="2400" dirty="0" smtClean="0">
                <a:solidFill>
                  <a:srgbClr val="0070C0"/>
                </a:solidFill>
              </a:rPr>
              <a:t>인정받고 있었다는 것을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암시</a:t>
            </a:r>
            <a:r>
              <a:rPr lang="ko-KR" altLang="en-US" sz="2400" dirty="0" smtClean="0"/>
              <a:t>한다</a:t>
            </a:r>
            <a:r>
              <a:rPr lang="en-US" altLang="ko-KR" sz="2400" dirty="0" smtClean="0"/>
              <a:t>.  </a:t>
            </a:r>
            <a:endParaRPr lang="ko-KR" altLang="en-US" sz="2400" dirty="0" smtClean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7119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  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제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장면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:  </a:t>
            </a:r>
            <a:r>
              <a:rPr lang="ko-KR" altLang="en-US" sz="2400" b="1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다니엘의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 등장과 활동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(14-24)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6163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14.</a:t>
            </a:r>
            <a:r>
              <a:rPr lang="ko-KR" altLang="en-US" sz="2400" b="1" dirty="0" smtClean="0"/>
              <a:t>그 때에 왕의 근위대장 </a:t>
            </a:r>
            <a:r>
              <a:rPr lang="ko-KR" altLang="en-US" sz="2400" b="1" dirty="0" err="1" smtClean="0"/>
              <a:t>아리옥이</a:t>
            </a:r>
            <a:r>
              <a:rPr lang="ko-KR" altLang="en-US" sz="2400" b="1" dirty="0" smtClean="0"/>
              <a:t> 바벨론 </a:t>
            </a:r>
            <a:r>
              <a:rPr lang="ko-KR" altLang="en-US" sz="2400" b="1" dirty="0" err="1" smtClean="0"/>
              <a:t>지혜자들을</a:t>
            </a:r>
            <a:r>
              <a:rPr lang="ko-KR" altLang="en-US" sz="2400" b="1" dirty="0" smtClean="0"/>
              <a:t> 죽이러 나가매 </a:t>
            </a:r>
            <a:r>
              <a:rPr lang="ko-KR" altLang="en-US" sz="2400" b="1" dirty="0" err="1" smtClean="0"/>
              <a:t>다니엘이</a:t>
            </a:r>
            <a:r>
              <a:rPr lang="ko-KR" altLang="en-US" sz="2400" b="1" dirty="0" smtClean="0"/>
              <a:t> 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  </a:t>
            </a:r>
            <a:r>
              <a:rPr lang="ko-KR" altLang="en-US" sz="2400" b="1" dirty="0" smtClean="0"/>
              <a:t>명철하고 슬기로운 말로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r>
              <a:rPr lang="en-US" altLang="ko-KR" sz="2400" b="1" dirty="0" smtClean="0"/>
              <a:t>15.</a:t>
            </a:r>
            <a:r>
              <a:rPr lang="ko-KR" altLang="en-US" sz="2400" b="1" dirty="0" smtClean="0"/>
              <a:t>왕의 근위대장 </a:t>
            </a:r>
            <a:r>
              <a:rPr lang="ko-KR" altLang="en-US" sz="2400" b="1" dirty="0" err="1" smtClean="0"/>
              <a:t>아리옥에게</a:t>
            </a:r>
            <a:r>
              <a:rPr lang="ko-KR" altLang="en-US" sz="2400" b="1" dirty="0" smtClean="0"/>
              <a:t> 물어 이르되 왕의 명령이 어찌 그리 급하냐 하니</a:t>
            </a:r>
            <a:endParaRPr lang="en-US" altLang="ko-KR" sz="2400" b="1" dirty="0" smtClean="0"/>
          </a:p>
          <a:p>
            <a:r>
              <a:rPr lang="ko-KR" altLang="en-US" sz="2400" b="1" dirty="0" smtClean="0"/>
              <a:t>     </a:t>
            </a:r>
            <a:r>
              <a:rPr lang="ko-KR" altLang="en-US" sz="2400" b="1" dirty="0" err="1" smtClean="0"/>
              <a:t>아리옥이</a:t>
            </a:r>
            <a:r>
              <a:rPr lang="ko-KR" altLang="en-US" sz="2400" b="1" dirty="0" smtClean="0"/>
              <a:t> 그 일을 </a:t>
            </a:r>
            <a:r>
              <a:rPr lang="ko-KR" altLang="en-US" sz="2400" b="1" dirty="0" err="1" smtClean="0"/>
              <a:t>다니엘에게</a:t>
            </a:r>
            <a:r>
              <a:rPr lang="ko-KR" altLang="en-US" sz="2400" b="1" dirty="0" smtClean="0"/>
              <a:t> 알리매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r>
              <a:rPr lang="en-US" altLang="ko-KR" sz="2400" b="1" dirty="0" smtClean="0"/>
              <a:t>16.</a:t>
            </a:r>
            <a:r>
              <a:rPr lang="ko-KR" altLang="en-US" sz="2400" b="1" dirty="0" err="1" smtClean="0"/>
              <a:t>다니엘이</a:t>
            </a:r>
            <a:r>
              <a:rPr lang="ko-KR" altLang="en-US" sz="2400" b="1" dirty="0" smtClean="0"/>
              <a:t> 들어가서 왕께 구하기를 </a:t>
            </a:r>
            <a:r>
              <a:rPr lang="ko-KR" altLang="en-US" sz="2400" b="1" u="sng" dirty="0" smtClean="0"/>
              <a:t>시간을 주시면</a:t>
            </a:r>
            <a:r>
              <a:rPr lang="ko-KR" altLang="en-US" sz="2400" b="1" dirty="0" smtClean="0"/>
              <a:t> 왕에게 그 해석을 알려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</a:t>
            </a:r>
            <a:r>
              <a:rPr lang="ko-KR" altLang="en-US" sz="2400" b="1" dirty="0" smtClean="0"/>
              <a:t> </a:t>
            </a:r>
            <a:r>
              <a:rPr lang="ko-KR" altLang="en-US" sz="2400" b="1" dirty="0" err="1" smtClean="0"/>
              <a:t>드리리이다</a:t>
            </a:r>
            <a:r>
              <a:rPr lang="ko-KR" altLang="en-US" sz="2400" b="1" dirty="0" smtClean="0"/>
              <a:t> 하니라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endParaRPr lang="ko-KR" altLang="en-US" sz="1050" dirty="0" smtClean="0"/>
          </a:p>
          <a:p>
            <a:pPr>
              <a:buFontTx/>
              <a:buChar char="-"/>
            </a:pPr>
            <a:r>
              <a:rPr lang="en-US" altLang="ko-KR" sz="2400" dirty="0" smtClean="0"/>
              <a:t>13</a:t>
            </a:r>
            <a:r>
              <a:rPr lang="ko-KR" altLang="en-US" sz="2400" dirty="0" smtClean="0"/>
              <a:t>절과 </a:t>
            </a:r>
            <a:r>
              <a:rPr lang="en-US" altLang="ko-KR" sz="2400" dirty="0" smtClean="0"/>
              <a:t>14</a:t>
            </a:r>
            <a:r>
              <a:rPr lang="ko-KR" altLang="en-US" sz="2400" dirty="0" smtClean="0"/>
              <a:t>절 사이에는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시간적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 간격이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존재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한다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 13</a:t>
            </a:r>
            <a:r>
              <a:rPr lang="ko-KR" altLang="en-US" sz="2400" dirty="0" smtClean="0"/>
              <a:t>절은 </a:t>
            </a:r>
            <a:r>
              <a:rPr lang="ko-KR" altLang="en-US" sz="2400" dirty="0" err="1" smtClean="0"/>
              <a:t>다니엘과</a:t>
            </a:r>
            <a:r>
              <a:rPr lang="ko-KR" altLang="en-US" sz="2400" dirty="0" smtClean="0"/>
              <a:t> 친구들이 </a:t>
            </a:r>
            <a:r>
              <a:rPr lang="ko-KR" altLang="en-US" sz="2400" dirty="0" smtClean="0">
                <a:solidFill>
                  <a:srgbClr val="FF0000"/>
                </a:solidFill>
              </a:rPr>
              <a:t>체포</a:t>
            </a:r>
            <a:r>
              <a:rPr lang="ko-KR" altLang="en-US" sz="2400" dirty="0" smtClean="0"/>
              <a:t>를 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당하게 되었음을 </a:t>
            </a:r>
            <a:r>
              <a:rPr lang="ko-KR" altLang="en-US" sz="2400" dirty="0" smtClean="0">
                <a:solidFill>
                  <a:srgbClr val="FF0000"/>
                </a:solidFill>
              </a:rPr>
              <a:t>암시</a:t>
            </a:r>
            <a:r>
              <a:rPr lang="ko-KR" altLang="en-US" sz="2400" dirty="0" smtClean="0"/>
              <a:t>하고 있는데</a:t>
            </a:r>
            <a:r>
              <a:rPr lang="en-US" altLang="ko-KR" sz="2400" dirty="0" smtClean="0"/>
              <a:t>, </a:t>
            </a:r>
            <a:r>
              <a:rPr lang="en-US" altLang="ko-KR" sz="2400" dirty="0" smtClean="0">
                <a:solidFill>
                  <a:srgbClr val="FF0000"/>
                </a:solidFill>
              </a:rPr>
              <a:t>17</a:t>
            </a:r>
            <a:r>
              <a:rPr lang="ko-KR" altLang="en-US" sz="2400" dirty="0" smtClean="0">
                <a:solidFill>
                  <a:srgbClr val="FF0000"/>
                </a:solidFill>
              </a:rPr>
              <a:t>절</a:t>
            </a:r>
            <a:r>
              <a:rPr lang="ko-KR" altLang="en-US" sz="2400" dirty="0" smtClean="0"/>
              <a:t>을</a:t>
            </a:r>
            <a:endParaRPr lang="en-US" altLang="ko-KR" sz="2400" dirty="0" smtClean="0"/>
          </a:p>
          <a:p>
            <a:r>
              <a:rPr lang="ko-KR" altLang="en-US" sz="2400" dirty="0" smtClean="0"/>
              <a:t>  참고해 보면 </a:t>
            </a:r>
            <a:r>
              <a:rPr lang="ko-KR" altLang="en-US" sz="2400" dirty="0" smtClean="0">
                <a:solidFill>
                  <a:srgbClr val="FF0000"/>
                </a:solidFill>
              </a:rPr>
              <a:t>왕</a:t>
            </a:r>
            <a:r>
              <a:rPr lang="ko-KR" altLang="en-US" sz="2400" dirty="0" smtClean="0"/>
              <a:t>의 </a:t>
            </a:r>
            <a:r>
              <a:rPr lang="ko-KR" altLang="en-US" sz="2400" dirty="0" smtClean="0">
                <a:solidFill>
                  <a:srgbClr val="FF0000"/>
                </a:solidFill>
              </a:rPr>
              <a:t>명령</a:t>
            </a:r>
            <a:r>
              <a:rPr lang="ko-KR" altLang="en-US" sz="2400" dirty="0" smtClean="0"/>
              <a:t>이 </a:t>
            </a:r>
            <a:r>
              <a:rPr lang="ko-KR" altLang="en-US" sz="2400" dirty="0" smtClean="0">
                <a:solidFill>
                  <a:srgbClr val="0070C0"/>
                </a:solidFill>
              </a:rPr>
              <a:t>내려졌을 때 </a:t>
            </a:r>
            <a:r>
              <a:rPr lang="ko-KR" altLang="en-US" sz="2400" dirty="0" err="1" smtClean="0"/>
              <a:t>다니엘은</a:t>
            </a:r>
            <a:r>
              <a:rPr lang="ko-KR" altLang="en-US" sz="2400" dirty="0" smtClean="0"/>
              <a:t> 이미 집이 아닌 </a:t>
            </a:r>
            <a:r>
              <a:rPr lang="ko-KR" altLang="en-US" sz="2400" dirty="0" smtClean="0">
                <a:solidFill>
                  <a:srgbClr val="FF0000"/>
                </a:solidFill>
              </a:rPr>
              <a:t>왕궁구역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r>
              <a:rPr lang="en-US" altLang="ko-KR" sz="2400" dirty="0" smtClean="0"/>
              <a:t> </a:t>
            </a:r>
            <a:r>
              <a:rPr lang="ko-KR" altLang="en-US" sz="2400" dirty="0" smtClean="0"/>
              <a:t>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어딘가로 옮겨져 </a:t>
            </a:r>
            <a:r>
              <a:rPr lang="ko-KR" altLang="en-US" sz="2400" dirty="0" smtClean="0"/>
              <a:t>모든 </a:t>
            </a:r>
            <a:r>
              <a:rPr lang="ko-KR" altLang="en-US" sz="2400" dirty="0" smtClean="0">
                <a:solidFill>
                  <a:srgbClr val="0070C0"/>
                </a:solidFill>
              </a:rPr>
              <a:t>박사</a:t>
            </a:r>
            <a:r>
              <a:rPr lang="ko-KR" altLang="en-US" sz="2400" dirty="0" smtClean="0"/>
              <a:t>들과 함께 </a:t>
            </a:r>
            <a:r>
              <a:rPr lang="ko-KR" altLang="en-US" sz="2400" b="1" u="sng" dirty="0" smtClean="0">
                <a:solidFill>
                  <a:srgbClr val="0070C0"/>
                </a:solidFill>
              </a:rPr>
              <a:t>죽임을 당해야 하는 순간에 직면해 </a:t>
            </a:r>
            <a:endParaRPr lang="en-US" altLang="ko-KR" sz="2400" b="1" u="sng" dirty="0" smtClean="0">
              <a:solidFill>
                <a:srgbClr val="0070C0"/>
              </a:solidFill>
            </a:endParaRPr>
          </a:p>
          <a:p>
            <a:r>
              <a:rPr lang="en-US" altLang="ko-KR" sz="2400" dirty="0" smtClean="0"/>
              <a:t>  </a:t>
            </a:r>
            <a:r>
              <a:rPr lang="ko-KR" altLang="en-US" sz="2400" b="1" u="sng" dirty="0" smtClean="0">
                <a:solidFill>
                  <a:srgbClr val="0070C0"/>
                </a:solidFill>
              </a:rPr>
              <a:t>있음</a:t>
            </a:r>
            <a:r>
              <a:rPr lang="ko-KR" altLang="en-US" sz="2400" dirty="0" smtClean="0"/>
              <a:t>을 알 수 있다</a:t>
            </a:r>
            <a:r>
              <a:rPr lang="en-US" altLang="ko-KR" sz="2400" dirty="0" smtClean="0"/>
              <a:t>.</a:t>
            </a:r>
          </a:p>
          <a:p>
            <a:r>
              <a:rPr lang="ko-KR" altLang="en-US" sz="2400" b="1" dirty="0" err="1" smtClean="0">
                <a:solidFill>
                  <a:srgbClr val="0070C0"/>
                </a:solidFill>
              </a:rPr>
              <a:t>아리옥</a:t>
            </a:r>
            <a:r>
              <a:rPr lang="en-US" altLang="ko-KR" sz="2400" b="1" dirty="0" smtClean="0">
                <a:solidFill>
                  <a:srgbClr val="0070C0"/>
                </a:solidFill>
              </a:rPr>
              <a:t>: </a:t>
            </a:r>
            <a:r>
              <a:rPr lang="ko-KR" altLang="en-US" sz="2400" dirty="0" smtClean="0"/>
              <a:t>시위대 장관 </a:t>
            </a:r>
            <a:r>
              <a:rPr lang="en-US" altLang="ko-KR" sz="2400" dirty="0" smtClean="0"/>
              <a:t>-&gt;</a:t>
            </a:r>
            <a:r>
              <a:rPr lang="ko-KR" altLang="en-US" sz="2400" dirty="0" smtClean="0"/>
              <a:t>역할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왕을 경호하는 근위병의 최고 수장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          </a:t>
            </a:r>
            <a:r>
              <a:rPr lang="ko-KR" altLang="en-US" sz="2400" dirty="0" smtClean="0"/>
              <a:t>예루살렘 </a:t>
            </a:r>
            <a:r>
              <a:rPr lang="ko-KR" altLang="en-US" sz="2400" dirty="0" err="1" smtClean="0"/>
              <a:t>점령시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성전과 왕궁을 불사르고 성벽을 허물고 주민들을 포로로</a:t>
            </a:r>
            <a:endParaRPr lang="en-US" altLang="ko-KR" sz="2400" dirty="0" smtClean="0"/>
          </a:p>
          <a:p>
            <a:r>
              <a:rPr lang="en-US" altLang="ko-KR" sz="2400" dirty="0" smtClean="0"/>
              <a:t>         </a:t>
            </a:r>
            <a:r>
              <a:rPr lang="ko-KR" altLang="en-US" sz="2400" dirty="0" smtClean="0"/>
              <a:t> 잡아간 </a:t>
            </a:r>
            <a:r>
              <a:rPr lang="ko-KR" altLang="en-US" sz="2400" dirty="0" err="1" smtClean="0"/>
              <a:t>최고위</a:t>
            </a:r>
            <a:r>
              <a:rPr lang="ko-KR" altLang="en-US" sz="2400" dirty="0" smtClean="0"/>
              <a:t> 군사 지휘관</a:t>
            </a:r>
            <a:r>
              <a:rPr lang="en-US" altLang="ko-KR" sz="2400" dirty="0" smtClean="0"/>
              <a:t>.</a:t>
            </a:r>
          </a:p>
          <a:p>
            <a:r>
              <a:rPr lang="ko-KR" altLang="en-US" sz="2400" dirty="0" smtClean="0"/>
              <a:t> </a:t>
            </a:r>
            <a:endParaRPr lang="en-US" altLang="ko-KR" sz="2400" dirty="0" smtClean="0"/>
          </a:p>
          <a:p>
            <a:endParaRPr lang="ko-KR" altLang="en-US" sz="2400" dirty="0" smtClean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385096"/>
            <a:ext cx="17780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개   요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1371601"/>
            <a:ext cx="11404600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endParaRPr lang="en-US" altLang="ko-KR" sz="700" dirty="0" smtClean="0"/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smtClean="0">
                <a:solidFill>
                  <a:schemeClr val="accent1">
                    <a:lumMod val="75000"/>
                  </a:schemeClr>
                </a:solidFill>
              </a:rPr>
              <a:t>꿈 해석의 결과</a:t>
            </a:r>
            <a:r>
              <a:rPr lang="en-US" altLang="ko-KR" sz="240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algn="just" fontAlgn="base"/>
            <a:endParaRPr lang="en-US" altLang="ko-KR" sz="105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 fontAlgn="base">
              <a:buFontTx/>
              <a:buChar char="-"/>
            </a:pPr>
            <a:r>
              <a:rPr lang="ko-KR" altLang="en-US" sz="2400" dirty="0" smtClean="0"/>
              <a:t>바벨론 사람들이 </a:t>
            </a:r>
            <a:r>
              <a:rPr lang="ko-KR" altLang="en-US" sz="2400" dirty="0" smtClean="0">
                <a:solidFill>
                  <a:srgbClr val="FF0000"/>
                </a:solidFill>
              </a:rPr>
              <a:t>하나님의 우월성을 시인</a:t>
            </a:r>
            <a:r>
              <a:rPr lang="ko-KR" altLang="en-US" sz="2400" dirty="0" smtClean="0"/>
              <a:t>하게 됨</a:t>
            </a:r>
            <a:r>
              <a:rPr lang="en-US" altLang="ko-KR" sz="2400" dirty="0" smtClean="0"/>
              <a:t>.</a:t>
            </a:r>
          </a:p>
          <a:p>
            <a:pPr algn="just" fontAlgn="base">
              <a:buFontTx/>
              <a:buChar char="-"/>
            </a:pPr>
            <a:endParaRPr lang="en-US" altLang="ko-KR" sz="500" dirty="0" smtClean="0"/>
          </a:p>
          <a:p>
            <a:pPr algn="just" fontAlgn="base"/>
            <a:r>
              <a:rPr lang="en-US" altLang="ko-KR" sz="2400" dirty="0" smtClean="0"/>
              <a:t>- </a:t>
            </a:r>
            <a:r>
              <a:rPr lang="ko-KR" altLang="en-US" sz="2400" dirty="0" smtClean="0"/>
              <a:t>이방나라의 왕인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느부갓네살까지</a:t>
            </a:r>
            <a:r>
              <a:rPr lang="ko-KR" altLang="en-US" sz="2400" dirty="0" smtClean="0"/>
              <a:t> 이스라엘의 </a:t>
            </a:r>
            <a:r>
              <a:rPr lang="ko-KR" altLang="en-US" sz="2400" dirty="0" smtClean="0">
                <a:solidFill>
                  <a:srgbClr val="FF0000"/>
                </a:solidFill>
              </a:rPr>
              <a:t>하나님의 위대하심과 </a:t>
            </a:r>
            <a:r>
              <a:rPr lang="ko-KR" altLang="en-US" sz="2400" dirty="0" smtClean="0"/>
              <a:t>하나님이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 </a:t>
            </a:r>
            <a:r>
              <a:rPr lang="ko-KR" altLang="en-US" sz="2400" dirty="0" smtClean="0"/>
              <a:t> 주시는 </a:t>
            </a:r>
            <a:r>
              <a:rPr lang="ko-KR" altLang="en-US" sz="2400" dirty="0" smtClean="0">
                <a:solidFill>
                  <a:srgbClr val="FF0000"/>
                </a:solidFill>
              </a:rPr>
              <a:t>지혜의 우수함을 </a:t>
            </a:r>
            <a:r>
              <a:rPr lang="ko-KR" altLang="en-US" sz="2400" dirty="0" smtClean="0"/>
              <a:t>인정하게 됨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err="1" smtClean="0"/>
              <a:t>다니엘은</a:t>
            </a:r>
            <a:r>
              <a:rPr lang="ko-KR" altLang="en-US" sz="2400" dirty="0" smtClean="0"/>
              <a:t> 이방나라의 고위 관직에 오르게 됨</a:t>
            </a:r>
            <a:r>
              <a:rPr lang="en-US" altLang="ko-KR" sz="2400" dirty="0" smtClean="0"/>
              <a:t>.(</a:t>
            </a:r>
            <a:r>
              <a:rPr lang="ko-KR" altLang="en-US" sz="2400" dirty="0" err="1" smtClean="0"/>
              <a:t>바벨론의</a:t>
            </a:r>
            <a:r>
              <a:rPr lang="ko-KR" altLang="en-US" sz="2400" dirty="0" smtClean="0"/>
              <a:t> 모든 박사의 어른</a:t>
            </a:r>
            <a:r>
              <a:rPr lang="en-US" altLang="ko-KR" sz="2400" dirty="0" smtClean="0"/>
              <a:t>)</a:t>
            </a:r>
          </a:p>
          <a:p>
            <a:pPr algn="just" fontAlgn="base"/>
            <a:endParaRPr lang="en-US" altLang="ko-KR" sz="1050" dirty="0" smtClean="0"/>
          </a:p>
          <a:p>
            <a:pPr algn="just" fontAlgn="base"/>
            <a:r>
              <a:rPr lang="en-US" altLang="ko-KR" sz="2400" dirty="0" smtClean="0">
                <a:solidFill>
                  <a:srgbClr val="00B0F0"/>
                </a:solidFill>
              </a:rPr>
              <a:t>-2</a:t>
            </a:r>
            <a:r>
              <a:rPr lang="ko-KR" altLang="en-US" sz="2400" dirty="0" smtClean="0">
                <a:solidFill>
                  <a:srgbClr val="00B0F0"/>
                </a:solidFill>
              </a:rPr>
              <a:t>장을 통해 말하고자 하는 목표</a:t>
            </a:r>
            <a:r>
              <a:rPr lang="en-US" altLang="ko-KR" sz="2400" dirty="0" smtClean="0">
                <a:solidFill>
                  <a:srgbClr val="00B0F0"/>
                </a:solidFill>
              </a:rPr>
              <a:t>:</a:t>
            </a:r>
          </a:p>
          <a:p>
            <a:pPr algn="just" fontAlgn="base"/>
            <a:r>
              <a:rPr lang="en-US" altLang="ko-KR" sz="2400" dirty="0" smtClean="0"/>
              <a:t> -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야웨종교</a:t>
            </a:r>
            <a:r>
              <a:rPr lang="ko-KR" altLang="en-US" sz="2400" dirty="0" err="1" smtClean="0"/>
              <a:t>가</a:t>
            </a:r>
            <a:r>
              <a:rPr lang="ko-KR" altLang="en-US" sz="2400" dirty="0" smtClean="0"/>
              <a:t> 이방의 어떤 종교보다 </a:t>
            </a:r>
            <a:r>
              <a:rPr lang="ko-KR" altLang="en-US" sz="2400" dirty="0" smtClean="0">
                <a:solidFill>
                  <a:srgbClr val="FF0000"/>
                </a:solidFill>
              </a:rPr>
              <a:t>탁월</a:t>
            </a:r>
            <a:r>
              <a:rPr lang="ko-KR" altLang="en-US" sz="2400" dirty="0" smtClean="0"/>
              <a:t>하며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이스라엘의 </a:t>
            </a:r>
            <a:r>
              <a:rPr lang="ko-KR" altLang="en-US" sz="2400" dirty="0" smtClean="0">
                <a:solidFill>
                  <a:srgbClr val="FF0000"/>
                </a:solidFill>
              </a:rPr>
              <a:t>하나님</a:t>
            </a:r>
            <a:r>
              <a:rPr lang="ko-KR" altLang="en-US" sz="2400" dirty="0" smtClean="0"/>
              <a:t>만이 </a:t>
            </a:r>
            <a:endParaRPr lang="en-US" altLang="ko-KR" sz="2400" dirty="0" smtClean="0"/>
          </a:p>
          <a:p>
            <a:pPr algn="just" fontAlgn="base"/>
            <a:r>
              <a:rPr lang="ko-KR" altLang="en-US" sz="2400" dirty="0" smtClean="0"/>
              <a:t>   </a:t>
            </a:r>
            <a:r>
              <a:rPr lang="ko-KR" altLang="en-US" sz="2400" dirty="0" smtClean="0">
                <a:solidFill>
                  <a:srgbClr val="FF0000"/>
                </a:solidFill>
              </a:rPr>
              <a:t>세계 역사를 </a:t>
            </a:r>
            <a:r>
              <a:rPr lang="ko-KR" altLang="en-US" sz="2400" dirty="0" smtClean="0"/>
              <a:t>이끄시는 참된 </a:t>
            </a:r>
            <a:r>
              <a:rPr lang="ko-KR" altLang="en-US" sz="2400" dirty="0" smtClean="0">
                <a:solidFill>
                  <a:srgbClr val="FF0000"/>
                </a:solidFill>
              </a:rPr>
              <a:t>주인</a:t>
            </a:r>
            <a:r>
              <a:rPr lang="ko-KR" altLang="en-US" sz="2400" dirty="0" smtClean="0"/>
              <a:t>이라는 것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24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7119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  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제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장면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:  </a:t>
            </a:r>
            <a:r>
              <a:rPr lang="ko-KR" altLang="en-US" sz="2400" b="1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다니엘의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 등장과 활동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(14-24)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3947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14.</a:t>
            </a:r>
            <a:r>
              <a:rPr lang="ko-KR" altLang="en-US" sz="2400" b="1" dirty="0" smtClean="0"/>
              <a:t>그 때에 왕의 근위대장 </a:t>
            </a:r>
            <a:r>
              <a:rPr lang="ko-KR" altLang="en-US" sz="2400" b="1" dirty="0" err="1" smtClean="0"/>
              <a:t>아리옥이</a:t>
            </a:r>
            <a:r>
              <a:rPr lang="ko-KR" altLang="en-US" sz="2400" b="1" dirty="0" smtClean="0"/>
              <a:t> 바벨론 </a:t>
            </a:r>
            <a:r>
              <a:rPr lang="ko-KR" altLang="en-US" sz="2400" b="1" dirty="0" err="1" smtClean="0"/>
              <a:t>지혜자들을</a:t>
            </a:r>
            <a:r>
              <a:rPr lang="ko-KR" altLang="en-US" sz="2400" b="1" dirty="0" smtClean="0"/>
              <a:t> 죽이러 나가매 </a:t>
            </a:r>
            <a:r>
              <a:rPr lang="ko-KR" altLang="en-US" sz="2400" b="1" dirty="0" err="1" smtClean="0"/>
              <a:t>다니엘이</a:t>
            </a:r>
            <a:r>
              <a:rPr lang="ko-KR" altLang="en-US" sz="2400" b="1" dirty="0" smtClean="0"/>
              <a:t> 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  </a:t>
            </a:r>
            <a:r>
              <a:rPr lang="ko-KR" altLang="en-US" sz="2400" b="1" dirty="0" smtClean="0"/>
              <a:t>명철하고 슬기로운 말로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r>
              <a:rPr lang="en-US" altLang="ko-KR" sz="2400" b="1" dirty="0" smtClean="0"/>
              <a:t>15.</a:t>
            </a:r>
            <a:r>
              <a:rPr lang="ko-KR" altLang="en-US" sz="2400" b="1" dirty="0" smtClean="0"/>
              <a:t>왕의 근위대장 </a:t>
            </a:r>
            <a:r>
              <a:rPr lang="ko-KR" altLang="en-US" sz="2400" b="1" dirty="0" err="1" smtClean="0"/>
              <a:t>아리옥에게</a:t>
            </a:r>
            <a:r>
              <a:rPr lang="ko-KR" altLang="en-US" sz="2400" b="1" dirty="0" smtClean="0"/>
              <a:t> 물어 이르되 왕의 명령이 어찌 그리 급하냐 하니</a:t>
            </a:r>
            <a:endParaRPr lang="en-US" altLang="ko-KR" sz="2400" b="1" dirty="0" smtClean="0"/>
          </a:p>
          <a:p>
            <a:r>
              <a:rPr lang="ko-KR" altLang="en-US" sz="2400" b="1" dirty="0" smtClean="0"/>
              <a:t>     </a:t>
            </a:r>
            <a:r>
              <a:rPr lang="ko-KR" altLang="en-US" sz="2400" b="1" dirty="0" err="1" smtClean="0"/>
              <a:t>아리옥이</a:t>
            </a:r>
            <a:r>
              <a:rPr lang="ko-KR" altLang="en-US" sz="2400" b="1" dirty="0" smtClean="0"/>
              <a:t> 그 일을 </a:t>
            </a:r>
            <a:r>
              <a:rPr lang="ko-KR" altLang="en-US" sz="2400" b="1" dirty="0" err="1" smtClean="0"/>
              <a:t>다니엘에게</a:t>
            </a:r>
            <a:r>
              <a:rPr lang="ko-KR" altLang="en-US" sz="2400" b="1" dirty="0" smtClean="0"/>
              <a:t> 알리매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r>
              <a:rPr lang="en-US" altLang="ko-KR" sz="2400" b="1" dirty="0" smtClean="0"/>
              <a:t>16.</a:t>
            </a:r>
            <a:r>
              <a:rPr lang="ko-KR" altLang="en-US" sz="2400" b="1" dirty="0" err="1" smtClean="0"/>
              <a:t>다니엘이</a:t>
            </a:r>
            <a:r>
              <a:rPr lang="ko-KR" altLang="en-US" sz="2400" b="1" dirty="0" smtClean="0"/>
              <a:t> 들어가서 왕께 구하기를 </a:t>
            </a:r>
            <a:r>
              <a:rPr lang="ko-KR" altLang="en-US" sz="2400" b="1" u="sng" dirty="0" smtClean="0"/>
              <a:t>시간을 주시면</a:t>
            </a:r>
            <a:r>
              <a:rPr lang="ko-KR" altLang="en-US" sz="2400" b="1" dirty="0" smtClean="0"/>
              <a:t> 왕에게 그 해석을 알려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</a:t>
            </a:r>
            <a:r>
              <a:rPr lang="ko-KR" altLang="en-US" sz="2400" b="1" dirty="0" smtClean="0"/>
              <a:t> </a:t>
            </a:r>
            <a:r>
              <a:rPr lang="ko-KR" altLang="en-US" sz="2400" b="1" dirty="0" err="1" smtClean="0"/>
              <a:t>드리리이다</a:t>
            </a:r>
            <a:r>
              <a:rPr lang="ko-KR" altLang="en-US" sz="2400" b="1" dirty="0" smtClean="0"/>
              <a:t> 하니라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endParaRPr lang="ko-KR" altLang="en-US" sz="1050" dirty="0" smtClean="0"/>
          </a:p>
          <a:p>
            <a:r>
              <a:rPr lang="ko-KR" altLang="en-US" sz="2400" b="1" dirty="0" err="1" smtClean="0">
                <a:solidFill>
                  <a:srgbClr val="0070C0"/>
                </a:solidFill>
              </a:rPr>
              <a:t>아리옥</a:t>
            </a:r>
            <a:r>
              <a:rPr lang="en-US" altLang="ko-KR" sz="2400" b="1" dirty="0" smtClean="0">
                <a:solidFill>
                  <a:srgbClr val="0070C0"/>
                </a:solidFill>
              </a:rPr>
              <a:t>: </a:t>
            </a:r>
            <a:r>
              <a:rPr lang="ko-KR" altLang="en-US" sz="2400" dirty="0" smtClean="0"/>
              <a:t>현재</a:t>
            </a:r>
            <a:r>
              <a:rPr lang="en-US" altLang="ko-KR" sz="2400" dirty="0" smtClean="0"/>
              <a:t>: </a:t>
            </a:r>
            <a:r>
              <a:rPr lang="ko-KR" altLang="en-US" sz="2400" dirty="0" err="1" smtClean="0"/>
              <a:t>바벨론의</a:t>
            </a:r>
            <a:r>
              <a:rPr lang="ko-KR" altLang="en-US" sz="2400" dirty="0" smtClean="0"/>
              <a:t> 모든 박사와 </a:t>
            </a:r>
            <a:r>
              <a:rPr lang="ko-KR" altLang="en-US" sz="2400" dirty="0" err="1" smtClean="0"/>
              <a:t>지혜자들의</a:t>
            </a:r>
            <a:r>
              <a:rPr lang="ko-KR" altLang="en-US" sz="2400" dirty="0" smtClean="0"/>
              <a:t>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사형</a:t>
            </a:r>
            <a:r>
              <a:rPr lang="ko-KR" altLang="en-US" sz="2400" dirty="0" smtClean="0"/>
              <a:t>을 집행하는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책임자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          </a:t>
            </a:r>
            <a:r>
              <a:rPr lang="ko-KR" altLang="en-US" sz="2400" dirty="0" smtClean="0">
                <a:solidFill>
                  <a:srgbClr val="0070C0"/>
                </a:solidFill>
              </a:rPr>
              <a:t>입장의 변화</a:t>
            </a:r>
            <a:r>
              <a:rPr lang="en-US" altLang="ko-KR" sz="2400" dirty="0" smtClean="0">
                <a:solidFill>
                  <a:srgbClr val="0070C0"/>
                </a:solidFill>
              </a:rPr>
              <a:t>:  </a:t>
            </a:r>
            <a:r>
              <a:rPr lang="ko-KR" altLang="en-US" sz="2400" dirty="0" smtClean="0"/>
              <a:t>사형집행자</a:t>
            </a:r>
            <a:r>
              <a:rPr lang="en-US" altLang="ko-KR" sz="2400" dirty="0" smtClean="0"/>
              <a:t>-&gt; </a:t>
            </a:r>
            <a:r>
              <a:rPr lang="ko-KR" altLang="en-US" sz="2400" dirty="0" smtClean="0"/>
              <a:t>왕의 꿈을 해석할 수 있도록 </a:t>
            </a:r>
            <a:r>
              <a:rPr lang="ko-KR" altLang="en-US" sz="2400" b="1" dirty="0" err="1" smtClean="0">
                <a:solidFill>
                  <a:srgbClr val="0070C0"/>
                </a:solidFill>
              </a:rPr>
              <a:t>다니엘과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 왕</a:t>
            </a:r>
            <a:r>
              <a:rPr lang="ko-KR" altLang="en-US" sz="2400" dirty="0" smtClean="0"/>
              <a:t>을</a:t>
            </a:r>
            <a:endParaRPr lang="en-US" altLang="ko-KR" sz="2400" dirty="0" smtClean="0"/>
          </a:p>
          <a:p>
            <a:r>
              <a:rPr lang="en-US" altLang="ko-KR" sz="2400" dirty="0" smtClean="0"/>
              <a:t>                                             </a:t>
            </a:r>
            <a:r>
              <a:rPr lang="ko-KR" altLang="en-US" sz="2400" dirty="0" smtClean="0"/>
              <a:t>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연결해 주는 </a:t>
            </a:r>
            <a:r>
              <a:rPr lang="ko-KR" altLang="en-US" sz="2400" b="1" dirty="0" err="1" smtClean="0">
                <a:solidFill>
                  <a:srgbClr val="0070C0"/>
                </a:solidFill>
              </a:rPr>
              <a:t>연결자</a:t>
            </a:r>
            <a:r>
              <a:rPr lang="en-US" altLang="ko-KR" sz="2400" dirty="0" smtClean="0"/>
              <a:t>.</a:t>
            </a:r>
          </a:p>
          <a:p>
            <a:endParaRPr lang="ko-KR" altLang="en-US" sz="2400" dirty="0" smtClean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7119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  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제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장면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:  </a:t>
            </a:r>
            <a:r>
              <a:rPr lang="ko-KR" altLang="en-US" sz="2400" b="1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다니엘의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 등장과 활동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(14-24)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14.</a:t>
            </a:r>
            <a:r>
              <a:rPr lang="ko-KR" altLang="en-US" sz="2400" b="1" dirty="0" smtClean="0"/>
              <a:t>그 때에 왕의 근위대장 </a:t>
            </a:r>
            <a:r>
              <a:rPr lang="ko-KR" altLang="en-US" sz="2400" b="1" dirty="0" err="1" smtClean="0"/>
              <a:t>아리옥이</a:t>
            </a:r>
            <a:r>
              <a:rPr lang="ko-KR" altLang="en-US" sz="2400" b="1" dirty="0" smtClean="0"/>
              <a:t> 바벨론 </a:t>
            </a:r>
            <a:r>
              <a:rPr lang="ko-KR" altLang="en-US" sz="2400" b="1" dirty="0" err="1" smtClean="0"/>
              <a:t>지혜자들을</a:t>
            </a:r>
            <a:r>
              <a:rPr lang="ko-KR" altLang="en-US" sz="2400" b="1" dirty="0" smtClean="0"/>
              <a:t> 죽이러 나가매 </a:t>
            </a:r>
            <a:r>
              <a:rPr lang="ko-KR" altLang="en-US" sz="2400" b="1" dirty="0" err="1" smtClean="0"/>
              <a:t>다니엘이</a:t>
            </a:r>
            <a:r>
              <a:rPr lang="ko-KR" altLang="en-US" sz="2400" b="1" dirty="0" smtClean="0"/>
              <a:t> 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  </a:t>
            </a:r>
            <a:r>
              <a:rPr lang="ko-KR" altLang="en-US" sz="2400" b="1" dirty="0" smtClean="0"/>
              <a:t>명철하고 슬기로운 말로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r>
              <a:rPr lang="en-US" altLang="ko-KR" sz="2400" b="1" dirty="0" smtClean="0"/>
              <a:t>15.</a:t>
            </a:r>
            <a:r>
              <a:rPr lang="ko-KR" altLang="en-US" sz="2400" b="1" dirty="0" smtClean="0"/>
              <a:t>왕의 근위대장 </a:t>
            </a:r>
            <a:r>
              <a:rPr lang="ko-KR" altLang="en-US" sz="2400" b="1" dirty="0" err="1" smtClean="0"/>
              <a:t>아리옥에게</a:t>
            </a:r>
            <a:r>
              <a:rPr lang="ko-KR" altLang="en-US" sz="2400" b="1" dirty="0" smtClean="0"/>
              <a:t> 물어 이르되 왕의 명령이 어찌 그리 급하냐 하니</a:t>
            </a:r>
            <a:endParaRPr lang="en-US" altLang="ko-KR" sz="2400" b="1" dirty="0" smtClean="0"/>
          </a:p>
          <a:p>
            <a:r>
              <a:rPr lang="ko-KR" altLang="en-US" sz="2400" b="1" dirty="0" smtClean="0"/>
              <a:t>     </a:t>
            </a:r>
            <a:r>
              <a:rPr lang="ko-KR" altLang="en-US" sz="2400" b="1" dirty="0" err="1" smtClean="0"/>
              <a:t>아리옥이</a:t>
            </a:r>
            <a:r>
              <a:rPr lang="ko-KR" altLang="en-US" sz="2400" b="1" dirty="0" smtClean="0"/>
              <a:t> 그 일을 </a:t>
            </a:r>
            <a:r>
              <a:rPr lang="ko-KR" altLang="en-US" sz="2400" b="1" dirty="0" err="1" smtClean="0"/>
              <a:t>다니엘에게</a:t>
            </a:r>
            <a:r>
              <a:rPr lang="ko-KR" altLang="en-US" sz="2400" b="1" dirty="0" smtClean="0"/>
              <a:t> 알리매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r>
              <a:rPr lang="en-US" altLang="ko-KR" sz="2400" b="1" dirty="0" smtClean="0"/>
              <a:t>16.</a:t>
            </a:r>
            <a:r>
              <a:rPr lang="ko-KR" altLang="en-US" sz="2400" b="1" dirty="0" err="1" smtClean="0"/>
              <a:t>다니엘이</a:t>
            </a:r>
            <a:r>
              <a:rPr lang="ko-KR" altLang="en-US" sz="2400" b="1" dirty="0" smtClean="0"/>
              <a:t> 들어가서 왕께 구하기를 </a:t>
            </a:r>
            <a:r>
              <a:rPr lang="ko-KR" altLang="en-US" sz="2400" b="1" u="sng" dirty="0" smtClean="0"/>
              <a:t>시간을 주시면</a:t>
            </a:r>
            <a:r>
              <a:rPr lang="ko-KR" altLang="en-US" sz="2400" b="1" dirty="0" smtClean="0"/>
              <a:t> 왕에게 그 해석을 알려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</a:t>
            </a:r>
            <a:r>
              <a:rPr lang="ko-KR" altLang="en-US" sz="2400" b="1" dirty="0" smtClean="0"/>
              <a:t> </a:t>
            </a:r>
            <a:r>
              <a:rPr lang="ko-KR" altLang="en-US" sz="2400" b="1" dirty="0" err="1" smtClean="0"/>
              <a:t>드리리이다</a:t>
            </a:r>
            <a:r>
              <a:rPr lang="ko-KR" altLang="en-US" sz="2400" b="1" dirty="0" smtClean="0"/>
              <a:t> 하니라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endParaRPr lang="en-US" altLang="ko-KR" sz="2400" dirty="0" smtClean="0"/>
          </a:p>
          <a:p>
            <a:r>
              <a:rPr lang="ko-KR" altLang="en-US" sz="2400" b="1" dirty="0" err="1" smtClean="0">
                <a:solidFill>
                  <a:srgbClr val="0070C0"/>
                </a:solidFill>
              </a:rPr>
              <a:t>다니엘</a:t>
            </a:r>
            <a:r>
              <a:rPr lang="en-US" altLang="ko-KR" sz="2400" b="1" dirty="0" smtClean="0">
                <a:solidFill>
                  <a:srgbClr val="0070C0"/>
                </a:solidFill>
              </a:rPr>
              <a:t>: </a:t>
            </a:r>
            <a:r>
              <a:rPr lang="en-US" altLang="ko-KR" sz="2400" dirty="0" smtClean="0"/>
              <a:t>2</a:t>
            </a:r>
            <a:r>
              <a:rPr lang="ko-KR" altLang="en-US" sz="2400" dirty="0" smtClean="0"/>
              <a:t>장면의 주인공으로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제</a:t>
            </a:r>
            <a:r>
              <a:rPr lang="en-US" altLang="ko-KR" sz="2400" dirty="0" smtClean="0"/>
              <a:t>1</a:t>
            </a:r>
            <a:r>
              <a:rPr lang="ko-KR" altLang="en-US" sz="2400" dirty="0" smtClean="0"/>
              <a:t>장면과 전혀 다른 방향으로 이야기를 이끌어 </a:t>
            </a:r>
            <a:endParaRPr lang="en-US" altLang="ko-KR" sz="2400" dirty="0" smtClean="0"/>
          </a:p>
          <a:p>
            <a:r>
              <a:rPr lang="en-US" altLang="ko-KR" sz="2400" dirty="0" smtClean="0"/>
              <a:t>             </a:t>
            </a:r>
            <a:r>
              <a:rPr lang="ko-KR" altLang="en-US" sz="2400" dirty="0" smtClean="0"/>
              <a:t>나가는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전개자</a:t>
            </a:r>
            <a:r>
              <a:rPr lang="ko-KR" altLang="en-US" sz="2400" dirty="0" smtClean="0"/>
              <a:t>라 할 수 있다</a:t>
            </a:r>
            <a:r>
              <a:rPr lang="en-US" altLang="ko-KR" sz="2400" dirty="0" smtClean="0"/>
              <a:t>.</a:t>
            </a:r>
          </a:p>
          <a:p>
            <a:pPr>
              <a:buFontTx/>
              <a:buChar char="-"/>
            </a:pPr>
            <a:r>
              <a:rPr lang="en-US" altLang="ko-KR" sz="2400" dirty="0" smtClean="0"/>
              <a:t>-</a:t>
            </a:r>
            <a:r>
              <a:rPr lang="ko-KR" altLang="en-US" sz="2400" dirty="0" smtClean="0"/>
              <a:t>모든 박사들과 죽음을 기다려야 하는 </a:t>
            </a:r>
            <a:r>
              <a:rPr lang="ko-KR" altLang="en-US" sz="2400" dirty="0" err="1" smtClean="0"/>
              <a:t>상황속에서도</a:t>
            </a:r>
            <a:r>
              <a:rPr lang="ko-KR" altLang="en-US" sz="2400" dirty="0" smtClean="0"/>
              <a:t> </a:t>
            </a:r>
            <a:r>
              <a:rPr lang="ko-KR" altLang="en-US" sz="2400" u="sng" dirty="0" err="1" smtClean="0">
                <a:solidFill>
                  <a:srgbClr val="0070C0"/>
                </a:solidFill>
              </a:rPr>
              <a:t>아리옥에게</a:t>
            </a:r>
            <a:r>
              <a:rPr lang="ko-KR" altLang="en-US" sz="2400" u="sng" dirty="0" smtClean="0">
                <a:solidFill>
                  <a:srgbClr val="0070C0"/>
                </a:solidFill>
              </a:rPr>
              <a:t> 명철하고</a:t>
            </a:r>
            <a:endParaRPr lang="en-US" altLang="ko-KR" sz="2400" u="sng" dirty="0" smtClean="0">
              <a:solidFill>
                <a:srgbClr val="0070C0"/>
              </a:solidFill>
            </a:endParaRPr>
          </a:p>
          <a:p>
            <a:r>
              <a:rPr lang="en-US" altLang="ko-KR" sz="2400" u="sng" dirty="0" smtClean="0">
                <a:solidFill>
                  <a:srgbClr val="0070C0"/>
                </a:solidFill>
              </a:rPr>
              <a:t>  </a:t>
            </a:r>
            <a:r>
              <a:rPr lang="ko-KR" altLang="en-US" sz="2400" u="sng" dirty="0" smtClean="0">
                <a:solidFill>
                  <a:srgbClr val="0070C0"/>
                </a:solidFill>
              </a:rPr>
              <a:t> 슬기로운 말을 하여 </a:t>
            </a:r>
            <a:r>
              <a:rPr lang="ko-KR" altLang="en-US" sz="2400" dirty="0" smtClean="0"/>
              <a:t>왕의 조처의 부당함을 지적하고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그에게 권고의 말로</a:t>
            </a:r>
            <a:endParaRPr lang="en-US" altLang="ko-KR" sz="2400" dirty="0" smtClean="0"/>
          </a:p>
          <a:p>
            <a:r>
              <a:rPr lang="en-US" altLang="ko-KR" sz="2400" dirty="0" smtClean="0"/>
              <a:t>   </a:t>
            </a:r>
            <a:r>
              <a:rPr lang="ko-KR" altLang="en-US" sz="2400" u="sng" dirty="0" smtClean="0">
                <a:solidFill>
                  <a:srgbClr val="0070C0"/>
                </a:solidFill>
              </a:rPr>
              <a:t>사건의 해결방안을 제시한다</a:t>
            </a:r>
            <a:r>
              <a:rPr lang="en-US" altLang="ko-KR" sz="2400" dirty="0" smtClean="0"/>
              <a:t>.</a:t>
            </a:r>
          </a:p>
          <a:p>
            <a:endParaRPr lang="ko-KR" altLang="en-US" sz="2400" dirty="0" smtClean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7119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  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제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장면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:  </a:t>
            </a:r>
            <a:r>
              <a:rPr lang="ko-KR" altLang="en-US" sz="2400" b="1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다니엘의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 등장과 활동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(14-24)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5055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14.</a:t>
            </a:r>
            <a:r>
              <a:rPr lang="ko-KR" altLang="en-US" sz="2400" b="1" dirty="0" smtClean="0"/>
              <a:t>그 때에 왕의 근위대장 </a:t>
            </a:r>
            <a:r>
              <a:rPr lang="ko-KR" altLang="en-US" sz="2400" b="1" dirty="0" err="1" smtClean="0"/>
              <a:t>아리옥이</a:t>
            </a:r>
            <a:r>
              <a:rPr lang="ko-KR" altLang="en-US" sz="2400" b="1" dirty="0" smtClean="0"/>
              <a:t> 바벨론 </a:t>
            </a:r>
            <a:r>
              <a:rPr lang="ko-KR" altLang="en-US" sz="2400" b="1" dirty="0" err="1" smtClean="0"/>
              <a:t>지혜자들을</a:t>
            </a:r>
            <a:r>
              <a:rPr lang="ko-KR" altLang="en-US" sz="2400" b="1" dirty="0" smtClean="0"/>
              <a:t> 죽이러 나가매 </a:t>
            </a:r>
            <a:r>
              <a:rPr lang="ko-KR" altLang="en-US" sz="2400" b="1" dirty="0" err="1" smtClean="0"/>
              <a:t>다니엘이</a:t>
            </a:r>
            <a:r>
              <a:rPr lang="ko-KR" altLang="en-US" sz="2400" b="1" dirty="0" smtClean="0"/>
              <a:t> 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  </a:t>
            </a:r>
            <a:r>
              <a:rPr lang="ko-KR" altLang="en-US" sz="2400" b="1" dirty="0" smtClean="0"/>
              <a:t>명철하고 슬기로운 말로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r>
              <a:rPr lang="en-US" altLang="ko-KR" sz="2400" b="1" dirty="0" smtClean="0"/>
              <a:t>15.</a:t>
            </a:r>
            <a:r>
              <a:rPr lang="ko-KR" altLang="en-US" sz="2400" b="1" dirty="0" smtClean="0"/>
              <a:t>왕의 근위대장 </a:t>
            </a:r>
            <a:r>
              <a:rPr lang="ko-KR" altLang="en-US" sz="2400" b="1" dirty="0" err="1" smtClean="0"/>
              <a:t>아리옥에게</a:t>
            </a:r>
            <a:r>
              <a:rPr lang="ko-KR" altLang="en-US" sz="2400" b="1" dirty="0" smtClean="0"/>
              <a:t> 물어 이르되 왕의 명령이 어찌 그리 급하냐 하니</a:t>
            </a:r>
            <a:endParaRPr lang="en-US" altLang="ko-KR" sz="2400" b="1" dirty="0" smtClean="0"/>
          </a:p>
          <a:p>
            <a:r>
              <a:rPr lang="ko-KR" altLang="en-US" sz="2400" b="1" dirty="0" smtClean="0"/>
              <a:t>     </a:t>
            </a:r>
            <a:r>
              <a:rPr lang="ko-KR" altLang="en-US" sz="2400" b="1" dirty="0" err="1" smtClean="0"/>
              <a:t>아리옥이</a:t>
            </a:r>
            <a:r>
              <a:rPr lang="ko-KR" altLang="en-US" sz="2400" b="1" dirty="0" smtClean="0"/>
              <a:t> 그 일을 </a:t>
            </a:r>
            <a:r>
              <a:rPr lang="ko-KR" altLang="en-US" sz="2400" b="1" dirty="0" err="1" smtClean="0"/>
              <a:t>다니엘에게</a:t>
            </a:r>
            <a:r>
              <a:rPr lang="ko-KR" altLang="en-US" sz="2400" b="1" dirty="0" smtClean="0"/>
              <a:t> 알리매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r>
              <a:rPr lang="en-US" altLang="ko-KR" sz="2400" b="1" dirty="0" smtClean="0"/>
              <a:t>16.</a:t>
            </a:r>
            <a:r>
              <a:rPr lang="ko-KR" altLang="en-US" sz="2400" b="1" dirty="0" err="1" smtClean="0"/>
              <a:t>다니엘이</a:t>
            </a:r>
            <a:r>
              <a:rPr lang="ko-KR" altLang="en-US" sz="2400" b="1" dirty="0" smtClean="0"/>
              <a:t> 들어가서 왕께 구하기를 </a:t>
            </a:r>
            <a:r>
              <a:rPr lang="ko-KR" altLang="en-US" sz="2400" b="1" u="sng" dirty="0" smtClean="0"/>
              <a:t>시간을 주시면</a:t>
            </a:r>
            <a:r>
              <a:rPr lang="ko-KR" altLang="en-US" sz="2400" b="1" dirty="0" smtClean="0"/>
              <a:t> 왕에게 그 해석을 알려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</a:t>
            </a:r>
            <a:r>
              <a:rPr lang="ko-KR" altLang="en-US" sz="2400" b="1" dirty="0" smtClean="0"/>
              <a:t> </a:t>
            </a:r>
            <a:r>
              <a:rPr lang="ko-KR" altLang="en-US" sz="2400" b="1" dirty="0" err="1" smtClean="0"/>
              <a:t>드리리이다</a:t>
            </a:r>
            <a:r>
              <a:rPr lang="ko-KR" altLang="en-US" sz="2400" b="1" dirty="0" smtClean="0"/>
              <a:t> 하니라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endParaRPr lang="ko-KR" altLang="en-US" sz="1050" dirty="0" smtClean="0"/>
          </a:p>
          <a:p>
            <a:r>
              <a:rPr lang="en-US" altLang="ko-KR" sz="2400" dirty="0" smtClean="0"/>
              <a:t>-</a:t>
            </a:r>
            <a:r>
              <a:rPr lang="ko-KR" altLang="en-US" sz="2400" dirty="0" smtClean="0"/>
              <a:t>본문의 의도</a:t>
            </a:r>
            <a:r>
              <a:rPr lang="en-US" altLang="ko-KR" sz="2400" dirty="0" smtClean="0"/>
              <a:t>:</a:t>
            </a:r>
          </a:p>
          <a:p>
            <a:r>
              <a:rPr lang="ko-KR" altLang="en-US" sz="2400" dirty="0" err="1" smtClean="0">
                <a:solidFill>
                  <a:srgbClr val="FF0000"/>
                </a:solidFill>
              </a:rPr>
              <a:t>다니엘은</a:t>
            </a:r>
            <a:r>
              <a:rPr lang="ko-KR" altLang="en-US" sz="2400" dirty="0" smtClean="0">
                <a:solidFill>
                  <a:srgbClr val="FF0000"/>
                </a:solidFill>
              </a:rPr>
              <a:t> 구별된 인물이다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술사들과 달리 두려움과 위기 속에서도 전혀 동요하지 않고 담대함과 용기를 가진 인물로 강조하고 있다</a:t>
            </a:r>
            <a:r>
              <a:rPr lang="en-US" altLang="ko-KR" sz="2400" dirty="0" smtClean="0"/>
              <a:t>.</a:t>
            </a:r>
          </a:p>
          <a:p>
            <a:r>
              <a:rPr lang="ko-KR" altLang="en-US" sz="2400" dirty="0" smtClean="0"/>
              <a:t>이미 </a:t>
            </a:r>
            <a:r>
              <a:rPr lang="en-US" altLang="ko-KR" sz="2400" dirty="0" smtClean="0"/>
              <a:t>1</a:t>
            </a:r>
            <a:r>
              <a:rPr lang="ko-KR" altLang="en-US" sz="2400" dirty="0" smtClean="0"/>
              <a:t>장에서도 주도권을 가지고 위기를 돌파해 나가는 능력을 증명하였기에</a:t>
            </a:r>
            <a:r>
              <a:rPr lang="en-US" altLang="ko-KR" sz="2400" dirty="0" smtClean="0"/>
              <a:t>,</a:t>
            </a:r>
          </a:p>
          <a:p>
            <a:r>
              <a:rPr lang="en-US" altLang="ko-KR" sz="2400" dirty="0" smtClean="0"/>
              <a:t>2</a:t>
            </a:r>
            <a:r>
              <a:rPr lang="ko-KR" altLang="en-US" sz="2400" dirty="0" smtClean="0"/>
              <a:t>장에서의 </a:t>
            </a:r>
            <a:r>
              <a:rPr lang="ko-KR" altLang="en-US" sz="2400" dirty="0" err="1" smtClean="0"/>
              <a:t>다니엘의</a:t>
            </a:r>
            <a:r>
              <a:rPr lang="ko-KR" altLang="en-US" sz="2400" dirty="0" smtClean="0"/>
              <a:t> 등장은 </a:t>
            </a:r>
            <a:r>
              <a:rPr lang="ko-KR" altLang="en-US" sz="2400" dirty="0" smtClean="0">
                <a:solidFill>
                  <a:schemeClr val="accent1">
                    <a:lumMod val="75000"/>
                  </a:schemeClr>
                </a:solidFill>
              </a:rPr>
              <a:t>한 줄기 희망의 </a:t>
            </a:r>
            <a:r>
              <a:rPr lang="ko-KR" altLang="en-US" sz="2400" dirty="0" smtClean="0"/>
              <a:t>빛으로 새로운 </a:t>
            </a:r>
            <a:r>
              <a:rPr lang="ko-KR" altLang="en-US" sz="2400" b="1" dirty="0" smtClean="0">
                <a:solidFill>
                  <a:schemeClr val="accent1">
                    <a:lumMod val="75000"/>
                  </a:schemeClr>
                </a:solidFill>
              </a:rPr>
              <a:t>돌파구를 마련할 </a:t>
            </a:r>
            <a:r>
              <a:rPr lang="ko-KR" altLang="en-US" sz="2400" dirty="0" smtClean="0"/>
              <a:t>것이라는 </a:t>
            </a:r>
            <a:r>
              <a:rPr lang="ko-KR" altLang="en-US" sz="2400" dirty="0" smtClean="0">
                <a:solidFill>
                  <a:srgbClr val="FF0000"/>
                </a:solidFill>
              </a:rPr>
              <a:t>독자들에게 기대를 열어주고 </a:t>
            </a:r>
            <a:r>
              <a:rPr lang="ko-KR" altLang="en-US" sz="2400" dirty="0" smtClean="0"/>
              <a:t>있다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-</a:t>
            </a:r>
            <a:r>
              <a:rPr lang="ko-KR" altLang="en-US" sz="2400" dirty="0" err="1" smtClean="0"/>
              <a:t>다니엘은</a:t>
            </a:r>
            <a:r>
              <a:rPr lang="ko-KR" altLang="en-US" sz="2400" dirty="0" smtClean="0"/>
              <a:t> 이성적인 인물이었다</a:t>
            </a:r>
            <a:r>
              <a:rPr lang="en-US" altLang="ko-KR" sz="2400" dirty="0" smtClean="0"/>
              <a:t>.</a:t>
            </a:r>
            <a:endParaRPr lang="ko-KR" altLang="en-US" sz="2400" dirty="0" smtClean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7119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  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제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장면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:  </a:t>
            </a:r>
            <a:r>
              <a:rPr lang="ko-KR" altLang="en-US" sz="2400" b="1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다니엘의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 등장과 활동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(14-24)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5055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16.</a:t>
            </a:r>
            <a:r>
              <a:rPr lang="ko-KR" altLang="en-US" sz="2400" b="1" dirty="0" err="1" smtClean="0"/>
              <a:t>다니엘이</a:t>
            </a:r>
            <a:r>
              <a:rPr lang="ko-KR" altLang="en-US" sz="2400" b="1" dirty="0" smtClean="0"/>
              <a:t> 들어가서 왕께 구하기를 </a:t>
            </a:r>
            <a:r>
              <a:rPr lang="ko-KR" altLang="en-US" sz="2400" b="1" u="sng" dirty="0" smtClean="0"/>
              <a:t>시간을 주시면</a:t>
            </a:r>
            <a:r>
              <a:rPr lang="ko-KR" altLang="en-US" sz="2400" b="1" dirty="0" smtClean="0"/>
              <a:t> 왕에게 그 해석을 알려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</a:t>
            </a:r>
            <a:r>
              <a:rPr lang="ko-KR" altLang="en-US" sz="2400" b="1" dirty="0" smtClean="0"/>
              <a:t> </a:t>
            </a:r>
            <a:r>
              <a:rPr lang="ko-KR" altLang="en-US" sz="2400" b="1" dirty="0" err="1" smtClean="0"/>
              <a:t>드리리이다</a:t>
            </a:r>
            <a:r>
              <a:rPr lang="ko-KR" altLang="en-US" sz="2400" b="1" dirty="0" smtClean="0"/>
              <a:t> 하니라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endParaRPr lang="ko-KR" altLang="en-US" sz="1050" dirty="0" smtClean="0"/>
          </a:p>
          <a:p>
            <a:r>
              <a:rPr lang="en-US" altLang="ko-KR" sz="2400" dirty="0" smtClean="0"/>
              <a:t>-</a:t>
            </a:r>
            <a:r>
              <a:rPr lang="ko-KR" altLang="en-US" sz="2400" dirty="0" smtClean="0"/>
              <a:t>본문의 의도</a:t>
            </a:r>
            <a:r>
              <a:rPr lang="en-US" altLang="ko-KR" sz="2400" dirty="0" smtClean="0"/>
              <a:t>:</a:t>
            </a:r>
          </a:p>
          <a:p>
            <a:r>
              <a:rPr lang="ko-KR" altLang="en-US" sz="2400" dirty="0" err="1" smtClean="0">
                <a:solidFill>
                  <a:srgbClr val="FF0000"/>
                </a:solidFill>
              </a:rPr>
              <a:t>다니엘은</a:t>
            </a:r>
            <a:r>
              <a:rPr lang="ko-KR" altLang="en-US" sz="2400" dirty="0" smtClean="0">
                <a:solidFill>
                  <a:srgbClr val="FF0000"/>
                </a:solidFill>
              </a:rPr>
              <a:t> 구별된 인물이다</a:t>
            </a:r>
            <a:r>
              <a:rPr lang="en-US" altLang="ko-KR" sz="2400" dirty="0" smtClean="0"/>
              <a:t>:</a:t>
            </a:r>
          </a:p>
          <a:p>
            <a:r>
              <a:rPr lang="en-US" altLang="ko-KR" sz="2400" dirty="0" smtClean="0"/>
              <a:t>16</a:t>
            </a:r>
            <a:r>
              <a:rPr lang="ko-KR" altLang="en-US" sz="2400" dirty="0" smtClean="0"/>
              <a:t>절에 보면  왕께 구하기를 시간을 주시면 왕에게 그 해석을 알려드리겠다고 하고 있다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-</a:t>
            </a:r>
            <a:r>
              <a:rPr lang="ko-KR" altLang="en-US" sz="2400" dirty="0" smtClean="0"/>
              <a:t>즉흥적으로 해결 방안을 제시하지 않고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이성적으로 침착하게 대처하는 모습으로 그려진다</a:t>
            </a:r>
            <a:r>
              <a:rPr lang="en-US" altLang="ko-KR" sz="2400" dirty="0" smtClean="0"/>
              <a:t>.</a:t>
            </a:r>
          </a:p>
          <a:p>
            <a:pPr>
              <a:buFontTx/>
              <a:buChar char="-"/>
            </a:pPr>
            <a:r>
              <a:rPr lang="ko-KR" altLang="en-US" sz="2400" dirty="0" smtClean="0"/>
              <a:t>또한 </a:t>
            </a:r>
            <a:r>
              <a:rPr lang="ko-KR" altLang="en-US" sz="2400" dirty="0" err="1" smtClean="0"/>
              <a:t>다니엘은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자발적으로 </a:t>
            </a:r>
            <a:r>
              <a:rPr lang="ko-KR" altLang="en-US" sz="2400" dirty="0" smtClean="0">
                <a:solidFill>
                  <a:srgbClr val="0070C0"/>
                </a:solidFill>
              </a:rPr>
              <a:t>왕의 꿈을 풀기 위해 </a:t>
            </a:r>
            <a:r>
              <a:rPr lang="ko-KR" altLang="en-US" sz="2400" dirty="0" smtClean="0">
                <a:solidFill>
                  <a:srgbClr val="FF0000"/>
                </a:solidFill>
              </a:rPr>
              <a:t>등장</a:t>
            </a:r>
            <a:r>
              <a:rPr lang="ko-KR" altLang="en-US" sz="2400" dirty="0" smtClean="0"/>
              <a:t>했다는 것은 하나님이 함께 하신다는 </a:t>
            </a:r>
            <a:r>
              <a:rPr lang="ko-KR" altLang="en-US" sz="2400" dirty="0" smtClean="0">
                <a:solidFill>
                  <a:srgbClr val="FF0000"/>
                </a:solidFill>
              </a:rPr>
              <a:t>절대적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>
                <a:solidFill>
                  <a:srgbClr val="0070C0"/>
                </a:solidFill>
              </a:rPr>
              <a:t>확신</a:t>
            </a:r>
            <a:r>
              <a:rPr lang="ko-KR" altLang="en-US" sz="2400" dirty="0" err="1" smtClean="0"/>
              <a:t>안에서의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담대한 신앙의 모습이라 </a:t>
            </a:r>
            <a:r>
              <a:rPr lang="ko-KR" altLang="en-US" sz="2400" dirty="0" smtClean="0"/>
              <a:t>할 수 있다</a:t>
            </a:r>
            <a:r>
              <a:rPr lang="en-US" altLang="ko-KR" sz="2400" dirty="0" smtClean="0"/>
              <a:t>.</a:t>
            </a:r>
          </a:p>
          <a:p>
            <a:pPr>
              <a:buFontTx/>
              <a:buChar char="-"/>
            </a:pPr>
            <a:r>
              <a:rPr lang="ko-KR" altLang="en-US" sz="2400" dirty="0" smtClean="0"/>
              <a:t>본문은 이런 </a:t>
            </a:r>
            <a:r>
              <a:rPr lang="ko-KR" altLang="en-US" sz="2400" dirty="0" err="1" smtClean="0"/>
              <a:t>다니엘의</a:t>
            </a:r>
            <a:r>
              <a:rPr lang="ko-KR" altLang="en-US" sz="2400" dirty="0" smtClean="0"/>
              <a:t> 모습을 통해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다니엘의</a:t>
            </a:r>
            <a:r>
              <a:rPr lang="ko-KR" altLang="en-US" sz="2400" dirty="0" smtClean="0">
                <a:solidFill>
                  <a:srgbClr val="FF0000"/>
                </a:solidFill>
              </a:rPr>
              <a:t> 지혜가 </a:t>
            </a:r>
            <a:r>
              <a:rPr lang="ko-KR" altLang="en-US" sz="2400" dirty="0" err="1" smtClean="0"/>
              <a:t>바벨론의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모든 박사들 </a:t>
            </a:r>
            <a:r>
              <a:rPr lang="ko-KR" altLang="en-US" sz="2400" dirty="0" smtClean="0"/>
              <a:t>보다 </a:t>
            </a:r>
            <a:r>
              <a:rPr lang="ko-KR" altLang="en-US" sz="2400" dirty="0" smtClean="0">
                <a:solidFill>
                  <a:srgbClr val="FF0000"/>
                </a:solidFill>
              </a:rPr>
              <a:t>뛰어</a:t>
            </a:r>
            <a:r>
              <a:rPr lang="ko-KR" altLang="en-US" sz="2400" dirty="0" smtClean="0"/>
              <a:t>나고 </a:t>
            </a:r>
            <a:r>
              <a:rPr lang="ko-KR" altLang="en-US" sz="2400" dirty="0" smtClean="0">
                <a:solidFill>
                  <a:srgbClr val="FF0000"/>
                </a:solidFill>
              </a:rPr>
              <a:t>능가</a:t>
            </a:r>
            <a:r>
              <a:rPr lang="ko-KR" altLang="en-US" sz="2400" dirty="0" smtClean="0"/>
              <a:t>한다는 </a:t>
            </a:r>
            <a:r>
              <a:rPr lang="ko-KR" altLang="en-US" sz="2400" dirty="0" smtClean="0">
                <a:solidFill>
                  <a:srgbClr val="FF0000"/>
                </a:solidFill>
              </a:rPr>
              <a:t>점</a:t>
            </a:r>
            <a:r>
              <a:rPr lang="ko-KR" altLang="en-US" sz="2400" dirty="0" smtClean="0"/>
              <a:t>을 강조하기 위해 사건의 진행 상황을 간결하게 처리하고 있으며</a:t>
            </a:r>
            <a:r>
              <a:rPr lang="en-US" altLang="ko-KR" sz="2400" dirty="0" smtClean="0"/>
              <a:t>, </a:t>
            </a:r>
            <a:r>
              <a:rPr lang="ko-KR" altLang="en-US" sz="2400" b="1" dirty="0" err="1" smtClean="0">
                <a:solidFill>
                  <a:srgbClr val="36B9FA"/>
                </a:solidFill>
              </a:rPr>
              <a:t>다니엘</a:t>
            </a:r>
            <a:r>
              <a:rPr lang="ko-KR" altLang="en-US" sz="2400" dirty="0" err="1" smtClean="0"/>
              <a:t>이</a:t>
            </a:r>
            <a:r>
              <a:rPr lang="ko-KR" altLang="en-US" sz="2400" dirty="0" smtClean="0"/>
              <a:t> 왕의 </a:t>
            </a:r>
            <a:r>
              <a:rPr lang="ko-KR" altLang="en-US" sz="2400" b="1" dirty="0" err="1" smtClean="0">
                <a:solidFill>
                  <a:srgbClr val="FF0000"/>
                </a:solidFill>
              </a:rPr>
              <a:t>꿈풀이</a:t>
            </a:r>
            <a:r>
              <a:rPr lang="ko-KR" altLang="en-US" sz="2400" dirty="0" err="1" smtClean="0"/>
              <a:t>에</a:t>
            </a:r>
            <a:r>
              <a:rPr lang="ko-KR" altLang="en-US" sz="2400" dirty="0" smtClean="0"/>
              <a:t> 상당한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자신감</a:t>
            </a:r>
            <a:r>
              <a:rPr lang="ko-KR" altLang="en-US" sz="2400" dirty="0" smtClean="0"/>
              <a:t>을 보인다는 </a:t>
            </a:r>
            <a:r>
              <a:rPr lang="ko-KR" altLang="en-US" sz="2400" dirty="0" smtClean="0">
                <a:solidFill>
                  <a:srgbClr val="FF0000"/>
                </a:solidFill>
              </a:rPr>
              <a:t>점</a:t>
            </a:r>
            <a:r>
              <a:rPr lang="ko-KR" altLang="en-US" sz="2400" dirty="0" smtClean="0"/>
              <a:t>을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부각</a:t>
            </a:r>
            <a:r>
              <a:rPr lang="ko-KR" altLang="en-US" sz="2400" dirty="0" smtClean="0"/>
              <a:t>시키고 있다</a:t>
            </a:r>
            <a:r>
              <a:rPr lang="en-US" altLang="ko-KR" sz="2400" dirty="0" smtClean="0"/>
              <a:t>.</a:t>
            </a:r>
            <a:endParaRPr lang="ko-KR" altLang="en-US" sz="2400" dirty="0" smtClean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7119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  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제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장면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:  </a:t>
            </a:r>
            <a:r>
              <a:rPr lang="ko-KR" altLang="en-US" sz="2400" b="1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다니엘의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 등장과 활동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(14-24)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629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16.</a:t>
            </a:r>
            <a:r>
              <a:rPr lang="ko-KR" altLang="en-US" sz="2400" b="1" dirty="0" err="1" smtClean="0"/>
              <a:t>다니엘이</a:t>
            </a:r>
            <a:r>
              <a:rPr lang="ko-KR" altLang="en-US" sz="2400" b="1" dirty="0" smtClean="0"/>
              <a:t> 들어가서 왕께 구하기를 </a:t>
            </a:r>
            <a:r>
              <a:rPr lang="ko-KR" altLang="en-US" sz="2400" b="1" u="sng" dirty="0" smtClean="0"/>
              <a:t>시간을 주시면</a:t>
            </a:r>
            <a:r>
              <a:rPr lang="ko-KR" altLang="en-US" sz="2400" b="1" dirty="0" smtClean="0"/>
              <a:t> 왕에게 그 해석을 알려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</a:t>
            </a:r>
            <a:r>
              <a:rPr lang="ko-KR" altLang="en-US" sz="2400" b="1" dirty="0" smtClean="0"/>
              <a:t> </a:t>
            </a:r>
            <a:r>
              <a:rPr lang="ko-KR" altLang="en-US" sz="2400" b="1" dirty="0" err="1" smtClean="0"/>
              <a:t>드리리이다</a:t>
            </a:r>
            <a:r>
              <a:rPr lang="ko-KR" altLang="en-US" sz="2400" b="1" dirty="0" smtClean="0"/>
              <a:t> 하니라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endParaRPr lang="ko-KR" altLang="en-US" sz="300" dirty="0" smtClean="0"/>
          </a:p>
          <a:p>
            <a:r>
              <a:rPr lang="en-US" altLang="ko-KR" sz="2400" dirty="0" smtClean="0"/>
              <a:t>-</a:t>
            </a:r>
            <a:r>
              <a:rPr lang="ko-KR" altLang="en-US" sz="2400" dirty="0" smtClean="0"/>
              <a:t>본문의 의도</a:t>
            </a:r>
            <a:r>
              <a:rPr lang="en-US" altLang="ko-KR" sz="2400" dirty="0" smtClean="0"/>
              <a:t>:</a:t>
            </a:r>
          </a:p>
          <a:p>
            <a:r>
              <a:rPr lang="ko-KR" altLang="en-US" sz="2400" dirty="0" err="1" smtClean="0">
                <a:solidFill>
                  <a:srgbClr val="FF0000"/>
                </a:solidFill>
              </a:rPr>
              <a:t>다니엘은</a:t>
            </a:r>
            <a:r>
              <a:rPr lang="ko-KR" altLang="en-US" sz="2400" dirty="0" smtClean="0">
                <a:solidFill>
                  <a:srgbClr val="FF0000"/>
                </a:solidFill>
              </a:rPr>
              <a:t> 구별된 인물이다</a:t>
            </a:r>
            <a:r>
              <a:rPr lang="en-US" altLang="ko-KR" sz="2400" dirty="0" smtClean="0"/>
              <a:t>: </a:t>
            </a:r>
            <a:r>
              <a:rPr lang="ko-KR" altLang="en-US" sz="2400" dirty="0" err="1" smtClean="0"/>
              <a:t>다니엘은</a:t>
            </a:r>
            <a:r>
              <a:rPr lang="ko-KR" altLang="en-US" sz="2400" dirty="0" smtClean="0"/>
              <a:t> 침착한 상황대처를 통해 오히려 왕의 요구가</a:t>
            </a:r>
            <a:endParaRPr lang="en-US" altLang="ko-KR" sz="2400" dirty="0" smtClean="0"/>
          </a:p>
          <a:p>
            <a:r>
              <a:rPr lang="en-US" altLang="ko-KR" sz="2400" dirty="0" smtClean="0"/>
              <a:t> </a:t>
            </a:r>
            <a:r>
              <a:rPr lang="ko-KR" altLang="en-US" sz="2400" dirty="0" smtClean="0"/>
              <a:t> 부당함을 지적하고 있다</a:t>
            </a:r>
            <a:r>
              <a:rPr lang="en-US" altLang="ko-KR" sz="2400" dirty="0" smtClean="0"/>
              <a:t>.</a:t>
            </a:r>
          </a:p>
          <a:p>
            <a:endParaRPr lang="en-US" altLang="ko-KR" sz="400" dirty="0" smtClean="0"/>
          </a:p>
          <a:p>
            <a:pPr>
              <a:buFontTx/>
              <a:buChar char="-"/>
            </a:pPr>
            <a:r>
              <a:rPr lang="en-US" altLang="ko-KR" sz="2400" dirty="0" smtClean="0"/>
              <a:t>15</a:t>
            </a:r>
            <a:r>
              <a:rPr lang="ko-KR" altLang="en-US" sz="2400" dirty="0" smtClean="0"/>
              <a:t>절에서 </a:t>
            </a:r>
            <a:r>
              <a:rPr lang="ko-KR" altLang="en-US" sz="2400" dirty="0" err="1" smtClean="0"/>
              <a:t>다니엘은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아리옥의</a:t>
            </a:r>
            <a:r>
              <a:rPr lang="ko-KR" altLang="en-US" sz="2400" dirty="0" smtClean="0"/>
              <a:t> 말을 듣고 왕의 명령은 경솔한 것으로 꿈 풀이를</a:t>
            </a:r>
            <a:endParaRPr lang="en-US" altLang="ko-KR" sz="2400" dirty="0" smtClean="0"/>
          </a:p>
          <a:p>
            <a:r>
              <a:rPr lang="en-US" altLang="ko-KR" sz="2400" dirty="0" smtClean="0"/>
              <a:t> </a:t>
            </a:r>
            <a:r>
              <a:rPr lang="ko-KR" altLang="en-US" sz="2400" dirty="0" smtClean="0"/>
              <a:t> 못한 것이 살해할 동기가 될 수 없다는 것을 지적하고 있다</a:t>
            </a:r>
            <a:r>
              <a:rPr lang="en-US" altLang="ko-KR" sz="2400" dirty="0" smtClean="0"/>
              <a:t>.</a:t>
            </a:r>
          </a:p>
          <a:p>
            <a:endParaRPr lang="en-US" altLang="ko-KR" sz="500" dirty="0" smtClean="0"/>
          </a:p>
          <a:p>
            <a:pPr>
              <a:buFontTx/>
              <a:buChar char="-"/>
            </a:pPr>
            <a:r>
              <a:rPr lang="ko-KR" altLang="en-US" sz="2400" dirty="0" smtClean="0"/>
              <a:t>왕의 명령은 항상 공식적인 조서가 꾸며져야 되고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 왕의 인장을 찍어 공표해야 </a:t>
            </a:r>
            <a:endParaRPr lang="en-US" altLang="ko-KR" sz="2400" dirty="0" smtClean="0"/>
          </a:p>
          <a:p>
            <a:r>
              <a:rPr lang="en-US" altLang="ko-KR" sz="2400" dirty="0" smtClean="0"/>
              <a:t>  </a:t>
            </a:r>
            <a:r>
              <a:rPr lang="ko-KR" altLang="en-US" sz="2400" dirty="0" smtClean="0"/>
              <a:t>정식적인 효력을 가질 수 있는데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이런 절차를 왕은 무시했다는 것을 </a:t>
            </a:r>
            <a:endParaRPr lang="en-US" altLang="ko-KR" sz="2400" dirty="0" smtClean="0"/>
          </a:p>
          <a:p>
            <a:r>
              <a:rPr lang="en-US" altLang="ko-KR" sz="2400" dirty="0" smtClean="0"/>
              <a:t>  </a:t>
            </a:r>
            <a:r>
              <a:rPr lang="ko-KR" altLang="en-US" sz="2400" dirty="0" smtClean="0"/>
              <a:t>우회적으로 비판한 것이라 할 수 있다</a:t>
            </a:r>
            <a:r>
              <a:rPr lang="en-US" altLang="ko-KR" sz="2400" dirty="0" smtClean="0"/>
              <a:t>.</a:t>
            </a:r>
          </a:p>
          <a:p>
            <a:endParaRPr lang="en-US" altLang="ko-KR" sz="600" dirty="0" smtClean="0"/>
          </a:p>
          <a:p>
            <a:r>
              <a:rPr lang="en-US" altLang="ko-KR" sz="2400" dirty="0" smtClean="0"/>
              <a:t>-16</a:t>
            </a:r>
            <a:r>
              <a:rPr lang="ko-KR" altLang="en-US" sz="2400" dirty="0" smtClean="0"/>
              <a:t>절에서 시간을 달라는 </a:t>
            </a:r>
            <a:r>
              <a:rPr lang="ko-KR" altLang="en-US" sz="2400" dirty="0" err="1" smtClean="0"/>
              <a:t>다니엘의</a:t>
            </a:r>
            <a:r>
              <a:rPr lang="ko-KR" altLang="en-US" sz="2400" dirty="0" smtClean="0"/>
              <a:t> 요청에서 시간의 개념은 매우 짧은 개념이다</a:t>
            </a:r>
            <a:r>
              <a:rPr lang="en-US" altLang="ko-KR" sz="2400" dirty="0" smtClean="0"/>
              <a:t>.</a:t>
            </a:r>
          </a:p>
          <a:p>
            <a:r>
              <a:rPr lang="ko-KR" altLang="en-US" sz="2400" dirty="0" smtClean="0"/>
              <a:t>  </a:t>
            </a:r>
            <a:r>
              <a:rPr lang="ko-KR" altLang="en-US" sz="2400" dirty="0" smtClean="0">
                <a:solidFill>
                  <a:srgbClr val="FF0000"/>
                </a:solidFill>
              </a:rPr>
              <a:t>시간을 달라는 요청은 </a:t>
            </a:r>
            <a:r>
              <a:rPr lang="ko-KR" altLang="en-US" sz="2400" dirty="0" err="1" smtClean="0"/>
              <a:t>다니엘</a:t>
            </a:r>
            <a:r>
              <a:rPr lang="ko-KR" altLang="en-US" sz="2400" dirty="0" smtClean="0"/>
              <a:t> 자신이 왕의 꿈 풀이를 할 수 있는 것이 아니라</a:t>
            </a:r>
            <a:r>
              <a:rPr lang="en-US" altLang="ko-KR" sz="2400" dirty="0" smtClean="0"/>
              <a:t>  </a:t>
            </a:r>
          </a:p>
          <a:p>
            <a:r>
              <a:rPr lang="ko-KR" altLang="en-US" sz="2400" dirty="0" smtClean="0"/>
              <a:t>  </a:t>
            </a:r>
            <a:r>
              <a:rPr lang="ko-KR" altLang="en-US" sz="2400" dirty="0" smtClean="0">
                <a:solidFill>
                  <a:srgbClr val="FF0000"/>
                </a:solidFill>
              </a:rPr>
              <a:t>하나님</a:t>
            </a:r>
            <a:r>
              <a:rPr lang="ko-KR" altLang="en-US" sz="2400" dirty="0" smtClean="0"/>
              <a:t>으로부터 </a:t>
            </a:r>
            <a:r>
              <a:rPr lang="ko-KR" altLang="en-US" sz="2400" dirty="0" smtClean="0">
                <a:solidFill>
                  <a:srgbClr val="FF0000"/>
                </a:solidFill>
              </a:rPr>
              <a:t>계시를 받아야만 </a:t>
            </a:r>
            <a:r>
              <a:rPr lang="ko-KR" altLang="en-US" sz="2400" dirty="0" smtClean="0"/>
              <a:t>가능하다는 </a:t>
            </a:r>
            <a:r>
              <a:rPr lang="ko-KR" altLang="en-US" sz="2400" dirty="0" smtClean="0">
                <a:solidFill>
                  <a:srgbClr val="FF0000"/>
                </a:solidFill>
              </a:rPr>
              <a:t>신학적 메시지를 암시하고 </a:t>
            </a:r>
            <a:r>
              <a:rPr lang="ko-KR" altLang="en-US" sz="2400" dirty="0" smtClean="0"/>
              <a:t>있는</a:t>
            </a:r>
            <a:endParaRPr lang="en-US" altLang="ko-KR" sz="2400" dirty="0" smtClean="0"/>
          </a:p>
          <a:p>
            <a:r>
              <a:rPr lang="en-US" altLang="ko-KR" sz="2400" dirty="0" smtClean="0"/>
              <a:t>  </a:t>
            </a:r>
            <a:r>
              <a:rPr lang="ko-KR" altLang="en-US" sz="2400" dirty="0" smtClean="0"/>
              <a:t> 것이다</a:t>
            </a:r>
            <a:r>
              <a:rPr lang="en-US" altLang="ko-KR" sz="2400" dirty="0" smtClean="0"/>
              <a:t>.</a:t>
            </a:r>
          </a:p>
          <a:p>
            <a:endParaRPr lang="en-US" altLang="ko-KR" sz="2400" dirty="0" smtClean="0"/>
          </a:p>
          <a:p>
            <a:endParaRPr lang="en-US" altLang="ko-KR" sz="2400" dirty="0" smtClean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7119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  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제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장면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:  </a:t>
            </a:r>
            <a:r>
              <a:rPr lang="ko-KR" altLang="en-US" sz="2400" b="1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다니엘의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 등장과 활동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(14-24)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17.</a:t>
            </a:r>
            <a:r>
              <a:rPr lang="ko-KR" altLang="en-US" sz="2400" b="1" dirty="0" smtClean="0"/>
              <a:t>이에 </a:t>
            </a:r>
            <a:r>
              <a:rPr lang="ko-KR" altLang="en-US" sz="2400" b="1" dirty="0" err="1" smtClean="0"/>
              <a:t>다니엘이</a:t>
            </a:r>
            <a:r>
              <a:rPr lang="ko-KR" altLang="en-US" sz="2400" b="1" dirty="0" smtClean="0"/>
              <a:t> 자기 집으로 돌아가서 그 친구 </a:t>
            </a:r>
            <a:r>
              <a:rPr lang="ko-KR" altLang="en-US" sz="2400" b="1" dirty="0" err="1" smtClean="0"/>
              <a:t>하나냐와</a:t>
            </a:r>
            <a:r>
              <a:rPr lang="ko-KR" altLang="en-US" sz="2400" b="1" dirty="0" smtClean="0"/>
              <a:t> </a:t>
            </a:r>
            <a:r>
              <a:rPr lang="ko-KR" altLang="en-US" sz="2400" b="1" dirty="0" err="1" smtClean="0"/>
              <a:t>미사엘과</a:t>
            </a:r>
            <a:r>
              <a:rPr lang="ko-KR" altLang="en-US" sz="2400" b="1" dirty="0" smtClean="0"/>
              <a:t> </a:t>
            </a:r>
            <a:r>
              <a:rPr lang="ko-KR" altLang="en-US" sz="2400" b="1" dirty="0" err="1" smtClean="0"/>
              <a:t>아사랴에게</a:t>
            </a:r>
            <a:r>
              <a:rPr lang="ko-KR" altLang="en-US" sz="2400" b="1" dirty="0" smtClean="0"/>
              <a:t> 그 일을 알리고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r>
              <a:rPr lang="en-US" altLang="ko-KR" sz="2400" b="1" dirty="0" smtClean="0"/>
              <a:t>18.</a:t>
            </a:r>
            <a:r>
              <a:rPr lang="ko-KR" altLang="en-US" sz="2400" b="1" dirty="0" smtClean="0"/>
              <a:t>하늘에 계신 하나님이 이 은밀한 일에 대하여 불쌍히 여기사 </a:t>
            </a:r>
            <a:r>
              <a:rPr lang="ko-KR" altLang="en-US" sz="2400" b="1" dirty="0" err="1" smtClean="0"/>
              <a:t>다니엘과</a:t>
            </a:r>
            <a:r>
              <a:rPr lang="ko-KR" altLang="en-US" sz="2400" b="1" dirty="0" smtClean="0"/>
              <a:t> 친구들이 </a:t>
            </a:r>
            <a:r>
              <a:rPr lang="ko-KR" altLang="en-US" sz="2400" b="1" dirty="0" err="1" smtClean="0"/>
              <a:t>바벨론의</a:t>
            </a:r>
            <a:r>
              <a:rPr lang="ko-KR" altLang="en-US" sz="2400" b="1" dirty="0" smtClean="0"/>
              <a:t> 다른 </a:t>
            </a:r>
            <a:r>
              <a:rPr lang="ko-KR" altLang="en-US" sz="2400" b="1" dirty="0" err="1" smtClean="0"/>
              <a:t>지혜자들과</a:t>
            </a:r>
            <a:r>
              <a:rPr lang="ko-KR" altLang="en-US" sz="2400" b="1" dirty="0" smtClean="0"/>
              <a:t> 함께 죽임을 당하지 않게 하시기를 그들로 하여금 구하게 하니라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endParaRPr lang="ko-KR" altLang="en-US" sz="300" dirty="0" smtClean="0"/>
          </a:p>
          <a:p>
            <a:r>
              <a:rPr lang="ko-KR" altLang="en-US" sz="2400" dirty="0" smtClean="0"/>
              <a:t>저자의 의도</a:t>
            </a:r>
            <a:r>
              <a:rPr lang="en-US" altLang="ko-KR" sz="2400" dirty="0" smtClean="0"/>
              <a:t>:</a:t>
            </a:r>
          </a:p>
          <a:p>
            <a:r>
              <a:rPr lang="en-US" altLang="ko-KR" sz="2400" dirty="0" smtClean="0"/>
              <a:t>-17</a:t>
            </a:r>
            <a:r>
              <a:rPr lang="ko-KR" altLang="en-US" sz="2400" dirty="0" smtClean="0"/>
              <a:t>절에 </a:t>
            </a:r>
            <a:r>
              <a:rPr lang="ko-KR" altLang="en-US" sz="2400" dirty="0" err="1" smtClean="0">
                <a:solidFill>
                  <a:srgbClr val="36B9FA"/>
                </a:solidFill>
              </a:rPr>
              <a:t>히브리식</a:t>
            </a:r>
            <a:r>
              <a:rPr lang="ko-KR" altLang="en-US" sz="2400" dirty="0" smtClean="0"/>
              <a:t> 이름</a:t>
            </a:r>
            <a:r>
              <a:rPr lang="en-US" altLang="ko-KR" sz="2400" dirty="0" smtClean="0"/>
              <a:t>: </a:t>
            </a:r>
            <a:r>
              <a:rPr lang="ko-KR" altLang="en-US" sz="2400" dirty="0" smtClean="0">
                <a:solidFill>
                  <a:srgbClr val="FF0000"/>
                </a:solidFill>
              </a:rPr>
              <a:t>하나냐</a:t>
            </a:r>
            <a:r>
              <a:rPr lang="en-US" altLang="ko-KR" sz="2400" dirty="0" smtClean="0">
                <a:solidFill>
                  <a:srgbClr val="FF0000"/>
                </a:solidFill>
              </a:rPr>
              <a:t>, </a:t>
            </a:r>
            <a:r>
              <a:rPr lang="ko-KR" altLang="en-US" sz="2400" dirty="0" smtClean="0">
                <a:solidFill>
                  <a:srgbClr val="FF0000"/>
                </a:solidFill>
              </a:rPr>
              <a:t>미사엘</a:t>
            </a:r>
            <a:r>
              <a:rPr lang="en-US" altLang="ko-KR" sz="2400" dirty="0" smtClean="0">
                <a:solidFill>
                  <a:srgbClr val="FF0000"/>
                </a:solidFill>
              </a:rPr>
              <a:t>, </a:t>
            </a:r>
            <a:r>
              <a:rPr lang="ko-KR" altLang="en-US" sz="2400" dirty="0" smtClean="0">
                <a:solidFill>
                  <a:srgbClr val="FF0000"/>
                </a:solidFill>
              </a:rPr>
              <a:t>아사랴</a:t>
            </a:r>
            <a:r>
              <a:rPr lang="en-US" altLang="ko-KR" sz="24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altLang="ko-KR" sz="2400" dirty="0" smtClean="0"/>
              <a:t>           </a:t>
            </a:r>
            <a:r>
              <a:rPr lang="ko-KR" altLang="en-US" sz="2400" dirty="0" err="1" smtClean="0">
                <a:solidFill>
                  <a:srgbClr val="36B9FA"/>
                </a:solidFill>
              </a:rPr>
              <a:t>바벨론식</a:t>
            </a:r>
            <a:r>
              <a:rPr lang="ko-KR" altLang="en-US" sz="2400" dirty="0" smtClean="0"/>
              <a:t> 이름</a:t>
            </a:r>
            <a:r>
              <a:rPr lang="en-US" altLang="ko-KR" sz="2400" dirty="0" smtClean="0"/>
              <a:t>: </a:t>
            </a:r>
            <a:r>
              <a:rPr lang="ko-KR" altLang="en-US" sz="2400" dirty="0" err="1" smtClean="0"/>
              <a:t>사드락</a:t>
            </a:r>
            <a:r>
              <a:rPr lang="en-US" altLang="ko-KR" sz="2400" dirty="0" smtClean="0"/>
              <a:t>,  </a:t>
            </a:r>
            <a:r>
              <a:rPr lang="ko-KR" altLang="en-US" sz="2400" dirty="0" err="1" smtClean="0"/>
              <a:t>메삭</a:t>
            </a:r>
            <a:r>
              <a:rPr lang="en-US" altLang="ko-KR" sz="2400" dirty="0" smtClean="0"/>
              <a:t>,  </a:t>
            </a:r>
            <a:r>
              <a:rPr lang="ko-KR" altLang="en-US" sz="2400" dirty="0" err="1" smtClean="0"/>
              <a:t>아벳느고</a:t>
            </a:r>
            <a:endParaRPr lang="en-US" altLang="ko-KR" sz="2400" dirty="0" smtClean="0"/>
          </a:p>
          <a:p>
            <a:pPr>
              <a:buFontTx/>
              <a:buChar char="-"/>
            </a:pP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다니엘과</a:t>
            </a:r>
            <a:r>
              <a:rPr lang="ko-KR" altLang="en-US" sz="2400" dirty="0" smtClean="0"/>
              <a:t> 세 친구들이 </a:t>
            </a:r>
            <a:r>
              <a:rPr lang="ko-KR" altLang="en-US" sz="2400" dirty="0" err="1" smtClean="0"/>
              <a:t>바벨론의</a:t>
            </a:r>
            <a:r>
              <a:rPr lang="ko-KR" altLang="en-US" sz="2400" dirty="0" smtClean="0"/>
              <a:t> 교육을 받고 높은 위치에 올랐지만</a:t>
            </a:r>
            <a:r>
              <a:rPr lang="en-US" altLang="ko-KR" sz="2400" dirty="0" smtClean="0"/>
              <a:t>,</a:t>
            </a:r>
          </a:p>
          <a:p>
            <a:r>
              <a:rPr lang="en-US" altLang="ko-KR" sz="2400" dirty="0" smtClean="0"/>
              <a:t>  </a:t>
            </a:r>
            <a:r>
              <a:rPr lang="ko-KR" altLang="en-US" sz="2400" dirty="0" smtClean="0"/>
              <a:t>여전히 </a:t>
            </a:r>
            <a:r>
              <a:rPr lang="ko-KR" altLang="en-US" sz="2400" dirty="0" smtClean="0">
                <a:solidFill>
                  <a:srgbClr val="0070C0"/>
                </a:solidFill>
              </a:rPr>
              <a:t>이스라엘의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전통</a:t>
            </a:r>
            <a:r>
              <a:rPr lang="ko-KR" altLang="en-US" sz="2400" dirty="0" smtClean="0"/>
              <a:t>과 </a:t>
            </a:r>
            <a:r>
              <a:rPr lang="ko-KR" altLang="en-US" sz="2400" dirty="0" smtClean="0">
                <a:solidFill>
                  <a:srgbClr val="FF0000"/>
                </a:solidFill>
              </a:rPr>
              <a:t>문화</a:t>
            </a:r>
            <a:r>
              <a:rPr lang="ko-KR" altLang="en-US" sz="2400" dirty="0" smtClean="0"/>
              <a:t>와 </a:t>
            </a:r>
            <a:r>
              <a:rPr lang="ko-KR" altLang="en-US" sz="2400" dirty="0" smtClean="0">
                <a:solidFill>
                  <a:srgbClr val="FF0000"/>
                </a:solidFill>
              </a:rPr>
              <a:t>종교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즉 </a:t>
            </a:r>
            <a:r>
              <a:rPr lang="ko-KR" altLang="en-US" sz="2400" dirty="0" smtClean="0">
                <a:solidFill>
                  <a:srgbClr val="FF0000"/>
                </a:solidFill>
              </a:rPr>
              <a:t>정체성을 잃어버리지 않았다는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r>
              <a:rPr lang="en-US" altLang="ko-KR" sz="2400" dirty="0" smtClean="0">
                <a:solidFill>
                  <a:srgbClr val="FF0000"/>
                </a:solidFill>
              </a:rPr>
              <a:t>  </a:t>
            </a:r>
            <a:r>
              <a:rPr lang="ko-KR" altLang="en-US" sz="2400" dirty="0" smtClean="0">
                <a:solidFill>
                  <a:srgbClr val="FF0000"/>
                </a:solidFill>
              </a:rPr>
              <a:t> 것을 강조하는 것</a:t>
            </a:r>
            <a:r>
              <a:rPr lang="ko-KR" altLang="en-US" sz="2400" dirty="0" smtClean="0"/>
              <a:t>이다</a:t>
            </a:r>
            <a:r>
              <a:rPr lang="en-US" altLang="ko-KR" sz="2400" dirty="0" smtClean="0"/>
              <a:t>.</a:t>
            </a:r>
          </a:p>
          <a:p>
            <a:endParaRPr lang="en-US" altLang="ko-KR" sz="900" dirty="0" smtClean="0"/>
          </a:p>
          <a:p>
            <a:r>
              <a:rPr lang="en-US" altLang="ko-KR" sz="2400" dirty="0" smtClean="0"/>
              <a:t>- </a:t>
            </a:r>
            <a:r>
              <a:rPr lang="ko-KR" altLang="en-US" sz="2400" dirty="0" smtClean="0"/>
              <a:t>공적인 자리에서는 어쩔 수 없지만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사적인 자리에서는 서로간에 </a:t>
            </a:r>
            <a:r>
              <a:rPr lang="ko-KR" altLang="en-US" sz="2400" dirty="0" err="1" smtClean="0"/>
              <a:t>히브리식</a:t>
            </a:r>
            <a:endParaRPr lang="en-US" altLang="ko-KR" sz="2400" dirty="0" smtClean="0"/>
          </a:p>
          <a:p>
            <a:r>
              <a:rPr lang="en-US" altLang="ko-KR" sz="2400" dirty="0" smtClean="0"/>
              <a:t> </a:t>
            </a:r>
            <a:r>
              <a:rPr lang="ko-KR" altLang="en-US" sz="2400" dirty="0" smtClean="0"/>
              <a:t>  이름을 부르며 </a:t>
            </a:r>
            <a:r>
              <a:rPr lang="ko-KR" altLang="en-US" sz="2400" dirty="0" err="1" smtClean="0"/>
              <a:t>동족의로서의</a:t>
            </a:r>
            <a:r>
              <a:rPr lang="ko-KR" altLang="en-US" sz="2400" dirty="0" smtClean="0"/>
              <a:t> 인간적 교제를 나누고 있었던 것이다</a:t>
            </a:r>
            <a:r>
              <a:rPr lang="en-US" altLang="ko-KR" sz="2400" dirty="0" smtClean="0"/>
              <a:t>. </a:t>
            </a:r>
          </a:p>
          <a:p>
            <a:endParaRPr lang="en-US" altLang="ko-KR" sz="2400" dirty="0" smtClean="0"/>
          </a:p>
          <a:p>
            <a:endParaRPr lang="en-US" altLang="ko-KR" sz="2400" dirty="0" smtClean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7119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  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제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장면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:  </a:t>
            </a:r>
            <a:r>
              <a:rPr lang="ko-KR" altLang="en-US" sz="2400" b="1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다니엘의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 등장과 활동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(14-24)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17.</a:t>
            </a:r>
            <a:r>
              <a:rPr lang="ko-KR" altLang="en-US" sz="2400" b="1" dirty="0" smtClean="0"/>
              <a:t>이에 </a:t>
            </a:r>
            <a:r>
              <a:rPr lang="ko-KR" altLang="en-US" sz="2400" b="1" dirty="0" err="1" smtClean="0"/>
              <a:t>다니엘이</a:t>
            </a:r>
            <a:r>
              <a:rPr lang="ko-KR" altLang="en-US" sz="2400" b="1" dirty="0" smtClean="0"/>
              <a:t> 자기 집으로 돌아가서 그 친구 </a:t>
            </a:r>
            <a:r>
              <a:rPr lang="ko-KR" altLang="en-US" sz="2400" b="1" dirty="0" err="1" smtClean="0"/>
              <a:t>하나냐와</a:t>
            </a:r>
            <a:r>
              <a:rPr lang="ko-KR" altLang="en-US" sz="2400" b="1" dirty="0" smtClean="0"/>
              <a:t> </a:t>
            </a:r>
            <a:r>
              <a:rPr lang="ko-KR" altLang="en-US" sz="2400" b="1" dirty="0" err="1" smtClean="0"/>
              <a:t>미사엘과</a:t>
            </a:r>
            <a:r>
              <a:rPr lang="ko-KR" altLang="en-US" sz="2400" b="1" dirty="0" smtClean="0"/>
              <a:t> </a:t>
            </a:r>
            <a:r>
              <a:rPr lang="ko-KR" altLang="en-US" sz="2400" b="1" dirty="0" err="1" smtClean="0"/>
              <a:t>아사랴에게</a:t>
            </a:r>
            <a:r>
              <a:rPr lang="ko-KR" altLang="en-US" sz="2400" b="1" dirty="0" smtClean="0"/>
              <a:t> 그 일을 알리고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r>
              <a:rPr lang="en-US" altLang="ko-KR" sz="2400" b="1" dirty="0" smtClean="0"/>
              <a:t>18.</a:t>
            </a:r>
            <a:r>
              <a:rPr lang="ko-KR" altLang="en-US" sz="2400" b="1" dirty="0" smtClean="0"/>
              <a:t>하늘에 계신 하나님이 이 은밀한 일에 대하여 불쌍히 여기사 </a:t>
            </a:r>
            <a:r>
              <a:rPr lang="ko-KR" altLang="en-US" sz="2400" b="1" dirty="0" err="1" smtClean="0"/>
              <a:t>다니엘과</a:t>
            </a:r>
            <a:r>
              <a:rPr lang="ko-KR" altLang="en-US" sz="2400" b="1" dirty="0" smtClean="0"/>
              <a:t> 친구들이 </a:t>
            </a:r>
            <a:r>
              <a:rPr lang="ko-KR" altLang="en-US" sz="2400" b="1" dirty="0" err="1" smtClean="0"/>
              <a:t>바벨론의</a:t>
            </a:r>
            <a:r>
              <a:rPr lang="ko-KR" altLang="en-US" sz="2400" b="1" dirty="0" smtClean="0"/>
              <a:t> 다른 </a:t>
            </a:r>
            <a:r>
              <a:rPr lang="ko-KR" altLang="en-US" sz="2400" b="1" dirty="0" err="1" smtClean="0"/>
              <a:t>지혜자들과</a:t>
            </a:r>
            <a:r>
              <a:rPr lang="ko-KR" altLang="en-US" sz="2400" b="1" dirty="0" smtClean="0"/>
              <a:t> 함께 죽임을 당하지 않게 하시기를 그들로 하여금 구하게 하니라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endParaRPr lang="ko-KR" altLang="en-US" sz="300" dirty="0" smtClean="0"/>
          </a:p>
          <a:p>
            <a:r>
              <a:rPr lang="ko-KR" altLang="en-US" sz="2400" b="1" dirty="0" smtClean="0">
                <a:solidFill>
                  <a:srgbClr val="0070C0"/>
                </a:solidFill>
              </a:rPr>
              <a:t>저자의 의도</a:t>
            </a:r>
            <a:r>
              <a:rPr lang="en-US" altLang="ko-KR" sz="2400" b="1" dirty="0" smtClean="0">
                <a:solidFill>
                  <a:srgbClr val="0070C0"/>
                </a:solidFill>
              </a:rPr>
              <a:t>:</a:t>
            </a:r>
          </a:p>
          <a:p>
            <a:r>
              <a:rPr lang="en-US" altLang="ko-KR" sz="2400" dirty="0" smtClean="0"/>
              <a:t>- </a:t>
            </a:r>
            <a:r>
              <a:rPr lang="ko-KR" altLang="en-US" sz="2400" dirty="0" err="1" smtClean="0"/>
              <a:t>다니엘은</a:t>
            </a:r>
            <a:r>
              <a:rPr lang="ko-KR" altLang="en-US" sz="2400" dirty="0" smtClean="0"/>
              <a:t> 오랫동안 신앙적 동지이자 친구로 지냈던 자들에게 상황 설명을 </a:t>
            </a:r>
            <a:endParaRPr lang="en-US" altLang="ko-KR" sz="2400" dirty="0" smtClean="0"/>
          </a:p>
          <a:p>
            <a:r>
              <a:rPr lang="en-US" altLang="ko-KR" sz="2400" dirty="0" smtClean="0"/>
              <a:t>   </a:t>
            </a:r>
            <a:r>
              <a:rPr lang="ko-KR" altLang="en-US" sz="2400" dirty="0" smtClean="0"/>
              <a:t>먼저하고 함께 해결방안을 논의하였다</a:t>
            </a:r>
            <a:r>
              <a:rPr lang="en-US" altLang="ko-KR" sz="2400" dirty="0" smtClean="0"/>
              <a:t>. </a:t>
            </a:r>
          </a:p>
          <a:p>
            <a:pPr>
              <a:buFontTx/>
              <a:buChar char="-"/>
            </a:pPr>
            <a:r>
              <a:rPr lang="ko-KR" altLang="en-US" sz="2400" dirty="0" smtClean="0"/>
              <a:t>이것은 믿음의 인물이 할 수 있는 가장 기본적 행동이다</a:t>
            </a:r>
            <a:r>
              <a:rPr lang="en-US" altLang="ko-KR" sz="2400" dirty="0" smtClean="0"/>
              <a:t>.</a:t>
            </a:r>
          </a:p>
          <a:p>
            <a:pPr>
              <a:buFontTx/>
              <a:buChar char="-"/>
            </a:pPr>
            <a:r>
              <a:rPr lang="en-US" altLang="ko-KR" sz="2400" dirty="0" smtClean="0"/>
              <a:t> </a:t>
            </a:r>
            <a:r>
              <a:rPr lang="ko-KR" altLang="en-US" sz="2400" dirty="0" smtClean="0"/>
              <a:t>혼자만이 무엇인가를 할 수 </a:t>
            </a:r>
            <a:r>
              <a:rPr lang="ko-KR" altLang="en-US" sz="2400" dirty="0" smtClean="0">
                <a:solidFill>
                  <a:srgbClr val="36B9FA"/>
                </a:solidFill>
              </a:rPr>
              <a:t>있다는 </a:t>
            </a:r>
            <a:r>
              <a:rPr lang="ko-KR" altLang="en-US" sz="2400" dirty="0" smtClean="0">
                <a:solidFill>
                  <a:srgbClr val="FF0000"/>
                </a:solidFill>
              </a:rPr>
              <a:t>교만한 자세가 </a:t>
            </a:r>
            <a:r>
              <a:rPr lang="ko-KR" altLang="en-US" sz="2400" dirty="0" smtClean="0">
                <a:solidFill>
                  <a:srgbClr val="36B9FA"/>
                </a:solidFill>
              </a:rPr>
              <a:t>아닌</a:t>
            </a:r>
            <a:r>
              <a:rPr lang="en-US" altLang="ko-KR" sz="2400" dirty="0" smtClean="0"/>
              <a:t>, </a:t>
            </a:r>
            <a:r>
              <a:rPr lang="ko-KR" altLang="en-US" sz="2400" dirty="0" smtClean="0">
                <a:solidFill>
                  <a:srgbClr val="FF0000"/>
                </a:solidFill>
              </a:rPr>
              <a:t>하나님만</a:t>
            </a:r>
            <a:r>
              <a:rPr lang="ko-KR" altLang="en-US" sz="2400" dirty="0" smtClean="0"/>
              <a:t>을 </a:t>
            </a:r>
            <a:endParaRPr lang="en-US" altLang="ko-KR" sz="2400" dirty="0" smtClean="0"/>
          </a:p>
          <a:p>
            <a:r>
              <a:rPr lang="en-US" altLang="ko-KR" sz="2400" dirty="0" smtClean="0"/>
              <a:t>  </a:t>
            </a:r>
            <a:r>
              <a:rPr lang="ko-KR" altLang="en-US" sz="2400" dirty="0" smtClean="0"/>
              <a:t>절대적으로 </a:t>
            </a:r>
            <a:r>
              <a:rPr lang="ko-KR" altLang="en-US" sz="2400" dirty="0" smtClean="0">
                <a:solidFill>
                  <a:srgbClr val="FF0000"/>
                </a:solidFill>
              </a:rPr>
              <a:t>신뢰</a:t>
            </a:r>
            <a:r>
              <a:rPr lang="ko-KR" altLang="en-US" sz="2400" dirty="0" smtClean="0"/>
              <a:t>하고 있는 친구들과의 </a:t>
            </a:r>
            <a:r>
              <a:rPr lang="ko-KR" altLang="en-US" sz="2400" dirty="0" smtClean="0">
                <a:solidFill>
                  <a:srgbClr val="FF0000"/>
                </a:solidFill>
              </a:rPr>
              <a:t>협력을 통해 </a:t>
            </a:r>
            <a:r>
              <a:rPr lang="ko-KR" altLang="en-US" sz="2400" dirty="0" smtClean="0">
                <a:solidFill>
                  <a:srgbClr val="36B9FA"/>
                </a:solidFill>
              </a:rPr>
              <a:t>문제를 풀어 가려는</a:t>
            </a:r>
            <a:endParaRPr lang="en-US" altLang="ko-KR" sz="2400" dirty="0" smtClean="0">
              <a:solidFill>
                <a:srgbClr val="36B9FA"/>
              </a:solidFill>
            </a:endParaRPr>
          </a:p>
          <a:p>
            <a:r>
              <a:rPr lang="en-US" altLang="ko-KR" sz="2400" dirty="0" smtClean="0">
                <a:solidFill>
                  <a:srgbClr val="36B9FA"/>
                </a:solidFill>
              </a:rPr>
              <a:t> </a:t>
            </a:r>
            <a:r>
              <a:rPr lang="ko-KR" altLang="en-US" sz="2400" dirty="0" smtClean="0">
                <a:solidFill>
                  <a:srgbClr val="36B9FA"/>
                </a:solidFill>
              </a:rPr>
              <a:t>  </a:t>
            </a:r>
            <a:r>
              <a:rPr lang="ko-KR" altLang="en-US" sz="2400" dirty="0" smtClean="0">
                <a:solidFill>
                  <a:srgbClr val="FF0000"/>
                </a:solidFill>
              </a:rPr>
              <a:t>삶의 자세를 </a:t>
            </a:r>
            <a:r>
              <a:rPr lang="ko-KR" altLang="en-US" sz="2400" dirty="0" smtClean="0">
                <a:solidFill>
                  <a:srgbClr val="36B9FA"/>
                </a:solidFill>
              </a:rPr>
              <a:t>지닌 것을 </a:t>
            </a:r>
            <a:r>
              <a:rPr lang="ko-KR" altLang="en-US" sz="2400" dirty="0" smtClean="0"/>
              <a:t>보여주는 대목이다</a:t>
            </a:r>
            <a:endParaRPr lang="en-US" altLang="ko-KR" sz="2400" dirty="0" smtClean="0"/>
          </a:p>
          <a:p>
            <a:pPr>
              <a:buFontTx/>
              <a:buChar char="-"/>
            </a:pPr>
            <a:r>
              <a:rPr lang="en-US" altLang="ko-KR" sz="2400" dirty="0" smtClean="0"/>
              <a:t>17-18</a:t>
            </a:r>
            <a:r>
              <a:rPr lang="ko-KR" altLang="en-US" sz="2400" dirty="0" smtClean="0"/>
              <a:t>절 본문은 </a:t>
            </a:r>
            <a:endParaRPr lang="en-US" altLang="ko-KR" sz="2400" dirty="0" smtClean="0"/>
          </a:p>
          <a:p>
            <a:pPr>
              <a:buFontTx/>
              <a:buChar char="-"/>
            </a:pPr>
            <a:r>
              <a:rPr lang="ko-KR" altLang="en-US" sz="2400" dirty="0" smtClean="0">
                <a:solidFill>
                  <a:srgbClr val="36B9FA"/>
                </a:solidFill>
              </a:rPr>
              <a:t>문제해결에 있어 </a:t>
            </a:r>
            <a:r>
              <a:rPr lang="ko-KR" altLang="en-US" sz="2400" dirty="0" smtClean="0"/>
              <a:t>하나님께 </a:t>
            </a:r>
            <a:r>
              <a:rPr lang="ko-KR" altLang="en-US" sz="2400" dirty="0" smtClean="0">
                <a:solidFill>
                  <a:srgbClr val="FF0000"/>
                </a:solidFill>
              </a:rPr>
              <a:t>간절히 간구 하는 방법을 </a:t>
            </a:r>
            <a:r>
              <a:rPr lang="ko-KR" altLang="en-US" sz="2400" dirty="0" smtClean="0"/>
              <a:t>택하였고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이를 위해</a:t>
            </a:r>
            <a:endParaRPr lang="en-US" altLang="ko-KR" sz="2400" dirty="0" smtClean="0"/>
          </a:p>
          <a:p>
            <a:r>
              <a:rPr lang="en-US" altLang="ko-KR" sz="2400" dirty="0" smtClean="0"/>
              <a:t> 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친구들에게 부탁하고 </a:t>
            </a:r>
            <a:r>
              <a:rPr lang="ko-KR" altLang="en-US" sz="2400" dirty="0" smtClean="0"/>
              <a:t>함께 </a:t>
            </a:r>
            <a:r>
              <a:rPr lang="ko-KR" altLang="en-US" sz="2400" dirty="0" smtClean="0">
                <a:solidFill>
                  <a:srgbClr val="FF0000"/>
                </a:solidFill>
              </a:rPr>
              <a:t>기도했음을 강조하고 </a:t>
            </a:r>
            <a:r>
              <a:rPr lang="ko-KR" altLang="en-US" sz="2400" dirty="0" smtClean="0"/>
              <a:t>있다</a:t>
            </a:r>
            <a:r>
              <a:rPr lang="en-US" altLang="ko-KR" sz="2400" dirty="0" smtClean="0"/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7119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  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제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장면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:  </a:t>
            </a:r>
            <a:r>
              <a:rPr lang="ko-KR" altLang="en-US" sz="2400" b="1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다니엘의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 등장과 활동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(14-24)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17.</a:t>
            </a:r>
            <a:r>
              <a:rPr lang="ko-KR" altLang="en-US" sz="2400" b="1" dirty="0" smtClean="0"/>
              <a:t>이에 </a:t>
            </a:r>
            <a:r>
              <a:rPr lang="ko-KR" altLang="en-US" sz="2400" b="1" dirty="0" err="1" smtClean="0"/>
              <a:t>다니엘이</a:t>
            </a:r>
            <a:r>
              <a:rPr lang="ko-KR" altLang="en-US" sz="2400" b="1" dirty="0" smtClean="0"/>
              <a:t> 자기 집으로 돌아가서 그 친구 </a:t>
            </a:r>
            <a:r>
              <a:rPr lang="ko-KR" altLang="en-US" sz="2400" b="1" dirty="0" err="1" smtClean="0"/>
              <a:t>하나냐와</a:t>
            </a:r>
            <a:r>
              <a:rPr lang="ko-KR" altLang="en-US" sz="2400" b="1" dirty="0" smtClean="0"/>
              <a:t> </a:t>
            </a:r>
            <a:r>
              <a:rPr lang="ko-KR" altLang="en-US" sz="2400" b="1" dirty="0" err="1" smtClean="0"/>
              <a:t>미사엘과</a:t>
            </a:r>
            <a:r>
              <a:rPr lang="ko-KR" altLang="en-US" sz="2400" b="1" dirty="0" smtClean="0"/>
              <a:t> </a:t>
            </a:r>
            <a:r>
              <a:rPr lang="ko-KR" altLang="en-US" sz="2400" b="1" dirty="0" err="1" smtClean="0"/>
              <a:t>아사랴에게</a:t>
            </a:r>
            <a:r>
              <a:rPr lang="ko-KR" altLang="en-US" sz="2400" b="1" dirty="0" smtClean="0"/>
              <a:t> 그 일을 알리고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r>
              <a:rPr lang="en-US" altLang="ko-KR" sz="2400" b="1" dirty="0" smtClean="0"/>
              <a:t>18.</a:t>
            </a:r>
            <a:r>
              <a:rPr lang="ko-KR" altLang="en-US" sz="2400" b="1" dirty="0" smtClean="0"/>
              <a:t>하늘에 계신 하나님이 이 은밀한 일에 대하여 불쌍히 여기사 </a:t>
            </a:r>
            <a:r>
              <a:rPr lang="ko-KR" altLang="en-US" sz="2400" b="1" dirty="0" err="1" smtClean="0"/>
              <a:t>다니엘과</a:t>
            </a:r>
            <a:r>
              <a:rPr lang="ko-KR" altLang="en-US" sz="2400" b="1" dirty="0" smtClean="0"/>
              <a:t> 친구들이 </a:t>
            </a:r>
            <a:r>
              <a:rPr lang="ko-KR" altLang="en-US" sz="2400" b="1" dirty="0" err="1" smtClean="0"/>
              <a:t>바벨론의</a:t>
            </a:r>
            <a:r>
              <a:rPr lang="ko-KR" altLang="en-US" sz="2400" b="1" dirty="0" smtClean="0"/>
              <a:t> 다른 </a:t>
            </a:r>
            <a:r>
              <a:rPr lang="ko-KR" altLang="en-US" sz="2400" b="1" dirty="0" err="1" smtClean="0"/>
              <a:t>지혜자들과</a:t>
            </a:r>
            <a:r>
              <a:rPr lang="ko-KR" altLang="en-US" sz="2400" b="1" dirty="0" smtClean="0"/>
              <a:t> 함께 죽임을 당하지 않게 하시기를 그들로 하여금 구하게 하니라</a:t>
            </a:r>
            <a:r>
              <a:rPr lang="en-US" altLang="ko-KR" sz="2400" b="1" dirty="0" smtClean="0"/>
              <a:t>.</a:t>
            </a:r>
          </a:p>
          <a:p>
            <a:r>
              <a:rPr lang="ko-KR" altLang="en-US" sz="2400" b="1" dirty="0" smtClean="0"/>
              <a:t>저자의 의도</a:t>
            </a:r>
            <a:r>
              <a:rPr lang="en-US" altLang="ko-KR" sz="2400" b="1" dirty="0" smtClean="0"/>
              <a:t>:</a:t>
            </a:r>
            <a:endParaRPr lang="ko-KR" altLang="en-US" sz="2400" dirty="0" smtClean="0"/>
          </a:p>
          <a:p>
            <a:endParaRPr lang="ko-KR" altLang="en-US" sz="300" dirty="0" smtClean="0"/>
          </a:p>
          <a:p>
            <a:pPr>
              <a:buFontTx/>
              <a:buChar char="-"/>
            </a:pPr>
            <a:r>
              <a:rPr lang="ko-KR" altLang="en-US" sz="2400" dirty="0" smtClean="0"/>
              <a:t>즉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합심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하는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기도는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 위대한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능력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을 불러일으킨다</a:t>
            </a:r>
            <a:r>
              <a:rPr lang="ko-KR" altLang="en-US" sz="2400" dirty="0" smtClean="0"/>
              <a:t>는 것을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말해주는 것</a:t>
            </a:r>
            <a:r>
              <a:rPr lang="ko-KR" altLang="en-US" sz="2400" dirty="0" smtClean="0"/>
              <a:t>이다</a:t>
            </a:r>
            <a:r>
              <a:rPr lang="en-US" altLang="ko-KR" sz="2400" dirty="0" smtClean="0"/>
              <a:t>.</a:t>
            </a:r>
          </a:p>
          <a:p>
            <a:r>
              <a:rPr lang="ko-KR" altLang="en-US" sz="2400" dirty="0" smtClean="0">
                <a:solidFill>
                  <a:srgbClr val="FF0000"/>
                </a:solidFill>
              </a:rPr>
              <a:t>종합해보면</a:t>
            </a:r>
            <a:r>
              <a:rPr lang="en-US" altLang="ko-KR" sz="24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ko-KR" altLang="en-US" sz="2400" b="1" dirty="0" smtClean="0">
                <a:solidFill>
                  <a:srgbClr val="0070C0"/>
                </a:solidFill>
              </a:rPr>
              <a:t>하늘에 계신 하나님이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긍휼</a:t>
            </a:r>
            <a:r>
              <a:rPr lang="ko-KR" altLang="en-US" sz="2400" dirty="0" smtClean="0"/>
              <a:t>과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자비</a:t>
            </a:r>
            <a:r>
              <a:rPr lang="ko-KR" altLang="en-US" sz="2400" dirty="0" smtClean="0"/>
              <a:t>를 </a:t>
            </a:r>
            <a:r>
              <a:rPr lang="ko-KR" altLang="en-US" sz="2400" dirty="0" smtClean="0">
                <a:solidFill>
                  <a:srgbClr val="FF0000"/>
                </a:solidFill>
              </a:rPr>
              <a:t>베푸실 때</a:t>
            </a:r>
            <a:r>
              <a:rPr lang="ko-KR" altLang="en-US" sz="2400" dirty="0" smtClean="0"/>
              <a:t>에만 </a:t>
            </a:r>
            <a:r>
              <a:rPr lang="ko-KR" altLang="en-US" sz="2400" dirty="0" smtClean="0">
                <a:solidFill>
                  <a:srgbClr val="FF0000"/>
                </a:solidFill>
              </a:rPr>
              <a:t>은밀</a:t>
            </a:r>
            <a:r>
              <a:rPr lang="ko-KR" altLang="en-US" sz="2400" dirty="0" smtClean="0"/>
              <a:t>한 일이 </a:t>
            </a:r>
            <a:r>
              <a:rPr lang="ko-KR" altLang="en-US" sz="2400" dirty="0" smtClean="0">
                <a:solidFill>
                  <a:srgbClr val="0070C0"/>
                </a:solidFill>
              </a:rPr>
              <a:t>밝혀질 것이고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다니엘과</a:t>
            </a:r>
            <a:r>
              <a:rPr lang="ko-KR" altLang="en-US" sz="2400" dirty="0" smtClean="0"/>
              <a:t> 동무들이 </a:t>
            </a:r>
            <a:r>
              <a:rPr lang="ko-KR" altLang="en-US" sz="2400" dirty="0" err="1" smtClean="0"/>
              <a:t>바벨론의</a:t>
            </a:r>
            <a:r>
              <a:rPr lang="ko-KR" altLang="en-US" sz="2400" dirty="0" smtClean="0"/>
              <a:t> 다른 박사와 함께 </a:t>
            </a:r>
            <a:r>
              <a:rPr lang="ko-KR" altLang="en-US" sz="2400" dirty="0" smtClean="0">
                <a:solidFill>
                  <a:srgbClr val="0070C0"/>
                </a:solidFill>
              </a:rPr>
              <a:t>죽지 않게 될 것임을 </a:t>
            </a:r>
            <a:r>
              <a:rPr lang="ko-KR" altLang="en-US" sz="2400" dirty="0" smtClean="0"/>
              <a:t>친구들에게 말해 주고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 이 </a:t>
            </a:r>
            <a:r>
              <a:rPr lang="ko-KR" altLang="en-US" sz="2400" dirty="0" err="1" smtClean="0"/>
              <a:t>두가지</a:t>
            </a:r>
            <a:r>
              <a:rPr lang="ko-KR" altLang="en-US" sz="2400" dirty="0" smtClean="0"/>
              <a:t> 문제를 해결해 줄 것을 간구해 달라고 요청한 것이다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7119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  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제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장면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:  </a:t>
            </a:r>
            <a:r>
              <a:rPr lang="ko-KR" altLang="en-US" sz="2400" b="1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다니엘의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 등장과 활동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(14-24)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59170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19.</a:t>
            </a:r>
            <a:r>
              <a:rPr lang="ko-KR" altLang="en-US" sz="2400" b="1" dirty="0" smtClean="0"/>
              <a:t>이에 이 은밀한 것이 밤에 환상으로 </a:t>
            </a:r>
            <a:r>
              <a:rPr lang="ko-KR" altLang="en-US" sz="2400" b="1" dirty="0" err="1" smtClean="0"/>
              <a:t>다니엘에게</a:t>
            </a:r>
            <a:r>
              <a:rPr lang="ko-KR" altLang="en-US" sz="2400" b="1" dirty="0" smtClean="0"/>
              <a:t> 나타나 보이매 </a:t>
            </a:r>
            <a:r>
              <a:rPr lang="ko-KR" altLang="en-US" sz="2400" b="1" dirty="0" err="1" smtClean="0"/>
              <a:t>다니엘이</a:t>
            </a:r>
            <a:r>
              <a:rPr lang="ko-KR" altLang="en-US" sz="2400" b="1" dirty="0" smtClean="0"/>
              <a:t> 하늘에 계신 하나님을 </a:t>
            </a:r>
            <a:r>
              <a:rPr lang="ko-KR" altLang="en-US" sz="2400" b="1" dirty="0" err="1" smtClean="0"/>
              <a:t>찬송하니라</a:t>
            </a:r>
            <a:r>
              <a:rPr lang="en-US" altLang="ko-KR" sz="2400" b="1" dirty="0" smtClean="0"/>
              <a:t>.</a:t>
            </a:r>
          </a:p>
          <a:p>
            <a:pPr>
              <a:buFontTx/>
              <a:buChar char="-"/>
            </a:pPr>
            <a:r>
              <a:rPr lang="ko-KR" altLang="en-US" sz="2400" dirty="0" smtClean="0"/>
              <a:t> 본문은 </a:t>
            </a:r>
            <a:r>
              <a:rPr lang="ko-KR" altLang="en-US" sz="2400" dirty="0" err="1" smtClean="0"/>
              <a:t>다니엘과</a:t>
            </a:r>
            <a:r>
              <a:rPr lang="ko-KR" altLang="en-US" sz="2400" dirty="0" smtClean="0"/>
              <a:t> 그의 친구들의 </a:t>
            </a:r>
            <a:r>
              <a:rPr lang="ko-KR" altLang="en-US" sz="2400" dirty="0" smtClean="0">
                <a:solidFill>
                  <a:srgbClr val="FF0000"/>
                </a:solidFill>
              </a:rPr>
              <a:t>합심기도로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기적</a:t>
            </a:r>
            <a:r>
              <a:rPr lang="ko-KR" altLang="en-US" sz="2400" dirty="0" smtClean="0"/>
              <a:t>이 </a:t>
            </a:r>
            <a:r>
              <a:rPr lang="ko-KR" altLang="en-US" sz="2400" dirty="0" smtClean="0">
                <a:solidFill>
                  <a:srgbClr val="FF0000"/>
                </a:solidFill>
              </a:rPr>
              <a:t>나타났다는</a:t>
            </a:r>
            <a:r>
              <a:rPr lang="ko-KR" altLang="en-US" sz="2400" dirty="0" smtClean="0"/>
              <a:t> 것을</a:t>
            </a:r>
            <a:endParaRPr lang="en-US" altLang="ko-KR" sz="2400" dirty="0" smtClean="0"/>
          </a:p>
          <a:p>
            <a:r>
              <a:rPr lang="en-US" altLang="ko-KR" sz="2400" dirty="0" smtClean="0"/>
              <a:t>  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보도</a:t>
            </a:r>
            <a:r>
              <a:rPr lang="ko-KR" altLang="en-US" sz="2400" dirty="0" smtClean="0"/>
              <a:t>하고 있다</a:t>
            </a:r>
            <a:r>
              <a:rPr lang="en-US" altLang="ko-KR" sz="2400" dirty="0" smtClean="0"/>
              <a:t>.</a:t>
            </a:r>
          </a:p>
          <a:p>
            <a:pPr>
              <a:buFontTx/>
              <a:buChar char="-"/>
            </a:pPr>
            <a:r>
              <a:rPr lang="ko-KR" altLang="en-US" sz="2400" dirty="0" smtClean="0"/>
              <a:t> 은밀한 내용이 </a:t>
            </a:r>
            <a:r>
              <a:rPr lang="ko-KR" altLang="en-US" sz="2400" dirty="0" smtClean="0">
                <a:solidFill>
                  <a:srgbClr val="FF0000"/>
                </a:solidFill>
              </a:rPr>
              <a:t>꿈이</a:t>
            </a:r>
            <a:r>
              <a:rPr lang="ko-KR" altLang="en-US" sz="2400" dirty="0" smtClean="0"/>
              <a:t> 아니라</a:t>
            </a:r>
            <a:r>
              <a:rPr lang="en-US" altLang="ko-KR" sz="2400" dirty="0" smtClean="0"/>
              <a:t>, </a:t>
            </a:r>
            <a:r>
              <a:rPr lang="ko-KR" altLang="en-US" sz="2400" dirty="0" smtClean="0">
                <a:solidFill>
                  <a:srgbClr val="FF0000"/>
                </a:solidFill>
              </a:rPr>
              <a:t>이상을 통해 </a:t>
            </a:r>
            <a:r>
              <a:rPr lang="ko-KR" altLang="en-US" sz="2400" dirty="0" err="1" smtClean="0"/>
              <a:t>다니엘에게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밝혀지게 되었음을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r>
              <a:rPr lang="en-US" altLang="ko-KR" sz="2400" dirty="0" smtClean="0"/>
              <a:t> </a:t>
            </a:r>
            <a:r>
              <a:rPr lang="ko-KR" altLang="en-US" sz="2400" dirty="0" smtClean="0"/>
              <a:t>  </a:t>
            </a:r>
            <a:r>
              <a:rPr lang="ko-KR" altLang="en-US" sz="2400" dirty="0" smtClean="0">
                <a:solidFill>
                  <a:srgbClr val="FF0000"/>
                </a:solidFill>
              </a:rPr>
              <a:t>강조</a:t>
            </a:r>
            <a:r>
              <a:rPr lang="ko-KR" altLang="en-US" sz="2400" dirty="0" smtClean="0"/>
              <a:t>하고 있다</a:t>
            </a:r>
            <a:r>
              <a:rPr lang="en-US" altLang="ko-KR" sz="2400" dirty="0" smtClean="0"/>
              <a:t>.</a:t>
            </a:r>
          </a:p>
          <a:p>
            <a:endParaRPr lang="en-US" altLang="ko-KR" sz="1050" dirty="0" smtClean="0"/>
          </a:p>
          <a:p>
            <a:r>
              <a:rPr lang="ko-KR" altLang="en-US" sz="2400" dirty="0" smtClean="0"/>
              <a:t> </a:t>
            </a:r>
            <a:r>
              <a:rPr lang="en-US" altLang="ko-KR" sz="2400" dirty="0" smtClean="0"/>
              <a:t>- </a:t>
            </a:r>
            <a:r>
              <a:rPr lang="ko-KR" altLang="en-US" sz="2400" dirty="0" smtClean="0">
                <a:solidFill>
                  <a:srgbClr val="FF0000"/>
                </a:solidFill>
              </a:rPr>
              <a:t>하늘에 계신 </a:t>
            </a:r>
            <a:r>
              <a:rPr lang="ko-KR" altLang="en-US" sz="2400" dirty="0" smtClean="0"/>
              <a:t>이란  </a:t>
            </a:r>
            <a:r>
              <a:rPr lang="ko-KR" altLang="en-US" sz="2400" dirty="0" smtClean="0">
                <a:solidFill>
                  <a:srgbClr val="FF0000"/>
                </a:solidFill>
              </a:rPr>
              <a:t>표현</a:t>
            </a:r>
            <a:r>
              <a:rPr lang="ko-KR" altLang="en-US" sz="2400" dirty="0" smtClean="0"/>
              <a:t>은 하나님은 모든 것을 능가하는 분으로 육체의 </a:t>
            </a:r>
            <a:endParaRPr lang="en-US" altLang="ko-KR" sz="2400" dirty="0" smtClean="0"/>
          </a:p>
          <a:p>
            <a:r>
              <a:rPr lang="en-US" altLang="ko-KR" sz="2400" dirty="0" smtClean="0"/>
              <a:t>   </a:t>
            </a:r>
            <a:r>
              <a:rPr lang="ko-KR" altLang="en-US" sz="2400" dirty="0" smtClean="0"/>
              <a:t>영역으로부터 큰 거리를 두고 계신 </a:t>
            </a:r>
            <a:r>
              <a:rPr lang="ko-KR" altLang="en-US" sz="2400" dirty="0" smtClean="0">
                <a:solidFill>
                  <a:srgbClr val="FF0000"/>
                </a:solidFill>
              </a:rPr>
              <a:t>질적으로 </a:t>
            </a:r>
            <a:r>
              <a:rPr lang="ko-KR" altLang="en-US" sz="2400" dirty="0" smtClean="0">
                <a:solidFill>
                  <a:srgbClr val="36B9FA"/>
                </a:solidFill>
              </a:rPr>
              <a:t>인간과 다른 세계에 </a:t>
            </a:r>
            <a:endParaRPr lang="en-US" altLang="ko-KR" sz="2400" dirty="0" smtClean="0">
              <a:solidFill>
                <a:srgbClr val="36B9FA"/>
              </a:solidFill>
            </a:endParaRPr>
          </a:p>
          <a:p>
            <a:r>
              <a:rPr lang="en-US" altLang="ko-KR" sz="2400" dirty="0" smtClean="0"/>
              <a:t>    </a:t>
            </a:r>
            <a:r>
              <a:rPr lang="ko-KR" altLang="en-US" sz="2400" dirty="0" smtClean="0"/>
              <a:t>거주하시는 </a:t>
            </a:r>
            <a:r>
              <a:rPr lang="ko-KR" altLang="en-US" sz="2400" dirty="0" smtClean="0">
                <a:solidFill>
                  <a:srgbClr val="FF0000"/>
                </a:solidFill>
              </a:rPr>
              <a:t>분</a:t>
            </a:r>
            <a:r>
              <a:rPr lang="ko-KR" altLang="en-US" sz="2400" dirty="0" smtClean="0"/>
              <a:t>을 뜻한다</a:t>
            </a:r>
            <a:r>
              <a:rPr lang="en-US" altLang="ko-KR" sz="2400" dirty="0" smtClean="0"/>
              <a:t>.</a:t>
            </a:r>
          </a:p>
          <a:p>
            <a:endParaRPr lang="en-US" altLang="ko-KR" sz="800" dirty="0" smtClean="0"/>
          </a:p>
          <a:p>
            <a:r>
              <a:rPr lang="ko-KR" altLang="en-US" sz="2400" dirty="0" smtClean="0"/>
              <a:t> </a:t>
            </a:r>
            <a:r>
              <a:rPr lang="en-US" altLang="ko-KR" sz="2400" dirty="0" smtClean="0"/>
              <a:t>-</a:t>
            </a:r>
            <a:r>
              <a:rPr lang="ko-KR" altLang="en-US" sz="2400" dirty="0" smtClean="0"/>
              <a:t> 하나님은 모든 인류 역사의 과정을 관찰하시기에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다니엘이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기도할때</a:t>
            </a:r>
            <a:r>
              <a:rPr lang="en-US" altLang="ko-KR" sz="2400" dirty="0" smtClean="0"/>
              <a:t>, </a:t>
            </a:r>
          </a:p>
          <a:p>
            <a:r>
              <a:rPr lang="en-US" altLang="ko-KR" sz="2400" dirty="0" smtClean="0"/>
              <a:t>   </a:t>
            </a:r>
            <a:r>
              <a:rPr lang="ko-KR" altLang="en-US" sz="2400" dirty="0" smtClean="0"/>
              <a:t>즉각적으로 반응하셔서 이상을 보여주셨다는 것이다</a:t>
            </a:r>
            <a:r>
              <a:rPr lang="en-US" altLang="ko-KR" sz="2400" dirty="0" smtClean="0"/>
              <a:t>. </a:t>
            </a:r>
          </a:p>
          <a:p>
            <a:endParaRPr lang="en-US" altLang="ko-KR" sz="1050" dirty="0" smtClean="0"/>
          </a:p>
          <a:p>
            <a:r>
              <a:rPr lang="en-US" altLang="ko-KR" sz="2400" dirty="0" smtClean="0"/>
              <a:t> - </a:t>
            </a:r>
            <a:r>
              <a:rPr lang="ko-KR" altLang="en-US" sz="2400" dirty="0" smtClean="0"/>
              <a:t>그렇기에 </a:t>
            </a:r>
            <a:r>
              <a:rPr lang="ko-KR" altLang="en-US" sz="2400" dirty="0" err="1" smtClean="0"/>
              <a:t>다니엘은</a:t>
            </a:r>
            <a:r>
              <a:rPr lang="ko-KR" altLang="en-US" sz="2400" dirty="0" smtClean="0"/>
              <a:t> 자신에게 보여주신 이상에 대해 아무 의심도 갖지 않고</a:t>
            </a:r>
            <a:endParaRPr lang="en-US" altLang="ko-KR" sz="2400" dirty="0" smtClean="0"/>
          </a:p>
          <a:p>
            <a:r>
              <a:rPr lang="en-US" altLang="ko-KR" sz="2400" dirty="0" smtClean="0"/>
              <a:t>  </a:t>
            </a:r>
            <a:r>
              <a:rPr lang="ko-KR" altLang="en-US" sz="2400" dirty="0" smtClean="0"/>
              <a:t> 기도에 응답하신 하나님을 찬양했던 것이다</a:t>
            </a:r>
            <a:r>
              <a:rPr lang="en-US" altLang="ko-KR" sz="2400" dirty="0" smtClean="0"/>
              <a:t>. </a:t>
            </a:r>
          </a:p>
          <a:p>
            <a:endParaRPr lang="ko-KR" altLang="en-US" sz="2400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7119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  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제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장면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:  </a:t>
            </a:r>
            <a:r>
              <a:rPr lang="ko-KR" altLang="en-US" sz="2400" b="1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다니엘의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 등장과 활동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(14-24)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19.</a:t>
            </a:r>
            <a:r>
              <a:rPr lang="ko-KR" altLang="en-US" sz="2400" b="1" dirty="0" smtClean="0"/>
              <a:t>이에 이 은밀한 것이 밤에 환상으로 </a:t>
            </a:r>
            <a:r>
              <a:rPr lang="ko-KR" altLang="en-US" sz="2400" b="1" dirty="0" err="1" smtClean="0"/>
              <a:t>다니엘에게</a:t>
            </a:r>
            <a:r>
              <a:rPr lang="ko-KR" altLang="en-US" sz="2400" b="1" dirty="0" smtClean="0"/>
              <a:t> 나타나 보이매 </a:t>
            </a:r>
            <a:r>
              <a:rPr lang="ko-KR" altLang="en-US" sz="2400" b="1" dirty="0" err="1" smtClean="0"/>
              <a:t>다니엘이</a:t>
            </a:r>
            <a:r>
              <a:rPr lang="ko-KR" altLang="en-US" sz="2400" b="1" dirty="0" smtClean="0"/>
              <a:t> 하늘에 계신 하나님을 </a:t>
            </a:r>
            <a:r>
              <a:rPr lang="ko-KR" altLang="en-US" sz="2400" b="1" dirty="0" err="1" smtClean="0"/>
              <a:t>찬송하니라</a:t>
            </a:r>
            <a:r>
              <a:rPr lang="en-US" altLang="ko-KR" sz="2400" b="1" dirty="0" smtClean="0"/>
              <a:t>.</a:t>
            </a:r>
          </a:p>
          <a:p>
            <a:pPr>
              <a:buFontTx/>
              <a:buChar char="-"/>
            </a:pPr>
            <a:r>
              <a:rPr lang="ko-KR" altLang="en-US" sz="2400" dirty="0" smtClean="0"/>
              <a:t> </a:t>
            </a:r>
            <a:r>
              <a:rPr lang="en-US" altLang="ko-KR" sz="2400" dirty="0" smtClean="0"/>
              <a:t>18-19</a:t>
            </a:r>
            <a:r>
              <a:rPr lang="ko-KR" altLang="en-US" sz="2400" dirty="0" smtClean="0"/>
              <a:t>절을 보면 분이기가 갑작스럽게 변하는데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독자들로 하여금 </a:t>
            </a:r>
            <a:endParaRPr lang="en-US" altLang="ko-KR" sz="2400" dirty="0" smtClean="0"/>
          </a:p>
          <a:p>
            <a:r>
              <a:rPr lang="en-US" altLang="ko-KR" sz="2400" dirty="0" smtClean="0"/>
              <a:t>   </a:t>
            </a:r>
            <a:r>
              <a:rPr lang="ko-KR" altLang="en-US" sz="2400" dirty="0" smtClean="0"/>
              <a:t>시편의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탄식시</a:t>
            </a:r>
            <a:r>
              <a:rPr lang="ko-KR" altLang="en-US" sz="2400" dirty="0" err="1" smtClean="0"/>
              <a:t>나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감사시</a:t>
            </a:r>
            <a:r>
              <a:rPr lang="ko-KR" altLang="en-US" sz="2400" dirty="0" smtClean="0"/>
              <a:t>의 형식을 생각나게 한다</a:t>
            </a:r>
            <a:r>
              <a:rPr lang="en-US" altLang="ko-KR" sz="2400" dirty="0" smtClean="0"/>
              <a:t>. </a:t>
            </a:r>
          </a:p>
          <a:p>
            <a:endParaRPr lang="en-US" altLang="ko-KR" sz="1200" dirty="0" smtClean="0"/>
          </a:p>
          <a:p>
            <a:r>
              <a:rPr lang="en-US" altLang="ko-KR" sz="2400" dirty="0" smtClean="0"/>
              <a:t>-  </a:t>
            </a:r>
            <a:r>
              <a:rPr lang="ko-KR" altLang="en-US" sz="2400" dirty="0" smtClean="0"/>
              <a:t>또한 연속적으로 차용한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은밀한 것</a:t>
            </a:r>
            <a:r>
              <a:rPr lang="ko-KR" altLang="en-US" sz="2400" dirty="0" smtClean="0"/>
              <a:t>이라는</a:t>
            </a:r>
            <a:r>
              <a:rPr lang="ko-KR" altLang="en-US" sz="2400" dirty="0" smtClean="0">
                <a:solidFill>
                  <a:srgbClr val="FF0000"/>
                </a:solidFill>
              </a:rPr>
              <a:t> 표현은 </a:t>
            </a:r>
            <a:r>
              <a:rPr lang="ko-KR" altLang="en-US" sz="2400" dirty="0" smtClean="0"/>
              <a:t>이스라엘 사람들에겐</a:t>
            </a:r>
            <a:endParaRPr lang="en-US" altLang="ko-KR" sz="2400" dirty="0" smtClean="0"/>
          </a:p>
          <a:p>
            <a:r>
              <a:rPr lang="en-US" altLang="ko-KR" sz="2400" dirty="0" smtClean="0"/>
              <a:t>    </a:t>
            </a:r>
            <a:r>
              <a:rPr lang="ko-KR" altLang="en-US" sz="2400" dirty="0" smtClean="0"/>
              <a:t> 낯선 개념이다</a:t>
            </a:r>
            <a:r>
              <a:rPr lang="en-US" altLang="ko-KR" sz="2400" dirty="0" smtClean="0"/>
              <a:t>.</a:t>
            </a:r>
          </a:p>
          <a:p>
            <a:endParaRPr lang="en-US" altLang="ko-KR" sz="1000" dirty="0" smtClean="0"/>
          </a:p>
          <a:p>
            <a:r>
              <a:rPr lang="en-US" altLang="ko-KR" sz="2400" dirty="0" smtClean="0"/>
              <a:t>   -&gt; </a:t>
            </a:r>
            <a:r>
              <a:rPr lang="ko-KR" altLang="en-US" sz="2400" dirty="0" smtClean="0">
                <a:solidFill>
                  <a:srgbClr val="FF0000"/>
                </a:solidFill>
              </a:rPr>
              <a:t>페르시아</a:t>
            </a:r>
            <a:r>
              <a:rPr lang="ko-KR" altLang="en-US" sz="2400" dirty="0" smtClean="0"/>
              <a:t>에서 </a:t>
            </a:r>
            <a:r>
              <a:rPr lang="ko-KR" altLang="en-US" sz="2400" dirty="0" smtClean="0">
                <a:solidFill>
                  <a:srgbClr val="00B0F0"/>
                </a:solidFill>
              </a:rPr>
              <a:t>차용</a:t>
            </a:r>
            <a:r>
              <a:rPr lang="ko-KR" altLang="en-US" sz="2400" dirty="0" smtClean="0"/>
              <a:t>된 것</a:t>
            </a:r>
            <a:r>
              <a:rPr lang="en-US" altLang="ko-KR" sz="2400" dirty="0" smtClean="0"/>
              <a:t>-&gt; </a:t>
            </a:r>
            <a:r>
              <a:rPr lang="ko-KR" altLang="en-US" sz="2400" dirty="0" smtClean="0">
                <a:solidFill>
                  <a:srgbClr val="00B0F0"/>
                </a:solidFill>
              </a:rPr>
              <a:t>구약성서에서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아람어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>
                <a:solidFill>
                  <a:srgbClr val="36B9FA"/>
                </a:solidFill>
              </a:rPr>
              <a:t>다니엘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36B9FA"/>
                </a:solidFill>
              </a:rPr>
              <a:t>부분</a:t>
            </a:r>
            <a:r>
              <a:rPr lang="ko-KR" altLang="en-US" sz="2400" dirty="0" smtClean="0"/>
              <a:t>에만 나온다</a:t>
            </a:r>
            <a:r>
              <a:rPr lang="en-US" altLang="ko-KR" sz="2400" dirty="0" smtClean="0"/>
              <a:t>.</a:t>
            </a:r>
          </a:p>
          <a:p>
            <a:r>
              <a:rPr lang="ko-KR" altLang="en-US" sz="2400" dirty="0" smtClean="0"/>
              <a:t> 의미는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초월적인 영역에 존재하기 때문에 정상적인 인간의 힘과 능력과</a:t>
            </a:r>
            <a:endParaRPr lang="en-US" altLang="ko-KR" sz="2400" dirty="0" smtClean="0"/>
          </a:p>
          <a:p>
            <a:r>
              <a:rPr lang="en-US" altLang="ko-KR" sz="2400" dirty="0" smtClean="0"/>
              <a:t>           </a:t>
            </a:r>
            <a:r>
              <a:rPr lang="ko-KR" altLang="en-US" sz="2400" dirty="0" smtClean="0"/>
              <a:t>이성으로는 알아낼 수 없는 신비한 비밀을 가리킨다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            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묵시문학</a:t>
            </a:r>
            <a:r>
              <a:rPr lang="ko-KR" altLang="en-US" sz="2400" dirty="0" smtClean="0">
                <a:solidFill>
                  <a:srgbClr val="36B9FA"/>
                </a:solidFill>
              </a:rPr>
              <a:t>의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핵심 개념</a:t>
            </a:r>
            <a:r>
              <a:rPr lang="ko-KR" altLang="en-US" sz="2400" dirty="0" smtClean="0">
                <a:solidFill>
                  <a:srgbClr val="36B9FA"/>
                </a:solidFill>
              </a:rPr>
              <a:t>이다</a:t>
            </a:r>
            <a:r>
              <a:rPr lang="en-US" altLang="ko-KR" sz="2400" dirty="0" smtClean="0"/>
              <a:t>.</a:t>
            </a:r>
            <a:endParaRPr lang="ko-KR" altLang="en-US" sz="2400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385096"/>
            <a:ext cx="17780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개   요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1371601"/>
            <a:ext cx="11404600" cy="5501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endParaRPr lang="en-US" altLang="ko-KR" sz="700" dirty="0" smtClean="0"/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smtClean="0"/>
              <a:t>꿈에 관한 </a:t>
            </a:r>
            <a:r>
              <a:rPr lang="ko-KR" altLang="en-US" sz="2400" dirty="0" err="1" smtClean="0"/>
              <a:t>사고관</a:t>
            </a:r>
            <a:r>
              <a:rPr lang="en-US" altLang="ko-KR" sz="240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algn="just" fontAlgn="base"/>
            <a:endParaRPr lang="en-US" altLang="ko-KR" sz="105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 fontAlgn="base">
              <a:buFontTx/>
              <a:buChar char="-"/>
            </a:pPr>
            <a:r>
              <a:rPr lang="ko-KR" altLang="en-US" sz="2400" b="1" dirty="0" smtClean="0">
                <a:solidFill>
                  <a:srgbClr val="FF0000"/>
                </a:solidFill>
              </a:rPr>
              <a:t>해석할 수 없는 통치자</a:t>
            </a:r>
            <a:r>
              <a:rPr lang="ko-KR" altLang="en-US" sz="2400" dirty="0" smtClean="0">
                <a:solidFill>
                  <a:srgbClr val="FF0000"/>
                </a:solidFill>
              </a:rPr>
              <a:t>의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꿈</a:t>
            </a:r>
            <a:r>
              <a:rPr lang="ko-KR" altLang="en-US" sz="2400" dirty="0" smtClean="0">
                <a:solidFill>
                  <a:srgbClr val="FF0000"/>
                </a:solidFill>
              </a:rPr>
              <a:t>에 </a:t>
            </a:r>
            <a:r>
              <a:rPr lang="ko-KR" altLang="en-US" sz="2400" dirty="0" smtClean="0"/>
              <a:t>관한 모티브는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고대세계</a:t>
            </a:r>
            <a:r>
              <a:rPr lang="ko-KR" altLang="en-US" sz="2400" dirty="0" smtClean="0"/>
              <a:t>에 </a:t>
            </a:r>
            <a:r>
              <a:rPr lang="ko-KR" altLang="en-US" sz="2400" dirty="0" smtClean="0">
                <a:solidFill>
                  <a:srgbClr val="FF0000"/>
                </a:solidFill>
              </a:rPr>
              <a:t>널리 알려져 </a:t>
            </a:r>
            <a:r>
              <a:rPr lang="ko-KR" altLang="en-US" sz="2400" dirty="0" smtClean="0"/>
              <a:t>있었다</a:t>
            </a:r>
            <a:r>
              <a:rPr lang="en-US" altLang="ko-KR" sz="2400" dirty="0" smtClean="0"/>
              <a:t>.</a:t>
            </a:r>
          </a:p>
          <a:p>
            <a:pPr algn="just" fontAlgn="base">
              <a:buFontTx/>
              <a:buChar char="-"/>
            </a:pPr>
            <a:endParaRPr lang="en-US" altLang="ko-KR" sz="500" dirty="0" smtClean="0"/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고대 근동의 사고</a:t>
            </a:r>
            <a:r>
              <a:rPr lang="en-US" altLang="ko-KR" sz="2400" dirty="0" smtClean="0">
                <a:solidFill>
                  <a:srgbClr val="36B9FA"/>
                </a:solidFill>
              </a:rPr>
              <a:t>: </a:t>
            </a:r>
            <a:r>
              <a:rPr lang="ko-KR" altLang="en-US" sz="2400" dirty="0" smtClean="0">
                <a:solidFill>
                  <a:srgbClr val="FF0000"/>
                </a:solidFill>
              </a:rPr>
              <a:t>왕</a:t>
            </a:r>
            <a:r>
              <a:rPr lang="ko-KR" altLang="en-US" sz="2400" dirty="0" smtClean="0"/>
              <a:t>은 </a:t>
            </a:r>
            <a:r>
              <a:rPr lang="ko-KR" altLang="en-US" sz="2400" dirty="0" smtClean="0">
                <a:solidFill>
                  <a:srgbClr val="FF0000"/>
                </a:solidFill>
              </a:rPr>
              <a:t>꿈</a:t>
            </a:r>
            <a:r>
              <a:rPr lang="ko-KR" altLang="en-US" sz="2400" dirty="0" smtClean="0"/>
              <a:t>을 통해 </a:t>
            </a:r>
            <a:r>
              <a:rPr lang="ko-KR" altLang="en-US" sz="2400" dirty="0" smtClean="0">
                <a:solidFill>
                  <a:srgbClr val="FF0000"/>
                </a:solidFill>
              </a:rPr>
              <a:t>신</a:t>
            </a:r>
            <a:r>
              <a:rPr lang="ko-KR" altLang="en-US" sz="2400" dirty="0" smtClean="0"/>
              <a:t>으로부터 </a:t>
            </a:r>
            <a:r>
              <a:rPr lang="ko-KR" altLang="en-US" sz="2400" dirty="0" smtClean="0">
                <a:solidFill>
                  <a:srgbClr val="FF0000"/>
                </a:solidFill>
              </a:rPr>
              <a:t>국가</a:t>
            </a:r>
            <a:r>
              <a:rPr lang="ko-KR" altLang="en-US" sz="2400" dirty="0" smtClean="0"/>
              <a:t>의 </a:t>
            </a:r>
            <a:r>
              <a:rPr lang="ko-KR" altLang="en-US" sz="2400" dirty="0" smtClean="0">
                <a:solidFill>
                  <a:srgbClr val="FF0000"/>
                </a:solidFill>
              </a:rPr>
              <a:t>운명</a:t>
            </a:r>
            <a:r>
              <a:rPr lang="ko-KR" altLang="en-US" sz="2400" dirty="0" smtClean="0"/>
              <a:t>에 관한 </a:t>
            </a:r>
            <a:r>
              <a:rPr lang="ko-KR" altLang="en-US" sz="2400" dirty="0" smtClean="0">
                <a:solidFill>
                  <a:srgbClr val="FF0000"/>
                </a:solidFill>
              </a:rPr>
              <a:t>신탁을 받</a:t>
            </a:r>
            <a:r>
              <a:rPr lang="ko-KR" altLang="en-US" sz="2400" dirty="0" smtClean="0"/>
              <a:t>는다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600" dirty="0" smtClean="0"/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smtClean="0">
                <a:solidFill>
                  <a:srgbClr val="FF0000"/>
                </a:solidFill>
              </a:rPr>
              <a:t>창세기 </a:t>
            </a:r>
            <a:r>
              <a:rPr lang="en-US" altLang="ko-KR" sz="2400" dirty="0" smtClean="0">
                <a:solidFill>
                  <a:srgbClr val="FF0000"/>
                </a:solidFill>
              </a:rPr>
              <a:t>41</a:t>
            </a:r>
            <a:r>
              <a:rPr lang="ko-KR" altLang="en-US" sz="2400" dirty="0" smtClean="0">
                <a:solidFill>
                  <a:srgbClr val="FF0000"/>
                </a:solidFill>
              </a:rPr>
              <a:t>장의 </a:t>
            </a:r>
            <a:r>
              <a:rPr lang="ko-KR" altLang="en-US" sz="2400" b="1" dirty="0" smtClean="0"/>
              <a:t>요셉의 </a:t>
            </a:r>
            <a:r>
              <a:rPr lang="ko-KR" altLang="en-US" sz="2400" b="1" dirty="0" err="1" smtClean="0"/>
              <a:t>꿈</a:t>
            </a:r>
            <a:r>
              <a:rPr lang="ko-KR" altLang="en-US" sz="2400" dirty="0" err="1" smtClean="0"/>
              <a:t>이야기가</a:t>
            </a:r>
            <a:r>
              <a:rPr lang="ko-KR" altLang="en-US" sz="2400" dirty="0" smtClean="0"/>
              <a:t>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비슷</a:t>
            </a:r>
            <a:r>
              <a:rPr lang="ko-KR" altLang="en-US" sz="2400" dirty="0" smtClean="0"/>
              <a:t>하지만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다니엘서가 </a:t>
            </a:r>
            <a:r>
              <a:rPr lang="ko-KR" altLang="en-US" sz="2400" dirty="0" smtClean="0">
                <a:solidFill>
                  <a:srgbClr val="FF0000"/>
                </a:solidFill>
              </a:rPr>
              <a:t>신학적</a:t>
            </a:r>
            <a:r>
              <a:rPr lang="ko-KR" altLang="en-US" sz="2400" dirty="0" smtClean="0"/>
              <a:t>으로 </a:t>
            </a:r>
            <a:r>
              <a:rPr lang="ko-KR" altLang="en-US" sz="2400" dirty="0" smtClean="0">
                <a:solidFill>
                  <a:srgbClr val="FF0000"/>
                </a:solidFill>
              </a:rPr>
              <a:t>모방</a:t>
            </a:r>
            <a:r>
              <a:rPr lang="ko-KR" altLang="en-US" sz="2400" dirty="0" smtClean="0"/>
              <a:t>한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</a:t>
            </a:r>
            <a:r>
              <a:rPr lang="ko-KR" altLang="en-US" sz="2400" dirty="0" smtClean="0"/>
              <a:t> 것으로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보기</a:t>
            </a:r>
            <a:r>
              <a:rPr lang="ko-KR" altLang="en-US" sz="2400" dirty="0" smtClean="0"/>
              <a:t>에는 </a:t>
            </a:r>
            <a:r>
              <a:rPr lang="ko-KR" altLang="en-US" sz="2400" dirty="0" smtClean="0">
                <a:solidFill>
                  <a:srgbClr val="FF0000"/>
                </a:solidFill>
              </a:rPr>
              <a:t>무리가 있음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smtClean="0"/>
              <a:t>그럼에도 불구하고 </a:t>
            </a:r>
            <a:r>
              <a:rPr lang="ko-KR" altLang="en-US" sz="2400" b="1" dirty="0" err="1" smtClean="0">
                <a:solidFill>
                  <a:srgbClr val="0070C0"/>
                </a:solidFill>
              </a:rPr>
              <a:t>다니엘과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 요셉 </a:t>
            </a:r>
            <a:r>
              <a:rPr lang="ko-KR" altLang="en-US" sz="2400" dirty="0" smtClean="0"/>
              <a:t>이야기 사이에는 </a:t>
            </a:r>
            <a:r>
              <a:rPr lang="ko-KR" altLang="en-US" sz="2400" b="1" dirty="0" err="1" smtClean="0">
                <a:solidFill>
                  <a:srgbClr val="0070C0"/>
                </a:solidFill>
              </a:rPr>
              <a:t>몇가지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 유사성이 </a:t>
            </a:r>
            <a:r>
              <a:rPr lang="ko-KR" altLang="en-US" sz="2400" dirty="0" smtClean="0"/>
              <a:t>발견 된다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1100" dirty="0" smtClean="0">
              <a:solidFill>
                <a:srgbClr val="0070C0"/>
              </a:solidFill>
            </a:endParaRPr>
          </a:p>
          <a:p>
            <a:pPr algn="just" fontAlgn="base"/>
            <a:r>
              <a:rPr lang="ko-KR" altLang="en-US" sz="2400" b="1" dirty="0" smtClean="0">
                <a:solidFill>
                  <a:srgbClr val="0070C0"/>
                </a:solidFill>
              </a:rPr>
              <a:t>유사점 비교</a:t>
            </a:r>
            <a:r>
              <a:rPr lang="en-US" altLang="ko-KR" sz="2400" b="1" dirty="0" smtClean="0">
                <a:solidFill>
                  <a:srgbClr val="0070C0"/>
                </a:solidFill>
              </a:rPr>
              <a:t>:</a:t>
            </a:r>
          </a:p>
          <a:p>
            <a:pPr algn="just" fontAlgn="base">
              <a:buFontTx/>
              <a:buChar char="-"/>
            </a:pPr>
            <a:r>
              <a:rPr lang="ko-KR" altLang="en-US" sz="2400" dirty="0" smtClean="0"/>
              <a:t>두 이야기 모두 </a:t>
            </a:r>
            <a:r>
              <a:rPr lang="ko-KR" altLang="en-US" sz="2400" dirty="0" smtClean="0">
                <a:solidFill>
                  <a:srgbClr val="FF0000"/>
                </a:solidFill>
              </a:rPr>
              <a:t>궁중설화</a:t>
            </a:r>
            <a:r>
              <a:rPr lang="ko-KR" altLang="en-US" sz="2400" dirty="0" smtClean="0">
                <a:solidFill>
                  <a:srgbClr val="0070C0"/>
                </a:solidFill>
              </a:rPr>
              <a:t>의 문학 양식을 </a:t>
            </a:r>
            <a:r>
              <a:rPr lang="ko-KR" altLang="en-US" sz="2400" dirty="0" smtClean="0"/>
              <a:t>취하고 있다</a:t>
            </a:r>
            <a:r>
              <a:rPr lang="en-US" altLang="ko-KR" sz="2400" dirty="0" smtClean="0">
                <a:solidFill>
                  <a:srgbClr val="0070C0"/>
                </a:solidFill>
              </a:rPr>
              <a:t>.</a:t>
            </a:r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smtClean="0">
                <a:solidFill>
                  <a:srgbClr val="36B9FA"/>
                </a:solidFill>
              </a:rPr>
              <a:t>요셉의 삶의 터전</a:t>
            </a:r>
            <a:r>
              <a:rPr lang="en-US" altLang="ko-KR" sz="2400" dirty="0" smtClean="0"/>
              <a:t>: </a:t>
            </a:r>
            <a:r>
              <a:rPr lang="ko-KR" altLang="en-US" sz="2400" dirty="0" err="1" smtClean="0"/>
              <a:t>애굽의</a:t>
            </a:r>
            <a:r>
              <a:rPr lang="ko-KR" altLang="en-US" sz="2400" dirty="0" smtClean="0"/>
              <a:t> 왕궁</a:t>
            </a:r>
            <a:r>
              <a:rPr lang="en-US" altLang="ko-KR" sz="2400" dirty="0" smtClean="0"/>
              <a:t>/  </a:t>
            </a:r>
            <a:r>
              <a:rPr lang="ko-KR" altLang="en-US" sz="2400" dirty="0" err="1" smtClean="0">
                <a:solidFill>
                  <a:srgbClr val="36B9FA"/>
                </a:solidFill>
              </a:rPr>
              <a:t>다니엘의</a:t>
            </a:r>
            <a:r>
              <a:rPr lang="ko-KR" altLang="en-US" sz="2400" dirty="0" smtClean="0">
                <a:solidFill>
                  <a:srgbClr val="36B9FA"/>
                </a:solidFill>
              </a:rPr>
              <a:t> 삶의 터전</a:t>
            </a:r>
            <a:r>
              <a:rPr lang="en-US" altLang="ko-KR" sz="2400" dirty="0" smtClean="0">
                <a:solidFill>
                  <a:srgbClr val="36B9FA"/>
                </a:solidFill>
              </a:rPr>
              <a:t>:</a:t>
            </a:r>
            <a:r>
              <a:rPr lang="ko-KR" altLang="en-US" sz="2400" dirty="0" smtClean="0">
                <a:solidFill>
                  <a:srgbClr val="36B9FA"/>
                </a:solidFill>
              </a:rPr>
              <a:t> </a:t>
            </a:r>
            <a:r>
              <a:rPr lang="ko-KR" altLang="en-US" sz="2400" dirty="0" err="1" smtClean="0"/>
              <a:t>바벨론의</a:t>
            </a:r>
            <a:r>
              <a:rPr lang="ko-KR" altLang="en-US" sz="2400" dirty="0" smtClean="0"/>
              <a:t> 왕국</a:t>
            </a:r>
            <a:r>
              <a:rPr lang="en-US" altLang="ko-KR" sz="2400" dirty="0" smtClean="0"/>
              <a:t>.</a:t>
            </a:r>
          </a:p>
          <a:p>
            <a:pPr algn="just" fontAlgn="base">
              <a:buFontTx/>
              <a:buChar char="-"/>
            </a:pPr>
            <a:r>
              <a:rPr lang="en-US" altLang="ko-KR" sz="2400" dirty="0" smtClean="0"/>
              <a:t> </a:t>
            </a:r>
            <a:r>
              <a:rPr lang="ko-KR" altLang="en-US" sz="2400" dirty="0" smtClean="0"/>
              <a:t>이방의 </a:t>
            </a:r>
            <a:r>
              <a:rPr lang="ko-KR" altLang="en-US" sz="2400" dirty="0" smtClean="0">
                <a:solidFill>
                  <a:srgbClr val="FF0000"/>
                </a:solidFill>
              </a:rPr>
              <a:t>왕궁</a:t>
            </a:r>
            <a:r>
              <a:rPr lang="ko-KR" altLang="en-US" sz="2400" dirty="0" smtClean="0"/>
              <a:t>에서 </a:t>
            </a:r>
            <a:r>
              <a:rPr lang="ko-KR" altLang="en-US" sz="2400" dirty="0" smtClean="0">
                <a:solidFill>
                  <a:srgbClr val="FF0000"/>
                </a:solidFill>
              </a:rPr>
              <a:t>왕의 꿈</a:t>
            </a:r>
            <a:r>
              <a:rPr lang="ko-KR" altLang="en-US" sz="2400" dirty="0" smtClean="0">
                <a:solidFill>
                  <a:srgbClr val="36B9FA"/>
                </a:solidFill>
              </a:rPr>
              <a:t>을 </a:t>
            </a:r>
            <a:r>
              <a:rPr lang="ko-KR" altLang="en-US" sz="2400" dirty="0" smtClean="0">
                <a:solidFill>
                  <a:srgbClr val="FF0000"/>
                </a:solidFill>
              </a:rPr>
              <a:t>풀이</a:t>
            </a:r>
            <a:r>
              <a:rPr lang="ko-KR" altLang="en-US" sz="2400" dirty="0" smtClean="0">
                <a:solidFill>
                  <a:srgbClr val="36B9FA"/>
                </a:solidFill>
              </a:rPr>
              <a:t>해 줌</a:t>
            </a:r>
            <a:r>
              <a:rPr lang="ko-KR" altLang="en-US" sz="2400" dirty="0" smtClean="0"/>
              <a:t>으로 </a:t>
            </a:r>
            <a:r>
              <a:rPr lang="ko-KR" altLang="en-US" sz="2400" dirty="0" smtClean="0">
                <a:solidFill>
                  <a:srgbClr val="FF0000"/>
                </a:solidFill>
              </a:rPr>
              <a:t>높은 지위에 </a:t>
            </a:r>
            <a:r>
              <a:rPr lang="ko-KR" altLang="en-US" sz="2400" dirty="0" smtClean="0">
                <a:solidFill>
                  <a:srgbClr val="36B9FA"/>
                </a:solidFill>
              </a:rPr>
              <a:t>오르게 </a:t>
            </a:r>
            <a:r>
              <a:rPr lang="ko-KR" altLang="en-US" sz="2400" dirty="0" smtClean="0"/>
              <a:t>된다</a:t>
            </a:r>
            <a:r>
              <a:rPr lang="en-US" altLang="ko-KR" sz="2400" dirty="0" smtClean="0"/>
              <a:t>.</a:t>
            </a:r>
          </a:p>
          <a:p>
            <a:pPr algn="just" fontAlgn="base">
              <a:buFontTx/>
              <a:buChar char="-"/>
            </a:pPr>
            <a:r>
              <a:rPr lang="ko-KR" altLang="en-US" sz="2400" dirty="0" smtClean="0"/>
              <a:t>궁중에서 살던 </a:t>
            </a:r>
            <a:r>
              <a:rPr lang="ko-KR" altLang="en-US" sz="2400" dirty="0" smtClean="0">
                <a:solidFill>
                  <a:srgbClr val="FF0000"/>
                </a:solidFill>
              </a:rPr>
              <a:t>신분이 낮은 자가 </a:t>
            </a:r>
            <a:r>
              <a:rPr lang="ko-KR" altLang="en-US" sz="2400" dirty="0" smtClean="0"/>
              <a:t>왕에게 결정적인 도움을 줌으로 </a:t>
            </a:r>
            <a:r>
              <a:rPr lang="ko-KR" altLang="en-US" sz="2400" dirty="0" smtClean="0">
                <a:solidFill>
                  <a:srgbClr val="FF0000"/>
                </a:solidFill>
              </a:rPr>
              <a:t>일약 왕국의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pPr algn="just" fontAlgn="base"/>
            <a:r>
              <a:rPr lang="en-US" altLang="ko-KR" sz="2400" dirty="0" smtClean="0">
                <a:solidFill>
                  <a:srgbClr val="FF0000"/>
                </a:solidFill>
              </a:rPr>
              <a:t>  </a:t>
            </a:r>
            <a:r>
              <a:rPr lang="ko-KR" altLang="en-US" sz="2400" dirty="0" smtClean="0">
                <a:solidFill>
                  <a:srgbClr val="FF0000"/>
                </a:solidFill>
              </a:rPr>
              <a:t>제 </a:t>
            </a:r>
            <a:r>
              <a:rPr lang="en-US" altLang="ko-KR" sz="2400" dirty="0" smtClean="0">
                <a:solidFill>
                  <a:srgbClr val="FF0000"/>
                </a:solidFill>
              </a:rPr>
              <a:t>2</a:t>
            </a:r>
            <a:r>
              <a:rPr lang="ko-KR" altLang="en-US" sz="2400" dirty="0" smtClean="0">
                <a:solidFill>
                  <a:srgbClr val="FF0000"/>
                </a:solidFill>
              </a:rPr>
              <a:t>인자가</a:t>
            </a:r>
            <a:r>
              <a:rPr lang="ko-KR" altLang="en-US" sz="2400" dirty="0" smtClean="0"/>
              <a:t> 된다는 일종의 </a:t>
            </a:r>
            <a:r>
              <a:rPr lang="ko-KR" altLang="en-US" sz="2400" dirty="0" smtClean="0">
                <a:solidFill>
                  <a:srgbClr val="FF0000"/>
                </a:solidFill>
              </a:rPr>
              <a:t>성공담</a:t>
            </a:r>
            <a:r>
              <a:rPr lang="ko-KR" altLang="en-US" sz="2400" dirty="0" smtClean="0"/>
              <a:t>이라는 점</a:t>
            </a:r>
            <a:r>
              <a:rPr lang="en-US" altLang="ko-KR" sz="2400" dirty="0" smtClean="0"/>
              <a:t>.</a:t>
            </a:r>
            <a:endParaRPr lang="en-US" altLang="ko-KR" sz="2400" dirty="0" smtClean="0">
              <a:solidFill>
                <a:srgbClr val="0070C0"/>
              </a:solidFill>
            </a:endParaRPr>
          </a:p>
          <a:p>
            <a:pPr algn="just" fontAlgn="base"/>
            <a:endParaRPr lang="en-US" altLang="ko-KR" sz="24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7119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  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제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장면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:  </a:t>
            </a:r>
            <a:r>
              <a:rPr lang="ko-KR" altLang="en-US" sz="2400" b="1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다니엘의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 등장과 활동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(14-24)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20.</a:t>
            </a:r>
            <a:r>
              <a:rPr lang="ko-KR" altLang="en-US" sz="2400" b="1" dirty="0" err="1" smtClean="0"/>
              <a:t>다니엘이</a:t>
            </a:r>
            <a:r>
              <a:rPr lang="ko-KR" altLang="en-US" sz="2400" b="1" dirty="0" smtClean="0"/>
              <a:t> 말하여 이르되 영원부터 영원까지 하나님의 이름을 찬송할 것은 지혜와 능력이 그에게 있음이로다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r>
              <a:rPr lang="en-US" altLang="ko-KR" sz="2400" b="1" dirty="0" smtClean="0"/>
              <a:t>21.</a:t>
            </a:r>
            <a:r>
              <a:rPr lang="ko-KR" altLang="en-US" sz="2400" b="1" dirty="0" smtClean="0"/>
              <a:t>그는 때와 계절을 바꾸시며 왕들을 폐하시고 왕들을 세우시며 지혜자에게 지혜를 주시고 총명한 자에게 지식을 주시는 도다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r>
              <a:rPr lang="en-US" altLang="ko-KR" sz="2400" b="1" dirty="0" smtClean="0"/>
              <a:t>22.</a:t>
            </a:r>
            <a:r>
              <a:rPr lang="ko-KR" altLang="en-US" sz="2400" b="1" dirty="0" smtClean="0"/>
              <a:t>그는 깊고 은밀한 일을 나타내시고 어두운 데에 있는 것을 아시며 또 빛이 그와 함께 있도다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r>
              <a:rPr lang="en-US" altLang="ko-KR" sz="2400" b="1" dirty="0" smtClean="0"/>
              <a:t>23.</a:t>
            </a:r>
            <a:r>
              <a:rPr lang="ko-KR" altLang="en-US" sz="2400" b="1" dirty="0" smtClean="0"/>
              <a:t>나의 조상들의 하나님이여 주께서 이제 내게 지혜와 능력을 주시고 우리가 주께 구한 것을 내게 알게 </a:t>
            </a:r>
            <a:r>
              <a:rPr lang="ko-KR" altLang="en-US" sz="2400" b="1" dirty="0" err="1" smtClean="0"/>
              <a:t>하셨사오니</a:t>
            </a:r>
            <a:r>
              <a:rPr lang="ko-KR" altLang="en-US" sz="2400" b="1" dirty="0" smtClean="0"/>
              <a:t> 내가 주께 감사하고 주를 찬양하나이다 곧 주께서 왕의 그 일을 내게 </a:t>
            </a:r>
            <a:r>
              <a:rPr lang="ko-KR" altLang="en-US" sz="2400" b="1" dirty="0" err="1" smtClean="0"/>
              <a:t>보이셨나이다</a:t>
            </a:r>
            <a:r>
              <a:rPr lang="ko-KR" altLang="en-US" sz="2400" b="1" dirty="0" smtClean="0"/>
              <a:t> 하니라</a:t>
            </a:r>
            <a:r>
              <a:rPr lang="en-US" altLang="ko-KR" sz="2400" b="1" dirty="0" smtClean="0"/>
              <a:t>.</a:t>
            </a:r>
          </a:p>
          <a:p>
            <a:endParaRPr lang="en-US" altLang="ko-KR" sz="600" b="1" dirty="0" smtClean="0"/>
          </a:p>
          <a:p>
            <a:pPr>
              <a:buFontTx/>
              <a:buChar char="-"/>
            </a:pPr>
            <a:r>
              <a:rPr lang="en-US" altLang="ko-KR" sz="2400" b="1" u="sng" dirty="0" smtClean="0"/>
              <a:t>20-23</a:t>
            </a:r>
            <a:r>
              <a:rPr lang="ko-KR" altLang="en-US" sz="2400" b="1" u="sng" dirty="0" smtClean="0"/>
              <a:t>절은 </a:t>
            </a:r>
            <a:r>
              <a:rPr lang="ko-KR" altLang="en-US" sz="2400" dirty="0" smtClean="0"/>
              <a:t>하나님의 도우심에 감사하여 드리는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개인 감사시</a:t>
            </a:r>
            <a:r>
              <a:rPr lang="ko-KR" altLang="en-US" sz="2400" dirty="0" smtClean="0">
                <a:solidFill>
                  <a:srgbClr val="FF0000"/>
                </a:solidFill>
              </a:rPr>
              <a:t>라 </a:t>
            </a:r>
            <a:r>
              <a:rPr lang="ko-KR" altLang="en-US" sz="2400" dirty="0" smtClean="0"/>
              <a:t>규정 할 수 있다</a:t>
            </a:r>
            <a:r>
              <a:rPr lang="en-US" altLang="ko-KR" sz="2400" dirty="0" smtClean="0"/>
              <a:t>.</a:t>
            </a:r>
          </a:p>
          <a:p>
            <a:r>
              <a:rPr lang="ko-KR" altLang="en-US" sz="2400" dirty="0" smtClean="0"/>
              <a:t>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찬양의 내용</a:t>
            </a:r>
            <a:r>
              <a:rPr lang="en-US" altLang="ko-KR" sz="2400" b="1" dirty="0" smtClean="0">
                <a:solidFill>
                  <a:srgbClr val="0070C0"/>
                </a:solidFill>
              </a:rPr>
              <a:t>: </a:t>
            </a:r>
          </a:p>
          <a:p>
            <a:pPr>
              <a:buFontTx/>
              <a:buChar char="-"/>
            </a:pPr>
            <a:r>
              <a:rPr lang="en-US" altLang="ko-KR" sz="2400" dirty="0" smtClean="0"/>
              <a:t> 20</a:t>
            </a:r>
            <a:r>
              <a:rPr lang="ko-KR" altLang="en-US" sz="2400" dirty="0" smtClean="0"/>
              <a:t>절은</a:t>
            </a:r>
            <a:r>
              <a:rPr lang="ko-KR" altLang="en-US" sz="2400" dirty="0" smtClean="0">
                <a:solidFill>
                  <a:srgbClr val="FF0000"/>
                </a:solidFill>
              </a:rPr>
              <a:t> </a:t>
            </a:r>
            <a:r>
              <a:rPr lang="ko-KR" altLang="en-US" sz="2400" b="1" u="sng" dirty="0" smtClean="0">
                <a:solidFill>
                  <a:srgbClr val="FF0000"/>
                </a:solidFill>
              </a:rPr>
              <a:t>송영에</a:t>
            </a:r>
            <a:r>
              <a:rPr lang="ko-KR" altLang="en-US" sz="2400" dirty="0" smtClean="0">
                <a:solidFill>
                  <a:srgbClr val="FF0000"/>
                </a:solidFill>
              </a:rPr>
              <a:t> </a:t>
            </a:r>
            <a:r>
              <a:rPr lang="ko-KR" altLang="en-US" sz="2400" dirty="0" smtClean="0"/>
              <a:t>해당되며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지혜</a:t>
            </a:r>
            <a:r>
              <a:rPr lang="ko-KR" altLang="en-US" sz="2400" b="1" dirty="0" smtClean="0"/>
              <a:t>와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권능</a:t>
            </a:r>
            <a:r>
              <a:rPr lang="ko-KR" altLang="en-US" sz="2400" b="1" dirty="0" smtClean="0"/>
              <a:t>의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원천</a:t>
            </a:r>
            <a:r>
              <a:rPr lang="ko-KR" altLang="en-US" sz="2400" b="1" dirty="0" smtClean="0"/>
              <a:t>이신 </a:t>
            </a:r>
            <a:r>
              <a:rPr lang="ko-KR" altLang="en-US" sz="2400" b="1" dirty="0" smtClean="0">
                <a:solidFill>
                  <a:srgbClr val="00B0F0"/>
                </a:solidFill>
              </a:rPr>
              <a:t>하나님</a:t>
            </a:r>
            <a:r>
              <a:rPr lang="en-US" altLang="ko-KR" sz="2400" b="1" dirty="0" smtClean="0"/>
              <a:t>.</a:t>
            </a:r>
          </a:p>
          <a:p>
            <a:pPr>
              <a:buFontTx/>
              <a:buChar char="-"/>
            </a:pPr>
            <a:r>
              <a:rPr lang="en-US" altLang="ko-KR" sz="2400" b="1" dirty="0" smtClean="0"/>
              <a:t> </a:t>
            </a:r>
            <a:r>
              <a:rPr lang="en-US" altLang="ko-KR" sz="2400" dirty="0" smtClean="0"/>
              <a:t>21-22</a:t>
            </a:r>
            <a:r>
              <a:rPr lang="ko-KR" altLang="en-US" sz="2400" dirty="0" smtClean="0"/>
              <a:t>절은 </a:t>
            </a:r>
            <a:r>
              <a:rPr lang="ko-KR" altLang="en-US" sz="2400" b="1" u="sng" dirty="0" smtClean="0">
                <a:solidFill>
                  <a:srgbClr val="FF0000"/>
                </a:solidFill>
              </a:rPr>
              <a:t>찬양에</a:t>
            </a:r>
            <a:r>
              <a:rPr lang="ko-KR" altLang="en-US" sz="2400" dirty="0" smtClean="0"/>
              <a:t> 해당되며 </a:t>
            </a:r>
            <a:r>
              <a:rPr lang="ko-KR" altLang="en-US" sz="2400" b="1" u="sng" dirty="0" smtClean="0">
                <a:solidFill>
                  <a:srgbClr val="FF0000"/>
                </a:solidFill>
              </a:rPr>
              <a:t>때</a:t>
            </a:r>
            <a:r>
              <a:rPr lang="ko-KR" altLang="en-US" sz="2400" b="1" u="sng" dirty="0" smtClean="0"/>
              <a:t>와 </a:t>
            </a:r>
            <a:r>
              <a:rPr lang="ko-KR" altLang="en-US" sz="2400" b="1" u="sng" dirty="0" smtClean="0">
                <a:solidFill>
                  <a:srgbClr val="FF0000"/>
                </a:solidFill>
              </a:rPr>
              <a:t>기한</a:t>
            </a:r>
            <a:r>
              <a:rPr lang="ko-KR" altLang="en-US" sz="2400" b="1" u="sng" dirty="0" smtClean="0"/>
              <a:t>을</a:t>
            </a:r>
            <a:r>
              <a:rPr lang="ko-KR" altLang="en-US" sz="2400" b="1" u="sng" dirty="0" smtClean="0">
                <a:solidFill>
                  <a:srgbClr val="FF0000"/>
                </a:solidFill>
              </a:rPr>
              <a:t> 주관</a:t>
            </a:r>
            <a:r>
              <a:rPr lang="ko-KR" altLang="en-US" sz="2400" b="1" u="sng" dirty="0" smtClean="0"/>
              <a:t>하시는</a:t>
            </a:r>
            <a:r>
              <a:rPr lang="ko-KR" altLang="en-US" sz="2400" b="1" u="sng" dirty="0" smtClean="0">
                <a:solidFill>
                  <a:srgbClr val="FF0000"/>
                </a:solidFill>
              </a:rPr>
              <a:t> 역사</a:t>
            </a:r>
            <a:r>
              <a:rPr lang="ko-KR" altLang="en-US" sz="2400" b="1" u="sng" dirty="0" smtClean="0"/>
              <a:t>의 </a:t>
            </a:r>
            <a:r>
              <a:rPr lang="ko-KR" altLang="en-US" sz="2400" b="1" u="sng" dirty="0" smtClean="0">
                <a:solidFill>
                  <a:srgbClr val="FF0000"/>
                </a:solidFill>
              </a:rPr>
              <a:t>주인</a:t>
            </a:r>
            <a:r>
              <a:rPr lang="ko-KR" altLang="en-US" sz="2400" b="1" u="sng" dirty="0" smtClean="0"/>
              <a:t>이신 </a:t>
            </a:r>
            <a:r>
              <a:rPr lang="ko-KR" altLang="en-US" sz="2400" b="1" u="sng" dirty="0" smtClean="0">
                <a:solidFill>
                  <a:srgbClr val="00B0F0"/>
                </a:solidFill>
              </a:rPr>
              <a:t>하나님</a:t>
            </a:r>
            <a:r>
              <a:rPr lang="en-US" altLang="ko-KR" sz="2400" b="1" u="sng" dirty="0" smtClean="0"/>
              <a:t>.</a:t>
            </a:r>
          </a:p>
          <a:p>
            <a:pPr>
              <a:buFontTx/>
              <a:buChar char="-"/>
            </a:pPr>
            <a:r>
              <a:rPr lang="en-US" altLang="ko-KR" sz="2400" dirty="0" smtClean="0"/>
              <a:t> 23</a:t>
            </a:r>
            <a:r>
              <a:rPr lang="ko-KR" altLang="en-US" sz="2400" dirty="0" smtClean="0"/>
              <a:t>절은 </a:t>
            </a:r>
            <a:r>
              <a:rPr lang="ko-KR" altLang="en-US" sz="2400" b="1" u="sng" dirty="0" smtClean="0">
                <a:solidFill>
                  <a:srgbClr val="FF0000"/>
                </a:solidFill>
              </a:rPr>
              <a:t>개인 감사기도</a:t>
            </a:r>
            <a:r>
              <a:rPr lang="ko-KR" altLang="en-US" sz="2400" b="1" u="sng" dirty="0" smtClean="0"/>
              <a:t>로</a:t>
            </a:r>
            <a:r>
              <a:rPr lang="ko-KR" altLang="en-US" sz="2400" b="1" u="sng" dirty="0" smtClean="0">
                <a:solidFill>
                  <a:srgbClr val="FF0000"/>
                </a:solidFill>
              </a:rPr>
              <a:t> 지혜</a:t>
            </a:r>
            <a:r>
              <a:rPr lang="ko-KR" altLang="en-US" sz="2400" b="1" u="sng" dirty="0" smtClean="0"/>
              <a:t>와 </a:t>
            </a:r>
            <a:r>
              <a:rPr lang="ko-KR" altLang="en-US" sz="2400" b="1" u="sng" dirty="0" smtClean="0">
                <a:solidFill>
                  <a:srgbClr val="FF0000"/>
                </a:solidFill>
              </a:rPr>
              <a:t>권능</a:t>
            </a:r>
            <a:r>
              <a:rPr lang="ko-KR" altLang="en-US" sz="2400" b="1" u="sng" dirty="0" smtClean="0"/>
              <a:t>의 원천이신 </a:t>
            </a:r>
            <a:r>
              <a:rPr lang="ko-KR" altLang="en-US" sz="2400" b="1" u="sng" dirty="0" smtClean="0">
                <a:solidFill>
                  <a:srgbClr val="00B0F0"/>
                </a:solidFill>
              </a:rPr>
              <a:t>하나님</a:t>
            </a:r>
            <a:r>
              <a:rPr lang="en-US" altLang="ko-KR" sz="2400" b="1" u="sng" dirty="0" smtClean="0"/>
              <a:t>.</a:t>
            </a:r>
            <a:endParaRPr lang="ko-KR" altLang="en-US" sz="2400" dirty="0" smtClean="0"/>
          </a:p>
          <a:p>
            <a:pPr>
              <a:buFontTx/>
              <a:buChar char="-"/>
            </a:pPr>
            <a:endParaRPr lang="ko-KR" altLang="en-US" sz="2400" dirty="0" smtClean="0"/>
          </a:p>
          <a:p>
            <a:pPr lvl="1"/>
            <a:endParaRPr lang="ko-KR" altLang="en-US" sz="2400" dirty="0" smtClean="0"/>
          </a:p>
          <a:p>
            <a:pPr lvl="1">
              <a:buFontTx/>
              <a:buChar char="-"/>
            </a:pPr>
            <a:endParaRPr lang="ko-KR" altLang="en-US" sz="2400" dirty="0" smtClean="0"/>
          </a:p>
          <a:p>
            <a:endParaRPr lang="ko-KR" altLang="en-US" sz="2400" dirty="0" smtClean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7119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  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제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장면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:  </a:t>
            </a:r>
            <a:r>
              <a:rPr lang="ko-KR" altLang="en-US" sz="2400" b="1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다니엘의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 등장과 활동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(14-24)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744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20-23</a:t>
            </a:r>
            <a:r>
              <a:rPr lang="ko-KR" altLang="en-US" sz="2400" b="1" dirty="0" smtClean="0"/>
              <a:t>절</a:t>
            </a:r>
            <a:r>
              <a:rPr lang="en-US" altLang="ko-KR" sz="2400" b="1" dirty="0" smtClean="0"/>
              <a:t>.</a:t>
            </a:r>
          </a:p>
          <a:p>
            <a:pPr>
              <a:buFontTx/>
              <a:buChar char="-"/>
            </a:pPr>
            <a:r>
              <a:rPr lang="en-US" altLang="ko-KR" sz="2400" dirty="0" smtClean="0"/>
              <a:t>20</a:t>
            </a:r>
            <a:r>
              <a:rPr lang="ko-KR" altLang="en-US" sz="2400" dirty="0" smtClean="0"/>
              <a:t>절에 하나님을 </a:t>
            </a:r>
            <a:r>
              <a:rPr lang="ko-KR" altLang="en-US" sz="2400" dirty="0" smtClean="0">
                <a:solidFill>
                  <a:srgbClr val="FF0000"/>
                </a:solidFill>
              </a:rPr>
              <a:t>찬양</a:t>
            </a:r>
            <a:r>
              <a:rPr lang="ko-KR" altLang="en-US" sz="2400" dirty="0" smtClean="0"/>
              <a:t>하는 </a:t>
            </a:r>
            <a:r>
              <a:rPr lang="ko-KR" altLang="en-US" sz="2400" dirty="0" smtClean="0">
                <a:solidFill>
                  <a:srgbClr val="FF0000"/>
                </a:solidFill>
              </a:rPr>
              <a:t>이유</a:t>
            </a:r>
            <a:r>
              <a:rPr lang="ko-KR" altLang="en-US" sz="2400" dirty="0" smtClean="0"/>
              <a:t>가 </a:t>
            </a:r>
            <a:r>
              <a:rPr lang="ko-KR" altLang="en-US" sz="2400" dirty="0" smtClean="0">
                <a:solidFill>
                  <a:srgbClr val="FF0000"/>
                </a:solidFill>
              </a:rPr>
              <a:t>지혜와 능력이 </a:t>
            </a:r>
            <a:r>
              <a:rPr lang="ko-KR" altLang="en-US" sz="2400" dirty="0" smtClean="0"/>
              <a:t>그에게 있기 때문</a:t>
            </a:r>
            <a:r>
              <a:rPr lang="en-US" altLang="ko-KR" sz="2400" dirty="0" smtClean="0"/>
              <a:t>.</a:t>
            </a:r>
          </a:p>
          <a:p>
            <a:pPr>
              <a:buFontTx/>
              <a:buChar char="-"/>
            </a:pPr>
            <a:endParaRPr lang="en-US" altLang="ko-KR" sz="1000" dirty="0" smtClean="0"/>
          </a:p>
          <a:p>
            <a:pPr>
              <a:buFontTx/>
              <a:buChar char="-"/>
            </a:pPr>
            <a:r>
              <a:rPr lang="ko-KR" altLang="en-US" sz="2400" b="1" dirty="0" smtClean="0">
                <a:solidFill>
                  <a:srgbClr val="00B0F0"/>
                </a:solidFill>
              </a:rPr>
              <a:t>하나님의 이름 찬양</a:t>
            </a:r>
            <a:r>
              <a:rPr lang="en-US" altLang="ko-KR" sz="2400" dirty="0" smtClean="0"/>
              <a:t>:- </a:t>
            </a:r>
            <a:r>
              <a:rPr lang="ko-KR" altLang="en-US" sz="2400" dirty="0" smtClean="0">
                <a:solidFill>
                  <a:srgbClr val="FF0000"/>
                </a:solidFill>
              </a:rPr>
              <a:t>포로후기</a:t>
            </a:r>
            <a:r>
              <a:rPr lang="ko-KR" altLang="en-US" sz="2400" dirty="0" smtClean="0"/>
              <a:t>에 자주 사용</a:t>
            </a:r>
            <a:r>
              <a:rPr lang="en-US" altLang="ko-KR" sz="2400" dirty="0" smtClean="0"/>
              <a:t>.-&gt; </a:t>
            </a:r>
            <a:r>
              <a:rPr lang="ko-KR" altLang="en-US" sz="2400" dirty="0" smtClean="0">
                <a:solidFill>
                  <a:srgbClr val="FF0000"/>
                </a:solidFill>
              </a:rPr>
              <a:t>신약성서에</a:t>
            </a:r>
            <a:r>
              <a:rPr lang="ko-KR" altLang="en-US" sz="2400" dirty="0" smtClean="0"/>
              <a:t> 영향을 줌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    -&gt; (</a:t>
            </a:r>
            <a:r>
              <a:rPr lang="ko-KR" altLang="en-US" sz="2400" b="1" dirty="0" smtClean="0"/>
              <a:t>주기도문</a:t>
            </a:r>
            <a:r>
              <a:rPr lang="en-US" altLang="ko-KR" sz="2400" dirty="0" smtClean="0"/>
              <a:t>:”</a:t>
            </a:r>
            <a:r>
              <a:rPr lang="ko-KR" altLang="en-US" sz="2400" dirty="0" smtClean="0">
                <a:solidFill>
                  <a:srgbClr val="0070C0"/>
                </a:solidFill>
              </a:rPr>
              <a:t>하늘에 계신 우리 아버지여</a:t>
            </a:r>
            <a:r>
              <a:rPr lang="en-US" altLang="ko-KR" sz="2400" dirty="0" smtClean="0"/>
              <a:t>”) </a:t>
            </a:r>
          </a:p>
          <a:p>
            <a:r>
              <a:rPr lang="ko-KR" altLang="en-US" sz="2400" dirty="0" smtClean="0"/>
              <a:t>  </a:t>
            </a:r>
            <a:r>
              <a:rPr lang="en-US" altLang="ko-KR" sz="2400" dirty="0" smtClean="0"/>
              <a:t>- </a:t>
            </a:r>
            <a:r>
              <a:rPr lang="ko-KR" altLang="en-US" sz="2400" dirty="0" smtClean="0"/>
              <a:t>구약신약</a:t>
            </a:r>
            <a:r>
              <a:rPr lang="en-US" altLang="ko-KR" sz="2400" dirty="0" smtClean="0"/>
              <a:t>: </a:t>
            </a:r>
            <a:r>
              <a:rPr lang="ko-KR" altLang="en-US" sz="2400" dirty="0" err="1" smtClean="0"/>
              <a:t>신명기사가의</a:t>
            </a:r>
            <a:r>
              <a:rPr lang="ko-KR" altLang="en-US" sz="2400" dirty="0" smtClean="0"/>
              <a:t> 이름</a:t>
            </a:r>
            <a:r>
              <a:rPr lang="en-US" altLang="ko-KR" sz="2400" dirty="0" smtClean="0"/>
              <a:t>-</a:t>
            </a:r>
            <a:r>
              <a:rPr lang="ko-KR" altLang="en-US" sz="2400" dirty="0" smtClean="0"/>
              <a:t>신학과 밀접한 관련이 있다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  - </a:t>
            </a:r>
            <a:r>
              <a:rPr lang="ko-KR" altLang="en-US" sz="2400" dirty="0" smtClean="0"/>
              <a:t>신명기 사가의 신학에 의하면</a:t>
            </a:r>
            <a:r>
              <a:rPr lang="en-US" altLang="ko-KR" sz="2400" dirty="0" smtClean="0"/>
              <a:t>:</a:t>
            </a:r>
          </a:p>
          <a:p>
            <a:r>
              <a:rPr lang="en-US" altLang="ko-KR" sz="2400" dirty="0" smtClean="0"/>
              <a:t>     </a:t>
            </a:r>
            <a:r>
              <a:rPr lang="ko-KR" altLang="en-US" sz="2400" dirty="0" smtClean="0"/>
              <a:t>하나님은 지상에서 멀리 떨어져 계시고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땅에는 하나님이 선택한 특별한</a:t>
            </a:r>
            <a:endParaRPr lang="en-US" altLang="ko-KR" sz="2400" dirty="0" smtClean="0"/>
          </a:p>
          <a:p>
            <a:r>
              <a:rPr lang="en-US" altLang="ko-KR" sz="2400" dirty="0" smtClean="0"/>
              <a:t>    </a:t>
            </a:r>
            <a:r>
              <a:rPr lang="ko-KR" altLang="en-US" sz="2400" dirty="0" smtClean="0"/>
              <a:t> 제의 장소에 하나님의 이름만이 대표로서 거하신다</a:t>
            </a:r>
            <a:r>
              <a:rPr lang="en-US" altLang="ko-KR" sz="2400" dirty="0" smtClean="0"/>
              <a:t>.- &lt;</a:t>
            </a:r>
            <a:r>
              <a:rPr lang="ko-KR" altLang="en-US" sz="2400" dirty="0" smtClean="0"/>
              <a:t>공간적 차원</a:t>
            </a:r>
            <a:r>
              <a:rPr lang="en-US" altLang="ko-KR" sz="2400" dirty="0" smtClean="0"/>
              <a:t>&gt;</a:t>
            </a:r>
          </a:p>
          <a:p>
            <a:r>
              <a:rPr lang="en-US" altLang="ko-KR" sz="2400" dirty="0" smtClean="0"/>
              <a:t>  -</a:t>
            </a:r>
            <a:r>
              <a:rPr lang="en-US" altLang="ko-KR" sz="2400" b="1" dirty="0" smtClean="0">
                <a:solidFill>
                  <a:srgbClr val="0070C0"/>
                </a:solidFill>
              </a:rPr>
              <a:t>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다니엘서는 </a:t>
            </a:r>
            <a:r>
              <a:rPr lang="ko-KR" altLang="en-US" sz="2400" dirty="0" smtClean="0">
                <a:solidFill>
                  <a:srgbClr val="FF0000"/>
                </a:solidFill>
              </a:rPr>
              <a:t>하나님의 이름의 찬양을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시간적 차원에서 강조하고 </a:t>
            </a:r>
            <a:r>
              <a:rPr lang="ko-KR" altLang="en-US" sz="2400" dirty="0" smtClean="0"/>
              <a:t>있다는</a:t>
            </a:r>
            <a:endParaRPr lang="en-US" altLang="ko-KR" sz="2400" dirty="0" smtClean="0"/>
          </a:p>
          <a:p>
            <a:r>
              <a:rPr lang="ko-KR" altLang="en-US" sz="2400" dirty="0" smtClean="0"/>
              <a:t>     점이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다른점</a:t>
            </a:r>
            <a:r>
              <a:rPr lang="ko-KR" altLang="en-US" sz="2400" dirty="0" err="1" smtClean="0"/>
              <a:t>이다</a:t>
            </a:r>
            <a:r>
              <a:rPr lang="en-US" altLang="ko-KR" sz="2400" dirty="0" smtClean="0"/>
              <a:t>.</a:t>
            </a:r>
          </a:p>
          <a:p>
            <a:endParaRPr lang="en-US" altLang="ko-KR" sz="600" dirty="0" smtClean="0"/>
          </a:p>
          <a:p>
            <a:r>
              <a:rPr lang="en-US" altLang="ko-KR" sz="2400" dirty="0" smtClean="0"/>
              <a:t>   </a:t>
            </a:r>
            <a:r>
              <a:rPr lang="ko-KR" altLang="en-US" sz="2400" dirty="0" smtClean="0"/>
              <a:t>즉</a:t>
            </a:r>
            <a:r>
              <a:rPr lang="en-US" altLang="ko-KR" sz="2400" dirty="0" smtClean="0"/>
              <a:t>, </a:t>
            </a:r>
            <a:r>
              <a:rPr lang="ko-KR" altLang="en-US" sz="2400" dirty="0" smtClean="0">
                <a:solidFill>
                  <a:srgbClr val="FF0000"/>
                </a:solidFill>
              </a:rPr>
              <a:t>영원부터 영원까지 </a:t>
            </a:r>
            <a:r>
              <a:rPr lang="ko-KR" altLang="en-US" sz="2400" dirty="0" smtClean="0"/>
              <a:t>하나님의 이름이 </a:t>
            </a:r>
            <a:r>
              <a:rPr lang="ko-KR" altLang="en-US" sz="2400" dirty="0" smtClean="0">
                <a:solidFill>
                  <a:srgbClr val="FF0000"/>
                </a:solidFill>
              </a:rPr>
              <a:t>찬양</a:t>
            </a:r>
            <a:r>
              <a:rPr lang="ko-KR" altLang="en-US" sz="2400" dirty="0" smtClean="0"/>
              <a:t>을 </a:t>
            </a:r>
            <a:r>
              <a:rPr lang="ko-KR" altLang="en-US" sz="2400" dirty="0" smtClean="0">
                <a:solidFill>
                  <a:srgbClr val="FF0000"/>
                </a:solidFill>
              </a:rPr>
              <a:t>받아</a:t>
            </a:r>
            <a:r>
              <a:rPr lang="ko-KR" altLang="en-US" sz="2400" dirty="0" smtClean="0"/>
              <a:t>야 </a:t>
            </a:r>
            <a:r>
              <a:rPr lang="ko-KR" altLang="en-US" sz="2400" dirty="0" smtClean="0">
                <a:solidFill>
                  <a:srgbClr val="FF0000"/>
                </a:solidFill>
              </a:rPr>
              <a:t>함</a:t>
            </a:r>
            <a:r>
              <a:rPr lang="ko-KR" altLang="en-US" sz="2400" dirty="0" smtClean="0"/>
              <a:t>을 </a:t>
            </a:r>
            <a:r>
              <a:rPr lang="ko-KR" altLang="en-US" sz="2400" dirty="0" smtClean="0">
                <a:solidFill>
                  <a:srgbClr val="FF0000"/>
                </a:solidFill>
              </a:rPr>
              <a:t>강조</a:t>
            </a:r>
            <a:r>
              <a:rPr lang="ko-KR" altLang="en-US" sz="2400" dirty="0" smtClean="0"/>
              <a:t>하고 있다</a:t>
            </a:r>
            <a:r>
              <a:rPr lang="en-US" altLang="ko-KR" sz="2400" dirty="0" smtClean="0"/>
              <a:t>.</a:t>
            </a:r>
          </a:p>
          <a:p>
            <a:endParaRPr lang="en-US" altLang="ko-KR" sz="600" dirty="0" smtClean="0"/>
          </a:p>
          <a:p>
            <a:pPr>
              <a:buFontTx/>
              <a:buChar char="-"/>
            </a:pPr>
            <a:r>
              <a:rPr lang="ko-KR" altLang="en-US" sz="2400" b="1" dirty="0" smtClean="0"/>
              <a:t>이스라엘 사람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하나님의 이름은 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함부로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사용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할 수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없는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 단어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        </a:t>
            </a:r>
            <a:r>
              <a:rPr lang="ko-KR" altLang="en-US" sz="2400" dirty="0" smtClean="0"/>
              <a:t>구약말기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성전에서만 사용이 허용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                     </a:t>
            </a:r>
            <a:r>
              <a:rPr lang="ko-KR" altLang="en-US" sz="2400" dirty="0" smtClean="0"/>
              <a:t>종교 축제 때 대제사장의 입을 통해서만 선포</a:t>
            </a:r>
            <a:r>
              <a:rPr lang="en-US" altLang="ko-KR" sz="2400" dirty="0" smtClean="0"/>
              <a:t>.</a:t>
            </a:r>
          </a:p>
          <a:p>
            <a:endParaRPr lang="en-US" altLang="ko-KR" sz="600" b="1" dirty="0" smtClean="0"/>
          </a:p>
          <a:p>
            <a:pPr>
              <a:buFontTx/>
              <a:buChar char="-"/>
            </a:pPr>
            <a:endParaRPr lang="ko-KR" altLang="en-US" sz="2400" dirty="0" smtClean="0"/>
          </a:p>
          <a:p>
            <a:pPr lvl="1"/>
            <a:endParaRPr lang="ko-KR" altLang="en-US" sz="2400" dirty="0" smtClean="0"/>
          </a:p>
          <a:p>
            <a:pPr lvl="1">
              <a:buFontTx/>
              <a:buChar char="-"/>
            </a:pPr>
            <a:endParaRPr lang="ko-KR" altLang="en-US" sz="2400" dirty="0" smtClean="0"/>
          </a:p>
          <a:p>
            <a:endParaRPr lang="ko-KR" altLang="en-US" sz="2400" dirty="0" smtClean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7119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  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제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장면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:  </a:t>
            </a:r>
            <a:r>
              <a:rPr lang="ko-KR" altLang="en-US" sz="2400" b="1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다니엘의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 등장과 활동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(14-24)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574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20-23</a:t>
            </a:r>
            <a:r>
              <a:rPr lang="ko-KR" altLang="en-US" sz="2400" b="1" dirty="0" smtClean="0"/>
              <a:t>절</a:t>
            </a:r>
            <a:r>
              <a:rPr lang="en-US" altLang="ko-KR" sz="2400" b="1" dirty="0" smtClean="0"/>
              <a:t>.</a:t>
            </a:r>
          </a:p>
          <a:p>
            <a:pPr>
              <a:buFontTx/>
              <a:buChar char="-"/>
            </a:pPr>
            <a:endParaRPr lang="en-US" altLang="ko-KR" sz="2400" dirty="0" smtClean="0"/>
          </a:p>
          <a:p>
            <a:pPr>
              <a:buFontTx/>
              <a:buChar char="-"/>
            </a:pPr>
            <a:r>
              <a:rPr lang="en-US" altLang="ko-KR" sz="2400" b="1" dirty="0" smtClean="0"/>
              <a:t> </a:t>
            </a:r>
            <a:r>
              <a:rPr lang="ko-KR" altLang="en-US" sz="2400" b="1" dirty="0" smtClean="0"/>
              <a:t>찬송하다</a:t>
            </a:r>
            <a:r>
              <a:rPr lang="en-US" altLang="ko-KR" sz="2400" b="1" dirty="0" smtClean="0"/>
              <a:t>: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인간들이 하나님을 </a:t>
            </a:r>
            <a:r>
              <a:rPr lang="ko-KR" altLang="en-US" sz="2400" dirty="0" smtClean="0">
                <a:solidFill>
                  <a:srgbClr val="FF0000"/>
                </a:solidFill>
              </a:rPr>
              <a:t>송축</a:t>
            </a:r>
            <a:r>
              <a:rPr lang="ko-KR" altLang="en-US" sz="2400" dirty="0" smtClean="0"/>
              <a:t>할 때 쓰는 </a:t>
            </a:r>
            <a:r>
              <a:rPr lang="ko-KR" altLang="en-US" sz="2400" dirty="0" smtClean="0">
                <a:solidFill>
                  <a:srgbClr val="FF0000"/>
                </a:solidFill>
              </a:rPr>
              <a:t>포로후기</a:t>
            </a:r>
            <a:r>
              <a:rPr lang="ko-KR" altLang="en-US" sz="2400" dirty="0" smtClean="0"/>
              <a:t>의 대표적인 </a:t>
            </a:r>
            <a:r>
              <a:rPr lang="ko-KR" altLang="en-US" sz="2400" dirty="0" smtClean="0">
                <a:solidFill>
                  <a:srgbClr val="FF0000"/>
                </a:solidFill>
              </a:rPr>
              <a:t>제의언어</a:t>
            </a:r>
            <a:r>
              <a:rPr lang="en-US" altLang="ko-KR" sz="2400" dirty="0" smtClean="0"/>
              <a:t>.</a:t>
            </a:r>
          </a:p>
          <a:p>
            <a:pPr>
              <a:buFontTx/>
              <a:buChar char="-"/>
            </a:pPr>
            <a:r>
              <a:rPr lang="en-US" altLang="ko-KR" sz="2400" dirty="0" smtClean="0"/>
              <a:t> </a:t>
            </a:r>
            <a:r>
              <a:rPr lang="ko-KR" altLang="en-US" sz="2400" b="1" dirty="0" err="1" smtClean="0"/>
              <a:t>쿰란공동체</a:t>
            </a:r>
            <a:r>
              <a:rPr lang="en-US" altLang="ko-KR" sz="2400" b="1" dirty="0" smtClean="0">
                <a:solidFill>
                  <a:srgbClr val="36B9FA"/>
                </a:solidFill>
              </a:rPr>
              <a:t>, </a:t>
            </a:r>
            <a:r>
              <a:rPr lang="ko-KR" altLang="en-US" sz="2400" b="1" dirty="0" smtClean="0"/>
              <a:t>회당예배에서 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지속적 </a:t>
            </a:r>
            <a:r>
              <a:rPr lang="ko-KR" altLang="en-US" sz="2400" b="1" dirty="0" smtClean="0"/>
              <a:t>사용</a:t>
            </a:r>
            <a:r>
              <a:rPr lang="en-US" altLang="ko-KR" sz="2400" dirty="0" smtClean="0"/>
              <a:t>:</a:t>
            </a:r>
          </a:p>
          <a:p>
            <a:r>
              <a:rPr lang="en-US" altLang="ko-KR" sz="2400" dirty="0" smtClean="0"/>
              <a:t>   </a:t>
            </a:r>
            <a:r>
              <a:rPr lang="ko-KR" altLang="en-US" sz="2400" dirty="0" smtClean="0">
                <a:solidFill>
                  <a:srgbClr val="0070C0"/>
                </a:solidFill>
              </a:rPr>
              <a:t>하나님의 행동에 </a:t>
            </a:r>
            <a:r>
              <a:rPr lang="ko-KR" altLang="en-US" sz="2400" dirty="0" smtClean="0"/>
              <a:t>대한 </a:t>
            </a:r>
            <a:r>
              <a:rPr lang="ko-KR" altLang="en-US" sz="2400" dirty="0" smtClean="0">
                <a:solidFill>
                  <a:srgbClr val="0070C0"/>
                </a:solidFill>
              </a:rPr>
              <a:t>인간의 반응을</a:t>
            </a:r>
            <a:r>
              <a:rPr lang="en-US" altLang="ko-KR" sz="2400" dirty="0" smtClean="0">
                <a:solidFill>
                  <a:srgbClr val="0070C0"/>
                </a:solidFill>
              </a:rPr>
              <a:t> </a:t>
            </a:r>
            <a:r>
              <a:rPr lang="ko-KR" altLang="en-US" sz="2400" dirty="0" smtClean="0"/>
              <a:t>표현한 것으로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언제나 </a:t>
            </a:r>
            <a:r>
              <a:rPr lang="ko-KR" altLang="en-US" sz="2400" dirty="0" smtClean="0">
                <a:solidFill>
                  <a:srgbClr val="0070C0"/>
                </a:solidFill>
              </a:rPr>
              <a:t>변함없는</a:t>
            </a:r>
            <a:endParaRPr lang="en-US" altLang="ko-KR" sz="2400" dirty="0" smtClean="0">
              <a:solidFill>
                <a:srgbClr val="0070C0"/>
              </a:solidFill>
            </a:endParaRPr>
          </a:p>
          <a:p>
            <a:r>
              <a:rPr lang="en-US" altLang="ko-KR" sz="2400" dirty="0" smtClean="0">
                <a:solidFill>
                  <a:srgbClr val="0070C0"/>
                </a:solidFill>
              </a:rPr>
              <a:t>  </a:t>
            </a:r>
            <a:r>
              <a:rPr lang="ko-KR" altLang="en-US" sz="2400" dirty="0" smtClean="0">
                <a:solidFill>
                  <a:srgbClr val="0070C0"/>
                </a:solidFill>
              </a:rPr>
              <a:t> 사랑과 관심</a:t>
            </a:r>
            <a:r>
              <a:rPr lang="ko-KR" altLang="en-US" sz="2400" dirty="0" smtClean="0"/>
              <a:t>으로 </a:t>
            </a:r>
            <a:r>
              <a:rPr lang="ko-KR" altLang="en-US" sz="2400" dirty="0" smtClean="0">
                <a:solidFill>
                  <a:srgbClr val="FF0000"/>
                </a:solidFill>
              </a:rPr>
              <a:t>구원</a:t>
            </a:r>
            <a:r>
              <a:rPr lang="ko-KR" altLang="en-US" sz="2400" dirty="0" smtClean="0"/>
              <a:t>을 베풀어 주시는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하나님을 향한 </a:t>
            </a:r>
            <a:r>
              <a:rPr lang="ko-KR" altLang="en-US" sz="2400" dirty="0" smtClean="0">
                <a:solidFill>
                  <a:srgbClr val="FF0000"/>
                </a:solidFill>
              </a:rPr>
              <a:t>인간의 갈채와 환호를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r>
              <a:rPr lang="en-US" altLang="ko-KR" sz="2400" dirty="0" smtClean="0"/>
              <a:t>   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내포</a:t>
            </a:r>
            <a:r>
              <a:rPr lang="ko-KR" altLang="en-US" sz="2400" dirty="0" smtClean="0"/>
              <a:t>하고 있다</a:t>
            </a:r>
            <a:r>
              <a:rPr lang="en-US" altLang="ko-KR" sz="2400" dirty="0" smtClean="0"/>
              <a:t>.</a:t>
            </a:r>
            <a:endParaRPr lang="en-US" altLang="ko-KR" sz="600" dirty="0" smtClean="0"/>
          </a:p>
          <a:p>
            <a:r>
              <a:rPr lang="en-US" altLang="ko-KR" sz="2400" dirty="0" smtClean="0"/>
              <a:t>  -&gt; </a:t>
            </a:r>
            <a:r>
              <a:rPr lang="ko-KR" altLang="en-US" sz="2400" dirty="0" smtClean="0"/>
              <a:t>본문에서는 어떤 현자도 풀지 못한 왕의 꿈을 </a:t>
            </a:r>
            <a:r>
              <a:rPr lang="ko-KR" altLang="en-US" sz="2400" dirty="0" err="1" smtClean="0"/>
              <a:t>다니엘에게</a:t>
            </a:r>
            <a:r>
              <a:rPr lang="ko-KR" altLang="en-US" sz="2400" dirty="0" smtClean="0"/>
              <a:t> 알게 해 주신</a:t>
            </a:r>
            <a:endParaRPr lang="en-US" altLang="ko-KR" sz="2400" dirty="0" smtClean="0"/>
          </a:p>
          <a:p>
            <a:r>
              <a:rPr lang="en-US" altLang="ko-KR" sz="2400" dirty="0" smtClean="0"/>
              <a:t>      </a:t>
            </a:r>
            <a:r>
              <a:rPr lang="ko-KR" altLang="en-US" sz="2400" dirty="0" smtClean="0"/>
              <a:t> 하나님께 </a:t>
            </a:r>
            <a:r>
              <a:rPr lang="ko-KR" altLang="en-US" sz="2400" dirty="0" smtClean="0">
                <a:solidFill>
                  <a:srgbClr val="FF0000"/>
                </a:solidFill>
              </a:rPr>
              <a:t>감사하고 감격하고 </a:t>
            </a:r>
            <a:r>
              <a:rPr lang="ko-KR" altLang="en-US" sz="2400" dirty="0" smtClean="0"/>
              <a:t>있음을 나타내고 있다</a:t>
            </a:r>
            <a:r>
              <a:rPr lang="en-US" altLang="ko-KR" sz="2400" dirty="0" smtClean="0"/>
              <a:t>.</a:t>
            </a:r>
          </a:p>
          <a:p>
            <a:endParaRPr lang="en-US" altLang="ko-KR" sz="700" dirty="0" smtClean="0"/>
          </a:p>
          <a:p>
            <a:pPr>
              <a:buFontTx/>
              <a:buChar char="-"/>
            </a:pPr>
            <a:r>
              <a:rPr lang="ko-KR" altLang="en-US" sz="2400" b="1" dirty="0" smtClean="0"/>
              <a:t>지혜와 권능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능력</a:t>
            </a:r>
            <a:r>
              <a:rPr lang="en-US" altLang="ko-KR" sz="2400" b="1" dirty="0" smtClean="0"/>
              <a:t>):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하나님</a:t>
            </a:r>
            <a:r>
              <a:rPr lang="ko-KR" altLang="en-US" sz="2400" dirty="0" smtClean="0"/>
              <a:t>의</a:t>
            </a:r>
            <a:r>
              <a:rPr lang="ko-KR" altLang="en-US" sz="2400" dirty="0" smtClean="0">
                <a:solidFill>
                  <a:srgbClr val="FF0000"/>
                </a:solidFill>
              </a:rPr>
              <a:t> 두 </a:t>
            </a:r>
            <a:r>
              <a:rPr lang="ko-KR" altLang="en-US" sz="2400" dirty="0" smtClean="0"/>
              <a:t>가지 </a:t>
            </a:r>
            <a:r>
              <a:rPr lang="ko-KR" altLang="en-US" sz="2400" dirty="0" smtClean="0">
                <a:solidFill>
                  <a:srgbClr val="FF0000"/>
                </a:solidFill>
              </a:rPr>
              <a:t>절대적 속성을 </a:t>
            </a:r>
            <a:r>
              <a:rPr lang="ko-KR" altLang="en-US" sz="2400" dirty="0" smtClean="0"/>
              <a:t>말함</a:t>
            </a:r>
            <a:r>
              <a:rPr lang="en-US" altLang="ko-KR" sz="2400" dirty="0" smtClean="0"/>
              <a:t>.</a:t>
            </a:r>
          </a:p>
          <a:p>
            <a:pPr>
              <a:buFontTx/>
              <a:buChar char="-"/>
            </a:pP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지혜</a:t>
            </a:r>
            <a:r>
              <a:rPr lang="en-US" altLang="ko-KR" sz="2400" dirty="0" smtClean="0">
                <a:solidFill>
                  <a:srgbClr val="FF0000"/>
                </a:solidFill>
              </a:rPr>
              <a:t>: </a:t>
            </a:r>
            <a:r>
              <a:rPr lang="ko-KR" altLang="en-US" sz="2400" dirty="0" smtClean="0"/>
              <a:t>하나님은 무한한 능력자로서 세상의 모든 지혜를 아시는 </a:t>
            </a:r>
            <a:endParaRPr lang="en-US" altLang="ko-KR" sz="2400" dirty="0" smtClean="0"/>
          </a:p>
          <a:p>
            <a:r>
              <a:rPr lang="en-US" altLang="ko-KR" sz="2400" dirty="0" smtClean="0"/>
              <a:t>          </a:t>
            </a:r>
            <a:r>
              <a:rPr lang="ko-KR" altLang="en-US" sz="2400" dirty="0" smtClean="0"/>
              <a:t>지혜의 근원이심을 뜻함</a:t>
            </a:r>
            <a:endParaRPr lang="en-US" altLang="ko-KR" sz="2400" dirty="0" smtClean="0"/>
          </a:p>
          <a:p>
            <a:pPr>
              <a:buFontTx/>
              <a:buChar char="-"/>
            </a:pPr>
            <a:r>
              <a:rPr lang="ko-KR" altLang="en-US" sz="2400" dirty="0" smtClean="0">
                <a:solidFill>
                  <a:srgbClr val="FF0000"/>
                </a:solidFill>
              </a:rPr>
              <a:t>권능</a:t>
            </a:r>
            <a:r>
              <a:rPr lang="en-US" altLang="ko-KR" sz="2400" dirty="0" smtClean="0">
                <a:solidFill>
                  <a:srgbClr val="FF0000"/>
                </a:solidFill>
              </a:rPr>
              <a:t>: </a:t>
            </a:r>
            <a:r>
              <a:rPr lang="ko-KR" altLang="en-US" sz="2400" dirty="0" smtClean="0"/>
              <a:t>하나님이 원하시는 것은 하나님 자신이 모두 행할 수 있는 능력을</a:t>
            </a:r>
            <a:endParaRPr lang="en-US" altLang="ko-KR" sz="2400" dirty="0" smtClean="0"/>
          </a:p>
          <a:p>
            <a:r>
              <a:rPr lang="en-US" altLang="ko-KR" sz="2400" dirty="0" smtClean="0"/>
              <a:t>        </a:t>
            </a:r>
            <a:r>
              <a:rPr lang="ko-KR" altLang="en-US" sz="2400" dirty="0" smtClean="0"/>
              <a:t> 가지신 분을 뜻함</a:t>
            </a:r>
            <a:r>
              <a:rPr lang="en-US" altLang="ko-KR" sz="2400" dirty="0" smtClean="0"/>
              <a:t>.</a:t>
            </a:r>
          </a:p>
          <a:p>
            <a:endParaRPr lang="ko-KR" altLang="en-US" sz="2400" dirty="0" smtClean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7119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  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제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장면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:  </a:t>
            </a:r>
            <a:r>
              <a:rPr lang="ko-KR" altLang="en-US" sz="2400" b="1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다니엘의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 등장과 활동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(14-24)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20-23</a:t>
            </a:r>
            <a:r>
              <a:rPr lang="ko-KR" altLang="en-US" sz="2400" b="1" dirty="0" smtClean="0"/>
              <a:t>절</a:t>
            </a:r>
            <a:r>
              <a:rPr lang="en-US" altLang="ko-KR" sz="2400" b="1" dirty="0" smtClean="0"/>
              <a:t>.</a:t>
            </a:r>
          </a:p>
          <a:p>
            <a:pPr>
              <a:buFontTx/>
              <a:buChar char="-"/>
            </a:pPr>
            <a:endParaRPr lang="en-US" altLang="ko-KR" sz="2400" dirty="0" smtClean="0"/>
          </a:p>
          <a:p>
            <a:pPr>
              <a:buFontTx/>
              <a:buChar char="-"/>
            </a:pPr>
            <a:r>
              <a:rPr lang="en-US" altLang="ko-KR" sz="2400" dirty="0" smtClean="0"/>
              <a:t>- &gt; </a:t>
            </a:r>
            <a:r>
              <a:rPr lang="ko-KR" altLang="en-US" sz="2400" b="1" dirty="0" smtClean="0"/>
              <a:t>창조의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 역사와 </a:t>
            </a:r>
            <a:r>
              <a:rPr lang="ko-KR" altLang="en-US" sz="2400" b="1" dirty="0" smtClean="0"/>
              <a:t>이스라엘의</a:t>
            </a:r>
            <a:r>
              <a:rPr lang="ko-KR" altLang="en-US" sz="2400" dirty="0" smtClean="0"/>
              <a:t> 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역사를</a:t>
            </a:r>
            <a:r>
              <a:rPr lang="ko-KR" altLang="en-US" sz="2400" dirty="0" smtClean="0"/>
              <a:t> 통해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하나님만이</a:t>
            </a:r>
            <a:r>
              <a:rPr lang="ko-KR" altLang="en-US" sz="2400" dirty="0" smtClean="0"/>
              <a:t> 권능 있는 </a:t>
            </a:r>
            <a:endParaRPr lang="en-US" altLang="ko-KR" sz="2400" dirty="0" smtClean="0"/>
          </a:p>
          <a:p>
            <a:r>
              <a:rPr lang="en-US" altLang="ko-KR" sz="2400" dirty="0" smtClean="0"/>
              <a:t>       </a:t>
            </a:r>
            <a:r>
              <a:rPr lang="ko-KR" altLang="en-US" sz="2400" dirty="0" smtClean="0">
                <a:solidFill>
                  <a:srgbClr val="FF0000"/>
                </a:solidFill>
              </a:rPr>
              <a:t>역사</a:t>
            </a:r>
            <a:r>
              <a:rPr lang="ko-KR" altLang="en-US" sz="2400" dirty="0" smtClean="0"/>
              <a:t>의 </a:t>
            </a:r>
            <a:r>
              <a:rPr lang="ko-KR" altLang="en-US" sz="2400" b="1" dirty="0" smtClean="0"/>
              <a:t>참된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 주인이심을 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증명</a:t>
            </a:r>
            <a:r>
              <a:rPr lang="ko-KR" altLang="en-US" sz="2400" dirty="0" smtClean="0"/>
              <a:t> 하셨다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  - </a:t>
            </a:r>
            <a:r>
              <a:rPr lang="ko-KR" altLang="en-US" sz="2400" dirty="0" smtClean="0">
                <a:solidFill>
                  <a:srgbClr val="FF0000"/>
                </a:solidFill>
              </a:rPr>
              <a:t>하나님</a:t>
            </a:r>
            <a:r>
              <a:rPr lang="ko-KR" altLang="en-US" sz="2400" dirty="0" smtClean="0"/>
              <a:t>의 이름과 </a:t>
            </a:r>
            <a:r>
              <a:rPr lang="ko-KR" altLang="en-US" sz="2400" dirty="0" smtClean="0">
                <a:solidFill>
                  <a:srgbClr val="FF0000"/>
                </a:solidFill>
              </a:rPr>
              <a:t>권능</a:t>
            </a:r>
            <a:r>
              <a:rPr lang="ko-KR" altLang="en-US" sz="2400" dirty="0" smtClean="0"/>
              <a:t>은 </a:t>
            </a:r>
            <a:r>
              <a:rPr lang="ko-KR" altLang="en-US" sz="2400" dirty="0" smtClean="0">
                <a:solidFill>
                  <a:srgbClr val="FF0000"/>
                </a:solidFill>
              </a:rPr>
              <a:t>동일한</a:t>
            </a:r>
            <a:r>
              <a:rPr lang="ko-KR" altLang="en-US" sz="2400" dirty="0" smtClean="0"/>
              <a:t> 의미</a:t>
            </a:r>
            <a:r>
              <a:rPr lang="en-US" altLang="ko-KR" sz="2400" dirty="0" smtClean="0"/>
              <a:t>- </a:t>
            </a:r>
            <a:r>
              <a:rPr lang="ko-KR" altLang="en-US" sz="2400" b="1" dirty="0" smtClean="0"/>
              <a:t>권능</a:t>
            </a:r>
            <a:r>
              <a:rPr lang="ko-KR" altLang="en-US" sz="2400" dirty="0" smtClean="0"/>
              <a:t>은 하나님의 이름을 </a:t>
            </a:r>
            <a:r>
              <a:rPr lang="ko-KR" altLang="en-US" sz="2400" b="1" dirty="0" smtClean="0"/>
              <a:t>대신</a:t>
            </a:r>
            <a:r>
              <a:rPr lang="ko-KR" altLang="en-US" sz="2400" dirty="0" smtClean="0"/>
              <a:t>하기도 함</a:t>
            </a:r>
            <a:r>
              <a:rPr lang="en-US" altLang="ko-KR" sz="2400" dirty="0" smtClean="0"/>
              <a:t>.</a:t>
            </a:r>
          </a:p>
          <a:p>
            <a:endParaRPr lang="en-US" altLang="ko-KR" sz="2400" b="1" dirty="0" smtClean="0"/>
          </a:p>
          <a:p>
            <a:r>
              <a:rPr lang="en-US" altLang="ko-KR" sz="2400" b="1" dirty="0" smtClean="0"/>
              <a:t> 21. </a:t>
            </a:r>
            <a:r>
              <a:rPr lang="ko-KR" altLang="en-US" sz="2400" b="1" dirty="0" smtClean="0"/>
              <a:t>그는 때와 계절을 바꾸시며 왕들을 폐하시고 왕들을 세우시며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</a:t>
            </a:r>
            <a:r>
              <a:rPr lang="ko-KR" altLang="en-US" sz="2400" b="1" dirty="0" smtClean="0"/>
              <a:t>    지혜자에게 지혜를 주시고 총명한 자에게 지식을 주시는 도다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r>
              <a:rPr lang="en-US" altLang="ko-KR" sz="2400" dirty="0" smtClean="0"/>
              <a:t> - </a:t>
            </a:r>
            <a:r>
              <a:rPr lang="ko-KR" altLang="en-US" sz="2400" dirty="0" smtClean="0"/>
              <a:t>하나님의 지혜와 권능을 통해 실현될 수 있는 사항들을 반복적으로 소개하며</a:t>
            </a:r>
            <a:endParaRPr lang="en-US" altLang="ko-KR" sz="2400" dirty="0" smtClean="0"/>
          </a:p>
          <a:p>
            <a:r>
              <a:rPr lang="en-US" altLang="ko-KR" sz="2400" dirty="0" smtClean="0"/>
              <a:t>   </a:t>
            </a:r>
            <a:r>
              <a:rPr lang="ko-KR" altLang="en-US" sz="2400" dirty="0" err="1" smtClean="0"/>
              <a:t>다니엘에게</a:t>
            </a:r>
            <a:r>
              <a:rPr lang="ko-KR" altLang="en-US" sz="2400" dirty="0" smtClean="0"/>
              <a:t> 이상으로 나타난 역사의 비밀들을 내포하고 있다</a:t>
            </a:r>
            <a:r>
              <a:rPr lang="en-US" altLang="ko-KR" sz="2400" dirty="0" smtClean="0"/>
              <a:t>.</a:t>
            </a:r>
          </a:p>
          <a:p>
            <a:r>
              <a:rPr lang="ko-KR" altLang="en-US" sz="2400" b="1" dirty="0" err="1" smtClean="0"/>
              <a:t>첫번째</a:t>
            </a:r>
            <a:r>
              <a:rPr lang="ko-KR" altLang="en-US" sz="2400" b="1" dirty="0" smtClean="0"/>
              <a:t> 문장</a:t>
            </a:r>
            <a:r>
              <a:rPr lang="en-US" altLang="ko-KR" sz="2400" b="1" dirty="0" smtClean="0"/>
              <a:t>:</a:t>
            </a:r>
          </a:p>
          <a:p>
            <a:endParaRPr lang="en-US" altLang="ko-KR" sz="800" dirty="0" smtClean="0"/>
          </a:p>
          <a:p>
            <a:pPr>
              <a:buFontTx/>
              <a:buChar char="-"/>
            </a:pPr>
            <a:r>
              <a:rPr lang="ko-KR" altLang="en-US" sz="2400" b="1" dirty="0" smtClean="0">
                <a:solidFill>
                  <a:srgbClr val="FF0000"/>
                </a:solidFill>
              </a:rPr>
              <a:t> 때와 기한을 변하게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바꾸게</a:t>
            </a:r>
            <a:r>
              <a:rPr lang="en-US" altLang="ko-KR" sz="2400" b="1" dirty="0" smtClean="0"/>
              <a:t>)</a:t>
            </a:r>
            <a:r>
              <a:rPr lang="ko-KR" altLang="en-US" sz="2400" b="1" dirty="0" smtClean="0"/>
              <a:t> 하시는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분</a:t>
            </a:r>
            <a:r>
              <a:rPr lang="ko-KR" altLang="en-US" sz="2400" b="1" dirty="0" smtClean="0"/>
              <a:t>임을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강조</a:t>
            </a:r>
            <a:r>
              <a:rPr lang="en-US" altLang="ko-KR" sz="2400" dirty="0" smtClean="0"/>
              <a:t>: </a:t>
            </a:r>
            <a:r>
              <a:rPr lang="ko-KR" altLang="en-US" sz="2400" dirty="0" err="1" smtClean="0"/>
              <a:t>변하다는</a:t>
            </a:r>
            <a:r>
              <a:rPr lang="ko-KR" altLang="en-US" sz="2400" dirty="0" smtClean="0"/>
              <a:t> 의미는 변경시키다</a:t>
            </a:r>
            <a:endParaRPr lang="en-US" altLang="ko-KR" sz="2400" dirty="0" smtClean="0"/>
          </a:p>
          <a:p>
            <a:r>
              <a:rPr lang="ko-KR" altLang="en-US" sz="2400" dirty="0" smtClean="0"/>
              <a:t>  고치다라는 의미로 하나님은 절대적 권능으로 예정된 역사 까지도 단축</a:t>
            </a:r>
            <a:r>
              <a:rPr lang="en-US" altLang="ko-KR" sz="2400" dirty="0" smtClean="0"/>
              <a:t>, </a:t>
            </a:r>
          </a:p>
          <a:p>
            <a:r>
              <a:rPr lang="en-US" altLang="ko-KR" sz="2400" dirty="0" smtClean="0"/>
              <a:t>  </a:t>
            </a:r>
            <a:r>
              <a:rPr lang="ko-KR" altLang="en-US" sz="2400" dirty="0" err="1" smtClean="0"/>
              <a:t>연장시킬수</a:t>
            </a:r>
            <a:r>
              <a:rPr lang="ko-KR" altLang="en-US" sz="2400" dirty="0" smtClean="0"/>
              <a:t> 있는 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역사와 모든 시간의 참된 주인임을 </a:t>
            </a:r>
            <a:r>
              <a:rPr lang="ko-KR" altLang="en-US" sz="2400" dirty="0" smtClean="0">
                <a:solidFill>
                  <a:srgbClr val="FF0000"/>
                </a:solidFill>
              </a:rPr>
              <a:t>증거</a:t>
            </a:r>
            <a:r>
              <a:rPr lang="ko-KR" altLang="en-US" sz="2400" dirty="0" smtClean="0"/>
              <a:t>하려는 </a:t>
            </a:r>
            <a:r>
              <a:rPr lang="ko-KR" altLang="en-US" sz="2400" dirty="0" smtClean="0">
                <a:solidFill>
                  <a:srgbClr val="FF0000"/>
                </a:solidFill>
              </a:rPr>
              <a:t>의도</a:t>
            </a:r>
            <a:r>
              <a:rPr lang="ko-KR" altLang="en-US" sz="2400" dirty="0" smtClean="0"/>
              <a:t>가 있다</a:t>
            </a:r>
            <a:r>
              <a:rPr lang="en-US" altLang="ko-KR" sz="2400" dirty="0" smtClean="0"/>
              <a:t>.</a:t>
            </a:r>
          </a:p>
          <a:p>
            <a:endParaRPr lang="en-US" altLang="ko-KR" sz="2400" dirty="0" smtClean="0"/>
          </a:p>
          <a:p>
            <a:endParaRPr lang="ko-KR" altLang="en-US" sz="2400" dirty="0" smtClean="0"/>
          </a:p>
          <a:p>
            <a:endParaRPr lang="ko-KR" altLang="en-US" sz="2400" dirty="0" smtClean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7119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  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제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장면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:  </a:t>
            </a:r>
            <a:r>
              <a:rPr lang="ko-KR" altLang="en-US" sz="2400" b="1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다니엘의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 등장과 활동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(14-24)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20-23</a:t>
            </a:r>
            <a:r>
              <a:rPr lang="ko-KR" altLang="en-US" sz="2400" b="1" dirty="0" smtClean="0"/>
              <a:t>절</a:t>
            </a:r>
            <a:r>
              <a:rPr lang="en-US" altLang="ko-KR" sz="2400" b="1" dirty="0" smtClean="0"/>
              <a:t>.</a:t>
            </a:r>
          </a:p>
          <a:p>
            <a:endParaRPr lang="en-US" altLang="ko-KR" sz="1050" dirty="0" smtClean="0"/>
          </a:p>
          <a:p>
            <a:r>
              <a:rPr lang="en-US" altLang="ko-KR" sz="2400" b="1" dirty="0" smtClean="0"/>
              <a:t> 21. </a:t>
            </a:r>
            <a:r>
              <a:rPr lang="ko-KR" altLang="en-US" sz="2400" b="1" dirty="0" smtClean="0"/>
              <a:t>그는 때와 계절을 바꾸시며 왕들을 폐하시고 왕들을 세우시며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</a:t>
            </a:r>
            <a:r>
              <a:rPr lang="ko-KR" altLang="en-US" sz="2400" b="1" dirty="0" smtClean="0"/>
              <a:t>    지혜자에게 지혜를 주시고 총명한 자에게 지식을 주시는 도다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r>
              <a:rPr lang="en-US" altLang="ko-KR" sz="1050" b="1" dirty="0" smtClean="0"/>
              <a:t> </a:t>
            </a:r>
          </a:p>
          <a:p>
            <a:r>
              <a:rPr lang="ko-KR" altLang="en-US" sz="2400" b="1" dirty="0" smtClean="0"/>
              <a:t>두 번째 문장</a:t>
            </a:r>
            <a:r>
              <a:rPr lang="en-US" altLang="ko-KR" sz="2400" b="1" dirty="0" smtClean="0"/>
              <a:t>:</a:t>
            </a:r>
            <a:endParaRPr lang="en-US" altLang="ko-KR" sz="800" b="1" dirty="0" smtClean="0"/>
          </a:p>
          <a:p>
            <a:pPr>
              <a:buFontTx/>
              <a:buChar char="-"/>
            </a:pPr>
            <a:r>
              <a:rPr lang="ko-KR" altLang="en-US" sz="2400" b="1" dirty="0" smtClean="0">
                <a:solidFill>
                  <a:srgbClr val="FF0000"/>
                </a:solidFill>
              </a:rPr>
              <a:t> 왕들을 폐하시고 세우시는 분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:</a:t>
            </a:r>
            <a:r>
              <a:rPr lang="en-US" altLang="ko-KR" sz="2400" b="1" dirty="0" smtClean="0"/>
              <a:t> </a:t>
            </a:r>
          </a:p>
          <a:p>
            <a:pPr>
              <a:buFontTx/>
              <a:buChar char="-"/>
            </a:pPr>
            <a:r>
              <a:rPr lang="ko-KR" altLang="en-US" sz="2400" b="1" dirty="0" smtClean="0"/>
              <a:t>구약성서의 역사</a:t>
            </a:r>
            <a:r>
              <a:rPr lang="en-US" altLang="ko-KR" sz="2400" b="1" dirty="0" smtClean="0"/>
              <a:t>:  </a:t>
            </a:r>
            <a:r>
              <a:rPr lang="ko-KR" altLang="en-US" sz="2400" b="1" dirty="0" smtClean="0"/>
              <a:t>하나님은 왕들을 세우시고 폐하시는 분으로 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                     </a:t>
            </a:r>
            <a:r>
              <a:rPr lang="ko-KR" altLang="en-US" sz="2400" b="1" dirty="0" smtClean="0"/>
              <a:t>온 세상의 역사를 지배하시는 유일한 분임을 강조</a:t>
            </a:r>
            <a:r>
              <a:rPr lang="en-US" altLang="ko-KR" sz="2400" b="1" dirty="0" smtClean="0"/>
              <a:t>.</a:t>
            </a:r>
          </a:p>
          <a:p>
            <a:r>
              <a:rPr lang="ko-KR" altLang="en-US" sz="2400" b="1" dirty="0" smtClean="0"/>
              <a:t>세 </a:t>
            </a:r>
            <a:r>
              <a:rPr lang="ko-KR" altLang="en-US" sz="2400" b="1" dirty="0" err="1" smtClean="0"/>
              <a:t>번재</a:t>
            </a:r>
            <a:r>
              <a:rPr lang="ko-KR" altLang="en-US" sz="2400" b="1" dirty="0" smtClean="0"/>
              <a:t> 문장</a:t>
            </a:r>
            <a:r>
              <a:rPr lang="en-US" altLang="ko-KR" sz="2400" b="1" dirty="0" smtClean="0"/>
              <a:t>: </a:t>
            </a:r>
          </a:p>
          <a:p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지혜자에게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지식</a:t>
            </a:r>
            <a:r>
              <a:rPr lang="ko-KR" altLang="en-US" sz="2400" b="1" dirty="0" smtClean="0"/>
              <a:t>을 주시고 </a:t>
            </a:r>
            <a:r>
              <a:rPr lang="ko-KR" altLang="en-US" sz="2400" b="1" dirty="0" err="1" smtClean="0"/>
              <a:t>지식자에게</a:t>
            </a:r>
            <a:r>
              <a:rPr lang="ko-KR" altLang="en-US" sz="2400" b="1" dirty="0" smtClean="0"/>
              <a:t>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총명</a:t>
            </a:r>
            <a:r>
              <a:rPr lang="ko-KR" altLang="en-US" sz="2400" b="1" dirty="0" smtClean="0"/>
              <a:t>을 주시는 분</a:t>
            </a:r>
            <a:r>
              <a:rPr lang="en-US" altLang="ko-KR" sz="2400" b="1" dirty="0" smtClean="0"/>
              <a:t>.</a:t>
            </a:r>
            <a:endParaRPr lang="en-US" altLang="ko-KR" sz="2400" dirty="0" smtClean="0"/>
          </a:p>
          <a:p>
            <a:pPr>
              <a:buFontTx/>
              <a:buChar char="-"/>
            </a:pPr>
            <a:r>
              <a:rPr lang="ko-KR" altLang="en-US" sz="2400" dirty="0" smtClean="0"/>
              <a:t> 지식과 총명은 교육을 통해 습득되는 지적 능력이 아니라 하나님이 필요할</a:t>
            </a:r>
            <a:endParaRPr lang="en-US" altLang="ko-KR" sz="2400" dirty="0" smtClean="0"/>
          </a:p>
          <a:p>
            <a:r>
              <a:rPr lang="en-US" altLang="ko-KR" sz="2400" dirty="0" smtClean="0"/>
              <a:t>  </a:t>
            </a:r>
            <a:r>
              <a:rPr lang="ko-KR" altLang="en-US" sz="2400" dirty="0" smtClean="0"/>
              <a:t> 때마다 </a:t>
            </a:r>
            <a:r>
              <a:rPr lang="ko-KR" altLang="en-US" sz="2400" dirty="0" smtClean="0">
                <a:solidFill>
                  <a:srgbClr val="FF0000"/>
                </a:solidFill>
              </a:rPr>
              <a:t>현자</a:t>
            </a:r>
            <a:r>
              <a:rPr lang="ko-KR" altLang="en-US" sz="2400" dirty="0" smtClean="0"/>
              <a:t>라 부르기에 </a:t>
            </a:r>
            <a:r>
              <a:rPr lang="ko-KR" altLang="en-US" sz="2400" dirty="0" smtClean="0">
                <a:solidFill>
                  <a:srgbClr val="FF0000"/>
                </a:solidFill>
              </a:rPr>
              <a:t>합당한 자에게 계시</a:t>
            </a:r>
            <a:r>
              <a:rPr lang="ko-KR" altLang="en-US" sz="2400" dirty="0" smtClean="0"/>
              <a:t>하시는 </a:t>
            </a:r>
            <a:r>
              <a:rPr lang="ko-KR" altLang="en-US" sz="2400" dirty="0" smtClean="0">
                <a:solidFill>
                  <a:srgbClr val="FF0000"/>
                </a:solidFill>
              </a:rPr>
              <a:t>신적인 지혜를 </a:t>
            </a:r>
            <a:r>
              <a:rPr lang="ko-KR" altLang="en-US" sz="2400" dirty="0" smtClean="0"/>
              <a:t>의미</a:t>
            </a:r>
            <a:r>
              <a:rPr lang="en-US" altLang="ko-KR" sz="2400" dirty="0" smtClean="0"/>
              <a:t>.</a:t>
            </a:r>
            <a:endParaRPr lang="ko-KR" altLang="en-US" sz="2400" dirty="0" smtClean="0"/>
          </a:p>
          <a:p>
            <a:endParaRPr lang="ko-KR" altLang="en-US" sz="2400" dirty="0" smtClean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7119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  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제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장면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:  </a:t>
            </a:r>
            <a:r>
              <a:rPr lang="ko-KR" altLang="en-US" sz="2400" b="1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다니엘의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 등장과 활동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(14-24)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595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20-23</a:t>
            </a:r>
            <a:r>
              <a:rPr lang="ko-KR" altLang="en-US" sz="2400" b="1" dirty="0" smtClean="0"/>
              <a:t>절</a:t>
            </a:r>
            <a:r>
              <a:rPr lang="en-US" altLang="ko-KR" sz="2400" b="1" dirty="0" smtClean="0"/>
              <a:t>.</a:t>
            </a:r>
          </a:p>
          <a:p>
            <a:endParaRPr lang="en-US" altLang="ko-KR" sz="1050" dirty="0" smtClean="0"/>
          </a:p>
          <a:p>
            <a:r>
              <a:rPr lang="en-US" altLang="ko-KR" sz="2400" b="1" dirty="0" smtClean="0"/>
              <a:t> 22.</a:t>
            </a:r>
            <a:r>
              <a:rPr lang="ko-KR" altLang="en-US" sz="2400" b="1" dirty="0" smtClean="0"/>
              <a:t>그는 깊고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은밀한 일</a:t>
            </a:r>
            <a:r>
              <a:rPr lang="ko-KR" altLang="en-US" sz="2400" b="1" dirty="0" smtClean="0"/>
              <a:t>을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나타</a:t>
            </a:r>
            <a:r>
              <a:rPr lang="ko-KR" altLang="en-US" sz="2400" b="1" dirty="0" smtClean="0"/>
              <a:t>내시고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어두운</a:t>
            </a:r>
            <a:r>
              <a:rPr lang="ko-KR" altLang="en-US" sz="2400" b="1" dirty="0" smtClean="0"/>
              <a:t> 데에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있는 것</a:t>
            </a:r>
            <a:r>
              <a:rPr lang="ko-KR" altLang="en-US" sz="2400" b="1" dirty="0" smtClean="0"/>
              <a:t>을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아시며</a:t>
            </a:r>
            <a:endParaRPr lang="en-US" altLang="ko-KR" sz="2400" b="1" dirty="0" smtClean="0">
              <a:solidFill>
                <a:srgbClr val="0070C0"/>
              </a:solidFill>
            </a:endParaRPr>
          </a:p>
          <a:p>
            <a:r>
              <a:rPr lang="ko-KR" altLang="en-US" sz="2400" b="1" dirty="0" smtClean="0"/>
              <a:t>     또 빛이 그와 함께 있도다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r>
              <a:rPr lang="en-US" altLang="ko-KR" sz="300" b="1" dirty="0" smtClean="0"/>
              <a:t> </a:t>
            </a:r>
          </a:p>
          <a:p>
            <a:r>
              <a:rPr lang="ko-KR" altLang="en-US" sz="2400" b="1" dirty="0" smtClean="0"/>
              <a:t>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하나님의 활동을 두 가지로 소개</a:t>
            </a:r>
            <a:r>
              <a:rPr lang="en-US" altLang="ko-KR" sz="2400" b="1" dirty="0" smtClean="0"/>
              <a:t>:</a:t>
            </a:r>
          </a:p>
          <a:p>
            <a:pPr>
              <a:buFontTx/>
              <a:buChar char="-"/>
            </a:pPr>
            <a:r>
              <a:rPr lang="ko-KR" altLang="en-US" sz="2400" dirty="0" smtClean="0"/>
              <a:t>첫째</a:t>
            </a:r>
            <a:r>
              <a:rPr lang="en-US" altLang="ko-KR" sz="2400" dirty="0" smtClean="0"/>
              <a:t>: </a:t>
            </a:r>
            <a:r>
              <a:rPr lang="ko-KR" altLang="en-US" sz="2400" b="1" dirty="0" smtClean="0"/>
              <a:t>하나님은</a:t>
            </a:r>
            <a:r>
              <a:rPr lang="en-US" altLang="ko-KR" sz="2400" b="1" dirty="0" smtClean="0"/>
              <a:t> </a:t>
            </a:r>
            <a:r>
              <a:rPr lang="ko-KR" altLang="en-US" sz="2400" b="1" dirty="0" smtClean="0"/>
              <a:t>은밀한 일을 나타내시는 분</a:t>
            </a:r>
            <a:r>
              <a:rPr lang="en-US" altLang="ko-KR" sz="2400" b="1" dirty="0" smtClean="0"/>
              <a:t>:</a:t>
            </a:r>
          </a:p>
          <a:p>
            <a:r>
              <a:rPr lang="en-US" altLang="ko-KR" sz="2400" dirty="0" smtClean="0"/>
              <a:t>        </a:t>
            </a:r>
            <a:r>
              <a:rPr lang="ko-KR" altLang="en-US" sz="2400" dirty="0" smtClean="0"/>
              <a:t>깊고 </a:t>
            </a:r>
            <a:r>
              <a:rPr lang="ko-KR" altLang="en-US" sz="2400" dirty="0" smtClean="0">
                <a:solidFill>
                  <a:srgbClr val="FF0000"/>
                </a:solidFill>
              </a:rPr>
              <a:t>은밀한 일이란 </a:t>
            </a:r>
            <a:r>
              <a:rPr lang="ko-KR" altLang="en-US" sz="2400" dirty="0" smtClean="0"/>
              <a:t>인간의 </a:t>
            </a:r>
            <a:r>
              <a:rPr lang="ko-KR" altLang="en-US" sz="2400" dirty="0" smtClean="0">
                <a:solidFill>
                  <a:srgbClr val="FF0000"/>
                </a:solidFill>
              </a:rPr>
              <a:t>역사</a:t>
            </a:r>
            <a:r>
              <a:rPr lang="ko-KR" altLang="en-US" sz="2400" dirty="0" smtClean="0"/>
              <a:t>와</a:t>
            </a:r>
            <a:r>
              <a:rPr lang="en-US" altLang="ko-KR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왕</a:t>
            </a:r>
            <a:r>
              <a:rPr lang="ko-KR" altLang="en-US" sz="2400" dirty="0" smtClean="0"/>
              <a:t>들의 </a:t>
            </a:r>
            <a:r>
              <a:rPr lang="ko-KR" altLang="en-US" sz="2400" dirty="0" smtClean="0">
                <a:solidFill>
                  <a:srgbClr val="FF0000"/>
                </a:solidFill>
              </a:rPr>
              <a:t>운명</a:t>
            </a:r>
            <a:r>
              <a:rPr lang="ko-KR" altLang="en-US" sz="2400" dirty="0" smtClean="0"/>
              <a:t>을 </a:t>
            </a:r>
            <a:r>
              <a:rPr lang="ko-KR" altLang="en-US" sz="2400" b="1" dirty="0" smtClean="0">
                <a:solidFill>
                  <a:srgbClr val="36B9FA"/>
                </a:solidFill>
              </a:rPr>
              <a:t>지배</a:t>
            </a:r>
            <a:r>
              <a:rPr lang="ko-KR" altLang="en-US" sz="2400" dirty="0" smtClean="0"/>
              <a:t>하는 </a:t>
            </a:r>
            <a:r>
              <a:rPr lang="ko-KR" altLang="en-US" sz="2400" dirty="0" smtClean="0">
                <a:solidFill>
                  <a:srgbClr val="FF0000"/>
                </a:solidFill>
              </a:rPr>
              <a:t>신적인 비밀과 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r>
              <a:rPr lang="ko-KR" altLang="en-US" sz="2400" dirty="0" smtClean="0"/>
              <a:t>        관련된 것으로</a:t>
            </a:r>
            <a:r>
              <a:rPr lang="en-US" altLang="ko-KR" sz="2400" dirty="0" smtClean="0"/>
              <a:t>, </a:t>
            </a:r>
            <a:r>
              <a:rPr lang="ko-KR" altLang="en-US" sz="2400" dirty="0" smtClean="0">
                <a:solidFill>
                  <a:srgbClr val="FF0000"/>
                </a:solidFill>
              </a:rPr>
              <a:t>은밀한 일</a:t>
            </a:r>
            <a:r>
              <a:rPr lang="ko-KR" altLang="en-US" sz="2400" dirty="0" smtClean="0"/>
              <a:t>은 인간이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풀어 갈 수 없는 하나님의 비밀스런</a:t>
            </a:r>
            <a:endParaRPr lang="en-US" altLang="ko-KR" sz="2400" dirty="0" smtClean="0"/>
          </a:p>
          <a:p>
            <a:r>
              <a:rPr lang="en-US" altLang="ko-KR" sz="2400" dirty="0" smtClean="0"/>
              <a:t>       </a:t>
            </a:r>
            <a:r>
              <a:rPr lang="ko-KR" altLang="en-US" sz="2400" dirty="0" smtClean="0"/>
              <a:t> 사건을 의미하며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하나님만이 불가능한 것 까지도 풀어내실 수 있는</a:t>
            </a:r>
            <a:endParaRPr lang="en-US" altLang="ko-KR" sz="2400" dirty="0" smtClean="0"/>
          </a:p>
          <a:p>
            <a:r>
              <a:rPr lang="en-US" altLang="ko-KR" sz="2400" dirty="0" smtClean="0"/>
              <a:t>       </a:t>
            </a:r>
            <a:r>
              <a:rPr lang="ko-KR" altLang="en-US" sz="2400" dirty="0" smtClean="0"/>
              <a:t>  분임을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말함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-</a:t>
            </a:r>
            <a:r>
              <a:rPr lang="ko-KR" altLang="en-US" sz="2400" dirty="0" smtClean="0"/>
              <a:t>둘째</a:t>
            </a:r>
            <a:r>
              <a:rPr lang="en-US" altLang="ko-KR" sz="2400" dirty="0" smtClean="0"/>
              <a:t>: </a:t>
            </a:r>
            <a:r>
              <a:rPr lang="ko-KR" altLang="en-US" sz="2400" b="1" dirty="0" smtClean="0"/>
              <a:t>하나님은 어두운데 있는 것을 아시며 또 빛이 그와 함께 있는 분임</a:t>
            </a:r>
            <a:r>
              <a:rPr lang="en-US" altLang="ko-KR" sz="2400" b="1" dirty="0" smtClean="0"/>
              <a:t>:</a:t>
            </a:r>
          </a:p>
          <a:p>
            <a:r>
              <a:rPr lang="en-US" altLang="ko-KR" sz="2400" dirty="0" smtClean="0"/>
              <a:t>         </a:t>
            </a:r>
            <a:r>
              <a:rPr lang="ko-KR" altLang="en-US" sz="2400" dirty="0" smtClean="0"/>
              <a:t>본문에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알다</a:t>
            </a:r>
            <a:r>
              <a:rPr lang="ko-KR" altLang="en-US" sz="2400" dirty="0" err="1" smtClean="0"/>
              <a:t>라는</a:t>
            </a:r>
            <a:r>
              <a:rPr lang="ko-KR" altLang="en-US" sz="2400" dirty="0" smtClean="0"/>
              <a:t> 동사는 어둠의 세력에 대한 </a:t>
            </a:r>
            <a:r>
              <a:rPr lang="ko-KR" altLang="en-US" sz="2400" b="1" dirty="0" smtClean="0"/>
              <a:t>하나님</a:t>
            </a:r>
            <a:r>
              <a:rPr lang="ko-KR" altLang="en-US" sz="2400" dirty="0" smtClean="0"/>
              <a:t>의 </a:t>
            </a:r>
            <a:r>
              <a:rPr lang="ko-KR" altLang="en-US" sz="2400" dirty="0" smtClean="0">
                <a:solidFill>
                  <a:srgbClr val="FF0000"/>
                </a:solidFill>
              </a:rPr>
              <a:t>완전한 지배를 </a:t>
            </a:r>
            <a:r>
              <a:rPr lang="ko-KR" altLang="en-US" sz="2400" dirty="0" smtClean="0"/>
              <a:t>암시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         </a:t>
            </a:r>
            <a:r>
              <a:rPr lang="ko-KR" altLang="en-US" sz="2400" dirty="0" smtClean="0">
                <a:solidFill>
                  <a:srgbClr val="FF0000"/>
                </a:solidFill>
              </a:rPr>
              <a:t>아람어 </a:t>
            </a:r>
            <a:r>
              <a:rPr lang="en-US" altLang="ko-KR" sz="2400" dirty="0" smtClean="0">
                <a:solidFill>
                  <a:srgbClr val="FF0000"/>
                </a:solidFill>
              </a:rPr>
              <a:t>‘</a:t>
            </a:r>
            <a:r>
              <a:rPr lang="ko-KR" altLang="en-US" sz="2400" dirty="0" smtClean="0">
                <a:solidFill>
                  <a:srgbClr val="FF0000"/>
                </a:solidFill>
              </a:rPr>
              <a:t>알다</a:t>
            </a:r>
            <a:r>
              <a:rPr lang="en-US" altLang="ko-KR" sz="2400" dirty="0" smtClean="0"/>
              <a:t>’</a:t>
            </a:r>
            <a:r>
              <a:rPr lang="ko-KR" altLang="en-US" sz="2400" dirty="0" smtClean="0"/>
              <a:t>는 히브리어와 마찬가지로 이론적인 확신뿐만 아니라 반드시</a:t>
            </a:r>
            <a:endParaRPr lang="en-US" altLang="ko-KR" sz="2400" dirty="0" smtClean="0"/>
          </a:p>
          <a:p>
            <a:r>
              <a:rPr lang="en-US" altLang="ko-KR" sz="2400" dirty="0" smtClean="0"/>
              <a:t>         </a:t>
            </a:r>
            <a:r>
              <a:rPr lang="ko-KR" altLang="en-US" sz="2400" dirty="0" smtClean="0"/>
              <a:t>필요한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실천적인 결과까지도 끌어낼 수 있는 능력을 </a:t>
            </a:r>
            <a:r>
              <a:rPr lang="ko-KR" altLang="en-US" sz="2400" dirty="0" smtClean="0"/>
              <a:t>포함하고 있다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         </a:t>
            </a:r>
            <a:r>
              <a:rPr lang="ko-KR" altLang="en-US" sz="2400" dirty="0" smtClean="0"/>
              <a:t>즉</a:t>
            </a:r>
            <a:r>
              <a:rPr lang="en-US" altLang="ko-KR" sz="2400" dirty="0" smtClean="0"/>
              <a:t>, </a:t>
            </a:r>
            <a:r>
              <a:rPr lang="ko-KR" altLang="en-US" sz="2400" dirty="0" smtClean="0">
                <a:solidFill>
                  <a:srgbClr val="FF0000"/>
                </a:solidFill>
              </a:rPr>
              <a:t>하나님</a:t>
            </a:r>
            <a:r>
              <a:rPr lang="ko-KR" altLang="en-US" sz="2400" dirty="0" smtClean="0"/>
              <a:t>은 어두움의 세력 내에서 일어나는 악인들의 </a:t>
            </a:r>
            <a:r>
              <a:rPr lang="ko-KR" altLang="en-US" sz="2400" dirty="0" smtClean="0">
                <a:solidFill>
                  <a:srgbClr val="FF0000"/>
                </a:solidFill>
              </a:rPr>
              <a:t>모든 행위를 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r>
              <a:rPr lang="en-US" altLang="ko-KR" sz="2400" dirty="0" smtClean="0"/>
              <a:t>         </a:t>
            </a:r>
            <a:r>
              <a:rPr lang="ko-KR" altLang="en-US" sz="2400" dirty="0" smtClean="0">
                <a:solidFill>
                  <a:srgbClr val="FF0000"/>
                </a:solidFill>
              </a:rPr>
              <a:t>제한</a:t>
            </a:r>
            <a:r>
              <a:rPr lang="ko-KR" altLang="en-US" sz="2400" dirty="0" smtClean="0"/>
              <a:t>할 수 있는 </a:t>
            </a:r>
            <a:r>
              <a:rPr lang="ko-KR" altLang="en-US" sz="2400" dirty="0" smtClean="0">
                <a:solidFill>
                  <a:srgbClr val="FF0000"/>
                </a:solidFill>
              </a:rPr>
              <a:t>힘</a:t>
            </a:r>
            <a:r>
              <a:rPr lang="ko-KR" altLang="en-US" sz="2400" dirty="0" smtClean="0"/>
              <a:t>을 </a:t>
            </a:r>
            <a:r>
              <a:rPr lang="ko-KR" altLang="en-US" sz="2400" dirty="0" smtClean="0">
                <a:solidFill>
                  <a:srgbClr val="FF0000"/>
                </a:solidFill>
              </a:rPr>
              <a:t>소유하고 계신 분</a:t>
            </a:r>
            <a:r>
              <a:rPr lang="ko-KR" altLang="en-US" sz="2400" dirty="0" smtClean="0"/>
              <a:t>이라는 고백이다</a:t>
            </a:r>
            <a:r>
              <a:rPr lang="en-US" altLang="ko-KR" sz="2400" dirty="0" smtClean="0"/>
              <a:t>.</a:t>
            </a:r>
            <a:endParaRPr lang="ko-KR" altLang="en-US" sz="2400" dirty="0" smtClean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7119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  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제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장면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:  </a:t>
            </a:r>
            <a:r>
              <a:rPr lang="ko-KR" altLang="en-US" sz="2400" b="1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다니엘의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 등장과 활동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(14-24)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5101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20-23</a:t>
            </a:r>
            <a:r>
              <a:rPr lang="ko-KR" altLang="en-US" sz="2400" b="1" dirty="0" smtClean="0"/>
              <a:t>절</a:t>
            </a:r>
            <a:r>
              <a:rPr lang="en-US" altLang="ko-KR" sz="2400" b="1" dirty="0" smtClean="0"/>
              <a:t>.</a:t>
            </a:r>
          </a:p>
          <a:p>
            <a:endParaRPr lang="en-US" altLang="ko-KR" sz="1050" dirty="0" smtClean="0"/>
          </a:p>
          <a:p>
            <a:r>
              <a:rPr lang="en-US" altLang="ko-KR" sz="2400" b="1" dirty="0" smtClean="0"/>
              <a:t> 22.</a:t>
            </a:r>
            <a:r>
              <a:rPr lang="ko-KR" altLang="en-US" sz="2400" b="1" dirty="0" smtClean="0"/>
              <a:t>그는 깊고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은밀한 일</a:t>
            </a:r>
            <a:r>
              <a:rPr lang="ko-KR" altLang="en-US" sz="2400" b="1" dirty="0" smtClean="0"/>
              <a:t>을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나타</a:t>
            </a:r>
            <a:r>
              <a:rPr lang="ko-KR" altLang="en-US" sz="2400" b="1" dirty="0" smtClean="0"/>
              <a:t>내시고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어두운</a:t>
            </a:r>
            <a:r>
              <a:rPr lang="ko-KR" altLang="en-US" sz="2400" b="1" dirty="0" smtClean="0"/>
              <a:t> 데에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있는 것</a:t>
            </a:r>
            <a:r>
              <a:rPr lang="ko-KR" altLang="en-US" sz="2400" b="1" dirty="0" smtClean="0"/>
              <a:t>을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아시며</a:t>
            </a:r>
            <a:endParaRPr lang="en-US" altLang="ko-KR" sz="2400" b="1" dirty="0" smtClean="0">
              <a:solidFill>
                <a:srgbClr val="0070C0"/>
              </a:solidFill>
            </a:endParaRPr>
          </a:p>
          <a:p>
            <a:r>
              <a:rPr lang="ko-KR" altLang="en-US" sz="2400" b="1" dirty="0" smtClean="0"/>
              <a:t>     또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빛</a:t>
            </a:r>
            <a:r>
              <a:rPr lang="ko-KR" altLang="en-US" sz="2400" b="1" dirty="0" smtClean="0"/>
              <a:t>이 그와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함께</a:t>
            </a:r>
            <a:r>
              <a:rPr lang="ko-KR" altLang="en-US" sz="2400" b="1" dirty="0" smtClean="0"/>
              <a:t> 있도다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r>
              <a:rPr lang="en-US" altLang="ko-KR" sz="300" b="1" dirty="0" smtClean="0"/>
              <a:t> </a:t>
            </a:r>
          </a:p>
          <a:p>
            <a:r>
              <a:rPr lang="en-US" altLang="ko-KR" sz="2400" dirty="0" smtClean="0"/>
              <a:t>-</a:t>
            </a:r>
            <a:r>
              <a:rPr lang="ko-KR" altLang="en-US" sz="2400" dirty="0" smtClean="0"/>
              <a:t>둘째</a:t>
            </a:r>
            <a:r>
              <a:rPr lang="en-US" altLang="ko-KR" sz="2400" dirty="0" smtClean="0"/>
              <a:t>: -</a:t>
            </a:r>
            <a:r>
              <a:rPr lang="ko-KR" altLang="en-US" sz="2400" dirty="0" smtClean="0"/>
              <a:t>빛이 하나님과 함께 있다는 의미는 하나님의 </a:t>
            </a:r>
            <a:r>
              <a:rPr lang="ko-KR" altLang="en-US" sz="2400" dirty="0" smtClean="0">
                <a:solidFill>
                  <a:srgbClr val="FF0000"/>
                </a:solidFill>
              </a:rPr>
              <a:t>직접적인 현존을 상징하며</a:t>
            </a:r>
            <a:r>
              <a:rPr lang="en-US" altLang="ko-KR" sz="2400" dirty="0" smtClean="0"/>
              <a:t>,</a:t>
            </a:r>
          </a:p>
          <a:p>
            <a:r>
              <a:rPr lang="en-US" altLang="ko-KR" sz="2400" dirty="0" smtClean="0"/>
              <a:t>          </a:t>
            </a:r>
            <a:r>
              <a:rPr lang="ko-KR" altLang="en-US" sz="2400" dirty="0" err="1" smtClean="0"/>
              <a:t>어느것과도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비교 할 수 없는 </a:t>
            </a:r>
            <a:r>
              <a:rPr lang="ko-KR" altLang="en-US" sz="2400" dirty="0" smtClean="0"/>
              <a:t>하나님의 </a:t>
            </a:r>
            <a:r>
              <a:rPr lang="ko-KR" altLang="en-US" sz="2400" dirty="0" smtClean="0">
                <a:solidFill>
                  <a:srgbClr val="FF0000"/>
                </a:solidFill>
              </a:rPr>
              <a:t>뛰어난 지혜의 권능을 </a:t>
            </a:r>
            <a:r>
              <a:rPr lang="ko-KR" altLang="en-US" sz="2400" dirty="0" smtClean="0"/>
              <a:t>나타내고</a:t>
            </a:r>
            <a:endParaRPr lang="en-US" altLang="ko-KR" sz="2400" dirty="0" smtClean="0"/>
          </a:p>
          <a:p>
            <a:r>
              <a:rPr lang="en-US" altLang="ko-KR" sz="2400" dirty="0" smtClean="0"/>
              <a:t>          </a:t>
            </a:r>
            <a:r>
              <a:rPr lang="ko-KR" altLang="en-US" sz="2400" dirty="0" smtClean="0"/>
              <a:t>있음을 </a:t>
            </a:r>
            <a:r>
              <a:rPr lang="ko-KR" altLang="en-US" sz="2400" dirty="0" smtClean="0">
                <a:solidFill>
                  <a:srgbClr val="FF0000"/>
                </a:solidFill>
              </a:rPr>
              <a:t>증거</a:t>
            </a:r>
            <a:r>
              <a:rPr lang="ko-KR" altLang="en-US" sz="2400" dirty="0" smtClean="0"/>
              <a:t>한다</a:t>
            </a:r>
            <a:r>
              <a:rPr lang="en-US" altLang="ko-KR" sz="2400" dirty="0" smtClean="0"/>
              <a:t>.</a:t>
            </a:r>
          </a:p>
          <a:p>
            <a:r>
              <a:rPr lang="ko-KR" altLang="en-US" sz="2400" dirty="0" smtClean="0"/>
              <a:t> </a:t>
            </a:r>
            <a:r>
              <a:rPr lang="ko-KR" altLang="en-US" sz="2400" b="1" dirty="0" smtClean="0"/>
              <a:t>어둠의 세력과 빛의 구도는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쿰란</a:t>
            </a:r>
            <a:r>
              <a:rPr lang="ko-KR" altLang="en-US" sz="2400" dirty="0" smtClean="0"/>
              <a:t> 공동체의 </a:t>
            </a:r>
            <a:r>
              <a:rPr lang="ko-KR" altLang="en-US" sz="2400" dirty="0" smtClean="0">
                <a:solidFill>
                  <a:srgbClr val="FF0000"/>
                </a:solidFill>
              </a:rPr>
              <a:t>이원론적 세계관을 </a:t>
            </a:r>
            <a:r>
              <a:rPr lang="ko-KR" altLang="en-US" sz="2400" dirty="0" smtClean="0"/>
              <a:t>생각나게 한다</a:t>
            </a:r>
            <a:r>
              <a:rPr lang="en-US" altLang="ko-KR" sz="2400" dirty="0" smtClean="0"/>
              <a:t>.</a:t>
            </a:r>
          </a:p>
          <a:p>
            <a:r>
              <a:rPr lang="ko-KR" altLang="en-US" sz="2400" dirty="0" smtClean="0"/>
              <a:t>  왜 본문은 이원론적 흔적을 보이면서 하나님을 시간과 세계 왕국들의 주인으로</a:t>
            </a:r>
            <a:endParaRPr lang="en-US" altLang="ko-KR" sz="2400" dirty="0" smtClean="0"/>
          </a:p>
          <a:p>
            <a:r>
              <a:rPr lang="en-US" altLang="ko-KR" sz="2400" dirty="0" smtClean="0"/>
              <a:t> </a:t>
            </a:r>
            <a:r>
              <a:rPr lang="ko-KR" altLang="en-US" sz="2400" dirty="0" smtClean="0"/>
              <a:t>  찬양하고 있는 것일까</a:t>
            </a:r>
            <a:r>
              <a:rPr lang="en-US" altLang="ko-KR" sz="2400" dirty="0" smtClean="0"/>
              <a:t>? </a:t>
            </a:r>
          </a:p>
          <a:p>
            <a:r>
              <a:rPr lang="ko-KR" altLang="en-US" sz="2400" dirty="0" smtClean="0"/>
              <a:t> 다니엘서의 저자는 지상의 권력이 하나님을 통해 부여 받았고 기한이 정해졌다고</a:t>
            </a:r>
            <a:endParaRPr lang="en-US" altLang="ko-KR" sz="2400" dirty="0" smtClean="0"/>
          </a:p>
          <a:p>
            <a:r>
              <a:rPr lang="ko-KR" altLang="en-US" sz="2400" dirty="0" smtClean="0"/>
              <a:t> 할지라도 다른 </a:t>
            </a:r>
            <a:r>
              <a:rPr lang="ko-KR" altLang="en-US" sz="2400" dirty="0" err="1" smtClean="0"/>
              <a:t>어움의</a:t>
            </a:r>
            <a:r>
              <a:rPr lang="ko-KR" altLang="en-US" sz="2400" dirty="0" smtClean="0"/>
              <a:t> 세력에 의해 방해 받을 수 있다는 사실을 지적하기 </a:t>
            </a:r>
            <a:endParaRPr lang="en-US" altLang="ko-KR" sz="2400" dirty="0" smtClean="0"/>
          </a:p>
          <a:p>
            <a:r>
              <a:rPr lang="en-US" altLang="ko-KR" sz="2400" dirty="0" smtClean="0"/>
              <a:t> </a:t>
            </a:r>
            <a:r>
              <a:rPr lang="ko-KR" altLang="en-US" sz="2400" dirty="0" smtClean="0"/>
              <a:t>위함이다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어둠의 세력은 창조 때 부여 받은 자신의 임무를 망각하고 하나님께</a:t>
            </a:r>
            <a:endParaRPr lang="en-US" altLang="ko-KR" sz="2400" dirty="0" smtClean="0"/>
          </a:p>
          <a:p>
            <a:r>
              <a:rPr lang="en-US" altLang="ko-KR" sz="2400" dirty="0" smtClean="0"/>
              <a:t> </a:t>
            </a:r>
            <a:r>
              <a:rPr lang="ko-KR" altLang="en-US" sz="2400" dirty="0" smtClean="0"/>
              <a:t> 도전할 수 있다는 것을 말한다</a:t>
            </a:r>
            <a:r>
              <a:rPr lang="en-US" altLang="ko-KR" sz="2400" dirty="0" smtClean="0"/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7119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  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제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장면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:  </a:t>
            </a:r>
            <a:r>
              <a:rPr lang="ko-KR" altLang="en-US" sz="2400" b="1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다니엘의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 등장과 활동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(14-24)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20-23</a:t>
            </a:r>
            <a:r>
              <a:rPr lang="ko-KR" altLang="en-US" sz="2400" b="1" dirty="0" smtClean="0"/>
              <a:t>절</a:t>
            </a:r>
            <a:r>
              <a:rPr lang="en-US" altLang="ko-KR" sz="2400" b="1" dirty="0" smtClean="0"/>
              <a:t>.</a:t>
            </a:r>
          </a:p>
          <a:p>
            <a:endParaRPr lang="en-US" altLang="ko-KR" sz="1050" dirty="0" smtClean="0"/>
          </a:p>
          <a:p>
            <a:r>
              <a:rPr lang="en-US" altLang="ko-KR" sz="2400" b="1" dirty="0" smtClean="0"/>
              <a:t> 23.</a:t>
            </a:r>
            <a:r>
              <a:rPr lang="ko-KR" altLang="en-US" sz="2400" b="1" dirty="0" smtClean="0"/>
              <a:t>나의 조상들의 하나님이여 주께서 이제 내게 지혜와 능력을 주시고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 </a:t>
            </a:r>
            <a:r>
              <a:rPr lang="ko-KR" altLang="en-US" sz="2400" b="1" dirty="0" smtClean="0"/>
              <a:t> 우리가 주께 구한 것을 내게 알게 </a:t>
            </a:r>
            <a:r>
              <a:rPr lang="ko-KR" altLang="en-US" sz="2400" b="1" dirty="0" err="1" smtClean="0"/>
              <a:t>하셨사오니</a:t>
            </a:r>
            <a:r>
              <a:rPr lang="ko-KR" altLang="en-US" sz="2400" b="1" dirty="0" smtClean="0"/>
              <a:t> 내가 주께 감사하고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 </a:t>
            </a:r>
            <a:r>
              <a:rPr lang="ko-KR" altLang="en-US" sz="2400" b="1" dirty="0" smtClean="0"/>
              <a:t> 주를 찬양하나이다 곧 주께서 왕의 그 일을 내게 </a:t>
            </a:r>
            <a:r>
              <a:rPr lang="ko-KR" altLang="en-US" sz="2400" b="1" dirty="0" err="1" smtClean="0"/>
              <a:t>보이셨나이다</a:t>
            </a:r>
            <a:r>
              <a:rPr lang="ko-KR" altLang="en-US" sz="2400" b="1" dirty="0" smtClean="0"/>
              <a:t> 하니라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r>
              <a:rPr lang="en-US" altLang="ko-KR" sz="300" b="1" dirty="0" smtClean="0"/>
              <a:t> </a:t>
            </a:r>
          </a:p>
          <a:p>
            <a:pPr>
              <a:buFontTx/>
              <a:buChar char="-"/>
            </a:pPr>
            <a:r>
              <a:rPr lang="ko-KR" altLang="en-US" sz="2400" dirty="0" smtClean="0"/>
              <a:t> </a:t>
            </a:r>
            <a:r>
              <a:rPr lang="en-US" altLang="ko-KR" sz="2400" dirty="0" smtClean="0"/>
              <a:t>23</a:t>
            </a:r>
            <a:r>
              <a:rPr lang="ko-KR" altLang="en-US" sz="2400" dirty="0" smtClean="0"/>
              <a:t>절은 시의 분위기가 바뀌고 있는데</a:t>
            </a:r>
            <a:r>
              <a:rPr lang="en-US" altLang="ko-KR" sz="2400" dirty="0" smtClean="0"/>
              <a:t>, 21-22</a:t>
            </a:r>
            <a:r>
              <a:rPr lang="ko-KR" altLang="en-US" sz="2400" dirty="0" smtClean="0"/>
              <a:t>절은 </a:t>
            </a:r>
            <a:r>
              <a:rPr lang="ko-KR" altLang="en-US" sz="2400" dirty="0" err="1" smtClean="0"/>
              <a:t>찬양시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였다면</a:t>
            </a:r>
            <a:endParaRPr lang="en-US" altLang="ko-KR" sz="2400" dirty="0" smtClean="0"/>
          </a:p>
          <a:p>
            <a:r>
              <a:rPr lang="en-US" altLang="ko-KR" sz="2400" dirty="0" smtClean="0"/>
              <a:t>   23</a:t>
            </a:r>
            <a:r>
              <a:rPr lang="ko-KR" altLang="en-US" sz="2400" dirty="0" smtClean="0"/>
              <a:t>절은 문학유형상 </a:t>
            </a:r>
            <a:r>
              <a:rPr lang="ko-KR" altLang="en-US" sz="2400" dirty="0" smtClean="0">
                <a:solidFill>
                  <a:srgbClr val="FF0000"/>
                </a:solidFill>
              </a:rPr>
              <a:t>개인 감사기도의 형식을 </a:t>
            </a:r>
            <a:r>
              <a:rPr lang="ko-KR" altLang="en-US" sz="2400" dirty="0" smtClean="0"/>
              <a:t>취하고 있다</a:t>
            </a:r>
            <a:r>
              <a:rPr lang="en-US" altLang="ko-KR" sz="2400" dirty="0" smtClean="0"/>
              <a:t>.</a:t>
            </a:r>
          </a:p>
          <a:p>
            <a:endParaRPr lang="en-US" altLang="ko-KR" sz="1200" dirty="0" smtClean="0"/>
          </a:p>
          <a:p>
            <a:pPr>
              <a:buFontTx/>
              <a:buChar char="-"/>
            </a:pPr>
            <a:r>
              <a:rPr lang="ko-KR" altLang="en-US" sz="2400" dirty="0" smtClean="0"/>
              <a:t> 우주적으로 멀리 떨어져 고백된 하나님</a:t>
            </a:r>
            <a:r>
              <a:rPr lang="en-US" altLang="ko-KR" sz="2400" dirty="0" smtClean="0"/>
              <a:t>-&gt;</a:t>
            </a:r>
            <a:r>
              <a:rPr lang="ko-KR" altLang="en-US" sz="2400" dirty="0" smtClean="0"/>
              <a:t> 백성들 가까이 계신 분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   </a:t>
            </a:r>
            <a:r>
              <a:rPr lang="ko-KR" altLang="en-US" sz="2400" dirty="0" smtClean="0"/>
              <a:t>지금까지는 무한한 지혜와 능력을 가진 초월적  존재의 하나님을 소개하였다면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  <a:p>
            <a:r>
              <a:rPr lang="en-US" altLang="ko-KR" sz="2400" dirty="0" smtClean="0"/>
              <a:t>  </a:t>
            </a:r>
            <a:r>
              <a:rPr lang="ko-KR" altLang="en-US" sz="2400" dirty="0" smtClean="0"/>
              <a:t>본문은 기도자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개인이</a:t>
            </a:r>
            <a:r>
              <a:rPr lang="ko-KR" altLang="en-US" sz="2400" dirty="0" smtClean="0">
                <a:solidFill>
                  <a:srgbClr val="FF0000"/>
                </a:solidFill>
              </a:rPr>
              <a:t> </a:t>
            </a:r>
            <a:r>
              <a:rPr lang="ko-KR" altLang="en-US" sz="2400" dirty="0" smtClean="0"/>
              <a:t>간구한</a:t>
            </a:r>
            <a:r>
              <a:rPr lang="ko-KR" altLang="en-US" sz="2400" dirty="0" smtClean="0">
                <a:solidFill>
                  <a:srgbClr val="FF0000"/>
                </a:solidFill>
              </a:rPr>
              <a:t>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은밀한</a:t>
            </a:r>
            <a:r>
              <a:rPr lang="ko-KR" altLang="en-US" sz="2400" dirty="0" smtClean="0">
                <a:solidFill>
                  <a:srgbClr val="FF0000"/>
                </a:solidFill>
              </a:rPr>
              <a:t> </a:t>
            </a:r>
            <a:r>
              <a:rPr lang="ko-KR" altLang="en-US" sz="2400" dirty="0" smtClean="0"/>
              <a:t>일을</a:t>
            </a:r>
            <a:r>
              <a:rPr lang="ko-KR" altLang="en-US" sz="2400" dirty="0" smtClean="0">
                <a:solidFill>
                  <a:srgbClr val="FF0000"/>
                </a:solidFill>
              </a:rPr>
              <a:t>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밝혀주는</a:t>
            </a:r>
            <a:r>
              <a:rPr lang="ko-KR" altLang="en-US" sz="2400" dirty="0" smtClean="0">
                <a:solidFill>
                  <a:srgbClr val="FF0000"/>
                </a:solidFill>
              </a:rPr>
              <a:t> 하나님을 </a:t>
            </a:r>
            <a:r>
              <a:rPr lang="ko-KR" altLang="en-US" sz="2400" dirty="0" smtClean="0"/>
              <a:t>고백한다</a:t>
            </a:r>
            <a:r>
              <a:rPr lang="en-US" altLang="ko-KR" sz="2400" dirty="0" smtClean="0"/>
              <a:t>.</a:t>
            </a:r>
          </a:p>
          <a:p>
            <a:endParaRPr lang="en-US" altLang="ko-KR" sz="800" dirty="0" smtClean="0"/>
          </a:p>
          <a:p>
            <a:pPr>
              <a:buFontTx/>
              <a:buChar char="-"/>
            </a:pPr>
            <a:r>
              <a:rPr lang="ko-KR" altLang="en-US" sz="2400" dirty="0" smtClean="0">
                <a:solidFill>
                  <a:srgbClr val="FF0000"/>
                </a:solidFill>
              </a:rPr>
              <a:t> 나의 열조의 하나님이란 </a:t>
            </a:r>
            <a:r>
              <a:rPr lang="ko-KR" altLang="en-US" sz="2400" dirty="0" smtClean="0"/>
              <a:t>호칭은 지극히 </a:t>
            </a:r>
            <a:r>
              <a:rPr lang="ko-KR" altLang="en-US" sz="2400" dirty="0" smtClean="0">
                <a:solidFill>
                  <a:srgbClr val="FF0000"/>
                </a:solidFill>
              </a:rPr>
              <a:t>개인적인 차원을 </a:t>
            </a:r>
            <a:r>
              <a:rPr lang="ko-KR" altLang="en-US" sz="2400" dirty="0" smtClean="0"/>
              <a:t>말하는 것으로</a:t>
            </a:r>
            <a:endParaRPr lang="en-US" altLang="ko-KR" sz="2400" dirty="0" smtClean="0"/>
          </a:p>
          <a:p>
            <a:r>
              <a:rPr lang="ko-KR" altLang="en-US" sz="2400" dirty="0" smtClean="0"/>
              <a:t>  하나님은 우주를 창조하신 세계 역사의 주인이시지만 동시에 위험에 빠진 자기</a:t>
            </a:r>
            <a:endParaRPr lang="en-US" altLang="ko-KR" sz="2400" dirty="0" smtClean="0"/>
          </a:p>
          <a:p>
            <a:r>
              <a:rPr lang="en-US" altLang="ko-KR" sz="2400" dirty="0" smtClean="0"/>
              <a:t>  </a:t>
            </a:r>
            <a:r>
              <a:rPr lang="ko-KR" altLang="en-US" sz="2400" dirty="0" smtClean="0"/>
              <a:t> 백성을 외면하지 않으시고 반드시 구원하시는 분이라는 것을 의미한다</a:t>
            </a:r>
            <a:r>
              <a:rPr lang="en-US" altLang="ko-KR" sz="2400" dirty="0" smtClean="0"/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7119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  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제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장면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:  </a:t>
            </a:r>
            <a:r>
              <a:rPr lang="ko-KR" altLang="en-US" sz="2400" b="1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다니엘의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 등장과 활동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(14-24)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2885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20-23</a:t>
            </a:r>
            <a:r>
              <a:rPr lang="ko-KR" altLang="en-US" sz="2400" b="1" dirty="0" smtClean="0"/>
              <a:t>절</a:t>
            </a:r>
            <a:r>
              <a:rPr lang="en-US" altLang="ko-KR" sz="2400" b="1" dirty="0" smtClean="0"/>
              <a:t>.</a:t>
            </a:r>
          </a:p>
          <a:p>
            <a:endParaRPr lang="en-US" altLang="ko-KR" sz="1050" dirty="0" smtClean="0"/>
          </a:p>
          <a:p>
            <a:r>
              <a:rPr lang="en-US" altLang="ko-KR" sz="2400" b="1" dirty="0" smtClean="0"/>
              <a:t> 23.</a:t>
            </a:r>
            <a:r>
              <a:rPr lang="ko-KR" altLang="en-US" sz="2400" b="1" dirty="0" smtClean="0"/>
              <a:t>나의 조상들의 하나님이여 주께서 이제 내게 지혜와 능력을 주시고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 </a:t>
            </a:r>
            <a:r>
              <a:rPr lang="ko-KR" altLang="en-US" sz="2400" b="1" dirty="0" smtClean="0"/>
              <a:t> 우리가 주께 구한 것을 내게 알게 </a:t>
            </a:r>
            <a:r>
              <a:rPr lang="ko-KR" altLang="en-US" sz="2400" b="1" dirty="0" err="1" smtClean="0"/>
              <a:t>하셨사오니</a:t>
            </a:r>
            <a:r>
              <a:rPr lang="ko-KR" altLang="en-US" sz="2400" b="1" dirty="0" smtClean="0"/>
              <a:t> 내가 주께 감사하고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    </a:t>
            </a:r>
            <a:r>
              <a:rPr lang="ko-KR" altLang="en-US" sz="2400" b="1" dirty="0" smtClean="0"/>
              <a:t> 주를 찬양하나이다 곧 주께서 왕의 그 일을 내게 </a:t>
            </a:r>
            <a:r>
              <a:rPr lang="ko-KR" altLang="en-US" sz="2400" b="1" dirty="0" err="1" smtClean="0"/>
              <a:t>보이셨나이다</a:t>
            </a:r>
            <a:r>
              <a:rPr lang="ko-KR" altLang="en-US" sz="2400" b="1" dirty="0" smtClean="0"/>
              <a:t> 하니라</a:t>
            </a:r>
            <a:r>
              <a:rPr lang="en-US" altLang="ko-KR" sz="2400" b="1" dirty="0" smtClean="0"/>
              <a:t>.</a:t>
            </a:r>
            <a:endParaRPr lang="ko-KR" altLang="en-US" sz="2400" dirty="0" smtClean="0"/>
          </a:p>
          <a:p>
            <a:r>
              <a:rPr lang="en-US" altLang="ko-KR" sz="300" b="1" dirty="0" smtClean="0"/>
              <a:t> </a:t>
            </a:r>
          </a:p>
          <a:p>
            <a:pPr>
              <a:buFontTx/>
              <a:buChar char="-"/>
            </a:pPr>
            <a:r>
              <a:rPr lang="ko-KR" altLang="en-US" sz="2400" dirty="0" smtClean="0"/>
              <a:t> 본문에서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다니엘</a:t>
            </a:r>
            <a:r>
              <a:rPr lang="ko-KR" altLang="en-US" sz="2400" dirty="0" err="1" smtClean="0"/>
              <a:t>은</a:t>
            </a:r>
            <a:r>
              <a:rPr lang="ko-KR" altLang="en-US" sz="2400" dirty="0" smtClean="0"/>
              <a:t> 이스라엘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역사속</a:t>
            </a:r>
            <a:r>
              <a:rPr lang="ko-KR" altLang="en-US" sz="2400" dirty="0" err="1" smtClean="0"/>
              <a:t>에서</a:t>
            </a:r>
            <a:r>
              <a:rPr lang="ko-KR" altLang="en-US" sz="2400" dirty="0" smtClean="0"/>
              <a:t> 자기백성을 돌보셨던</a:t>
            </a:r>
            <a:r>
              <a:rPr lang="ko-KR" altLang="en-US" sz="2400" dirty="0" smtClean="0">
                <a:solidFill>
                  <a:srgbClr val="FF0000"/>
                </a:solidFill>
              </a:rPr>
              <a:t> 신실하신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r>
              <a:rPr lang="en-US" altLang="ko-KR" sz="2400" dirty="0" smtClean="0"/>
              <a:t> 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하나님을 알고 있었기</a:t>
            </a:r>
            <a:r>
              <a:rPr lang="ko-KR" altLang="en-US" sz="2400" dirty="0" smtClean="0"/>
              <a:t>에 지혜와 능력을 주시고 주께 구한 바를 알게 </a:t>
            </a:r>
            <a:endParaRPr lang="en-US" altLang="ko-KR" sz="2400" dirty="0" smtClean="0"/>
          </a:p>
          <a:p>
            <a:r>
              <a:rPr lang="en-US" altLang="ko-KR" sz="2400" dirty="0" smtClean="0"/>
              <a:t>   </a:t>
            </a:r>
            <a:r>
              <a:rPr lang="ko-KR" altLang="en-US" sz="2400" dirty="0" smtClean="0"/>
              <a:t>해주셨다고 찬양하게 된 것이다</a:t>
            </a:r>
            <a:r>
              <a:rPr lang="en-US" altLang="ko-KR" sz="2400" dirty="0" smtClean="0"/>
              <a:t>.</a:t>
            </a:r>
            <a:endParaRPr lang="ko-KR" altLang="en-US" sz="2400" dirty="0" smtClean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283496"/>
            <a:ext cx="7119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  석  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제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장면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:  </a:t>
            </a:r>
            <a:r>
              <a:rPr lang="ko-KR" altLang="en-US" sz="2400" b="1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다니엘의</a:t>
            </a:r>
            <a:r>
              <a:rPr lang="ko-KR" altLang="en-US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 등장과 활동</a:t>
            </a:r>
            <a:r>
              <a:rPr lang="en-US" altLang="ko-KR" sz="24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(14-24)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914401"/>
            <a:ext cx="114046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20-23</a:t>
            </a:r>
            <a:r>
              <a:rPr lang="ko-KR" altLang="en-US" sz="2400" b="1" dirty="0" smtClean="0"/>
              <a:t>절</a:t>
            </a:r>
            <a:r>
              <a:rPr lang="en-US" altLang="ko-KR" sz="2400" b="1" dirty="0" smtClean="0"/>
              <a:t>.</a:t>
            </a:r>
          </a:p>
          <a:p>
            <a:endParaRPr lang="en-US" altLang="ko-KR" sz="1050" dirty="0" smtClean="0"/>
          </a:p>
          <a:p>
            <a:r>
              <a:rPr lang="en-US" altLang="ko-KR" sz="2400" b="1" dirty="0" smtClean="0"/>
              <a:t>24.</a:t>
            </a:r>
            <a:r>
              <a:rPr lang="ko-KR" altLang="en-US" sz="2400" b="1" dirty="0" smtClean="0"/>
              <a:t>이에 </a:t>
            </a:r>
            <a:r>
              <a:rPr lang="ko-KR" altLang="en-US" sz="2400" b="1" dirty="0" err="1" smtClean="0"/>
              <a:t>다니엘은</a:t>
            </a:r>
            <a:r>
              <a:rPr lang="ko-KR" altLang="en-US" sz="2400" b="1" dirty="0" smtClean="0"/>
              <a:t> 왕이 바벨론 </a:t>
            </a:r>
            <a:r>
              <a:rPr lang="ko-KR" altLang="en-US" sz="2400" b="1" dirty="0" err="1" smtClean="0"/>
              <a:t>지혜자들을</a:t>
            </a:r>
            <a:r>
              <a:rPr lang="ko-KR" altLang="en-US" sz="2400" b="1" dirty="0" smtClean="0"/>
              <a:t> 죽이라 명령한 </a:t>
            </a:r>
            <a:r>
              <a:rPr lang="ko-KR" altLang="en-US" sz="2400" b="1" dirty="0" err="1" smtClean="0"/>
              <a:t>아리옥에게로</a:t>
            </a:r>
            <a:r>
              <a:rPr lang="ko-KR" altLang="en-US" sz="2400" b="1" dirty="0" smtClean="0"/>
              <a:t> 가서 그에게 이같이 이르되 바벨론 </a:t>
            </a:r>
            <a:r>
              <a:rPr lang="ko-KR" altLang="en-US" sz="2400" b="1" dirty="0" err="1" smtClean="0"/>
              <a:t>지혜자들을</a:t>
            </a:r>
            <a:r>
              <a:rPr lang="ko-KR" altLang="en-US" sz="2400" b="1" dirty="0" smtClean="0"/>
              <a:t> 죽이지 말고 나를 왕의 앞으로 인도하라 그리하면 내가 그 해석을 왕께 알려 드리리라 하니</a:t>
            </a:r>
            <a:r>
              <a:rPr lang="en-US" altLang="ko-KR" sz="2400" b="1" dirty="0" smtClean="0"/>
              <a:t>.</a:t>
            </a:r>
          </a:p>
          <a:p>
            <a:endParaRPr lang="ko-KR" altLang="en-US" sz="2400" dirty="0" smtClean="0"/>
          </a:p>
          <a:p>
            <a:r>
              <a:rPr lang="en-US" altLang="ko-KR" sz="300" b="1" dirty="0" smtClean="0"/>
              <a:t> </a:t>
            </a:r>
          </a:p>
          <a:p>
            <a:r>
              <a:rPr lang="en-US" altLang="ko-KR" sz="2400" dirty="0" smtClean="0"/>
              <a:t>- </a:t>
            </a:r>
            <a:r>
              <a:rPr lang="ko-KR" altLang="en-US" sz="2400" dirty="0" err="1" smtClean="0"/>
              <a:t>이구절을</a:t>
            </a:r>
            <a:r>
              <a:rPr lang="ko-KR" altLang="en-US" sz="2400" dirty="0" smtClean="0"/>
              <a:t> 통해 알 수 있는 것은</a:t>
            </a:r>
            <a:r>
              <a:rPr lang="en-US" altLang="ko-KR" sz="2400" dirty="0" smtClean="0"/>
              <a:t>:</a:t>
            </a:r>
          </a:p>
          <a:p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다니엘의</a:t>
            </a:r>
            <a:r>
              <a:rPr lang="ko-KR" altLang="en-US" sz="2400" dirty="0" smtClean="0"/>
              <a:t> 요청으로 </a:t>
            </a:r>
            <a:r>
              <a:rPr lang="ko-KR" altLang="en-US" sz="2400" b="1" u="sng" dirty="0" smtClean="0"/>
              <a:t>바벨론 현자들의 </a:t>
            </a:r>
            <a:r>
              <a:rPr lang="ko-KR" altLang="en-US" sz="2400" b="1" u="sng" dirty="0" smtClean="0">
                <a:solidFill>
                  <a:srgbClr val="FF0000"/>
                </a:solidFill>
              </a:rPr>
              <a:t>처형</a:t>
            </a:r>
            <a:r>
              <a:rPr lang="ko-KR" altLang="en-US" sz="2400" b="1" u="sng" dirty="0" smtClean="0"/>
              <a:t>이 그때까지 </a:t>
            </a:r>
            <a:r>
              <a:rPr lang="ko-KR" altLang="en-US" sz="2400" b="1" u="sng" dirty="0" smtClean="0">
                <a:solidFill>
                  <a:srgbClr val="FF0000"/>
                </a:solidFill>
              </a:rPr>
              <a:t>유예되고 있었다는 </a:t>
            </a:r>
            <a:r>
              <a:rPr lang="ko-KR" altLang="en-US" sz="2400" b="1" u="sng" dirty="0" smtClean="0"/>
              <a:t>사실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b="1" dirty="0" smtClean="0"/>
              <a:t>- </a:t>
            </a:r>
            <a:r>
              <a:rPr lang="ko-KR" altLang="en-US" sz="2400" b="1" dirty="0" err="1" smtClean="0"/>
              <a:t>다니엘의</a:t>
            </a:r>
            <a:r>
              <a:rPr lang="ko-KR" altLang="en-US" sz="2400" b="1" dirty="0" smtClean="0"/>
              <a:t> 결연한 의지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 </a:t>
            </a:r>
            <a:endParaRPr lang="en-US" altLang="ko-KR" sz="2400" b="1" dirty="0" smtClean="0"/>
          </a:p>
          <a:p>
            <a:r>
              <a:rPr lang="ko-KR" altLang="en-US" sz="2400" b="1" dirty="0" smtClean="0"/>
              <a:t> </a:t>
            </a:r>
            <a:r>
              <a:rPr lang="ko-KR" altLang="en-US" sz="2400" b="1" dirty="0" err="1" smtClean="0"/>
              <a:t>다니엘은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아리옥에게</a:t>
            </a:r>
            <a:r>
              <a:rPr lang="ko-KR" altLang="en-US" sz="2400" dirty="0" smtClean="0"/>
              <a:t> 왕이 꾼 꿈을 풀이함으로 </a:t>
            </a:r>
            <a:r>
              <a:rPr lang="ko-KR" altLang="en-US" sz="2400" b="1" dirty="0" smtClean="0"/>
              <a:t>바벨론 현자들의 처형 문제까지도</a:t>
            </a:r>
            <a:endParaRPr lang="en-US" altLang="ko-KR" sz="2400" b="1" dirty="0" smtClean="0"/>
          </a:p>
          <a:p>
            <a:r>
              <a:rPr lang="ko-KR" altLang="en-US" sz="2400" b="1" dirty="0" smtClean="0"/>
              <a:t> 완전히 </a:t>
            </a:r>
            <a:r>
              <a:rPr lang="ko-KR" altLang="en-US" sz="2400" b="1" dirty="0" err="1" smtClean="0"/>
              <a:t>해결짓겠다는</a:t>
            </a:r>
            <a:r>
              <a:rPr lang="ko-KR" altLang="en-US" sz="2400" b="1" dirty="0" smtClean="0"/>
              <a:t> 결연한 의도를 </a:t>
            </a:r>
            <a:r>
              <a:rPr lang="ko-KR" altLang="en-US" sz="2400" b="1" dirty="0" err="1" smtClean="0"/>
              <a:t>였볼</a:t>
            </a:r>
            <a:r>
              <a:rPr lang="ko-KR" altLang="en-US" sz="2400" b="1" dirty="0" smtClean="0"/>
              <a:t> 수 있다</a:t>
            </a:r>
            <a:r>
              <a:rPr lang="en-US" altLang="ko-KR" sz="2400" dirty="0" smtClean="0"/>
              <a:t>.</a:t>
            </a:r>
            <a:endParaRPr lang="ko-KR" altLang="en-US" sz="2400" dirty="0" smtClean="0"/>
          </a:p>
          <a:p>
            <a:endParaRPr lang="en-US" altLang="ko-KR" sz="1050" dirty="0" smtClean="0"/>
          </a:p>
          <a:p>
            <a:r>
              <a:rPr lang="ko-KR" altLang="en-US" sz="2400" dirty="0" smtClean="0"/>
              <a:t>즉 하나님으로부터 받은 꿈의 내용과 해석이 왕이 꾼 꿈이 확실하며</a:t>
            </a:r>
            <a:r>
              <a:rPr lang="en-US" altLang="ko-KR" sz="2400" dirty="0" smtClean="0"/>
              <a:t>, </a:t>
            </a:r>
            <a:r>
              <a:rPr lang="ko-KR" altLang="en-US" sz="2400" dirty="0" smtClean="0">
                <a:solidFill>
                  <a:srgbClr val="FF0000"/>
                </a:solidFill>
              </a:rPr>
              <a:t>하나님의 절대적 인도하심을 확신했기에 </a:t>
            </a:r>
            <a:r>
              <a:rPr lang="ko-KR" altLang="en-US" sz="2400" dirty="0" smtClean="0"/>
              <a:t>이런 </a:t>
            </a:r>
            <a:r>
              <a:rPr lang="ko-KR" altLang="en-US" sz="2400" b="1" dirty="0" smtClean="0"/>
              <a:t>담대한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고백을 할 수 </a:t>
            </a:r>
            <a:r>
              <a:rPr lang="ko-KR" altLang="en-US" sz="2400" b="1" dirty="0" smtClean="0"/>
              <a:t>있었다고</a:t>
            </a:r>
            <a:r>
              <a:rPr lang="ko-KR" altLang="en-US" sz="2400" dirty="0" smtClean="0"/>
              <a:t> 볼 수 있다</a:t>
            </a:r>
            <a:r>
              <a:rPr lang="en-US" altLang="ko-KR" sz="2400" dirty="0" smtClean="0"/>
              <a:t>.</a:t>
            </a:r>
          </a:p>
          <a:p>
            <a:endParaRPr lang="en-US" altLang="ko-KR" sz="2400" dirty="0" smtClean="0"/>
          </a:p>
          <a:p>
            <a:endParaRPr lang="en-US" altLang="ko-KR" sz="2400" dirty="0" smtClean="0"/>
          </a:p>
          <a:p>
            <a:r>
              <a:rPr lang="en-US" altLang="ko-KR" sz="2400" dirty="0" smtClean="0"/>
              <a:t>                                                                                              -END-</a:t>
            </a:r>
            <a:endParaRPr lang="ko-KR" altLang="en-US" sz="2400" dirty="0" smtClean="0"/>
          </a:p>
          <a:p>
            <a:pPr>
              <a:buFontTx/>
              <a:buChar char="-"/>
            </a:pPr>
            <a:endParaRPr lang="ko-KR" altLang="en-US" sz="2400" dirty="0" smtClean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385096"/>
            <a:ext cx="17780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개   요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1371601"/>
            <a:ext cx="11404600" cy="4485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endParaRPr lang="en-US" altLang="ko-KR" sz="1100" dirty="0" smtClean="0">
              <a:solidFill>
                <a:srgbClr val="0070C0"/>
              </a:solidFill>
            </a:endParaRPr>
          </a:p>
          <a:p>
            <a:pPr algn="just" fontAlgn="base"/>
            <a:r>
              <a:rPr lang="ko-KR" altLang="en-US" sz="2400" dirty="0" smtClean="0">
                <a:solidFill>
                  <a:srgbClr val="0070C0"/>
                </a:solidFill>
              </a:rPr>
              <a:t>유사점 비교</a:t>
            </a:r>
            <a:r>
              <a:rPr lang="en-US" altLang="ko-KR" sz="2400" dirty="0" smtClean="0">
                <a:solidFill>
                  <a:srgbClr val="0070C0"/>
                </a:solidFill>
              </a:rPr>
              <a:t>:</a:t>
            </a:r>
          </a:p>
          <a:p>
            <a:pPr algn="just" fontAlgn="base">
              <a:buFontTx/>
              <a:buChar char="-"/>
            </a:pPr>
            <a:r>
              <a:rPr lang="ko-KR" altLang="en-US" sz="2400" dirty="0" smtClean="0">
                <a:solidFill>
                  <a:srgbClr val="0070C0"/>
                </a:solidFill>
              </a:rPr>
              <a:t>활동무대</a:t>
            </a:r>
            <a:r>
              <a:rPr lang="en-US" altLang="ko-KR" sz="2400" dirty="0" smtClean="0">
                <a:solidFill>
                  <a:srgbClr val="0070C0"/>
                </a:solidFill>
              </a:rPr>
              <a:t>: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당대 </a:t>
            </a:r>
            <a:r>
              <a:rPr lang="ko-KR" altLang="en-US" sz="2400" dirty="0" smtClean="0">
                <a:solidFill>
                  <a:srgbClr val="FF0000"/>
                </a:solidFill>
              </a:rPr>
              <a:t>막강한 힘을 </a:t>
            </a:r>
            <a:r>
              <a:rPr lang="ko-KR" altLang="en-US" sz="2400" dirty="0" smtClean="0"/>
              <a:t>가진 </a:t>
            </a:r>
            <a:r>
              <a:rPr lang="ko-KR" altLang="en-US" sz="2400" dirty="0" smtClean="0">
                <a:solidFill>
                  <a:srgbClr val="FF0000"/>
                </a:solidFill>
              </a:rPr>
              <a:t>왕국</a:t>
            </a:r>
            <a:r>
              <a:rPr lang="en-US" altLang="ko-KR" sz="2400" dirty="0" smtClean="0"/>
              <a:t>. </a:t>
            </a:r>
          </a:p>
          <a:p>
            <a:pPr algn="just" fontAlgn="base">
              <a:buFontTx/>
              <a:buChar char="-"/>
            </a:pPr>
            <a:endParaRPr lang="en-US" altLang="ko-KR" sz="900" dirty="0" smtClean="0"/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smtClean="0">
                <a:solidFill>
                  <a:srgbClr val="0070C0"/>
                </a:solidFill>
              </a:rPr>
              <a:t>대결상대</a:t>
            </a:r>
            <a:r>
              <a:rPr lang="en-US" altLang="ko-KR" sz="2400" dirty="0" smtClean="0">
                <a:solidFill>
                  <a:srgbClr val="0070C0"/>
                </a:solidFill>
              </a:rPr>
              <a:t>: </a:t>
            </a:r>
            <a:r>
              <a:rPr lang="ko-KR" altLang="en-US" sz="2400" dirty="0" smtClean="0"/>
              <a:t>당대 </a:t>
            </a:r>
            <a:r>
              <a:rPr lang="ko-KR" altLang="en-US" sz="2400" dirty="0" smtClean="0">
                <a:solidFill>
                  <a:srgbClr val="FF0000"/>
                </a:solidFill>
              </a:rPr>
              <a:t>최고의 현이이라 </a:t>
            </a:r>
            <a:r>
              <a:rPr lang="ko-KR" altLang="en-US" sz="2400" dirty="0" smtClean="0"/>
              <a:t>불리는 </a:t>
            </a:r>
            <a:r>
              <a:rPr lang="ko-KR" altLang="en-US" sz="2400" dirty="0" smtClean="0">
                <a:solidFill>
                  <a:srgbClr val="FF0000"/>
                </a:solidFill>
              </a:rPr>
              <a:t>술사와 박사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800" dirty="0" smtClean="0"/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smtClean="0">
                <a:solidFill>
                  <a:srgbClr val="FF0000"/>
                </a:solidFill>
              </a:rPr>
              <a:t>요셉과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다니엘은</a:t>
            </a:r>
            <a:r>
              <a:rPr lang="ko-KR" altLang="en-US" sz="2400" dirty="0" smtClean="0">
                <a:solidFill>
                  <a:srgbClr val="FF0000"/>
                </a:solidFill>
              </a:rPr>
              <a:t> </a:t>
            </a:r>
            <a:r>
              <a:rPr lang="ko-KR" altLang="en-US" sz="2400" dirty="0" smtClean="0"/>
              <a:t>당대 최고의 현인이라는 술사와 박사들 보다 </a:t>
            </a:r>
            <a:r>
              <a:rPr lang="ko-KR" altLang="en-US" sz="2400" dirty="0" smtClean="0">
                <a:solidFill>
                  <a:srgbClr val="FF0000"/>
                </a:solidFill>
              </a:rPr>
              <a:t>훨씬 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pPr algn="just" fontAlgn="base"/>
            <a:r>
              <a:rPr lang="en-US" altLang="ko-KR" sz="2400" dirty="0" smtClean="0">
                <a:solidFill>
                  <a:srgbClr val="FF0000"/>
                </a:solidFill>
              </a:rPr>
              <a:t>  </a:t>
            </a:r>
            <a:r>
              <a:rPr lang="ko-KR" altLang="en-US" sz="2400" dirty="0" smtClean="0">
                <a:solidFill>
                  <a:srgbClr val="FF0000"/>
                </a:solidFill>
              </a:rPr>
              <a:t>탁월 능력</a:t>
            </a:r>
            <a:r>
              <a:rPr lang="ko-KR" altLang="en-US" sz="2400" dirty="0" smtClean="0"/>
              <a:t>을 지니고 있다는 점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1050" dirty="0" smtClean="0"/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smtClean="0">
                <a:solidFill>
                  <a:srgbClr val="36B9FA"/>
                </a:solidFill>
              </a:rPr>
              <a:t>꿈의 내용</a:t>
            </a:r>
            <a:r>
              <a:rPr lang="en-US" altLang="ko-KR" sz="2400" dirty="0" smtClean="0">
                <a:solidFill>
                  <a:srgbClr val="36B9FA"/>
                </a:solidFill>
              </a:rPr>
              <a:t>: </a:t>
            </a:r>
            <a:r>
              <a:rPr lang="ko-KR" altLang="en-US" sz="2400" dirty="0" smtClean="0"/>
              <a:t>왕국의 흥망성쇠를 다루고 있다는 점에서 </a:t>
            </a:r>
            <a:r>
              <a:rPr lang="ko-KR" altLang="en-US" sz="2400" dirty="0" smtClean="0">
                <a:solidFill>
                  <a:srgbClr val="FF0000"/>
                </a:solidFill>
              </a:rPr>
              <a:t>정치적</a:t>
            </a:r>
            <a:r>
              <a:rPr lang="ko-KR" altLang="en-US" sz="2400" dirty="0" smtClean="0"/>
              <a:t>이다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1000" dirty="0" smtClean="0"/>
          </a:p>
          <a:p>
            <a:pPr algn="just" fontAlgn="base"/>
            <a:r>
              <a:rPr lang="en-US" altLang="ko-KR" sz="2400" dirty="0" smtClean="0"/>
              <a:t>  </a:t>
            </a:r>
            <a:r>
              <a:rPr lang="ko-KR" altLang="en-US" sz="2400" dirty="0" smtClean="0"/>
              <a:t>요  셉</a:t>
            </a:r>
            <a:r>
              <a:rPr lang="en-US" altLang="ko-KR" sz="2400" dirty="0" smtClean="0"/>
              <a:t>: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애굽</a:t>
            </a:r>
            <a:r>
              <a:rPr lang="ko-KR" altLang="en-US" sz="2400" dirty="0" err="1" smtClean="0"/>
              <a:t>에</a:t>
            </a:r>
            <a:r>
              <a:rPr lang="ko-KR" altLang="en-US" sz="2400" dirty="0" smtClean="0"/>
              <a:t> 발생하게 될</a:t>
            </a:r>
            <a:r>
              <a:rPr lang="ko-KR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ko-KR" sz="2400" dirty="0" smtClean="0">
                <a:solidFill>
                  <a:srgbClr val="FF0000"/>
                </a:solidFill>
              </a:rPr>
              <a:t>7</a:t>
            </a:r>
            <a:r>
              <a:rPr lang="ko-KR" altLang="en-US" sz="2400" dirty="0" smtClean="0"/>
              <a:t>년 동안의 큰 </a:t>
            </a:r>
            <a:r>
              <a:rPr lang="ko-KR" altLang="en-US" sz="2400" dirty="0" smtClean="0">
                <a:solidFill>
                  <a:srgbClr val="FF0000"/>
                </a:solidFill>
              </a:rPr>
              <a:t>풍년</a:t>
            </a:r>
            <a:r>
              <a:rPr lang="ko-KR" altLang="en-US" sz="2400" dirty="0" smtClean="0"/>
              <a:t>과</a:t>
            </a:r>
            <a:r>
              <a:rPr lang="ko-KR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ko-KR" sz="2400" dirty="0" smtClean="0">
                <a:solidFill>
                  <a:srgbClr val="FF0000"/>
                </a:solidFill>
              </a:rPr>
              <a:t>7</a:t>
            </a:r>
            <a:r>
              <a:rPr lang="ko-KR" altLang="en-US" sz="2400" dirty="0" smtClean="0"/>
              <a:t>년 동안의 </a:t>
            </a:r>
            <a:r>
              <a:rPr lang="ko-KR" altLang="en-US" sz="2400" dirty="0" smtClean="0">
                <a:solidFill>
                  <a:srgbClr val="FF0000"/>
                </a:solidFill>
              </a:rPr>
              <a:t>흉년</a:t>
            </a:r>
            <a:r>
              <a:rPr lang="ko-KR" altLang="en-US" sz="2400" dirty="0" smtClean="0"/>
              <a:t>에 관한 것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en-US" altLang="ko-KR" sz="900" dirty="0" smtClean="0"/>
              <a:t>  </a:t>
            </a:r>
          </a:p>
          <a:p>
            <a:pPr algn="just" fontAlgn="base"/>
            <a:r>
              <a:rPr lang="ko-KR" altLang="en-US" sz="2400" dirty="0" smtClean="0"/>
              <a:t>  </a:t>
            </a:r>
            <a:r>
              <a:rPr lang="ko-KR" altLang="en-US" sz="2400" dirty="0" err="1" smtClean="0"/>
              <a:t>다니엘</a:t>
            </a:r>
            <a:r>
              <a:rPr lang="en-US" altLang="ko-KR" sz="2400" dirty="0" smtClean="0"/>
              <a:t>: </a:t>
            </a:r>
            <a:r>
              <a:rPr lang="en-US" altLang="ko-KR" sz="2400" dirty="0" smtClean="0">
                <a:solidFill>
                  <a:srgbClr val="FF0000"/>
                </a:solidFill>
              </a:rPr>
              <a:t>4</a:t>
            </a:r>
            <a:r>
              <a:rPr lang="ko-KR" altLang="en-US" sz="2400" dirty="0" smtClean="0">
                <a:solidFill>
                  <a:srgbClr val="FF0000"/>
                </a:solidFill>
              </a:rPr>
              <a:t>대 세계 제국의 멸망에 </a:t>
            </a:r>
            <a:r>
              <a:rPr lang="ko-KR" altLang="en-US" sz="2400" dirty="0" smtClean="0"/>
              <a:t>관한 것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1050" dirty="0" smtClean="0"/>
          </a:p>
          <a:p>
            <a:pPr algn="just" fontAlgn="base"/>
            <a:r>
              <a:rPr lang="en-US" altLang="ko-KR" sz="2400" dirty="0" smtClean="0"/>
              <a:t> -</a:t>
            </a:r>
            <a:r>
              <a:rPr lang="ko-KR" altLang="en-US" sz="2400" dirty="0" smtClean="0">
                <a:solidFill>
                  <a:srgbClr val="FF0000"/>
                </a:solidFill>
              </a:rPr>
              <a:t>왕의 꿈은 </a:t>
            </a:r>
            <a:r>
              <a:rPr lang="ko-KR" altLang="en-US" sz="2400" dirty="0" smtClean="0">
                <a:solidFill>
                  <a:srgbClr val="36B9FA"/>
                </a:solidFill>
              </a:rPr>
              <a:t>이방</a:t>
            </a:r>
            <a:r>
              <a:rPr lang="ko-KR" altLang="en-US" sz="2400" dirty="0" smtClean="0"/>
              <a:t>의 </a:t>
            </a:r>
            <a:r>
              <a:rPr lang="ko-KR" altLang="en-US" sz="2400" dirty="0" smtClean="0">
                <a:solidFill>
                  <a:srgbClr val="FF0000"/>
                </a:solidFill>
              </a:rPr>
              <a:t>통치</a:t>
            </a:r>
            <a:r>
              <a:rPr lang="ko-KR" altLang="en-US" sz="2400" dirty="0" smtClean="0"/>
              <a:t>자를 통해 전달하시는 </a:t>
            </a:r>
            <a:r>
              <a:rPr lang="ko-KR" altLang="en-US" sz="2400" dirty="0" smtClean="0">
                <a:solidFill>
                  <a:srgbClr val="FF0000"/>
                </a:solidFill>
              </a:rPr>
              <a:t>하나님의 계시</a:t>
            </a:r>
            <a:r>
              <a:rPr lang="en-US" altLang="ko-KR" sz="2400" dirty="0" smtClean="0"/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385096"/>
            <a:ext cx="17780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개   요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1371601"/>
            <a:ext cx="11404600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endParaRPr lang="en-US" altLang="ko-KR" sz="1100" dirty="0" smtClean="0">
              <a:solidFill>
                <a:srgbClr val="0070C0"/>
              </a:solidFill>
            </a:endParaRPr>
          </a:p>
          <a:p>
            <a:pPr algn="just" fontAlgn="base"/>
            <a:r>
              <a:rPr lang="ko-KR" altLang="en-US" sz="2400" b="1" dirty="0" smtClean="0">
                <a:solidFill>
                  <a:srgbClr val="0070C0"/>
                </a:solidFill>
              </a:rPr>
              <a:t>유사점 비교</a:t>
            </a:r>
            <a:r>
              <a:rPr lang="en-US" altLang="ko-KR" sz="2400" b="1" dirty="0" smtClean="0">
                <a:solidFill>
                  <a:srgbClr val="0070C0"/>
                </a:solidFill>
              </a:rPr>
              <a:t>:</a:t>
            </a:r>
            <a:endParaRPr lang="en-US" altLang="ko-KR" sz="2400" b="1" dirty="0" smtClean="0"/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smtClean="0"/>
              <a:t>요셉과 </a:t>
            </a:r>
            <a:r>
              <a:rPr lang="ko-KR" altLang="en-US" sz="2400" dirty="0" err="1" smtClean="0"/>
              <a:t>다니엘은</a:t>
            </a:r>
            <a:r>
              <a:rPr lang="ko-KR" altLang="en-US" sz="2400" dirty="0" smtClean="0"/>
              <a:t> 하나님의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계시의 전령이요 해설자일 뿐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해몽적인 능력은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</a:t>
            </a:r>
            <a:r>
              <a:rPr lang="ko-KR" altLang="en-US" sz="2400" dirty="0" smtClean="0"/>
              <a:t> 자신의 </a:t>
            </a:r>
            <a:r>
              <a:rPr lang="ko-KR" altLang="en-US" sz="2400" dirty="0" smtClean="0">
                <a:solidFill>
                  <a:srgbClr val="0070C0"/>
                </a:solidFill>
              </a:rPr>
              <a:t>개인적인 노력이나 열심에 의한 것이 아니라 </a:t>
            </a:r>
            <a:r>
              <a:rPr lang="ko-KR" altLang="en-US" sz="2400" dirty="0" smtClean="0">
                <a:solidFill>
                  <a:srgbClr val="FF0000"/>
                </a:solidFill>
              </a:rPr>
              <a:t>하나님의 은총에 의해서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pPr algn="just" fontAlgn="base"/>
            <a:r>
              <a:rPr lang="en-US" altLang="ko-KR" sz="2400" dirty="0" smtClean="0">
                <a:solidFill>
                  <a:srgbClr val="FF0000"/>
                </a:solidFill>
              </a:rPr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 주어진 것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900" dirty="0" smtClean="0"/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smtClean="0"/>
              <a:t>꿈 풀이 후 왕들은 하나님을 찬양하고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감사의 선물을 주고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이방의 나라에서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</a:t>
            </a:r>
            <a:r>
              <a:rPr lang="ko-KR" altLang="en-US" sz="2400" dirty="0" smtClean="0"/>
              <a:t> 매우 높은 관직을 맡게 하였다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en-US" altLang="ko-KR" sz="2400" dirty="0" smtClean="0"/>
              <a:t>  .</a:t>
            </a:r>
            <a:r>
              <a:rPr lang="ko-KR" altLang="en-US" sz="2400" dirty="0" smtClean="0"/>
              <a:t>이로 인해 요셉과 </a:t>
            </a:r>
            <a:r>
              <a:rPr lang="ko-KR" altLang="en-US" sz="2400" dirty="0" err="1" smtClean="0"/>
              <a:t>다니엘은</a:t>
            </a:r>
            <a:r>
              <a:rPr lang="ko-KR" altLang="en-US" sz="2400" dirty="0" smtClean="0"/>
              <a:t> 지혜로운 능력을 통해 큰 영향력을 행사 할 수 있게 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  </a:t>
            </a:r>
            <a:r>
              <a:rPr lang="ko-KR" altLang="en-US" sz="2400" dirty="0" smtClean="0"/>
              <a:t>되었다는 점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1000" dirty="0" smtClean="0"/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smtClean="0"/>
              <a:t>고난과 </a:t>
            </a:r>
            <a:r>
              <a:rPr lang="ko-KR" altLang="en-US" sz="2400" dirty="0" err="1" smtClean="0"/>
              <a:t>역경속에도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인내</a:t>
            </a:r>
            <a:r>
              <a:rPr lang="ko-KR" altLang="en-US" sz="2400" dirty="0" smtClean="0"/>
              <a:t>하며 하나님께 </a:t>
            </a:r>
            <a:r>
              <a:rPr lang="ko-KR" altLang="en-US" sz="2400" dirty="0" smtClean="0">
                <a:solidFill>
                  <a:srgbClr val="FF0000"/>
                </a:solidFill>
              </a:rPr>
              <a:t>신실한 믿음과 헌신을 보이는 자만이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pPr algn="just" fontAlgn="base"/>
            <a:r>
              <a:rPr lang="en-US" altLang="ko-KR" sz="2400" dirty="0" smtClean="0"/>
              <a:t> 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최후의 승자가 </a:t>
            </a:r>
            <a:r>
              <a:rPr lang="ko-KR" altLang="en-US" sz="2400" dirty="0" smtClean="0"/>
              <a:t>된다는 </a:t>
            </a:r>
            <a:r>
              <a:rPr lang="ko-KR" altLang="en-US" sz="2400" dirty="0" smtClean="0">
                <a:solidFill>
                  <a:srgbClr val="FF0000"/>
                </a:solidFill>
              </a:rPr>
              <a:t>교훈을 전하고 </a:t>
            </a:r>
            <a:r>
              <a:rPr lang="ko-KR" altLang="en-US" sz="2400" dirty="0" smtClean="0"/>
              <a:t>있는 </a:t>
            </a:r>
            <a:r>
              <a:rPr lang="ko-KR" altLang="en-US" sz="2400" dirty="0" smtClean="0">
                <a:solidFill>
                  <a:srgbClr val="36B9FA"/>
                </a:solidFill>
              </a:rPr>
              <a:t>성공스토리적 요소를 </a:t>
            </a:r>
            <a:r>
              <a:rPr lang="ko-KR" altLang="en-US" sz="2400" dirty="0" smtClean="0"/>
              <a:t>가지고 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 </a:t>
            </a:r>
            <a:r>
              <a:rPr lang="ko-KR" altLang="en-US" sz="2400" dirty="0" smtClean="0"/>
              <a:t>있다는 점</a:t>
            </a:r>
            <a:r>
              <a:rPr lang="en-US" altLang="ko-KR" sz="2400" dirty="0" smtClean="0"/>
              <a:t>.</a:t>
            </a:r>
          </a:p>
          <a:p>
            <a:pPr algn="just" fontAlgn="base"/>
            <a:r>
              <a:rPr lang="ko-KR" altLang="en-US" sz="2400" dirty="0" smtClean="0"/>
              <a:t>  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이런 의미에서 다니엘서의 저자는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다니엘을</a:t>
            </a:r>
            <a:r>
              <a:rPr lang="ko-KR" altLang="en-US" sz="2400" dirty="0" smtClean="0">
                <a:solidFill>
                  <a:srgbClr val="FF0000"/>
                </a:solidFill>
              </a:rPr>
              <a:t> </a:t>
            </a:r>
            <a:r>
              <a:rPr lang="ko-KR" altLang="en-US" sz="2400" dirty="0" smtClean="0">
                <a:solidFill>
                  <a:srgbClr val="36B9FA"/>
                </a:solidFill>
              </a:rPr>
              <a:t>제</a:t>
            </a:r>
            <a:r>
              <a:rPr lang="en-US" altLang="ko-KR" sz="2400" dirty="0" smtClean="0">
                <a:solidFill>
                  <a:srgbClr val="36B9FA"/>
                </a:solidFill>
              </a:rPr>
              <a:t>2</a:t>
            </a:r>
            <a:r>
              <a:rPr lang="ko-KR" altLang="en-US" sz="2400" dirty="0" smtClean="0">
                <a:solidFill>
                  <a:srgbClr val="FF0000"/>
                </a:solidFill>
              </a:rPr>
              <a:t>의 요셉으로 </a:t>
            </a:r>
            <a:r>
              <a:rPr lang="ko-KR" altLang="en-US" sz="2400" dirty="0" smtClean="0">
                <a:solidFill>
                  <a:srgbClr val="36B9FA"/>
                </a:solidFill>
              </a:rPr>
              <a:t>묘사</a:t>
            </a:r>
            <a:r>
              <a:rPr lang="ko-KR" altLang="en-US" sz="2400" dirty="0" smtClean="0">
                <a:solidFill>
                  <a:srgbClr val="FF0000"/>
                </a:solidFill>
              </a:rPr>
              <a:t>하고 </a:t>
            </a:r>
            <a:r>
              <a:rPr lang="ko-KR" altLang="en-US" sz="2400" dirty="0" smtClean="0"/>
              <a:t>있다</a:t>
            </a:r>
            <a:r>
              <a:rPr lang="en-US" altLang="ko-KR" sz="2400" dirty="0" smtClean="0"/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385096"/>
            <a:ext cx="17780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개   요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1371601"/>
            <a:ext cx="114046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endParaRPr lang="en-US" altLang="ko-KR" sz="1100" dirty="0" smtClean="0">
              <a:solidFill>
                <a:srgbClr val="0070C0"/>
              </a:solidFill>
            </a:endParaRPr>
          </a:p>
          <a:p>
            <a:pPr algn="just" fontAlgn="base"/>
            <a:r>
              <a:rPr lang="ko-KR" altLang="en-US" sz="2400" dirty="0" smtClean="0">
                <a:solidFill>
                  <a:srgbClr val="0070C0"/>
                </a:solidFill>
              </a:rPr>
              <a:t>차이점 비교</a:t>
            </a:r>
            <a:r>
              <a:rPr lang="en-US" altLang="ko-KR" sz="2400" dirty="0" smtClean="0">
                <a:solidFill>
                  <a:srgbClr val="0070C0"/>
                </a:solidFill>
              </a:rPr>
              <a:t>:</a:t>
            </a:r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smtClean="0"/>
              <a:t>두 왕이 꾼 꿈의 차이</a:t>
            </a:r>
            <a:r>
              <a:rPr lang="en-US" altLang="ko-KR" sz="2400" dirty="0" smtClean="0"/>
              <a:t>: </a:t>
            </a:r>
            <a:r>
              <a:rPr lang="ko-KR" altLang="en-US" sz="2400" dirty="0" smtClean="0">
                <a:solidFill>
                  <a:srgbClr val="36B9FA"/>
                </a:solidFill>
              </a:rPr>
              <a:t>바로</a:t>
            </a:r>
            <a:r>
              <a:rPr lang="ko-KR" altLang="en-US" sz="2400" dirty="0" smtClean="0"/>
              <a:t>는 자신이 꾼 </a:t>
            </a:r>
            <a:r>
              <a:rPr lang="ko-KR" altLang="en-US" sz="2400" dirty="0" smtClean="0">
                <a:solidFill>
                  <a:srgbClr val="36B9FA"/>
                </a:solidFill>
              </a:rPr>
              <a:t>꿈의 내용을 </a:t>
            </a:r>
            <a:r>
              <a:rPr lang="ko-KR" altLang="en-US" sz="2400" dirty="0" smtClean="0">
                <a:solidFill>
                  <a:srgbClr val="FF0000"/>
                </a:solidFill>
              </a:rPr>
              <a:t>기억</a:t>
            </a:r>
            <a:r>
              <a:rPr lang="ko-KR" altLang="en-US" sz="2400" dirty="0" smtClean="0"/>
              <a:t>하나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해석할 수 있는</a:t>
            </a:r>
            <a:endParaRPr lang="en-US" altLang="ko-KR" sz="2400" dirty="0" smtClean="0"/>
          </a:p>
          <a:p>
            <a:pPr algn="just" fontAlgn="base"/>
            <a:r>
              <a:rPr lang="ko-KR" altLang="en-US" sz="2400" dirty="0" smtClean="0"/>
              <a:t>  자를 찾을 수 없었지만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다니엘서의 경우 </a:t>
            </a:r>
            <a:r>
              <a:rPr lang="ko-KR" altLang="en-US" sz="2400" dirty="0" smtClean="0">
                <a:solidFill>
                  <a:srgbClr val="FF0000"/>
                </a:solidFill>
              </a:rPr>
              <a:t>왕은</a:t>
            </a:r>
            <a:r>
              <a:rPr lang="ko-KR" altLang="en-US" sz="2400" dirty="0" smtClean="0"/>
              <a:t> 자신이 꾼 꿈의 </a:t>
            </a:r>
            <a:r>
              <a:rPr lang="ko-KR" altLang="en-US" sz="2400" dirty="0" smtClean="0">
                <a:solidFill>
                  <a:srgbClr val="FF0000"/>
                </a:solidFill>
              </a:rPr>
              <a:t>내용</a:t>
            </a:r>
            <a:r>
              <a:rPr lang="ko-KR" altLang="en-US" sz="2400" dirty="0" smtClean="0"/>
              <a:t> 자체를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기억조차 못하고 </a:t>
            </a:r>
            <a:r>
              <a:rPr lang="ko-KR" altLang="en-US" sz="2400" dirty="0" smtClean="0">
                <a:solidFill>
                  <a:srgbClr val="36B9FA"/>
                </a:solidFill>
              </a:rPr>
              <a:t>있다</a:t>
            </a:r>
            <a:r>
              <a:rPr lang="ko-KR" altLang="en-US" sz="2400" dirty="0" smtClean="0"/>
              <a:t>는 점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800" dirty="0" smtClean="0"/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다니엘</a:t>
            </a:r>
            <a:r>
              <a:rPr lang="ko-KR" altLang="en-US" sz="2400" dirty="0" err="1" smtClean="0"/>
              <a:t>의</a:t>
            </a:r>
            <a:r>
              <a:rPr lang="ko-KR" altLang="en-US" sz="2400" dirty="0" smtClean="0"/>
              <a:t> 경우 꿈의 </a:t>
            </a:r>
            <a:r>
              <a:rPr lang="ko-KR" altLang="en-US" sz="2400" dirty="0" smtClean="0">
                <a:solidFill>
                  <a:srgbClr val="FF0000"/>
                </a:solidFill>
              </a:rPr>
              <a:t>내용</a:t>
            </a:r>
            <a:r>
              <a:rPr lang="ko-KR" altLang="en-US" sz="2400" dirty="0" smtClean="0"/>
              <a:t>을 알아내고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 그 의미를 </a:t>
            </a:r>
            <a:r>
              <a:rPr lang="ko-KR" altLang="en-US" sz="2400" dirty="0" smtClean="0">
                <a:solidFill>
                  <a:srgbClr val="FF0000"/>
                </a:solidFill>
              </a:rPr>
              <a:t>해석</a:t>
            </a:r>
            <a:r>
              <a:rPr lang="ko-KR" altLang="en-US" sz="2400" dirty="0" smtClean="0"/>
              <a:t>한다는 점에서 요셉 보다 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 </a:t>
            </a:r>
            <a:r>
              <a:rPr lang="ko-KR" altLang="en-US" sz="2400" dirty="0" smtClean="0"/>
              <a:t>훨씬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능력이 탁월하다고 </a:t>
            </a:r>
            <a:r>
              <a:rPr lang="ko-KR" altLang="en-US" sz="2400" dirty="0" smtClean="0"/>
              <a:t>볼 수 있다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800" dirty="0" smtClean="0"/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smtClean="0">
                <a:solidFill>
                  <a:srgbClr val="FF0000"/>
                </a:solidFill>
              </a:rPr>
              <a:t>요셉 이야기는 </a:t>
            </a:r>
            <a:r>
              <a:rPr lang="ko-KR" altLang="en-US" sz="2400" dirty="0" smtClean="0"/>
              <a:t>이스라엘 </a:t>
            </a:r>
            <a:r>
              <a:rPr lang="ko-KR" altLang="en-US" sz="2400" dirty="0" smtClean="0">
                <a:solidFill>
                  <a:srgbClr val="FF0000"/>
                </a:solidFill>
              </a:rPr>
              <a:t>구원사의</a:t>
            </a:r>
            <a:r>
              <a:rPr lang="ko-KR" altLang="en-US" sz="2400" dirty="0" smtClean="0">
                <a:solidFill>
                  <a:srgbClr val="36B9FA"/>
                </a:solidFill>
              </a:rPr>
              <a:t> 전체 진행 과정의 </a:t>
            </a:r>
            <a:r>
              <a:rPr lang="ko-KR" altLang="en-US" sz="2400" dirty="0" smtClean="0">
                <a:solidFill>
                  <a:srgbClr val="FF0000"/>
                </a:solidFill>
              </a:rPr>
              <a:t>일부분</a:t>
            </a:r>
            <a:r>
              <a:rPr lang="ko-KR" altLang="en-US" sz="2400" dirty="0" smtClean="0">
                <a:solidFill>
                  <a:srgbClr val="36B9FA"/>
                </a:solidFill>
              </a:rPr>
              <a:t>에 </a:t>
            </a:r>
            <a:r>
              <a:rPr lang="ko-KR" altLang="en-US" sz="2400" dirty="0" smtClean="0"/>
              <a:t>지나지 않지만</a:t>
            </a:r>
            <a:r>
              <a:rPr lang="en-US" altLang="ko-KR" sz="2400" dirty="0" smtClean="0"/>
              <a:t>,</a:t>
            </a:r>
          </a:p>
          <a:p>
            <a:pPr algn="just" fontAlgn="base"/>
            <a:r>
              <a:rPr lang="en-US" altLang="ko-KR" sz="2400" dirty="0" smtClean="0"/>
              <a:t> 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다니엘의</a:t>
            </a:r>
            <a:r>
              <a:rPr lang="ko-KR" altLang="en-US" sz="2400" dirty="0" smtClean="0">
                <a:solidFill>
                  <a:srgbClr val="FF0000"/>
                </a:solidFill>
              </a:rPr>
              <a:t> 경우는 </a:t>
            </a:r>
            <a:r>
              <a:rPr lang="ko-KR" altLang="en-US" sz="2400" dirty="0" err="1" smtClean="0"/>
              <a:t>바벨론의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36B9FA"/>
                </a:solidFill>
              </a:rPr>
              <a:t>현자들에 대한 </a:t>
            </a:r>
            <a:r>
              <a:rPr lang="ko-KR" altLang="en-US" sz="2400" dirty="0" smtClean="0">
                <a:solidFill>
                  <a:srgbClr val="FF0000"/>
                </a:solidFill>
              </a:rPr>
              <a:t>승리 그 자체가 독립적</a:t>
            </a:r>
            <a:r>
              <a:rPr lang="ko-KR" altLang="en-US" sz="2400" dirty="0" smtClean="0">
                <a:solidFill>
                  <a:srgbClr val="36B9FA"/>
                </a:solidFill>
              </a:rPr>
              <a:t>이며 </a:t>
            </a:r>
            <a:endParaRPr lang="en-US" altLang="ko-KR" sz="2400" dirty="0" smtClean="0">
              <a:solidFill>
                <a:srgbClr val="36B9FA"/>
              </a:solidFill>
            </a:endParaRPr>
          </a:p>
          <a:p>
            <a:pPr algn="just" fontAlgn="base"/>
            <a:r>
              <a:rPr lang="en-US" altLang="ko-KR" sz="2400" dirty="0" smtClean="0">
                <a:solidFill>
                  <a:srgbClr val="36B9FA"/>
                </a:solidFill>
              </a:rPr>
              <a:t>  </a:t>
            </a:r>
            <a:r>
              <a:rPr lang="ko-KR" altLang="en-US" sz="2400" dirty="0" smtClean="0">
                <a:solidFill>
                  <a:srgbClr val="FF0000"/>
                </a:solidFill>
              </a:rPr>
              <a:t>중요한 의미를 </a:t>
            </a:r>
            <a:r>
              <a:rPr lang="ko-KR" altLang="en-US" sz="2400" dirty="0" smtClean="0">
                <a:solidFill>
                  <a:srgbClr val="36B9FA"/>
                </a:solidFill>
              </a:rPr>
              <a:t>지니고 있다고 </a:t>
            </a:r>
            <a:r>
              <a:rPr lang="ko-KR" altLang="en-US" sz="2400" dirty="0" smtClean="0"/>
              <a:t>볼 수 있다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300" dirty="0" smtClean="0">
              <a:solidFill>
                <a:srgbClr val="C00000"/>
              </a:solidFill>
            </a:endParaRPr>
          </a:p>
          <a:p>
            <a:pPr algn="just" fontAlgn="base"/>
            <a:r>
              <a:rPr lang="en-US" altLang="ko-KR" sz="2800" dirty="0" smtClean="0">
                <a:solidFill>
                  <a:srgbClr val="C00000"/>
                </a:solidFill>
              </a:rPr>
              <a:t>2</a:t>
            </a:r>
            <a:r>
              <a:rPr lang="ko-KR" altLang="en-US" sz="2800" dirty="0" smtClean="0">
                <a:solidFill>
                  <a:srgbClr val="C00000"/>
                </a:solidFill>
              </a:rPr>
              <a:t>장의 기능</a:t>
            </a:r>
            <a:r>
              <a:rPr lang="en-US" altLang="ko-KR" sz="2800" dirty="0" smtClean="0">
                <a:solidFill>
                  <a:srgbClr val="C00000"/>
                </a:solidFill>
              </a:rPr>
              <a:t>:</a:t>
            </a:r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err="1" smtClean="0"/>
              <a:t>다니엘이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바벨론의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36B9FA"/>
                </a:solidFill>
              </a:rPr>
              <a:t>최고의 </a:t>
            </a:r>
            <a:r>
              <a:rPr lang="ko-KR" altLang="en-US" sz="2400" dirty="0" smtClean="0">
                <a:solidFill>
                  <a:srgbClr val="FF0000"/>
                </a:solidFill>
              </a:rPr>
              <a:t>지혜자</a:t>
            </a:r>
            <a:r>
              <a:rPr lang="ko-KR" altLang="en-US" sz="2400" dirty="0" smtClean="0">
                <a:solidFill>
                  <a:srgbClr val="36B9FA"/>
                </a:solidFill>
              </a:rPr>
              <a:t>이며 </a:t>
            </a:r>
            <a:r>
              <a:rPr lang="ko-KR" altLang="en-US" sz="2400" dirty="0" smtClean="0"/>
              <a:t>이스라엘의 </a:t>
            </a:r>
            <a:r>
              <a:rPr lang="ko-KR" altLang="en-US" sz="2400" dirty="0" smtClean="0">
                <a:solidFill>
                  <a:srgbClr val="FF0000"/>
                </a:solidFill>
              </a:rPr>
              <a:t>하나님</a:t>
            </a:r>
            <a:r>
              <a:rPr lang="ko-KR" altLang="en-US" sz="2400" dirty="0" smtClean="0">
                <a:solidFill>
                  <a:srgbClr val="36B9FA"/>
                </a:solidFill>
              </a:rPr>
              <a:t>은</a:t>
            </a:r>
            <a:r>
              <a:rPr lang="ko-KR" altLang="en-US" sz="2400" dirty="0" smtClean="0"/>
              <a:t> 세계에서 유일한</a:t>
            </a:r>
            <a:endParaRPr lang="en-US" altLang="ko-KR" sz="2400" dirty="0" smtClean="0"/>
          </a:p>
          <a:p>
            <a:pPr algn="just" fontAlgn="base"/>
            <a:r>
              <a:rPr lang="ko-KR" altLang="en-US" sz="2400" dirty="0" smtClean="0"/>
              <a:t>  </a:t>
            </a:r>
            <a:r>
              <a:rPr lang="ko-KR" altLang="en-US" sz="2400" dirty="0" smtClean="0">
                <a:solidFill>
                  <a:srgbClr val="FF0000"/>
                </a:solidFill>
              </a:rPr>
              <a:t>참된 신</a:t>
            </a:r>
            <a:r>
              <a:rPr lang="ko-KR" altLang="en-US" sz="2400" dirty="0" smtClean="0"/>
              <a:t>이시며 </a:t>
            </a:r>
            <a:r>
              <a:rPr lang="ko-KR" altLang="en-US" sz="2400" dirty="0" smtClean="0">
                <a:solidFill>
                  <a:srgbClr val="36B9FA"/>
                </a:solidFill>
              </a:rPr>
              <a:t>세계 </a:t>
            </a:r>
            <a:r>
              <a:rPr lang="ko-KR" altLang="en-US" sz="2400" dirty="0" smtClean="0">
                <a:solidFill>
                  <a:srgbClr val="FF0000"/>
                </a:solidFill>
              </a:rPr>
              <a:t>역사를 주관하시는 분</a:t>
            </a:r>
            <a:r>
              <a:rPr lang="ko-KR" altLang="en-US" sz="2400" dirty="0" smtClean="0">
                <a:solidFill>
                  <a:srgbClr val="36B9FA"/>
                </a:solidFill>
              </a:rPr>
              <a:t>이심을 인상적인 방법으로 </a:t>
            </a:r>
            <a:r>
              <a:rPr lang="ko-KR" altLang="en-US" sz="2400" dirty="0" smtClean="0">
                <a:solidFill>
                  <a:srgbClr val="FF0000"/>
                </a:solidFill>
              </a:rPr>
              <a:t>선언</a:t>
            </a:r>
            <a:r>
              <a:rPr lang="en-US" altLang="ko-KR" sz="2400" dirty="0" smtClean="0"/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385096"/>
            <a:ext cx="17780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개   요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6600" y="1244601"/>
            <a:ext cx="11404600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endParaRPr lang="en-US" altLang="ko-KR" sz="1100" dirty="0" smtClean="0">
              <a:solidFill>
                <a:srgbClr val="0070C0"/>
              </a:solidFill>
            </a:endParaRPr>
          </a:p>
          <a:p>
            <a:pPr algn="just" fontAlgn="base"/>
            <a:r>
              <a:rPr lang="ko-KR" altLang="en-US" sz="2400" dirty="0" err="1" smtClean="0">
                <a:solidFill>
                  <a:srgbClr val="FF0000"/>
                </a:solidFill>
              </a:rPr>
              <a:t>느부갓네살이</a:t>
            </a:r>
            <a:r>
              <a:rPr lang="ko-KR" altLang="en-US" sz="2400" dirty="0" smtClean="0">
                <a:solidFill>
                  <a:srgbClr val="FF0000"/>
                </a:solidFill>
              </a:rPr>
              <a:t> 꾼 꿈</a:t>
            </a:r>
            <a:r>
              <a:rPr lang="en-US" altLang="ko-KR" sz="2400" dirty="0" smtClean="0">
                <a:solidFill>
                  <a:srgbClr val="FF0000"/>
                </a:solidFill>
              </a:rPr>
              <a:t>:</a:t>
            </a:r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smtClean="0"/>
              <a:t>머리에서 </a:t>
            </a:r>
            <a:r>
              <a:rPr lang="ko-KR" altLang="en-US" sz="2400" dirty="0" smtClean="0">
                <a:solidFill>
                  <a:srgbClr val="36B9FA"/>
                </a:solidFill>
              </a:rPr>
              <a:t>발끝까지 네 개의 금속으로 </a:t>
            </a:r>
            <a:r>
              <a:rPr lang="ko-KR" altLang="en-US" sz="2400" dirty="0" smtClean="0"/>
              <a:t>혼합된 거대한 </a:t>
            </a:r>
            <a:r>
              <a:rPr lang="ko-KR" altLang="en-US" sz="2400" dirty="0" smtClean="0">
                <a:solidFill>
                  <a:srgbClr val="36B9FA"/>
                </a:solidFill>
              </a:rPr>
              <a:t>신상</a:t>
            </a:r>
            <a:r>
              <a:rPr lang="ko-KR" altLang="en-US" sz="2400" dirty="0" smtClean="0"/>
              <a:t>에 관한 </a:t>
            </a:r>
            <a:r>
              <a:rPr lang="ko-KR" altLang="en-US" sz="2400" dirty="0" smtClean="0">
                <a:solidFill>
                  <a:srgbClr val="FF0000"/>
                </a:solidFill>
              </a:rPr>
              <a:t>꿈</a:t>
            </a:r>
            <a:r>
              <a:rPr lang="ko-KR" altLang="en-US" sz="2400" dirty="0" smtClean="0"/>
              <a:t>을 꿈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400" dirty="0" smtClean="0"/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smtClean="0"/>
              <a:t>꿈의 내용은 </a:t>
            </a:r>
            <a:r>
              <a:rPr lang="ko-KR" altLang="en-US" sz="2400" dirty="0" smtClean="0">
                <a:solidFill>
                  <a:srgbClr val="FF0000"/>
                </a:solidFill>
              </a:rPr>
              <a:t>세계의 역사가 매우 빠르게 </a:t>
            </a:r>
            <a:r>
              <a:rPr lang="ko-KR" altLang="en-US" sz="2400" dirty="0" smtClean="0">
                <a:solidFill>
                  <a:srgbClr val="0070C0"/>
                </a:solidFill>
              </a:rPr>
              <a:t>종국을</a:t>
            </a:r>
            <a:r>
              <a:rPr lang="ko-KR" altLang="en-US" sz="2400" dirty="0" smtClean="0"/>
              <a:t> 향해 </a:t>
            </a:r>
            <a:r>
              <a:rPr lang="ko-KR" altLang="en-US" sz="2400" dirty="0" smtClean="0">
                <a:solidFill>
                  <a:srgbClr val="0070C0"/>
                </a:solidFill>
              </a:rPr>
              <a:t>달려가고 있음을 증언한다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200" dirty="0" smtClean="0"/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smtClean="0"/>
              <a:t>괴상하게 생긴 신상은 인간의 모습으로 이루어져 있고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각 신체 부위에 따라 </a:t>
            </a:r>
            <a:endParaRPr lang="en-US" altLang="ko-KR" sz="2400" dirty="0" smtClean="0"/>
          </a:p>
          <a:p>
            <a:pPr algn="just" fontAlgn="base"/>
            <a:r>
              <a:rPr lang="en-US" altLang="ko-KR" sz="2400" dirty="0" smtClean="0"/>
              <a:t>  </a:t>
            </a:r>
            <a:r>
              <a:rPr lang="ko-KR" altLang="en-US" sz="2400" dirty="0" smtClean="0"/>
              <a:t>다른 재료가 사용 되었으며</a:t>
            </a:r>
            <a:r>
              <a:rPr lang="en-US" altLang="ko-KR" sz="2400" dirty="0" smtClean="0"/>
              <a:t>, </a:t>
            </a:r>
            <a:r>
              <a:rPr lang="ko-KR" altLang="en-US" sz="2400" dirty="0" smtClean="0">
                <a:solidFill>
                  <a:srgbClr val="FF0000"/>
                </a:solidFill>
              </a:rPr>
              <a:t>아래로 갈수록 </a:t>
            </a:r>
            <a:r>
              <a:rPr lang="ko-KR" altLang="en-US" sz="2400" dirty="0" smtClean="0">
                <a:solidFill>
                  <a:srgbClr val="36B9FA"/>
                </a:solidFill>
              </a:rPr>
              <a:t>약한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solidFill>
                  <a:srgbClr val="FF0000"/>
                </a:solidFill>
              </a:rPr>
              <a:t>재료로</a:t>
            </a:r>
            <a:r>
              <a:rPr lang="ko-KR" altLang="en-US" sz="2400" dirty="0" smtClean="0"/>
              <a:t> 되어 있다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300" dirty="0" smtClean="0"/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smtClean="0"/>
              <a:t>신상은 </a:t>
            </a:r>
            <a:r>
              <a:rPr lang="ko-KR" altLang="en-US" sz="2400" dirty="0" smtClean="0">
                <a:solidFill>
                  <a:srgbClr val="FF0000"/>
                </a:solidFill>
              </a:rPr>
              <a:t>정금</a:t>
            </a:r>
            <a:r>
              <a:rPr lang="ko-KR" altLang="en-US" sz="2400" dirty="0" smtClean="0"/>
              <a:t>으로 된 </a:t>
            </a:r>
            <a:r>
              <a:rPr lang="ko-KR" altLang="en-US" sz="2400" dirty="0" smtClean="0">
                <a:solidFill>
                  <a:srgbClr val="36B9FA"/>
                </a:solidFill>
              </a:rPr>
              <a:t>머리</a:t>
            </a:r>
            <a:r>
              <a:rPr lang="en-US" altLang="ko-KR" sz="2400" dirty="0" smtClean="0"/>
              <a:t>, </a:t>
            </a:r>
            <a:r>
              <a:rPr lang="ko-KR" altLang="en-US" sz="2400" dirty="0" smtClean="0">
                <a:solidFill>
                  <a:srgbClr val="FF0000"/>
                </a:solidFill>
              </a:rPr>
              <a:t>은</a:t>
            </a:r>
            <a:r>
              <a:rPr lang="ko-KR" altLang="en-US" sz="2400" dirty="0" smtClean="0"/>
              <a:t>으로 된 </a:t>
            </a:r>
            <a:r>
              <a:rPr lang="ko-KR" altLang="en-US" sz="2400" dirty="0" smtClean="0">
                <a:solidFill>
                  <a:srgbClr val="36B9FA"/>
                </a:solidFill>
              </a:rPr>
              <a:t>가슴과 팔</a:t>
            </a:r>
            <a:r>
              <a:rPr lang="en-US" altLang="ko-KR" sz="2400" dirty="0" smtClean="0"/>
              <a:t>, </a:t>
            </a:r>
            <a:r>
              <a:rPr lang="ko-KR" altLang="en-US" sz="2400" dirty="0" smtClean="0">
                <a:solidFill>
                  <a:srgbClr val="FF0000"/>
                </a:solidFill>
              </a:rPr>
              <a:t>동</a:t>
            </a:r>
            <a:r>
              <a:rPr lang="ko-KR" altLang="en-US" sz="2400" dirty="0" smtClean="0"/>
              <a:t>으로 된 </a:t>
            </a:r>
            <a:r>
              <a:rPr lang="ko-KR" altLang="en-US" sz="2400" dirty="0" smtClean="0">
                <a:solidFill>
                  <a:srgbClr val="36B9FA"/>
                </a:solidFill>
              </a:rPr>
              <a:t>배와 넓적다리</a:t>
            </a:r>
            <a:r>
              <a:rPr lang="en-US" altLang="ko-KR" sz="2400" dirty="0" smtClean="0"/>
              <a:t>, </a:t>
            </a:r>
          </a:p>
          <a:p>
            <a:pPr algn="just" fontAlgn="base"/>
            <a:r>
              <a:rPr lang="en-US" altLang="ko-KR" sz="2400" dirty="0" smtClean="0"/>
              <a:t>  </a:t>
            </a:r>
            <a:r>
              <a:rPr lang="ko-KR" altLang="en-US" sz="2400" dirty="0" smtClean="0">
                <a:solidFill>
                  <a:srgbClr val="FF0000"/>
                </a:solidFill>
              </a:rPr>
              <a:t>철</a:t>
            </a:r>
            <a:r>
              <a:rPr lang="ko-KR" altLang="en-US" sz="2400" dirty="0" smtClean="0"/>
              <a:t>로 된 </a:t>
            </a:r>
            <a:r>
              <a:rPr lang="ko-KR" altLang="en-US" sz="2400" dirty="0" smtClean="0">
                <a:solidFill>
                  <a:srgbClr val="36B9FA"/>
                </a:solidFill>
              </a:rPr>
              <a:t>다리</a:t>
            </a:r>
            <a:r>
              <a:rPr lang="ko-KR" altLang="en-US" sz="2400" dirty="0" smtClean="0"/>
              <a:t>와 </a:t>
            </a:r>
            <a:r>
              <a:rPr lang="ko-KR" altLang="en-US" sz="2400" dirty="0" smtClean="0">
                <a:solidFill>
                  <a:srgbClr val="FF0000"/>
                </a:solidFill>
              </a:rPr>
              <a:t>진흙</a:t>
            </a:r>
            <a:r>
              <a:rPr lang="ko-KR" altLang="en-US" sz="2400" dirty="0" smtClean="0"/>
              <a:t>으로 된 </a:t>
            </a:r>
            <a:r>
              <a:rPr lang="ko-KR" altLang="en-US" sz="2400" dirty="0" smtClean="0">
                <a:solidFill>
                  <a:srgbClr val="36B9FA"/>
                </a:solidFill>
              </a:rPr>
              <a:t>발</a:t>
            </a:r>
            <a:r>
              <a:rPr lang="ko-KR" altLang="en-US" sz="2400" dirty="0" smtClean="0"/>
              <a:t>로 만들어 짐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100" dirty="0" smtClean="0"/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smtClean="0"/>
              <a:t>이것은 역사적으로 </a:t>
            </a:r>
            <a:r>
              <a:rPr lang="ko-KR" altLang="en-US" sz="2400" dirty="0" smtClean="0">
                <a:solidFill>
                  <a:srgbClr val="36B9FA"/>
                </a:solidFill>
              </a:rPr>
              <a:t>잇달아 탄생될 </a:t>
            </a:r>
            <a:r>
              <a:rPr lang="ko-KR" altLang="en-US" sz="2400" dirty="0" smtClean="0">
                <a:solidFill>
                  <a:srgbClr val="FF0000"/>
                </a:solidFill>
              </a:rPr>
              <a:t>네 개의 제국</a:t>
            </a:r>
            <a:r>
              <a:rPr lang="en-US" altLang="ko-KR" sz="2400" dirty="0" smtClean="0"/>
              <a:t>, </a:t>
            </a:r>
            <a:r>
              <a:rPr lang="ko-KR" altLang="en-US" sz="2400" dirty="0" smtClean="0">
                <a:solidFill>
                  <a:srgbClr val="36B9FA"/>
                </a:solidFill>
              </a:rPr>
              <a:t>바벨론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정금</a:t>
            </a:r>
            <a:r>
              <a:rPr lang="en-US" altLang="ko-KR" sz="2400" dirty="0" smtClean="0"/>
              <a:t>), </a:t>
            </a:r>
            <a:r>
              <a:rPr lang="ko-KR" altLang="en-US" sz="2400" dirty="0" smtClean="0">
                <a:solidFill>
                  <a:srgbClr val="36B9FA"/>
                </a:solidFill>
              </a:rPr>
              <a:t>메대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은</a:t>
            </a:r>
            <a:r>
              <a:rPr lang="en-US" altLang="ko-KR" sz="2400" dirty="0" smtClean="0"/>
              <a:t>), </a:t>
            </a:r>
          </a:p>
          <a:p>
            <a:pPr algn="just" fontAlgn="base"/>
            <a:r>
              <a:rPr lang="en-US" altLang="ko-KR" sz="2400" dirty="0" smtClean="0"/>
              <a:t>  </a:t>
            </a:r>
            <a:r>
              <a:rPr lang="ko-KR" altLang="en-US" sz="2400" dirty="0" smtClean="0">
                <a:solidFill>
                  <a:srgbClr val="36B9FA"/>
                </a:solidFill>
              </a:rPr>
              <a:t>페르시아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동</a:t>
            </a:r>
            <a:r>
              <a:rPr lang="en-US" altLang="ko-KR" sz="2400" dirty="0" smtClean="0"/>
              <a:t>), </a:t>
            </a:r>
            <a:r>
              <a:rPr lang="ko-KR" altLang="en-US" sz="2400" dirty="0" smtClean="0">
                <a:solidFill>
                  <a:srgbClr val="36B9FA"/>
                </a:solidFill>
              </a:rPr>
              <a:t>그리스</a:t>
            </a:r>
            <a:r>
              <a:rPr lang="en-US" altLang="ko-KR" sz="2400" dirty="0" smtClean="0">
                <a:solidFill>
                  <a:srgbClr val="36B9FA"/>
                </a:solidFill>
              </a:rPr>
              <a:t>/</a:t>
            </a:r>
            <a:r>
              <a:rPr lang="ko-KR" altLang="en-US" sz="2400" dirty="0" smtClean="0">
                <a:solidFill>
                  <a:srgbClr val="36B9FA"/>
                </a:solidFill>
              </a:rPr>
              <a:t>시리아의 </a:t>
            </a:r>
            <a:r>
              <a:rPr lang="ko-KR" altLang="en-US" sz="2400" dirty="0" err="1" smtClean="0">
                <a:solidFill>
                  <a:srgbClr val="36B9FA"/>
                </a:solidFill>
              </a:rPr>
              <a:t>셀레우코스</a:t>
            </a:r>
            <a:r>
              <a:rPr lang="ko-KR" altLang="en-US" sz="2400" dirty="0" smtClean="0">
                <a:solidFill>
                  <a:srgbClr val="36B9FA"/>
                </a:solidFill>
              </a:rPr>
              <a:t> 왕조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철과 진흙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을 </a:t>
            </a:r>
            <a:r>
              <a:rPr lang="ko-KR" altLang="en-US" sz="2400" dirty="0" smtClean="0">
                <a:solidFill>
                  <a:srgbClr val="FF0000"/>
                </a:solidFill>
              </a:rPr>
              <a:t>상징하는 것이다</a:t>
            </a:r>
            <a:r>
              <a:rPr lang="en-US" altLang="ko-KR" sz="2400" dirty="0" smtClean="0"/>
              <a:t>.</a:t>
            </a:r>
          </a:p>
          <a:p>
            <a:pPr algn="just" fontAlgn="base"/>
            <a:endParaRPr lang="en-US" altLang="ko-KR" sz="100" dirty="0" smtClean="0"/>
          </a:p>
          <a:p>
            <a:pPr algn="just" fontAlgn="base"/>
            <a:r>
              <a:rPr lang="en-US" altLang="ko-KR" sz="2400" dirty="0" smtClean="0"/>
              <a:t>-</a:t>
            </a:r>
            <a:r>
              <a:rPr lang="ko-KR" altLang="en-US" sz="2400" dirty="0" smtClean="0"/>
              <a:t>어디서 </a:t>
            </a:r>
            <a:r>
              <a:rPr lang="ko-KR" altLang="en-US" sz="2400" dirty="0" smtClean="0">
                <a:solidFill>
                  <a:srgbClr val="FF0000"/>
                </a:solidFill>
              </a:rPr>
              <a:t>돌</a:t>
            </a:r>
            <a:r>
              <a:rPr lang="ko-KR" altLang="en-US" sz="2400" dirty="0" smtClean="0"/>
              <a:t>이 날아와 </a:t>
            </a:r>
            <a:r>
              <a:rPr lang="ko-KR" altLang="en-US" sz="2400" dirty="0" smtClean="0">
                <a:solidFill>
                  <a:srgbClr val="FF0000"/>
                </a:solidFill>
              </a:rPr>
              <a:t>신상이 다 부서져 </a:t>
            </a:r>
            <a:r>
              <a:rPr lang="ko-KR" altLang="en-US" sz="2400" dirty="0" smtClean="0"/>
              <a:t>바람에 날려 </a:t>
            </a:r>
            <a:r>
              <a:rPr lang="ko-KR" altLang="en-US" sz="2400" dirty="0" smtClean="0">
                <a:solidFill>
                  <a:srgbClr val="36B9FA"/>
                </a:solidFill>
              </a:rPr>
              <a:t>흔적조차 찾아볼 수 없게 되고</a:t>
            </a:r>
            <a:r>
              <a:rPr lang="en-US" altLang="ko-KR" sz="2400" dirty="0" smtClean="0"/>
              <a:t>,</a:t>
            </a:r>
          </a:p>
          <a:p>
            <a:pPr algn="just" fontAlgn="base"/>
            <a:r>
              <a:rPr lang="en-US" altLang="ko-KR" sz="2400" dirty="0" smtClean="0"/>
              <a:t>  </a:t>
            </a:r>
            <a:r>
              <a:rPr lang="ko-KR" altLang="en-US" sz="2400" dirty="0" smtClean="0"/>
              <a:t>신상을 친 </a:t>
            </a:r>
            <a:r>
              <a:rPr lang="ko-KR" altLang="en-US" sz="2400" dirty="0" smtClean="0">
                <a:solidFill>
                  <a:srgbClr val="FF0000"/>
                </a:solidFill>
              </a:rPr>
              <a:t>돌</a:t>
            </a:r>
            <a:r>
              <a:rPr lang="ko-KR" altLang="en-US" sz="2400" dirty="0" smtClean="0"/>
              <a:t>은 거대한 </a:t>
            </a:r>
            <a:r>
              <a:rPr lang="ko-KR" altLang="en-US" sz="2400" dirty="0" smtClean="0">
                <a:solidFill>
                  <a:srgbClr val="FF0000"/>
                </a:solidFill>
              </a:rPr>
              <a:t>산</a:t>
            </a:r>
            <a:r>
              <a:rPr lang="ko-KR" altLang="en-US" sz="2400" dirty="0" smtClean="0"/>
              <a:t>을 이루어 온 세계에 </a:t>
            </a:r>
            <a:r>
              <a:rPr lang="ko-KR" altLang="en-US" sz="2400" dirty="0" smtClean="0">
                <a:solidFill>
                  <a:srgbClr val="FF0000"/>
                </a:solidFill>
              </a:rPr>
              <a:t>가득</a:t>
            </a:r>
            <a:r>
              <a:rPr lang="ko-KR" altLang="en-US" sz="2400" dirty="0" smtClean="0"/>
              <a:t>하게 되는데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이것은 </a:t>
            </a:r>
            <a:r>
              <a:rPr lang="ko-KR" altLang="en-US" sz="2400" dirty="0" smtClean="0">
                <a:solidFill>
                  <a:srgbClr val="36B9FA"/>
                </a:solidFill>
              </a:rPr>
              <a:t>세계</a:t>
            </a:r>
            <a:endParaRPr lang="en-US" altLang="ko-KR" sz="2400" dirty="0" smtClean="0">
              <a:solidFill>
                <a:srgbClr val="36B9FA"/>
              </a:solidFill>
            </a:endParaRPr>
          </a:p>
          <a:p>
            <a:pPr algn="just" fontAlgn="base"/>
            <a:r>
              <a:rPr lang="en-US" altLang="ko-KR" sz="2400" dirty="0" smtClean="0">
                <a:solidFill>
                  <a:srgbClr val="36B9FA"/>
                </a:solidFill>
              </a:rPr>
              <a:t>  </a:t>
            </a:r>
            <a:r>
              <a:rPr lang="ko-KR" altLang="en-US" sz="2400" dirty="0" smtClean="0">
                <a:solidFill>
                  <a:srgbClr val="36B9FA"/>
                </a:solidFill>
              </a:rPr>
              <a:t> 제국들의 붕괴와 </a:t>
            </a:r>
            <a:r>
              <a:rPr lang="ko-KR" altLang="en-US" sz="2400" dirty="0" smtClean="0">
                <a:solidFill>
                  <a:srgbClr val="FF0000"/>
                </a:solidFill>
              </a:rPr>
              <a:t>영원한 </a:t>
            </a:r>
            <a:r>
              <a:rPr lang="ko-KR" altLang="en-US" sz="2400" dirty="0" smtClean="0">
                <a:solidFill>
                  <a:srgbClr val="FF0000"/>
                </a:solidFill>
              </a:rPr>
              <a:t>하나님 나라의 </a:t>
            </a:r>
            <a:r>
              <a:rPr lang="ko-KR" altLang="en-US" sz="2400" dirty="0" smtClean="0">
                <a:solidFill>
                  <a:srgbClr val="FF0000"/>
                </a:solidFill>
              </a:rPr>
              <a:t>건설을 </a:t>
            </a:r>
            <a:r>
              <a:rPr lang="ko-KR" altLang="en-US" sz="2400" dirty="0" smtClean="0">
                <a:solidFill>
                  <a:srgbClr val="36B9FA"/>
                </a:solidFill>
              </a:rPr>
              <a:t>의미</a:t>
            </a:r>
            <a:r>
              <a:rPr lang="ko-KR" altLang="en-US" sz="2400" dirty="0" smtClean="0"/>
              <a:t> 하고 있는 것이다</a:t>
            </a:r>
            <a:r>
              <a:rPr lang="en-US" altLang="ko-KR" sz="2400" dirty="0" smtClean="0"/>
              <a:t>. </a:t>
            </a:r>
          </a:p>
          <a:p>
            <a:pPr algn="just" fontAlgn="base"/>
            <a:endParaRPr lang="en-US" altLang="ko-KR" sz="24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0172" y="261862"/>
            <a:ext cx="20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4162039 </a:t>
            </a:r>
            <a:r>
              <a:rPr lang="ko-KR" altLang="en-US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 현 신 </a:t>
            </a:r>
            <a:endParaRPr lang="ko-KR" altLang="en-US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2724</TotalTime>
  <Words>7736</Words>
  <Application>Microsoft Office PowerPoint</Application>
  <PresentationFormat>사용자 지정</PresentationFormat>
  <Paragraphs>1037</Paragraphs>
  <Slides>59</Slides>
  <Notes>59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59</vt:i4>
      </vt:variant>
    </vt:vector>
  </HeadingPairs>
  <TitlesOfParts>
    <vt:vector size="60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  <vt:lpstr>슬라이드 25</vt:lpstr>
      <vt:lpstr>슬라이드 26</vt:lpstr>
      <vt:lpstr>슬라이드 27</vt:lpstr>
      <vt:lpstr>슬라이드 28</vt:lpstr>
      <vt:lpstr>슬라이드 29</vt:lpstr>
      <vt:lpstr>슬라이드 30</vt:lpstr>
      <vt:lpstr>슬라이드 31</vt:lpstr>
      <vt:lpstr>슬라이드 32</vt:lpstr>
      <vt:lpstr>슬라이드 33</vt:lpstr>
      <vt:lpstr>슬라이드 34</vt:lpstr>
      <vt:lpstr>슬라이드 35</vt:lpstr>
      <vt:lpstr>슬라이드 36</vt:lpstr>
      <vt:lpstr>슬라이드 37</vt:lpstr>
      <vt:lpstr>슬라이드 38</vt:lpstr>
      <vt:lpstr>슬라이드 39</vt:lpstr>
      <vt:lpstr>슬라이드 40</vt:lpstr>
      <vt:lpstr>슬라이드 41</vt:lpstr>
      <vt:lpstr>슬라이드 42</vt:lpstr>
      <vt:lpstr>슬라이드 43</vt:lpstr>
      <vt:lpstr>슬라이드 44</vt:lpstr>
      <vt:lpstr>슬라이드 45</vt:lpstr>
      <vt:lpstr>슬라이드 46</vt:lpstr>
      <vt:lpstr>슬라이드 47</vt:lpstr>
      <vt:lpstr>슬라이드 48</vt:lpstr>
      <vt:lpstr>슬라이드 49</vt:lpstr>
      <vt:lpstr>슬라이드 50</vt:lpstr>
      <vt:lpstr>슬라이드 51</vt:lpstr>
      <vt:lpstr>슬라이드 52</vt:lpstr>
      <vt:lpstr>슬라이드 53</vt:lpstr>
      <vt:lpstr>슬라이드 54</vt:lpstr>
      <vt:lpstr>슬라이드 55</vt:lpstr>
      <vt:lpstr>슬라이드 56</vt:lpstr>
      <vt:lpstr>슬라이드 57</vt:lpstr>
      <vt:lpstr>슬라이드 58</vt:lpstr>
      <vt:lpstr>슬라이드 59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NARU YANG</dc:creator>
  <cp:lastModifiedBy>hyeounshin</cp:lastModifiedBy>
  <cp:revision>205</cp:revision>
  <dcterms:created xsi:type="dcterms:W3CDTF">2014-07-09T09:07:20Z</dcterms:created>
  <dcterms:modified xsi:type="dcterms:W3CDTF">2016-10-24T02:04:23Z</dcterms:modified>
</cp:coreProperties>
</file>