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4609E-055E-4FBB-873C-09B7952AAC50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7F0E0-564C-4EB0-B82A-EF753C577C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880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69291-B500-49B2-AD2F-7F0953A19096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84908-9A23-41E4-A30D-BA8A42E2B3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023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328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3355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419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3663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232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56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230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808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632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237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8512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877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84908-9A23-41E4-A30D-BA8A42E2B3C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6300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9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38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461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7681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966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859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721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280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896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30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7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241F-B6E9-46B0-9876-71D709A890AF}" type="datetimeFigureOut">
              <a:rPr lang="ko-KR" altLang="en-US" smtClean="0"/>
              <a:t>2015-11-16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6FB96-79F4-4A1E-9450-DD24E54143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150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5042" y="1267520"/>
            <a:ext cx="53412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ko-KR" altLang="en-US" sz="3200" dirty="0" smtClean="0">
                <a:ea typeface="(한)문화방송" panose="02030600000101010101" pitchFamily="18" charset="-127"/>
              </a:rPr>
              <a:t>잠언에 등장하는 </a:t>
            </a:r>
            <a:r>
              <a:rPr lang="en-US" altLang="ko-KR" sz="3200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sz="3200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sz="3200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sz="3200" dirty="0" smtClean="0">
                <a:ea typeface="(한)문화방송" panose="02030600000101010101" pitchFamily="18" charset="-127"/>
              </a:rPr>
              <a:t>와 </a:t>
            </a:r>
            <a:endParaRPr lang="en-US" altLang="ko-KR" sz="3200" dirty="0" smtClean="0">
              <a:ea typeface="(한)문화방송" panose="02030600000101010101" pitchFamily="18" charset="-127"/>
            </a:endParaRPr>
          </a:p>
          <a:p>
            <a:pPr algn="dist"/>
            <a:r>
              <a:rPr lang="en-US" altLang="ko-KR" sz="3200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sz="3200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sz="3200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sz="3200" dirty="0" smtClean="0">
                <a:ea typeface="(한)문화방송" panose="02030600000101010101" pitchFamily="18" charset="-127"/>
              </a:rPr>
              <a:t>의 번역 문제</a:t>
            </a:r>
            <a:endParaRPr lang="ko-KR" altLang="en-US" sz="3200" dirty="0">
              <a:ea typeface="(한)문화방송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1146" y="2492896"/>
            <a:ext cx="34690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1600" dirty="0" smtClean="0">
                <a:ea typeface="(한)문화방송" panose="02030600000101010101" pitchFamily="18" charset="-127"/>
              </a:rPr>
              <a:t>-</a:t>
            </a:r>
            <a:r>
              <a:rPr lang="ko-KR" altLang="en-US" sz="1600" dirty="0" smtClean="0">
                <a:ea typeface="(한)문화방송" panose="02030600000101010101" pitchFamily="18" charset="-127"/>
              </a:rPr>
              <a:t>잠언 </a:t>
            </a:r>
            <a:r>
              <a:rPr lang="en-US" altLang="ko-KR" sz="1600" dirty="0" smtClean="0">
                <a:ea typeface="(한)문화방송" panose="02030600000101010101" pitchFamily="18" charset="-127"/>
              </a:rPr>
              <a:t>2</a:t>
            </a:r>
            <a:r>
              <a:rPr lang="ko-KR" altLang="en-US" sz="1600" dirty="0" smtClean="0">
                <a:ea typeface="(한)문화방송" panose="02030600000101010101" pitchFamily="18" charset="-127"/>
              </a:rPr>
              <a:t>장과 </a:t>
            </a:r>
            <a:r>
              <a:rPr lang="en-US" altLang="ko-KR" sz="1600" dirty="0" smtClean="0">
                <a:ea typeface="(한)문화방송" panose="02030600000101010101" pitchFamily="18" charset="-127"/>
              </a:rPr>
              <a:t>5</a:t>
            </a:r>
            <a:r>
              <a:rPr lang="ko-KR" altLang="en-US" sz="1600" dirty="0" smtClean="0">
                <a:ea typeface="(한)문화방송" panose="02030600000101010101" pitchFamily="18" charset="-127"/>
              </a:rPr>
              <a:t>장을 중심으로</a:t>
            </a:r>
            <a:r>
              <a:rPr lang="en-US" altLang="ko-KR" sz="1600" dirty="0" smtClean="0">
                <a:ea typeface="(한)문화방송" panose="02030600000101010101" pitchFamily="18" charset="-127"/>
              </a:rPr>
              <a:t>-</a:t>
            </a:r>
            <a:endParaRPr lang="ko-KR" altLang="en-US" sz="1600" dirty="0">
              <a:ea typeface="(한)문화방송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1763" y="4047455"/>
            <a:ext cx="2867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ea typeface="(한)문화방송" panose="02030600000101010101" pitchFamily="18" charset="-127"/>
              </a:rPr>
              <a:t>2015</a:t>
            </a:r>
            <a:r>
              <a:rPr lang="ko-KR" altLang="en-US" sz="2000" dirty="0" smtClean="0">
                <a:ea typeface="(한)문화방송" panose="02030600000101010101" pitchFamily="18" charset="-127"/>
              </a:rPr>
              <a:t>년 </a:t>
            </a:r>
            <a:r>
              <a:rPr lang="en-US" altLang="ko-KR" sz="2000" dirty="0" smtClean="0">
                <a:ea typeface="(한)문화방송" panose="02030600000101010101" pitchFamily="18" charset="-127"/>
              </a:rPr>
              <a:t>11</a:t>
            </a:r>
            <a:r>
              <a:rPr lang="ko-KR" altLang="en-US" sz="2000" dirty="0" smtClean="0">
                <a:ea typeface="(한)문화방송" panose="02030600000101010101" pitchFamily="18" charset="-127"/>
              </a:rPr>
              <a:t>월 </a:t>
            </a:r>
            <a:r>
              <a:rPr lang="en-US" altLang="ko-KR" sz="2000" dirty="0" smtClean="0">
                <a:ea typeface="(한)문화방송" panose="02030600000101010101" pitchFamily="18" charset="-127"/>
              </a:rPr>
              <a:t>16</a:t>
            </a:r>
            <a:r>
              <a:rPr lang="ko-KR" altLang="en-US" sz="2000" dirty="0" smtClean="0">
                <a:ea typeface="(한)문화방송" panose="02030600000101010101" pitchFamily="18" charset="-127"/>
              </a:rPr>
              <a:t>일</a:t>
            </a:r>
            <a:endParaRPr lang="ko-KR" altLang="en-US" sz="2000" dirty="0">
              <a:ea typeface="(한)문화방송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5004465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ea typeface="(한)문화방송" panose="02030600000101010101" pitchFamily="18" charset="-127"/>
              </a:rPr>
              <a:t>윤 영 </a:t>
            </a:r>
            <a:r>
              <a:rPr lang="ko-KR" altLang="en-US" sz="3200" dirty="0" err="1" smtClean="0">
                <a:ea typeface="(한)문화방송" panose="02030600000101010101" pitchFamily="18" charset="-127"/>
              </a:rPr>
              <a:t>희</a:t>
            </a:r>
            <a:endParaRPr lang="ko-KR" altLang="en-US" sz="3200" dirty="0">
              <a:ea typeface="(한)문화방송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246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39552" y="2996952"/>
            <a:ext cx="8136904" cy="3600400"/>
          </a:xfrm>
          <a:prstGeom prst="roundRect">
            <a:avLst>
              <a:gd name="adj" fmla="val 35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306896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교육적 효과를 위해서 최대한 부정적으로 그려지고 있다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잠언의 다른 교훈처럼 음녀 본문은 음행에 대한 삶의 원리와 원칙을 가르치고 있다</a:t>
            </a:r>
            <a:r>
              <a:rPr lang="en-US" altLang="ko-KR" dirty="0" smtClean="0"/>
              <a:t>.</a:t>
            </a:r>
          </a:p>
        </p:txBody>
      </p:sp>
      <p:sp>
        <p:nvSpPr>
          <p:cNvPr id="6" name="한쪽 모서리는 잘리고 다른 쪽 모서리는 둥근 사각형 5"/>
          <p:cNvSpPr/>
          <p:nvPr/>
        </p:nvSpPr>
        <p:spPr>
          <a:xfrm>
            <a:off x="827584" y="5347087"/>
            <a:ext cx="7560840" cy="110624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음녀를 이스라엘인이냐 이방인이냐 혹은 사회적 특수 계층이냐를 논하는 것은 연설자의 의도와 거리가 멀다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2.5 </a:t>
            </a:r>
            <a:r>
              <a:rPr lang="ko-KR" altLang="en-US" dirty="0" smtClean="0"/>
              <a:t>음행에 대한 교훈을 주기 위하여 고안된 캐릭터이다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2132856"/>
            <a:ext cx="5464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주</a:t>
            </a:r>
            <a:r>
              <a:rPr lang="en-US" altLang="ko-KR" sz="1000" dirty="0" smtClean="0"/>
              <a:t>) </a:t>
            </a:r>
            <a:r>
              <a:rPr lang="ko-KR" altLang="en-US" sz="1000" dirty="0" err="1" smtClean="0"/>
              <a:t>천사무엘</a:t>
            </a:r>
            <a:r>
              <a:rPr lang="en-US" altLang="ko-KR" sz="1000" dirty="0" smtClean="0"/>
              <a:t>(2012). “</a:t>
            </a:r>
            <a:r>
              <a:rPr lang="ko-KR" altLang="en-US" sz="1000" dirty="0" smtClean="0"/>
              <a:t>잠언에 나타난 음녀의 정체성 연구</a:t>
            </a:r>
            <a:r>
              <a:rPr lang="en-US" altLang="ko-KR" sz="1000" dirty="0" smtClean="0"/>
              <a:t>”, </a:t>
            </a:r>
            <a:r>
              <a:rPr lang="ko-KR" altLang="en-US" sz="1000" dirty="0" smtClean="0"/>
              <a:t>한국기독교신학논총</a:t>
            </a:r>
            <a:r>
              <a:rPr lang="en-US" altLang="ko-KR" sz="1000" dirty="0" smtClean="0"/>
              <a:t>, 83(1), 5-27. 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8500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562820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11560" y="1246063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</a:t>
            </a:r>
            <a:r>
              <a:rPr lang="en-US" altLang="ko-KR" sz="1200" dirty="0" smtClean="0"/>
              <a:t>16 </a:t>
            </a:r>
            <a:r>
              <a:rPr lang="ko-KR" altLang="en-US" sz="1200" dirty="0" smtClean="0"/>
              <a:t>지혜가 또 너를 음녀에게서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말로 호리는 이방 계집에게서 구원하리니  </a:t>
            </a:r>
            <a:r>
              <a:rPr lang="en-US" altLang="ko-KR" sz="1200" dirty="0" smtClean="0"/>
              <a:t>17 </a:t>
            </a:r>
            <a:r>
              <a:rPr lang="ko-KR" altLang="en-US" sz="1200" dirty="0" smtClean="0"/>
              <a:t>그는 젊은 시절의 짝을 버리며 그의 하나님의 언약을 잊어버린 자라 </a:t>
            </a:r>
            <a:r>
              <a:rPr lang="en-US" altLang="ko-KR" sz="1200" dirty="0" smtClean="0"/>
              <a:t>18 </a:t>
            </a:r>
            <a:r>
              <a:rPr lang="ko-KR" altLang="en-US" sz="1200" dirty="0" smtClean="0"/>
              <a:t>그의 집은 사망으로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그의 길은 </a:t>
            </a:r>
            <a:r>
              <a:rPr lang="ko-KR" altLang="en-US" sz="1200" dirty="0" err="1" smtClean="0"/>
              <a:t>스올로</a:t>
            </a:r>
            <a:r>
              <a:rPr lang="ko-KR" altLang="en-US" sz="1200" dirty="0" smtClean="0"/>
              <a:t> 기울어졌나니 </a:t>
            </a:r>
            <a:r>
              <a:rPr lang="en-US" altLang="ko-KR" sz="1200" dirty="0" smtClean="0"/>
              <a:t>19 </a:t>
            </a:r>
            <a:r>
              <a:rPr lang="ko-KR" altLang="en-US" sz="1200" dirty="0" smtClean="0"/>
              <a:t>누구든지 그에게로 가는 자는 돌아오지 못하며 또 생명 길을 얻지 못하느니라 </a:t>
            </a:r>
            <a:endParaRPr lang="ko-KR" altLang="en-US" sz="1200" dirty="0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3.1 </a:t>
            </a:r>
            <a:r>
              <a:rPr lang="ko-KR" altLang="en-US" dirty="0" smtClean="0"/>
              <a:t>구조 분석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3. 2:16-19</a:t>
            </a:r>
            <a:r>
              <a:rPr lang="ko-KR" altLang="en-US" dirty="0" smtClean="0">
                <a:ea typeface="(한)문화방송" panose="02030600000101010101" pitchFamily="18" charset="-127"/>
              </a:rPr>
              <a:t>의 분석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3568" y="2924944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호격으로 시작한 이후 직접화법은 젊은 남자에게 행하는 </a:t>
            </a:r>
            <a:r>
              <a:rPr lang="ko-KR" altLang="en-US" dirty="0" err="1" smtClean="0"/>
              <a:t>연설체</a:t>
            </a:r>
            <a:r>
              <a:rPr lang="ko-KR" altLang="en-US" dirty="0" smtClean="0"/>
              <a:t> 형식으로 주제상의 변화를 보임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연설은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암시적 요구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를 지닌 명령형의 성격을 보이고 있다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특정 시간과 장소가 언급되지 않고 있는 것은 연설이 강조하고 있는 지혜의 보편적 성격을 더욱 강화시키고 있다</a:t>
            </a:r>
            <a:r>
              <a:rPr lang="en-US" altLang="ko-KR" dirty="0" smtClean="0"/>
              <a:t>.</a:t>
            </a:r>
            <a:endParaRPr lang="en-US" altLang="ko-KR" sz="1400" dirty="0" smtClean="0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611560" y="4414929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755576" y="4491131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3.2 </a:t>
            </a:r>
            <a:r>
              <a:rPr lang="ko-KR" altLang="en-US" dirty="0" smtClean="0"/>
              <a:t>본문 분석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3568" y="499099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이 여인이 지닌 특성과 음녀의 유혹에 넘어간 자에게 돌아오는 필연적인 결과를 매우 단호한 입장에서 소개하고 있다</a:t>
            </a:r>
            <a:r>
              <a:rPr lang="en-US" altLang="ko-KR" dirty="0" smtClean="0"/>
              <a:t>.</a:t>
            </a:r>
            <a:endParaRPr lang="en-US" altLang="ko-KR" sz="1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71600" y="579597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 여인의 특</a:t>
            </a:r>
            <a:r>
              <a:rPr lang="ko-KR" altLang="en-US" dirty="0"/>
              <a:t>성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899592" y="5637323"/>
            <a:ext cx="7272808" cy="6719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759061" y="5683755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dirty="0" smtClean="0"/>
              <a:t>부드러운 말로 남자를 현혹하는 여인</a:t>
            </a:r>
            <a:endParaRPr lang="en-US" altLang="ko-KR" sz="1200" dirty="0" smtClean="0"/>
          </a:p>
          <a:p>
            <a:pPr marL="342900" indent="-342900">
              <a:buAutoNum type="arabicPeriod"/>
            </a:pPr>
            <a:r>
              <a:rPr lang="en-US" altLang="ko-KR" sz="1200" dirty="0" smtClean="0"/>
              <a:t>“</a:t>
            </a:r>
            <a:r>
              <a:rPr lang="ko-KR" altLang="en-US" sz="1200" dirty="0" smtClean="0"/>
              <a:t>소시의 짝</a:t>
            </a:r>
            <a:r>
              <a:rPr lang="en-US" altLang="ko-KR" sz="1200" dirty="0" smtClean="0"/>
              <a:t>”</a:t>
            </a:r>
            <a:r>
              <a:rPr lang="ko-KR" altLang="en-US" sz="1200" dirty="0" smtClean="0"/>
              <a:t>을 버린 여인</a:t>
            </a:r>
            <a:endParaRPr lang="en-US" altLang="ko-KR" sz="1200" dirty="0" smtClean="0"/>
          </a:p>
          <a:p>
            <a:pPr marL="342900" indent="-342900">
              <a:buAutoNum type="arabicPeriod"/>
            </a:pPr>
            <a:r>
              <a:rPr lang="ko-KR" altLang="en-US" sz="1200" dirty="0" smtClean="0"/>
              <a:t>하나님의 언약을 잊어버린 여인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528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562820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</a:t>
            </a:r>
            <a:r>
              <a:rPr lang="en-US" altLang="ko-KR" sz="1200" dirty="0" smtClean="0"/>
              <a:t>3 </a:t>
            </a:r>
            <a:r>
              <a:rPr lang="ko-KR" altLang="en-US" sz="1200" dirty="0" smtClean="0"/>
              <a:t>대저 음녀의 입술은 꿀을 떨어뜨리며 그의 입은 기름보다 미끄러우나 </a:t>
            </a:r>
            <a:r>
              <a:rPr lang="en-US" altLang="ko-KR" sz="1200" dirty="0" smtClean="0"/>
              <a:t>4 </a:t>
            </a:r>
            <a:r>
              <a:rPr lang="ko-KR" altLang="en-US" sz="1200" dirty="0" smtClean="0"/>
              <a:t>나중은 쑥 같이 쓰고 두 날 가진 칼 같이 날카로우며 </a:t>
            </a:r>
            <a:r>
              <a:rPr lang="en-US" altLang="ko-KR" sz="1200" dirty="0" smtClean="0"/>
              <a:t>5 </a:t>
            </a:r>
            <a:r>
              <a:rPr lang="ko-KR" altLang="en-US" sz="1200" dirty="0" smtClean="0"/>
              <a:t>그의 발은 사지로 내려가며 그의 걸음은 </a:t>
            </a:r>
            <a:r>
              <a:rPr lang="ko-KR" altLang="en-US" sz="1200" dirty="0" err="1" smtClean="0"/>
              <a:t>스올로</a:t>
            </a:r>
            <a:r>
              <a:rPr lang="ko-KR" altLang="en-US" sz="1200" dirty="0" smtClean="0"/>
              <a:t> 나아가나니 </a:t>
            </a:r>
            <a:r>
              <a:rPr lang="en-US" altLang="ko-KR" sz="1200" dirty="0" smtClean="0"/>
              <a:t>6 </a:t>
            </a:r>
            <a:r>
              <a:rPr lang="ko-KR" altLang="en-US" sz="1200" dirty="0" smtClean="0"/>
              <a:t>그는 생명의 평탄한 길을 찾지 못하며 자기 길이 든든하지 못하여도 그것을 깨닫지 못하느니라 </a:t>
            </a:r>
            <a:endParaRPr lang="en-US" altLang="ko-KR" sz="1200" dirty="0" smtClean="0"/>
          </a:p>
          <a:p>
            <a:pPr algn="just"/>
            <a:r>
              <a:rPr lang="en-US" altLang="ko-KR" sz="1200" dirty="0"/>
              <a:t> </a:t>
            </a:r>
            <a:r>
              <a:rPr lang="en-US" altLang="ko-KR" sz="1200" dirty="0" smtClean="0"/>
              <a:t>  20 </a:t>
            </a:r>
            <a:r>
              <a:rPr lang="ko-KR" altLang="en-US" sz="1200" dirty="0" smtClean="0"/>
              <a:t>내 아들아 어찌하여 음녀를 연모하겠으며 어찌하여 이방 계집의 가슴을 안겠느냐</a:t>
            </a:r>
            <a:endParaRPr lang="ko-KR" altLang="en-US" sz="1200" dirty="0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4.1 </a:t>
            </a:r>
            <a:r>
              <a:rPr lang="ko-KR" altLang="en-US" dirty="0" smtClean="0"/>
              <a:t>구조 분석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4. 5:3-6, 20</a:t>
            </a:r>
            <a:r>
              <a:rPr lang="ko-KR" altLang="en-US" dirty="0" smtClean="0">
                <a:ea typeface="(한)문화방송" panose="02030600000101010101" pitchFamily="18" charset="-127"/>
              </a:rPr>
              <a:t>의 분석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3568" y="2924944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아버지가 아들에게 주는 여덟 번째의 교훈으로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조심하라는 경고가 주제를 이루고 있다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5</a:t>
            </a:r>
            <a:r>
              <a:rPr lang="ko-KR" altLang="en-US" dirty="0" smtClean="0"/>
              <a:t>장은 전체가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대한 경고라는 한 주제만을 취급하고 있다</a:t>
            </a:r>
            <a:r>
              <a:rPr lang="en-US" altLang="ko-KR" dirty="0" smtClean="0"/>
              <a:t>.</a:t>
            </a:r>
            <a:endParaRPr lang="en-US" altLang="ko-KR" sz="1400" dirty="0" smtClean="0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611560" y="3890107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755576" y="3966309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4.2 </a:t>
            </a:r>
            <a:r>
              <a:rPr lang="ko-KR" altLang="en-US" dirty="0" smtClean="0"/>
              <a:t>본문 분석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3568" y="446617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5</a:t>
            </a:r>
            <a:r>
              <a:rPr lang="ko-KR" altLang="en-US" dirty="0" smtClean="0"/>
              <a:t>장은 올바른 삶의 길에 대한 교훈을 주제로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과의 교제를 경고하고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자신의 아내와의 사랑의 관계를 돈독히 할 것을 권면함</a:t>
            </a:r>
            <a:r>
              <a:rPr lang="en-US" altLang="ko-KR" dirty="0" smtClean="0"/>
              <a:t>.</a:t>
            </a:r>
            <a:endParaRPr lang="en-US" altLang="ko-KR" sz="1400" dirty="0" smtClean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899592" y="5112501"/>
            <a:ext cx="7272808" cy="6719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115616" y="5158933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600" dirty="0" smtClean="0"/>
              <a:t>우물물과 샘물의 비유</a:t>
            </a:r>
            <a:r>
              <a:rPr lang="en-US" altLang="ko-KR" sz="1600" dirty="0" smtClean="0"/>
              <a:t>(15-18)</a:t>
            </a:r>
          </a:p>
          <a:p>
            <a:pPr marL="342900" indent="-342900">
              <a:buAutoNum type="arabicPeriod"/>
            </a:pPr>
            <a:r>
              <a:rPr lang="ko-KR" altLang="en-US" sz="1600" dirty="0" smtClean="0"/>
              <a:t>두 마리의 암컷 동물인 암사슴과 </a:t>
            </a:r>
            <a:r>
              <a:rPr lang="ko-KR" altLang="en-US" sz="1600" dirty="0" err="1" smtClean="0"/>
              <a:t>암노루의</a:t>
            </a:r>
            <a:r>
              <a:rPr lang="ko-KR" altLang="en-US" sz="1600" dirty="0" smtClean="0"/>
              <a:t> 비유</a:t>
            </a:r>
            <a:r>
              <a:rPr lang="en-US" altLang="ko-KR" sz="1600" dirty="0" smtClean="0"/>
              <a:t>(19-20)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0310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395536" y="692696"/>
            <a:ext cx="8352928" cy="5256584"/>
          </a:xfrm>
          <a:prstGeom prst="roundRect">
            <a:avLst>
              <a:gd name="adj" fmla="val 1688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187220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5. </a:t>
            </a:r>
            <a:r>
              <a:rPr lang="ko-KR" altLang="en-US" dirty="0" smtClean="0">
                <a:ea typeface="(한)문화방송" panose="02030600000101010101" pitchFamily="18" charset="-127"/>
              </a:rPr>
              <a:t>나가는 말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246063"/>
            <a:ext cx="80648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결코 외국 여인을 겨냥하고 있지 않다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외국 여인과의 결혼으로 인한 사회적 심각성과 폐해를 나열하고 있지 않다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‘</a:t>
            </a:r>
            <a:r>
              <a:rPr lang="ko-KR" altLang="en-US" dirty="0" smtClean="0"/>
              <a:t>성 생활의 긍정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선언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잠언 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장과 </a:t>
            </a:r>
            <a:r>
              <a:rPr lang="en-US" altLang="ko-KR" dirty="0" smtClean="0"/>
              <a:t>5</a:t>
            </a:r>
            <a:r>
              <a:rPr lang="ko-KR" altLang="en-US" dirty="0" smtClean="0"/>
              <a:t>장은 그녀들의 유혹에 넘어가게 되었을 때의 피해는 </a:t>
            </a:r>
            <a:r>
              <a:rPr lang="ko-KR" altLang="en-US" dirty="0" smtClean="0"/>
              <a:t>극심함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611560" y="2492896"/>
            <a:ext cx="7920880" cy="1748047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27584" y="2636912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짜라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7361" y="3095672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2</a:t>
            </a:r>
            <a:r>
              <a:rPr lang="ko-KR" altLang="en-US" dirty="0" smtClean="0">
                <a:solidFill>
                  <a:schemeClr val="bg1"/>
                </a:solidFill>
              </a:rPr>
              <a:t>장 </a:t>
            </a:r>
            <a:r>
              <a:rPr lang="en-US" altLang="ko-KR" dirty="0" smtClean="0">
                <a:solidFill>
                  <a:schemeClr val="bg1"/>
                </a:solidFill>
              </a:rPr>
              <a:t>: </a:t>
            </a:r>
            <a:r>
              <a:rPr lang="ko-KR" altLang="en-US" dirty="0" smtClean="0">
                <a:solidFill>
                  <a:schemeClr val="bg1"/>
                </a:solidFill>
              </a:rPr>
              <a:t>음란한 부인이라는 의미를 지닌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음부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r>
              <a:rPr lang="ko-KR" altLang="en-US" dirty="0" smtClean="0">
                <a:solidFill>
                  <a:schemeClr val="bg1"/>
                </a:solidFill>
              </a:rPr>
              <a:t>로 번역하는 것이 적절하다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7361" y="3573016"/>
            <a:ext cx="7541286" cy="6463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5</a:t>
            </a:r>
            <a:r>
              <a:rPr lang="ko-KR" altLang="en-US" dirty="0" smtClean="0">
                <a:solidFill>
                  <a:schemeClr val="bg1"/>
                </a:solidFill>
              </a:rPr>
              <a:t>장</a:t>
            </a:r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</a:rPr>
              <a:t>: </a:t>
            </a:r>
            <a:r>
              <a:rPr lang="ko-KR" altLang="en-US" dirty="0" smtClean="0">
                <a:solidFill>
                  <a:schemeClr val="bg1"/>
                </a:solidFill>
              </a:rPr>
              <a:t>젊은 남자가 사회생활을 하면서 언제나 만날 수 있는 매력 적인 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</a:rPr>
              <a:t>      ‘</a:t>
            </a:r>
            <a:r>
              <a:rPr lang="ko-KR" altLang="en-US" dirty="0" smtClean="0">
                <a:solidFill>
                  <a:schemeClr val="bg1"/>
                </a:solidFill>
              </a:rPr>
              <a:t>다른 여자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r>
              <a:rPr lang="ko-KR" altLang="en-US" dirty="0" smtClean="0">
                <a:solidFill>
                  <a:schemeClr val="bg1"/>
                </a:solidFill>
              </a:rPr>
              <a:t>로 번역하는 편이 낫다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95205" y="4581129"/>
            <a:ext cx="7920880" cy="1584176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811229" y="4725144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err="1" smtClean="0">
                <a:solidFill>
                  <a:schemeClr val="bg1"/>
                </a:solidFill>
              </a:rPr>
              <a:t>노크리야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1006" y="5183904"/>
            <a:ext cx="7541286" cy="92333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부정한 여자</a:t>
            </a:r>
            <a:r>
              <a:rPr lang="en-US" altLang="ko-KR" dirty="0" smtClean="0">
                <a:solidFill>
                  <a:schemeClr val="bg1"/>
                </a:solidFill>
              </a:rPr>
              <a:t>’(『</a:t>
            </a:r>
            <a:r>
              <a:rPr lang="ko-KR" altLang="en-US" dirty="0" err="1" smtClean="0">
                <a:solidFill>
                  <a:schemeClr val="bg1"/>
                </a:solidFill>
              </a:rPr>
              <a:t>새번역</a:t>
            </a:r>
            <a:r>
              <a:rPr lang="en-US" altLang="ko-KR" dirty="0" smtClean="0">
                <a:solidFill>
                  <a:schemeClr val="bg1"/>
                </a:solidFill>
              </a:rPr>
              <a:t>』)</a:t>
            </a:r>
            <a:r>
              <a:rPr lang="ko-KR" altLang="en-US" dirty="0" smtClean="0">
                <a:solidFill>
                  <a:schemeClr val="bg1"/>
                </a:solidFill>
              </a:rPr>
              <a:t>나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유부녀</a:t>
            </a:r>
            <a:r>
              <a:rPr lang="en-US" altLang="ko-KR" dirty="0" smtClean="0">
                <a:solidFill>
                  <a:schemeClr val="bg1"/>
                </a:solidFill>
              </a:rPr>
              <a:t>’ ’(『</a:t>
            </a:r>
            <a:r>
              <a:rPr lang="ko-KR" altLang="en-US" dirty="0" smtClean="0">
                <a:solidFill>
                  <a:schemeClr val="bg1"/>
                </a:solidFill>
              </a:rPr>
              <a:t>공동</a:t>
            </a:r>
            <a:r>
              <a:rPr lang="en-US" altLang="ko-KR" dirty="0" smtClean="0">
                <a:solidFill>
                  <a:schemeClr val="bg1"/>
                </a:solidFill>
              </a:rPr>
              <a:t>』)</a:t>
            </a:r>
            <a:r>
              <a:rPr lang="ko-KR" altLang="en-US" dirty="0" smtClean="0">
                <a:solidFill>
                  <a:schemeClr val="bg1"/>
                </a:solidFill>
              </a:rPr>
              <a:t>가 아니라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낯선 여자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r>
              <a:rPr lang="ko-KR" altLang="en-US" dirty="0" smtClean="0">
                <a:solidFill>
                  <a:schemeClr val="bg1"/>
                </a:solidFill>
              </a:rPr>
              <a:t>로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번역하는 것이 적절하다고 볼 수 있다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36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395536" y="692696"/>
            <a:ext cx="8352928" cy="5256584"/>
          </a:xfrm>
          <a:prstGeom prst="roundRect">
            <a:avLst>
              <a:gd name="adj" fmla="val 1688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187220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1. </a:t>
            </a:r>
            <a:r>
              <a:rPr lang="ko-KR" altLang="en-US" dirty="0" smtClean="0">
                <a:ea typeface="(한)문화방송" panose="02030600000101010101" pitchFamily="18" charset="-127"/>
              </a:rPr>
              <a:t>들어가는 말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246063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잠언 </a:t>
            </a:r>
            <a:r>
              <a:rPr lang="en-US" altLang="ko-KR" dirty="0" smtClean="0"/>
              <a:t>1-9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아버지가 아들에게 주는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개의 지혜 교훈으로 구성</a:t>
            </a:r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611560" y="1844824"/>
            <a:ext cx="7992888" cy="369332"/>
            <a:chOff x="611560" y="1844824"/>
            <a:chExt cx="7992888" cy="369332"/>
          </a:xfrm>
        </p:grpSpPr>
        <p:sp>
          <p:nvSpPr>
            <p:cNvPr id="8" name="TextBox 7"/>
            <p:cNvSpPr txBox="1"/>
            <p:nvPr/>
          </p:nvSpPr>
          <p:spPr>
            <a:xfrm>
              <a:off x="611560" y="1844824"/>
              <a:ext cx="7992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젊은이의 성적 방탕에 관한 경고 </a:t>
              </a:r>
              <a:r>
                <a:rPr lang="en-US" altLang="ko-KR" dirty="0" smtClean="0"/>
                <a:t>: ‘</a:t>
              </a:r>
              <a:r>
                <a:rPr lang="ko-KR" altLang="en-US" dirty="0" smtClean="0"/>
                <a:t>음녀</a:t>
              </a:r>
              <a:r>
                <a:rPr lang="en-US" altLang="ko-KR" dirty="0" smtClean="0"/>
                <a:t>’</a:t>
              </a:r>
              <a:r>
                <a:rPr lang="ko-KR" altLang="en-US" dirty="0" smtClean="0"/>
                <a:t>와 </a:t>
              </a:r>
              <a:r>
                <a:rPr lang="en-US" altLang="ko-KR" dirty="0" smtClean="0"/>
                <a:t>‘</a:t>
              </a:r>
              <a:r>
                <a:rPr lang="ko-KR" altLang="en-US" dirty="0" smtClean="0"/>
                <a:t>이방 계집</a:t>
              </a:r>
              <a:r>
                <a:rPr lang="en-US" altLang="ko-KR" dirty="0" smtClean="0"/>
                <a:t>’         ‘</a:t>
              </a:r>
              <a:r>
                <a:rPr lang="ko-KR" altLang="en-US" dirty="0" smtClean="0"/>
                <a:t>지혜로운 여인</a:t>
              </a:r>
              <a:r>
                <a:rPr lang="en-US" altLang="ko-KR" dirty="0" smtClean="0"/>
                <a:t>’</a:t>
              </a:r>
              <a:endParaRPr lang="ko-KR" altLang="en-US" dirty="0"/>
            </a:p>
          </p:txBody>
        </p:sp>
        <p:sp>
          <p:nvSpPr>
            <p:cNvPr id="9" name="왼쪽/오른쪽 화살표 8"/>
            <p:cNvSpPr/>
            <p:nvPr/>
          </p:nvSpPr>
          <p:spPr>
            <a:xfrm>
              <a:off x="6350994" y="1937157"/>
              <a:ext cx="432048" cy="18466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모서리가 둥근 직사각형 10"/>
          <p:cNvSpPr/>
          <p:nvPr/>
        </p:nvSpPr>
        <p:spPr>
          <a:xfrm>
            <a:off x="611560" y="2492896"/>
            <a:ext cx="7920880" cy="1748047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27584" y="2636912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남성형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err="1" smtClean="0">
                <a:solidFill>
                  <a:schemeClr val="bg1"/>
                </a:solidFill>
              </a:rPr>
              <a:t>짜르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7361" y="3095672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정치적인 면이나 종교적인 면에서 어떤 특정한 집단과 거리가 있는 사람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7361" y="3573016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외국인을 지칭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예언자들은 삶의 질서를 폭력적으로 파괴한 이방 침략자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4056277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이스라엘 백성들의 신앙을 위협하고 안녕을 파괴하는 </a:t>
            </a:r>
            <a:r>
              <a:rPr lang="ko-KR" altLang="en-US" dirty="0" err="1" smtClean="0">
                <a:solidFill>
                  <a:schemeClr val="bg1"/>
                </a:solidFill>
              </a:rPr>
              <a:t>열방의</a:t>
            </a:r>
            <a:r>
              <a:rPr lang="ko-KR" altLang="en-US" dirty="0" smtClean="0">
                <a:solidFill>
                  <a:schemeClr val="bg1"/>
                </a:solidFill>
              </a:rPr>
              <a:t> 신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95205" y="4581129"/>
            <a:ext cx="7920880" cy="1584176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811229" y="4725144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여성형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짜라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1006" y="5183904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한 젊은이의 생명과 행복을 파괴할 수 있는 위험스러운 여인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1006" y="5661248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공동체의 안녕과 질서를 파괴하는 위험한 여인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80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395536" y="692696"/>
            <a:ext cx="8352928" cy="5256584"/>
          </a:xfrm>
          <a:prstGeom prst="roundRect">
            <a:avLst>
              <a:gd name="adj" fmla="val 1688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187220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1. </a:t>
            </a:r>
            <a:r>
              <a:rPr lang="ko-KR" altLang="en-US" dirty="0" smtClean="0">
                <a:ea typeface="(한)문화방송" panose="02030600000101010101" pitchFamily="18" charset="-127"/>
              </a:rPr>
              <a:t>들어가는 말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246063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잠언 </a:t>
            </a:r>
            <a:r>
              <a:rPr lang="en-US" altLang="ko-KR" dirty="0" smtClean="0"/>
              <a:t>1-9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아버지가 아들에게 주는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개의 지혜 교훈으로 구성</a:t>
            </a:r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611560" y="1844824"/>
            <a:ext cx="7992888" cy="369332"/>
            <a:chOff x="611560" y="1844824"/>
            <a:chExt cx="7992888" cy="369332"/>
          </a:xfrm>
        </p:grpSpPr>
        <p:sp>
          <p:nvSpPr>
            <p:cNvPr id="8" name="TextBox 7"/>
            <p:cNvSpPr txBox="1"/>
            <p:nvPr/>
          </p:nvSpPr>
          <p:spPr>
            <a:xfrm>
              <a:off x="611560" y="1844824"/>
              <a:ext cx="7992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젊은이의 성적 방탕에 관한 경고 </a:t>
              </a:r>
              <a:r>
                <a:rPr lang="en-US" altLang="ko-KR" dirty="0" smtClean="0"/>
                <a:t>: ‘</a:t>
              </a:r>
              <a:r>
                <a:rPr lang="ko-KR" altLang="en-US" dirty="0" smtClean="0"/>
                <a:t>음녀</a:t>
              </a:r>
              <a:r>
                <a:rPr lang="en-US" altLang="ko-KR" dirty="0" smtClean="0"/>
                <a:t>’</a:t>
              </a:r>
              <a:r>
                <a:rPr lang="ko-KR" altLang="en-US" dirty="0" smtClean="0"/>
                <a:t>와 </a:t>
              </a:r>
              <a:r>
                <a:rPr lang="en-US" altLang="ko-KR" dirty="0" smtClean="0"/>
                <a:t>‘</a:t>
              </a:r>
              <a:r>
                <a:rPr lang="ko-KR" altLang="en-US" dirty="0" smtClean="0"/>
                <a:t>이방 계집</a:t>
              </a:r>
              <a:r>
                <a:rPr lang="en-US" altLang="ko-KR" dirty="0" smtClean="0"/>
                <a:t>’         ‘</a:t>
              </a:r>
              <a:r>
                <a:rPr lang="ko-KR" altLang="en-US" dirty="0" smtClean="0"/>
                <a:t>지혜로운 여인</a:t>
              </a:r>
              <a:r>
                <a:rPr lang="en-US" altLang="ko-KR" dirty="0" smtClean="0"/>
                <a:t>’</a:t>
              </a:r>
              <a:endParaRPr lang="ko-KR" altLang="en-US" dirty="0"/>
            </a:p>
          </p:txBody>
        </p:sp>
        <p:sp>
          <p:nvSpPr>
            <p:cNvPr id="9" name="왼쪽/오른쪽 화살표 8"/>
            <p:cNvSpPr/>
            <p:nvPr/>
          </p:nvSpPr>
          <p:spPr>
            <a:xfrm>
              <a:off x="6350994" y="1937157"/>
              <a:ext cx="432048" cy="18466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모서리가 둥근 직사각형 10"/>
          <p:cNvSpPr/>
          <p:nvPr/>
        </p:nvSpPr>
        <p:spPr>
          <a:xfrm>
            <a:off x="611560" y="2492896"/>
            <a:ext cx="7920880" cy="1748047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27584" y="2636912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노크리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7361" y="3095672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 법적인 면에서 서로 간에 아무런 혈연적 연결성이 없는 자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7361" y="3573016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외국인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유월절에 참여할 수 없고 예루살렘 성전 출입 금지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95205" y="4581129"/>
            <a:ext cx="7920880" cy="1584176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811229" y="4725144"/>
            <a:ext cx="230425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여성형 </a:t>
            </a:r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err="1" smtClean="0">
                <a:solidFill>
                  <a:schemeClr val="bg1"/>
                </a:solidFill>
              </a:rPr>
              <a:t>노크리야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1006" y="5183904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자기 부인이 아닌 다른 여인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이스라엘 여인이 아닌 외국 여인들을 지칭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1006" y="5661248"/>
            <a:ext cx="7541286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유대인들과의 혼인이 엄금된 외국 여인들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7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187220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1. </a:t>
            </a:r>
            <a:r>
              <a:rPr lang="ko-KR" altLang="en-US" dirty="0" smtClean="0">
                <a:ea typeface="(한)문화방송" panose="02030600000101010101" pitchFamily="18" charset="-127"/>
              </a:rPr>
              <a:t>들어가는 말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611560" y="1258196"/>
            <a:ext cx="7920880" cy="5267148"/>
          </a:xfrm>
          <a:prstGeom prst="roundRect">
            <a:avLst>
              <a:gd name="adj" fmla="val 296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27584" y="1402213"/>
            <a:ext cx="5328592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‘</a:t>
            </a:r>
            <a:r>
              <a:rPr lang="ko-KR" altLang="en-US" dirty="0" smtClean="0">
                <a:solidFill>
                  <a:schemeClr val="bg1"/>
                </a:solidFill>
              </a:rPr>
              <a:t>음녀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r>
              <a:rPr lang="ko-KR" altLang="en-US" dirty="0" smtClean="0">
                <a:solidFill>
                  <a:schemeClr val="bg1"/>
                </a:solidFill>
              </a:rPr>
              <a:t>와 이방 계집</a:t>
            </a:r>
            <a:r>
              <a:rPr lang="en-US" altLang="ko-KR" dirty="0" smtClean="0">
                <a:solidFill>
                  <a:schemeClr val="bg1"/>
                </a:solidFill>
              </a:rPr>
              <a:t>’</a:t>
            </a:r>
            <a:r>
              <a:rPr lang="ko-KR" altLang="en-US" dirty="0" smtClean="0">
                <a:solidFill>
                  <a:schemeClr val="bg1"/>
                </a:solidFill>
              </a:rPr>
              <a:t>에 대한 한글 번역본들의 비교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27584" y="1844825"/>
            <a:ext cx="7488832" cy="2592287"/>
            <a:chOff x="852652" y="1916832"/>
            <a:chExt cx="7424291" cy="4515375"/>
          </a:xfrm>
        </p:grpSpPr>
        <p:pic>
          <p:nvPicPr>
            <p:cNvPr id="1027" name="Picture 3" descr="C:\Users\COM\Desktop\ref\20151116_040202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7" t="514"/>
            <a:stretch/>
          </p:blipFill>
          <p:spPr bwMode="auto">
            <a:xfrm>
              <a:off x="852652" y="2721501"/>
              <a:ext cx="7424289" cy="37107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COM\Desktop\ref\20151116_040051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91" b="9913"/>
            <a:stretch/>
          </p:blipFill>
          <p:spPr bwMode="auto">
            <a:xfrm>
              <a:off x="852653" y="1916832"/>
              <a:ext cx="7424290" cy="843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오른쪽 화살표 5"/>
          <p:cNvSpPr/>
          <p:nvPr/>
        </p:nvSpPr>
        <p:spPr>
          <a:xfrm>
            <a:off x="899590" y="4403244"/>
            <a:ext cx="1008113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719572" y="448076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smtClean="0"/>
              <a:t>‘</a:t>
            </a:r>
            <a:r>
              <a:rPr lang="ko-KR" altLang="en-US" sz="1200" b="1" dirty="0" smtClean="0"/>
              <a:t>짜라</a:t>
            </a:r>
            <a:r>
              <a:rPr lang="en-US" altLang="ko-KR" sz="1200" b="1" dirty="0" smtClean="0"/>
              <a:t>’</a:t>
            </a:r>
            <a:endParaRPr lang="ko-KR" alt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132678" y="4480768"/>
            <a:ext cx="5967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‘</a:t>
            </a:r>
            <a:r>
              <a:rPr lang="ko-KR" altLang="en-US" sz="1200" b="1" dirty="0" smtClean="0"/>
              <a:t>음녀</a:t>
            </a:r>
            <a:r>
              <a:rPr lang="en-US" altLang="ko-KR" sz="1200" b="1" dirty="0" smtClean="0"/>
              <a:t>’, ‘</a:t>
            </a:r>
            <a:r>
              <a:rPr lang="ko-KR" altLang="en-US" sz="1200" b="1" dirty="0" err="1" smtClean="0"/>
              <a:t>음행하는</a:t>
            </a:r>
            <a:r>
              <a:rPr lang="ko-KR" altLang="en-US" sz="1200" b="1" dirty="0" smtClean="0"/>
              <a:t> 여자</a:t>
            </a:r>
            <a:r>
              <a:rPr lang="en-US" altLang="ko-KR" sz="1200" b="1" dirty="0" smtClean="0"/>
              <a:t>’, ‘</a:t>
            </a:r>
            <a:r>
              <a:rPr lang="ko-KR" altLang="en-US" sz="1200" b="1" dirty="0" smtClean="0"/>
              <a:t>음란한 여자</a:t>
            </a:r>
            <a:r>
              <a:rPr lang="en-US" altLang="ko-KR" sz="1200" b="1" dirty="0" smtClean="0"/>
              <a:t>’, ‘</a:t>
            </a:r>
            <a:r>
              <a:rPr lang="ko-KR" altLang="en-US" sz="1200" b="1" dirty="0" smtClean="0"/>
              <a:t>탕녀</a:t>
            </a:r>
            <a:r>
              <a:rPr lang="en-US" altLang="ko-KR" sz="1200" b="1" dirty="0" smtClean="0"/>
              <a:t>’, ‘</a:t>
            </a:r>
            <a:r>
              <a:rPr lang="ko-KR" altLang="en-US" sz="1200" b="1" dirty="0" smtClean="0"/>
              <a:t>창녀</a:t>
            </a:r>
            <a:r>
              <a:rPr lang="en-US" altLang="ko-KR" sz="1200" b="1" dirty="0" smtClean="0"/>
              <a:t>’ </a:t>
            </a:r>
            <a:r>
              <a:rPr lang="ko-KR" altLang="en-US" sz="1200" b="1" dirty="0" smtClean="0"/>
              <a:t>등</a:t>
            </a:r>
            <a:r>
              <a:rPr lang="en-US" altLang="ko-KR" sz="1200" b="1" dirty="0" smtClean="0"/>
              <a:t> (</a:t>
            </a:r>
            <a:r>
              <a:rPr lang="ko-KR" altLang="en-US" sz="1200" b="1" dirty="0" smtClean="0"/>
              <a:t>윤리적인 차원</a:t>
            </a:r>
            <a:r>
              <a:rPr lang="en-US" altLang="ko-KR" sz="1200" b="1" dirty="0"/>
              <a:t> </a:t>
            </a:r>
            <a:r>
              <a:rPr lang="ko-KR" altLang="en-US" sz="1200" b="1" dirty="0" smtClean="0"/>
              <a:t>매우 강조</a:t>
            </a:r>
            <a:r>
              <a:rPr lang="en-US" altLang="ko-KR" sz="1200" b="1" dirty="0" smtClean="0"/>
              <a:t>)</a:t>
            </a:r>
          </a:p>
          <a:p>
            <a:r>
              <a:rPr lang="en-US" altLang="ko-KR" sz="1200" b="1" dirty="0" smtClean="0"/>
              <a:t>『</a:t>
            </a:r>
            <a:r>
              <a:rPr lang="ko-KR" altLang="en-US" sz="1200" b="1" dirty="0" smtClean="0"/>
              <a:t>공동</a:t>
            </a:r>
            <a:r>
              <a:rPr lang="en-US" altLang="ko-KR" sz="1200" b="1" dirty="0" smtClean="0"/>
              <a:t>』 ☞ </a:t>
            </a:r>
            <a:r>
              <a:rPr lang="ko-KR" altLang="en-US" sz="1200" b="1" dirty="0" smtClean="0"/>
              <a:t>몸을 파는 것을 전문적인 업으로 삼는 여자 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가장 부정적으로 번역</a:t>
            </a:r>
            <a:r>
              <a:rPr lang="en-US" altLang="ko-KR" sz="1200" b="1" dirty="0" smtClean="0"/>
              <a:t>)</a:t>
            </a:r>
            <a:endParaRPr lang="ko-KR" altLang="en-US" sz="1200" b="1" dirty="0"/>
          </a:p>
        </p:txBody>
      </p:sp>
      <p:sp>
        <p:nvSpPr>
          <p:cNvPr id="22" name="오른쪽 화살표 21"/>
          <p:cNvSpPr/>
          <p:nvPr/>
        </p:nvSpPr>
        <p:spPr>
          <a:xfrm>
            <a:off x="899592" y="4822630"/>
            <a:ext cx="100811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719573" y="4900154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 smtClean="0"/>
              <a:t>‘</a:t>
            </a:r>
            <a:r>
              <a:rPr lang="ko-KR" altLang="en-US" sz="1200" b="1" dirty="0" err="1" smtClean="0"/>
              <a:t>노크리야</a:t>
            </a:r>
            <a:r>
              <a:rPr lang="en-US" altLang="ko-KR" sz="1200" b="1" dirty="0" smtClean="0"/>
              <a:t>’</a:t>
            </a:r>
            <a:endParaRPr lang="ko-KR" altLang="en-US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132679" y="4900154"/>
            <a:ext cx="63277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‘</a:t>
            </a:r>
            <a:r>
              <a:rPr lang="ko-KR" altLang="en-US" sz="1200" b="1" dirty="0" smtClean="0"/>
              <a:t>짜라</a:t>
            </a:r>
            <a:r>
              <a:rPr lang="en-US" altLang="ko-KR" sz="1200" b="1" dirty="0" smtClean="0"/>
              <a:t>’</a:t>
            </a:r>
            <a:r>
              <a:rPr lang="ko-KR" altLang="en-US" sz="1200" b="1" dirty="0" smtClean="0"/>
              <a:t>보다 더 다양하게 번역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이방 계집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외간 여자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남의 계집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유부녀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부정한 여자</a:t>
            </a:r>
            <a:r>
              <a:rPr lang="en-US" altLang="ko-KR" sz="1200" b="1" dirty="0" smtClean="0"/>
              <a:t>, </a:t>
            </a:r>
          </a:p>
          <a:p>
            <a:r>
              <a:rPr lang="ko-KR" altLang="en-US" sz="1200" b="1" dirty="0" err="1" smtClean="0"/>
              <a:t>음행하는</a:t>
            </a:r>
            <a:r>
              <a:rPr lang="ko-KR" altLang="en-US" sz="1200" b="1" dirty="0" smtClean="0"/>
              <a:t> 여자 등</a:t>
            </a:r>
            <a:r>
              <a:rPr lang="en-US" altLang="ko-KR" sz="1200" b="1" dirty="0" smtClean="0"/>
              <a:t>‘ </a:t>
            </a:r>
            <a:r>
              <a:rPr lang="ko-KR" altLang="en-US" sz="1200" b="1" dirty="0" smtClean="0"/>
              <a:t>다중적 의미를 내포하고 있는 단어로 번역되었음</a:t>
            </a:r>
            <a:r>
              <a:rPr lang="en-US" altLang="ko-KR" sz="1200" b="1" dirty="0" smtClean="0"/>
              <a:t>.</a:t>
            </a:r>
          </a:p>
          <a:p>
            <a:r>
              <a:rPr lang="ko-KR" altLang="en-US" sz="1200" b="1" dirty="0" smtClean="0"/>
              <a:t>사회적 </a:t>
            </a:r>
            <a:r>
              <a:rPr lang="en-US" altLang="ko-KR" sz="1200" b="1" dirty="0" smtClean="0"/>
              <a:t>☞ </a:t>
            </a:r>
            <a:r>
              <a:rPr lang="ko-KR" altLang="en-US" sz="1200" b="1" dirty="0" smtClean="0"/>
              <a:t>다른 민족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지방</a:t>
            </a:r>
            <a:r>
              <a:rPr lang="en-US" altLang="ko-KR" sz="1200" b="1" dirty="0" smtClean="0"/>
              <a:t>) </a:t>
            </a:r>
            <a:r>
              <a:rPr lang="ko-KR" altLang="en-US" sz="1200" b="1" dirty="0" smtClean="0"/>
              <a:t>출신의 여인</a:t>
            </a:r>
            <a:endParaRPr lang="en-US" altLang="ko-KR" sz="1200" b="1" dirty="0" smtClean="0"/>
          </a:p>
          <a:p>
            <a:r>
              <a:rPr lang="ko-KR" altLang="en-US" sz="1200" b="1" dirty="0" smtClean="0"/>
              <a:t>법</a:t>
            </a:r>
            <a:r>
              <a:rPr lang="ko-KR" altLang="en-US" sz="1150" b="1" dirty="0" smtClean="0"/>
              <a:t>   </a:t>
            </a:r>
            <a:r>
              <a:rPr lang="ko-KR" altLang="en-US" sz="1200" b="1" dirty="0" smtClean="0"/>
              <a:t>적 </a:t>
            </a:r>
            <a:r>
              <a:rPr lang="en-US" altLang="ko-KR" sz="1200" b="1" dirty="0" smtClean="0"/>
              <a:t>☞ </a:t>
            </a:r>
            <a:r>
              <a:rPr lang="ko-KR" altLang="en-US" sz="1200" b="1" dirty="0" smtClean="0"/>
              <a:t>다른 남자의 아내</a:t>
            </a:r>
            <a:endParaRPr lang="en-US" altLang="ko-KR" sz="1200" b="1" dirty="0" smtClean="0"/>
          </a:p>
          <a:p>
            <a:r>
              <a:rPr lang="ko-KR" altLang="en-US" sz="1200" b="1" dirty="0" smtClean="0"/>
              <a:t>윤리적 </a:t>
            </a:r>
            <a:r>
              <a:rPr lang="en-US" altLang="ko-KR" sz="1200" b="1" dirty="0" smtClean="0"/>
              <a:t>☞ </a:t>
            </a:r>
            <a:r>
              <a:rPr lang="ko-KR" altLang="en-US" sz="1200" b="1" dirty="0" smtClean="0"/>
              <a:t>정숙하지 못한 여인</a:t>
            </a:r>
            <a:endParaRPr lang="ko-KR" alt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167336" y="5430300"/>
            <a:ext cx="3225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☜ 비통일적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혼란스러운 번역</a:t>
            </a:r>
            <a:endParaRPr lang="ko-KR" altLang="en-US" dirty="0"/>
          </a:p>
        </p:txBody>
      </p:sp>
      <p:sp>
        <p:nvSpPr>
          <p:cNvPr id="25" name="오른쪽 대괄호 24"/>
          <p:cNvSpPr/>
          <p:nvPr/>
        </p:nvSpPr>
        <p:spPr>
          <a:xfrm>
            <a:off x="4999776" y="5365650"/>
            <a:ext cx="184494" cy="507832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882658" y="5873482"/>
            <a:ext cx="7493025" cy="5205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/>
              <a:t>잠언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장과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장의 해당 본문에 대한 분석을 시도하고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우리말 성서에서 이 두 단어를</a:t>
            </a:r>
            <a:endParaRPr lang="en-US" altLang="ko-KR" sz="1400" dirty="0" smtClean="0"/>
          </a:p>
          <a:p>
            <a:pPr algn="ctr"/>
            <a:r>
              <a:rPr lang="ko-KR" altLang="en-US" sz="1400" dirty="0" smtClean="0"/>
              <a:t>어떻게 번역하는 것이 가장 올바르고 타당한 것인지를 재조명하려고 한다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672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562820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2.1 </a:t>
            </a:r>
            <a:r>
              <a:rPr lang="ko-KR" altLang="en-US" dirty="0" smtClean="0"/>
              <a:t>사랑의 여신 숭배자인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611560" y="2924944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755576" y="300114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2.2 </a:t>
            </a:r>
            <a:r>
              <a:rPr lang="ko-KR" altLang="en-US" dirty="0" smtClean="0"/>
              <a:t>다른 남자의 부인인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611560" y="3645024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755576" y="372122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2.3 </a:t>
            </a:r>
            <a:r>
              <a:rPr lang="ko-KR" altLang="en-US" dirty="0" smtClean="0"/>
              <a:t>문학적 고안 장치인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38" name="모서리가 둥근 직사각형 37"/>
          <p:cNvSpPr/>
          <p:nvPr/>
        </p:nvSpPr>
        <p:spPr>
          <a:xfrm>
            <a:off x="611560" y="4360008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755576" y="443621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2.4 </a:t>
            </a:r>
            <a:r>
              <a:rPr lang="ko-KR" altLang="en-US" dirty="0" smtClean="0"/>
              <a:t>사회사적 관점에서 바라 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31840" y="5110061"/>
            <a:ext cx="5464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주</a:t>
            </a:r>
            <a:r>
              <a:rPr lang="en-US" altLang="ko-KR" sz="1000" dirty="0" smtClean="0"/>
              <a:t>) </a:t>
            </a:r>
            <a:r>
              <a:rPr lang="ko-KR" altLang="en-US" sz="1000" dirty="0" err="1" smtClean="0"/>
              <a:t>천사무엘</a:t>
            </a:r>
            <a:r>
              <a:rPr lang="en-US" altLang="ko-KR" sz="1000" dirty="0" smtClean="0"/>
              <a:t>(2012). “</a:t>
            </a:r>
            <a:r>
              <a:rPr lang="ko-KR" altLang="en-US" sz="1000" dirty="0" smtClean="0"/>
              <a:t>잠언에 나타난 음녀의 정체성 연구</a:t>
            </a:r>
            <a:r>
              <a:rPr lang="en-US" altLang="ko-KR" sz="1000" dirty="0" smtClean="0"/>
              <a:t>”, </a:t>
            </a:r>
            <a:r>
              <a:rPr lang="ko-KR" altLang="en-US" sz="1000" dirty="0" smtClean="0"/>
              <a:t>한국기독교신학논총</a:t>
            </a:r>
            <a:r>
              <a:rPr lang="en-US" altLang="ko-KR" sz="1000" dirty="0" smtClean="0"/>
              <a:t>, 83(1), 5-27. </a:t>
            </a:r>
            <a:endParaRPr lang="ko-KR" alt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611560" y="5301208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755576" y="537741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2.5 </a:t>
            </a:r>
            <a:r>
              <a:rPr lang="ko-KR" altLang="en-US" dirty="0" smtClean="0"/>
              <a:t>음행에 대한 교훈을 주기 위하여 고안된 캐릭터이다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34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39552" y="2996952"/>
            <a:ext cx="8136904" cy="3600400"/>
          </a:xfrm>
          <a:prstGeom prst="roundRect">
            <a:avLst>
              <a:gd name="adj" fmla="val 35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3284984"/>
            <a:ext cx="78488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외국 여인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그녀의 남편은 타국과 교역을 하는 외국인 출신의 상인</a:t>
            </a:r>
            <a:endParaRPr lang="en-US" altLang="ko-KR" dirty="0" smtClean="0"/>
          </a:p>
          <a:p>
            <a:r>
              <a:rPr lang="ko-KR" altLang="en-US" dirty="0" smtClean="0"/>
              <a:t>    근거</a:t>
            </a:r>
            <a:r>
              <a:rPr lang="en-US" altLang="ko-KR" dirty="0" smtClean="0"/>
              <a:t>) </a:t>
            </a:r>
            <a:r>
              <a:rPr lang="ko-KR" altLang="en-US" dirty="0" smtClean="0"/>
              <a:t>잠 </a:t>
            </a:r>
            <a:r>
              <a:rPr lang="en-US" altLang="ko-KR" dirty="0" smtClean="0"/>
              <a:t>7:1-27</a:t>
            </a:r>
          </a:p>
          <a:p>
            <a:endParaRPr lang="en-US" altLang="ko-KR" dirty="0"/>
          </a:p>
          <a:p>
            <a:r>
              <a:rPr lang="en-US" altLang="ko-KR" sz="1400" dirty="0" smtClean="0"/>
              <a:t>☞ </a:t>
            </a:r>
            <a:r>
              <a:rPr lang="ko-KR" altLang="en-US" sz="1400" dirty="0" smtClean="0"/>
              <a:t>남편이 오랫동안 집을 비우고 있는 사이 외국 여인은 창가에 기대어 이스라엘의 젊은이들을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 유혹하게 되었는데</a:t>
            </a:r>
            <a:r>
              <a:rPr lang="en-US" altLang="ko-KR" sz="1400" dirty="0" smtClean="0"/>
              <a:t>(20</a:t>
            </a:r>
            <a:r>
              <a:rPr lang="ko-KR" altLang="en-US" sz="1400" dirty="0" smtClean="0"/>
              <a:t>절</a:t>
            </a:r>
            <a:r>
              <a:rPr lang="en-US" altLang="ko-KR" sz="1400" dirty="0" smtClean="0"/>
              <a:t>), </a:t>
            </a:r>
            <a:r>
              <a:rPr lang="ko-KR" altLang="en-US" sz="1400" dirty="0" smtClean="0"/>
              <a:t>그러한 행위를 하게 된 </a:t>
            </a:r>
            <a:r>
              <a:rPr lang="ko-KR" altLang="en-US" sz="1400" dirty="0" err="1" smtClean="0"/>
              <a:t>것으</a:t>
            </a:r>
            <a:r>
              <a:rPr lang="ko-KR" altLang="en-US" sz="1400" dirty="0" smtClean="0"/>
              <a:t> 그녀가 </a:t>
            </a:r>
            <a:r>
              <a:rPr lang="ko-KR" altLang="en-US" sz="1400" dirty="0" err="1" smtClean="0"/>
              <a:t>바벨론의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이쉬타르</a:t>
            </a:r>
            <a:r>
              <a:rPr lang="en-US" altLang="ko-KR" sz="1400" dirty="0" smtClean="0"/>
              <a:t>(</a:t>
            </a:r>
            <a:r>
              <a:rPr lang="en-US" altLang="ko-KR" sz="1400" dirty="0" err="1" smtClean="0"/>
              <a:t>Ischtar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나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가나안의 </a:t>
            </a:r>
            <a:r>
              <a:rPr lang="ko-KR" altLang="en-US" sz="1400" dirty="0" err="1" smtClean="0"/>
              <a:t>아스다롯</a:t>
            </a:r>
            <a:r>
              <a:rPr lang="en-US" altLang="ko-KR" sz="1400" dirty="0" smtClean="0"/>
              <a:t>(Astarte)</a:t>
            </a:r>
            <a:r>
              <a:rPr lang="ko-KR" altLang="en-US" sz="1400" dirty="0" smtClean="0"/>
              <a:t>이나 </a:t>
            </a:r>
            <a:r>
              <a:rPr lang="ko-KR" altLang="en-US" sz="1400" dirty="0" err="1" smtClean="0"/>
              <a:t>기프러스의</a:t>
            </a:r>
            <a:r>
              <a:rPr lang="ko-KR" altLang="en-US" sz="1400" dirty="0" smtClean="0"/>
              <a:t> 아프로디테 </a:t>
            </a:r>
            <a:r>
              <a:rPr lang="ko-KR" altLang="en-US" sz="1400" dirty="0" err="1" smtClean="0"/>
              <a:t>파라킾투사</a:t>
            </a:r>
            <a:r>
              <a:rPr lang="en-US" altLang="ko-KR" sz="1400" dirty="0" smtClean="0"/>
              <a:t>(Aphrodite </a:t>
            </a:r>
            <a:r>
              <a:rPr lang="en-US" altLang="ko-KR" sz="1400" dirty="0" err="1" smtClean="0"/>
              <a:t>parakyptusa</a:t>
            </a:r>
            <a:r>
              <a:rPr lang="en-US" altLang="ko-KR" sz="1400" dirty="0" smtClean="0"/>
              <a:t>)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와 같은 사랑의 여신을 숭배하는 자이어서 성적인 제의를 행해야 했기 때문이라는 것이다</a:t>
            </a:r>
            <a:r>
              <a:rPr lang="en-US" altLang="ko-KR" sz="1400" dirty="0" smtClean="0"/>
              <a:t>.</a:t>
            </a:r>
          </a:p>
        </p:txBody>
      </p:sp>
      <p:sp>
        <p:nvSpPr>
          <p:cNvPr id="6" name="한쪽 모서리는 잘리고 다른 쪽 모서리는 둥근 사각형 5"/>
          <p:cNvSpPr/>
          <p:nvPr/>
        </p:nvSpPr>
        <p:spPr>
          <a:xfrm>
            <a:off x="827584" y="5347087"/>
            <a:ext cx="7560840" cy="110624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잠언 </a:t>
            </a:r>
            <a:r>
              <a:rPr lang="en-US" altLang="ko-KR" dirty="0" smtClean="0"/>
              <a:t>1-9</a:t>
            </a:r>
            <a:r>
              <a:rPr lang="ko-KR" altLang="en-US" dirty="0" smtClean="0"/>
              <a:t>장의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이방 종교를 숭배하는 외국 여인으로 해석되어야 한다는 </a:t>
            </a:r>
            <a:r>
              <a:rPr lang="ko-KR" altLang="en-US" dirty="0" err="1" smtClean="0"/>
              <a:t>보스트룀의</a:t>
            </a:r>
            <a:r>
              <a:rPr lang="ko-KR" altLang="en-US" dirty="0" smtClean="0"/>
              <a:t> 주장은 많은 비판을 받고 있음에도 최근까지 가능성이 있는 한 해석 방법으로 간주되고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2.1 </a:t>
            </a:r>
            <a:r>
              <a:rPr lang="ko-KR" altLang="en-US" dirty="0" smtClean="0"/>
              <a:t>사랑의 여신 숭배자인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91880" y="2132856"/>
            <a:ext cx="532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주</a:t>
            </a:r>
            <a:r>
              <a:rPr lang="en-US" altLang="ko-KR" sz="1000" dirty="0" smtClean="0"/>
              <a:t>) </a:t>
            </a:r>
            <a:r>
              <a:rPr lang="ko-KR" altLang="en-US" sz="1000" dirty="0" err="1" smtClean="0"/>
              <a:t>보스트룀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07755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39552" y="2996952"/>
            <a:ext cx="8136904" cy="3600400"/>
          </a:xfrm>
          <a:prstGeom prst="roundRect">
            <a:avLst>
              <a:gd name="adj" fmla="val 35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3284984"/>
            <a:ext cx="78488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다른</a:t>
            </a:r>
            <a:r>
              <a:rPr lang="en-US" altLang="ko-KR" dirty="0" smtClean="0"/>
              <a:t> </a:t>
            </a:r>
            <a:r>
              <a:rPr lang="ko-KR" altLang="en-US" dirty="0" smtClean="0"/>
              <a:t>남자의 부인을 가리키는 것</a:t>
            </a:r>
            <a:endParaRPr lang="en-US" altLang="ko-K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보스트룀의</a:t>
            </a:r>
            <a:r>
              <a:rPr lang="ko-KR" altLang="en-US" dirty="0" smtClean="0"/>
              <a:t> 주장을 정면으로 반박함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    근거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애굽</a:t>
            </a:r>
            <a:r>
              <a:rPr lang="en-US" altLang="ko-KR" dirty="0" smtClean="0"/>
              <a:t>, </a:t>
            </a:r>
            <a:r>
              <a:rPr lang="ko-KR" altLang="en-US" dirty="0" smtClean="0"/>
              <a:t>메소포타미아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그리스에 널리 유포되어 있는 지혜 문학적 삶의 교훈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sz="1400" dirty="0" smtClean="0"/>
              <a:t>☞ ‘</a:t>
            </a:r>
            <a:r>
              <a:rPr lang="ko-KR" altLang="en-US" sz="1400" dirty="0" smtClean="0"/>
              <a:t>음녀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와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이방 계집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은 이미 결혼한 부인들이며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간통의 범죄를 일으켜 가정을 파괴시키거나 젊은이들을 잘못된 길로 인도하고 사회를 혼란스럽게 만드는 음란한 성품의 여인들이라는 것이다</a:t>
            </a:r>
            <a:r>
              <a:rPr lang="en-US" altLang="ko-KR" sz="1400" dirty="0" smtClean="0"/>
              <a:t>.</a:t>
            </a:r>
          </a:p>
        </p:txBody>
      </p:sp>
      <p:sp>
        <p:nvSpPr>
          <p:cNvPr id="6" name="한쪽 모서리는 잘리고 다른 쪽 모서리는 둥근 사각형 5"/>
          <p:cNvSpPr/>
          <p:nvPr/>
        </p:nvSpPr>
        <p:spPr>
          <a:xfrm>
            <a:off x="827584" y="5347087"/>
            <a:ext cx="7560840" cy="110624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 smtClean="0"/>
              <a:t>윙베르</a:t>
            </a:r>
            <a:r>
              <a:rPr lang="ko-KR" altLang="en-US" dirty="0" smtClean="0"/>
              <a:t> ☞ 이 여인은 결혼한 이스라엘의 여인</a:t>
            </a:r>
            <a:endParaRPr lang="en-US" altLang="ko-KR" dirty="0" smtClean="0"/>
          </a:p>
          <a:p>
            <a:r>
              <a:rPr lang="ko-KR" altLang="en-US" dirty="0" err="1" smtClean="0"/>
              <a:t>랭</a:t>
            </a:r>
            <a:r>
              <a:rPr lang="ko-KR" altLang="en-US" dirty="0" smtClean="0"/>
              <a:t>  </a:t>
            </a:r>
            <a:r>
              <a:rPr lang="ko-KR" altLang="en-US" sz="1600" dirty="0" smtClean="0"/>
              <a:t>    </a:t>
            </a:r>
            <a:r>
              <a:rPr lang="ko-KR" altLang="en-US" dirty="0" smtClean="0"/>
              <a:t> ☞ 이웃집 부인</a:t>
            </a:r>
            <a:r>
              <a:rPr lang="en-US" altLang="ko-KR" dirty="0" smtClean="0"/>
              <a:t>? </a:t>
            </a:r>
            <a:r>
              <a:rPr lang="ko-KR" altLang="en-US" dirty="0" smtClean="0"/>
              <a:t>외지에서 온 여인</a:t>
            </a:r>
            <a:r>
              <a:rPr lang="en-US" altLang="ko-KR" dirty="0" smtClean="0"/>
              <a:t>? </a:t>
            </a:r>
            <a:r>
              <a:rPr lang="ko-KR" altLang="en-US" dirty="0" smtClean="0"/>
              <a:t>이방 여인</a:t>
            </a:r>
            <a:r>
              <a:rPr lang="en-US" altLang="ko-KR" dirty="0" smtClean="0"/>
              <a:t>? </a:t>
            </a:r>
            <a:r>
              <a:rPr lang="ko-KR" altLang="en-US" dirty="0" smtClean="0"/>
              <a:t>불</a:t>
            </a:r>
            <a:r>
              <a:rPr lang="ko-KR" altLang="en-US" dirty="0"/>
              <a:t>확</a:t>
            </a:r>
            <a:r>
              <a:rPr lang="ko-KR" altLang="en-US" dirty="0" smtClean="0"/>
              <a:t>실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2.2 </a:t>
            </a:r>
            <a:r>
              <a:rPr lang="ko-KR" altLang="en-US" dirty="0" smtClean="0"/>
              <a:t>다른 남자의 부인인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44280" y="2132856"/>
            <a:ext cx="532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주</a:t>
            </a:r>
            <a:r>
              <a:rPr lang="en-US" altLang="ko-KR" sz="1000" dirty="0" smtClean="0"/>
              <a:t>) </a:t>
            </a:r>
            <a:r>
              <a:rPr lang="ko-KR" altLang="en-US" sz="1000" dirty="0" err="1" smtClean="0"/>
              <a:t>욍베르</a:t>
            </a:r>
            <a:r>
              <a:rPr lang="en-US" altLang="ko-KR" sz="1000" dirty="0" smtClean="0"/>
              <a:t>(P. Humbert)</a:t>
            </a:r>
            <a:r>
              <a:rPr lang="ko-KR" altLang="en-US" sz="1000" dirty="0" smtClean="0"/>
              <a:t>와 </a:t>
            </a:r>
            <a:r>
              <a:rPr lang="ko-KR" altLang="en-US" sz="1000" dirty="0" err="1" smtClean="0"/>
              <a:t>랭</a:t>
            </a:r>
            <a:r>
              <a:rPr lang="en-US" altLang="ko-KR" sz="1000" dirty="0" smtClean="0"/>
              <a:t>(B. Lang)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48116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39552" y="2996952"/>
            <a:ext cx="8136904" cy="3600400"/>
          </a:xfrm>
          <a:prstGeom prst="roundRect">
            <a:avLst>
              <a:gd name="adj" fmla="val 35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3068960"/>
            <a:ext cx="78488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잠언 </a:t>
            </a:r>
            <a:r>
              <a:rPr lang="en-US" altLang="ko-KR" dirty="0" smtClean="0"/>
              <a:t>1-9</a:t>
            </a:r>
            <a:r>
              <a:rPr lang="ko-KR" altLang="en-US" dirty="0" smtClean="0"/>
              <a:t>장의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지혜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신적인 본질로 이해함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이교도적 우상숭배와 외국 문화를 문화적으로 </a:t>
            </a:r>
            <a:r>
              <a:rPr lang="ko-KR" altLang="en-US" dirty="0" err="1" smtClean="0"/>
              <a:t>인격화시텨</a:t>
            </a:r>
            <a:r>
              <a:rPr lang="ko-KR" altLang="en-US" dirty="0" smtClean="0"/>
              <a:t> 표현한 허구적 존재로 생각</a:t>
            </a:r>
            <a:endParaRPr lang="en-US" altLang="ko-KR" dirty="0" smtClean="0"/>
          </a:p>
          <a:p>
            <a:r>
              <a:rPr lang="ko-KR" altLang="en-US" dirty="0" smtClean="0"/>
              <a:t>    근거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랭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B.Lang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1986</a:t>
            </a:r>
            <a:r>
              <a:rPr lang="ko-KR" altLang="en-US" dirty="0" smtClean="0"/>
              <a:t>년에 발간된 </a:t>
            </a:r>
            <a:r>
              <a:rPr lang="en-US" altLang="ko-KR" dirty="0" smtClean="0"/>
              <a:t>『</a:t>
            </a:r>
            <a:r>
              <a:rPr lang="ko-KR" altLang="en-US" dirty="0" smtClean="0"/>
              <a:t>지혜와 잠언서</a:t>
            </a:r>
            <a:r>
              <a:rPr lang="en-US" altLang="ko-KR" dirty="0" smtClean="0"/>
              <a:t>』</a:t>
            </a:r>
            <a:r>
              <a:rPr lang="ko-KR" altLang="en-US" dirty="0" smtClean="0"/>
              <a:t>를 통하여</a:t>
            </a:r>
            <a:r>
              <a:rPr lang="en-US" altLang="ko-KR" dirty="0"/>
              <a:t>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지혜학교 교육을 위해 문학적으로 만들어진 인격화된 가상의 여인들임</a:t>
            </a:r>
            <a:r>
              <a:rPr lang="en-US" altLang="ko-KR" dirty="0" smtClean="0"/>
              <a:t>.</a:t>
            </a:r>
          </a:p>
          <a:p>
            <a:r>
              <a:rPr lang="en-US" altLang="ko-KR" sz="1400" dirty="0" smtClean="0"/>
              <a:t>☞ </a:t>
            </a:r>
            <a:r>
              <a:rPr lang="ko-KR" altLang="en-US" sz="1400" dirty="0" smtClean="0"/>
              <a:t>이 여인들은 지혜를 소유하지 못한 어리석은 자의 대표적 인물들로 젊은이들을 실제적으로 위험한 유혹이 길로 들어서게 하여 지혜의 습득을 가로막는 전형으로 제시되었다</a:t>
            </a:r>
            <a:r>
              <a:rPr lang="en-US" altLang="ko-KR" sz="1400" dirty="0" smtClean="0"/>
              <a:t>.</a:t>
            </a:r>
          </a:p>
        </p:txBody>
      </p:sp>
      <p:sp>
        <p:nvSpPr>
          <p:cNvPr id="6" name="한쪽 모서리는 잘리고 다른 쪽 모서리는 둥근 사각형 5"/>
          <p:cNvSpPr/>
          <p:nvPr/>
        </p:nvSpPr>
        <p:spPr>
          <a:xfrm>
            <a:off x="827584" y="5347087"/>
            <a:ext cx="7560840" cy="110624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 smtClean="0"/>
              <a:t>머피</a:t>
            </a:r>
            <a:r>
              <a:rPr lang="en-US" altLang="ko-KR" dirty="0" smtClean="0"/>
              <a:t>(R. E. Murphy)</a:t>
            </a:r>
            <a:r>
              <a:rPr lang="ko-KR" altLang="en-US" dirty="0" smtClean="0"/>
              <a:t> ☞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상징적인 인물로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                       한편으로 지혜자와 대조적인 모습을 지니고 있으며</a:t>
            </a:r>
            <a:r>
              <a:rPr lang="en-US" altLang="ko-KR" dirty="0" smtClean="0"/>
              <a:t>,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         </a:t>
            </a:r>
            <a:r>
              <a:rPr lang="ko-KR" altLang="en-US" dirty="0" smtClean="0"/>
              <a:t>다른 한편으로 어리석은 자와 유사성을 보이고 있음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2.3 </a:t>
            </a:r>
            <a:r>
              <a:rPr lang="ko-KR" altLang="en-US" dirty="0" smtClean="0"/>
              <a:t>문학적 고안 장치인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44280" y="2132856"/>
            <a:ext cx="532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주</a:t>
            </a:r>
            <a:r>
              <a:rPr lang="en-US" altLang="ko-KR" sz="1000" dirty="0" smtClean="0"/>
              <a:t>) </a:t>
            </a:r>
            <a:r>
              <a:rPr lang="ko-KR" altLang="en-US" sz="1000" dirty="0" err="1" smtClean="0"/>
              <a:t>마르쿠스</a:t>
            </a:r>
            <a:r>
              <a:rPr lang="en-US" altLang="ko-KR" sz="1000" dirty="0" smtClean="0"/>
              <a:t>(R. Marcus)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02983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11560" y="1246063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dirty="0" smtClean="0"/>
              <a:t>  1935</a:t>
            </a:r>
            <a:r>
              <a:rPr lang="ko-KR" altLang="en-US" dirty="0" smtClean="0"/>
              <a:t>년에 </a:t>
            </a:r>
            <a:r>
              <a:rPr lang="ko-KR" altLang="en-US" dirty="0" err="1" smtClean="0"/>
              <a:t>보스트룀</a:t>
            </a:r>
            <a:r>
              <a:rPr lang="en-US" altLang="ko-KR" dirty="0" smtClean="0"/>
              <a:t>(G. </a:t>
            </a:r>
            <a:r>
              <a:rPr lang="en-US" altLang="ko-KR" dirty="0" err="1" smtClean="0"/>
              <a:t>Boström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잠언에 등장하는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여인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문제를 처음으로 독립적인 주제로 진행시킨 이후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학자들의 지대한 관심을 받게 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431540" y="818508"/>
            <a:ext cx="8352928" cy="5850852"/>
          </a:xfrm>
          <a:prstGeom prst="roundRect">
            <a:avLst>
              <a:gd name="adj" fmla="val 1688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968552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a typeface="(한)문화방송" panose="02030600000101010101" pitchFamily="18" charset="-127"/>
              </a:rPr>
              <a:t>2. 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음녀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와 </a:t>
            </a:r>
            <a:r>
              <a:rPr lang="en-US" altLang="ko-KR" dirty="0" smtClean="0">
                <a:ea typeface="(한)문화방송" panose="02030600000101010101" pitchFamily="18" charset="-127"/>
              </a:rPr>
              <a:t>‘</a:t>
            </a:r>
            <a:r>
              <a:rPr lang="ko-KR" altLang="en-US" dirty="0" smtClean="0">
                <a:ea typeface="(한)문화방송" panose="02030600000101010101" pitchFamily="18" charset="-127"/>
              </a:rPr>
              <a:t>이방 계집</a:t>
            </a:r>
            <a:r>
              <a:rPr lang="en-US" altLang="ko-KR" dirty="0" smtClean="0">
                <a:ea typeface="(한)문화방송" panose="02030600000101010101" pitchFamily="18" charset="-127"/>
              </a:rPr>
              <a:t>’</a:t>
            </a:r>
            <a:r>
              <a:rPr lang="ko-KR" altLang="en-US" dirty="0" smtClean="0">
                <a:ea typeface="(한)문화방송" panose="02030600000101010101" pitchFamily="18" charset="-127"/>
              </a:rPr>
              <a:t>에 대한 다양한 해석들</a:t>
            </a:r>
            <a:endParaRPr lang="ko-KR" altLang="en-US" dirty="0">
              <a:ea typeface="(한)문화방송" panose="02030600000101010101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39552" y="2996952"/>
            <a:ext cx="8136904" cy="3600400"/>
          </a:xfrm>
          <a:prstGeom prst="roundRect">
            <a:avLst>
              <a:gd name="adj" fmla="val 35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306896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이 여인들을 통일된 하나의 상으로 규정할 수 없다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/>
              <a:t>각각의 본문들은 서로 다른 기능과 사회적 배경하에 서로 다르게 주제화시켰다</a:t>
            </a:r>
            <a:r>
              <a:rPr lang="en-US" altLang="ko-KR" dirty="0" smtClean="0"/>
              <a:t>.</a:t>
            </a:r>
            <a:endParaRPr lang="en-US" altLang="ko-KR" sz="1400" dirty="0" smtClean="0"/>
          </a:p>
        </p:txBody>
      </p:sp>
      <p:sp>
        <p:nvSpPr>
          <p:cNvPr id="6" name="한쪽 모서리는 잘리고 다른 쪽 모서리는 둥근 사각형 5"/>
          <p:cNvSpPr/>
          <p:nvPr/>
        </p:nvSpPr>
        <p:spPr>
          <a:xfrm>
            <a:off x="827584" y="3861048"/>
            <a:ext cx="7560840" cy="2736303"/>
          </a:xfrm>
          <a:prstGeom prst="snipRoundRect">
            <a:avLst>
              <a:gd name="adj1" fmla="val 6002"/>
              <a:gd name="adj2" fmla="val 90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 smtClean="0"/>
              <a:t>뷘터</a:t>
            </a:r>
            <a:r>
              <a:rPr lang="en-US" altLang="ko-KR" dirty="0" smtClean="0"/>
              <a:t>(U. Winter)</a:t>
            </a:r>
            <a:r>
              <a:rPr lang="ko-KR" altLang="en-US" dirty="0" smtClean="0"/>
              <a:t> ☞ 이 여인들은 인격화된 지혜의 대립적 인물로 표현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</a:t>
            </a:r>
            <a:r>
              <a:rPr lang="ko-KR" altLang="en-US" dirty="0" smtClean="0"/>
              <a:t>되고 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각각의 본문에서 서로 다른 특징적인 모습을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</a:t>
            </a:r>
            <a:r>
              <a:rPr lang="ko-KR" altLang="en-US" dirty="0" smtClean="0"/>
              <a:t>보여주고 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고다</a:t>
            </a:r>
            <a:r>
              <a:rPr lang="en-US" altLang="ko-KR" dirty="0" smtClean="0"/>
              <a:t>(A. B. </a:t>
            </a:r>
            <a:r>
              <a:rPr lang="en-US" altLang="ko-KR" dirty="0" err="1" smtClean="0"/>
              <a:t>Godar</a:t>
            </a:r>
            <a:r>
              <a:rPr lang="en-US" altLang="ko-KR" dirty="0" smtClean="0"/>
              <a:t>) </a:t>
            </a:r>
            <a:r>
              <a:rPr lang="ko-KR" altLang="en-US" dirty="0" smtClean="0"/>
              <a:t>☞ 남성이 중심이 된 가부장적 사회의 근심거리를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</a:t>
            </a:r>
            <a:r>
              <a:rPr lang="ko-KR" altLang="en-US" dirty="0" smtClean="0"/>
              <a:t>함축하고 있는 상징 언어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하벨</a:t>
            </a:r>
            <a:r>
              <a:rPr lang="en-US" altLang="ko-KR" dirty="0" smtClean="0"/>
              <a:t>(N. C. </a:t>
            </a:r>
            <a:r>
              <a:rPr lang="en-US" altLang="ko-KR" dirty="0" err="1" smtClean="0"/>
              <a:t>Habel</a:t>
            </a:r>
            <a:r>
              <a:rPr lang="en-US" altLang="ko-KR" dirty="0" smtClean="0"/>
              <a:t>) &amp; </a:t>
            </a:r>
            <a:r>
              <a:rPr lang="ko-KR" altLang="en-US" dirty="0" smtClean="0"/>
              <a:t>캠프</a:t>
            </a:r>
            <a:r>
              <a:rPr lang="en-US" altLang="ko-KR" dirty="0" smtClean="0"/>
              <a:t>(C. V. Camp) </a:t>
            </a:r>
            <a:r>
              <a:rPr lang="ko-KR" altLang="en-US" dirty="0" smtClean="0"/>
              <a:t>☞ 전통적인 세계관과 정신을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</a:t>
            </a:r>
            <a:r>
              <a:rPr lang="ko-KR" altLang="en-US" dirty="0" smtClean="0"/>
              <a:t>바로 잡아주기 위한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종교적 상징의 역할을 담당하고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블렌킨숍</a:t>
            </a:r>
            <a:r>
              <a:rPr lang="en-US" altLang="ko-KR" dirty="0" smtClean="0"/>
              <a:t>(J. Blenkinsopp) </a:t>
            </a:r>
            <a:r>
              <a:rPr lang="ko-KR" altLang="en-US" dirty="0" smtClean="0"/>
              <a:t>☞ 이스라엘 가정의 결혼 생활을 깨뜨리는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간부이거나 결혼의 대상에서 배제되어야 하는 외국 여인들을 지칭</a:t>
            </a:r>
            <a:r>
              <a:rPr lang="en-US" altLang="ko-KR" dirty="0" smtClean="0"/>
              <a:t>   </a:t>
            </a:r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1560" y="2348881"/>
            <a:ext cx="7920880" cy="509152"/>
          </a:xfrm>
          <a:prstGeom prst="roundRect">
            <a:avLst>
              <a:gd name="adj" fmla="val 412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55576" y="2425083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2.4 </a:t>
            </a:r>
            <a:r>
              <a:rPr lang="ko-KR" altLang="en-US" dirty="0" smtClean="0"/>
              <a:t>사회사적 관점에서 바라 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음녀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이방 계집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153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1727</Words>
  <Application>Microsoft Office PowerPoint</Application>
  <PresentationFormat>화면 슬라이드 쇼(4:3)</PresentationFormat>
  <Paragraphs>149</Paragraphs>
  <Slides>13</Slides>
  <Notes>13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55</cp:revision>
  <cp:lastPrinted>2015-11-15T22:49:46Z</cp:lastPrinted>
  <dcterms:created xsi:type="dcterms:W3CDTF">2015-11-15T15:28:59Z</dcterms:created>
  <dcterms:modified xsi:type="dcterms:W3CDTF">2015-11-16T00:11:14Z</dcterms:modified>
</cp:coreProperties>
</file>