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notesMasterIdLst>
    <p:notesMasterId r:id="rId47"/>
  </p:notesMasterIdLst>
  <p:handoutMasterIdLst>
    <p:handoutMasterId r:id="rId48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</p:sldIdLst>
  <p:sldSz cx="9144000" cy="6858000" type="screen4x3"/>
  <p:notesSz cx="9945688" cy="6858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ACF4677E-8BD2-47ae-8A1F-98590045965D">
      <hp:hncThemeShow xmlns:hp="http://schemas.haansoft.com/office/presentation/8.0" xmlns:dsp="http://schemas.microsoft.com/office/drawing/2008/diagram" xmlns:dgm="http://schemas.openxmlformats.org/drawingml/2006/diagram" xmlns:c="http://schemas.openxmlformats.org/drawingml/2006/chart" xmlns="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1A66EDD-3DAB-4C5B-A090-DC80EC1FD486}" styleName="Normal Style 1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12"/>
    <p:restoredTop sz="94280"/>
  </p:normalViewPr>
  <p:slideViewPr>
    <p:cSldViewPr snapToObjects="1">
      <p:cViewPr>
        <p:scale>
          <a:sx n="117" d="100"/>
          <a:sy n="117" d="100"/>
        </p:scale>
        <p:origin x="-1542" y="66"/>
      </p:cViewPr>
      <p:guideLst>
        <p:guide orient="horz" pos="2156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33588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14AB8-D281-4E83-A1AF-6EE381FE7501}" type="datetimeFigureOut">
              <a:rPr lang="ko-KR" altLang="en-US" smtClean="0"/>
              <a:t>2016-11-13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BC19F-0720-4371-97E5-54852FB08C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6814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33588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27760-1616-408E-ACF7-24B42D1950F8}" type="datetimeFigureOut">
              <a:rPr lang="ko-KR" altLang="en-US" smtClean="0"/>
              <a:t>2016-11-13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57550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4569" y="3257550"/>
            <a:ext cx="795655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33588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7867EC-4C51-48F1-B986-89361231CA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6832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867EC-4C51-48F1-B986-89361231CAA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1025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-2"/>
            <a:ext cx="9144000" cy="6858002"/>
            <a:chOff x="0" y="-2"/>
            <a:chExt cx="9144000" cy="6858002"/>
          </a:xfrm>
        </p:grpSpPr>
        <p:sp>
          <p:nvSpPr>
            <p:cNvPr id="8" name="직사각형 7"/>
            <p:cNvSpPr/>
            <p:nvPr/>
          </p:nvSpPr>
          <p:spPr>
            <a:xfrm>
              <a:off x="7858148" y="-2"/>
              <a:ext cx="1285852" cy="6858001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grpSp>
          <p:nvGrpSpPr>
            <p:cNvPr id="9" name="그룹 13"/>
            <p:cNvGrpSpPr/>
            <p:nvPr/>
          </p:nvGrpSpPr>
          <p:grpSpPr>
            <a:xfrm>
              <a:off x="0" y="4500492"/>
              <a:ext cx="9093207" cy="787297"/>
              <a:chOff x="0" y="-1357346"/>
              <a:chExt cx="9144000" cy="1044575"/>
            </a:xfrm>
            <a:solidFill>
              <a:schemeClr val="bg1">
                <a:lumMod val="95000"/>
              </a:schemeClr>
            </a:solidFill>
          </p:grpSpPr>
          <p:sp>
            <p:nvSpPr>
              <p:cNvPr id="14" name="Freeform 8"/>
              <p:cNvSpPr/>
              <p:nvPr/>
            </p:nvSpPr>
            <p:spPr>
              <a:xfrm>
                <a:off x="63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Freeform 9"/>
              <p:cNvSpPr/>
              <p:nvPr/>
            </p:nvSpPr>
            <p:spPr>
              <a:xfrm>
                <a:off x="0" y="-1350996"/>
                <a:ext cx="120650" cy="12065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4"/>
                  </a:cxn>
                  <a:cxn ang="0">
                    <a:pos x="0" y="76"/>
                  </a:cxn>
                  <a:cxn ang="0">
                    <a:pos x="76" y="0"/>
                  </a:cxn>
                  <a:cxn ang="0">
                    <a:pos x="4" y="0"/>
                  </a:cxn>
                </a:cxnLst>
                <a:rect l="0" t="0" r="r" b="b"/>
                <a:pathLst>
                  <a:path w="76" h="76">
                    <a:moveTo>
                      <a:pt x="4" y="0"/>
                    </a:moveTo>
                    <a:lnTo>
                      <a:pt x="0" y="4"/>
                    </a:lnTo>
                    <a:lnTo>
                      <a:pt x="0" y="76"/>
                    </a:lnTo>
                    <a:lnTo>
                      <a:pt x="76" y="0"/>
                    </a:lnTo>
                    <a:lnTo>
                      <a:pt x="4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Freeform 10"/>
              <p:cNvSpPr/>
              <p:nvPr/>
            </p:nvSpPr>
            <p:spPr>
              <a:xfrm>
                <a:off x="2159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Freeform 11"/>
              <p:cNvSpPr/>
              <p:nvPr/>
            </p:nvSpPr>
            <p:spPr>
              <a:xfrm>
                <a:off x="0" y="-1350996"/>
                <a:ext cx="330200" cy="330200"/>
              </a:xfrm>
              <a:custGeom>
                <a:avLst/>
                <a:gdLst/>
                <a:ahLst/>
                <a:cxnLst>
                  <a:cxn ang="0">
                    <a:pos x="136" y="0"/>
                  </a:cxn>
                  <a:cxn ang="0">
                    <a:pos x="0" y="136"/>
                  </a:cxn>
                  <a:cxn ang="0">
                    <a:pos x="0" y="208"/>
                  </a:cxn>
                  <a:cxn ang="0">
                    <a:pos x="208" y="0"/>
                  </a:cxn>
                  <a:cxn ang="0">
                    <a:pos x="136" y="0"/>
                  </a:cxn>
                </a:cxnLst>
                <a:rect l="0" t="0" r="r" b="b"/>
                <a:pathLst>
                  <a:path w="208" h="208">
                    <a:moveTo>
                      <a:pt x="136" y="0"/>
                    </a:moveTo>
                    <a:lnTo>
                      <a:pt x="0" y="136"/>
                    </a:lnTo>
                    <a:lnTo>
                      <a:pt x="0" y="208"/>
                    </a:lnTo>
                    <a:lnTo>
                      <a:pt x="208" y="0"/>
                    </a:lnTo>
                    <a:lnTo>
                      <a:pt x="136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Freeform 12"/>
              <p:cNvSpPr/>
              <p:nvPr/>
            </p:nvSpPr>
            <p:spPr>
              <a:xfrm>
                <a:off x="4254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Freeform 13"/>
              <p:cNvSpPr/>
              <p:nvPr/>
            </p:nvSpPr>
            <p:spPr>
              <a:xfrm>
                <a:off x="0" y="-1350996"/>
                <a:ext cx="539750" cy="539750"/>
              </a:xfrm>
              <a:custGeom>
                <a:avLst/>
                <a:gdLst/>
                <a:ahLst/>
                <a:cxnLst>
                  <a:cxn ang="0">
                    <a:pos x="268" y="0"/>
                  </a:cxn>
                  <a:cxn ang="0">
                    <a:pos x="0" y="268"/>
                  </a:cxn>
                  <a:cxn ang="0">
                    <a:pos x="0" y="340"/>
                  </a:cxn>
                  <a:cxn ang="0">
                    <a:pos x="340" y="0"/>
                  </a:cxn>
                  <a:cxn ang="0">
                    <a:pos x="268" y="0"/>
                  </a:cxn>
                </a:cxnLst>
                <a:rect l="0" t="0" r="r" b="b"/>
                <a:pathLst>
                  <a:path w="340" h="340">
                    <a:moveTo>
                      <a:pt x="268" y="0"/>
                    </a:moveTo>
                    <a:lnTo>
                      <a:pt x="0" y="268"/>
                    </a:lnTo>
                    <a:lnTo>
                      <a:pt x="0" y="340"/>
                    </a:lnTo>
                    <a:lnTo>
                      <a:pt x="340" y="0"/>
                    </a:lnTo>
                    <a:lnTo>
                      <a:pt x="268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Freeform 14"/>
              <p:cNvSpPr/>
              <p:nvPr/>
            </p:nvSpPr>
            <p:spPr>
              <a:xfrm>
                <a:off x="6350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Freeform 15"/>
              <p:cNvSpPr/>
              <p:nvPr/>
            </p:nvSpPr>
            <p:spPr>
              <a:xfrm>
                <a:off x="0" y="-1350996"/>
                <a:ext cx="749300" cy="749300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0" y="400"/>
                  </a:cxn>
                  <a:cxn ang="0">
                    <a:pos x="0" y="472"/>
                  </a:cxn>
                  <a:cxn ang="0">
                    <a:pos x="472" y="0"/>
                  </a:cxn>
                  <a:cxn ang="0">
                    <a:pos x="400" y="0"/>
                  </a:cxn>
                </a:cxnLst>
                <a:rect l="0" t="0" r="r" b="b"/>
                <a:pathLst>
                  <a:path w="472" h="472">
                    <a:moveTo>
                      <a:pt x="400" y="0"/>
                    </a:moveTo>
                    <a:lnTo>
                      <a:pt x="0" y="400"/>
                    </a:lnTo>
                    <a:lnTo>
                      <a:pt x="0" y="472"/>
                    </a:lnTo>
                    <a:lnTo>
                      <a:pt x="472" y="0"/>
                    </a:lnTo>
                    <a:lnTo>
                      <a:pt x="400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2" name="Freeform 16"/>
              <p:cNvSpPr/>
              <p:nvPr/>
            </p:nvSpPr>
            <p:spPr>
              <a:xfrm>
                <a:off x="8445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3" name="Freeform 17"/>
              <p:cNvSpPr/>
              <p:nvPr/>
            </p:nvSpPr>
            <p:spPr>
              <a:xfrm>
                <a:off x="0" y="-1350996"/>
                <a:ext cx="958850" cy="958850"/>
              </a:xfrm>
              <a:custGeom>
                <a:avLst/>
                <a:gdLst/>
                <a:ahLst/>
                <a:cxnLst>
                  <a:cxn ang="0">
                    <a:pos x="532" y="0"/>
                  </a:cxn>
                  <a:cxn ang="0">
                    <a:pos x="0" y="532"/>
                  </a:cxn>
                  <a:cxn ang="0">
                    <a:pos x="0" y="604"/>
                  </a:cxn>
                  <a:cxn ang="0">
                    <a:pos x="604" y="0"/>
                  </a:cxn>
                  <a:cxn ang="0">
                    <a:pos x="532" y="0"/>
                  </a:cxn>
                </a:cxnLst>
                <a:rect l="0" t="0" r="r" b="b"/>
                <a:pathLst>
                  <a:path w="604" h="604">
                    <a:moveTo>
                      <a:pt x="532" y="0"/>
                    </a:moveTo>
                    <a:lnTo>
                      <a:pt x="0" y="532"/>
                    </a:lnTo>
                    <a:lnTo>
                      <a:pt x="0" y="604"/>
                    </a:lnTo>
                    <a:lnTo>
                      <a:pt x="604" y="0"/>
                    </a:lnTo>
                    <a:lnTo>
                      <a:pt x="532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Freeform 18"/>
              <p:cNvSpPr/>
              <p:nvPr/>
            </p:nvSpPr>
            <p:spPr>
              <a:xfrm>
                <a:off x="10541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Freeform 19"/>
              <p:cNvSpPr/>
              <p:nvPr/>
            </p:nvSpPr>
            <p:spPr>
              <a:xfrm>
                <a:off x="190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Freeform 20"/>
              <p:cNvSpPr/>
              <p:nvPr/>
            </p:nvSpPr>
            <p:spPr>
              <a:xfrm>
                <a:off x="12636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Freeform 21"/>
              <p:cNvSpPr/>
              <p:nvPr/>
            </p:nvSpPr>
            <p:spPr>
              <a:xfrm>
                <a:off x="2286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Freeform 22"/>
              <p:cNvSpPr/>
              <p:nvPr/>
            </p:nvSpPr>
            <p:spPr>
              <a:xfrm>
                <a:off x="14732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Freeform 23"/>
              <p:cNvSpPr/>
              <p:nvPr/>
            </p:nvSpPr>
            <p:spPr>
              <a:xfrm>
                <a:off x="4381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Freeform 24"/>
              <p:cNvSpPr/>
              <p:nvPr/>
            </p:nvSpPr>
            <p:spPr>
              <a:xfrm>
                <a:off x="16827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Freeform 25"/>
              <p:cNvSpPr/>
              <p:nvPr/>
            </p:nvSpPr>
            <p:spPr>
              <a:xfrm>
                <a:off x="6477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Freeform 26"/>
              <p:cNvSpPr/>
              <p:nvPr/>
            </p:nvSpPr>
            <p:spPr>
              <a:xfrm>
                <a:off x="18923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Freeform 27"/>
              <p:cNvSpPr/>
              <p:nvPr/>
            </p:nvSpPr>
            <p:spPr>
              <a:xfrm>
                <a:off x="8572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Freeform 28"/>
              <p:cNvSpPr/>
              <p:nvPr/>
            </p:nvSpPr>
            <p:spPr>
              <a:xfrm>
                <a:off x="21018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Freeform 29"/>
              <p:cNvSpPr/>
              <p:nvPr/>
            </p:nvSpPr>
            <p:spPr>
              <a:xfrm>
                <a:off x="10668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Freeform 30"/>
              <p:cNvSpPr/>
              <p:nvPr/>
            </p:nvSpPr>
            <p:spPr>
              <a:xfrm>
                <a:off x="23114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Freeform 31"/>
              <p:cNvSpPr/>
              <p:nvPr/>
            </p:nvSpPr>
            <p:spPr>
              <a:xfrm>
                <a:off x="12763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Freeform 32"/>
              <p:cNvSpPr/>
              <p:nvPr/>
            </p:nvSpPr>
            <p:spPr>
              <a:xfrm>
                <a:off x="25209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Freeform 33"/>
              <p:cNvSpPr/>
              <p:nvPr/>
            </p:nvSpPr>
            <p:spPr>
              <a:xfrm>
                <a:off x="14859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Freeform 34"/>
              <p:cNvSpPr/>
              <p:nvPr/>
            </p:nvSpPr>
            <p:spPr>
              <a:xfrm>
                <a:off x="27305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Freeform 35"/>
              <p:cNvSpPr/>
              <p:nvPr/>
            </p:nvSpPr>
            <p:spPr>
              <a:xfrm>
                <a:off x="16954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Freeform 36"/>
              <p:cNvSpPr/>
              <p:nvPr/>
            </p:nvSpPr>
            <p:spPr>
              <a:xfrm>
                <a:off x="29400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Freeform 37"/>
              <p:cNvSpPr/>
              <p:nvPr/>
            </p:nvSpPr>
            <p:spPr>
              <a:xfrm>
                <a:off x="19050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4" name="Freeform 38"/>
              <p:cNvSpPr/>
              <p:nvPr/>
            </p:nvSpPr>
            <p:spPr>
              <a:xfrm>
                <a:off x="31496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Freeform 39"/>
              <p:cNvSpPr/>
              <p:nvPr/>
            </p:nvSpPr>
            <p:spPr>
              <a:xfrm>
                <a:off x="21145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Freeform 40"/>
              <p:cNvSpPr/>
              <p:nvPr/>
            </p:nvSpPr>
            <p:spPr>
              <a:xfrm>
                <a:off x="33591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7" name="Freeform 41"/>
              <p:cNvSpPr/>
              <p:nvPr/>
            </p:nvSpPr>
            <p:spPr>
              <a:xfrm>
                <a:off x="23241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Freeform 42"/>
              <p:cNvSpPr/>
              <p:nvPr/>
            </p:nvSpPr>
            <p:spPr>
              <a:xfrm>
                <a:off x="35687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Freeform 43"/>
              <p:cNvSpPr/>
              <p:nvPr/>
            </p:nvSpPr>
            <p:spPr>
              <a:xfrm>
                <a:off x="25336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Freeform 44"/>
              <p:cNvSpPr/>
              <p:nvPr/>
            </p:nvSpPr>
            <p:spPr>
              <a:xfrm>
                <a:off x="37782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1" name="Freeform 45"/>
              <p:cNvSpPr/>
              <p:nvPr/>
            </p:nvSpPr>
            <p:spPr>
              <a:xfrm>
                <a:off x="27432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2" name="Freeform 46"/>
              <p:cNvSpPr/>
              <p:nvPr/>
            </p:nvSpPr>
            <p:spPr>
              <a:xfrm>
                <a:off x="39878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3" name="Freeform 47"/>
              <p:cNvSpPr/>
              <p:nvPr/>
            </p:nvSpPr>
            <p:spPr>
              <a:xfrm>
                <a:off x="29527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" name="Freeform 48"/>
              <p:cNvSpPr/>
              <p:nvPr/>
            </p:nvSpPr>
            <p:spPr>
              <a:xfrm>
                <a:off x="41973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5" name="Freeform 49"/>
              <p:cNvSpPr/>
              <p:nvPr/>
            </p:nvSpPr>
            <p:spPr>
              <a:xfrm>
                <a:off x="31623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6" name="Freeform 50"/>
              <p:cNvSpPr/>
              <p:nvPr/>
            </p:nvSpPr>
            <p:spPr>
              <a:xfrm>
                <a:off x="44069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7" name="Freeform 51"/>
              <p:cNvSpPr/>
              <p:nvPr/>
            </p:nvSpPr>
            <p:spPr>
              <a:xfrm>
                <a:off x="33718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8" name="Freeform 52"/>
              <p:cNvSpPr/>
              <p:nvPr/>
            </p:nvSpPr>
            <p:spPr>
              <a:xfrm>
                <a:off x="46164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9" name="Freeform 53"/>
              <p:cNvSpPr/>
              <p:nvPr/>
            </p:nvSpPr>
            <p:spPr>
              <a:xfrm>
                <a:off x="35814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0" name="Freeform 54"/>
              <p:cNvSpPr/>
              <p:nvPr/>
            </p:nvSpPr>
            <p:spPr>
              <a:xfrm>
                <a:off x="48260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1" name="Freeform 55"/>
              <p:cNvSpPr/>
              <p:nvPr/>
            </p:nvSpPr>
            <p:spPr>
              <a:xfrm>
                <a:off x="37909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Freeform 56"/>
              <p:cNvSpPr/>
              <p:nvPr/>
            </p:nvSpPr>
            <p:spPr>
              <a:xfrm>
                <a:off x="50355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Freeform 57"/>
              <p:cNvSpPr/>
              <p:nvPr/>
            </p:nvSpPr>
            <p:spPr>
              <a:xfrm>
                <a:off x="40005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Freeform 58"/>
              <p:cNvSpPr/>
              <p:nvPr/>
            </p:nvSpPr>
            <p:spPr>
              <a:xfrm>
                <a:off x="52451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5" name="Freeform 59"/>
              <p:cNvSpPr/>
              <p:nvPr/>
            </p:nvSpPr>
            <p:spPr>
              <a:xfrm>
                <a:off x="42100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6" name="Freeform 60"/>
              <p:cNvSpPr/>
              <p:nvPr/>
            </p:nvSpPr>
            <p:spPr>
              <a:xfrm>
                <a:off x="54546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7" name="Freeform 61"/>
              <p:cNvSpPr/>
              <p:nvPr/>
            </p:nvSpPr>
            <p:spPr>
              <a:xfrm>
                <a:off x="44196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8" name="Freeform 62"/>
              <p:cNvSpPr/>
              <p:nvPr/>
            </p:nvSpPr>
            <p:spPr>
              <a:xfrm>
                <a:off x="56642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9" name="Freeform 63"/>
              <p:cNvSpPr/>
              <p:nvPr/>
            </p:nvSpPr>
            <p:spPr>
              <a:xfrm>
                <a:off x="46291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0" name="Freeform 64"/>
              <p:cNvSpPr/>
              <p:nvPr/>
            </p:nvSpPr>
            <p:spPr>
              <a:xfrm>
                <a:off x="58737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1" name="Freeform 65"/>
              <p:cNvSpPr/>
              <p:nvPr/>
            </p:nvSpPr>
            <p:spPr>
              <a:xfrm>
                <a:off x="48387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2" name="Freeform 66"/>
              <p:cNvSpPr/>
              <p:nvPr/>
            </p:nvSpPr>
            <p:spPr>
              <a:xfrm>
                <a:off x="60833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3" name="Freeform 67"/>
              <p:cNvSpPr/>
              <p:nvPr/>
            </p:nvSpPr>
            <p:spPr>
              <a:xfrm>
                <a:off x="50482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4" name="Freeform 68"/>
              <p:cNvSpPr/>
              <p:nvPr/>
            </p:nvSpPr>
            <p:spPr>
              <a:xfrm>
                <a:off x="62928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Freeform 69"/>
              <p:cNvSpPr/>
              <p:nvPr/>
            </p:nvSpPr>
            <p:spPr>
              <a:xfrm>
                <a:off x="52578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Freeform 70"/>
              <p:cNvSpPr/>
              <p:nvPr/>
            </p:nvSpPr>
            <p:spPr>
              <a:xfrm>
                <a:off x="65024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Freeform 71"/>
              <p:cNvSpPr/>
              <p:nvPr/>
            </p:nvSpPr>
            <p:spPr>
              <a:xfrm>
                <a:off x="54673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8" name="Freeform 72"/>
              <p:cNvSpPr/>
              <p:nvPr/>
            </p:nvSpPr>
            <p:spPr>
              <a:xfrm>
                <a:off x="67119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9" name="Freeform 73"/>
              <p:cNvSpPr/>
              <p:nvPr/>
            </p:nvSpPr>
            <p:spPr>
              <a:xfrm>
                <a:off x="56769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0" name="Freeform 74"/>
              <p:cNvSpPr/>
              <p:nvPr/>
            </p:nvSpPr>
            <p:spPr>
              <a:xfrm>
                <a:off x="69215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1" name="Freeform 75"/>
              <p:cNvSpPr/>
              <p:nvPr/>
            </p:nvSpPr>
            <p:spPr>
              <a:xfrm>
                <a:off x="58864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2" name="Freeform 76"/>
              <p:cNvSpPr/>
              <p:nvPr/>
            </p:nvSpPr>
            <p:spPr>
              <a:xfrm>
                <a:off x="71310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3" name="Freeform 77"/>
              <p:cNvSpPr/>
              <p:nvPr/>
            </p:nvSpPr>
            <p:spPr>
              <a:xfrm>
                <a:off x="60960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4" name="Freeform 78"/>
              <p:cNvSpPr/>
              <p:nvPr/>
            </p:nvSpPr>
            <p:spPr>
              <a:xfrm>
                <a:off x="73406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5" name="Freeform 79"/>
              <p:cNvSpPr/>
              <p:nvPr/>
            </p:nvSpPr>
            <p:spPr>
              <a:xfrm>
                <a:off x="63055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6" name="Freeform 80"/>
              <p:cNvSpPr/>
              <p:nvPr/>
            </p:nvSpPr>
            <p:spPr>
              <a:xfrm>
                <a:off x="75501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7" name="Freeform 81"/>
              <p:cNvSpPr/>
              <p:nvPr/>
            </p:nvSpPr>
            <p:spPr>
              <a:xfrm>
                <a:off x="65151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8" name="Freeform 82"/>
              <p:cNvSpPr/>
              <p:nvPr/>
            </p:nvSpPr>
            <p:spPr>
              <a:xfrm>
                <a:off x="77597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9" name="Freeform 83"/>
              <p:cNvSpPr/>
              <p:nvPr/>
            </p:nvSpPr>
            <p:spPr>
              <a:xfrm>
                <a:off x="67246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0" name="Freeform 84"/>
              <p:cNvSpPr/>
              <p:nvPr/>
            </p:nvSpPr>
            <p:spPr>
              <a:xfrm>
                <a:off x="79629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1" name="Freeform 85"/>
              <p:cNvSpPr/>
              <p:nvPr/>
            </p:nvSpPr>
            <p:spPr>
              <a:xfrm>
                <a:off x="69278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2" name="Freeform 86"/>
              <p:cNvSpPr/>
              <p:nvPr/>
            </p:nvSpPr>
            <p:spPr>
              <a:xfrm>
                <a:off x="81724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3" name="Freeform 87"/>
              <p:cNvSpPr/>
              <p:nvPr/>
            </p:nvSpPr>
            <p:spPr>
              <a:xfrm>
                <a:off x="71374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4" name="Freeform 88"/>
              <p:cNvSpPr/>
              <p:nvPr/>
            </p:nvSpPr>
            <p:spPr>
              <a:xfrm>
                <a:off x="83820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5" name="Freeform 89"/>
              <p:cNvSpPr/>
              <p:nvPr/>
            </p:nvSpPr>
            <p:spPr>
              <a:xfrm>
                <a:off x="73469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6" name="Freeform 90"/>
              <p:cNvSpPr/>
              <p:nvPr/>
            </p:nvSpPr>
            <p:spPr>
              <a:xfrm>
                <a:off x="85915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7" name="Freeform 91"/>
              <p:cNvSpPr/>
              <p:nvPr/>
            </p:nvSpPr>
            <p:spPr>
              <a:xfrm>
                <a:off x="75565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8" name="Freeform 92"/>
              <p:cNvSpPr/>
              <p:nvPr/>
            </p:nvSpPr>
            <p:spPr>
              <a:xfrm>
                <a:off x="88011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9" name="Freeform 93"/>
              <p:cNvSpPr/>
              <p:nvPr/>
            </p:nvSpPr>
            <p:spPr>
              <a:xfrm>
                <a:off x="77660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0" name="Freeform 95"/>
              <p:cNvSpPr/>
              <p:nvPr/>
            </p:nvSpPr>
            <p:spPr>
              <a:xfrm>
                <a:off x="79756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1" name="Freeform 96"/>
              <p:cNvSpPr/>
              <p:nvPr/>
            </p:nvSpPr>
            <p:spPr>
              <a:xfrm>
                <a:off x="8185150" y="-1274796"/>
                <a:ext cx="958850" cy="962025"/>
              </a:xfrm>
              <a:custGeom>
                <a:avLst/>
                <a:gdLst/>
                <a:ahLst/>
                <a:cxnLst>
                  <a:cxn ang="0">
                    <a:pos x="70" y="606"/>
                  </a:cxn>
                  <a:cxn ang="0">
                    <a:pos x="604" y="72"/>
                  </a:cxn>
                  <a:cxn ang="0">
                    <a:pos x="604" y="0"/>
                  </a:cxn>
                  <a:cxn ang="0">
                    <a:pos x="0" y="604"/>
                  </a:cxn>
                  <a:cxn ang="0">
                    <a:pos x="70" y="606"/>
                  </a:cxn>
                </a:cxnLst>
                <a:rect l="0" t="0" r="r" b="b"/>
                <a:pathLst>
                  <a:path w="604" h="606">
                    <a:moveTo>
                      <a:pt x="70" y="606"/>
                    </a:moveTo>
                    <a:lnTo>
                      <a:pt x="604" y="72"/>
                    </a:lnTo>
                    <a:lnTo>
                      <a:pt x="604" y="0"/>
                    </a:lnTo>
                    <a:lnTo>
                      <a:pt x="0" y="604"/>
                    </a:lnTo>
                    <a:lnTo>
                      <a:pt x="70" y="606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2" name="Freeform 97"/>
              <p:cNvSpPr/>
              <p:nvPr/>
            </p:nvSpPr>
            <p:spPr>
              <a:xfrm>
                <a:off x="8394700" y="-1065246"/>
                <a:ext cx="749300" cy="752475"/>
              </a:xfrm>
              <a:custGeom>
                <a:avLst/>
                <a:gdLst/>
                <a:ahLst/>
                <a:cxnLst>
                  <a:cxn ang="0">
                    <a:pos x="70" y="474"/>
                  </a:cxn>
                  <a:cxn ang="0">
                    <a:pos x="472" y="72"/>
                  </a:cxn>
                  <a:cxn ang="0">
                    <a:pos x="472" y="0"/>
                  </a:cxn>
                  <a:cxn ang="0">
                    <a:pos x="0" y="472"/>
                  </a:cxn>
                  <a:cxn ang="0">
                    <a:pos x="70" y="474"/>
                  </a:cxn>
                </a:cxnLst>
                <a:rect l="0" t="0" r="r" b="b"/>
                <a:pathLst>
                  <a:path w="472" h="474">
                    <a:moveTo>
                      <a:pt x="70" y="474"/>
                    </a:moveTo>
                    <a:lnTo>
                      <a:pt x="472" y="72"/>
                    </a:lnTo>
                    <a:lnTo>
                      <a:pt x="472" y="0"/>
                    </a:lnTo>
                    <a:lnTo>
                      <a:pt x="0" y="472"/>
                    </a:lnTo>
                    <a:lnTo>
                      <a:pt x="70" y="47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3" name="Freeform 98"/>
              <p:cNvSpPr/>
              <p:nvPr/>
            </p:nvSpPr>
            <p:spPr>
              <a:xfrm>
                <a:off x="8604250" y="-855696"/>
                <a:ext cx="539750" cy="542925"/>
              </a:xfrm>
              <a:custGeom>
                <a:avLst/>
                <a:gdLst/>
                <a:ahLst/>
                <a:cxnLst>
                  <a:cxn ang="0">
                    <a:pos x="70" y="342"/>
                  </a:cxn>
                  <a:cxn ang="0">
                    <a:pos x="340" y="72"/>
                  </a:cxn>
                  <a:cxn ang="0">
                    <a:pos x="340" y="0"/>
                  </a:cxn>
                  <a:cxn ang="0">
                    <a:pos x="0" y="340"/>
                  </a:cxn>
                  <a:cxn ang="0">
                    <a:pos x="70" y="342"/>
                  </a:cxn>
                </a:cxnLst>
                <a:rect l="0" t="0" r="r" b="b"/>
                <a:pathLst>
                  <a:path w="340" h="342">
                    <a:moveTo>
                      <a:pt x="70" y="342"/>
                    </a:moveTo>
                    <a:lnTo>
                      <a:pt x="340" y="72"/>
                    </a:lnTo>
                    <a:lnTo>
                      <a:pt x="340" y="0"/>
                    </a:lnTo>
                    <a:lnTo>
                      <a:pt x="0" y="340"/>
                    </a:lnTo>
                    <a:lnTo>
                      <a:pt x="70" y="34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4" name="Freeform 99"/>
              <p:cNvSpPr/>
              <p:nvPr/>
            </p:nvSpPr>
            <p:spPr>
              <a:xfrm>
                <a:off x="8813800" y="-646146"/>
                <a:ext cx="330200" cy="333375"/>
              </a:xfrm>
              <a:custGeom>
                <a:avLst/>
                <a:gdLst/>
                <a:ahLst/>
                <a:cxnLst>
                  <a:cxn ang="0">
                    <a:pos x="70" y="210"/>
                  </a:cxn>
                  <a:cxn ang="0">
                    <a:pos x="208" y="72"/>
                  </a:cxn>
                  <a:cxn ang="0">
                    <a:pos x="208" y="0"/>
                  </a:cxn>
                  <a:cxn ang="0">
                    <a:pos x="0" y="208"/>
                  </a:cxn>
                  <a:cxn ang="0">
                    <a:pos x="70" y="210"/>
                  </a:cxn>
                </a:cxnLst>
                <a:rect l="0" t="0" r="r" b="b"/>
                <a:pathLst>
                  <a:path w="208" h="210">
                    <a:moveTo>
                      <a:pt x="70" y="210"/>
                    </a:moveTo>
                    <a:lnTo>
                      <a:pt x="208" y="72"/>
                    </a:lnTo>
                    <a:lnTo>
                      <a:pt x="208" y="0"/>
                    </a:lnTo>
                    <a:lnTo>
                      <a:pt x="0" y="208"/>
                    </a:lnTo>
                    <a:lnTo>
                      <a:pt x="70" y="21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5" name="Freeform 100"/>
              <p:cNvSpPr/>
              <p:nvPr/>
            </p:nvSpPr>
            <p:spPr>
              <a:xfrm>
                <a:off x="9023350" y="-436596"/>
                <a:ext cx="120650" cy="123825"/>
              </a:xfrm>
              <a:custGeom>
                <a:avLst/>
                <a:gdLst/>
                <a:ahLst/>
                <a:cxnLst>
                  <a:cxn ang="0">
                    <a:pos x="70" y="78"/>
                  </a:cxn>
                  <a:cxn ang="0">
                    <a:pos x="76" y="72"/>
                  </a:cxn>
                  <a:cxn ang="0">
                    <a:pos x="76" y="0"/>
                  </a:cxn>
                  <a:cxn ang="0">
                    <a:pos x="0" y="76"/>
                  </a:cxn>
                  <a:cxn ang="0">
                    <a:pos x="70" y="78"/>
                  </a:cxn>
                </a:cxnLst>
                <a:rect l="0" t="0" r="r" b="b"/>
                <a:pathLst>
                  <a:path w="76" h="78">
                    <a:moveTo>
                      <a:pt x="70" y="78"/>
                    </a:moveTo>
                    <a:lnTo>
                      <a:pt x="76" y="72"/>
                    </a:lnTo>
                    <a:lnTo>
                      <a:pt x="76" y="0"/>
                    </a:lnTo>
                    <a:lnTo>
                      <a:pt x="0" y="76"/>
                    </a:lnTo>
                    <a:lnTo>
                      <a:pt x="70" y="78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0" name="직사각형 9"/>
            <p:cNvSpPr/>
            <p:nvPr/>
          </p:nvSpPr>
          <p:spPr>
            <a:xfrm>
              <a:off x="7858148" y="4500570"/>
              <a:ext cx="1285852" cy="782686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1" y="5286388"/>
              <a:ext cx="9143999" cy="1571612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25000"/>
                    <a:lumOff val="7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7858148" y="5286388"/>
              <a:ext cx="1285200" cy="1571611"/>
            </a:xfrm>
            <a:prstGeom prst="rect">
              <a:avLst/>
            </a:prstGeom>
            <a:solidFill>
              <a:schemeClr val="tx1">
                <a:lumMod val="10000"/>
                <a:lumOff val="9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cxnSp>
          <p:nvCxnSpPr>
            <p:cNvPr id="13" name="직선 연결선 12"/>
            <p:cNvCxnSpPr/>
            <p:nvPr/>
          </p:nvCxnSpPr>
          <p:spPr>
            <a:xfrm>
              <a:off x="0" y="5260803"/>
              <a:ext cx="9144000" cy="1588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43658" y="3537860"/>
            <a:ext cx="7305621" cy="858614"/>
          </a:xfrm>
        </p:spPr>
        <p:txBody>
          <a:bodyPr/>
          <a:lstStyle>
            <a:lvl1pPr algn="l">
              <a:defRPr sz="44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44286" y="3030886"/>
            <a:ext cx="7326085" cy="469552"/>
          </a:xfrm>
        </p:spPr>
        <p:txBody>
          <a:bodyPr anchor="ctr">
            <a:noAutofit/>
          </a:bodyPr>
          <a:lstStyle>
            <a:lvl1pPr marL="0" indent="0" algn="l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부제목 스타일 편집</a:t>
            </a:r>
          </a:p>
        </p:txBody>
      </p:sp>
      <p:sp>
        <p:nvSpPr>
          <p:cNvPr id="106" name="날짜 개체 틀 3"/>
          <p:cNvSpPr>
            <a:spLocks noGrp="1"/>
          </p:cNvSpPr>
          <p:nvPr>
            <p:ph type="dt" sz="half" idx="10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8D7A7C4-C82A-4D21-9AB0-F0C5A1D3EF09}" type="datetimeFigureOut">
              <a:rPr lang="ko-KR" altLang="en-US"/>
              <a:pPr/>
              <a:t>2016-11-13</a:t>
            </a:fld>
            <a:endParaRPr lang="ko-KR" altLang="en-US"/>
          </a:p>
        </p:txBody>
      </p:sp>
      <p:sp>
        <p:nvSpPr>
          <p:cNvPr id="10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08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간지" type="objOnly" preserve="1">
  <p:cSld name="간지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" y="6286520"/>
            <a:ext cx="9143999" cy="57148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grpSp>
        <p:nvGrpSpPr>
          <p:cNvPr id="7" name="그룹 234"/>
          <p:cNvGrpSpPr/>
          <p:nvPr/>
        </p:nvGrpSpPr>
        <p:grpSpPr>
          <a:xfrm>
            <a:off x="0" y="4643450"/>
            <a:ext cx="9093207" cy="1571633"/>
            <a:chOff x="0" y="-1357346"/>
            <a:chExt cx="9144000" cy="1044575"/>
          </a:xfrm>
          <a:solidFill>
            <a:schemeClr val="tx2">
              <a:lumMod val="20000"/>
              <a:lumOff val="80000"/>
              <a:alpha val="49000"/>
            </a:schemeClr>
          </a:solidFill>
        </p:grpSpPr>
        <p:sp>
          <p:nvSpPr>
            <p:cNvPr id="8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0" name="직사각형 99"/>
          <p:cNvSpPr/>
          <p:nvPr/>
        </p:nvSpPr>
        <p:spPr>
          <a:xfrm>
            <a:off x="7858148" y="-1"/>
            <a:ext cx="1285852" cy="464457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1" name="직사각형 100"/>
          <p:cNvSpPr/>
          <p:nvPr/>
        </p:nvSpPr>
        <p:spPr>
          <a:xfrm>
            <a:off x="7858148" y="4630057"/>
            <a:ext cx="1285852" cy="16512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cxnSp>
        <p:nvCxnSpPr>
          <p:cNvPr id="102" name="직선 연결선 101"/>
          <p:cNvCxnSpPr/>
          <p:nvPr/>
        </p:nvCxnSpPr>
        <p:spPr>
          <a:xfrm>
            <a:off x="0" y="6256360"/>
            <a:ext cx="9144000" cy="158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직사각형 102"/>
          <p:cNvSpPr/>
          <p:nvPr/>
        </p:nvSpPr>
        <p:spPr>
          <a:xfrm>
            <a:off x="7872549" y="6286520"/>
            <a:ext cx="1271451" cy="571480"/>
          </a:xfrm>
          <a:prstGeom prst="rect">
            <a:avLst/>
          </a:prstGeom>
          <a:solidFill>
            <a:schemeClr val="tx1">
              <a:lumMod val="10000"/>
              <a:lumOff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28596" y="4714884"/>
            <a:ext cx="7358114" cy="1470025"/>
          </a:xfrm>
        </p:spPr>
        <p:txBody>
          <a:bodyPr/>
          <a:lstStyle>
            <a:lvl1pPr>
              <a:defRPr sz="44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4" name="날짜 개체 틀 3"/>
          <p:cNvSpPr>
            <a:spLocks noGrp="1"/>
          </p:cNvSpPr>
          <p:nvPr>
            <p:ph type="dt" sz="half" idx="10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8D7A7C4-C82A-4D21-9AB0-F0C5A1D3EF09}" type="datetimeFigureOut">
              <a:rPr lang="ko-KR" altLang="en-US"/>
              <a:pPr/>
              <a:t>2016-11-13</a:t>
            </a:fld>
            <a:endParaRPr lang="ko-KR" altLang="en-US"/>
          </a:p>
        </p:txBody>
      </p:sp>
      <p:sp>
        <p:nvSpPr>
          <p:cNvPr id="10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0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2" y="1214422"/>
            <a:ext cx="1306288" cy="5628251"/>
            <a:chOff x="2" y="1214422"/>
            <a:chExt cx="1306288" cy="5546291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8" name="Freeform 8"/>
            <p:cNvSpPr/>
            <p:nvPr/>
          </p:nvSpPr>
          <p:spPr>
            <a:xfrm rot="16200000">
              <a:off x="-54438" y="6692016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 rot="16200000">
              <a:off x="23393" y="6625284"/>
              <a:ext cx="119980" cy="15087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 rot="16200000">
              <a:off x="-54438" y="6483630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 rot="16200000">
              <a:off x="50225" y="6390065"/>
              <a:ext cx="328366" cy="41293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 rot="16200000">
              <a:off x="-54438" y="6275244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 rot="16200000">
              <a:off x="77058" y="6154846"/>
              <a:ext cx="536752" cy="674981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 rot="16200000">
              <a:off x="-54438" y="6066858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 rot="16200000">
              <a:off x="103891" y="5919627"/>
              <a:ext cx="745138" cy="937033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Freeform 17"/>
            <p:cNvSpPr/>
            <p:nvPr/>
          </p:nvSpPr>
          <p:spPr>
            <a:xfrm rot="16200000">
              <a:off x="130724" y="5684409"/>
              <a:ext cx="953524" cy="1199084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Freeform 19"/>
            <p:cNvSpPr/>
            <p:nvPr/>
          </p:nvSpPr>
          <p:spPr>
            <a:xfrm rot="16200000">
              <a:off x="85634" y="552111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42"/>
            <p:cNvSpPr/>
            <p:nvPr/>
          </p:nvSpPr>
          <p:spPr>
            <a:xfrm rot="16200000">
              <a:off x="-54438" y="658013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Freeform 44"/>
            <p:cNvSpPr/>
            <p:nvPr/>
          </p:nvSpPr>
          <p:spPr>
            <a:xfrm rot="16200000">
              <a:off x="-54438" y="637175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Freeform 46"/>
            <p:cNvSpPr/>
            <p:nvPr/>
          </p:nvSpPr>
          <p:spPr>
            <a:xfrm rot="16200000">
              <a:off x="-54438" y="616336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48"/>
            <p:cNvSpPr/>
            <p:nvPr/>
          </p:nvSpPr>
          <p:spPr>
            <a:xfrm rot="16200000">
              <a:off x="-54438" y="595498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Freeform 50"/>
            <p:cNvSpPr/>
            <p:nvPr/>
          </p:nvSpPr>
          <p:spPr>
            <a:xfrm rot="16200000">
              <a:off x="-54438" y="574659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52"/>
            <p:cNvSpPr/>
            <p:nvPr/>
          </p:nvSpPr>
          <p:spPr>
            <a:xfrm rot="16200000">
              <a:off x="-54438" y="553820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Freeform 54"/>
            <p:cNvSpPr/>
            <p:nvPr/>
          </p:nvSpPr>
          <p:spPr>
            <a:xfrm rot="16200000">
              <a:off x="-54438" y="544605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55"/>
            <p:cNvSpPr/>
            <p:nvPr/>
          </p:nvSpPr>
          <p:spPr>
            <a:xfrm rot="16200000">
              <a:off x="85634" y="531708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Freeform 56"/>
            <p:cNvSpPr/>
            <p:nvPr/>
          </p:nvSpPr>
          <p:spPr>
            <a:xfrm rot="16200000">
              <a:off x="-54438" y="523766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Freeform 57"/>
            <p:cNvSpPr/>
            <p:nvPr/>
          </p:nvSpPr>
          <p:spPr>
            <a:xfrm rot="16200000">
              <a:off x="85634" y="5108696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58"/>
            <p:cNvSpPr/>
            <p:nvPr/>
          </p:nvSpPr>
          <p:spPr>
            <a:xfrm rot="16200000">
              <a:off x="-54438" y="502928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59"/>
            <p:cNvSpPr/>
            <p:nvPr/>
          </p:nvSpPr>
          <p:spPr>
            <a:xfrm rot="16200000">
              <a:off x="85634" y="4900310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60"/>
            <p:cNvSpPr/>
            <p:nvPr/>
          </p:nvSpPr>
          <p:spPr>
            <a:xfrm rot="16200000">
              <a:off x="-54438" y="482089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61"/>
            <p:cNvSpPr/>
            <p:nvPr/>
          </p:nvSpPr>
          <p:spPr>
            <a:xfrm rot="16200000">
              <a:off x="85634" y="4691924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62"/>
            <p:cNvSpPr/>
            <p:nvPr/>
          </p:nvSpPr>
          <p:spPr>
            <a:xfrm rot="16200000">
              <a:off x="-54438" y="461251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63"/>
            <p:cNvSpPr/>
            <p:nvPr/>
          </p:nvSpPr>
          <p:spPr>
            <a:xfrm rot="16200000">
              <a:off x="85634" y="4483538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Freeform 64"/>
            <p:cNvSpPr/>
            <p:nvPr/>
          </p:nvSpPr>
          <p:spPr>
            <a:xfrm rot="16200000">
              <a:off x="-54438" y="440412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Freeform 65"/>
            <p:cNvSpPr/>
            <p:nvPr/>
          </p:nvSpPr>
          <p:spPr>
            <a:xfrm rot="16200000">
              <a:off x="85634" y="427515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Freeform 66"/>
            <p:cNvSpPr/>
            <p:nvPr/>
          </p:nvSpPr>
          <p:spPr>
            <a:xfrm rot="16200000">
              <a:off x="-54438" y="419573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67"/>
            <p:cNvSpPr/>
            <p:nvPr/>
          </p:nvSpPr>
          <p:spPr>
            <a:xfrm rot="16200000">
              <a:off x="85634" y="4066766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68"/>
            <p:cNvSpPr/>
            <p:nvPr/>
          </p:nvSpPr>
          <p:spPr>
            <a:xfrm rot="16200000">
              <a:off x="-54438" y="398735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69"/>
            <p:cNvSpPr/>
            <p:nvPr/>
          </p:nvSpPr>
          <p:spPr>
            <a:xfrm rot="16200000">
              <a:off x="85634" y="3858380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70"/>
            <p:cNvSpPr/>
            <p:nvPr/>
          </p:nvSpPr>
          <p:spPr>
            <a:xfrm rot="16200000">
              <a:off x="-54438" y="377896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Freeform 71"/>
            <p:cNvSpPr/>
            <p:nvPr/>
          </p:nvSpPr>
          <p:spPr>
            <a:xfrm rot="16200000">
              <a:off x="85634" y="3649994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Freeform 72"/>
            <p:cNvSpPr/>
            <p:nvPr/>
          </p:nvSpPr>
          <p:spPr>
            <a:xfrm rot="16200000">
              <a:off x="-54438" y="357058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73"/>
            <p:cNvSpPr/>
            <p:nvPr/>
          </p:nvSpPr>
          <p:spPr>
            <a:xfrm rot="16200000">
              <a:off x="85634" y="3441608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Freeform 74"/>
            <p:cNvSpPr/>
            <p:nvPr/>
          </p:nvSpPr>
          <p:spPr>
            <a:xfrm rot="16200000">
              <a:off x="-54438" y="336219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Freeform 75"/>
            <p:cNvSpPr/>
            <p:nvPr/>
          </p:nvSpPr>
          <p:spPr>
            <a:xfrm rot="16200000">
              <a:off x="85634" y="323322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Freeform 76"/>
            <p:cNvSpPr/>
            <p:nvPr/>
          </p:nvSpPr>
          <p:spPr>
            <a:xfrm rot="16200000">
              <a:off x="-54438" y="315380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Freeform 77"/>
            <p:cNvSpPr/>
            <p:nvPr/>
          </p:nvSpPr>
          <p:spPr>
            <a:xfrm rot="16200000">
              <a:off x="85634" y="3024836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78"/>
            <p:cNvSpPr/>
            <p:nvPr/>
          </p:nvSpPr>
          <p:spPr>
            <a:xfrm rot="16200000">
              <a:off x="-54438" y="294542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Freeform 79"/>
            <p:cNvSpPr/>
            <p:nvPr/>
          </p:nvSpPr>
          <p:spPr>
            <a:xfrm rot="16200000">
              <a:off x="85634" y="2816450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Freeform 80"/>
            <p:cNvSpPr/>
            <p:nvPr/>
          </p:nvSpPr>
          <p:spPr>
            <a:xfrm rot="16200000">
              <a:off x="-54438" y="273703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Freeform 81"/>
            <p:cNvSpPr/>
            <p:nvPr/>
          </p:nvSpPr>
          <p:spPr>
            <a:xfrm rot="16200000">
              <a:off x="85634" y="2608064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Freeform 82"/>
            <p:cNvSpPr/>
            <p:nvPr/>
          </p:nvSpPr>
          <p:spPr>
            <a:xfrm rot="16200000">
              <a:off x="-54438" y="2528652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Freeform 83"/>
            <p:cNvSpPr/>
            <p:nvPr/>
          </p:nvSpPr>
          <p:spPr>
            <a:xfrm rot="16200000">
              <a:off x="85634" y="2399679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Freeform 84"/>
            <p:cNvSpPr/>
            <p:nvPr/>
          </p:nvSpPr>
          <p:spPr>
            <a:xfrm rot="16200000">
              <a:off x="-54438" y="232658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Freeform 85"/>
            <p:cNvSpPr/>
            <p:nvPr/>
          </p:nvSpPr>
          <p:spPr>
            <a:xfrm rot="16200000">
              <a:off x="85634" y="2197607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86"/>
            <p:cNvSpPr/>
            <p:nvPr/>
          </p:nvSpPr>
          <p:spPr>
            <a:xfrm rot="16200000">
              <a:off x="-54438" y="211819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Freeform 87"/>
            <p:cNvSpPr/>
            <p:nvPr/>
          </p:nvSpPr>
          <p:spPr>
            <a:xfrm rot="16200000">
              <a:off x="85634" y="1989221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Freeform 88"/>
            <p:cNvSpPr/>
            <p:nvPr/>
          </p:nvSpPr>
          <p:spPr>
            <a:xfrm rot="16200000">
              <a:off x="-54438" y="190980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Freeform 89"/>
            <p:cNvSpPr/>
            <p:nvPr/>
          </p:nvSpPr>
          <p:spPr>
            <a:xfrm rot="16200000">
              <a:off x="85634" y="1780835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Freeform 90"/>
            <p:cNvSpPr/>
            <p:nvPr/>
          </p:nvSpPr>
          <p:spPr>
            <a:xfrm rot="16200000">
              <a:off x="-54438" y="170142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Freeform 91"/>
            <p:cNvSpPr/>
            <p:nvPr/>
          </p:nvSpPr>
          <p:spPr>
            <a:xfrm rot="16200000">
              <a:off x="85634" y="1572449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Freeform 92"/>
            <p:cNvSpPr/>
            <p:nvPr/>
          </p:nvSpPr>
          <p:spPr>
            <a:xfrm rot="16200000">
              <a:off x="-54438" y="149303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Freeform 93"/>
            <p:cNvSpPr/>
            <p:nvPr/>
          </p:nvSpPr>
          <p:spPr>
            <a:xfrm rot="16200000">
              <a:off x="85634" y="1364063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Freeform 95"/>
            <p:cNvSpPr/>
            <p:nvPr/>
          </p:nvSpPr>
          <p:spPr>
            <a:xfrm rot="16200000">
              <a:off x="85634" y="1155677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Freeform 96"/>
            <p:cNvSpPr/>
            <p:nvPr/>
          </p:nvSpPr>
          <p:spPr>
            <a:xfrm rot="16200000">
              <a:off x="228000" y="1089659"/>
              <a:ext cx="953524" cy="120305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97"/>
            <p:cNvSpPr/>
            <p:nvPr/>
          </p:nvSpPr>
          <p:spPr>
            <a:xfrm rot="16200000">
              <a:off x="463219" y="1116493"/>
              <a:ext cx="745138" cy="941003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98"/>
            <p:cNvSpPr/>
            <p:nvPr/>
          </p:nvSpPr>
          <p:spPr>
            <a:xfrm rot="16200000">
              <a:off x="698438" y="1143329"/>
              <a:ext cx="536752" cy="678952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99"/>
            <p:cNvSpPr/>
            <p:nvPr/>
          </p:nvSpPr>
          <p:spPr>
            <a:xfrm rot="16200000">
              <a:off x="933657" y="1170168"/>
              <a:ext cx="328366" cy="416900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Freeform 100"/>
            <p:cNvSpPr/>
            <p:nvPr/>
          </p:nvSpPr>
          <p:spPr>
            <a:xfrm rot="16200000">
              <a:off x="1168875" y="1196987"/>
              <a:ext cx="119980" cy="154849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0" name="직사각형 69"/>
          <p:cNvSpPr/>
          <p:nvPr/>
        </p:nvSpPr>
        <p:spPr>
          <a:xfrm>
            <a:off x="0" y="-2"/>
            <a:ext cx="1308100" cy="121760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71" name="직사각형 70"/>
          <p:cNvSpPr/>
          <p:nvPr/>
        </p:nvSpPr>
        <p:spPr>
          <a:xfrm rot="16200000">
            <a:off x="-2107429" y="3393281"/>
            <a:ext cx="6858000" cy="714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72" name="제목 1"/>
          <p:cNvSpPr>
            <a:spLocks noGrp="1"/>
          </p:cNvSpPr>
          <p:nvPr>
            <p:ph type="title"/>
          </p:nvPr>
        </p:nvSpPr>
        <p:spPr>
          <a:xfrm>
            <a:off x="1714480" y="1000108"/>
            <a:ext cx="6858048" cy="1143000"/>
          </a:xfrm>
        </p:spPr>
        <p:txBody>
          <a:bodyPr/>
          <a:lstStyle>
            <a:lvl1pPr algn="l">
              <a:defRPr sz="36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74" name="텍스트 개체 틀 73"/>
          <p:cNvSpPr>
            <a:spLocks noGrp="1"/>
          </p:cNvSpPr>
          <p:nvPr>
            <p:ph type="body" sz="quarter" idx="15" hasCustomPrompt="1"/>
          </p:nvPr>
        </p:nvSpPr>
        <p:spPr>
          <a:xfrm>
            <a:off x="1714480" y="2286000"/>
            <a:ext cx="6858000" cy="3500438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ko-KR" altLang="en-US"/>
              <a:t>첫째 목차</a:t>
            </a:r>
          </a:p>
          <a:p>
            <a:pPr lvl="0"/>
            <a:r>
              <a:rPr lang="ko-KR" altLang="en-US"/>
              <a:t>둘째 목차</a:t>
            </a:r>
          </a:p>
          <a:p>
            <a:pPr lvl="0"/>
            <a:r>
              <a:rPr lang="ko-KR" altLang="en-US"/>
              <a:t>셋째 목차</a:t>
            </a:r>
          </a:p>
          <a:p>
            <a:pPr lvl="0"/>
            <a:r>
              <a:rPr lang="ko-KR" altLang="en-US"/>
              <a:t>넷째 목차</a:t>
            </a:r>
          </a:p>
          <a:p>
            <a:pPr lvl="0"/>
            <a:r>
              <a:rPr lang="ko-KR" altLang="en-US"/>
              <a:t>다섯째 목차</a:t>
            </a:r>
          </a:p>
          <a:p>
            <a:pPr lvl="0"/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2016-11-13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 rot="5400000">
            <a:off x="4786320" y="2500324"/>
            <a:ext cx="6858001" cy="1857356"/>
            <a:chOff x="0" y="-1357346"/>
            <a:chExt cx="9144000" cy="1044575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8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0" name="직사각형 99"/>
          <p:cNvSpPr/>
          <p:nvPr/>
        </p:nvSpPr>
        <p:spPr>
          <a:xfrm>
            <a:off x="2721" y="0"/>
            <a:ext cx="130629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3" name="직사각형 102"/>
          <p:cNvSpPr/>
          <p:nvPr/>
        </p:nvSpPr>
        <p:spPr>
          <a:xfrm>
            <a:off x="9013371" y="0"/>
            <a:ext cx="13062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1" name="세로 제목 1"/>
          <p:cNvSpPr>
            <a:spLocks noGrp="1"/>
          </p:cNvSpPr>
          <p:nvPr>
            <p:ph type="title" orient="vert"/>
          </p:nvPr>
        </p:nvSpPr>
        <p:spPr>
          <a:xfrm>
            <a:off x="7358082" y="274638"/>
            <a:ext cx="1328717" cy="5851525"/>
          </a:xfrm>
        </p:spPr>
        <p:txBody>
          <a:bodyPr vert="eaVert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04800" y="274638"/>
            <a:ext cx="6838968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8D85-D8F1-41B9-A412-4CA7948E60E2}" type="datetimeFigureOut">
              <a:rPr lang="ko-KR" altLang="en-US"/>
              <a:pPr/>
              <a:t>2016-11-13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7BFC-7AC6-48EA-B128-E54479BD4B7D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본문/내용" type="txOverObj" preserve="1">
  <p:cSld name="본문/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본문 개체 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6028" y="3984220"/>
            <a:ext cx="8229600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lvl="0"/>
            <a:fld id="{D8D7A7C4-C82A-4D21-9AB0-F0C5A1D3EF09}" type="datetimeFigureOut">
              <a:rPr lang="ko-KR" altLang="en-US"/>
              <a:pPr lvl="0"/>
              <a:t>2016-11-13</a:t>
            </a:fld>
            <a:endParaRPr lang="ko-KR" altLang="en-US"/>
          </a:p>
        </p:txBody>
      </p:sp>
      <p:sp>
        <p:nvSpPr>
          <p:cNvPr id="11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lvl="0"/>
            <a:endParaRPr lang="ko-KR" altLang="en-US"/>
          </a:p>
        </p:txBody>
      </p:sp>
      <p:sp>
        <p:nvSpPr>
          <p:cNvPr id="12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8pPr>
              <a:defRPr/>
            </a:lvl8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2016-11-13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2016-11-13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234"/>
          <p:cNvGrpSpPr/>
          <p:nvPr/>
        </p:nvGrpSpPr>
        <p:grpSpPr>
          <a:xfrm flipH="1" flipV="1">
            <a:off x="50793" y="351939"/>
            <a:ext cx="9093207" cy="1571633"/>
            <a:chOff x="0" y="-1357346"/>
            <a:chExt cx="9144000" cy="1044575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8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0" name="직사각형 99"/>
          <p:cNvSpPr/>
          <p:nvPr/>
        </p:nvSpPr>
        <p:spPr>
          <a:xfrm flipH="1">
            <a:off x="0" y="1928802"/>
            <a:ext cx="1285852" cy="492919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grpSp>
        <p:nvGrpSpPr>
          <p:cNvPr id="101" name="그룹 100"/>
          <p:cNvGrpSpPr/>
          <p:nvPr/>
        </p:nvGrpSpPr>
        <p:grpSpPr>
          <a:xfrm>
            <a:off x="0" y="285728"/>
            <a:ext cx="9144000" cy="1651237"/>
            <a:chOff x="0" y="576705"/>
            <a:chExt cx="9144000" cy="1651237"/>
          </a:xfrm>
        </p:grpSpPr>
        <p:sp>
          <p:nvSpPr>
            <p:cNvPr id="102" name="직사각형 101"/>
            <p:cNvSpPr/>
            <p:nvPr/>
          </p:nvSpPr>
          <p:spPr>
            <a:xfrm flipH="1">
              <a:off x="0" y="576705"/>
              <a:ext cx="1285852" cy="165123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cxnSp>
          <p:nvCxnSpPr>
            <p:cNvPr id="103" name="직선 연결선 102"/>
            <p:cNvCxnSpPr/>
            <p:nvPr/>
          </p:nvCxnSpPr>
          <p:spPr>
            <a:xfrm flipH="1" flipV="1">
              <a:off x="0" y="600051"/>
              <a:ext cx="9144000" cy="1588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그룹 103"/>
          <p:cNvGrpSpPr/>
          <p:nvPr/>
        </p:nvGrpSpPr>
        <p:grpSpPr>
          <a:xfrm>
            <a:off x="0" y="-1"/>
            <a:ext cx="9143999" cy="285729"/>
            <a:chOff x="0" y="-1"/>
            <a:chExt cx="9143999" cy="571480"/>
          </a:xfrm>
        </p:grpSpPr>
        <p:sp>
          <p:nvSpPr>
            <p:cNvPr id="105" name="직사각형 104"/>
            <p:cNvSpPr/>
            <p:nvPr/>
          </p:nvSpPr>
          <p:spPr>
            <a:xfrm flipH="1">
              <a:off x="0" y="-1"/>
              <a:ext cx="9143999" cy="571480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25000"/>
                    <a:lumOff val="7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직사각형 105"/>
            <p:cNvSpPr/>
            <p:nvPr/>
          </p:nvSpPr>
          <p:spPr>
            <a:xfrm flipH="1">
              <a:off x="0" y="-1"/>
              <a:ext cx="1271451" cy="571480"/>
            </a:xfrm>
            <a:prstGeom prst="rect">
              <a:avLst/>
            </a:prstGeom>
            <a:solidFill>
              <a:schemeClr val="tx1">
                <a:lumMod val="10000"/>
                <a:lumOff val="9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7" name="제목 1"/>
          <p:cNvSpPr>
            <a:spLocks noGrp="1"/>
          </p:cNvSpPr>
          <p:nvPr>
            <p:ph type="title"/>
          </p:nvPr>
        </p:nvSpPr>
        <p:spPr>
          <a:xfrm>
            <a:off x="1643042" y="3643303"/>
            <a:ext cx="6931670" cy="928705"/>
          </a:xfrm>
        </p:spPr>
        <p:txBody>
          <a:bodyPr anchor="t"/>
          <a:lstStyle>
            <a:lvl1pPr algn="r">
              <a:defRPr sz="4400" b="0" cap="all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8" name="텍스트 개체 틀 2"/>
          <p:cNvSpPr>
            <a:spLocks noGrp="1"/>
          </p:cNvSpPr>
          <p:nvPr>
            <p:ph type="body" idx="1"/>
          </p:nvPr>
        </p:nvSpPr>
        <p:spPr>
          <a:xfrm>
            <a:off x="1643043" y="3214686"/>
            <a:ext cx="6858048" cy="428617"/>
          </a:xfrm>
        </p:spPr>
        <p:txBody>
          <a:bodyPr anchor="b">
            <a:noAutofit/>
          </a:bodyPr>
          <a:lstStyle>
            <a:lvl1pPr marL="0" indent="0" algn="r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8D85-D8F1-41B9-A412-4CA7948E60E2}" type="datetimeFigureOut">
              <a:rPr lang="ko-KR" altLang="en-US"/>
              <a:pPr/>
              <a:t>2016-11-13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7BFC-7AC6-48EA-B128-E54479BD4B7D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33374" y="1314450"/>
            <a:ext cx="4157693" cy="496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6pPr>
            <a:lvl7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7pPr>
            <a:lvl8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8pPr>
            <a:lvl9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2932" y="1314450"/>
            <a:ext cx="4157693" cy="496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6pPr>
            <a:lvl7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7pPr>
            <a:lvl8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8pPr>
            <a:lvl9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2016-11-13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2016-11-13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6" name="표 개체 틀 2"/>
          <p:cNvSpPr>
            <a:spLocks noGrp="1" noTextEdit="1"/>
          </p:cNvSpPr>
          <p:nvPr>
            <p:ph type="tbl" sz="quarter" idx="13"/>
          </p:nvPr>
        </p:nvSpPr>
        <p:spPr>
          <a:xfrm>
            <a:off x="333375" y="1323134"/>
            <a:ext cx="8477250" cy="4953841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ko-KR" altLang="en-US"/>
              <a:t>표를 추가하려면 아이콘을 클릭하십시오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2016-11-13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6" name="내용 개체 틀 2"/>
          <p:cNvSpPr>
            <a:spLocks noGrp="1"/>
          </p:cNvSpPr>
          <p:nvPr>
            <p:ph sz="quarter" idx="1"/>
          </p:nvPr>
        </p:nvSpPr>
        <p:spPr>
          <a:xfrm>
            <a:off x="333375" y="1313963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내용 개체 틀 3"/>
          <p:cNvSpPr>
            <a:spLocks noGrp="1"/>
          </p:cNvSpPr>
          <p:nvPr>
            <p:ph sz="quarter" idx="2"/>
          </p:nvPr>
        </p:nvSpPr>
        <p:spPr>
          <a:xfrm>
            <a:off x="4648199" y="1313963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내용 개체 틀 4"/>
          <p:cNvSpPr>
            <a:spLocks noGrp="1"/>
          </p:cNvSpPr>
          <p:nvPr>
            <p:ph sz="quarter" idx="3"/>
          </p:nvPr>
        </p:nvSpPr>
        <p:spPr>
          <a:xfrm>
            <a:off x="332203" y="3938099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내용 개체 틀 5"/>
          <p:cNvSpPr>
            <a:spLocks noGrp="1"/>
          </p:cNvSpPr>
          <p:nvPr>
            <p:ph sz="quarter" idx="4"/>
          </p:nvPr>
        </p:nvSpPr>
        <p:spPr>
          <a:xfrm>
            <a:off x="4647027" y="3938099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/>
              <a:pPr/>
              <a:t>2016-11-13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그림 및 설명" type="picTx" preserve="1">
  <p:cSld name="그림 및 설명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234"/>
          <p:cNvGrpSpPr/>
          <p:nvPr/>
        </p:nvGrpSpPr>
        <p:grpSpPr>
          <a:xfrm>
            <a:off x="0" y="5286367"/>
            <a:ext cx="9144000" cy="1571633"/>
            <a:chOff x="0" y="-1357346"/>
            <a:chExt cx="9144000" cy="1044575"/>
          </a:xfrm>
          <a:solidFill>
            <a:schemeClr val="tx2">
              <a:lumMod val="20000"/>
              <a:lumOff val="80000"/>
              <a:alpha val="49000"/>
            </a:schemeClr>
          </a:solidFill>
        </p:grpSpPr>
        <p:sp>
          <p:nvSpPr>
            <p:cNvPr id="9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1" name="직사각형 100"/>
          <p:cNvSpPr/>
          <p:nvPr/>
        </p:nvSpPr>
        <p:spPr>
          <a:xfrm rot="5400000">
            <a:off x="4506685" y="2220687"/>
            <a:ext cx="130630" cy="9144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2" name="직사각형 101"/>
          <p:cNvSpPr/>
          <p:nvPr/>
        </p:nvSpPr>
        <p:spPr>
          <a:xfrm rot="5400000">
            <a:off x="4506685" y="-4506684"/>
            <a:ext cx="130630" cy="914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6510082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285852" y="1071546"/>
            <a:ext cx="6510082" cy="4114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85852" y="5338782"/>
            <a:ext cx="6510082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103" name="날짜 개체 틀 3"/>
          <p:cNvSpPr>
            <a:spLocks noGrp="1"/>
          </p:cNvSpPr>
          <p:nvPr>
            <p:ph type="dt" sz="half" idx="10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8D7A7C4-C82A-4D21-9AB0-F0C5A1D3EF09}" type="datetimeFigureOut">
              <a:rPr lang="ko-KR" altLang="en-US"/>
              <a:pPr/>
              <a:t>2016-11-13</a:t>
            </a:fld>
            <a:endParaRPr lang="ko-KR" altLang="en-US"/>
          </a:p>
        </p:txBody>
      </p:sp>
      <p:sp>
        <p:nvSpPr>
          <p:cNvPr id="104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05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분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/>
          <p:cNvGrpSpPr/>
          <p:nvPr/>
        </p:nvGrpSpPr>
        <p:grpSpPr>
          <a:xfrm>
            <a:off x="0" y="0"/>
            <a:ext cx="9144000" cy="1044575"/>
            <a:chOff x="0" y="-1357346"/>
            <a:chExt cx="9144000" cy="1044575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17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8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9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0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1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2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3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4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5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6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7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23850" y="123802"/>
            <a:ext cx="8477250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23850" y="1308100"/>
            <a:ext cx="8477250" cy="4960939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D8D7A7C4-C82A-4D21-9AB0-F0C5A1D3EF09}" type="datetimeFigureOut">
              <a:rPr lang="ko-KR" altLang="en-US"/>
              <a:pPr/>
              <a:t>2016-11-13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  <p:sp>
        <p:nvSpPr>
          <p:cNvPr id="120" name="직사각형 119"/>
          <p:cNvSpPr/>
          <p:nvPr/>
        </p:nvSpPr>
        <p:spPr>
          <a:xfrm>
            <a:off x="0" y="6727371"/>
            <a:ext cx="9158188" cy="130629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1" name="직사각형 120"/>
          <p:cNvSpPr/>
          <p:nvPr/>
        </p:nvSpPr>
        <p:spPr>
          <a:xfrm>
            <a:off x="0" y="-1"/>
            <a:ext cx="130629" cy="104502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</p:sldLayoutIdLst>
  <p:txStyles>
    <p:titleStyle>
      <a:lvl1pPr algn="l" defTabSz="9144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914400" rtl="0" eaLnBrk="1" latinLnBrk="1" hangingPunct="1">
        <a:spcBef>
          <a:spcPct val="20000"/>
        </a:spcBef>
        <a:buClr>
          <a:schemeClr val="tx2">
            <a:lumMod val="50000"/>
          </a:schemeClr>
        </a:buClr>
        <a:buSzPct val="100000"/>
        <a:buFont typeface="Arial"/>
        <a:buChar char="•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447675" indent="-2571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Wingdings"/>
        <a:buChar char="§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628650" indent="-1809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Wingdings"/>
        <a:buChar char="ü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809625" indent="-1809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Arial"/>
        <a:buChar char="–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990600" indent="-171450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Arial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160463" indent="-173038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 baseline="0">
          <a:solidFill>
            <a:schemeClr val="bg2">
              <a:lumMod val="25000"/>
            </a:schemeClr>
          </a:solidFill>
          <a:latin typeface="+mn-ea"/>
          <a:ea typeface="+mn-ea"/>
          <a:cs typeface="+mn-cs"/>
        </a:defRPr>
      </a:lvl6pPr>
      <a:lvl7pPr marL="1323975" indent="-163513" algn="l" defTabSz="70485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7pPr>
      <a:lvl8pPr marL="1524000" indent="-1809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8pPr>
      <a:lvl9pPr marL="1698625" indent="-17462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>
            <a:spLocks noGrp="1"/>
          </p:cNvSpPr>
          <p:nvPr>
            <p:ph type="ctrTitle"/>
          </p:nvPr>
        </p:nvSpPr>
        <p:spPr>
          <a:xfrm>
            <a:off x="544286" y="3033797"/>
            <a:ext cx="7304993" cy="1403329"/>
          </a:xfrm>
        </p:spPr>
        <p:txBody>
          <a:bodyPr/>
          <a:lstStyle/>
          <a:p>
            <a:r>
              <a:rPr lang="ko-KR" altLang="en-US" dirty="0" err="1"/>
              <a:t>벨사살의</a:t>
            </a:r>
            <a:r>
              <a:rPr lang="ko-KR" altLang="en-US" dirty="0"/>
              <a:t> 향연과 벽에 새겨진 이상한 글자(</a:t>
            </a:r>
            <a:r>
              <a:rPr lang="ko-KR" altLang="en-US" dirty="0" smtClean="0"/>
              <a:t>5:1</a:t>
            </a:r>
            <a:r>
              <a:rPr lang="en-US" altLang="ko-KR" dirty="0" smtClean="0"/>
              <a:t>0</a:t>
            </a:r>
            <a:r>
              <a:rPr lang="ko-KR" altLang="en-US" dirty="0" smtClean="0"/>
              <a:t>-31</a:t>
            </a:r>
            <a:r>
              <a:rPr lang="ko-KR" altLang="en-US" dirty="0"/>
              <a:t>)</a:t>
            </a:r>
          </a:p>
        </p:txBody>
      </p:sp>
      <p:sp>
        <p:nvSpPr>
          <p:cNvPr id="5" name="직사각형 4"/>
          <p:cNvSpPr>
            <a:spLocks noGrp="1"/>
          </p:cNvSpPr>
          <p:nvPr>
            <p:ph type="subTitle" idx="1"/>
          </p:nvPr>
        </p:nvSpPr>
        <p:spPr>
          <a:xfrm>
            <a:off x="544286" y="2492883"/>
            <a:ext cx="7326085" cy="469552"/>
          </a:xfrm>
        </p:spPr>
        <p:txBody>
          <a:bodyPr/>
          <a:lstStyle/>
          <a:p>
            <a:pPr algn="r"/>
            <a:r>
              <a:rPr lang="ko-KR" altLang="en-US"/>
              <a:t>4122045 이초롱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(3) 제3장면 : </a:t>
            </a:r>
            <a:r>
              <a:rPr lang="ko-KR" altLang="en-US" dirty="0" err="1"/>
              <a:t>다니엘에</a:t>
            </a:r>
            <a:r>
              <a:rPr lang="ko-KR" altLang="en-US" dirty="0"/>
              <a:t> 의한 신비한 글자의 의미 해석(13-29절)</a:t>
            </a:r>
          </a:p>
          <a:p>
            <a:pPr>
              <a:buClr>
                <a:srgbClr val="4F4E4E"/>
              </a:buClr>
              <a:buNone/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네가 </a:t>
            </a:r>
            <a:r>
              <a:rPr lang="ko-KR" altLang="en-US" dirty="0">
                <a:solidFill>
                  <a:schemeClr val="accent3"/>
                </a:solidFill>
              </a:rPr>
              <a:t>우리 부왕이 </a:t>
            </a:r>
            <a:r>
              <a:rPr lang="ko-KR" altLang="en-US" dirty="0" err="1">
                <a:solidFill>
                  <a:schemeClr val="accent3"/>
                </a:solidFill>
              </a:rPr>
              <a:t>유다에서</a:t>
            </a:r>
            <a:r>
              <a:rPr lang="ko-KR" altLang="en-US" dirty="0">
                <a:solidFill>
                  <a:schemeClr val="accent3"/>
                </a:solidFill>
              </a:rPr>
              <a:t> 사로잡아 온 유다 자손 중의 그 </a:t>
            </a:r>
            <a:r>
              <a:rPr lang="ko-KR" altLang="en-US" dirty="0" err="1">
                <a:solidFill>
                  <a:schemeClr val="accent3"/>
                </a:solidFill>
              </a:rPr>
              <a:t>다니엘이냐</a:t>
            </a:r>
            <a:r>
              <a:rPr lang="ko-KR" altLang="en-US" dirty="0" smtClean="0">
                <a:solidFill>
                  <a:schemeClr val="accent3"/>
                </a:solidFill>
              </a:rPr>
              <a:t>.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endParaRPr lang="ko-KR" altLang="en-US" dirty="0"/>
          </a:p>
          <a:p>
            <a:pPr>
              <a:buClr>
                <a:srgbClr val="4F4E4E"/>
              </a:buClr>
            </a:pPr>
            <a:r>
              <a:rPr lang="ko-KR" altLang="en-US" dirty="0"/>
              <a:t>이 질문은 왕이 </a:t>
            </a:r>
            <a:r>
              <a:rPr lang="ko-KR" altLang="en-US" dirty="0" err="1"/>
              <a:t>다니엘에</a:t>
            </a:r>
            <a:r>
              <a:rPr lang="ko-KR" altLang="en-US" dirty="0"/>
              <a:t> 대해 태후로부터 처음 들은 것이 아니라는 사실을 보여줌</a:t>
            </a:r>
          </a:p>
          <a:p>
            <a:pPr>
              <a:buClr>
                <a:srgbClr val="4F4E4E"/>
              </a:buClr>
            </a:pPr>
            <a:r>
              <a:rPr lang="ko-KR" altLang="en-US" dirty="0"/>
              <a:t>왕은 직접적으로 </a:t>
            </a:r>
            <a:r>
              <a:rPr lang="ko-KR" altLang="en-US" dirty="0" err="1"/>
              <a:t>다니엘의</a:t>
            </a:r>
            <a:r>
              <a:rPr lang="ko-KR" altLang="en-US" dirty="0"/>
              <a:t> 얼굴을 본 경험은 없지만, </a:t>
            </a:r>
            <a:r>
              <a:rPr lang="ko-KR" altLang="en-US" dirty="0" err="1">
                <a:solidFill>
                  <a:schemeClr val="accent6"/>
                </a:solidFill>
              </a:rPr>
              <a:t>다니엘의</a:t>
            </a:r>
            <a:r>
              <a:rPr lang="ko-KR" altLang="en-US" dirty="0">
                <a:solidFill>
                  <a:schemeClr val="accent6"/>
                </a:solidFill>
              </a:rPr>
              <a:t> 지혜로운 활약상에 대해 듣고 알고 있었을 것</a:t>
            </a:r>
            <a:endParaRPr lang="ko-KR" altLang="en-US" dirty="0"/>
          </a:p>
          <a:p>
            <a:pPr>
              <a:buClr>
                <a:srgbClr val="4F4E4E"/>
              </a:buClr>
            </a:pPr>
            <a:r>
              <a:rPr lang="ko-KR" altLang="en-US" dirty="0"/>
              <a:t>하지만 왕은 </a:t>
            </a:r>
            <a:r>
              <a:rPr lang="ko-KR" altLang="en-US" dirty="0" err="1"/>
              <a:t>다니엘이</a:t>
            </a:r>
            <a:r>
              <a:rPr lang="ko-KR" altLang="en-US" dirty="0"/>
              <a:t> </a:t>
            </a:r>
            <a:r>
              <a:rPr lang="ko-KR" altLang="en-US" dirty="0" err="1">
                <a:solidFill>
                  <a:schemeClr val="accent6"/>
                </a:solidFill>
              </a:rPr>
              <a:t>느부갓네살</a:t>
            </a:r>
            <a:r>
              <a:rPr lang="ko-KR" altLang="en-US" dirty="0">
                <a:solidFill>
                  <a:schemeClr val="accent6"/>
                </a:solidFill>
              </a:rPr>
              <a:t> 시절</a:t>
            </a:r>
            <a:r>
              <a:rPr lang="ko-KR" altLang="en-US" dirty="0"/>
              <a:t>에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바벨론 </a:t>
            </a:r>
            <a:r>
              <a:rPr lang="ko-KR" altLang="en-US" dirty="0">
                <a:solidFill>
                  <a:schemeClr val="accent3"/>
                </a:solidFill>
              </a:rPr>
              <a:t>모든 박사의 </a:t>
            </a:r>
            <a:r>
              <a:rPr lang="ko-KR" altLang="en-US" dirty="0" smtClean="0">
                <a:solidFill>
                  <a:schemeClr val="accent3"/>
                </a:solidFill>
              </a:rPr>
              <a:t>어른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으로 </a:t>
            </a:r>
            <a:r>
              <a:rPr lang="ko-KR" altLang="en-US" dirty="0"/>
              <a:t>임명된 사실은 모르고 있는 듯함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(3) 제3장면 : </a:t>
            </a:r>
            <a:r>
              <a:rPr lang="ko-KR" altLang="en-US" dirty="0" err="1"/>
              <a:t>다니엘에</a:t>
            </a:r>
            <a:r>
              <a:rPr lang="ko-KR" altLang="en-US" dirty="0"/>
              <a:t> 의한 신비한 글자의 의미 해석(13-29절)</a:t>
            </a:r>
          </a:p>
          <a:p>
            <a:pPr>
              <a:buClr>
                <a:srgbClr val="4F4E4E"/>
              </a:buClr>
            </a:pPr>
            <a:r>
              <a:rPr lang="ko-KR" altLang="en-US" dirty="0"/>
              <a:t>14절에서 왕은 태후가 들려준 </a:t>
            </a:r>
            <a:r>
              <a:rPr lang="ko-KR" altLang="en-US" dirty="0" err="1">
                <a:solidFill>
                  <a:schemeClr val="accent6"/>
                </a:solidFill>
              </a:rPr>
              <a:t>다니엘에</a:t>
            </a:r>
            <a:r>
              <a:rPr lang="ko-KR" altLang="en-US" dirty="0">
                <a:solidFill>
                  <a:schemeClr val="accent6"/>
                </a:solidFill>
              </a:rPr>
              <a:t> 대한 평가</a:t>
            </a:r>
            <a:r>
              <a:rPr lang="ko-KR" altLang="en-US" dirty="0"/>
              <a:t>를 다시 한번 반복 : </a:t>
            </a:r>
            <a:r>
              <a:rPr lang="ko-KR" altLang="en-US" dirty="0" err="1"/>
              <a:t>다니엘은</a:t>
            </a:r>
            <a:r>
              <a:rPr lang="ko-KR" altLang="en-US" dirty="0"/>
              <a:t>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신들의 영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과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명철과 </a:t>
            </a:r>
            <a:r>
              <a:rPr lang="ko-KR" altLang="en-US" dirty="0">
                <a:solidFill>
                  <a:schemeClr val="accent3"/>
                </a:solidFill>
              </a:rPr>
              <a:t>총명과 비상한 </a:t>
            </a:r>
            <a:r>
              <a:rPr lang="ko-KR" altLang="en-US" dirty="0" smtClean="0">
                <a:solidFill>
                  <a:schemeClr val="accent3"/>
                </a:solidFill>
              </a:rPr>
              <a:t>지혜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를 </a:t>
            </a:r>
            <a:r>
              <a:rPr lang="ko-KR" altLang="en-US" dirty="0"/>
              <a:t>소유하고 있는 자라는 것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/>
              <a:t>(3) 제3장면 : 다니엘에 의한 신비한 글자의 의미 해석(13-29절)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>
                <a:solidFill>
                  <a:schemeClr val="accent2"/>
                </a:solidFill>
              </a:rPr>
              <a:t>15 지금 여러 박사와 술객을 내 앞에 불러다가 그들로 이 글을 읽고 그 해석을 내게 알게 하라 하였으나 그들이 다 능히 그 해석을 내게 보이지 못하였느니라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>
                <a:solidFill>
                  <a:schemeClr val="accent2"/>
                </a:solidFill>
              </a:rPr>
              <a:t>16 내가 네게 대하여 들은즉 너는 해석을 잘하고 의문을 파한다 하도다 그런즉 이제 네가 이 글을 읽고 그 해석을 내게 알게 하면 네게 자주 옷을 입히고 금 사슬을 네 목에 드리우고 너로 나라의 세째 치리자를 삼으리라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/>
              <a:t>(3) 제3장면 : 다니엘에 의한 신비한 글자의 의미 해석(13-29절)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앞서 있었던 상황을 </a:t>
            </a:r>
            <a:r>
              <a:rPr lang="ko-KR" altLang="en-US">
                <a:solidFill>
                  <a:schemeClr val="accent6"/>
                </a:solidFill>
              </a:rPr>
              <a:t>동일하게 재진술</a:t>
            </a:r>
            <a:r>
              <a:rPr lang="ko-KR" altLang="en-US"/>
              <a:t>하고 있는 것은 한편으로는 </a:t>
            </a:r>
            <a:r>
              <a:rPr lang="ko-KR" altLang="en-US">
                <a:solidFill>
                  <a:schemeClr val="accent6"/>
                </a:solidFill>
              </a:rPr>
              <a:t>바벨론의 현자들이 갖고 있었던 지혜의 한계</a:t>
            </a:r>
            <a:r>
              <a:rPr lang="ko-KR" altLang="en-US"/>
              <a:t>를 부각시키기 위해서이며, 다른 한편으로는 그들과 대비되는 </a:t>
            </a:r>
            <a:r>
              <a:rPr lang="ko-KR" altLang="en-US">
                <a:solidFill>
                  <a:schemeClr val="accent6"/>
                </a:solidFill>
              </a:rPr>
              <a:t>탁월한 신적 능력을 소유한 다니엘의 지혜의 탁월성</a:t>
            </a:r>
            <a:r>
              <a:rPr lang="ko-KR" altLang="en-US"/>
              <a:t>을 암시하고자 하는 것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즉, 반복되고 있는 본문의 내용은 바벨론의 현자들이 기이한 글자를 판독하는 일에 실패했지만 </a:t>
            </a:r>
            <a:r>
              <a:rPr lang="ko-KR" altLang="en-US">
                <a:solidFill>
                  <a:schemeClr val="accent6"/>
                </a:solidFill>
              </a:rPr>
              <a:t>다니엘은 분명히 성공</a:t>
            </a:r>
            <a:r>
              <a:rPr lang="ko-KR" altLang="en-US"/>
              <a:t>할 수 있을 것이며, 다니엘은 성공에 대한 </a:t>
            </a:r>
            <a:r>
              <a:rPr lang="ko-KR" altLang="en-US">
                <a:solidFill>
                  <a:schemeClr val="accent6"/>
                </a:solidFill>
              </a:rPr>
              <a:t>상급</a:t>
            </a:r>
            <a:r>
              <a:rPr lang="ko-KR" altLang="en-US"/>
              <a:t>을 받게 될 것이라는 확신을 증거하고 있음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/>
              <a:t>(3) 제3장면 : 다니엘에 의한 신비한 글자의 의미 해석(13-29절)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>
                <a:solidFill>
                  <a:schemeClr val="accent2"/>
                </a:solidFill>
              </a:rPr>
              <a:t>17 다니엘이 왕에게 대답하여 가로되 왕의 예물은 왕이 스스로 취하시며 왕의 상급은 다른 사람에게 주옵소서 그럴 지라도 내가 왕을 위하여 이 글을 읽으며 그 해석을 아시게 하리이다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다니엘의 긴 답변이 시작되는데, 그의 어투는 </a:t>
            </a:r>
            <a:r>
              <a:rPr lang="ko-KR" altLang="en-US">
                <a:solidFill>
                  <a:schemeClr val="accent6"/>
                </a:solidFill>
              </a:rPr>
              <a:t>딱딱하고 거침</a:t>
            </a:r>
            <a:endParaRPr lang="ko-KR" altLang="en-US"/>
          </a:p>
          <a:p>
            <a:pPr>
              <a:buClr>
                <a:srgbClr val="4F4E4E"/>
              </a:buClr>
            </a:pPr>
            <a:r>
              <a:rPr lang="ko-KR" altLang="en-US"/>
              <a:t>다니엘은 왕에게 저자세를 취하기보다 </a:t>
            </a:r>
            <a:r>
              <a:rPr lang="ko-KR" altLang="en-US">
                <a:solidFill>
                  <a:schemeClr val="accent6"/>
                </a:solidFill>
              </a:rPr>
              <a:t>용감하고 과감함</a:t>
            </a:r>
            <a:endParaRPr lang="ko-KR" altLang="en-US"/>
          </a:p>
          <a:p>
            <a:pPr>
              <a:buClr>
                <a:srgbClr val="4F4E4E"/>
              </a:buClr>
            </a:pPr>
            <a:r>
              <a:rPr lang="ko-KR" altLang="en-US"/>
              <a:t>그의 모습은 왕 앞에 서 있는 </a:t>
            </a:r>
            <a:r>
              <a:rPr lang="ko-KR" altLang="en-US">
                <a:solidFill>
                  <a:schemeClr val="accent6"/>
                </a:solidFill>
              </a:rPr>
              <a:t>예언자의 모습</a:t>
            </a:r>
            <a:r>
              <a:rPr lang="ko-KR" altLang="en-US"/>
              <a:t> 같음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(3) 제3장면 : </a:t>
            </a:r>
            <a:r>
              <a:rPr lang="ko-KR" altLang="en-US" dirty="0" err="1"/>
              <a:t>다니엘에</a:t>
            </a:r>
            <a:r>
              <a:rPr lang="ko-KR" altLang="en-US" dirty="0"/>
              <a:t> 의한 신비한 글자의 의미 해석(13-29절)</a:t>
            </a:r>
          </a:p>
          <a:p>
            <a:pPr>
              <a:buClr>
                <a:srgbClr val="4F4E4E"/>
              </a:buClr>
              <a:buNone/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왕의 </a:t>
            </a:r>
            <a:r>
              <a:rPr lang="ko-KR" altLang="en-US" dirty="0">
                <a:solidFill>
                  <a:schemeClr val="accent3"/>
                </a:solidFill>
              </a:rPr>
              <a:t>예물은 왕이 스스로 취하시며 왕의 상급은 다른 사람에게 주옵소서</a:t>
            </a:r>
            <a:r>
              <a:rPr lang="ko-KR" altLang="en-US" dirty="0" smtClean="0">
                <a:solidFill>
                  <a:schemeClr val="accent3"/>
                </a:solidFill>
              </a:rPr>
              <a:t>.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endParaRPr lang="ko-KR" altLang="en-US" dirty="0"/>
          </a:p>
          <a:p>
            <a:pPr>
              <a:buClr>
                <a:srgbClr val="4F4E4E"/>
              </a:buClr>
            </a:pPr>
            <a:r>
              <a:rPr lang="ko-KR" altLang="en-US" dirty="0" err="1"/>
              <a:t>다니엘이</a:t>
            </a:r>
            <a:r>
              <a:rPr lang="ko-KR" altLang="en-US" dirty="0"/>
              <a:t> 상급을 거절한 것은 하나님이 전하라는 내용이 </a:t>
            </a:r>
            <a:r>
              <a:rPr lang="ko-KR" altLang="en-US" dirty="0" err="1"/>
              <a:t>무엇이든지간에</a:t>
            </a:r>
            <a:r>
              <a:rPr lang="ko-KR" altLang="en-US" dirty="0"/>
              <a:t> </a:t>
            </a:r>
            <a:r>
              <a:rPr lang="ko-KR" altLang="en-US" dirty="0">
                <a:solidFill>
                  <a:schemeClr val="accent6"/>
                </a:solidFill>
              </a:rPr>
              <a:t>참된 진리만을 선포</a:t>
            </a:r>
            <a:r>
              <a:rPr lang="ko-KR" altLang="en-US" dirty="0"/>
              <a:t>하겠다는 </a:t>
            </a:r>
            <a:r>
              <a:rPr lang="ko-KR" altLang="en-US" dirty="0">
                <a:solidFill>
                  <a:schemeClr val="accent6"/>
                </a:solidFill>
              </a:rPr>
              <a:t>결연한 신앙적 의지</a:t>
            </a:r>
            <a:r>
              <a:rPr lang="ko-KR" altLang="en-US" dirty="0"/>
              <a:t>를 보인 것</a:t>
            </a:r>
          </a:p>
          <a:p>
            <a:pPr>
              <a:buClr>
                <a:srgbClr val="4F4E4E"/>
              </a:buClr>
            </a:pPr>
            <a:r>
              <a:rPr lang="ko-KR" altLang="en-US" dirty="0" err="1"/>
              <a:t>다니엘은</a:t>
            </a:r>
            <a:r>
              <a:rPr lang="ko-KR" altLang="en-US" dirty="0"/>
              <a:t> 하나님으로부터 받은 계시를 그대로 전달하려는 </a:t>
            </a:r>
            <a:r>
              <a:rPr lang="ko-KR" altLang="en-US" dirty="0">
                <a:solidFill>
                  <a:schemeClr val="accent6"/>
                </a:solidFill>
              </a:rPr>
              <a:t>참된 예언자적 정신</a:t>
            </a:r>
            <a:r>
              <a:rPr lang="ko-KR" altLang="en-US" dirty="0"/>
              <a:t>을 소유하고 있는 자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(3) 제3장면 : </a:t>
            </a:r>
            <a:r>
              <a:rPr lang="ko-KR" altLang="en-US" dirty="0" err="1"/>
              <a:t>다니엘에</a:t>
            </a:r>
            <a:r>
              <a:rPr lang="ko-KR" altLang="en-US" dirty="0"/>
              <a:t> 의한 신비한 글자의 의미 해석(13-29절)</a:t>
            </a:r>
          </a:p>
          <a:p>
            <a:pPr>
              <a:buClr>
                <a:srgbClr val="4F4E4E"/>
              </a:buClr>
              <a:buNone/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그럴지라도 </a:t>
            </a:r>
            <a:r>
              <a:rPr lang="ko-KR" altLang="en-US" dirty="0">
                <a:solidFill>
                  <a:schemeClr val="accent3"/>
                </a:solidFill>
              </a:rPr>
              <a:t>내가 왕을 위하여 이 글을 읽으며 그 해석을 아시게 </a:t>
            </a:r>
            <a:r>
              <a:rPr lang="ko-KR" altLang="en-US" dirty="0" err="1">
                <a:solidFill>
                  <a:schemeClr val="accent3"/>
                </a:solidFill>
              </a:rPr>
              <a:t>하리이다</a:t>
            </a:r>
            <a:r>
              <a:rPr lang="ko-KR" altLang="en-US" dirty="0" smtClean="0">
                <a:solidFill>
                  <a:schemeClr val="accent3"/>
                </a:solidFill>
              </a:rPr>
              <a:t>.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endParaRPr lang="ko-KR" altLang="en-US" dirty="0"/>
          </a:p>
          <a:p>
            <a:pPr>
              <a:buClr>
                <a:srgbClr val="4F4E4E"/>
              </a:buClr>
            </a:pPr>
            <a:r>
              <a:rPr lang="ko-KR" altLang="en-US" dirty="0" err="1"/>
              <a:t>다니엘은</a:t>
            </a:r>
            <a:r>
              <a:rPr lang="ko-KR" altLang="en-US" dirty="0"/>
              <a:t> 자신의 부귀와 영예를 위해서가 아니라, </a:t>
            </a:r>
            <a:r>
              <a:rPr lang="en-US" altLang="ko-KR" dirty="0" smtClean="0">
                <a:solidFill>
                  <a:schemeClr val="accent6"/>
                </a:solidFill>
              </a:rPr>
              <a:t>‘</a:t>
            </a:r>
            <a:r>
              <a:rPr lang="ko-KR" altLang="en-US" dirty="0" smtClean="0">
                <a:solidFill>
                  <a:schemeClr val="accent6"/>
                </a:solidFill>
              </a:rPr>
              <a:t>왕을 위하여</a:t>
            </a:r>
            <a:r>
              <a:rPr lang="en-US" altLang="ko-KR" dirty="0" smtClean="0">
                <a:solidFill>
                  <a:schemeClr val="accent6"/>
                </a:solidFill>
              </a:rPr>
              <a:t>’</a:t>
            </a:r>
            <a:r>
              <a:rPr lang="ko-KR" altLang="en-US" dirty="0" smtClean="0"/>
              <a:t> </a:t>
            </a:r>
            <a:r>
              <a:rPr lang="ko-KR" altLang="en-US" dirty="0"/>
              <a:t>글자를 해독하기로 한 것</a:t>
            </a:r>
          </a:p>
          <a:p>
            <a:pPr>
              <a:buClr>
                <a:srgbClr val="4F4E4E"/>
              </a:buClr>
            </a:pPr>
            <a:r>
              <a:rPr lang="ko-KR" altLang="en-US" dirty="0"/>
              <a:t>이것은 </a:t>
            </a:r>
            <a:r>
              <a:rPr lang="ko-KR" altLang="en-US" dirty="0" err="1"/>
              <a:t>다니엘의</a:t>
            </a:r>
            <a:r>
              <a:rPr lang="ko-KR" altLang="en-US" dirty="0"/>
              <a:t> </a:t>
            </a:r>
            <a:r>
              <a:rPr lang="ko-KR" altLang="en-US" dirty="0">
                <a:solidFill>
                  <a:schemeClr val="accent6"/>
                </a:solidFill>
              </a:rPr>
              <a:t>성숙한 신앙</a:t>
            </a:r>
            <a:r>
              <a:rPr lang="ko-KR" altLang="en-US" dirty="0"/>
              <a:t>에서 비롯된 결단</a:t>
            </a:r>
          </a:p>
          <a:p>
            <a:pPr>
              <a:buClr>
                <a:srgbClr val="4F4E4E"/>
              </a:buClr>
            </a:pPr>
            <a:r>
              <a:rPr lang="ko-KR" altLang="en-US" dirty="0" err="1"/>
              <a:t>다니엘은</a:t>
            </a:r>
            <a:r>
              <a:rPr lang="ko-KR" altLang="en-US" dirty="0"/>
              <a:t> 왕궁 벽에 기록된 </a:t>
            </a:r>
            <a:r>
              <a:rPr lang="ko-KR" altLang="en-US" dirty="0">
                <a:solidFill>
                  <a:schemeClr val="accent6"/>
                </a:solidFill>
              </a:rPr>
              <a:t>신비한 글자를 해독</a:t>
            </a:r>
            <a:r>
              <a:rPr lang="ko-KR" altLang="en-US" dirty="0"/>
              <a:t>해 줌으로써 눈앞에 다가와 있는 </a:t>
            </a:r>
            <a:r>
              <a:rPr lang="ko-KR" altLang="en-US" dirty="0" err="1">
                <a:solidFill>
                  <a:schemeClr val="accent6"/>
                </a:solidFill>
              </a:rPr>
              <a:t>바벨론의</a:t>
            </a:r>
            <a:r>
              <a:rPr lang="ko-KR" altLang="en-US" dirty="0">
                <a:solidFill>
                  <a:schemeClr val="accent6"/>
                </a:solidFill>
              </a:rPr>
              <a:t> 멸망과 왕의 죽음을 예고</a:t>
            </a:r>
            <a:r>
              <a:rPr lang="ko-KR" altLang="en-US" dirty="0"/>
              <a:t>해 주고, 그에게 </a:t>
            </a:r>
            <a:r>
              <a:rPr lang="ko-KR" altLang="en-US" dirty="0">
                <a:solidFill>
                  <a:schemeClr val="accent6"/>
                </a:solidFill>
              </a:rPr>
              <a:t>회개의 기회</a:t>
            </a:r>
            <a:r>
              <a:rPr lang="ko-KR" altLang="en-US" dirty="0"/>
              <a:t>를 제공하려고 하고 있는 것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/>
              <a:t>(3) 제3장면 : 다니엘에 의한 신비한 글자의 의미 해석(13-29절)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>
                <a:solidFill>
                  <a:schemeClr val="accent2"/>
                </a:solidFill>
              </a:rPr>
              <a:t>18 왕이여 지극히 높으신 하나님이 왕의 부친 느부갓네살에게 나라와 큰 권세와 영광과 위엄을 주셨고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>
                <a:solidFill>
                  <a:schemeClr val="accent2"/>
                </a:solidFill>
              </a:rPr>
              <a:t>19 그에게 큰 권세를 주셨으므로 백성들과 나라들과 각 방언하는 자들이 그의 앞에서 떨며 두려워하였으며 그는 임의로 죽이며 임의로 살리며 임의로 높이며 임의로 낮추었더니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벨사살을 향한 다니엘의 대답은 한 편의 </a:t>
            </a:r>
            <a:r>
              <a:rPr lang="ko-KR" altLang="en-US">
                <a:solidFill>
                  <a:schemeClr val="accent6"/>
                </a:solidFill>
              </a:rPr>
              <a:t>교훈적 설교</a:t>
            </a:r>
            <a:endParaRPr lang="ko-KR" altLang="en-US"/>
          </a:p>
          <a:p>
            <a:pPr>
              <a:buClr>
                <a:srgbClr val="4F4E4E"/>
              </a:buClr>
            </a:pPr>
            <a:r>
              <a:rPr lang="ko-KR" altLang="en-US"/>
              <a:t>다니엘은 직설적으로 벨사살의 잘못을 지적하는 방식을 선택하지 않음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그렇게 하면 오히려 벨사살의 진노를 유발할 수도 있기 때문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/>
              <a:t>(3) 제3장면 : 다니엘에 의한 신비한 글자의 의미 해석(13-29절)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다니엘은 먼저 벨사살의 선왕 </a:t>
            </a:r>
            <a:r>
              <a:rPr lang="ko-KR" altLang="en-US">
                <a:solidFill>
                  <a:schemeClr val="accent6"/>
                </a:solidFill>
              </a:rPr>
              <a:t>느부갓네살</a:t>
            </a:r>
            <a:r>
              <a:rPr lang="ko-KR" altLang="en-US"/>
              <a:t>에 대해서 언급</a:t>
            </a:r>
          </a:p>
          <a:p>
            <a:pPr lvl="1">
              <a:buClr>
                <a:srgbClr val="4F4E4E"/>
              </a:buClr>
            </a:pPr>
            <a:r>
              <a:rPr lang="ko-KR" altLang="en-US"/>
              <a:t>이유 : 느부갓네살은 비록 위대한 왕이기는 했지만 그의 교만함으로 인하여 하나님의 무서운 심판을 받을 수밖에 없었다는 사실을 지적함으로써 </a:t>
            </a:r>
            <a:r>
              <a:rPr lang="ko-KR" altLang="en-US">
                <a:solidFill>
                  <a:schemeClr val="accent6"/>
                </a:solidFill>
              </a:rPr>
              <a:t>벨사살의 잘못된 모습과 다가오는 하나님의 심판을 간접적으로 일깨우기 위함</a:t>
            </a:r>
            <a:endParaRPr lang="ko-KR" altLang="en-US"/>
          </a:p>
          <a:p>
            <a:pPr lvl="0">
              <a:buClr>
                <a:srgbClr val="4F4E4E"/>
              </a:buClr>
            </a:pPr>
            <a:r>
              <a:rPr lang="ko-KR" altLang="en-US"/>
              <a:t>다니엘은 벨사살에게 느부갓네살이 비참하게 되었던 </a:t>
            </a:r>
            <a:r>
              <a:rPr lang="ko-KR" altLang="en-US">
                <a:solidFill>
                  <a:schemeClr val="accent6"/>
                </a:solidFill>
              </a:rPr>
              <a:t>이유</a:t>
            </a:r>
            <a:r>
              <a:rPr lang="ko-KR" altLang="en-US"/>
              <a:t>와 심판으로부터 회복될 수 있었던 </a:t>
            </a:r>
            <a:r>
              <a:rPr lang="ko-KR" altLang="en-US">
                <a:solidFill>
                  <a:schemeClr val="accent6"/>
                </a:solidFill>
              </a:rPr>
              <a:t>해결책</a:t>
            </a:r>
            <a:r>
              <a:rPr lang="ko-KR" altLang="en-US"/>
              <a:t>을 동시에 제시함으로써 그가 하나님의 무서운 징벌을 받게 되지 않기를 바라고 있었음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(3) 제3장면 : </a:t>
            </a:r>
            <a:r>
              <a:rPr lang="ko-KR" altLang="en-US" dirty="0" err="1"/>
              <a:t>다니엘에</a:t>
            </a:r>
            <a:r>
              <a:rPr lang="ko-KR" altLang="en-US" dirty="0"/>
              <a:t> 의한 신비한 글자의 의미 해석(13-29절)</a:t>
            </a:r>
          </a:p>
          <a:p>
            <a:pPr>
              <a:buClr>
                <a:srgbClr val="4F4E4E"/>
              </a:buClr>
              <a:buNone/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지극히 </a:t>
            </a:r>
            <a:r>
              <a:rPr lang="ko-KR" altLang="en-US" dirty="0">
                <a:solidFill>
                  <a:schemeClr val="accent3"/>
                </a:solidFill>
              </a:rPr>
              <a:t>높으신 하나님이 왕의 부친 </a:t>
            </a:r>
            <a:r>
              <a:rPr lang="ko-KR" altLang="en-US" dirty="0" err="1">
                <a:solidFill>
                  <a:schemeClr val="accent3"/>
                </a:solidFill>
              </a:rPr>
              <a:t>느부갓네살에게</a:t>
            </a:r>
            <a:r>
              <a:rPr lang="ko-KR" altLang="en-US" dirty="0">
                <a:solidFill>
                  <a:schemeClr val="accent3"/>
                </a:solidFill>
              </a:rPr>
              <a:t> 나라와 큰 권세와 영광과 위엄을 주신 </a:t>
            </a:r>
            <a:r>
              <a:rPr lang="ko-KR" altLang="en-US" dirty="0" smtClean="0">
                <a:solidFill>
                  <a:schemeClr val="accent3"/>
                </a:solidFill>
              </a:rPr>
              <a:t>것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endParaRPr lang="ko-KR" altLang="en-US" dirty="0"/>
          </a:p>
          <a:p>
            <a:pPr>
              <a:buClr>
                <a:srgbClr val="4F4E4E"/>
              </a:buClr>
            </a:pPr>
            <a:r>
              <a:rPr lang="ko-KR" altLang="en-US" dirty="0" err="1"/>
              <a:t>느부갓네살이</a:t>
            </a:r>
            <a:r>
              <a:rPr lang="ko-KR" altLang="en-US" dirty="0"/>
              <a:t> 위대한 왕으로 살아갈 수 있었던 것은 자신의 능력에 의한 결과가 아니라, </a:t>
            </a:r>
            <a:r>
              <a:rPr lang="ko-KR" altLang="en-US" dirty="0">
                <a:solidFill>
                  <a:schemeClr val="accent6"/>
                </a:solidFill>
              </a:rPr>
              <a:t>하나님이 주신 은혜의 결과</a:t>
            </a:r>
            <a:r>
              <a:rPr lang="ko-KR" altLang="en-US" dirty="0"/>
              <a:t>라는 것</a:t>
            </a:r>
          </a:p>
          <a:p>
            <a:pPr>
              <a:buClr>
                <a:srgbClr val="4F4E4E"/>
              </a:buClr>
            </a:pPr>
            <a:r>
              <a:rPr lang="ko-KR" altLang="en-US" dirty="0"/>
              <a:t>이 메시지는 </a:t>
            </a:r>
            <a:r>
              <a:rPr lang="ko-KR" altLang="en-US" dirty="0">
                <a:solidFill>
                  <a:schemeClr val="accent6"/>
                </a:solidFill>
              </a:rPr>
              <a:t>다니엘서 전체를 관통</a:t>
            </a:r>
            <a:r>
              <a:rPr lang="ko-KR" altLang="en-US" dirty="0"/>
              <a:t>하고 있는 중요한 내용</a:t>
            </a:r>
          </a:p>
          <a:p>
            <a:pPr>
              <a:buClr>
                <a:srgbClr val="4F4E4E"/>
              </a:buClr>
            </a:pPr>
            <a:r>
              <a:rPr lang="ko-KR" altLang="en-US" dirty="0"/>
              <a:t>다니엘서의 저자는 끊임없이 </a:t>
            </a:r>
            <a:r>
              <a:rPr lang="ko-KR" altLang="en-US" dirty="0">
                <a:solidFill>
                  <a:schemeClr val="accent6"/>
                </a:solidFill>
              </a:rPr>
              <a:t>인간 권력의 한계성</a:t>
            </a:r>
            <a:r>
              <a:rPr lang="ko-KR" altLang="en-US" dirty="0"/>
              <a:t>을 분명히 말하고 있음</a:t>
            </a:r>
          </a:p>
          <a:p>
            <a:pPr>
              <a:buClr>
                <a:srgbClr val="4F4E4E"/>
              </a:buClr>
            </a:pPr>
            <a:r>
              <a:rPr lang="ko-KR" altLang="en-US" dirty="0"/>
              <a:t>이 세상의 권세와 영광은 </a:t>
            </a:r>
            <a:r>
              <a:rPr lang="ko-KR" altLang="en-US" dirty="0">
                <a:solidFill>
                  <a:schemeClr val="accent6"/>
                </a:solidFill>
              </a:rPr>
              <a:t>하나님이 인간에게 </a:t>
            </a:r>
            <a:r>
              <a:rPr lang="en-US" altLang="ko-KR" dirty="0" smtClean="0">
                <a:solidFill>
                  <a:schemeClr val="accent6"/>
                </a:solidFill>
              </a:rPr>
              <a:t>‘</a:t>
            </a:r>
            <a:r>
              <a:rPr lang="ko-KR" altLang="en-US" dirty="0" smtClean="0">
                <a:solidFill>
                  <a:schemeClr val="accent6"/>
                </a:solidFill>
              </a:rPr>
              <a:t>주신</a:t>
            </a:r>
            <a:r>
              <a:rPr lang="en-US" altLang="ko-KR" dirty="0" smtClean="0">
                <a:solidFill>
                  <a:schemeClr val="accent6"/>
                </a:solidFill>
              </a:rPr>
              <a:t>’</a:t>
            </a:r>
            <a:r>
              <a:rPr lang="ko-KR" altLang="en-US" dirty="0" smtClean="0">
                <a:solidFill>
                  <a:schemeClr val="accent6"/>
                </a:solidFill>
              </a:rPr>
              <a:t> </a:t>
            </a:r>
            <a:r>
              <a:rPr lang="ko-KR" altLang="en-US" dirty="0">
                <a:solidFill>
                  <a:schemeClr val="accent6"/>
                </a:solidFill>
              </a:rPr>
              <a:t>것</a:t>
            </a:r>
            <a:endParaRPr lang="ko-KR" altLang="en-US" dirty="0"/>
          </a:p>
          <a:p>
            <a:pPr>
              <a:buClr>
                <a:srgbClr val="4F4E4E"/>
              </a:buClr>
            </a:pPr>
            <a:r>
              <a:rPr lang="ko-KR" altLang="en-US" dirty="0"/>
              <a:t>이것에 대한 인식이 </a:t>
            </a:r>
            <a:r>
              <a:rPr lang="ko-KR" altLang="en-US" dirty="0">
                <a:solidFill>
                  <a:schemeClr val="accent6"/>
                </a:solidFill>
              </a:rPr>
              <a:t>겸손</a:t>
            </a:r>
            <a:r>
              <a:rPr lang="ko-KR" altLang="en-US" dirty="0"/>
              <a:t>의 전제조건이며, 높은 권력을 차지하고 있는 인간이 </a:t>
            </a:r>
            <a:r>
              <a:rPr lang="ko-KR" altLang="en-US" dirty="0">
                <a:solidFill>
                  <a:schemeClr val="accent6"/>
                </a:solidFill>
              </a:rPr>
              <a:t>하나님을 인정</a:t>
            </a:r>
            <a:r>
              <a:rPr lang="ko-KR" altLang="en-US" dirty="0"/>
              <a:t>할 수 있는 출발점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(2) 제2장면 : 왕에게 </a:t>
            </a:r>
            <a:r>
              <a:rPr lang="ko-KR" altLang="en-US" dirty="0" err="1"/>
              <a:t>다니엘을</a:t>
            </a:r>
            <a:r>
              <a:rPr lang="ko-KR" altLang="en-US" dirty="0"/>
              <a:t> 추천한 태후(10-12절)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 dirty="0">
                <a:solidFill>
                  <a:schemeClr val="accent2"/>
                </a:solidFill>
              </a:rPr>
              <a:t>10 태후가 왕과 그 귀인들의 말로 인하여 잔치하는 궁에 들어왔더니 이에 말하여 가로되 왕이여 </a:t>
            </a:r>
            <a:r>
              <a:rPr lang="ko-KR" altLang="en-US" dirty="0" err="1">
                <a:solidFill>
                  <a:schemeClr val="accent2"/>
                </a:solidFill>
              </a:rPr>
              <a:t>만세수를</a:t>
            </a:r>
            <a:r>
              <a:rPr lang="ko-KR" altLang="en-US" dirty="0">
                <a:solidFill>
                  <a:schemeClr val="accent2"/>
                </a:solidFill>
              </a:rPr>
              <a:t> 하옵소서 왕의 생각을 번민케 말며 낯빛을 변할 것이 </a:t>
            </a:r>
            <a:r>
              <a:rPr lang="ko-KR" altLang="en-US" dirty="0" err="1">
                <a:solidFill>
                  <a:schemeClr val="accent2"/>
                </a:solidFill>
              </a:rPr>
              <a:t>아니니이다</a:t>
            </a:r>
            <a:endParaRPr lang="ko-KR" altLang="en-US" dirty="0">
              <a:solidFill>
                <a:schemeClr val="accent2"/>
              </a:solidFill>
            </a:endParaRPr>
          </a:p>
          <a:p>
            <a:pPr>
              <a:buClr>
                <a:srgbClr val="4F4E4E"/>
              </a:buClr>
            </a:pPr>
            <a:r>
              <a:rPr lang="ko-KR" altLang="en-US" dirty="0"/>
              <a:t>모두가 절망에 빠져 있을 때 왕의 모친인 태후가 </a:t>
            </a:r>
            <a:r>
              <a:rPr lang="ko-KR" altLang="en-US" dirty="0">
                <a:solidFill>
                  <a:schemeClr val="accent6"/>
                </a:solidFill>
              </a:rPr>
              <a:t>희망의 메시지</a:t>
            </a:r>
            <a:r>
              <a:rPr lang="ko-KR" altLang="en-US" dirty="0"/>
              <a:t>를 들고 나타남</a:t>
            </a:r>
          </a:p>
          <a:p>
            <a:pPr>
              <a:buClr>
                <a:srgbClr val="4F4E4E"/>
              </a:buClr>
            </a:pPr>
            <a:r>
              <a:rPr lang="ko-KR" altLang="en-US" dirty="0" smtClean="0"/>
              <a:t>태후는 </a:t>
            </a:r>
            <a:r>
              <a:rPr lang="ko-KR" altLang="en-US" dirty="0"/>
              <a:t>자신이 나설 자리가 아니라는 사실을 알고 있었을 것</a:t>
            </a:r>
          </a:p>
          <a:p>
            <a:pPr>
              <a:buClr>
                <a:srgbClr val="4F4E4E"/>
              </a:buClr>
            </a:pPr>
            <a:r>
              <a:rPr lang="ko-KR" altLang="en-US" dirty="0"/>
              <a:t>하지만 </a:t>
            </a:r>
            <a:r>
              <a:rPr lang="ko-KR" altLang="en-US" dirty="0">
                <a:solidFill>
                  <a:schemeClr val="accent6"/>
                </a:solidFill>
              </a:rPr>
              <a:t>아들의 위기</a:t>
            </a:r>
            <a:r>
              <a:rPr lang="ko-KR" altLang="en-US" dirty="0"/>
              <a:t> 앞에서 침묵보다는 </a:t>
            </a:r>
            <a:r>
              <a:rPr lang="ko-KR" altLang="en-US" dirty="0">
                <a:solidFill>
                  <a:schemeClr val="accent6"/>
                </a:solidFill>
              </a:rPr>
              <a:t>무례한 행동</a:t>
            </a:r>
            <a:r>
              <a:rPr lang="ko-KR" altLang="en-US" dirty="0"/>
              <a:t>을 선택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(3) 제3장면 : </a:t>
            </a:r>
            <a:r>
              <a:rPr lang="ko-KR" altLang="en-US" dirty="0" err="1"/>
              <a:t>다니엘에</a:t>
            </a:r>
            <a:r>
              <a:rPr lang="ko-KR" altLang="en-US" dirty="0"/>
              <a:t> 의한 신비한 글자의 의미 해석(13-29절)</a:t>
            </a:r>
          </a:p>
          <a:p>
            <a:pPr>
              <a:buClr>
                <a:srgbClr val="4F4E4E"/>
              </a:buClr>
            </a:pPr>
            <a:r>
              <a:rPr lang="ko-KR" altLang="en-US" dirty="0"/>
              <a:t>위대한 왕 </a:t>
            </a:r>
            <a:r>
              <a:rPr lang="ko-KR" altLang="en-US" dirty="0" err="1"/>
              <a:t>느부갓네살이</a:t>
            </a:r>
            <a:r>
              <a:rPr lang="ko-KR" altLang="en-US" dirty="0"/>
              <a:t> 소유했던 거대한 왕권은 </a:t>
            </a:r>
            <a:r>
              <a:rPr lang="ko-KR" altLang="en-US" dirty="0">
                <a:solidFill>
                  <a:schemeClr val="accent6"/>
                </a:solidFill>
              </a:rPr>
              <a:t>지극히 높으신 하나님으로부터 온 것</a:t>
            </a:r>
            <a:r>
              <a:rPr lang="ko-KR" altLang="en-US" dirty="0"/>
              <a:t>이었기 때문에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백성들과 </a:t>
            </a:r>
            <a:r>
              <a:rPr lang="ko-KR" altLang="en-US" dirty="0">
                <a:solidFill>
                  <a:schemeClr val="accent3"/>
                </a:solidFill>
              </a:rPr>
              <a:t>나라들과 각 방언하는 자들이 그의 앞에서 떨며 두려워한 </a:t>
            </a:r>
            <a:r>
              <a:rPr lang="ko-KR" altLang="en-US" dirty="0" smtClean="0">
                <a:solidFill>
                  <a:schemeClr val="accent3"/>
                </a:solidFill>
              </a:rPr>
              <a:t>것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endParaRPr lang="ko-KR" altLang="en-US" dirty="0"/>
          </a:p>
          <a:p>
            <a:pPr lvl="1">
              <a:buClr>
                <a:srgbClr val="4F4E4E"/>
              </a:buClr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백성들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 </a:t>
            </a:r>
            <a:r>
              <a:rPr lang="ko-KR" altLang="en-US" dirty="0"/>
              <a:t>= </a:t>
            </a:r>
            <a:r>
              <a:rPr lang="ko-KR" altLang="en-US" dirty="0" err="1"/>
              <a:t>바벨론의</a:t>
            </a:r>
            <a:r>
              <a:rPr lang="ko-KR" altLang="en-US" dirty="0"/>
              <a:t> 백성들</a:t>
            </a:r>
          </a:p>
          <a:p>
            <a:pPr lvl="1">
              <a:buClr>
                <a:srgbClr val="4F4E4E"/>
              </a:buClr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나라들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 </a:t>
            </a:r>
            <a:r>
              <a:rPr lang="ko-KR" altLang="en-US" dirty="0"/>
              <a:t>= </a:t>
            </a:r>
            <a:r>
              <a:rPr lang="ko-KR" altLang="en-US" dirty="0" err="1"/>
              <a:t>바벨론의</a:t>
            </a:r>
            <a:r>
              <a:rPr lang="ko-KR" altLang="en-US" dirty="0"/>
              <a:t> 지배를 받고 있는 속국들</a:t>
            </a:r>
          </a:p>
          <a:p>
            <a:pPr lvl="1">
              <a:buClr>
                <a:srgbClr val="4F4E4E"/>
              </a:buClr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각 </a:t>
            </a:r>
            <a:r>
              <a:rPr lang="ko-KR" altLang="en-US" dirty="0">
                <a:solidFill>
                  <a:schemeClr val="accent3"/>
                </a:solidFill>
              </a:rPr>
              <a:t>방언하는 </a:t>
            </a:r>
            <a:r>
              <a:rPr lang="ko-KR" altLang="en-US" dirty="0" smtClean="0">
                <a:solidFill>
                  <a:schemeClr val="accent3"/>
                </a:solidFill>
              </a:rPr>
              <a:t>자들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 </a:t>
            </a:r>
            <a:r>
              <a:rPr lang="ko-KR" altLang="en-US" dirty="0"/>
              <a:t>= </a:t>
            </a:r>
            <a:r>
              <a:rPr lang="ko-KR" altLang="en-US" dirty="0" err="1"/>
              <a:t>바벨론의</a:t>
            </a:r>
            <a:r>
              <a:rPr lang="ko-KR" altLang="en-US" dirty="0"/>
              <a:t> 거대한 영토 안에서 살아가고 있지만 서로 다른 언어를 사용하는 다양한 민족들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(3) 제3장면 : </a:t>
            </a:r>
            <a:r>
              <a:rPr lang="ko-KR" altLang="en-US" dirty="0" err="1"/>
              <a:t>다니엘에</a:t>
            </a:r>
            <a:r>
              <a:rPr lang="ko-KR" altLang="en-US" dirty="0"/>
              <a:t> 의한 신비한 글자의 의미 해석(13-29절)</a:t>
            </a:r>
          </a:p>
          <a:p>
            <a:pPr>
              <a:buClr>
                <a:srgbClr val="4F4E4E"/>
              </a:buClr>
            </a:pPr>
            <a:r>
              <a:rPr lang="ko-KR" altLang="en-US" dirty="0" err="1"/>
              <a:t>느부갓네살의</a:t>
            </a:r>
            <a:r>
              <a:rPr lang="ko-KR" altLang="en-US" dirty="0"/>
              <a:t> 권세는 하늘을 찌를 듯했는데,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그는 </a:t>
            </a:r>
            <a:r>
              <a:rPr lang="ko-KR" altLang="en-US" dirty="0">
                <a:solidFill>
                  <a:schemeClr val="accent3"/>
                </a:solidFill>
              </a:rPr>
              <a:t>임의로 죽이며 임의로 살리며 임의로 높이며 임의로 </a:t>
            </a:r>
            <a:r>
              <a:rPr lang="ko-KR" altLang="en-US" dirty="0" smtClean="0">
                <a:solidFill>
                  <a:schemeClr val="accent3"/>
                </a:solidFill>
              </a:rPr>
              <a:t>낮추는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 </a:t>
            </a:r>
            <a:r>
              <a:rPr lang="ko-KR" altLang="en-US" dirty="0"/>
              <a:t>행위를 함</a:t>
            </a:r>
          </a:p>
          <a:p>
            <a:pPr lvl="1">
              <a:buClr>
                <a:srgbClr val="4F4E4E"/>
              </a:buClr>
            </a:pPr>
            <a:r>
              <a:rPr lang="ko-KR" altLang="en-US" dirty="0"/>
              <a:t>임의로 = 원하는 바를 행하다</a:t>
            </a:r>
          </a:p>
          <a:p>
            <a:pPr lvl="1">
              <a:buClr>
                <a:srgbClr val="4F4E4E"/>
              </a:buClr>
            </a:pPr>
            <a:r>
              <a:rPr lang="ko-KR" altLang="en-US" dirty="0" err="1"/>
              <a:t>느부갓네살이</a:t>
            </a:r>
            <a:r>
              <a:rPr lang="ko-KR" altLang="en-US" dirty="0"/>
              <a:t> 세상의 모든 사람들에 대해 </a:t>
            </a:r>
            <a:r>
              <a:rPr lang="ko-KR" altLang="en-US" dirty="0">
                <a:solidFill>
                  <a:schemeClr val="accent6"/>
                </a:solidFill>
              </a:rPr>
              <a:t>지나치게 주권을 행사</a:t>
            </a:r>
            <a:r>
              <a:rPr lang="ko-KR" altLang="en-US" dirty="0"/>
              <a:t>했음을 지적</a:t>
            </a:r>
          </a:p>
          <a:p>
            <a:pPr lvl="0">
              <a:buClr>
                <a:srgbClr val="4F4E4E"/>
              </a:buClr>
            </a:pPr>
            <a:r>
              <a:rPr lang="ko-KR" altLang="en-US" dirty="0"/>
              <a:t>위의 표현은 </a:t>
            </a:r>
            <a:r>
              <a:rPr lang="ko-KR" altLang="en-US" dirty="0">
                <a:solidFill>
                  <a:schemeClr val="accent6"/>
                </a:solidFill>
              </a:rPr>
              <a:t>하나님의 힘과 능력</a:t>
            </a:r>
            <a:r>
              <a:rPr lang="ko-KR" altLang="en-US" dirty="0"/>
              <a:t>을 묘사하는 구절들을 기억나게 함 :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여호와는 </a:t>
            </a:r>
            <a:r>
              <a:rPr lang="ko-KR" altLang="en-US" dirty="0"/>
              <a:t>죽이기도 하시고 살리기도 하시며 음부에 내리게도 하시고 올리기도 하시는 </a:t>
            </a:r>
            <a:r>
              <a:rPr lang="ko-KR" altLang="en-US" dirty="0" smtClean="0"/>
              <a:t>분</a:t>
            </a:r>
            <a:r>
              <a:rPr lang="en-US" altLang="ko-KR" dirty="0" smtClean="0"/>
              <a:t>”</a:t>
            </a:r>
            <a:r>
              <a:rPr lang="ko-KR" altLang="en-US" dirty="0" smtClean="0"/>
              <a:t>(</a:t>
            </a:r>
            <a:r>
              <a:rPr lang="ko-KR" altLang="en-US" dirty="0"/>
              <a:t>삼상 2:6, 신 32:39, </a:t>
            </a:r>
            <a:r>
              <a:rPr lang="ko-KR" altLang="en-US" dirty="0" err="1"/>
              <a:t>토비트</a:t>
            </a:r>
            <a:r>
              <a:rPr lang="ko-KR" altLang="en-US" dirty="0"/>
              <a:t> 13:2)</a:t>
            </a:r>
          </a:p>
          <a:p>
            <a:pPr lvl="0">
              <a:buClr>
                <a:srgbClr val="4F4E4E"/>
              </a:buClr>
            </a:pPr>
            <a:r>
              <a:rPr lang="ko-KR" altLang="en-US" dirty="0"/>
              <a:t>따라서 다니엘서 본문이 말하려는 것은 </a:t>
            </a:r>
            <a:r>
              <a:rPr lang="ko-KR" altLang="en-US" dirty="0" err="1">
                <a:solidFill>
                  <a:schemeClr val="accent6"/>
                </a:solidFill>
              </a:rPr>
              <a:t>느부갓네살이</a:t>
            </a:r>
            <a:r>
              <a:rPr lang="ko-KR" altLang="en-US" dirty="0">
                <a:solidFill>
                  <a:schemeClr val="accent6"/>
                </a:solidFill>
              </a:rPr>
              <a:t> 신적인 교만을 행한 범죄자</a:t>
            </a:r>
            <a:r>
              <a:rPr lang="ko-KR" altLang="en-US" dirty="0"/>
              <a:t>라는 것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/>
              <a:t>(3) 제3장면 : 다니엘에 의한 신비한 글자의 의미 해석(13-29절)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>
                <a:solidFill>
                  <a:schemeClr val="accent2"/>
                </a:solidFill>
              </a:rPr>
              <a:t>20 그가 마음이 높아지며 뜻이 강퍅하여 교만을 행하므로 그 왕위가 폐한 바 되며 그 영광을 빼앗기고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>
                <a:solidFill>
                  <a:schemeClr val="accent2"/>
                </a:solidFill>
              </a:rPr>
              <a:t>21 인생 중에서 쫓겨나서 그 마음이 들짐승의 마음과 같았고 또 들나귀와 함께 거하며 또 소처럼 풀을 먹으며 그 몸이 하늘 이슬에 젖었으며 지극히 높으신 하나님이 인간 나라를 다스리시며 자기의 뜻대로 누구든지 그 위에 세우시는 줄을 알기까지 이르게 되었었나이다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다니엘은 </a:t>
            </a:r>
            <a:r>
              <a:rPr lang="ko-KR" altLang="en-US">
                <a:solidFill>
                  <a:schemeClr val="accent6"/>
                </a:solidFill>
              </a:rPr>
              <a:t>느부갓네살</a:t>
            </a:r>
            <a:r>
              <a:rPr lang="ko-KR" altLang="en-US"/>
              <a:t>이 하나님으로부터 높은 권세를 받고서도 감사하거나 순종하지 못하고 </a:t>
            </a:r>
            <a:r>
              <a:rPr lang="ko-KR" altLang="en-US">
                <a:solidFill>
                  <a:schemeClr val="accent6"/>
                </a:solidFill>
              </a:rPr>
              <a:t>교만</a:t>
            </a:r>
            <a:r>
              <a:rPr lang="ko-KR" altLang="en-US"/>
              <a:t>하여 </a:t>
            </a:r>
            <a:r>
              <a:rPr lang="ko-KR" altLang="en-US">
                <a:solidFill>
                  <a:schemeClr val="accent6"/>
                </a:solidFill>
              </a:rPr>
              <a:t>하나님의 무서운 징계</a:t>
            </a:r>
            <a:r>
              <a:rPr lang="ko-KR" altLang="en-US"/>
              <a:t>를 받게 되었음을 고지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교만한 </a:t>
            </a:r>
            <a:r>
              <a:rPr lang="ko-KR" altLang="en-US">
                <a:solidFill>
                  <a:schemeClr val="accent6"/>
                </a:solidFill>
              </a:rPr>
              <a:t>벨사살</a:t>
            </a:r>
            <a:r>
              <a:rPr lang="ko-KR" altLang="en-US"/>
              <a:t>이 회개하지 않으면 역시 </a:t>
            </a:r>
            <a:r>
              <a:rPr lang="ko-KR" altLang="en-US">
                <a:solidFill>
                  <a:schemeClr val="accent6"/>
                </a:solidFill>
              </a:rPr>
              <a:t>하나님의 무서운 징벌</a:t>
            </a:r>
            <a:r>
              <a:rPr lang="ko-KR" altLang="en-US"/>
              <a:t>을 받게 될 것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(3) 제3장면 : </a:t>
            </a:r>
            <a:r>
              <a:rPr lang="ko-KR" altLang="en-US" dirty="0" err="1"/>
              <a:t>다니엘에</a:t>
            </a:r>
            <a:r>
              <a:rPr lang="ko-KR" altLang="en-US" dirty="0"/>
              <a:t> 의한 신비한 글자의 의미 해석(13-29절)</a:t>
            </a:r>
          </a:p>
          <a:p>
            <a:pPr>
              <a:buClr>
                <a:srgbClr val="4F4E4E"/>
              </a:buClr>
              <a:buNone/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그가 </a:t>
            </a:r>
            <a:r>
              <a:rPr lang="ko-KR" altLang="en-US" dirty="0">
                <a:solidFill>
                  <a:schemeClr val="accent3"/>
                </a:solidFill>
              </a:rPr>
              <a:t>마음이 높아지며 뜻이 강퍅하여 교만을 </a:t>
            </a:r>
            <a:r>
              <a:rPr lang="ko-KR" altLang="en-US" dirty="0" smtClean="0">
                <a:solidFill>
                  <a:schemeClr val="accent3"/>
                </a:solidFill>
              </a:rPr>
              <a:t>행하므로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endParaRPr lang="ko-KR" altLang="en-US" dirty="0"/>
          </a:p>
          <a:p>
            <a:pPr>
              <a:buClr>
                <a:srgbClr val="4F4E4E"/>
              </a:buClr>
            </a:pPr>
            <a:r>
              <a:rPr lang="ko-KR" altLang="en-US" dirty="0">
                <a:solidFill>
                  <a:schemeClr val="accent6"/>
                </a:solidFill>
              </a:rPr>
              <a:t>교만</a:t>
            </a:r>
            <a:r>
              <a:rPr lang="ko-KR" altLang="en-US" dirty="0"/>
              <a:t>은 </a:t>
            </a:r>
            <a:r>
              <a:rPr lang="ko-KR" altLang="en-US" dirty="0" err="1"/>
              <a:t>느부갓네살이</a:t>
            </a:r>
            <a:r>
              <a:rPr lang="ko-KR" altLang="en-US" dirty="0"/>
              <a:t> 하나님으로부터 심판을 받게 된 </a:t>
            </a:r>
            <a:r>
              <a:rPr lang="ko-KR" altLang="en-US" dirty="0">
                <a:solidFill>
                  <a:schemeClr val="accent6"/>
                </a:solidFill>
              </a:rPr>
              <a:t>궁극적인 원인</a:t>
            </a:r>
            <a:r>
              <a:rPr lang="ko-KR" altLang="en-US" dirty="0"/>
              <a:t>이 되었다는 말</a:t>
            </a:r>
          </a:p>
          <a:p>
            <a:pPr>
              <a:buClr>
                <a:srgbClr val="4F4E4E"/>
              </a:buClr>
            </a:pPr>
            <a:r>
              <a:rPr lang="ko-KR" altLang="en-US" dirty="0" err="1"/>
              <a:t>다니엘은</a:t>
            </a:r>
            <a:r>
              <a:rPr lang="ko-KR" altLang="en-US" dirty="0"/>
              <a:t> </a:t>
            </a:r>
            <a:r>
              <a:rPr lang="ko-KR" altLang="en-US" dirty="0" err="1"/>
              <a:t>느부갓네살의</a:t>
            </a:r>
            <a:r>
              <a:rPr lang="ko-KR" altLang="en-US" dirty="0"/>
              <a:t> 행위가 단순히 정치적인 것이 아니라, </a:t>
            </a:r>
            <a:r>
              <a:rPr lang="ko-KR" altLang="en-US" dirty="0">
                <a:solidFill>
                  <a:schemeClr val="accent6"/>
                </a:solidFill>
              </a:rPr>
              <a:t>심각한 종교적 범죄 행위</a:t>
            </a:r>
            <a:r>
              <a:rPr lang="ko-KR" altLang="en-US" dirty="0"/>
              <a:t>임을 지적하고 있는 것</a:t>
            </a:r>
          </a:p>
          <a:p>
            <a:pPr>
              <a:buClr>
                <a:srgbClr val="4F4E4E"/>
              </a:buClr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마음이 높아지며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 </a:t>
            </a:r>
            <a:r>
              <a:rPr lang="ko-KR" altLang="en-US" dirty="0"/>
              <a:t>: 모든 사고와 행위에서 스스로를 거만하게 높이는 모습</a:t>
            </a:r>
          </a:p>
          <a:p>
            <a:pPr>
              <a:buClr>
                <a:srgbClr val="4F4E4E"/>
              </a:buClr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강퍅한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 </a:t>
            </a:r>
            <a:r>
              <a:rPr lang="ko-KR" altLang="en-US" dirty="0"/>
              <a:t>: 고집스러운 아집. 교만한 사람에게 흔히 나타나는 완고한 마음</a:t>
            </a:r>
          </a:p>
          <a:p>
            <a:pPr>
              <a:buClr>
                <a:srgbClr val="4F4E4E"/>
              </a:buClr>
            </a:pPr>
            <a:r>
              <a:rPr lang="ko-KR" altLang="en-US" dirty="0" err="1"/>
              <a:t>벨사살의</a:t>
            </a:r>
            <a:r>
              <a:rPr lang="ko-KR" altLang="en-US" dirty="0"/>
              <a:t> 강퍅한 마음은 그가 </a:t>
            </a:r>
            <a:r>
              <a:rPr lang="ko-KR" altLang="en-US" dirty="0">
                <a:solidFill>
                  <a:schemeClr val="accent6"/>
                </a:solidFill>
              </a:rPr>
              <a:t>하나님 앞으로 나아가는 길을 차단</a:t>
            </a:r>
            <a:r>
              <a:rPr lang="ko-KR" altLang="en-US" dirty="0"/>
              <a:t>하고 있는 것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(3) 제3장면 : </a:t>
            </a:r>
            <a:r>
              <a:rPr lang="ko-KR" altLang="en-US" dirty="0" err="1"/>
              <a:t>다니엘에</a:t>
            </a:r>
            <a:r>
              <a:rPr lang="ko-KR" altLang="en-US" dirty="0"/>
              <a:t> 의한 신비한 글자의 의미 해석(13-29절)</a:t>
            </a:r>
          </a:p>
          <a:p>
            <a:pPr>
              <a:buClr>
                <a:srgbClr val="4F4E4E"/>
              </a:buClr>
            </a:pPr>
            <a:r>
              <a:rPr lang="ko-KR" altLang="en-US" dirty="0"/>
              <a:t>20</a:t>
            </a:r>
            <a:r>
              <a:rPr lang="en-US" altLang="ko-KR" dirty="0"/>
              <a:t>b-21</a:t>
            </a:r>
            <a:r>
              <a:rPr lang="ko-KR" altLang="en-US" dirty="0"/>
              <a:t>절은 </a:t>
            </a:r>
            <a:r>
              <a:rPr lang="ko-KR" altLang="en-US" dirty="0" err="1"/>
              <a:t>느부갓네살이</a:t>
            </a:r>
            <a:r>
              <a:rPr lang="ko-KR" altLang="en-US" dirty="0"/>
              <a:t> 교만으로 인해 하나님으로부터 받은 </a:t>
            </a:r>
            <a:r>
              <a:rPr lang="ko-KR" altLang="en-US" dirty="0">
                <a:solidFill>
                  <a:schemeClr val="accent6"/>
                </a:solidFill>
              </a:rPr>
              <a:t>심판의 구체적 내용들</a:t>
            </a:r>
            <a:r>
              <a:rPr lang="ko-KR" altLang="en-US" dirty="0"/>
              <a:t>을 소개</a:t>
            </a:r>
          </a:p>
          <a:p>
            <a:pPr lvl="1">
              <a:buClr>
                <a:srgbClr val="4F4E4E"/>
              </a:buClr>
            </a:pPr>
            <a:r>
              <a:rPr lang="ko-KR" altLang="en-US" dirty="0" err="1"/>
              <a:t>느부갓네살은</a:t>
            </a:r>
            <a:r>
              <a:rPr lang="ko-KR" altLang="en-US" dirty="0"/>
              <a:t>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그 </a:t>
            </a:r>
            <a:r>
              <a:rPr lang="ko-KR" altLang="en-US" dirty="0">
                <a:solidFill>
                  <a:schemeClr val="accent3"/>
                </a:solidFill>
              </a:rPr>
              <a:t>왕위가 폐한 바 되며 그 영광을 </a:t>
            </a:r>
            <a:r>
              <a:rPr lang="ko-KR" altLang="en-US" dirty="0" smtClean="0">
                <a:solidFill>
                  <a:schemeClr val="accent3"/>
                </a:solidFill>
              </a:rPr>
              <a:t>빼앗기게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 </a:t>
            </a:r>
            <a:r>
              <a:rPr lang="ko-KR" altLang="en-US" dirty="0"/>
              <a:t>되었다.</a:t>
            </a:r>
          </a:p>
          <a:p>
            <a:pPr lvl="1">
              <a:buClr>
                <a:srgbClr val="4F4E4E"/>
              </a:buClr>
            </a:pPr>
            <a:r>
              <a:rPr lang="ko-KR" altLang="en-US" dirty="0"/>
              <a:t>그를 왕의 자리에서 쫓아내고, 왕으로서의 찬란한 영예를 빼앗은 분은 </a:t>
            </a:r>
            <a:r>
              <a:rPr lang="ko-KR" altLang="en-US" dirty="0">
                <a:solidFill>
                  <a:schemeClr val="accent6"/>
                </a:solidFill>
              </a:rPr>
              <a:t>역사의 주관자가 되시는 하나님</a:t>
            </a:r>
          </a:p>
          <a:p>
            <a:pPr lvl="0">
              <a:buClr>
                <a:srgbClr val="4F4E4E"/>
              </a:buClr>
            </a:pPr>
            <a:r>
              <a:rPr lang="ko-KR" altLang="en-US" dirty="0"/>
              <a:t>21절의 내용은 4:25, 32와 거의 유사</a:t>
            </a:r>
          </a:p>
          <a:p>
            <a:pPr lvl="1">
              <a:buClr>
                <a:srgbClr val="4F4E4E"/>
              </a:buClr>
            </a:pPr>
            <a:r>
              <a:rPr lang="ko-KR" altLang="en-US" dirty="0"/>
              <a:t>한 가지 다른 점은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err="1" smtClean="0">
                <a:solidFill>
                  <a:schemeClr val="accent3"/>
                </a:solidFill>
              </a:rPr>
              <a:t>들나귀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가 </a:t>
            </a:r>
            <a:r>
              <a:rPr lang="ko-KR" altLang="en-US" dirty="0"/>
              <a:t>언급되고 있다는 것</a:t>
            </a:r>
          </a:p>
          <a:p>
            <a:pPr lvl="1">
              <a:buClr>
                <a:srgbClr val="4F4E4E"/>
              </a:buClr>
            </a:pPr>
            <a:r>
              <a:rPr lang="en-US" altLang="ko-KR" dirty="0" smtClean="0"/>
              <a:t>‘</a:t>
            </a:r>
            <a:r>
              <a:rPr lang="ko-KR" altLang="en-US" dirty="0" err="1" smtClean="0"/>
              <a:t>들나귀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는 </a:t>
            </a:r>
            <a:r>
              <a:rPr lang="ko-KR" altLang="en-US" dirty="0"/>
              <a:t>구약성서에서 </a:t>
            </a:r>
            <a:r>
              <a:rPr lang="ko-KR" altLang="en-US" dirty="0">
                <a:solidFill>
                  <a:schemeClr val="accent6"/>
                </a:solidFill>
              </a:rPr>
              <a:t>하나님께 대한 불순종의 상징</a:t>
            </a:r>
            <a:r>
              <a:rPr lang="ko-KR" altLang="en-US" dirty="0"/>
              <a:t>으로 자주 언급(</a:t>
            </a:r>
            <a:r>
              <a:rPr lang="ko-KR" altLang="en-US" dirty="0" err="1"/>
              <a:t>렘</a:t>
            </a:r>
            <a:r>
              <a:rPr lang="ko-KR" altLang="en-US" dirty="0"/>
              <a:t> 2:23, 24, 호 8:9)</a:t>
            </a:r>
          </a:p>
          <a:p>
            <a:pPr lvl="1">
              <a:buClr>
                <a:srgbClr val="4F4E4E"/>
              </a:buClr>
            </a:pPr>
            <a:r>
              <a:rPr lang="ko-KR" altLang="en-US" dirty="0" err="1"/>
              <a:t>애굽에서</a:t>
            </a:r>
            <a:r>
              <a:rPr lang="ko-KR" altLang="en-US" dirty="0"/>
              <a:t> </a:t>
            </a:r>
            <a:r>
              <a:rPr lang="en-US" altLang="ko-KR" dirty="0" smtClean="0"/>
              <a:t>‘</a:t>
            </a:r>
            <a:r>
              <a:rPr lang="ko-KR" altLang="en-US" dirty="0" err="1" smtClean="0"/>
              <a:t>들나귀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는 </a:t>
            </a:r>
            <a:r>
              <a:rPr lang="ko-KR" altLang="en-US" dirty="0">
                <a:solidFill>
                  <a:schemeClr val="accent6"/>
                </a:solidFill>
              </a:rPr>
              <a:t>악한 신(</a:t>
            </a:r>
            <a:r>
              <a:rPr lang="en-US" altLang="ko-KR" dirty="0">
                <a:solidFill>
                  <a:schemeClr val="accent6"/>
                </a:solidFill>
              </a:rPr>
              <a:t>Seth-Typhon)</a:t>
            </a:r>
            <a:r>
              <a:rPr lang="ko-KR" altLang="en-US" dirty="0">
                <a:solidFill>
                  <a:schemeClr val="accent6"/>
                </a:solidFill>
              </a:rPr>
              <a:t>에게 속한 동물</a:t>
            </a:r>
            <a:r>
              <a:rPr lang="ko-KR" altLang="en-US" dirty="0"/>
              <a:t>로 나타남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/>
              <a:t>(3) 제3장면 : 다니엘에 의한 신비한 글자의 의미 해석(13-29절)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>
                <a:solidFill>
                  <a:schemeClr val="accent2"/>
                </a:solidFill>
              </a:rPr>
              <a:t>22 벨사살이여 왕은 그의 아들이 되어서 이것을 다 알고도 오히려 마음을 낮추지 아니하고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>
                <a:solidFill>
                  <a:schemeClr val="accent2"/>
                </a:solidFill>
              </a:rPr>
              <a:t>23 도리어 스스로 높여서 하늘의 주재를 거역하고 그 전 기명을 왕의 앞으로 가져다가 왕과 귀인들과 왕후들과 빈궁들이 다 그것으로 술을 마시고 왕이 또 보지도 듣지도 알지도 못하는 금, 은, 동, 철과 목, 석으로 만든 신상들을 찬양하고 도리어 왕의 호흡을 주장하시고 왕의 모든 길을 작정하시는 하나님께는 영광을 돌리지 아니한지라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드디어 다니엘은 </a:t>
            </a:r>
            <a:r>
              <a:rPr lang="ko-KR" altLang="en-US">
                <a:solidFill>
                  <a:schemeClr val="accent6"/>
                </a:solidFill>
              </a:rPr>
              <a:t>벨사살을 신랄하게 비난</a:t>
            </a:r>
            <a:r>
              <a:rPr lang="ko-KR" altLang="en-US"/>
              <a:t>하기 시작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이것은 다니엘의 교훈적 설교의 </a:t>
            </a:r>
            <a:r>
              <a:rPr lang="ko-KR" altLang="en-US">
                <a:solidFill>
                  <a:schemeClr val="accent6"/>
                </a:solidFill>
              </a:rPr>
              <a:t>최종 목표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(3) 제3장면 : </a:t>
            </a:r>
            <a:r>
              <a:rPr lang="ko-KR" altLang="en-US" dirty="0" err="1"/>
              <a:t>다니엘에</a:t>
            </a:r>
            <a:r>
              <a:rPr lang="ko-KR" altLang="en-US" dirty="0"/>
              <a:t> 의한 신비한 글자의 의미 해석(13-29절)</a:t>
            </a:r>
          </a:p>
          <a:p>
            <a:pPr>
              <a:buClr>
                <a:srgbClr val="4F4E4E"/>
              </a:buClr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err="1" smtClean="0">
                <a:solidFill>
                  <a:schemeClr val="accent3"/>
                </a:solidFill>
              </a:rPr>
              <a:t>벨사살이여</a:t>
            </a:r>
            <a:r>
              <a:rPr lang="ko-KR" altLang="en-US" dirty="0" smtClean="0">
                <a:solidFill>
                  <a:schemeClr val="accent3"/>
                </a:solidFill>
              </a:rPr>
              <a:t>.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라는 </a:t>
            </a:r>
            <a:r>
              <a:rPr lang="ko-KR" altLang="en-US" dirty="0"/>
              <a:t>호격은 본격적으로 </a:t>
            </a:r>
            <a:r>
              <a:rPr lang="ko-KR" altLang="en-US" dirty="0" err="1"/>
              <a:t>벨사살에게</a:t>
            </a:r>
            <a:r>
              <a:rPr lang="ko-KR" altLang="en-US" dirty="0"/>
              <a:t> 비난의 화살이 향하게 될 것임을 암시</a:t>
            </a:r>
          </a:p>
          <a:p>
            <a:pPr>
              <a:buClr>
                <a:srgbClr val="4F4E4E"/>
              </a:buClr>
            </a:pPr>
            <a:r>
              <a:rPr lang="ko-KR" altLang="en-US" dirty="0" err="1"/>
              <a:t>다니엘은</a:t>
            </a:r>
            <a:r>
              <a:rPr lang="ko-KR" altLang="en-US" dirty="0"/>
              <a:t>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왕은 </a:t>
            </a:r>
            <a:r>
              <a:rPr lang="ko-KR" altLang="en-US" dirty="0">
                <a:solidFill>
                  <a:schemeClr val="accent3"/>
                </a:solidFill>
              </a:rPr>
              <a:t>그의 아들이 되어서 이것을 다 알고도 오히려 마음을 낮추지 </a:t>
            </a:r>
            <a:r>
              <a:rPr lang="ko-KR" altLang="en-US" dirty="0" smtClean="0">
                <a:solidFill>
                  <a:schemeClr val="accent3"/>
                </a:solidFill>
              </a:rPr>
              <a:t>아니하였음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을 </a:t>
            </a:r>
            <a:r>
              <a:rPr lang="ko-KR" altLang="en-US" dirty="0"/>
              <a:t>지적</a:t>
            </a:r>
          </a:p>
          <a:p>
            <a:pPr lvl="1">
              <a:buClr>
                <a:srgbClr val="4F4E4E"/>
              </a:buClr>
            </a:pPr>
            <a:r>
              <a:rPr lang="ko-KR" altLang="en-US" dirty="0"/>
              <a:t>이 구절은 </a:t>
            </a:r>
            <a:r>
              <a:rPr lang="ko-KR" altLang="en-US" dirty="0" err="1"/>
              <a:t>느부갓네살을</a:t>
            </a:r>
            <a:r>
              <a:rPr lang="ko-KR" altLang="en-US" dirty="0"/>
              <a:t> 향한 하나님의 징계를 경험했음에도 불구하고 여전히 겸손할 줄 모르고 교만하게 살아온 </a:t>
            </a:r>
            <a:r>
              <a:rPr lang="ko-KR" altLang="en-US" dirty="0" err="1"/>
              <a:t>벨사살에</a:t>
            </a:r>
            <a:r>
              <a:rPr lang="ko-KR" altLang="en-US" dirty="0"/>
              <a:t> 대한 </a:t>
            </a:r>
            <a:r>
              <a:rPr lang="ko-KR" altLang="en-US" dirty="0">
                <a:solidFill>
                  <a:schemeClr val="accent6"/>
                </a:solidFill>
              </a:rPr>
              <a:t>준엄한 예언자적 질책</a:t>
            </a:r>
          </a:p>
          <a:p>
            <a:pPr lvl="1">
              <a:buClr>
                <a:srgbClr val="4F4E4E"/>
              </a:buClr>
            </a:pPr>
            <a:r>
              <a:rPr lang="ko-KR" altLang="en-US" dirty="0" err="1"/>
              <a:t>벨사살은</a:t>
            </a:r>
            <a:r>
              <a:rPr lang="ko-KR" altLang="en-US" dirty="0"/>
              <a:t> 하나님을 </a:t>
            </a:r>
            <a:r>
              <a:rPr lang="ko-KR" altLang="en-US" dirty="0">
                <a:solidFill>
                  <a:schemeClr val="accent6"/>
                </a:solidFill>
              </a:rPr>
              <a:t>고의적</a:t>
            </a:r>
            <a:r>
              <a:rPr lang="ko-KR" altLang="en-US" dirty="0"/>
              <a:t>으로 무시한 것이며, </a:t>
            </a:r>
            <a:r>
              <a:rPr lang="ko-KR" altLang="en-US" dirty="0">
                <a:solidFill>
                  <a:schemeClr val="accent6"/>
                </a:solidFill>
              </a:rPr>
              <a:t>의도적</a:t>
            </a:r>
            <a:r>
              <a:rPr lang="ko-KR" altLang="en-US" dirty="0"/>
              <a:t>으로 교만한 행동을 한 것이기 때문에 </a:t>
            </a:r>
            <a:r>
              <a:rPr lang="ko-KR" altLang="en-US" dirty="0" err="1"/>
              <a:t>느부갓네살보다</a:t>
            </a:r>
            <a:r>
              <a:rPr lang="ko-KR" altLang="en-US" dirty="0"/>
              <a:t> </a:t>
            </a:r>
            <a:r>
              <a:rPr lang="ko-KR" altLang="en-US" dirty="0">
                <a:solidFill>
                  <a:schemeClr val="accent6"/>
                </a:solidFill>
              </a:rPr>
              <a:t>더 악한 자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(3) 제3장면 : </a:t>
            </a:r>
            <a:r>
              <a:rPr lang="ko-KR" altLang="en-US" dirty="0" err="1"/>
              <a:t>다니엘에</a:t>
            </a:r>
            <a:r>
              <a:rPr lang="ko-KR" altLang="en-US" dirty="0"/>
              <a:t> 의한 신비한 글자의 의미 해석(13-29절)</a:t>
            </a:r>
          </a:p>
          <a:p>
            <a:pPr>
              <a:buClr>
                <a:srgbClr val="4F4E4E"/>
              </a:buClr>
            </a:pPr>
            <a:r>
              <a:rPr lang="ko-KR" altLang="en-US" dirty="0" err="1"/>
              <a:t>다니엘은</a:t>
            </a:r>
            <a:r>
              <a:rPr lang="ko-KR" altLang="en-US" dirty="0"/>
              <a:t> 구체적으로 </a:t>
            </a:r>
            <a:r>
              <a:rPr lang="ko-KR" altLang="en-US" dirty="0" err="1">
                <a:solidFill>
                  <a:schemeClr val="accent6"/>
                </a:solidFill>
              </a:rPr>
              <a:t>벨사살의</a:t>
            </a:r>
            <a:r>
              <a:rPr lang="ko-KR" altLang="en-US" dirty="0">
                <a:solidFill>
                  <a:schemeClr val="accent6"/>
                </a:solidFill>
              </a:rPr>
              <a:t> 죄악</a:t>
            </a:r>
            <a:r>
              <a:rPr lang="ko-KR" altLang="en-US" dirty="0"/>
              <a:t>을 나열</a:t>
            </a:r>
          </a:p>
          <a:p>
            <a:pPr lvl="1">
              <a:buClr>
                <a:srgbClr val="4F4E4E"/>
              </a:buClr>
            </a:pPr>
            <a:r>
              <a:rPr lang="ko-KR" altLang="en-US" dirty="0"/>
              <a:t>첫째,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스스로 </a:t>
            </a:r>
            <a:r>
              <a:rPr lang="ko-KR" altLang="en-US" dirty="0">
                <a:solidFill>
                  <a:schemeClr val="accent3"/>
                </a:solidFill>
              </a:rPr>
              <a:t>높여서 하늘의 주재를 </a:t>
            </a:r>
            <a:r>
              <a:rPr lang="ko-KR" altLang="en-US" dirty="0" smtClean="0">
                <a:solidFill>
                  <a:schemeClr val="accent3"/>
                </a:solidFill>
              </a:rPr>
              <a:t>거역한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 </a:t>
            </a:r>
            <a:r>
              <a:rPr lang="ko-KR" altLang="en-US" dirty="0">
                <a:solidFill>
                  <a:schemeClr val="accent6"/>
                </a:solidFill>
              </a:rPr>
              <a:t>교만과 자만의 죄</a:t>
            </a:r>
            <a:endParaRPr lang="ko-KR" altLang="en-US" dirty="0"/>
          </a:p>
          <a:p>
            <a:pPr lvl="2">
              <a:buClr>
                <a:srgbClr val="4F4E4E"/>
              </a:buClr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하늘의 주재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하늘의 주인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이라는 </a:t>
            </a:r>
            <a:r>
              <a:rPr lang="ko-KR" altLang="en-US" dirty="0"/>
              <a:t>뜻</a:t>
            </a:r>
          </a:p>
          <a:p>
            <a:pPr lvl="2">
              <a:buClr>
                <a:srgbClr val="4F4E4E"/>
              </a:buClr>
            </a:pPr>
            <a:r>
              <a:rPr lang="ko-KR" altLang="en-US" dirty="0"/>
              <a:t>이것은 모든 </a:t>
            </a:r>
            <a:r>
              <a:rPr lang="ko-KR" altLang="en-US" dirty="0" err="1"/>
              <a:t>피조세계에</a:t>
            </a:r>
            <a:r>
              <a:rPr lang="ko-KR" altLang="en-US" dirty="0"/>
              <a:t> 대한 </a:t>
            </a:r>
            <a:r>
              <a:rPr lang="ko-KR" altLang="en-US" dirty="0">
                <a:solidFill>
                  <a:schemeClr val="accent6"/>
                </a:solidFill>
              </a:rPr>
              <a:t>하나님의 절대적 위치</a:t>
            </a:r>
            <a:r>
              <a:rPr lang="ko-KR" altLang="en-US" dirty="0"/>
              <a:t>를 강조하는 표현</a:t>
            </a:r>
          </a:p>
          <a:p>
            <a:pPr lvl="1">
              <a:buClr>
                <a:srgbClr val="4F4E4E"/>
              </a:buClr>
            </a:pPr>
            <a:r>
              <a:rPr lang="ko-KR" altLang="en-US" dirty="0"/>
              <a:t>둘째,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전 </a:t>
            </a:r>
            <a:r>
              <a:rPr lang="ko-KR" altLang="en-US" dirty="0">
                <a:solidFill>
                  <a:schemeClr val="accent3"/>
                </a:solidFill>
              </a:rPr>
              <a:t>기명을 왕의 앞으로 가져다가 왕과 귀인들과 왕후들과 빈궁들이 다 그것으로 술을 마시게 </a:t>
            </a:r>
            <a:r>
              <a:rPr lang="ko-KR" altLang="en-US" dirty="0" smtClean="0">
                <a:solidFill>
                  <a:schemeClr val="accent3"/>
                </a:solidFill>
              </a:rPr>
              <a:t>한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 </a:t>
            </a:r>
            <a:r>
              <a:rPr lang="ko-KR" altLang="en-US" dirty="0">
                <a:solidFill>
                  <a:schemeClr val="accent6"/>
                </a:solidFill>
              </a:rPr>
              <a:t>신성모독의 죄</a:t>
            </a:r>
            <a:endParaRPr lang="ko-KR" altLang="en-US" dirty="0"/>
          </a:p>
          <a:p>
            <a:pPr lvl="1">
              <a:buClr>
                <a:srgbClr val="4F4E4E"/>
              </a:buClr>
            </a:pPr>
            <a:r>
              <a:rPr lang="ko-KR" altLang="en-US" dirty="0"/>
              <a:t>셋째,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왕이 </a:t>
            </a:r>
            <a:r>
              <a:rPr lang="ko-KR" altLang="en-US" dirty="0">
                <a:solidFill>
                  <a:schemeClr val="accent3"/>
                </a:solidFill>
              </a:rPr>
              <a:t>보지도 듣지도 알지도 못하는 금, 은, 동, 철과 목, 석으로 만든 신상들을 </a:t>
            </a:r>
            <a:r>
              <a:rPr lang="ko-KR" altLang="en-US" dirty="0" smtClean="0">
                <a:solidFill>
                  <a:schemeClr val="accent3"/>
                </a:solidFill>
              </a:rPr>
              <a:t>찬양한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 </a:t>
            </a:r>
            <a:r>
              <a:rPr lang="ko-KR" altLang="en-US" dirty="0">
                <a:solidFill>
                  <a:schemeClr val="accent6"/>
                </a:solidFill>
              </a:rPr>
              <a:t>우상 숭배의 죄</a:t>
            </a:r>
            <a:endParaRPr lang="ko-KR" altLang="en-US" dirty="0"/>
          </a:p>
          <a:p>
            <a:pPr lvl="2">
              <a:buClr>
                <a:srgbClr val="4F4E4E"/>
              </a:buClr>
            </a:pPr>
            <a:r>
              <a:rPr lang="ko-KR" altLang="en-US" dirty="0"/>
              <a:t>이 구절은 이방 신상들의 본질과 실체를 고발하고 있음</a:t>
            </a:r>
          </a:p>
          <a:p>
            <a:pPr lvl="2">
              <a:buClr>
                <a:srgbClr val="4F4E4E"/>
              </a:buClr>
            </a:pPr>
            <a:r>
              <a:rPr lang="ko-KR" altLang="en-US" dirty="0"/>
              <a:t>이방의 신상들은 </a:t>
            </a:r>
            <a:r>
              <a:rPr lang="ko-KR" altLang="en-US" dirty="0">
                <a:solidFill>
                  <a:schemeClr val="accent6"/>
                </a:solidFill>
              </a:rPr>
              <a:t>생명력이 없는 허상들</a:t>
            </a:r>
            <a:r>
              <a:rPr lang="ko-KR" altLang="en-US" dirty="0"/>
              <a:t>이라는 것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(3) 제3장면 : </a:t>
            </a:r>
            <a:r>
              <a:rPr lang="ko-KR" altLang="en-US" dirty="0" err="1"/>
              <a:t>다니엘에</a:t>
            </a:r>
            <a:r>
              <a:rPr lang="ko-KR" altLang="en-US" dirty="0"/>
              <a:t> 의한 신비한 글자의 의미 해석(13-29절)</a:t>
            </a:r>
          </a:p>
          <a:p>
            <a:pPr>
              <a:buClr>
                <a:srgbClr val="4F4E4E"/>
              </a:buClr>
            </a:pPr>
            <a:r>
              <a:rPr lang="ko-KR" altLang="en-US" dirty="0" err="1"/>
              <a:t>다니엘은</a:t>
            </a:r>
            <a:r>
              <a:rPr lang="ko-KR" altLang="en-US" dirty="0"/>
              <a:t> 구체적으로 </a:t>
            </a:r>
            <a:r>
              <a:rPr lang="ko-KR" altLang="en-US" dirty="0" err="1"/>
              <a:t>벨사살의</a:t>
            </a:r>
            <a:r>
              <a:rPr lang="ko-KR" altLang="en-US" dirty="0"/>
              <a:t> 죄악을 나열</a:t>
            </a:r>
          </a:p>
          <a:p>
            <a:pPr lvl="1">
              <a:buClr>
                <a:srgbClr val="4F4E4E"/>
              </a:buClr>
            </a:pPr>
            <a:r>
              <a:rPr lang="ko-KR" altLang="en-US" dirty="0"/>
              <a:t>넷째,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왕의 </a:t>
            </a:r>
            <a:r>
              <a:rPr lang="ko-KR" altLang="en-US" dirty="0">
                <a:solidFill>
                  <a:schemeClr val="accent3"/>
                </a:solidFill>
              </a:rPr>
              <a:t>호흡을 주장하시고 왕의 모든 길을 작정하시는 하나님께는 영광을 돌리지 </a:t>
            </a:r>
            <a:r>
              <a:rPr lang="ko-KR" altLang="en-US" dirty="0" smtClean="0">
                <a:solidFill>
                  <a:schemeClr val="accent3"/>
                </a:solidFill>
              </a:rPr>
              <a:t>아니한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 </a:t>
            </a:r>
            <a:r>
              <a:rPr lang="ko-KR" altLang="en-US" dirty="0">
                <a:solidFill>
                  <a:schemeClr val="accent6"/>
                </a:solidFill>
              </a:rPr>
              <a:t>불신앙의 죄</a:t>
            </a:r>
            <a:endParaRPr lang="ko-KR" altLang="en-US" dirty="0"/>
          </a:p>
          <a:p>
            <a:pPr lvl="2">
              <a:buClr>
                <a:srgbClr val="4F4E4E"/>
              </a:buClr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하나님이 </a:t>
            </a:r>
            <a:r>
              <a:rPr lang="ko-KR" altLang="en-US" dirty="0">
                <a:solidFill>
                  <a:schemeClr val="accent3"/>
                </a:solidFill>
              </a:rPr>
              <a:t>왕의 호흡을 주장하신다</a:t>
            </a:r>
            <a:r>
              <a:rPr lang="ko-KR" altLang="en-US" dirty="0" smtClean="0">
                <a:solidFill>
                  <a:schemeClr val="accent3"/>
                </a:solidFill>
              </a:rPr>
              <a:t>.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는 </a:t>
            </a:r>
            <a:r>
              <a:rPr lang="ko-KR" altLang="en-US" dirty="0"/>
              <a:t>것은 </a:t>
            </a:r>
            <a:r>
              <a:rPr lang="ko-KR" altLang="en-US" dirty="0">
                <a:solidFill>
                  <a:schemeClr val="accent6"/>
                </a:solidFill>
              </a:rPr>
              <a:t>인간의 생명의 참된 주인은 하나님</a:t>
            </a:r>
            <a:r>
              <a:rPr lang="ko-KR" altLang="en-US" dirty="0"/>
              <a:t>이라는 사실을 말하고자 하는 것</a:t>
            </a:r>
          </a:p>
          <a:p>
            <a:pPr lvl="2">
              <a:buClr>
                <a:srgbClr val="4F4E4E"/>
              </a:buClr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왕의 </a:t>
            </a:r>
            <a:r>
              <a:rPr lang="ko-KR" altLang="en-US" dirty="0">
                <a:solidFill>
                  <a:schemeClr val="accent3"/>
                </a:solidFill>
              </a:rPr>
              <a:t>모든 </a:t>
            </a:r>
            <a:r>
              <a:rPr lang="ko-KR" altLang="en-US" dirty="0" smtClean="0">
                <a:solidFill>
                  <a:schemeClr val="accent3"/>
                </a:solidFill>
              </a:rPr>
              <a:t>길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은 </a:t>
            </a:r>
            <a:r>
              <a:rPr lang="ko-KR" altLang="en-US" dirty="0"/>
              <a:t>지금까지 왕이 살아왔던 </a:t>
            </a:r>
            <a:r>
              <a:rPr lang="ko-KR" altLang="en-US" dirty="0">
                <a:solidFill>
                  <a:schemeClr val="accent6"/>
                </a:solidFill>
              </a:rPr>
              <a:t>인생의 모든 여정</a:t>
            </a:r>
            <a:r>
              <a:rPr lang="ko-KR" altLang="en-US" dirty="0"/>
              <a:t>을 의미</a:t>
            </a:r>
          </a:p>
          <a:p>
            <a:pPr lvl="2">
              <a:buClr>
                <a:srgbClr val="4F4E4E"/>
              </a:buClr>
            </a:pPr>
            <a:r>
              <a:rPr lang="ko-KR" altLang="en-US" dirty="0" err="1"/>
              <a:t>벨사살은</a:t>
            </a:r>
            <a:r>
              <a:rPr lang="ko-KR" altLang="en-US" dirty="0"/>
              <a:t> </a:t>
            </a:r>
            <a:r>
              <a:rPr lang="ko-KR" altLang="en-US" dirty="0">
                <a:solidFill>
                  <a:schemeClr val="accent6"/>
                </a:solidFill>
              </a:rPr>
              <a:t>자신의 생명과 운명을 결정</a:t>
            </a:r>
            <a:r>
              <a:rPr lang="ko-KR" altLang="en-US" dirty="0"/>
              <a:t>하시는 하나님의 존재를 인정하지 못하고, 그에게 찬송과 영광을 돌려 드리지 못한 죄를 범한 것</a:t>
            </a:r>
          </a:p>
          <a:p>
            <a:pPr lvl="2">
              <a:buClr>
                <a:srgbClr val="4F4E4E"/>
              </a:buClr>
            </a:pPr>
            <a:r>
              <a:rPr lang="ko-KR" altLang="en-US" dirty="0">
                <a:solidFill>
                  <a:schemeClr val="accent6"/>
                </a:solidFill>
              </a:rPr>
              <a:t>하나님은 앞에 언급된 이방 신들과는 달리 살아 계셔서 역동적으로 활동하시며, 모든 인간의 생명과 인간의 생애를 주관하시는 분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(3) 제3장면 : </a:t>
            </a:r>
            <a:r>
              <a:rPr lang="ko-KR" altLang="en-US" dirty="0" err="1"/>
              <a:t>다니엘에</a:t>
            </a:r>
            <a:r>
              <a:rPr lang="ko-KR" altLang="en-US" dirty="0"/>
              <a:t> 의한 신비한 글자의 의미 해석(13-29절)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 dirty="0">
                <a:solidFill>
                  <a:schemeClr val="accent2"/>
                </a:solidFill>
              </a:rPr>
              <a:t>24 이러므로 그의 앞에서 이 손가락이 나와서 이 글을 기록하였나이다</a:t>
            </a:r>
          </a:p>
          <a:p>
            <a:pPr>
              <a:buClr>
                <a:srgbClr val="4F4E4E"/>
              </a:buClr>
            </a:pPr>
            <a:r>
              <a:rPr lang="ko-KR" altLang="en-US" dirty="0" err="1"/>
              <a:t>다니엘은</a:t>
            </a:r>
            <a:r>
              <a:rPr lang="ko-KR" altLang="en-US" dirty="0"/>
              <a:t> 왕궁 벽에 왜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손가락이 </a:t>
            </a:r>
            <a:r>
              <a:rPr lang="ko-KR" altLang="en-US" dirty="0">
                <a:solidFill>
                  <a:schemeClr val="accent3"/>
                </a:solidFill>
              </a:rPr>
              <a:t>나와서 이 글을 기록하게 </a:t>
            </a:r>
            <a:r>
              <a:rPr lang="ko-KR" altLang="en-US" dirty="0" smtClean="0">
                <a:solidFill>
                  <a:schemeClr val="accent3"/>
                </a:solidFill>
              </a:rPr>
              <a:t>되었는지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를 </a:t>
            </a:r>
            <a:r>
              <a:rPr lang="ko-KR" altLang="en-US" dirty="0"/>
              <a:t>밝혀 줌</a:t>
            </a:r>
          </a:p>
          <a:p>
            <a:pPr>
              <a:buClr>
                <a:srgbClr val="4F4E4E"/>
              </a:buClr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이러므로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는 </a:t>
            </a:r>
            <a:r>
              <a:rPr lang="ko-KR" altLang="en-US" dirty="0"/>
              <a:t>손가락과 신비한 글자는 </a:t>
            </a:r>
            <a:r>
              <a:rPr lang="ko-KR" altLang="en-US" dirty="0" err="1">
                <a:solidFill>
                  <a:schemeClr val="accent6"/>
                </a:solidFill>
              </a:rPr>
              <a:t>벨사살의</a:t>
            </a:r>
            <a:r>
              <a:rPr lang="ko-KR" altLang="en-US" dirty="0">
                <a:solidFill>
                  <a:schemeClr val="accent6"/>
                </a:solidFill>
              </a:rPr>
              <a:t> 범죄에 대한 심판의 결과</a:t>
            </a:r>
            <a:r>
              <a:rPr lang="ko-KR" altLang="en-US" dirty="0"/>
              <a:t>로 일어난 현상임을 분명하게 강조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(2) 제2장면 : 왕에게 </a:t>
            </a:r>
            <a:r>
              <a:rPr lang="ko-KR" altLang="en-US" dirty="0" err="1"/>
              <a:t>다니엘을</a:t>
            </a:r>
            <a:r>
              <a:rPr lang="ko-KR" altLang="en-US" dirty="0"/>
              <a:t> 추천한 태후(10-12절)</a:t>
            </a:r>
          </a:p>
          <a:p>
            <a:pPr>
              <a:buClr>
                <a:srgbClr val="4F4E4E"/>
              </a:buClr>
              <a:buNone/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왕의 </a:t>
            </a:r>
            <a:r>
              <a:rPr lang="ko-KR" altLang="en-US" dirty="0">
                <a:solidFill>
                  <a:schemeClr val="accent3"/>
                </a:solidFill>
              </a:rPr>
              <a:t>생각을 번민케 말며 낯빛을 변할 것이 아니다</a:t>
            </a:r>
            <a:r>
              <a:rPr lang="ko-KR" altLang="en-US" dirty="0" smtClean="0">
                <a:solidFill>
                  <a:schemeClr val="accent3"/>
                </a:solidFill>
              </a:rPr>
              <a:t>.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endParaRPr lang="ko-KR" altLang="en-US" dirty="0"/>
          </a:p>
          <a:p>
            <a:pPr>
              <a:buClr>
                <a:srgbClr val="4F4E4E"/>
              </a:buClr>
            </a:pPr>
            <a:r>
              <a:rPr lang="ko-KR" altLang="en-US" dirty="0" err="1"/>
              <a:t>바벨론의</a:t>
            </a:r>
            <a:r>
              <a:rPr lang="ko-KR" altLang="en-US" dirty="0"/>
              <a:t> 현자들이 기이한 글자를 해독하지 못했다고 해서 전혀 해결책이 없는 것은 아니라는 </a:t>
            </a:r>
            <a:r>
              <a:rPr lang="ko-KR" altLang="en-US" dirty="0">
                <a:solidFill>
                  <a:schemeClr val="accent6"/>
                </a:solidFill>
              </a:rPr>
              <a:t>희망의 메시지</a:t>
            </a:r>
            <a:r>
              <a:rPr lang="ko-KR" altLang="en-US" dirty="0"/>
              <a:t>를 왕에게 전함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/>
              <a:t>(3) 제3장면 : 다니엘에 의한 신비한 글자의 의미 해석(13-29절)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>
                <a:solidFill>
                  <a:schemeClr val="accent2"/>
                </a:solidFill>
              </a:rPr>
              <a:t>25 기록한 글자는 이것이니 곧 메네 메네 데겔 우바르신이라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>
                <a:solidFill>
                  <a:schemeClr val="accent2"/>
                </a:solidFill>
              </a:rPr>
              <a:t>26 그 뜻을 해석하건대 메네는 하나님이 이미 왕의 나라의 시대를 세어서 그것을 끝나게 하셨다 함이요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>
                <a:solidFill>
                  <a:schemeClr val="accent2"/>
                </a:solidFill>
              </a:rPr>
              <a:t>27 데겔은 왕이 저울에 달려서 부족함이 뵈었다 함이요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>
                <a:solidFill>
                  <a:schemeClr val="accent2"/>
                </a:solidFill>
              </a:rPr>
              <a:t>28 베레스는 왕의 나라가 나뉘어서 메대와 바사 사람에게 준 바 되었다 함이니이다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다니엘은 벽에 기록된 글자를 읽고 그 </a:t>
            </a:r>
            <a:r>
              <a:rPr lang="ko-KR" altLang="en-US">
                <a:solidFill>
                  <a:schemeClr val="accent6"/>
                </a:solidFill>
              </a:rPr>
              <a:t>신학적 의미</a:t>
            </a:r>
            <a:r>
              <a:rPr lang="ko-KR" altLang="en-US"/>
              <a:t>를 왕에게 해석해 주기 시작</a:t>
            </a:r>
          </a:p>
          <a:p>
            <a:pPr>
              <a:buClr>
                <a:srgbClr val="4F4E4E"/>
              </a:buClr>
            </a:pPr>
            <a:r>
              <a:rPr lang="ko-KR" altLang="en-US">
                <a:solidFill>
                  <a:schemeClr val="accent6"/>
                </a:solidFill>
              </a:rPr>
              <a:t>글자의 해독</a:t>
            </a:r>
            <a:r>
              <a:rPr lang="ko-KR" altLang="en-US"/>
              <a:t>은 5장의 이야기 전개에서 </a:t>
            </a:r>
            <a:r>
              <a:rPr lang="ko-KR" altLang="en-US">
                <a:solidFill>
                  <a:schemeClr val="accent6"/>
                </a:solidFill>
              </a:rPr>
              <a:t>정점</a:t>
            </a:r>
            <a:r>
              <a:rPr lang="ko-KR" altLang="en-US"/>
              <a:t>에 해당됨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(3) 제3장면 : </a:t>
            </a:r>
            <a:r>
              <a:rPr lang="ko-KR" altLang="en-US" dirty="0" err="1"/>
              <a:t>다니엘에</a:t>
            </a:r>
            <a:r>
              <a:rPr lang="ko-KR" altLang="en-US" dirty="0"/>
              <a:t> 의한 신비한 글자의 의미 해석(13-29절)</a:t>
            </a:r>
          </a:p>
          <a:p>
            <a:pPr>
              <a:buClr>
                <a:srgbClr val="4F4E4E"/>
              </a:buClr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메네 </a:t>
            </a:r>
            <a:r>
              <a:rPr lang="ko-KR" altLang="en-US" dirty="0">
                <a:solidFill>
                  <a:schemeClr val="accent3"/>
                </a:solidFill>
              </a:rPr>
              <a:t>메네 </a:t>
            </a:r>
            <a:r>
              <a:rPr lang="ko-KR" altLang="en-US" dirty="0" err="1">
                <a:solidFill>
                  <a:schemeClr val="accent3"/>
                </a:solidFill>
              </a:rPr>
              <a:t>데겔</a:t>
            </a:r>
            <a:r>
              <a:rPr lang="ko-KR" altLang="en-US" dirty="0">
                <a:solidFill>
                  <a:schemeClr val="accent3"/>
                </a:solidFill>
              </a:rPr>
              <a:t> </a:t>
            </a:r>
            <a:r>
              <a:rPr lang="ko-KR" altLang="en-US" dirty="0" err="1" smtClean="0">
                <a:solidFill>
                  <a:schemeClr val="accent3"/>
                </a:solidFill>
              </a:rPr>
              <a:t>우바르신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의 </a:t>
            </a:r>
            <a:r>
              <a:rPr lang="ko-KR" altLang="en-US" dirty="0"/>
              <a:t>언어학적 풀이</a:t>
            </a:r>
          </a:p>
          <a:p>
            <a:pPr lvl="1">
              <a:buClr>
                <a:srgbClr val="4F4E4E"/>
              </a:buClr>
            </a:pPr>
            <a:r>
              <a:rPr lang="ko-KR" altLang="en-US" dirty="0"/>
              <a:t>해석 1 : 이 글자들은 </a:t>
            </a:r>
            <a:r>
              <a:rPr lang="ko-KR" altLang="en-US" dirty="0">
                <a:solidFill>
                  <a:schemeClr val="accent6"/>
                </a:solidFill>
              </a:rPr>
              <a:t>중량을 나타내는 단위 명칭들</a:t>
            </a:r>
            <a:r>
              <a:rPr lang="ko-KR" altLang="en-US" dirty="0"/>
              <a:t>과 관련</a:t>
            </a:r>
          </a:p>
          <a:p>
            <a:pPr lvl="2">
              <a:buClr>
                <a:srgbClr val="4F4E4E"/>
              </a:buClr>
            </a:pPr>
            <a:r>
              <a:rPr lang="ko-KR" altLang="en-US" dirty="0"/>
              <a:t>이때 글자들은 명사로 간주되며, 동전의 가치를 셈하는 </a:t>
            </a:r>
            <a:r>
              <a:rPr lang="ko-KR" altLang="en-US" dirty="0">
                <a:solidFill>
                  <a:schemeClr val="accent6"/>
                </a:solidFill>
              </a:rPr>
              <a:t>화폐 단위</a:t>
            </a:r>
            <a:r>
              <a:rPr lang="ko-KR" altLang="en-US" dirty="0"/>
              <a:t>가 됨</a:t>
            </a:r>
          </a:p>
          <a:p>
            <a:pPr lvl="2">
              <a:buClr>
                <a:srgbClr val="4F4E4E"/>
              </a:buClr>
            </a:pPr>
            <a:r>
              <a:rPr lang="en-US" altLang="ko-KR" dirty="0" smtClean="0"/>
              <a:t>‘</a:t>
            </a:r>
            <a:r>
              <a:rPr lang="ko-KR" altLang="en-US" dirty="0" smtClean="0"/>
              <a:t>메네</a:t>
            </a:r>
            <a:r>
              <a:rPr lang="en-US" altLang="ko-KR" dirty="0" smtClean="0"/>
              <a:t>’</a:t>
            </a:r>
            <a:r>
              <a:rPr lang="ko-KR" altLang="en-US" dirty="0" smtClean="0"/>
              <a:t> </a:t>
            </a:r>
            <a:r>
              <a:rPr lang="ko-KR" altLang="en-US" dirty="0"/>
              <a:t>=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미나</a:t>
            </a:r>
            <a:r>
              <a:rPr lang="ko-KR" altLang="en-US" dirty="0"/>
              <a:t>(</a:t>
            </a:r>
            <a:r>
              <a:rPr lang="en-US" altLang="ko-KR" dirty="0"/>
              <a:t>mina</a:t>
            </a:r>
            <a:r>
              <a:rPr lang="en-US" altLang="ko-KR" dirty="0" smtClean="0"/>
              <a:t>)’</a:t>
            </a:r>
            <a:endParaRPr lang="en-US" altLang="ko-KR" dirty="0"/>
          </a:p>
          <a:p>
            <a:pPr lvl="2">
              <a:buClr>
                <a:srgbClr val="4F4E4E"/>
              </a:buClr>
            </a:pPr>
            <a:r>
              <a:rPr lang="en-US" altLang="ko-KR" dirty="0" smtClean="0"/>
              <a:t>‘</a:t>
            </a:r>
            <a:r>
              <a:rPr lang="ko-KR" altLang="en-US" dirty="0" err="1" smtClean="0"/>
              <a:t>데겔</a:t>
            </a:r>
            <a:r>
              <a:rPr lang="en-US" altLang="ko-KR" dirty="0" smtClean="0"/>
              <a:t>’</a:t>
            </a:r>
            <a:r>
              <a:rPr lang="ko-KR" altLang="en-US" dirty="0" smtClean="0"/>
              <a:t> </a:t>
            </a:r>
            <a:r>
              <a:rPr lang="ko-KR" altLang="en-US" dirty="0"/>
              <a:t>= </a:t>
            </a:r>
            <a:r>
              <a:rPr lang="en-US" altLang="ko-KR" dirty="0" smtClean="0"/>
              <a:t>‘</a:t>
            </a:r>
            <a:r>
              <a:rPr lang="ko-KR" altLang="en-US" dirty="0" err="1" smtClean="0"/>
              <a:t>세겔</a:t>
            </a:r>
            <a:r>
              <a:rPr lang="ko-KR" altLang="en-US" dirty="0"/>
              <a:t>(</a:t>
            </a:r>
            <a:r>
              <a:rPr lang="en-US" altLang="ko-KR" dirty="0"/>
              <a:t>shekel</a:t>
            </a:r>
            <a:r>
              <a:rPr lang="en-US" altLang="ko-KR" dirty="0" smtClean="0"/>
              <a:t>)’</a:t>
            </a:r>
          </a:p>
          <a:p>
            <a:pPr lvl="2">
              <a:buClr>
                <a:srgbClr val="4F4E4E"/>
              </a:buClr>
            </a:pPr>
            <a:r>
              <a:rPr lang="en-US" altLang="ko-KR" dirty="0" smtClean="0"/>
              <a:t>‘</a:t>
            </a:r>
            <a:r>
              <a:rPr lang="ko-KR" altLang="en-US" dirty="0" smtClean="0"/>
              <a:t>바르신</a:t>
            </a:r>
            <a:r>
              <a:rPr lang="en-US" altLang="ko-KR" dirty="0" smtClean="0"/>
              <a:t>’</a:t>
            </a:r>
            <a:r>
              <a:rPr lang="ko-KR" altLang="en-US" dirty="0" smtClean="0"/>
              <a:t> </a:t>
            </a:r>
            <a:r>
              <a:rPr lang="ko-KR" altLang="en-US" dirty="0"/>
              <a:t>= 반(半) 미나(</a:t>
            </a:r>
            <a:r>
              <a:rPr lang="en-US" altLang="ko-KR" dirty="0"/>
              <a:t>mina)</a:t>
            </a:r>
            <a:r>
              <a:rPr lang="ko-KR" altLang="en-US" dirty="0"/>
              <a:t>를</a:t>
            </a:r>
            <a:r>
              <a:rPr lang="en-US" altLang="ko-KR" dirty="0"/>
              <a:t> </a:t>
            </a:r>
            <a:r>
              <a:rPr lang="ko-KR" altLang="en-US" dirty="0"/>
              <a:t>가리키는 </a:t>
            </a:r>
            <a:r>
              <a:rPr lang="ko-KR" altLang="en-US" dirty="0" err="1"/>
              <a:t>페레스의</a:t>
            </a:r>
            <a:r>
              <a:rPr lang="ko-KR" altLang="en-US" dirty="0"/>
              <a:t> 쌍수 또는 복수형</a:t>
            </a:r>
          </a:p>
          <a:p>
            <a:pPr lvl="2">
              <a:buClr>
                <a:srgbClr val="4F4E4E"/>
              </a:buClr>
            </a:pPr>
            <a:r>
              <a:rPr lang="ko-KR" altLang="en-US" dirty="0"/>
              <a:t>그렇게 될 때 벽에 기록된 글자의 의미는 </a:t>
            </a:r>
            <a:r>
              <a:rPr lang="en-US" altLang="ko-KR" dirty="0" smtClean="0">
                <a:solidFill>
                  <a:schemeClr val="accent6"/>
                </a:solidFill>
              </a:rPr>
              <a:t>“</a:t>
            </a:r>
            <a:r>
              <a:rPr lang="ko-KR" altLang="en-US" dirty="0" smtClean="0">
                <a:solidFill>
                  <a:schemeClr val="accent6"/>
                </a:solidFill>
              </a:rPr>
              <a:t>한 </a:t>
            </a:r>
            <a:r>
              <a:rPr lang="ko-KR" altLang="en-US" dirty="0">
                <a:solidFill>
                  <a:schemeClr val="accent6"/>
                </a:solidFill>
              </a:rPr>
              <a:t>미나, 한 미나, 한 </a:t>
            </a:r>
            <a:r>
              <a:rPr lang="ko-KR" altLang="en-US" dirty="0" err="1">
                <a:solidFill>
                  <a:schemeClr val="accent6"/>
                </a:solidFill>
              </a:rPr>
              <a:t>세겔</a:t>
            </a:r>
            <a:r>
              <a:rPr lang="ko-KR" altLang="en-US" dirty="0">
                <a:solidFill>
                  <a:schemeClr val="accent6"/>
                </a:solidFill>
              </a:rPr>
              <a:t>, 두 개의 반 </a:t>
            </a:r>
            <a:r>
              <a:rPr lang="ko-KR" altLang="en-US" dirty="0" smtClean="0">
                <a:solidFill>
                  <a:schemeClr val="accent6"/>
                </a:solidFill>
              </a:rPr>
              <a:t>미나</a:t>
            </a:r>
            <a:r>
              <a:rPr lang="en-US" altLang="ko-KR" dirty="0" smtClean="0">
                <a:solidFill>
                  <a:schemeClr val="accent6"/>
                </a:solidFill>
              </a:rPr>
              <a:t>”</a:t>
            </a:r>
            <a:endParaRPr lang="ko-KR" altLang="en-US" dirty="0"/>
          </a:p>
          <a:p>
            <a:pPr lvl="2">
              <a:buClr>
                <a:srgbClr val="4F4E4E"/>
              </a:buClr>
            </a:pPr>
            <a:r>
              <a:rPr lang="ko-KR" altLang="en-US" dirty="0"/>
              <a:t>한 </a:t>
            </a:r>
            <a:r>
              <a:rPr lang="ko-KR" altLang="en-US" dirty="0" err="1"/>
              <a:t>세겔은</a:t>
            </a:r>
            <a:r>
              <a:rPr lang="ko-KR" altLang="en-US" dirty="0"/>
              <a:t> 한 미나의 60분의 1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(3) 제3장면 : </a:t>
            </a:r>
            <a:r>
              <a:rPr lang="ko-KR" altLang="en-US" dirty="0" err="1"/>
              <a:t>다니엘에</a:t>
            </a:r>
            <a:r>
              <a:rPr lang="ko-KR" altLang="en-US" dirty="0"/>
              <a:t> 의한 신비한 글자의 의미 해석(13-29절)</a:t>
            </a:r>
          </a:p>
          <a:p>
            <a:pPr>
              <a:buClr>
                <a:srgbClr val="4F4E4E"/>
              </a:buClr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메네 </a:t>
            </a:r>
            <a:r>
              <a:rPr lang="ko-KR" altLang="en-US" dirty="0">
                <a:solidFill>
                  <a:schemeClr val="accent3"/>
                </a:solidFill>
              </a:rPr>
              <a:t>메네 </a:t>
            </a:r>
            <a:r>
              <a:rPr lang="ko-KR" altLang="en-US" dirty="0" err="1">
                <a:solidFill>
                  <a:schemeClr val="accent3"/>
                </a:solidFill>
              </a:rPr>
              <a:t>데겔</a:t>
            </a:r>
            <a:r>
              <a:rPr lang="ko-KR" altLang="en-US" dirty="0">
                <a:solidFill>
                  <a:schemeClr val="accent3"/>
                </a:solidFill>
              </a:rPr>
              <a:t> </a:t>
            </a:r>
            <a:r>
              <a:rPr lang="ko-KR" altLang="en-US" dirty="0" err="1" smtClean="0">
                <a:solidFill>
                  <a:schemeClr val="accent3"/>
                </a:solidFill>
              </a:rPr>
              <a:t>우바르신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의 </a:t>
            </a:r>
            <a:r>
              <a:rPr lang="ko-KR" altLang="en-US" dirty="0"/>
              <a:t>언어학적 풀이</a:t>
            </a:r>
          </a:p>
          <a:p>
            <a:pPr lvl="1">
              <a:buClr>
                <a:srgbClr val="4F4E4E"/>
              </a:buClr>
            </a:pPr>
            <a:r>
              <a:rPr lang="ko-KR" altLang="en-US" dirty="0"/>
              <a:t>해석 2 : 첫 번째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메네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를 </a:t>
            </a:r>
            <a:r>
              <a:rPr lang="ko-KR" altLang="en-US" dirty="0">
                <a:solidFill>
                  <a:schemeClr val="accent6"/>
                </a:solidFill>
              </a:rPr>
              <a:t>총액</a:t>
            </a:r>
            <a:r>
              <a:rPr lang="ko-KR" altLang="en-US" dirty="0"/>
              <a:t>으로 간주하고, </a:t>
            </a:r>
            <a:r>
              <a:rPr lang="en-US" altLang="ko-KR" dirty="0" smtClean="0">
                <a:solidFill>
                  <a:schemeClr val="accent6"/>
                </a:solidFill>
              </a:rPr>
              <a:t>‘</a:t>
            </a:r>
            <a:r>
              <a:rPr lang="ko-KR" altLang="en-US" dirty="0" smtClean="0">
                <a:solidFill>
                  <a:schemeClr val="accent6"/>
                </a:solidFill>
              </a:rPr>
              <a:t>합계</a:t>
            </a:r>
            <a:r>
              <a:rPr lang="ko-KR" altLang="en-US" dirty="0">
                <a:solidFill>
                  <a:schemeClr val="accent6"/>
                </a:solidFill>
              </a:rPr>
              <a:t>, 한 미나, (두 개의) 반 미나, 한 </a:t>
            </a:r>
            <a:r>
              <a:rPr lang="ko-KR" altLang="en-US" dirty="0" err="1" smtClean="0">
                <a:solidFill>
                  <a:schemeClr val="accent6"/>
                </a:solidFill>
              </a:rPr>
              <a:t>세겔</a:t>
            </a:r>
            <a:r>
              <a:rPr lang="en-US" altLang="ko-KR" dirty="0" smtClean="0">
                <a:solidFill>
                  <a:schemeClr val="accent6"/>
                </a:solidFill>
              </a:rPr>
              <a:t>’</a:t>
            </a:r>
            <a:r>
              <a:rPr lang="ko-KR" altLang="en-US" dirty="0" smtClean="0"/>
              <a:t>로 </a:t>
            </a:r>
            <a:r>
              <a:rPr lang="ko-KR" altLang="en-US" dirty="0"/>
              <a:t>번역</a:t>
            </a:r>
          </a:p>
          <a:p>
            <a:pPr lvl="2">
              <a:buClr>
                <a:srgbClr val="4F4E4E"/>
              </a:buClr>
            </a:pPr>
            <a:r>
              <a:rPr lang="ko-KR" altLang="en-US" dirty="0" err="1"/>
              <a:t>바벨론의</a:t>
            </a:r>
            <a:r>
              <a:rPr lang="ko-KR" altLang="en-US" dirty="0"/>
              <a:t> 역사는 점점 </a:t>
            </a:r>
            <a:r>
              <a:rPr lang="ko-KR" altLang="en-US" dirty="0">
                <a:solidFill>
                  <a:schemeClr val="accent6"/>
                </a:solidFill>
              </a:rPr>
              <a:t>쇠퇴기</a:t>
            </a:r>
            <a:r>
              <a:rPr lang="ko-KR" altLang="en-US" dirty="0"/>
              <a:t>로 향하고 있다는 것</a:t>
            </a:r>
          </a:p>
          <a:p>
            <a:pPr lvl="2">
              <a:buClr>
                <a:srgbClr val="4F4E4E"/>
              </a:buClr>
            </a:pPr>
            <a:r>
              <a:rPr lang="ko-KR" altLang="en-US" dirty="0"/>
              <a:t>최고로 평가된 </a:t>
            </a:r>
            <a:r>
              <a:rPr lang="en-US" altLang="ko-KR" dirty="0" smtClean="0">
                <a:solidFill>
                  <a:schemeClr val="accent6"/>
                </a:solidFill>
              </a:rPr>
              <a:t>‘</a:t>
            </a:r>
            <a:r>
              <a:rPr lang="ko-KR" altLang="en-US" dirty="0" smtClean="0">
                <a:solidFill>
                  <a:schemeClr val="accent6"/>
                </a:solidFill>
              </a:rPr>
              <a:t>한 미나</a:t>
            </a:r>
            <a:r>
              <a:rPr lang="en-US" altLang="ko-KR" dirty="0" smtClean="0">
                <a:solidFill>
                  <a:schemeClr val="accent6"/>
                </a:solidFill>
              </a:rPr>
              <a:t>’</a:t>
            </a:r>
            <a:r>
              <a:rPr lang="ko-KR" altLang="en-US" dirty="0" smtClean="0"/>
              <a:t>는 </a:t>
            </a:r>
            <a:r>
              <a:rPr lang="ko-KR" altLang="en-US" dirty="0"/>
              <a:t>위대한 왕인 </a:t>
            </a:r>
            <a:r>
              <a:rPr lang="ko-KR" altLang="en-US" dirty="0" err="1">
                <a:solidFill>
                  <a:schemeClr val="accent6"/>
                </a:solidFill>
              </a:rPr>
              <a:t>느부갓네살</a:t>
            </a:r>
            <a:r>
              <a:rPr lang="ko-KR" altLang="en-US" dirty="0" err="1"/>
              <a:t>을</a:t>
            </a:r>
            <a:r>
              <a:rPr lang="ko-KR" altLang="en-US" dirty="0"/>
              <a:t>, 최저로 평가된 </a:t>
            </a:r>
            <a:r>
              <a:rPr lang="en-US" altLang="ko-KR" dirty="0" smtClean="0">
                <a:solidFill>
                  <a:schemeClr val="accent6"/>
                </a:solidFill>
              </a:rPr>
              <a:t>‘</a:t>
            </a:r>
            <a:r>
              <a:rPr lang="ko-KR" altLang="en-US" dirty="0" smtClean="0">
                <a:solidFill>
                  <a:schemeClr val="accent6"/>
                </a:solidFill>
              </a:rPr>
              <a:t>한 </a:t>
            </a:r>
            <a:r>
              <a:rPr lang="ko-KR" altLang="en-US" dirty="0" err="1" smtClean="0">
                <a:solidFill>
                  <a:schemeClr val="accent6"/>
                </a:solidFill>
              </a:rPr>
              <a:t>세겔</a:t>
            </a:r>
            <a:r>
              <a:rPr lang="en-US" altLang="ko-KR" dirty="0" smtClean="0">
                <a:solidFill>
                  <a:schemeClr val="accent6"/>
                </a:solidFill>
              </a:rPr>
              <a:t>’</a:t>
            </a:r>
            <a:r>
              <a:rPr lang="ko-KR" altLang="en-US" dirty="0" smtClean="0"/>
              <a:t>은 </a:t>
            </a:r>
            <a:r>
              <a:rPr lang="ko-KR" altLang="en-US" dirty="0" err="1"/>
              <a:t>느부갓네살에</a:t>
            </a:r>
            <a:r>
              <a:rPr lang="ko-KR" altLang="en-US" dirty="0"/>
              <a:t> 비해 훨씬 무능력한 왕으로 평가되는 </a:t>
            </a:r>
            <a:r>
              <a:rPr lang="ko-KR" altLang="en-US" dirty="0" err="1">
                <a:solidFill>
                  <a:schemeClr val="accent6"/>
                </a:solidFill>
              </a:rPr>
              <a:t>벨사살</a:t>
            </a:r>
            <a:r>
              <a:rPr lang="ko-KR" altLang="en-US" dirty="0" err="1"/>
              <a:t>을</a:t>
            </a:r>
            <a:r>
              <a:rPr lang="ko-KR" altLang="en-US" dirty="0"/>
              <a:t> 가리킴</a:t>
            </a:r>
          </a:p>
          <a:p>
            <a:pPr lvl="2">
              <a:buClr>
                <a:srgbClr val="4F4E4E"/>
              </a:buClr>
            </a:pPr>
            <a:r>
              <a:rPr lang="en-US" altLang="ko-KR" dirty="0" smtClean="0">
                <a:solidFill>
                  <a:schemeClr val="accent6"/>
                </a:solidFill>
              </a:rPr>
              <a:t>‘</a:t>
            </a:r>
            <a:r>
              <a:rPr lang="ko-KR" altLang="en-US" dirty="0" smtClean="0">
                <a:solidFill>
                  <a:schemeClr val="accent6"/>
                </a:solidFill>
              </a:rPr>
              <a:t>두 </a:t>
            </a:r>
            <a:r>
              <a:rPr lang="ko-KR" altLang="en-US" dirty="0">
                <a:solidFill>
                  <a:schemeClr val="accent6"/>
                </a:solidFill>
              </a:rPr>
              <a:t>개의 반 </a:t>
            </a:r>
            <a:r>
              <a:rPr lang="ko-KR" altLang="en-US" dirty="0" smtClean="0">
                <a:solidFill>
                  <a:schemeClr val="accent6"/>
                </a:solidFill>
              </a:rPr>
              <a:t>미나</a:t>
            </a:r>
            <a:r>
              <a:rPr lang="en-US" altLang="ko-KR" dirty="0" smtClean="0">
                <a:solidFill>
                  <a:schemeClr val="accent6"/>
                </a:solidFill>
              </a:rPr>
              <a:t>’</a:t>
            </a:r>
            <a:r>
              <a:rPr lang="ko-KR" altLang="en-US" dirty="0" smtClean="0"/>
              <a:t>는 </a:t>
            </a:r>
            <a:r>
              <a:rPr lang="ko-KR" altLang="en-US" dirty="0" err="1">
                <a:solidFill>
                  <a:schemeClr val="accent6"/>
                </a:solidFill>
              </a:rPr>
              <a:t>메대와</a:t>
            </a:r>
            <a:r>
              <a:rPr lang="ko-KR" altLang="en-US" dirty="0">
                <a:solidFill>
                  <a:schemeClr val="accent6"/>
                </a:solidFill>
              </a:rPr>
              <a:t> 페르시아</a:t>
            </a:r>
            <a:r>
              <a:rPr lang="ko-KR" altLang="en-US" dirty="0"/>
              <a:t>를 의미</a:t>
            </a:r>
          </a:p>
          <a:p>
            <a:pPr lvl="2">
              <a:buClr>
                <a:srgbClr val="4F4E4E"/>
              </a:buClr>
            </a:pPr>
            <a:r>
              <a:rPr lang="ko-KR" altLang="en-US" dirty="0"/>
              <a:t>이렇게 될 때 신비한 글자들은 </a:t>
            </a:r>
            <a:r>
              <a:rPr lang="ko-KR" altLang="en-US" dirty="0" err="1"/>
              <a:t>느부갓네살과</a:t>
            </a:r>
            <a:r>
              <a:rPr lang="ko-KR" altLang="en-US" dirty="0"/>
              <a:t> </a:t>
            </a:r>
            <a:r>
              <a:rPr lang="ko-KR" altLang="en-US" dirty="0" err="1"/>
              <a:t>벨사살</a:t>
            </a:r>
            <a:r>
              <a:rPr lang="ko-KR" altLang="en-US" dirty="0"/>
              <a:t> 왕의 업적에 대한 </a:t>
            </a:r>
            <a:r>
              <a:rPr lang="ko-KR" altLang="en-US" dirty="0">
                <a:solidFill>
                  <a:schemeClr val="accent6"/>
                </a:solidFill>
              </a:rPr>
              <a:t>대중적인 해학적 평가</a:t>
            </a:r>
            <a:r>
              <a:rPr lang="ko-KR" altLang="en-US" dirty="0"/>
              <a:t>로 간주됨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(3) 제3장면 : </a:t>
            </a:r>
            <a:r>
              <a:rPr lang="ko-KR" altLang="en-US" dirty="0" err="1"/>
              <a:t>다니엘에</a:t>
            </a:r>
            <a:r>
              <a:rPr lang="ko-KR" altLang="en-US" dirty="0"/>
              <a:t> 의한 신비한 글자의 의미 해석(13-29절)</a:t>
            </a:r>
          </a:p>
          <a:p>
            <a:pPr>
              <a:buClr>
                <a:srgbClr val="4F4E4E"/>
              </a:buClr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메네 </a:t>
            </a:r>
            <a:r>
              <a:rPr lang="ko-KR" altLang="en-US" dirty="0">
                <a:solidFill>
                  <a:schemeClr val="accent3"/>
                </a:solidFill>
              </a:rPr>
              <a:t>메네 </a:t>
            </a:r>
            <a:r>
              <a:rPr lang="ko-KR" altLang="en-US" dirty="0" err="1">
                <a:solidFill>
                  <a:schemeClr val="accent3"/>
                </a:solidFill>
              </a:rPr>
              <a:t>데겔</a:t>
            </a:r>
            <a:r>
              <a:rPr lang="ko-KR" altLang="en-US" dirty="0">
                <a:solidFill>
                  <a:schemeClr val="accent3"/>
                </a:solidFill>
              </a:rPr>
              <a:t> </a:t>
            </a:r>
            <a:r>
              <a:rPr lang="ko-KR" altLang="en-US" dirty="0" err="1" smtClean="0">
                <a:solidFill>
                  <a:schemeClr val="accent3"/>
                </a:solidFill>
              </a:rPr>
              <a:t>우바르신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의 </a:t>
            </a:r>
            <a:r>
              <a:rPr lang="ko-KR" altLang="en-US" dirty="0"/>
              <a:t>언어학적 풀이</a:t>
            </a:r>
          </a:p>
          <a:p>
            <a:pPr lvl="1">
              <a:buClr>
                <a:srgbClr val="4F4E4E"/>
              </a:buClr>
            </a:pPr>
            <a:r>
              <a:rPr lang="ko-KR" altLang="en-US" dirty="0"/>
              <a:t>해석 3 : 네 글자들은 모두 </a:t>
            </a:r>
            <a:r>
              <a:rPr lang="ko-KR" altLang="en-US" dirty="0" err="1">
                <a:solidFill>
                  <a:schemeClr val="accent6"/>
                </a:solidFill>
              </a:rPr>
              <a:t>느부갓네살의</a:t>
            </a:r>
            <a:r>
              <a:rPr lang="ko-KR" altLang="en-US" dirty="0">
                <a:solidFill>
                  <a:schemeClr val="accent6"/>
                </a:solidFill>
              </a:rPr>
              <a:t> 후계자를 상징</a:t>
            </a:r>
            <a:r>
              <a:rPr lang="ko-KR" altLang="en-US" dirty="0"/>
              <a:t>하는 것(</a:t>
            </a:r>
            <a:r>
              <a:rPr lang="en-US" altLang="ko-KR" dirty="0"/>
              <a:t>E. G. </a:t>
            </a:r>
            <a:r>
              <a:rPr lang="en-US" altLang="ko-KR" dirty="0" err="1"/>
              <a:t>Kraeling</a:t>
            </a:r>
            <a:r>
              <a:rPr lang="en-US" altLang="ko-KR" dirty="0"/>
              <a:t>)</a:t>
            </a:r>
          </a:p>
          <a:p>
            <a:pPr lvl="2">
              <a:buClr>
                <a:srgbClr val="4F4E4E"/>
              </a:buClr>
            </a:pPr>
            <a:r>
              <a:rPr lang="ko-KR" altLang="en-US" dirty="0"/>
              <a:t>첫 번째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메네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는 </a:t>
            </a:r>
            <a:r>
              <a:rPr lang="ko-KR" altLang="en-US" dirty="0" err="1">
                <a:solidFill>
                  <a:schemeClr val="accent6"/>
                </a:solidFill>
              </a:rPr>
              <a:t>아윌</a:t>
            </a:r>
            <a:r>
              <a:rPr lang="ko-KR" altLang="en-US" dirty="0">
                <a:solidFill>
                  <a:schemeClr val="accent6"/>
                </a:solidFill>
              </a:rPr>
              <a:t>-</a:t>
            </a:r>
            <a:r>
              <a:rPr lang="ko-KR" altLang="en-US" dirty="0" err="1">
                <a:solidFill>
                  <a:schemeClr val="accent6"/>
                </a:solidFill>
              </a:rPr>
              <a:t>마르둑</a:t>
            </a:r>
            <a:r>
              <a:rPr lang="ko-KR" altLang="en-US" dirty="0"/>
              <a:t>(</a:t>
            </a:r>
            <a:r>
              <a:rPr lang="en-US" altLang="ko-KR" dirty="0"/>
              <a:t>BC 562-560)</a:t>
            </a:r>
          </a:p>
          <a:p>
            <a:pPr lvl="2">
              <a:buClr>
                <a:srgbClr val="4F4E4E"/>
              </a:buClr>
            </a:pPr>
            <a:r>
              <a:rPr lang="ko-KR" altLang="en-US" dirty="0"/>
              <a:t>두 번째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메네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는 </a:t>
            </a:r>
            <a:r>
              <a:rPr lang="ko-KR" altLang="en-US" dirty="0" err="1">
                <a:solidFill>
                  <a:schemeClr val="accent6"/>
                </a:solidFill>
              </a:rPr>
              <a:t>네르갈사레셀</a:t>
            </a:r>
            <a:r>
              <a:rPr lang="ko-KR" altLang="en-US" dirty="0"/>
              <a:t>(</a:t>
            </a:r>
            <a:r>
              <a:rPr lang="en-US" altLang="ko-KR" dirty="0"/>
              <a:t>BC 560-556)</a:t>
            </a:r>
          </a:p>
          <a:p>
            <a:pPr lvl="2">
              <a:buClr>
                <a:srgbClr val="4F4E4E"/>
              </a:buClr>
            </a:pPr>
            <a:r>
              <a:rPr lang="en-US" altLang="ko-KR" dirty="0" smtClean="0"/>
              <a:t>‘</a:t>
            </a:r>
            <a:r>
              <a:rPr lang="ko-KR" altLang="en-US" dirty="0" err="1" smtClean="0"/>
              <a:t>데겔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</a:t>
            </a:r>
            <a:r>
              <a:rPr lang="ko-KR" altLang="en-US" dirty="0" err="1">
                <a:solidFill>
                  <a:schemeClr val="accent6"/>
                </a:solidFill>
              </a:rPr>
              <a:t>라바쉬</a:t>
            </a:r>
            <a:r>
              <a:rPr lang="ko-KR" altLang="en-US" dirty="0">
                <a:solidFill>
                  <a:schemeClr val="accent6"/>
                </a:solidFill>
              </a:rPr>
              <a:t>-</a:t>
            </a:r>
            <a:r>
              <a:rPr lang="ko-KR" altLang="en-US" dirty="0" err="1">
                <a:solidFill>
                  <a:schemeClr val="accent6"/>
                </a:solidFill>
              </a:rPr>
              <a:t>마르둑</a:t>
            </a:r>
            <a:r>
              <a:rPr lang="ko-KR" altLang="en-US" dirty="0"/>
              <a:t>(</a:t>
            </a:r>
            <a:r>
              <a:rPr lang="en-US" altLang="ko-KR" dirty="0"/>
              <a:t>BC 556-555)</a:t>
            </a:r>
          </a:p>
          <a:p>
            <a:pPr lvl="2">
              <a:buClr>
                <a:srgbClr val="4F4E4E"/>
              </a:buClr>
            </a:pPr>
            <a:r>
              <a:rPr lang="en-US" altLang="ko-KR" dirty="0" smtClean="0"/>
              <a:t>‘</a:t>
            </a:r>
            <a:r>
              <a:rPr lang="ko-KR" altLang="en-US" dirty="0" smtClean="0"/>
              <a:t>바르신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</a:t>
            </a:r>
            <a:r>
              <a:rPr lang="ko-KR" altLang="en-US" dirty="0" err="1">
                <a:solidFill>
                  <a:schemeClr val="accent6"/>
                </a:solidFill>
              </a:rPr>
              <a:t>나보니드</a:t>
            </a:r>
            <a:r>
              <a:rPr lang="ko-KR" altLang="en-US" dirty="0"/>
              <a:t>(</a:t>
            </a:r>
            <a:r>
              <a:rPr lang="en-US" altLang="ko-KR" dirty="0"/>
              <a:t>BC 555-539)</a:t>
            </a:r>
            <a:r>
              <a:rPr lang="ko-KR" altLang="en-US" dirty="0"/>
              <a:t>와 그의 아들 </a:t>
            </a:r>
            <a:r>
              <a:rPr lang="ko-KR" altLang="en-US" dirty="0" err="1">
                <a:solidFill>
                  <a:schemeClr val="accent6"/>
                </a:solidFill>
              </a:rPr>
              <a:t>벨사살</a:t>
            </a:r>
            <a:endParaRPr lang="ko-KR" altLang="en-US" dirty="0"/>
          </a:p>
          <a:p>
            <a:pPr lvl="1">
              <a:buClr>
                <a:srgbClr val="4F4E4E"/>
              </a:buClr>
            </a:pPr>
            <a:r>
              <a:rPr lang="ko-KR" altLang="en-US" dirty="0"/>
              <a:t>해석 4 : </a:t>
            </a:r>
            <a:r>
              <a:rPr lang="ko-KR" altLang="en-US" dirty="0">
                <a:solidFill>
                  <a:schemeClr val="accent6"/>
                </a:solidFill>
              </a:rPr>
              <a:t>하나의 </a:t>
            </a:r>
            <a:r>
              <a:rPr lang="en-US" altLang="ko-KR" dirty="0" smtClean="0">
                <a:solidFill>
                  <a:schemeClr val="accent6"/>
                </a:solidFill>
              </a:rPr>
              <a:t>‘</a:t>
            </a:r>
            <a:r>
              <a:rPr lang="ko-KR" altLang="en-US" dirty="0" smtClean="0">
                <a:solidFill>
                  <a:schemeClr val="accent6"/>
                </a:solidFill>
              </a:rPr>
              <a:t>메네</a:t>
            </a:r>
            <a:r>
              <a:rPr lang="en-US" altLang="ko-KR" dirty="0" smtClean="0">
                <a:solidFill>
                  <a:schemeClr val="accent6"/>
                </a:solidFill>
              </a:rPr>
              <a:t>’</a:t>
            </a:r>
            <a:r>
              <a:rPr lang="ko-KR" altLang="en-US" dirty="0" smtClean="0">
                <a:solidFill>
                  <a:schemeClr val="accent6"/>
                </a:solidFill>
              </a:rPr>
              <a:t>만을 </a:t>
            </a:r>
            <a:r>
              <a:rPr lang="ko-KR" altLang="en-US" dirty="0">
                <a:solidFill>
                  <a:schemeClr val="accent6"/>
                </a:solidFill>
              </a:rPr>
              <a:t>원문</a:t>
            </a:r>
            <a:r>
              <a:rPr lang="ko-KR" altLang="en-US" dirty="0"/>
              <a:t>으로 간주하고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ko-KR" altLang="en-US" dirty="0">
                <a:solidFill>
                  <a:schemeClr val="accent6"/>
                </a:solidFill>
              </a:rPr>
              <a:t>다니엘서 저자 당시에 유대인들에게 널리 알려져 있던 세 사람(</a:t>
            </a:r>
            <a:r>
              <a:rPr lang="ko-KR" altLang="en-US" dirty="0" err="1">
                <a:solidFill>
                  <a:schemeClr val="accent6"/>
                </a:solidFill>
              </a:rPr>
              <a:t>느부갓네살</a:t>
            </a:r>
            <a:r>
              <a:rPr lang="ko-KR" altLang="en-US" dirty="0">
                <a:solidFill>
                  <a:schemeClr val="accent6"/>
                </a:solidFill>
              </a:rPr>
              <a:t>, </a:t>
            </a:r>
            <a:r>
              <a:rPr lang="ko-KR" altLang="en-US" dirty="0" err="1">
                <a:solidFill>
                  <a:schemeClr val="accent6"/>
                </a:solidFill>
              </a:rPr>
              <a:t>아윌</a:t>
            </a:r>
            <a:r>
              <a:rPr lang="ko-KR" altLang="en-US" dirty="0">
                <a:solidFill>
                  <a:schemeClr val="accent6"/>
                </a:solidFill>
              </a:rPr>
              <a:t>-</a:t>
            </a:r>
            <a:r>
              <a:rPr lang="ko-KR" altLang="en-US" dirty="0" err="1">
                <a:solidFill>
                  <a:schemeClr val="accent6"/>
                </a:solidFill>
              </a:rPr>
              <a:t>마르둑</a:t>
            </a:r>
            <a:r>
              <a:rPr lang="ko-KR" altLang="en-US" dirty="0">
                <a:solidFill>
                  <a:schemeClr val="accent6"/>
                </a:solidFill>
              </a:rPr>
              <a:t>, </a:t>
            </a:r>
            <a:r>
              <a:rPr lang="ko-KR" altLang="en-US" dirty="0" err="1">
                <a:solidFill>
                  <a:schemeClr val="accent6"/>
                </a:solidFill>
              </a:rPr>
              <a:t>벨사살</a:t>
            </a:r>
            <a:r>
              <a:rPr lang="ko-KR" altLang="en-US" dirty="0">
                <a:solidFill>
                  <a:schemeClr val="accent6"/>
                </a:solidFill>
              </a:rPr>
              <a:t>)만 생각</a:t>
            </a:r>
            <a:r>
              <a:rPr lang="ko-KR" altLang="en-US" dirty="0"/>
              <a:t>(</a:t>
            </a:r>
            <a:r>
              <a:rPr lang="en-US" altLang="ko-KR" dirty="0"/>
              <a:t>H. L. Ginsberg)</a:t>
            </a:r>
          </a:p>
          <a:p>
            <a:pPr lvl="2">
              <a:buClr>
                <a:srgbClr val="4F4E4E"/>
              </a:buClr>
            </a:pPr>
            <a:r>
              <a:rPr lang="ko-KR" altLang="en-US" dirty="0"/>
              <a:t>이때 글자들은 </a:t>
            </a:r>
            <a:r>
              <a:rPr lang="ko-KR" altLang="en-US" dirty="0" err="1">
                <a:solidFill>
                  <a:schemeClr val="accent6"/>
                </a:solidFill>
              </a:rPr>
              <a:t>바벨론의</a:t>
            </a:r>
            <a:r>
              <a:rPr lang="ko-KR" altLang="en-US" dirty="0">
                <a:solidFill>
                  <a:schemeClr val="accent6"/>
                </a:solidFill>
              </a:rPr>
              <a:t> 왕위 계승을 풍자적으로 노래하는 것</a:t>
            </a:r>
            <a:r>
              <a:rPr lang="ko-KR" altLang="en-US" dirty="0"/>
              <a:t>이 됨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(3) 제3장면 : </a:t>
            </a:r>
            <a:r>
              <a:rPr lang="ko-KR" altLang="en-US" dirty="0" err="1"/>
              <a:t>다니엘에</a:t>
            </a:r>
            <a:r>
              <a:rPr lang="ko-KR" altLang="en-US" dirty="0"/>
              <a:t> 의한 신비한 글자의 의미 해석(13-29절)</a:t>
            </a:r>
          </a:p>
          <a:p>
            <a:pPr>
              <a:buClr>
                <a:srgbClr val="4F4E4E"/>
              </a:buClr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메네 </a:t>
            </a:r>
            <a:r>
              <a:rPr lang="ko-KR" altLang="en-US" dirty="0">
                <a:solidFill>
                  <a:schemeClr val="accent3"/>
                </a:solidFill>
              </a:rPr>
              <a:t>메네 </a:t>
            </a:r>
            <a:r>
              <a:rPr lang="ko-KR" altLang="en-US" dirty="0" err="1">
                <a:solidFill>
                  <a:schemeClr val="accent3"/>
                </a:solidFill>
              </a:rPr>
              <a:t>데겔</a:t>
            </a:r>
            <a:r>
              <a:rPr lang="ko-KR" altLang="en-US" dirty="0">
                <a:solidFill>
                  <a:schemeClr val="accent3"/>
                </a:solidFill>
              </a:rPr>
              <a:t> </a:t>
            </a:r>
            <a:r>
              <a:rPr lang="ko-KR" altLang="en-US" dirty="0" err="1" smtClean="0">
                <a:solidFill>
                  <a:schemeClr val="accent3"/>
                </a:solidFill>
              </a:rPr>
              <a:t>우바르신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의 </a:t>
            </a:r>
            <a:r>
              <a:rPr lang="ko-KR" altLang="en-US" dirty="0"/>
              <a:t>언어학적 풀이</a:t>
            </a:r>
          </a:p>
          <a:p>
            <a:pPr lvl="1">
              <a:buClr>
                <a:srgbClr val="4F4E4E"/>
              </a:buClr>
            </a:pPr>
            <a:r>
              <a:rPr lang="ko-KR" altLang="en-US" dirty="0"/>
              <a:t>해석 5 : 글자들을 </a:t>
            </a:r>
            <a:r>
              <a:rPr lang="ko-KR" altLang="en-US" dirty="0">
                <a:solidFill>
                  <a:schemeClr val="accent6"/>
                </a:solidFill>
              </a:rPr>
              <a:t>수동 </a:t>
            </a:r>
            <a:r>
              <a:rPr lang="ko-KR" altLang="en-US" dirty="0" err="1">
                <a:solidFill>
                  <a:schemeClr val="accent6"/>
                </a:solidFill>
              </a:rPr>
              <a:t>분사형</a:t>
            </a:r>
            <a:r>
              <a:rPr lang="ko-KR" altLang="en-US" dirty="0" err="1"/>
              <a:t>으로</a:t>
            </a:r>
            <a:r>
              <a:rPr lang="ko-KR" altLang="en-US" dirty="0"/>
              <a:t> 해석 - 왕궁 벽에 기록된 신비로운 글자들은 </a:t>
            </a:r>
            <a:r>
              <a:rPr lang="ko-KR" altLang="en-US" dirty="0">
                <a:solidFill>
                  <a:schemeClr val="accent6"/>
                </a:solidFill>
              </a:rPr>
              <a:t>앞으로 일어나게 될 정치적 사건들</a:t>
            </a:r>
            <a:r>
              <a:rPr lang="ko-KR" altLang="en-US" dirty="0"/>
              <a:t>과 밀접하게 관련된다는 것</a:t>
            </a:r>
          </a:p>
          <a:p>
            <a:pPr lvl="2">
              <a:buClr>
                <a:srgbClr val="4F4E4E"/>
              </a:buClr>
            </a:pPr>
            <a:r>
              <a:rPr lang="en-US" altLang="ko-KR" dirty="0" smtClean="0"/>
              <a:t>‘</a:t>
            </a:r>
            <a:r>
              <a:rPr lang="ko-KR" altLang="en-US" dirty="0" smtClean="0"/>
              <a:t>메네 </a:t>
            </a:r>
            <a:r>
              <a:rPr lang="ko-KR" altLang="en-US" dirty="0"/>
              <a:t>메네 </a:t>
            </a:r>
            <a:r>
              <a:rPr lang="ko-KR" altLang="en-US" dirty="0" err="1"/>
              <a:t>데겔</a:t>
            </a:r>
            <a:r>
              <a:rPr lang="ko-KR" altLang="en-US" dirty="0"/>
              <a:t> </a:t>
            </a:r>
            <a:r>
              <a:rPr lang="ko-KR" altLang="en-US" dirty="0" err="1" smtClean="0"/>
              <a:t>우바르신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이란 </a:t>
            </a:r>
            <a:r>
              <a:rPr lang="en-US" altLang="ko-KR" dirty="0" smtClean="0">
                <a:solidFill>
                  <a:schemeClr val="accent6"/>
                </a:solidFill>
              </a:rPr>
              <a:t>‘</a:t>
            </a:r>
            <a:r>
              <a:rPr lang="ko-KR" altLang="en-US" dirty="0" smtClean="0">
                <a:solidFill>
                  <a:schemeClr val="accent6"/>
                </a:solidFill>
              </a:rPr>
              <a:t>세어지고 </a:t>
            </a:r>
            <a:r>
              <a:rPr lang="ko-KR" altLang="en-US" dirty="0">
                <a:solidFill>
                  <a:schemeClr val="accent6"/>
                </a:solidFill>
              </a:rPr>
              <a:t>세어지고 저울에 달아 보니 부족하여 나누어진다</a:t>
            </a:r>
            <a:r>
              <a:rPr lang="ko-KR" altLang="en-US" dirty="0" smtClean="0">
                <a:solidFill>
                  <a:schemeClr val="accent6"/>
                </a:solidFill>
              </a:rPr>
              <a:t>.</a:t>
            </a:r>
            <a:r>
              <a:rPr lang="en-US" altLang="ko-KR" dirty="0" smtClean="0">
                <a:solidFill>
                  <a:schemeClr val="accent6"/>
                </a:solidFill>
              </a:rPr>
              <a:t>’</a:t>
            </a:r>
            <a:r>
              <a:rPr lang="ko-KR" altLang="en-US" dirty="0" smtClean="0"/>
              <a:t>라는 </a:t>
            </a:r>
            <a:r>
              <a:rPr lang="ko-KR" altLang="en-US" dirty="0"/>
              <a:t>뜻</a:t>
            </a:r>
          </a:p>
          <a:p>
            <a:pPr lvl="2">
              <a:buClr>
                <a:srgbClr val="4F4E4E"/>
              </a:buClr>
            </a:pPr>
            <a:r>
              <a:rPr lang="ko-KR" altLang="en-US" dirty="0"/>
              <a:t>하나님이 </a:t>
            </a:r>
            <a:r>
              <a:rPr lang="ko-KR" altLang="en-US" dirty="0" err="1">
                <a:solidFill>
                  <a:schemeClr val="accent6"/>
                </a:solidFill>
              </a:rPr>
              <a:t>벨사살의</a:t>
            </a:r>
            <a:r>
              <a:rPr lang="ko-KR" altLang="en-US" dirty="0">
                <a:solidFill>
                  <a:schemeClr val="accent6"/>
                </a:solidFill>
              </a:rPr>
              <a:t> 죄악</a:t>
            </a:r>
            <a:r>
              <a:rPr lang="ko-KR" altLang="en-US" dirty="0"/>
              <a:t>으로 인하여 </a:t>
            </a:r>
            <a:r>
              <a:rPr lang="ko-KR" altLang="en-US" dirty="0" err="1">
                <a:solidFill>
                  <a:schemeClr val="accent6"/>
                </a:solidFill>
              </a:rPr>
              <a:t>바벨론의</a:t>
            </a:r>
            <a:r>
              <a:rPr lang="ko-KR" altLang="en-US" dirty="0">
                <a:solidFill>
                  <a:schemeClr val="accent6"/>
                </a:solidFill>
              </a:rPr>
              <a:t> 멸망의 날</a:t>
            </a:r>
            <a:r>
              <a:rPr lang="ko-KR" altLang="en-US" dirty="0"/>
              <a:t>을 정하셨으며 결국 </a:t>
            </a:r>
            <a:r>
              <a:rPr lang="ko-KR" altLang="en-US" dirty="0" err="1"/>
              <a:t>바벨론을</a:t>
            </a:r>
            <a:r>
              <a:rPr lang="ko-KR" altLang="en-US" dirty="0"/>
              <a:t> </a:t>
            </a:r>
            <a:r>
              <a:rPr lang="ko-KR" altLang="en-US" dirty="0" err="1">
                <a:solidFill>
                  <a:schemeClr val="accent6"/>
                </a:solidFill>
              </a:rPr>
              <a:t>메대와</a:t>
            </a:r>
            <a:r>
              <a:rPr lang="ko-KR" altLang="en-US" dirty="0">
                <a:solidFill>
                  <a:schemeClr val="accent6"/>
                </a:solidFill>
              </a:rPr>
              <a:t> 페르시아</a:t>
            </a:r>
            <a:r>
              <a:rPr lang="ko-KR" altLang="en-US" dirty="0"/>
              <a:t>에 넘기기로 결정하셨다는 것</a:t>
            </a:r>
          </a:p>
          <a:p>
            <a:pPr lvl="2">
              <a:buClr>
                <a:srgbClr val="4F4E4E"/>
              </a:buClr>
            </a:pPr>
            <a:r>
              <a:rPr lang="ko-KR" altLang="en-US" dirty="0"/>
              <a:t>다니엘서의 저자는 이 글자들의 해석을 통해 </a:t>
            </a:r>
            <a:r>
              <a:rPr lang="ko-KR" altLang="en-US" dirty="0" err="1">
                <a:solidFill>
                  <a:schemeClr val="accent6"/>
                </a:solidFill>
              </a:rPr>
              <a:t>안티오코스</a:t>
            </a:r>
            <a:r>
              <a:rPr lang="ko-KR" altLang="en-US" dirty="0">
                <a:solidFill>
                  <a:schemeClr val="accent6"/>
                </a:solidFill>
              </a:rPr>
              <a:t> 4세의 교만과 신성모독 행위</a:t>
            </a:r>
            <a:r>
              <a:rPr lang="ko-KR" altLang="en-US" dirty="0"/>
              <a:t>가 곧바로 </a:t>
            </a:r>
            <a:r>
              <a:rPr lang="ko-KR" altLang="en-US" dirty="0">
                <a:solidFill>
                  <a:schemeClr val="accent6"/>
                </a:solidFill>
              </a:rPr>
              <a:t>하나님의 무서운 심판</a:t>
            </a:r>
            <a:r>
              <a:rPr lang="ko-KR" altLang="en-US" dirty="0"/>
              <a:t>을 초래하게 될 것임을 암시하고자 한다는 것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(3) 제3장면 : </a:t>
            </a:r>
            <a:r>
              <a:rPr lang="ko-KR" altLang="en-US" dirty="0" err="1"/>
              <a:t>다니엘에</a:t>
            </a:r>
            <a:r>
              <a:rPr lang="ko-KR" altLang="en-US" dirty="0"/>
              <a:t> 의한 신비한 글자의 의미 해석(13-29절)</a:t>
            </a:r>
          </a:p>
          <a:p>
            <a:pPr>
              <a:buClr>
                <a:srgbClr val="4F4E4E"/>
              </a:buClr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메네 </a:t>
            </a:r>
            <a:r>
              <a:rPr lang="ko-KR" altLang="en-US" dirty="0">
                <a:solidFill>
                  <a:schemeClr val="accent3"/>
                </a:solidFill>
              </a:rPr>
              <a:t>메네 </a:t>
            </a:r>
            <a:r>
              <a:rPr lang="ko-KR" altLang="en-US" dirty="0" err="1">
                <a:solidFill>
                  <a:schemeClr val="accent3"/>
                </a:solidFill>
              </a:rPr>
              <a:t>데겔</a:t>
            </a:r>
            <a:r>
              <a:rPr lang="ko-KR" altLang="en-US" dirty="0">
                <a:solidFill>
                  <a:schemeClr val="accent3"/>
                </a:solidFill>
              </a:rPr>
              <a:t> </a:t>
            </a:r>
            <a:r>
              <a:rPr lang="ko-KR" altLang="en-US" dirty="0" err="1" smtClean="0">
                <a:solidFill>
                  <a:schemeClr val="accent3"/>
                </a:solidFill>
              </a:rPr>
              <a:t>우바르신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의 </a:t>
            </a:r>
            <a:r>
              <a:rPr lang="ko-KR" altLang="en-US" dirty="0"/>
              <a:t>언어학적 풀이</a:t>
            </a:r>
          </a:p>
          <a:p>
            <a:pPr lvl="1">
              <a:buClr>
                <a:srgbClr val="4F4E4E"/>
              </a:buClr>
            </a:pPr>
            <a:r>
              <a:rPr lang="ko-KR" altLang="en-US" dirty="0"/>
              <a:t>네 글자들을 </a:t>
            </a:r>
            <a:r>
              <a:rPr lang="ko-KR" altLang="en-US" dirty="0">
                <a:solidFill>
                  <a:schemeClr val="accent6"/>
                </a:solidFill>
              </a:rPr>
              <a:t>수동 </a:t>
            </a:r>
            <a:r>
              <a:rPr lang="ko-KR" altLang="en-US" dirty="0" err="1">
                <a:solidFill>
                  <a:schemeClr val="accent6"/>
                </a:solidFill>
              </a:rPr>
              <a:t>분사형</a:t>
            </a:r>
            <a:r>
              <a:rPr lang="ko-KR" altLang="en-US" dirty="0" err="1"/>
              <a:t>으로</a:t>
            </a:r>
            <a:r>
              <a:rPr lang="ko-KR" altLang="en-US" dirty="0"/>
              <a:t> 해석하는 방법</a:t>
            </a:r>
          </a:p>
          <a:p>
            <a:pPr lvl="2">
              <a:buClr>
                <a:srgbClr val="4F4E4E"/>
              </a:buClr>
            </a:pPr>
            <a:r>
              <a:rPr lang="en-US" altLang="ko-KR" dirty="0" smtClean="0"/>
              <a:t>‘</a:t>
            </a:r>
            <a:r>
              <a:rPr lang="ko-KR" altLang="en-US" dirty="0" smtClean="0"/>
              <a:t>메네</a:t>
            </a:r>
            <a:r>
              <a:rPr lang="en-US" altLang="ko-KR" dirty="0" smtClean="0"/>
              <a:t>’</a:t>
            </a:r>
            <a:r>
              <a:rPr lang="ko-KR" altLang="en-US" dirty="0" smtClean="0"/>
              <a:t> </a:t>
            </a:r>
            <a:r>
              <a:rPr lang="ko-KR" altLang="en-US" dirty="0"/>
              <a:t>=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계수되다</a:t>
            </a:r>
            <a:r>
              <a:rPr lang="en-US" altLang="ko-KR" dirty="0" smtClean="0"/>
              <a:t>’</a:t>
            </a:r>
            <a:endParaRPr lang="ko-KR" altLang="en-US" dirty="0"/>
          </a:p>
          <a:p>
            <a:pPr lvl="2">
              <a:buClr>
                <a:srgbClr val="4F4E4E"/>
              </a:buClr>
            </a:pPr>
            <a:r>
              <a:rPr lang="ko-KR" altLang="en-US" dirty="0"/>
              <a:t>즉,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하나님이 </a:t>
            </a:r>
            <a:r>
              <a:rPr lang="ko-KR" altLang="en-US" dirty="0">
                <a:solidFill>
                  <a:schemeClr val="accent3"/>
                </a:solidFill>
              </a:rPr>
              <a:t>이미 왕의 나라의 시대를 세어서 그것을 끝나게 하셨다</a:t>
            </a:r>
            <a:r>
              <a:rPr lang="ko-KR" altLang="en-US" dirty="0" smtClean="0">
                <a:solidFill>
                  <a:schemeClr val="accent3"/>
                </a:solidFill>
              </a:rPr>
              <a:t>.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는 </a:t>
            </a:r>
            <a:r>
              <a:rPr lang="ko-KR" altLang="en-US" dirty="0"/>
              <a:t>것</a:t>
            </a:r>
          </a:p>
          <a:p>
            <a:pPr lvl="2">
              <a:buClr>
                <a:srgbClr val="4F4E4E"/>
              </a:buClr>
            </a:pPr>
            <a:r>
              <a:rPr lang="ko-KR" altLang="en-US" dirty="0" err="1"/>
              <a:t>벨사살의</a:t>
            </a:r>
            <a:r>
              <a:rPr lang="ko-KR" altLang="en-US" dirty="0"/>
              <a:t> 통치 햇수가 하나님에 의해 세어진 바 되었고, 결국 </a:t>
            </a:r>
            <a:r>
              <a:rPr lang="ko-KR" altLang="en-US" dirty="0">
                <a:solidFill>
                  <a:schemeClr val="accent6"/>
                </a:solidFill>
              </a:rPr>
              <a:t>심판을 통한 멸망</a:t>
            </a:r>
            <a:r>
              <a:rPr lang="ko-KR" altLang="en-US" dirty="0"/>
              <a:t>에 이르게 되었다는 말</a:t>
            </a:r>
          </a:p>
          <a:p>
            <a:pPr lvl="2">
              <a:buClr>
                <a:srgbClr val="4F4E4E"/>
              </a:buClr>
            </a:pPr>
            <a:endParaRPr lang="ko-KR" altLang="en-US" dirty="0"/>
          </a:p>
          <a:p>
            <a:pPr lvl="2">
              <a:buClr>
                <a:srgbClr val="4F4E4E"/>
              </a:buClr>
            </a:pPr>
            <a:r>
              <a:rPr lang="en-US" altLang="ko-KR" dirty="0" smtClean="0"/>
              <a:t>‘</a:t>
            </a:r>
            <a:r>
              <a:rPr lang="ko-KR" altLang="en-US" dirty="0" err="1" smtClean="0"/>
              <a:t>데겔</a:t>
            </a:r>
            <a:r>
              <a:rPr lang="en-US" altLang="ko-KR" dirty="0" smtClean="0"/>
              <a:t>’</a:t>
            </a:r>
            <a:r>
              <a:rPr lang="ko-KR" altLang="en-US" dirty="0" smtClean="0"/>
              <a:t> </a:t>
            </a:r>
            <a:r>
              <a:rPr lang="ko-KR" altLang="en-US" dirty="0"/>
              <a:t>=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저울에 </a:t>
            </a:r>
            <a:r>
              <a:rPr lang="ko-KR" altLang="en-US" dirty="0"/>
              <a:t>무게가 </a:t>
            </a:r>
            <a:r>
              <a:rPr lang="ko-KR" altLang="en-US" dirty="0" smtClean="0"/>
              <a:t>달아지다</a:t>
            </a:r>
            <a:r>
              <a:rPr lang="en-US" altLang="ko-KR" dirty="0" smtClean="0"/>
              <a:t>’</a:t>
            </a:r>
            <a:endParaRPr lang="ko-KR" altLang="en-US" dirty="0"/>
          </a:p>
          <a:p>
            <a:pPr lvl="2">
              <a:buClr>
                <a:srgbClr val="4F4E4E"/>
              </a:buClr>
            </a:pPr>
            <a:r>
              <a:rPr lang="ko-KR" altLang="en-US" dirty="0"/>
              <a:t>즉,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왕이 </a:t>
            </a:r>
            <a:r>
              <a:rPr lang="ko-KR" altLang="en-US" dirty="0">
                <a:solidFill>
                  <a:schemeClr val="accent3"/>
                </a:solidFill>
              </a:rPr>
              <a:t>저울에 달려서 부족함이 뵈었다</a:t>
            </a:r>
            <a:r>
              <a:rPr lang="ko-KR" altLang="en-US" dirty="0" smtClean="0">
                <a:solidFill>
                  <a:schemeClr val="accent3"/>
                </a:solidFill>
              </a:rPr>
              <a:t>.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는 </a:t>
            </a:r>
            <a:r>
              <a:rPr lang="ko-KR" altLang="en-US" dirty="0"/>
              <a:t>것</a:t>
            </a:r>
          </a:p>
          <a:p>
            <a:pPr lvl="2">
              <a:buClr>
                <a:srgbClr val="4F4E4E"/>
              </a:buClr>
            </a:pPr>
            <a:r>
              <a:rPr lang="ko-KR" altLang="en-US" dirty="0"/>
              <a:t>이것은 </a:t>
            </a:r>
            <a:r>
              <a:rPr lang="ko-KR" altLang="en-US" dirty="0">
                <a:solidFill>
                  <a:schemeClr val="accent6"/>
                </a:solidFill>
              </a:rPr>
              <a:t>신이 한 인간의 윤리적인 행위를 저울로 재어 보고 그를 판결</a:t>
            </a:r>
            <a:r>
              <a:rPr lang="ko-KR" altLang="en-US" dirty="0"/>
              <a:t>한다는 </a:t>
            </a:r>
            <a:r>
              <a:rPr lang="ko-KR" altLang="en-US" dirty="0">
                <a:solidFill>
                  <a:schemeClr val="accent6"/>
                </a:solidFill>
              </a:rPr>
              <a:t>고대인들의 사고</a:t>
            </a:r>
            <a:r>
              <a:rPr lang="ko-KR" altLang="en-US" dirty="0"/>
              <a:t>를 반영하고 있음</a:t>
            </a:r>
          </a:p>
          <a:p>
            <a:pPr lvl="2">
              <a:buClr>
                <a:srgbClr val="4F4E4E"/>
              </a:buClr>
            </a:pPr>
            <a:r>
              <a:rPr lang="ko-KR" altLang="en-US" dirty="0"/>
              <a:t>이것은 특히 </a:t>
            </a:r>
            <a:r>
              <a:rPr lang="ko-KR" altLang="en-US" dirty="0">
                <a:solidFill>
                  <a:schemeClr val="accent6"/>
                </a:solidFill>
              </a:rPr>
              <a:t>사자(死者)의 재판</a:t>
            </a:r>
            <a:r>
              <a:rPr lang="ko-KR" altLang="en-US" dirty="0"/>
              <a:t>에 대한 </a:t>
            </a:r>
            <a:r>
              <a:rPr lang="ko-KR" altLang="en-US" dirty="0" err="1">
                <a:solidFill>
                  <a:schemeClr val="accent6"/>
                </a:solidFill>
              </a:rPr>
              <a:t>애굽</a:t>
            </a:r>
            <a:r>
              <a:rPr lang="ko-KR" altLang="en-US" dirty="0">
                <a:solidFill>
                  <a:schemeClr val="accent6"/>
                </a:solidFill>
              </a:rPr>
              <a:t> 사람들의 생각</a:t>
            </a:r>
            <a:r>
              <a:rPr lang="ko-KR" altLang="en-US" dirty="0"/>
              <a:t>에서 중요한 모티브를 차지하고 있는데, </a:t>
            </a:r>
            <a:r>
              <a:rPr lang="ko-KR" altLang="en-US" dirty="0">
                <a:solidFill>
                  <a:schemeClr val="accent6"/>
                </a:solidFill>
              </a:rPr>
              <a:t>인간 심장의 무게를 진리의 저울에 달면 이 세상에서의 그의 윤리적 삶을 판단</a:t>
            </a:r>
            <a:r>
              <a:rPr lang="ko-KR" altLang="en-US" dirty="0"/>
              <a:t>할 수 있다는 것</a:t>
            </a:r>
          </a:p>
          <a:p>
            <a:pPr lvl="2">
              <a:buClr>
                <a:srgbClr val="4F4E4E"/>
              </a:buClr>
            </a:pPr>
            <a:r>
              <a:rPr lang="ko-KR" altLang="en-US" dirty="0"/>
              <a:t>이때 </a:t>
            </a:r>
            <a:r>
              <a:rPr lang="ko-KR" altLang="en-US" dirty="0">
                <a:solidFill>
                  <a:schemeClr val="accent6"/>
                </a:solidFill>
              </a:rPr>
              <a:t>심장</a:t>
            </a:r>
            <a:r>
              <a:rPr lang="ko-KR" altLang="en-US" dirty="0"/>
              <a:t>, 즉 </a:t>
            </a:r>
            <a:r>
              <a:rPr lang="en-US" altLang="ko-KR" dirty="0" smtClean="0"/>
              <a:t>‘</a:t>
            </a:r>
            <a:r>
              <a:rPr lang="ko-KR" altLang="en-US" dirty="0" err="1" smtClean="0"/>
              <a:t>아브</a:t>
            </a:r>
            <a:r>
              <a:rPr lang="ko-KR" altLang="en-US" dirty="0"/>
              <a:t>(</a:t>
            </a:r>
            <a:r>
              <a:rPr lang="en-US" altLang="ko-KR" dirty="0"/>
              <a:t>ab</a:t>
            </a:r>
            <a:r>
              <a:rPr lang="en-US" altLang="ko-KR" dirty="0" smtClean="0"/>
              <a:t>)’</a:t>
            </a:r>
            <a:r>
              <a:rPr lang="ko-KR" altLang="en-US" dirty="0" smtClean="0"/>
              <a:t>는 </a:t>
            </a:r>
            <a:r>
              <a:rPr lang="ko-KR" altLang="en-US" dirty="0"/>
              <a:t>신체의 한 기관이지만, 동시에 인간의 </a:t>
            </a:r>
            <a:r>
              <a:rPr lang="ko-KR" altLang="en-US" dirty="0">
                <a:solidFill>
                  <a:schemeClr val="accent6"/>
                </a:solidFill>
              </a:rPr>
              <a:t>양심</a:t>
            </a:r>
            <a:r>
              <a:rPr lang="ko-KR" altLang="en-US" dirty="0"/>
              <a:t>을 상징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(3) 제3장면 : </a:t>
            </a:r>
            <a:r>
              <a:rPr lang="ko-KR" altLang="en-US" dirty="0" err="1"/>
              <a:t>다니엘에</a:t>
            </a:r>
            <a:r>
              <a:rPr lang="ko-KR" altLang="en-US" dirty="0"/>
              <a:t> 의한 신비한 글자의 의미 해석(13-29절)</a:t>
            </a:r>
          </a:p>
          <a:p>
            <a:pPr>
              <a:buClr>
                <a:srgbClr val="4F4E4E"/>
              </a:buClr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메네 </a:t>
            </a:r>
            <a:r>
              <a:rPr lang="ko-KR" altLang="en-US" dirty="0">
                <a:solidFill>
                  <a:schemeClr val="accent3"/>
                </a:solidFill>
              </a:rPr>
              <a:t>메네 </a:t>
            </a:r>
            <a:r>
              <a:rPr lang="ko-KR" altLang="en-US" dirty="0" err="1">
                <a:solidFill>
                  <a:schemeClr val="accent3"/>
                </a:solidFill>
              </a:rPr>
              <a:t>데겔</a:t>
            </a:r>
            <a:r>
              <a:rPr lang="ko-KR" altLang="en-US" dirty="0">
                <a:solidFill>
                  <a:schemeClr val="accent3"/>
                </a:solidFill>
              </a:rPr>
              <a:t> </a:t>
            </a:r>
            <a:r>
              <a:rPr lang="ko-KR" altLang="en-US" dirty="0" err="1" smtClean="0">
                <a:solidFill>
                  <a:schemeClr val="accent3"/>
                </a:solidFill>
              </a:rPr>
              <a:t>우바르신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의 </a:t>
            </a:r>
            <a:r>
              <a:rPr lang="ko-KR" altLang="en-US" dirty="0"/>
              <a:t>언어학적 풀이</a:t>
            </a:r>
          </a:p>
          <a:p>
            <a:pPr lvl="1">
              <a:buClr>
                <a:srgbClr val="4F4E4E"/>
              </a:buClr>
            </a:pPr>
            <a:r>
              <a:rPr lang="ko-KR" altLang="en-US" dirty="0"/>
              <a:t>네 글자들을 </a:t>
            </a:r>
            <a:r>
              <a:rPr lang="ko-KR" altLang="en-US" dirty="0">
                <a:solidFill>
                  <a:schemeClr val="accent6"/>
                </a:solidFill>
              </a:rPr>
              <a:t>수동 </a:t>
            </a:r>
            <a:r>
              <a:rPr lang="ko-KR" altLang="en-US" dirty="0" err="1">
                <a:solidFill>
                  <a:schemeClr val="accent6"/>
                </a:solidFill>
              </a:rPr>
              <a:t>분사형</a:t>
            </a:r>
            <a:r>
              <a:rPr lang="ko-KR" altLang="en-US" dirty="0" err="1"/>
              <a:t>으로</a:t>
            </a:r>
            <a:r>
              <a:rPr lang="ko-KR" altLang="en-US" dirty="0"/>
              <a:t> 해석하는 방법</a:t>
            </a:r>
          </a:p>
          <a:p>
            <a:pPr lvl="2">
              <a:buClr>
                <a:srgbClr val="4F4E4E"/>
              </a:buClr>
            </a:pPr>
            <a:r>
              <a:rPr lang="ko-KR" altLang="en-US" dirty="0"/>
              <a:t>본문은 </a:t>
            </a:r>
            <a:r>
              <a:rPr lang="ko-KR" altLang="en-US" dirty="0" err="1"/>
              <a:t>벨사살이</a:t>
            </a:r>
            <a:r>
              <a:rPr lang="ko-KR" altLang="en-US" dirty="0"/>
              <a:t> </a:t>
            </a:r>
            <a:r>
              <a:rPr lang="ko-KR" altLang="en-US" dirty="0">
                <a:solidFill>
                  <a:schemeClr val="accent6"/>
                </a:solidFill>
              </a:rPr>
              <a:t>하나님이 정해 놓으신 종교적 판단 기준의 무게</a:t>
            </a:r>
            <a:r>
              <a:rPr lang="ko-KR" altLang="en-US" dirty="0"/>
              <a:t>에 못 미치는 인생을 살았기 때문에 </a:t>
            </a:r>
            <a:r>
              <a:rPr lang="ko-KR" altLang="en-US" dirty="0">
                <a:solidFill>
                  <a:schemeClr val="accent6"/>
                </a:solidFill>
              </a:rPr>
              <a:t>구원의 대상에서 제외</a:t>
            </a:r>
            <a:r>
              <a:rPr lang="ko-KR" altLang="en-US" dirty="0"/>
              <a:t>되었다는 것을 암시</a:t>
            </a:r>
          </a:p>
          <a:p>
            <a:pPr lvl="2">
              <a:buClr>
                <a:srgbClr val="4F4E4E"/>
              </a:buClr>
            </a:pPr>
            <a:r>
              <a:rPr lang="ko-KR" altLang="en-US" dirty="0"/>
              <a:t>여기에는 하나님이 </a:t>
            </a:r>
            <a:r>
              <a:rPr lang="ko-KR" altLang="en-US" dirty="0" err="1">
                <a:solidFill>
                  <a:schemeClr val="accent6"/>
                </a:solidFill>
              </a:rPr>
              <a:t>공의로운</a:t>
            </a:r>
            <a:r>
              <a:rPr lang="ko-KR" altLang="en-US" dirty="0">
                <a:solidFill>
                  <a:schemeClr val="accent6"/>
                </a:solidFill>
              </a:rPr>
              <a:t> 재판관</a:t>
            </a:r>
            <a:r>
              <a:rPr lang="ko-KR" altLang="en-US" dirty="0"/>
              <a:t>이라는 사상이 반영되어 있음</a:t>
            </a:r>
          </a:p>
          <a:p>
            <a:pPr lvl="2">
              <a:buClr>
                <a:srgbClr val="4F4E4E"/>
              </a:buClr>
            </a:pPr>
            <a:endParaRPr lang="ko-KR" altLang="en-US" dirty="0"/>
          </a:p>
          <a:p>
            <a:pPr lvl="2">
              <a:buClr>
                <a:srgbClr val="4F4E4E"/>
              </a:buClr>
            </a:pPr>
            <a:r>
              <a:rPr lang="en-US" altLang="ko-KR" dirty="0" smtClean="0"/>
              <a:t>‘</a:t>
            </a:r>
            <a:r>
              <a:rPr lang="ko-KR" altLang="en-US" dirty="0" err="1" smtClean="0"/>
              <a:t>우바르신</a:t>
            </a:r>
            <a:r>
              <a:rPr lang="en-US" altLang="ko-KR" dirty="0" smtClean="0"/>
              <a:t>’</a:t>
            </a:r>
            <a:r>
              <a:rPr lang="ko-KR" altLang="en-US" dirty="0" smtClean="0"/>
              <a:t> </a:t>
            </a:r>
            <a:r>
              <a:rPr lang="ko-KR" altLang="en-US" dirty="0"/>
              <a:t>=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그리고 </a:t>
            </a:r>
            <a:r>
              <a:rPr lang="ko-KR" altLang="en-US" dirty="0"/>
              <a:t>나누어지다, </a:t>
            </a:r>
            <a:r>
              <a:rPr lang="ko-KR" altLang="en-US" dirty="0" smtClean="0"/>
              <a:t>조각나다</a:t>
            </a:r>
            <a:r>
              <a:rPr lang="en-US" altLang="ko-KR" dirty="0" smtClean="0"/>
              <a:t>’</a:t>
            </a:r>
            <a:endParaRPr lang="ko-KR" altLang="en-US" dirty="0"/>
          </a:p>
          <a:p>
            <a:pPr lvl="2">
              <a:buClr>
                <a:srgbClr val="4F4E4E"/>
              </a:buClr>
            </a:pPr>
            <a:r>
              <a:rPr lang="ko-KR" altLang="en-US" dirty="0" err="1"/>
              <a:t>다니엘은</a:t>
            </a:r>
            <a:r>
              <a:rPr lang="ko-KR" altLang="en-US" dirty="0"/>
              <a:t>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err="1" smtClean="0">
                <a:solidFill>
                  <a:schemeClr val="accent3"/>
                </a:solidFill>
              </a:rPr>
              <a:t>베레스는</a:t>
            </a:r>
            <a:r>
              <a:rPr lang="ko-KR" altLang="en-US" dirty="0" smtClean="0">
                <a:solidFill>
                  <a:schemeClr val="accent3"/>
                </a:solidFill>
              </a:rPr>
              <a:t> </a:t>
            </a:r>
            <a:r>
              <a:rPr lang="ko-KR" altLang="en-US" dirty="0">
                <a:solidFill>
                  <a:schemeClr val="accent3"/>
                </a:solidFill>
              </a:rPr>
              <a:t>왕의 나라가 나뉘어서 </a:t>
            </a:r>
            <a:r>
              <a:rPr lang="ko-KR" altLang="en-US" dirty="0" err="1">
                <a:solidFill>
                  <a:schemeClr val="accent3"/>
                </a:solidFill>
              </a:rPr>
              <a:t>메대와</a:t>
            </a:r>
            <a:r>
              <a:rPr lang="ko-KR" altLang="en-US" dirty="0">
                <a:solidFill>
                  <a:schemeClr val="accent3"/>
                </a:solidFill>
              </a:rPr>
              <a:t> </a:t>
            </a:r>
            <a:r>
              <a:rPr lang="ko-KR" altLang="en-US" dirty="0" err="1">
                <a:solidFill>
                  <a:schemeClr val="accent3"/>
                </a:solidFill>
              </a:rPr>
              <a:t>바사</a:t>
            </a:r>
            <a:r>
              <a:rPr lang="ko-KR" altLang="en-US" dirty="0">
                <a:solidFill>
                  <a:schemeClr val="accent3"/>
                </a:solidFill>
              </a:rPr>
              <a:t> 사람에게 준 바 되었다</a:t>
            </a:r>
            <a:r>
              <a:rPr lang="ko-KR" altLang="en-US" dirty="0" smtClean="0">
                <a:solidFill>
                  <a:schemeClr val="accent3"/>
                </a:solidFill>
              </a:rPr>
              <a:t>.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로 </a:t>
            </a:r>
            <a:r>
              <a:rPr lang="ko-KR" altLang="en-US" dirty="0"/>
              <a:t>그 의미를 설명</a:t>
            </a:r>
          </a:p>
          <a:p>
            <a:pPr lvl="2">
              <a:buClr>
                <a:srgbClr val="4F4E4E"/>
              </a:buClr>
            </a:pPr>
            <a:r>
              <a:rPr lang="ko-KR" altLang="en-US" dirty="0"/>
              <a:t>이 구절은 </a:t>
            </a:r>
            <a:r>
              <a:rPr lang="ko-KR" altLang="en-US" dirty="0">
                <a:solidFill>
                  <a:schemeClr val="accent6"/>
                </a:solidFill>
              </a:rPr>
              <a:t>역사적 사건과 완전히 일치하고 있지는 않음</a:t>
            </a:r>
            <a:endParaRPr lang="ko-KR" altLang="en-US" dirty="0"/>
          </a:p>
          <a:p>
            <a:pPr lvl="2">
              <a:buClr>
                <a:srgbClr val="4F4E4E"/>
              </a:buClr>
            </a:pPr>
            <a:r>
              <a:rPr lang="ko-KR" altLang="en-US" dirty="0" err="1">
                <a:solidFill>
                  <a:schemeClr val="accent6"/>
                </a:solidFill>
              </a:rPr>
              <a:t>바벨론은</a:t>
            </a:r>
            <a:r>
              <a:rPr lang="ko-KR" altLang="en-US" dirty="0">
                <a:solidFill>
                  <a:schemeClr val="accent6"/>
                </a:solidFill>
              </a:rPr>
              <a:t> 페르시아에게 점령</a:t>
            </a:r>
            <a:r>
              <a:rPr lang="ko-KR" altLang="en-US" dirty="0"/>
              <a:t>되어 멸망을 당한 것이지, </a:t>
            </a:r>
            <a:r>
              <a:rPr lang="ko-KR" altLang="en-US" dirty="0" err="1"/>
              <a:t>바벨론이</a:t>
            </a:r>
            <a:r>
              <a:rPr lang="ko-KR" altLang="en-US" dirty="0"/>
              <a:t> </a:t>
            </a:r>
            <a:r>
              <a:rPr lang="ko-KR" altLang="en-US" dirty="0" err="1"/>
              <a:t>메대와</a:t>
            </a:r>
            <a:r>
              <a:rPr lang="ko-KR" altLang="en-US" dirty="0"/>
              <a:t> 페르시아로 나누어진 것은 아님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/>
              <a:t>(3) 제3장면 : 다니엘에 의한 신비한 글자의 의미 해석(13-29절)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>
                <a:solidFill>
                  <a:schemeClr val="accent2"/>
                </a:solidFill>
              </a:rPr>
              <a:t>29 이에 벨사살이 명하여 무리로 다니엘에게 자주 옷을 입히게 하며 금 사슬로 그의 목에 드리우게 하고 그를 위하여 조서를 내려 나라의 세째 치리자를 삼으니라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다니엘에게 약속한 상급이 주어졌다는 것은 </a:t>
            </a:r>
            <a:r>
              <a:rPr lang="ko-KR" altLang="en-US">
                <a:solidFill>
                  <a:schemeClr val="accent6"/>
                </a:solidFill>
              </a:rPr>
              <a:t>하나님이 다니엘에게 주신 지혜의 탁월성이 입증</a:t>
            </a:r>
            <a:r>
              <a:rPr lang="ko-KR" altLang="en-US"/>
              <a:t>되었다는 증거가 됨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/>
              <a:t>(3) 제3장면 : 다니엘에 의한 신비한 글자의 의미 해석(13-29절)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그러나 </a:t>
            </a:r>
            <a:r>
              <a:rPr lang="ko-KR" altLang="en-US">
                <a:solidFill>
                  <a:schemeClr val="accent6"/>
                </a:solidFill>
              </a:rPr>
              <a:t>벨사살의 태도가 이상함</a:t>
            </a:r>
            <a:r>
              <a:rPr lang="ko-KR" altLang="en-US"/>
              <a:t> - 신비한 글자가 자신의 죽음에 대한 예고임에도 불구하고, 그는 이 상황을 </a:t>
            </a:r>
            <a:r>
              <a:rPr lang="ko-KR" altLang="en-US">
                <a:solidFill>
                  <a:schemeClr val="accent6"/>
                </a:solidFill>
              </a:rPr>
              <a:t>심각하게 인식하지 않음</a:t>
            </a:r>
            <a:endParaRPr lang="ko-KR" altLang="en-US"/>
          </a:p>
          <a:p>
            <a:pPr>
              <a:buClr>
                <a:srgbClr val="4F4E4E"/>
              </a:buClr>
            </a:pPr>
            <a:r>
              <a:rPr lang="ko-KR" altLang="en-US"/>
              <a:t>느부갓네살과 벨사살의 </a:t>
            </a:r>
            <a:r>
              <a:rPr lang="ko-KR" altLang="en-US">
                <a:solidFill>
                  <a:schemeClr val="accent6"/>
                </a:solidFill>
              </a:rPr>
              <a:t>대조적인 태도</a:t>
            </a:r>
            <a:endParaRPr lang="ko-KR" altLang="en-US"/>
          </a:p>
          <a:p>
            <a:pPr lvl="1">
              <a:buClr>
                <a:srgbClr val="4F4E4E"/>
              </a:buClr>
            </a:pPr>
            <a:r>
              <a:rPr lang="ko-KR" altLang="en-US"/>
              <a:t>그의 부친 느부갓네살은 기이한 꿈의 해석을 듣고는 다니엘에게 선물을 주었을 뿐만 아니라, </a:t>
            </a:r>
            <a:r>
              <a:rPr lang="ko-KR" altLang="en-US">
                <a:solidFill>
                  <a:schemeClr val="accent6"/>
                </a:solidFill>
              </a:rPr>
              <a:t>하나님을 찬양하고 그에게 감사를 했었음</a:t>
            </a:r>
            <a:endParaRPr lang="ko-KR" altLang="en-US"/>
          </a:p>
          <a:p>
            <a:pPr lvl="1">
              <a:buClr>
                <a:srgbClr val="4F4E4E"/>
              </a:buClr>
            </a:pPr>
            <a:r>
              <a:rPr lang="ko-KR" altLang="en-US"/>
              <a:t>하나님의 계시를 들었을 때에 한 사람은 중심으로 받아들여 자기 </a:t>
            </a:r>
            <a:r>
              <a:rPr lang="ko-KR" altLang="en-US">
                <a:solidFill>
                  <a:schemeClr val="accent6"/>
                </a:solidFill>
              </a:rPr>
              <a:t>겸손</a:t>
            </a:r>
            <a:r>
              <a:rPr lang="ko-KR" altLang="en-US"/>
              <a:t>의 기회로 삼았지만, 다른 한 사람은 여전히 하나님을 인정하지 못하는 </a:t>
            </a:r>
            <a:r>
              <a:rPr lang="ko-KR" altLang="en-US">
                <a:solidFill>
                  <a:schemeClr val="accent6"/>
                </a:solidFill>
              </a:rPr>
              <a:t>불신앙</a:t>
            </a:r>
            <a:r>
              <a:rPr lang="ko-KR" altLang="en-US"/>
              <a:t>의 소유자임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>
                <a:solidFill>
                  <a:schemeClr val="accent1"/>
                </a:solidFill>
              </a:rPr>
              <a:t>3) 벨사살의 죽음과 바벨론의 멸망(5:30-31)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>
                <a:solidFill>
                  <a:schemeClr val="accent2"/>
                </a:solidFill>
              </a:rPr>
              <a:t>30 그날 밤에 </a:t>
            </a:r>
            <a:r>
              <a:rPr lang="ko-KR" altLang="en-US" dirty="0" err="1">
                <a:solidFill>
                  <a:schemeClr val="accent2"/>
                </a:solidFill>
              </a:rPr>
              <a:t>갈대아왕</a:t>
            </a:r>
            <a:r>
              <a:rPr lang="ko-KR" altLang="en-US" dirty="0">
                <a:solidFill>
                  <a:schemeClr val="accent2"/>
                </a:solidFill>
              </a:rPr>
              <a:t> </a:t>
            </a:r>
            <a:r>
              <a:rPr lang="ko-KR" altLang="en-US" dirty="0" err="1">
                <a:solidFill>
                  <a:schemeClr val="accent2"/>
                </a:solidFill>
              </a:rPr>
              <a:t>벨사살이</a:t>
            </a:r>
            <a:r>
              <a:rPr lang="ko-KR" altLang="en-US" dirty="0">
                <a:solidFill>
                  <a:schemeClr val="accent2"/>
                </a:solidFill>
              </a:rPr>
              <a:t> 죽임을 당하였고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 dirty="0">
                <a:solidFill>
                  <a:schemeClr val="accent2"/>
                </a:solidFill>
              </a:rPr>
              <a:t>31 메대 사람 </a:t>
            </a:r>
            <a:r>
              <a:rPr lang="ko-KR" altLang="en-US" dirty="0" err="1">
                <a:solidFill>
                  <a:schemeClr val="accent2"/>
                </a:solidFill>
              </a:rPr>
              <a:t>다리오가</a:t>
            </a:r>
            <a:r>
              <a:rPr lang="ko-KR" altLang="en-US" dirty="0">
                <a:solidFill>
                  <a:schemeClr val="accent2"/>
                </a:solidFill>
              </a:rPr>
              <a:t> 나라를 얻었는데 때에 </a:t>
            </a:r>
            <a:r>
              <a:rPr lang="ko-KR" altLang="en-US" dirty="0" err="1">
                <a:solidFill>
                  <a:schemeClr val="accent2"/>
                </a:solidFill>
              </a:rPr>
              <a:t>다리오는</a:t>
            </a:r>
            <a:r>
              <a:rPr lang="ko-KR" altLang="en-US" dirty="0">
                <a:solidFill>
                  <a:schemeClr val="accent2"/>
                </a:solidFill>
              </a:rPr>
              <a:t> 육십이 세였더라</a:t>
            </a:r>
          </a:p>
          <a:p>
            <a:pPr>
              <a:buClr>
                <a:srgbClr val="4F4E4E"/>
              </a:buClr>
            </a:pPr>
            <a:r>
              <a:rPr lang="ko-KR" altLang="en-US" dirty="0"/>
              <a:t>왕궁의 연회가 있었던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그날 </a:t>
            </a:r>
            <a:r>
              <a:rPr lang="ko-KR" altLang="en-US" dirty="0">
                <a:solidFill>
                  <a:schemeClr val="accent3"/>
                </a:solidFill>
              </a:rPr>
              <a:t>밤에 </a:t>
            </a:r>
            <a:r>
              <a:rPr lang="ko-KR" altLang="en-US" dirty="0" err="1">
                <a:solidFill>
                  <a:schemeClr val="accent3"/>
                </a:solidFill>
              </a:rPr>
              <a:t>갈대아왕</a:t>
            </a:r>
            <a:r>
              <a:rPr lang="ko-KR" altLang="en-US" dirty="0">
                <a:solidFill>
                  <a:schemeClr val="accent3"/>
                </a:solidFill>
              </a:rPr>
              <a:t> </a:t>
            </a:r>
            <a:r>
              <a:rPr lang="ko-KR" altLang="en-US" dirty="0" err="1">
                <a:solidFill>
                  <a:schemeClr val="accent3"/>
                </a:solidFill>
              </a:rPr>
              <a:t>벨사살이</a:t>
            </a:r>
            <a:r>
              <a:rPr lang="ko-KR" altLang="en-US" dirty="0">
                <a:solidFill>
                  <a:schemeClr val="accent3"/>
                </a:solidFill>
              </a:rPr>
              <a:t> 죽임을 </a:t>
            </a:r>
            <a:r>
              <a:rPr lang="ko-KR" altLang="en-US" dirty="0" smtClean="0">
                <a:solidFill>
                  <a:schemeClr val="accent3"/>
                </a:solidFill>
              </a:rPr>
              <a:t>당하는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 </a:t>
            </a:r>
            <a:r>
              <a:rPr lang="ko-KR" altLang="en-US" dirty="0"/>
              <a:t>돌발적인 사건이 발생</a:t>
            </a:r>
          </a:p>
          <a:p>
            <a:pPr>
              <a:buClr>
                <a:srgbClr val="4F4E4E"/>
              </a:buClr>
            </a:pPr>
            <a:r>
              <a:rPr lang="ko-KR" altLang="en-US" dirty="0"/>
              <a:t>이 구절은 </a:t>
            </a:r>
            <a:r>
              <a:rPr lang="ko-KR" altLang="en-US" dirty="0" err="1">
                <a:solidFill>
                  <a:schemeClr val="accent6"/>
                </a:solidFill>
              </a:rPr>
              <a:t>바벨론의</a:t>
            </a:r>
            <a:r>
              <a:rPr lang="ko-KR" altLang="en-US" dirty="0">
                <a:solidFill>
                  <a:schemeClr val="accent6"/>
                </a:solidFill>
              </a:rPr>
              <a:t> 최후의 날</a:t>
            </a:r>
            <a:r>
              <a:rPr lang="ko-KR" altLang="en-US" dirty="0"/>
              <a:t>에 대한 </a:t>
            </a:r>
            <a:r>
              <a:rPr lang="ko-KR" altLang="en-US" dirty="0">
                <a:solidFill>
                  <a:schemeClr val="accent6"/>
                </a:solidFill>
              </a:rPr>
              <a:t>전승</a:t>
            </a:r>
            <a:r>
              <a:rPr lang="ko-KR" altLang="en-US" dirty="0"/>
              <a:t>에 기초</a:t>
            </a:r>
          </a:p>
          <a:p>
            <a:pPr>
              <a:buClr>
                <a:srgbClr val="4F4E4E"/>
              </a:buClr>
            </a:pPr>
            <a:r>
              <a:rPr lang="ko-KR" altLang="en-US" dirty="0"/>
              <a:t>본문은 이 사건이 </a:t>
            </a:r>
            <a:r>
              <a:rPr lang="ko-KR" altLang="en-US" dirty="0">
                <a:solidFill>
                  <a:schemeClr val="accent6"/>
                </a:solidFill>
              </a:rPr>
              <a:t>하나님의 긴급한 역사 개입</a:t>
            </a:r>
            <a:r>
              <a:rPr lang="ko-KR" altLang="en-US" dirty="0"/>
              <a:t>으로 일어난 것임을 강하게 암시</a:t>
            </a:r>
          </a:p>
          <a:p>
            <a:pPr>
              <a:buClr>
                <a:srgbClr val="4F4E4E"/>
              </a:buClr>
            </a:pPr>
            <a:r>
              <a:rPr lang="ko-KR" altLang="en-US" dirty="0"/>
              <a:t>하나님의 계시의 말씀을 받아들이지 못했던 </a:t>
            </a:r>
            <a:r>
              <a:rPr lang="ko-KR" altLang="en-US" dirty="0" err="1"/>
              <a:t>벨사살은</a:t>
            </a:r>
            <a:r>
              <a:rPr lang="ko-KR" altLang="en-US" dirty="0"/>
              <a:t> </a:t>
            </a:r>
            <a:r>
              <a:rPr lang="ko-KR" altLang="en-US" dirty="0">
                <a:solidFill>
                  <a:schemeClr val="accent6"/>
                </a:solidFill>
              </a:rPr>
              <a:t>하나님의 무서운 징계</a:t>
            </a:r>
            <a:r>
              <a:rPr lang="ko-KR" altLang="en-US" dirty="0"/>
              <a:t>를 면할 수 없었던 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(2) 제2장면 : 왕에게 </a:t>
            </a:r>
            <a:r>
              <a:rPr lang="ko-KR" altLang="en-US" dirty="0" err="1"/>
              <a:t>다니엘을</a:t>
            </a:r>
            <a:r>
              <a:rPr lang="ko-KR" altLang="en-US" dirty="0"/>
              <a:t> 추천한 태후(10-12절)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 dirty="0">
                <a:solidFill>
                  <a:schemeClr val="accent2"/>
                </a:solidFill>
              </a:rPr>
              <a:t>11 왕의 나라에 거룩한 신들의 영이 있는 사람이 있으니 곧 왕의 부친 때에 있던 자로서 명철과 총명과 지혜가 있어 신들의 지혜와 같은 자라 왕의 부친 </a:t>
            </a:r>
            <a:r>
              <a:rPr lang="ko-KR" altLang="en-US" dirty="0" err="1">
                <a:solidFill>
                  <a:schemeClr val="accent2"/>
                </a:solidFill>
              </a:rPr>
              <a:t>느부갓네살</a:t>
            </a:r>
            <a:r>
              <a:rPr lang="ko-KR" altLang="en-US" dirty="0">
                <a:solidFill>
                  <a:schemeClr val="accent2"/>
                </a:solidFill>
              </a:rPr>
              <a:t> 왕이 그를 세워 박수와 술객과 </a:t>
            </a:r>
            <a:r>
              <a:rPr lang="ko-KR" altLang="en-US" dirty="0" err="1">
                <a:solidFill>
                  <a:schemeClr val="accent2"/>
                </a:solidFill>
              </a:rPr>
              <a:t>갈대아</a:t>
            </a:r>
            <a:r>
              <a:rPr lang="ko-KR" altLang="en-US" dirty="0">
                <a:solidFill>
                  <a:schemeClr val="accent2"/>
                </a:solidFill>
              </a:rPr>
              <a:t> 술사와 </a:t>
            </a:r>
            <a:r>
              <a:rPr lang="ko-KR" altLang="en-US" dirty="0" err="1">
                <a:solidFill>
                  <a:schemeClr val="accent2"/>
                </a:solidFill>
              </a:rPr>
              <a:t>점장이의</a:t>
            </a:r>
            <a:r>
              <a:rPr lang="ko-KR" altLang="en-US" dirty="0">
                <a:solidFill>
                  <a:schemeClr val="accent2"/>
                </a:solidFill>
              </a:rPr>
              <a:t> 어른을 삼으셨으니</a:t>
            </a:r>
          </a:p>
          <a:p>
            <a:pPr>
              <a:buClr>
                <a:srgbClr val="4F4E4E"/>
              </a:buClr>
            </a:pPr>
            <a:r>
              <a:rPr lang="ko-KR" altLang="en-US" dirty="0"/>
              <a:t>태후는 </a:t>
            </a:r>
            <a:r>
              <a:rPr lang="ko-KR" altLang="en-US" dirty="0" err="1"/>
              <a:t>벨사살에게</a:t>
            </a:r>
            <a:r>
              <a:rPr lang="ko-KR" altLang="en-US" dirty="0"/>
              <a:t> 그의 부친인 </a:t>
            </a:r>
            <a:r>
              <a:rPr lang="ko-KR" altLang="en-US" dirty="0" err="1"/>
              <a:t>느부갓네살</a:t>
            </a:r>
            <a:r>
              <a:rPr lang="ko-KR" altLang="en-US" dirty="0"/>
              <a:t> 시절에 알았던 한 사람을 소개</a:t>
            </a:r>
          </a:p>
          <a:p>
            <a:pPr>
              <a:buClr>
                <a:srgbClr val="4F4E4E"/>
              </a:buClr>
            </a:pPr>
            <a:r>
              <a:rPr lang="ko-KR" altLang="en-US" dirty="0"/>
              <a:t>그는 세 가지 면에서 </a:t>
            </a:r>
            <a:r>
              <a:rPr lang="ko-KR" altLang="en-US" dirty="0">
                <a:solidFill>
                  <a:schemeClr val="accent6"/>
                </a:solidFill>
              </a:rPr>
              <a:t>매우 뛰어난 인물</a:t>
            </a:r>
          </a:p>
          <a:p>
            <a:pPr lvl="1">
              <a:buClr>
                <a:srgbClr val="4F4E4E"/>
              </a:buClr>
            </a:pPr>
            <a:r>
              <a:rPr lang="ko-KR" altLang="en-US" dirty="0"/>
              <a:t>첫째,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거룩한 </a:t>
            </a:r>
            <a:r>
              <a:rPr lang="ko-KR" altLang="en-US" dirty="0">
                <a:solidFill>
                  <a:schemeClr val="accent3"/>
                </a:solidFill>
              </a:rPr>
              <a:t>신들의 영이 있는 </a:t>
            </a:r>
            <a:r>
              <a:rPr lang="ko-KR" altLang="en-US" dirty="0" smtClean="0">
                <a:solidFill>
                  <a:schemeClr val="accent3"/>
                </a:solidFill>
              </a:rPr>
              <a:t>사람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endParaRPr lang="ko-KR" altLang="en-US" dirty="0"/>
          </a:p>
          <a:p>
            <a:pPr lvl="1">
              <a:buClr>
                <a:srgbClr val="4F4E4E"/>
              </a:buClr>
            </a:pPr>
            <a:r>
              <a:rPr lang="ko-KR" altLang="en-US" dirty="0"/>
              <a:t>둘째,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명철과 </a:t>
            </a:r>
            <a:r>
              <a:rPr lang="ko-KR" altLang="en-US" dirty="0">
                <a:solidFill>
                  <a:schemeClr val="accent3"/>
                </a:solidFill>
              </a:rPr>
              <a:t>총명과 지혜가 있어 신들의 지혜와 같은 </a:t>
            </a:r>
            <a:r>
              <a:rPr lang="ko-KR" altLang="en-US" dirty="0" smtClean="0">
                <a:solidFill>
                  <a:schemeClr val="accent3"/>
                </a:solidFill>
              </a:rPr>
              <a:t>자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endParaRPr lang="ko-KR" altLang="en-US" dirty="0"/>
          </a:p>
          <a:p>
            <a:pPr lvl="1">
              <a:buClr>
                <a:srgbClr val="4F4E4E"/>
              </a:buClr>
            </a:pPr>
            <a:r>
              <a:rPr lang="ko-KR" altLang="en-US" dirty="0"/>
              <a:t>셋째,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박수와 </a:t>
            </a:r>
            <a:r>
              <a:rPr lang="ko-KR" altLang="en-US" dirty="0">
                <a:solidFill>
                  <a:schemeClr val="accent3"/>
                </a:solidFill>
              </a:rPr>
              <a:t>술객과 </a:t>
            </a:r>
            <a:r>
              <a:rPr lang="ko-KR" altLang="en-US" dirty="0" err="1">
                <a:solidFill>
                  <a:schemeClr val="accent3"/>
                </a:solidFill>
              </a:rPr>
              <a:t>갈대아</a:t>
            </a:r>
            <a:r>
              <a:rPr lang="ko-KR" altLang="en-US" dirty="0">
                <a:solidFill>
                  <a:schemeClr val="accent3"/>
                </a:solidFill>
              </a:rPr>
              <a:t> 술사와 </a:t>
            </a:r>
            <a:r>
              <a:rPr lang="ko-KR" altLang="en-US" dirty="0" err="1">
                <a:solidFill>
                  <a:schemeClr val="accent3"/>
                </a:solidFill>
              </a:rPr>
              <a:t>점장이의</a:t>
            </a:r>
            <a:r>
              <a:rPr lang="ko-KR" altLang="en-US" dirty="0">
                <a:solidFill>
                  <a:schemeClr val="accent3"/>
                </a:solidFill>
              </a:rPr>
              <a:t> </a:t>
            </a:r>
            <a:r>
              <a:rPr lang="ko-KR" altLang="en-US" dirty="0" smtClean="0">
                <a:solidFill>
                  <a:schemeClr val="accent3"/>
                </a:solidFill>
              </a:rPr>
              <a:t>어른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endParaRPr lang="ko-KR" alt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3) 벨사살의 죽음과 바벨론의 멸망(5:30-31)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</a:pPr>
            <a:r>
              <a:rPr lang="ko-KR" altLang="en-US" dirty="0" err="1"/>
              <a:t>벨사살이</a:t>
            </a:r>
            <a:r>
              <a:rPr lang="ko-KR" altLang="en-US" dirty="0"/>
              <a:t> 베푼 흥겨운 연회가 </a:t>
            </a:r>
            <a:r>
              <a:rPr lang="ko-KR" altLang="en-US" dirty="0">
                <a:solidFill>
                  <a:schemeClr val="accent6"/>
                </a:solidFill>
              </a:rPr>
              <a:t>서글픈 장례식장</a:t>
            </a:r>
            <a:r>
              <a:rPr lang="ko-KR" altLang="en-US" dirty="0"/>
              <a:t>으로 변함</a:t>
            </a:r>
          </a:p>
          <a:p>
            <a:pPr>
              <a:buClr>
                <a:srgbClr val="4F4E4E"/>
              </a:buClr>
            </a:pPr>
            <a:r>
              <a:rPr lang="ko-KR" altLang="en-US" dirty="0"/>
              <a:t>회개하지 못하고 오만하고 불경스러운 지도자에 대해 하나님은 </a:t>
            </a:r>
            <a:r>
              <a:rPr lang="ko-KR" altLang="en-US" dirty="0">
                <a:solidFill>
                  <a:schemeClr val="accent6"/>
                </a:solidFill>
              </a:rPr>
              <a:t>최후의 심판</a:t>
            </a:r>
            <a:r>
              <a:rPr lang="ko-KR" altLang="en-US" dirty="0"/>
              <a:t>을 내리신 것</a:t>
            </a:r>
          </a:p>
          <a:p>
            <a:pPr>
              <a:buClr>
                <a:srgbClr val="4F4E4E"/>
              </a:buClr>
            </a:pPr>
            <a:r>
              <a:rPr lang="ko-KR" altLang="en-US" dirty="0"/>
              <a:t>하나님은 </a:t>
            </a:r>
            <a:r>
              <a:rPr lang="ko-KR" altLang="en-US" dirty="0">
                <a:solidFill>
                  <a:schemeClr val="accent6"/>
                </a:solidFill>
              </a:rPr>
              <a:t>역사에 대한 심판</a:t>
            </a:r>
            <a:r>
              <a:rPr lang="ko-KR" altLang="en-US" dirty="0"/>
              <a:t>을 통해 그분의 </a:t>
            </a:r>
            <a:r>
              <a:rPr lang="ko-KR" altLang="en-US" dirty="0">
                <a:solidFill>
                  <a:schemeClr val="accent6"/>
                </a:solidFill>
              </a:rPr>
              <a:t>계획을 성취</a:t>
            </a:r>
            <a:r>
              <a:rPr lang="ko-KR" altLang="en-US" dirty="0"/>
              <a:t>시켜 나가시는 분</a:t>
            </a:r>
          </a:p>
          <a:p>
            <a:pPr>
              <a:buClr>
                <a:srgbClr val="4F4E4E"/>
              </a:buClr>
            </a:pPr>
            <a:r>
              <a:rPr lang="ko-KR" altLang="en-US" dirty="0" err="1"/>
              <a:t>벨사살이</a:t>
            </a:r>
            <a:r>
              <a:rPr lang="ko-KR" altLang="en-US" dirty="0"/>
              <a:t>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그날 밤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에 </a:t>
            </a:r>
            <a:r>
              <a:rPr lang="ko-KR" altLang="en-US" dirty="0"/>
              <a:t>죽임을 당했다는 것은 하나님의 심판의 </a:t>
            </a:r>
            <a:r>
              <a:rPr lang="ko-KR" altLang="en-US" dirty="0" err="1">
                <a:solidFill>
                  <a:schemeClr val="accent6"/>
                </a:solidFill>
              </a:rPr>
              <a:t>즉시성</a:t>
            </a:r>
            <a:r>
              <a:rPr lang="ko-KR" altLang="en-US" dirty="0" err="1"/>
              <a:t>을</a:t>
            </a:r>
            <a:r>
              <a:rPr lang="ko-KR" altLang="en-US" dirty="0"/>
              <a:t> 보여 주고 있으며, 선포된(예언된) 하나님의 말씀은 </a:t>
            </a:r>
            <a:r>
              <a:rPr lang="ko-KR" altLang="en-US" dirty="0">
                <a:solidFill>
                  <a:schemeClr val="accent6"/>
                </a:solidFill>
              </a:rPr>
              <a:t>반드시 성취</a:t>
            </a:r>
            <a:r>
              <a:rPr lang="ko-KR" altLang="en-US" dirty="0"/>
              <a:t>된다는 것을 증명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3) 벨사살의 죽음과 바벨론의 멸망(5:30-31)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</a:pPr>
            <a:r>
              <a:rPr lang="ko-KR" altLang="en-US" dirty="0" err="1"/>
              <a:t>벨사살의</a:t>
            </a:r>
            <a:r>
              <a:rPr lang="ko-KR" altLang="en-US" dirty="0"/>
              <a:t> 죽음과 함께 바벨론 제국은 </a:t>
            </a:r>
            <a:r>
              <a:rPr lang="ko-KR" altLang="en-US" dirty="0">
                <a:solidFill>
                  <a:schemeClr val="accent6"/>
                </a:solidFill>
              </a:rPr>
              <a:t>역사의 뒤안길</a:t>
            </a:r>
            <a:r>
              <a:rPr lang="ko-KR" altLang="en-US" dirty="0"/>
              <a:t>로 사라지고, </a:t>
            </a:r>
            <a:r>
              <a:rPr lang="ko-KR" altLang="en-US" dirty="0">
                <a:solidFill>
                  <a:schemeClr val="accent6"/>
                </a:solidFill>
              </a:rPr>
              <a:t>메대 제국이 새롭게 역사의 전면에 등장</a:t>
            </a:r>
            <a:endParaRPr lang="ko-KR" altLang="en-US" dirty="0"/>
          </a:p>
          <a:p>
            <a:pPr>
              <a:buClr>
                <a:srgbClr val="4F4E4E"/>
              </a:buClr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메대 </a:t>
            </a:r>
            <a:r>
              <a:rPr lang="ko-KR" altLang="en-US" dirty="0">
                <a:solidFill>
                  <a:schemeClr val="accent3"/>
                </a:solidFill>
              </a:rPr>
              <a:t>사람 </a:t>
            </a:r>
            <a:r>
              <a:rPr lang="ko-KR" altLang="en-US" dirty="0" err="1">
                <a:solidFill>
                  <a:schemeClr val="accent3"/>
                </a:solidFill>
              </a:rPr>
              <a:t>다리오가</a:t>
            </a:r>
            <a:r>
              <a:rPr lang="ko-KR" altLang="en-US" dirty="0">
                <a:solidFill>
                  <a:schemeClr val="accent3"/>
                </a:solidFill>
              </a:rPr>
              <a:t> 나라를 얻었는데 때에 </a:t>
            </a:r>
            <a:r>
              <a:rPr lang="ko-KR" altLang="en-US" dirty="0" err="1">
                <a:solidFill>
                  <a:schemeClr val="accent3"/>
                </a:solidFill>
              </a:rPr>
              <a:t>다리오는</a:t>
            </a:r>
            <a:r>
              <a:rPr lang="ko-KR" altLang="en-US" dirty="0">
                <a:solidFill>
                  <a:schemeClr val="accent3"/>
                </a:solidFill>
              </a:rPr>
              <a:t> 육십이 </a:t>
            </a:r>
            <a:r>
              <a:rPr lang="ko-KR" altLang="en-US" dirty="0" smtClean="0">
                <a:solidFill>
                  <a:schemeClr val="accent3"/>
                </a:solidFill>
              </a:rPr>
              <a:t>세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였다는 </a:t>
            </a:r>
            <a:r>
              <a:rPr lang="ko-KR" altLang="en-US" dirty="0"/>
              <a:t>구절은 </a:t>
            </a:r>
            <a:r>
              <a:rPr lang="ko-KR" altLang="en-US" dirty="0">
                <a:solidFill>
                  <a:schemeClr val="accent6"/>
                </a:solidFill>
              </a:rPr>
              <a:t>역사적 상황과 일치되지 않음</a:t>
            </a:r>
            <a:endParaRPr lang="ko-KR" altLang="en-US" dirty="0"/>
          </a:p>
          <a:p>
            <a:pPr lvl="1">
              <a:buClr>
                <a:srgbClr val="4F4E4E"/>
              </a:buClr>
            </a:pPr>
            <a:r>
              <a:rPr lang="ko-KR" altLang="en-US" dirty="0"/>
              <a:t>역사적으로 </a:t>
            </a:r>
            <a:r>
              <a:rPr lang="ko-KR" altLang="en-US" dirty="0" err="1"/>
              <a:t>바벨론을</a:t>
            </a:r>
            <a:r>
              <a:rPr lang="ko-KR" altLang="en-US" dirty="0"/>
              <a:t> 점령한 인물은 </a:t>
            </a:r>
            <a:r>
              <a:rPr lang="ko-KR" altLang="en-US" dirty="0">
                <a:solidFill>
                  <a:schemeClr val="accent6"/>
                </a:solidFill>
              </a:rPr>
              <a:t>페르시아의 </a:t>
            </a:r>
            <a:r>
              <a:rPr lang="ko-KR" altLang="en-US" dirty="0" err="1">
                <a:solidFill>
                  <a:schemeClr val="accent6"/>
                </a:solidFill>
              </a:rPr>
              <a:t>고레스</a:t>
            </a:r>
            <a:endParaRPr lang="ko-KR" altLang="en-US" dirty="0"/>
          </a:p>
          <a:p>
            <a:pPr lvl="1">
              <a:buClr>
                <a:srgbClr val="4F4E4E"/>
              </a:buClr>
            </a:pP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메대 </a:t>
            </a:r>
            <a:r>
              <a:rPr lang="ko-KR" altLang="en-US" dirty="0">
                <a:solidFill>
                  <a:schemeClr val="accent3"/>
                </a:solidFill>
              </a:rPr>
              <a:t>사람 </a:t>
            </a:r>
            <a:r>
              <a:rPr lang="ko-KR" altLang="en-US" dirty="0" smtClean="0">
                <a:solidFill>
                  <a:schemeClr val="accent3"/>
                </a:solidFill>
              </a:rPr>
              <a:t>다리오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는 </a:t>
            </a:r>
            <a:r>
              <a:rPr lang="ko-KR" altLang="en-US" dirty="0"/>
              <a:t>다니엘서 저자에 의해 가공된 </a:t>
            </a:r>
            <a:r>
              <a:rPr lang="ko-KR" altLang="en-US" dirty="0">
                <a:solidFill>
                  <a:schemeClr val="accent6"/>
                </a:solidFill>
              </a:rPr>
              <a:t>허구적 인물</a:t>
            </a:r>
            <a:endParaRPr lang="ko-KR" altLang="en-US" dirty="0"/>
          </a:p>
          <a:p>
            <a:pPr>
              <a:buClr>
                <a:srgbClr val="4F4E4E"/>
              </a:buClr>
            </a:pPr>
            <a:r>
              <a:rPr lang="ko-KR" altLang="en-US" dirty="0"/>
              <a:t>역사적으로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메대 </a:t>
            </a:r>
            <a:r>
              <a:rPr lang="ko-KR" altLang="en-US" dirty="0"/>
              <a:t>사람 </a:t>
            </a:r>
            <a:r>
              <a:rPr lang="ko-KR" altLang="en-US" dirty="0" smtClean="0"/>
              <a:t>다리오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에 </a:t>
            </a:r>
            <a:r>
              <a:rPr lang="ko-KR" altLang="en-US" dirty="0"/>
              <a:t>가장 근접한 인물은 </a:t>
            </a:r>
            <a:r>
              <a:rPr lang="ko-KR" altLang="en-US" dirty="0">
                <a:solidFill>
                  <a:schemeClr val="accent6"/>
                </a:solidFill>
              </a:rPr>
              <a:t>다리오 </a:t>
            </a:r>
            <a:r>
              <a:rPr lang="ko-KR" altLang="en-US" dirty="0" err="1">
                <a:solidFill>
                  <a:schemeClr val="accent6"/>
                </a:solidFill>
              </a:rPr>
              <a:t>히스타스피스</a:t>
            </a:r>
            <a:r>
              <a:rPr lang="ko-KR" altLang="en-US" dirty="0" err="1"/>
              <a:t>라는</a:t>
            </a:r>
            <a:r>
              <a:rPr lang="ko-KR" altLang="en-US" dirty="0"/>
              <a:t> 인물</a:t>
            </a:r>
          </a:p>
          <a:p>
            <a:pPr lvl="1">
              <a:buClr>
                <a:srgbClr val="4F4E4E"/>
              </a:buClr>
            </a:pPr>
            <a:r>
              <a:rPr lang="ko-KR" altLang="en-US" dirty="0"/>
              <a:t>그는 기원전 522년에 페르시아의 </a:t>
            </a:r>
            <a:r>
              <a:rPr lang="ko-KR" altLang="en-US" dirty="0" err="1"/>
              <a:t>캄비세스가</a:t>
            </a:r>
            <a:r>
              <a:rPr lang="ko-KR" altLang="en-US" dirty="0"/>
              <a:t> 죽은 후에 </a:t>
            </a:r>
            <a:r>
              <a:rPr lang="ko-KR" altLang="en-US" dirty="0" err="1"/>
              <a:t>바벨론을</a:t>
            </a:r>
            <a:r>
              <a:rPr lang="ko-KR" altLang="en-US" dirty="0"/>
              <a:t> 점령</a:t>
            </a:r>
          </a:p>
          <a:p>
            <a:pPr lvl="1">
              <a:buClr>
                <a:srgbClr val="4F4E4E"/>
              </a:buClr>
            </a:pPr>
            <a:r>
              <a:rPr lang="ko-KR" altLang="en-US" dirty="0">
                <a:solidFill>
                  <a:schemeClr val="accent6"/>
                </a:solidFill>
              </a:rPr>
              <a:t>이 정복자의 이름과 </a:t>
            </a:r>
            <a:r>
              <a:rPr lang="ko-KR" altLang="en-US" dirty="0" err="1">
                <a:solidFill>
                  <a:schemeClr val="accent6"/>
                </a:solidFill>
              </a:rPr>
              <a:t>바벨론의</a:t>
            </a:r>
            <a:r>
              <a:rPr lang="ko-KR" altLang="en-US" dirty="0">
                <a:solidFill>
                  <a:schemeClr val="accent6"/>
                </a:solidFill>
              </a:rPr>
              <a:t> 멸망전승이 연결되었을 가능성</a:t>
            </a:r>
            <a:r>
              <a:rPr lang="ko-KR" altLang="en-US" dirty="0"/>
              <a:t>이 있음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3) 벨사살의 죽음과 바벨론의 멸망(5:30-31)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</a:pPr>
            <a:r>
              <a:rPr lang="ko-KR" altLang="en-US"/>
              <a:t>다니엘서 저자는 바벨론에서 그리스에 이르는 역사를 네 왕국의 연속(바벨론-메대-페르시아-그리스)으로 간주하는 </a:t>
            </a:r>
            <a:r>
              <a:rPr lang="ko-KR" altLang="en-US">
                <a:solidFill>
                  <a:schemeClr val="accent6"/>
                </a:solidFill>
              </a:rPr>
              <a:t>헬레니즘적 역사관</a:t>
            </a:r>
            <a:r>
              <a:rPr lang="ko-KR" altLang="en-US"/>
              <a:t>을 갖고 있었음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그리고 그는 바벨론이 메대 사람들에 의해 멸망당한다는 </a:t>
            </a:r>
            <a:r>
              <a:rPr lang="ko-KR" altLang="en-US">
                <a:solidFill>
                  <a:schemeClr val="accent6"/>
                </a:solidFill>
              </a:rPr>
              <a:t>예언자들의 선포</a:t>
            </a:r>
            <a:r>
              <a:rPr lang="ko-KR" altLang="en-US"/>
              <a:t>를 믿고 있었을 것(사 13:17, 21:2, 렘 51:11, 28)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이러한 이유 때문에 다니엘서의 저자는 바벨론과 페르시아 왕국 사이에 </a:t>
            </a:r>
            <a:r>
              <a:rPr lang="ko-KR" altLang="en-US">
                <a:solidFill>
                  <a:schemeClr val="accent6"/>
                </a:solidFill>
              </a:rPr>
              <a:t>메대 왕국</a:t>
            </a:r>
            <a:r>
              <a:rPr lang="ko-KR" altLang="en-US"/>
              <a:t>을 등장시켜야 했으며, 벨사살의 후임은 </a:t>
            </a:r>
            <a:r>
              <a:rPr lang="ko-KR" altLang="en-US">
                <a:solidFill>
                  <a:schemeClr val="accent6"/>
                </a:solidFill>
              </a:rPr>
              <a:t>메대의 왕</a:t>
            </a:r>
            <a:r>
              <a:rPr lang="ko-KR" altLang="en-US"/>
              <a:t>이어야만 했던 것</a:t>
            </a:r>
          </a:p>
          <a:p>
            <a:pPr>
              <a:buClr>
                <a:srgbClr val="4F4E4E"/>
              </a:buClr>
            </a:pPr>
            <a:endParaRPr lang="ko-KR" altLang="en-US"/>
          </a:p>
          <a:p>
            <a:pPr>
              <a:buClr>
                <a:srgbClr val="4F4E4E"/>
              </a:buClr>
            </a:pPr>
            <a:r>
              <a:rPr lang="ko-KR" altLang="en-US">
                <a:solidFill>
                  <a:schemeClr val="accent6"/>
                </a:solidFill>
              </a:rPr>
              <a:t>다리오의 연로한 나이</a:t>
            </a:r>
            <a:r>
              <a:rPr lang="ko-KR" altLang="en-US"/>
              <a:t>가 특별히 언급된 것은 아마도 </a:t>
            </a:r>
            <a:r>
              <a:rPr lang="ko-KR" altLang="en-US">
                <a:solidFill>
                  <a:schemeClr val="accent6"/>
                </a:solidFill>
              </a:rPr>
              <a:t>메대 왕국이 장수하지 못하고 단명한 것</a:t>
            </a:r>
            <a:r>
              <a:rPr lang="ko-KR" altLang="en-US"/>
              <a:t>을 상징적으로 암시하기 위함일 것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>
                <a:solidFill>
                  <a:schemeClr val="accent5"/>
                </a:solidFill>
              </a:rPr>
              <a:t>신학적 메시지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/>
              <a:t>다니엘서 5장을 통해 얻을 수 있는 교훈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첫째, </a:t>
            </a:r>
            <a:r>
              <a:rPr lang="ko-KR" altLang="en-US">
                <a:solidFill>
                  <a:schemeClr val="accent6"/>
                </a:solidFill>
              </a:rPr>
              <a:t>상급과 무관하게 활동한 다니엘의 모습</a:t>
            </a:r>
            <a:endParaRPr lang="ko-KR" altLang="en-US"/>
          </a:p>
          <a:p>
            <a:pPr lvl="1">
              <a:buClr>
                <a:srgbClr val="4F4E4E"/>
              </a:buClr>
            </a:pPr>
            <a:r>
              <a:rPr lang="ko-KR" altLang="en-US"/>
              <a:t>다니엘은 하나님의 계시의 말씀이었던 신비한 글자를 풀이하는 것은 조건적이 될 수 없으며, 물질에 종속될 수 없다는 </a:t>
            </a:r>
            <a:r>
              <a:rPr lang="ko-KR" altLang="en-US">
                <a:solidFill>
                  <a:schemeClr val="accent6"/>
                </a:solidFill>
              </a:rPr>
              <a:t>예언자적 의식</a:t>
            </a:r>
            <a:r>
              <a:rPr lang="ko-KR" altLang="en-US"/>
              <a:t>을 소유</a:t>
            </a:r>
          </a:p>
          <a:p>
            <a:pPr lvl="1">
              <a:buClr>
                <a:srgbClr val="4F4E4E"/>
              </a:buClr>
            </a:pPr>
            <a:r>
              <a:rPr lang="ko-KR" altLang="en-US"/>
              <a:t>경건한 사람들이 하나님의 사역을 맡아 활동할 때에 다니엘의 이러한 </a:t>
            </a:r>
            <a:r>
              <a:rPr lang="ko-KR" altLang="en-US">
                <a:solidFill>
                  <a:schemeClr val="accent6"/>
                </a:solidFill>
              </a:rPr>
              <a:t>성숙한 신앙적 결단</a:t>
            </a:r>
            <a:r>
              <a:rPr lang="ko-KR" altLang="en-US"/>
              <a:t>이 필요</a:t>
            </a:r>
          </a:p>
          <a:p>
            <a:pPr lvl="1">
              <a:buClr>
                <a:srgbClr val="4F4E4E"/>
              </a:buClr>
            </a:pPr>
            <a:r>
              <a:rPr lang="ko-KR" altLang="en-US"/>
              <a:t>인간이 물질과 명예의 노예가 될 때 하나님이 주신 사명을 제대로 감당할 수 없으며, 더 나아가 </a:t>
            </a:r>
            <a:r>
              <a:rPr lang="ko-KR" altLang="en-US">
                <a:solidFill>
                  <a:schemeClr val="accent6"/>
                </a:solidFill>
              </a:rPr>
              <a:t>타락한 사명자</a:t>
            </a:r>
            <a:r>
              <a:rPr lang="ko-KR" altLang="en-US"/>
              <a:t>가 됨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>
                <a:solidFill>
                  <a:schemeClr val="accent5"/>
                </a:solidFill>
              </a:rPr>
              <a:t>신학적 메시지</a:t>
            </a:r>
          </a:p>
        </p:txBody>
      </p:sp>
      <p:sp>
        <p:nvSpPr>
          <p:cNvPr id="6" name="직사각형 2"/>
          <p:cNvSpPr>
            <a:spLocks noGrp="1"/>
          </p:cNvSpPr>
          <p:nvPr>
            <p:ph type="body" sz="half" idx="1"/>
          </p:nvPr>
        </p:nvSpPr>
        <p:spPr>
          <a:xfrm>
            <a:off x="457200" y="1305009"/>
            <a:ext cx="8229600" cy="2196000"/>
          </a:xfrm>
        </p:spPr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/>
              <a:t>다니엘서 5장을 통해 얻을 수 있는 교훈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둘째, </a:t>
            </a:r>
            <a:r>
              <a:rPr lang="ko-KR" altLang="en-US">
                <a:solidFill>
                  <a:schemeClr val="accent6"/>
                </a:solidFill>
              </a:rPr>
              <a:t>하나님의 계시에 대한 벨사살의 반응</a:t>
            </a:r>
            <a:endParaRPr lang="ko-KR" altLang="en-US"/>
          </a:p>
          <a:p>
            <a:pPr lvl="1">
              <a:buClr>
                <a:srgbClr val="4F4E4E"/>
              </a:buClr>
            </a:pPr>
            <a:r>
              <a:rPr lang="ko-KR" altLang="en-US"/>
              <a:t>하나님은 </a:t>
            </a:r>
            <a:r>
              <a:rPr lang="ko-KR" altLang="en-US">
                <a:solidFill>
                  <a:schemeClr val="accent6"/>
                </a:solidFill>
              </a:rPr>
              <a:t>느부갓네살에게는 두 번의 기이한 꿈</a:t>
            </a:r>
            <a:r>
              <a:rPr lang="ko-KR" altLang="en-US"/>
              <a:t>을 통해서, </a:t>
            </a:r>
            <a:r>
              <a:rPr lang="ko-KR" altLang="en-US">
                <a:solidFill>
                  <a:schemeClr val="accent6"/>
                </a:solidFill>
              </a:rPr>
              <a:t>벨사살에게는 신비한 글자</a:t>
            </a:r>
            <a:r>
              <a:rPr lang="ko-KR" altLang="en-US"/>
              <a:t>를 통해서 자신의 계획을 전달하셨고, 다니엘은 두 왕에게 꿈과 글자를 해석해 줌</a:t>
            </a:r>
          </a:p>
          <a:p>
            <a:pPr lvl="1">
              <a:buClr>
                <a:srgbClr val="4F4E4E"/>
              </a:buClr>
            </a:pPr>
            <a:r>
              <a:rPr lang="ko-KR" altLang="en-US"/>
              <a:t>그러나 그들의 반응은 </a:t>
            </a:r>
            <a:r>
              <a:rPr lang="ko-KR" altLang="en-US">
                <a:solidFill>
                  <a:schemeClr val="accent6"/>
                </a:solidFill>
              </a:rPr>
              <a:t>서로 완전히 달랐음</a:t>
            </a:r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sz="half" idx="2"/>
          </p:nvPr>
        </p:nvGraphicFramePr>
        <p:xfrm>
          <a:off x="456028" y="3717036"/>
          <a:ext cx="8233410" cy="252984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4116705"/>
                <a:gridCol w="4116705"/>
              </a:tblGrid>
              <a:tr h="370840">
                <a:tc>
                  <a:txBody>
                    <a:bodyPr/>
                    <a:lstStyle/>
                    <a:p>
                      <a:pPr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ko-KR" altLang="en-US" sz="2000"/>
                        <a:t>느부갓네살은 하나님의 심판 계획을 듣고 자신의 교만을 깨달았음</a:t>
                      </a:r>
                    </a:p>
                    <a:p>
                      <a:pPr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ko-KR" altLang="en-US" sz="2000"/>
                        <a:t>왕은 엎드려 하나님께 감사하였고, 그에게 찬양을 드림</a:t>
                      </a:r>
                    </a:p>
                    <a:p>
                      <a:pPr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ko-KR" altLang="en-US" sz="2000"/>
                        <a:t>느부갓네살은 계시된 하나님의 말씀을 자기 성찰의 기회로 삼고, 지극히 높으신 하나님을 인정하는 신앙적인 왕으로 거듭남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ko-KR" altLang="en-US" sz="2000"/>
                        <a:t>벨사살은 하나님의 말씀에 민감하게 반응하지 못했으며, 왕궁 벽에 새겨진 신비한 글자의 해석을 들은 후에도 교만한 모습</a:t>
                      </a:r>
                    </a:p>
                    <a:p>
                      <a:pPr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ko-KR" altLang="en-US" sz="2000"/>
                        <a:t>그는 자신에게 찾아온 회개의 기회를 무의미하게 포기한 어리석은 사람</a:t>
                      </a:r>
                    </a:p>
                    <a:p>
                      <a:pPr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ko-KR" altLang="en-US" sz="2000"/>
                        <a:t>결국 벨사살은 파멸을 당함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>
                <a:solidFill>
                  <a:schemeClr val="accent5"/>
                </a:solidFill>
              </a:rPr>
              <a:t>신학적 메시지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/>
              <a:t>다니엘서 5장을 통해 얻을 수 있는 교훈</a:t>
            </a:r>
          </a:p>
          <a:p>
            <a:pPr>
              <a:buClr>
                <a:srgbClr val="4F4E4E"/>
              </a:buClr>
            </a:pPr>
            <a:r>
              <a:rPr lang="ko-KR" altLang="en-US">
                <a:solidFill>
                  <a:schemeClr val="accent6"/>
                </a:solidFill>
              </a:rPr>
              <a:t>우리는 하나님의 피조물</a:t>
            </a:r>
            <a:r>
              <a:rPr lang="ko-KR" altLang="en-US"/>
              <a:t>이라는 신앙적 진리를 잊지 말고, 가난하거나 부하거나 높은 자리에 있거나 낮은 자리에 있거나 언제나 </a:t>
            </a:r>
            <a:r>
              <a:rPr lang="ko-KR" altLang="en-US">
                <a:solidFill>
                  <a:schemeClr val="accent6"/>
                </a:solidFill>
              </a:rPr>
              <a:t>겸손한 믿음</a:t>
            </a:r>
            <a:r>
              <a:rPr lang="ko-KR" altLang="en-US"/>
              <a:t>을 소유한</a:t>
            </a:r>
            <a:r>
              <a:rPr lang="ko-KR" altLang="en-US">
                <a:solidFill>
                  <a:schemeClr val="accent6"/>
                </a:solidFill>
              </a:rPr>
              <a:t> 성숙한 신앙인</a:t>
            </a:r>
            <a:r>
              <a:rPr lang="ko-KR" altLang="en-US"/>
              <a:t>으로 살아가야 함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인간이 </a:t>
            </a:r>
            <a:r>
              <a:rPr lang="ko-KR" altLang="en-US">
                <a:solidFill>
                  <a:schemeClr val="accent6"/>
                </a:solidFill>
              </a:rPr>
              <a:t>신적인 존재가 되려는 자기 교만</a:t>
            </a:r>
            <a:r>
              <a:rPr lang="ko-KR" altLang="en-US"/>
              <a:t>은 피조물로서의 자신의 본분을 망각하는 행동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구약성서는 피조물로서의 인간의 한계를 벗어나려는 시도가 </a:t>
            </a:r>
            <a:r>
              <a:rPr lang="ko-KR" altLang="en-US">
                <a:solidFill>
                  <a:schemeClr val="accent6"/>
                </a:solidFill>
              </a:rPr>
              <a:t>죄의 본질</a:t>
            </a:r>
            <a:r>
              <a:rPr lang="ko-KR" altLang="en-US"/>
              <a:t>임을 일깨워 줌</a:t>
            </a:r>
          </a:p>
          <a:p>
            <a:pPr>
              <a:buClr>
                <a:srgbClr val="4F4E4E"/>
              </a:buClr>
              <a:buNone/>
            </a:pPr>
            <a:endParaRPr lang="ko-KR" altLang="en-US"/>
          </a:p>
          <a:p>
            <a:pPr>
              <a:buClr>
                <a:srgbClr val="4F4E4E"/>
              </a:buClr>
              <a:buNone/>
            </a:pPr>
            <a:endParaRPr lang="ko-KR" altLang="en-US"/>
          </a:p>
          <a:p>
            <a:pPr>
              <a:buClr>
                <a:srgbClr val="4F4E4E"/>
              </a:buClr>
              <a:buNone/>
            </a:pPr>
            <a:endParaRPr lang="ko-KR" altLang="en-US"/>
          </a:p>
          <a:p>
            <a:pPr algn="r">
              <a:buClr>
                <a:srgbClr val="4F4E4E"/>
              </a:buClr>
              <a:buNone/>
            </a:pPr>
            <a:r>
              <a:rPr lang="en-US" altLang="ko-KR" sz="2800"/>
              <a:t>END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/>
              <a:t>(2) 제2장면 : 왕에게 다니엘을 추천한 태후(10-12절)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태후는 느부갓네살이 다니엘에 관해 말할 때 사용했던 바로 그 </a:t>
            </a:r>
            <a:r>
              <a:rPr lang="ko-KR" altLang="en-US">
                <a:solidFill>
                  <a:schemeClr val="accent6"/>
                </a:solidFill>
              </a:rPr>
              <a:t>각인된 단어들</a:t>
            </a:r>
            <a:r>
              <a:rPr lang="ko-KR" altLang="en-US"/>
              <a:t>을 반복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태후는 자기의 남편 느부갓네살 시절에 바벨론의 모든 현자들보다 뛰어난 활약을 했었던 </a:t>
            </a:r>
            <a:r>
              <a:rPr lang="ko-KR" altLang="en-US">
                <a:solidFill>
                  <a:schemeClr val="accent6"/>
                </a:solidFill>
              </a:rPr>
              <a:t>다니엘을 정확히 기억</a:t>
            </a:r>
            <a:r>
              <a:rPr lang="ko-KR" altLang="en-US"/>
              <a:t>하고 있었던 것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(2) 제2장면 : 왕에게 </a:t>
            </a:r>
            <a:r>
              <a:rPr lang="ko-KR" altLang="en-US" dirty="0" err="1"/>
              <a:t>다니엘을</a:t>
            </a:r>
            <a:r>
              <a:rPr lang="ko-KR" altLang="en-US" dirty="0"/>
              <a:t> 추천한 태후(10-12절)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 dirty="0">
                <a:solidFill>
                  <a:schemeClr val="accent2"/>
                </a:solidFill>
              </a:rPr>
              <a:t>12 왕이 </a:t>
            </a:r>
            <a:r>
              <a:rPr lang="ko-KR" altLang="en-US" dirty="0" err="1">
                <a:solidFill>
                  <a:schemeClr val="accent2"/>
                </a:solidFill>
              </a:rPr>
              <a:t>벨드사살이라</a:t>
            </a:r>
            <a:r>
              <a:rPr lang="ko-KR" altLang="en-US" dirty="0">
                <a:solidFill>
                  <a:schemeClr val="accent2"/>
                </a:solidFill>
              </a:rPr>
              <a:t> 이름한 이 </a:t>
            </a:r>
            <a:r>
              <a:rPr lang="ko-KR" altLang="en-US" dirty="0" err="1">
                <a:solidFill>
                  <a:schemeClr val="accent2"/>
                </a:solidFill>
              </a:rPr>
              <a:t>다니엘의</a:t>
            </a:r>
            <a:r>
              <a:rPr lang="ko-KR" altLang="en-US" dirty="0">
                <a:solidFill>
                  <a:schemeClr val="accent2"/>
                </a:solidFill>
              </a:rPr>
              <a:t> 마음이 민첩하고 지식과 총명이 있어 능히 꿈을 해석하며 은밀한 말을 밝히며 의문을 파할 수 있었음이라 이제 </a:t>
            </a:r>
            <a:r>
              <a:rPr lang="ko-KR" altLang="en-US" dirty="0" err="1">
                <a:solidFill>
                  <a:schemeClr val="accent2"/>
                </a:solidFill>
              </a:rPr>
              <a:t>다니엘을</a:t>
            </a:r>
            <a:r>
              <a:rPr lang="ko-KR" altLang="en-US" dirty="0">
                <a:solidFill>
                  <a:schemeClr val="accent2"/>
                </a:solidFill>
              </a:rPr>
              <a:t> 부르소서 그리하시면 그가 그 해석을 </a:t>
            </a:r>
            <a:r>
              <a:rPr lang="ko-KR" altLang="en-US" dirty="0" err="1">
                <a:solidFill>
                  <a:schemeClr val="accent2"/>
                </a:solidFill>
              </a:rPr>
              <a:t>알려드리리이다</a:t>
            </a:r>
            <a:endParaRPr lang="ko-KR" altLang="en-US" dirty="0">
              <a:solidFill>
                <a:schemeClr val="accent2"/>
              </a:solidFill>
            </a:endParaRPr>
          </a:p>
          <a:p>
            <a:pPr>
              <a:buClr>
                <a:srgbClr val="4F4E4E"/>
              </a:buClr>
            </a:pPr>
            <a:r>
              <a:rPr lang="ko-KR" altLang="en-US" dirty="0"/>
              <a:t>태후가 </a:t>
            </a:r>
            <a:r>
              <a:rPr lang="ko-KR" altLang="en-US" dirty="0" err="1">
                <a:solidFill>
                  <a:schemeClr val="accent6"/>
                </a:solidFill>
              </a:rPr>
              <a:t>다니엘의</a:t>
            </a:r>
            <a:r>
              <a:rPr lang="ko-KR" altLang="en-US" dirty="0">
                <a:solidFill>
                  <a:schemeClr val="accent6"/>
                </a:solidFill>
              </a:rPr>
              <a:t> 탁월성</a:t>
            </a:r>
            <a:r>
              <a:rPr lang="ko-KR" altLang="en-US" dirty="0"/>
              <a:t>을 </a:t>
            </a:r>
            <a:r>
              <a:rPr lang="ko-KR" altLang="en-US" dirty="0" err="1"/>
              <a:t>벨사살에게</a:t>
            </a:r>
            <a:r>
              <a:rPr lang="ko-KR" altLang="en-US" dirty="0"/>
              <a:t> 설명한 이유 : 현재의 위급한 상황을 해결할 수 있는 </a:t>
            </a:r>
            <a:r>
              <a:rPr lang="ko-KR" altLang="en-US" dirty="0">
                <a:solidFill>
                  <a:schemeClr val="accent6"/>
                </a:solidFill>
              </a:rPr>
              <a:t>유일한 인물</a:t>
            </a:r>
            <a:r>
              <a:rPr lang="ko-KR" altLang="en-US" dirty="0"/>
              <a:t>은 </a:t>
            </a:r>
            <a:r>
              <a:rPr lang="ko-KR" altLang="en-US" dirty="0" err="1"/>
              <a:t>다니엘임을</a:t>
            </a:r>
            <a:r>
              <a:rPr lang="ko-KR" altLang="en-US" dirty="0"/>
              <a:t> 강조하기 위함</a:t>
            </a:r>
          </a:p>
          <a:p>
            <a:pPr>
              <a:buClr>
                <a:srgbClr val="4F4E4E"/>
              </a:buClr>
            </a:pPr>
            <a:r>
              <a:rPr lang="ko-KR" altLang="en-US" dirty="0"/>
              <a:t>태후는 자신의 주장의 정당성을 확증시키려고 다시 한번 </a:t>
            </a:r>
            <a:r>
              <a:rPr lang="ko-KR" altLang="en-US" dirty="0" err="1">
                <a:solidFill>
                  <a:schemeClr val="accent6"/>
                </a:solidFill>
              </a:rPr>
              <a:t>다니엘의</a:t>
            </a:r>
            <a:r>
              <a:rPr lang="ko-KR" altLang="en-US" dirty="0">
                <a:solidFill>
                  <a:schemeClr val="accent6"/>
                </a:solidFill>
              </a:rPr>
              <a:t> 능력</a:t>
            </a:r>
            <a:r>
              <a:rPr lang="ko-KR" altLang="en-US" dirty="0"/>
              <a:t>을 언급 :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마음이 </a:t>
            </a:r>
            <a:r>
              <a:rPr lang="ko-KR" altLang="en-US" dirty="0">
                <a:solidFill>
                  <a:schemeClr val="accent3"/>
                </a:solidFill>
              </a:rPr>
              <a:t>민첩하고 지식과 총명이 있는 </a:t>
            </a:r>
            <a:r>
              <a:rPr lang="ko-KR" altLang="en-US" dirty="0" smtClean="0">
                <a:solidFill>
                  <a:schemeClr val="accent3"/>
                </a:solidFill>
              </a:rPr>
              <a:t>자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endParaRPr lang="ko-KR" alt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/>
              <a:t>(2) 제2장면 : 왕에게 다니엘을 추천한 태후(10-12절)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마음이 민첩하다 = 영이 탁월하다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영</a:t>
            </a:r>
          </a:p>
          <a:p>
            <a:pPr lvl="1">
              <a:buClr>
                <a:srgbClr val="4F4E4E"/>
              </a:buClr>
            </a:pPr>
            <a:r>
              <a:rPr lang="ko-KR" altLang="en-US"/>
              <a:t>인간에게 스며드는 </a:t>
            </a:r>
            <a:r>
              <a:rPr lang="ko-KR" altLang="en-US">
                <a:solidFill>
                  <a:schemeClr val="accent6"/>
                </a:solidFill>
              </a:rPr>
              <a:t>초자연적인 신적 생명력</a:t>
            </a:r>
            <a:endParaRPr lang="ko-KR" altLang="en-US"/>
          </a:p>
          <a:p>
            <a:pPr lvl="1">
              <a:buClr>
                <a:srgbClr val="4F4E4E"/>
              </a:buClr>
            </a:pPr>
            <a:r>
              <a:rPr lang="ko-KR" altLang="en-US">
                <a:solidFill>
                  <a:schemeClr val="accent6"/>
                </a:solidFill>
              </a:rPr>
              <a:t>하나님의 특별한 재능</a:t>
            </a:r>
            <a:r>
              <a:rPr lang="ko-KR" altLang="en-US"/>
              <a:t>(지혜, 총명, 말씀 등)을 소유하게 하는 능력의 원천</a:t>
            </a:r>
          </a:p>
          <a:p>
            <a:pPr lvl="0">
              <a:buClr>
                <a:srgbClr val="4F4E4E"/>
              </a:buClr>
            </a:pPr>
            <a:r>
              <a:rPr lang="ko-KR" altLang="en-US"/>
              <a:t>즉, 다니엘의 능력은 </a:t>
            </a:r>
            <a:r>
              <a:rPr lang="ko-KR" altLang="en-US">
                <a:solidFill>
                  <a:schemeClr val="accent6"/>
                </a:solidFill>
              </a:rPr>
              <a:t>하나님으로부터 받은 것</a:t>
            </a:r>
            <a:r>
              <a:rPr lang="ko-KR" altLang="en-US"/>
              <a:t>이며, 따라서 다니엘은 모든 사람들보다 훨씬 </a:t>
            </a:r>
            <a:r>
              <a:rPr lang="ko-KR" altLang="en-US">
                <a:solidFill>
                  <a:schemeClr val="accent6"/>
                </a:solidFill>
              </a:rPr>
              <a:t>탁월한 이성적 통찰력</a:t>
            </a:r>
            <a:r>
              <a:rPr lang="ko-KR" altLang="en-US"/>
              <a:t>을 소유하고 있다는 것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 dirty="0"/>
              <a:t>(2) 제2장면 : 왕에게 </a:t>
            </a:r>
            <a:r>
              <a:rPr lang="ko-KR" altLang="en-US" dirty="0" err="1"/>
              <a:t>다니엘을</a:t>
            </a:r>
            <a:r>
              <a:rPr lang="ko-KR" altLang="en-US" dirty="0"/>
              <a:t> 추천한 태후(10-12절)</a:t>
            </a:r>
          </a:p>
          <a:p>
            <a:pPr>
              <a:buClr>
                <a:srgbClr val="4F4E4E"/>
              </a:buClr>
            </a:pPr>
            <a:r>
              <a:rPr lang="ko-KR" altLang="en-US" dirty="0"/>
              <a:t>이 </a:t>
            </a:r>
            <a:r>
              <a:rPr lang="ko-KR" altLang="en-US" dirty="0">
                <a:solidFill>
                  <a:schemeClr val="accent6"/>
                </a:solidFill>
              </a:rPr>
              <a:t>초자연적 능력</a:t>
            </a:r>
            <a:r>
              <a:rPr lang="ko-KR" altLang="en-US" dirty="0"/>
              <a:t>이 행사하는 세 가지 기능</a:t>
            </a:r>
          </a:p>
          <a:p>
            <a:pPr lvl="1">
              <a:buClr>
                <a:srgbClr val="4F4E4E"/>
              </a:buClr>
            </a:pPr>
            <a:r>
              <a:rPr lang="ko-KR" altLang="en-US" dirty="0"/>
              <a:t>첫째,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능히 </a:t>
            </a:r>
            <a:r>
              <a:rPr lang="ko-KR" altLang="en-US" dirty="0">
                <a:solidFill>
                  <a:schemeClr val="accent3"/>
                </a:solidFill>
              </a:rPr>
              <a:t>꿈을 해석한다</a:t>
            </a:r>
            <a:r>
              <a:rPr lang="ko-KR" altLang="en-US" dirty="0" smtClean="0">
                <a:solidFill>
                  <a:schemeClr val="accent3"/>
                </a:solidFill>
              </a:rPr>
              <a:t>.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 </a:t>
            </a:r>
            <a:r>
              <a:rPr lang="ko-KR" altLang="en-US" dirty="0"/>
              <a:t>: 뛰어난 해몽 능력</a:t>
            </a:r>
          </a:p>
          <a:p>
            <a:pPr lvl="1">
              <a:buClr>
                <a:srgbClr val="4F4E4E"/>
              </a:buClr>
            </a:pPr>
            <a:r>
              <a:rPr lang="ko-KR" altLang="en-US" dirty="0"/>
              <a:t>둘째,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은밀한 </a:t>
            </a:r>
            <a:r>
              <a:rPr lang="ko-KR" altLang="en-US" dirty="0">
                <a:solidFill>
                  <a:schemeClr val="accent3"/>
                </a:solidFill>
              </a:rPr>
              <a:t>일을 밝힌다</a:t>
            </a:r>
            <a:r>
              <a:rPr lang="ko-KR" altLang="en-US" dirty="0" smtClean="0">
                <a:solidFill>
                  <a:schemeClr val="accent3"/>
                </a:solidFill>
              </a:rPr>
              <a:t>.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 </a:t>
            </a:r>
            <a:r>
              <a:rPr lang="ko-KR" altLang="en-US" dirty="0"/>
              <a:t>: 세계</a:t>
            </a:r>
            <a:r>
              <a:rPr lang="en-US" altLang="ko-KR" dirty="0"/>
              <a:t> </a:t>
            </a:r>
            <a:r>
              <a:rPr lang="ko-KR" altLang="en-US" dirty="0"/>
              <a:t>역사의 움직임과 관련되어 일어나는 비밀스러운 사건, 정상적인 인간의 이성으로는 밝혀 낼 수 없는 신비한 일을 밝힘</a:t>
            </a:r>
          </a:p>
          <a:p>
            <a:pPr lvl="1">
              <a:buClr>
                <a:srgbClr val="4F4E4E"/>
              </a:buClr>
            </a:pPr>
            <a:r>
              <a:rPr lang="ko-KR" altLang="en-US" dirty="0"/>
              <a:t>셋째,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의문을 </a:t>
            </a:r>
            <a:r>
              <a:rPr lang="ko-KR" altLang="en-US" dirty="0">
                <a:solidFill>
                  <a:schemeClr val="accent3"/>
                </a:solidFill>
              </a:rPr>
              <a:t>파할 수 있다</a:t>
            </a:r>
            <a:r>
              <a:rPr lang="ko-KR" altLang="en-US" dirty="0" smtClean="0">
                <a:solidFill>
                  <a:schemeClr val="accent3"/>
                </a:solidFill>
              </a:rPr>
              <a:t>.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 </a:t>
            </a:r>
            <a:r>
              <a:rPr lang="ko-KR" altLang="en-US" dirty="0"/>
              <a:t>: 실타래처럼 복잡하게 얽힌 문제들을 별 어려움 없이 풀어 가는 능력을 소유</a:t>
            </a:r>
          </a:p>
          <a:p>
            <a:pPr lvl="0">
              <a:buClr>
                <a:srgbClr val="4F4E4E"/>
              </a:buClr>
            </a:pPr>
            <a:r>
              <a:rPr lang="ko-KR" altLang="en-US" dirty="0"/>
              <a:t>태후는 왕이 </a:t>
            </a:r>
            <a:r>
              <a:rPr lang="ko-KR" altLang="en-US" dirty="0" err="1"/>
              <a:t>다니엘을</a:t>
            </a:r>
            <a:r>
              <a:rPr lang="ko-KR" altLang="en-US" dirty="0"/>
              <a:t> 부르면, </a:t>
            </a:r>
            <a:r>
              <a:rPr lang="en-US" altLang="ko-KR" dirty="0" smtClean="0">
                <a:solidFill>
                  <a:schemeClr val="accent3"/>
                </a:solidFill>
              </a:rPr>
              <a:t>“</a:t>
            </a:r>
            <a:r>
              <a:rPr lang="ko-KR" altLang="en-US" dirty="0" smtClean="0">
                <a:solidFill>
                  <a:schemeClr val="accent3"/>
                </a:solidFill>
              </a:rPr>
              <a:t>그가 </a:t>
            </a:r>
            <a:r>
              <a:rPr lang="ko-KR" altLang="en-US" dirty="0">
                <a:solidFill>
                  <a:schemeClr val="accent3"/>
                </a:solidFill>
              </a:rPr>
              <a:t>그 해석을 </a:t>
            </a:r>
            <a:r>
              <a:rPr lang="ko-KR" altLang="en-US" dirty="0" err="1">
                <a:solidFill>
                  <a:schemeClr val="accent3"/>
                </a:solidFill>
              </a:rPr>
              <a:t>알려드리리이다</a:t>
            </a:r>
            <a:r>
              <a:rPr lang="ko-KR" altLang="en-US" dirty="0" smtClean="0">
                <a:solidFill>
                  <a:schemeClr val="accent3"/>
                </a:solidFill>
              </a:rPr>
              <a:t>.</a:t>
            </a:r>
            <a:r>
              <a:rPr lang="en-US" altLang="ko-KR" dirty="0" smtClean="0">
                <a:solidFill>
                  <a:schemeClr val="accent3"/>
                </a:solidFill>
              </a:rPr>
              <a:t>”</a:t>
            </a:r>
            <a:r>
              <a:rPr lang="ko-KR" altLang="en-US" dirty="0" smtClean="0"/>
              <a:t>라고 </a:t>
            </a:r>
            <a:r>
              <a:rPr lang="ko-KR" altLang="en-US" dirty="0"/>
              <a:t>확신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/>
              <a:t>2) 벨사살의 불손한 행동에 대한 하나님의 응답(5:5-29)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4F4E4E"/>
              </a:buClr>
              <a:buNone/>
            </a:pPr>
            <a:r>
              <a:rPr lang="ko-KR" altLang="en-US"/>
              <a:t>(3) 제3장면 : 다니엘에 의한 신비한 글자의 의미 해석(13-29절)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>
                <a:solidFill>
                  <a:schemeClr val="accent2"/>
                </a:solidFill>
              </a:rPr>
              <a:t>13 이에 다니엘이 부름을 입어 왕의 앞에 나오매 왕이 다니엘에게 말하여 가로되 네가 우리 부왕이 유다에서 사로잡아 온 유다 자손 중의 그 다니엘이냐</a:t>
            </a:r>
          </a:p>
          <a:p>
            <a:pPr>
              <a:buClr>
                <a:srgbClr val="4F4E4E"/>
              </a:buClr>
              <a:buNone/>
            </a:pPr>
            <a:r>
              <a:rPr lang="ko-KR" altLang="en-US">
                <a:solidFill>
                  <a:schemeClr val="accent2"/>
                </a:solidFill>
              </a:rPr>
              <a:t>14 내가 네게 대하여 들은즉 네 안에는 신들의 영이 있으므로 네가 명철과 총명과 비상한 지혜가 있다 하도다</a:t>
            </a:r>
          </a:p>
          <a:p>
            <a:pPr>
              <a:buClr>
                <a:srgbClr val="4F4E4E"/>
              </a:buClr>
            </a:pPr>
            <a:r>
              <a:rPr lang="ko-KR" altLang="en-US"/>
              <a:t>벨사살은 태후의 요청이 끝나자마자 </a:t>
            </a:r>
            <a:r>
              <a:rPr lang="ko-KR" altLang="en-US">
                <a:solidFill>
                  <a:schemeClr val="accent6"/>
                </a:solidFill>
              </a:rPr>
              <a:t>곧바로</a:t>
            </a:r>
            <a:r>
              <a:rPr lang="ko-KR" altLang="en-US"/>
              <a:t> 다니엘을 왕궁으로 불러들임</a:t>
            </a:r>
          </a:p>
          <a:p>
            <a:pPr>
              <a:buClr>
                <a:srgbClr val="4F4E4E"/>
              </a:buClr>
            </a:pPr>
            <a:r>
              <a:rPr lang="ko-KR" altLang="en-US">
                <a:solidFill>
                  <a:schemeClr val="accent6"/>
                </a:solidFill>
              </a:rPr>
              <a:t>이방의 왕</a:t>
            </a:r>
            <a:r>
              <a:rPr lang="ko-KR" altLang="en-US"/>
              <a:t>과 </a:t>
            </a:r>
            <a:r>
              <a:rPr lang="ko-KR" altLang="en-US">
                <a:solidFill>
                  <a:schemeClr val="accent6"/>
                </a:solidFill>
              </a:rPr>
              <a:t>이스라엘의 현자</a:t>
            </a:r>
            <a:r>
              <a:rPr lang="ko-KR" altLang="en-US"/>
              <a:t> 사이의 </a:t>
            </a:r>
            <a:r>
              <a:rPr lang="ko-KR" altLang="en-US">
                <a:solidFill>
                  <a:schemeClr val="accent6"/>
                </a:solidFill>
              </a:rPr>
              <a:t>재대결</a:t>
            </a:r>
            <a:r>
              <a:rPr lang="ko-KR" altLang="en-US"/>
              <a:t>이 시작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분할">
  <a:themeElements>
    <a:clrScheme name="분할">
      <a:dk1>
        <a:srgbClr val="323232"/>
      </a:dk1>
      <a:lt1>
        <a:srgbClr val="FFFFFF"/>
      </a:lt1>
      <a:dk2>
        <a:srgbClr val="9D9C9C"/>
      </a:dk2>
      <a:lt2>
        <a:srgbClr val="F3F3F3"/>
      </a:lt2>
      <a:accent1>
        <a:srgbClr val="268BA3"/>
      </a:accent1>
      <a:accent2>
        <a:srgbClr val="86A983"/>
      </a:accent2>
      <a:accent3>
        <a:srgbClr val="9181B9"/>
      </a:accent3>
      <a:accent4>
        <a:srgbClr val="D0AED4"/>
      </a:accent4>
      <a:accent5>
        <a:srgbClr val="FEACC9"/>
      </a:accent5>
      <a:accent6>
        <a:srgbClr val="FF6957"/>
      </a:accent6>
      <a:hlink>
        <a:srgbClr val="F9F1D3"/>
      </a:hlink>
      <a:folHlink>
        <a:srgbClr val="E2CDB0"/>
      </a:folHlink>
    </a:clrScheme>
    <a:fontScheme name="분할">
      <a:majorFont>
        <a:latin typeface="Arial"/>
        <a:ea typeface="한컴 윤고딕 240"/>
        <a:cs typeface=""/>
      </a:majorFont>
      <a:minorFont>
        <a:latin typeface="Arial"/>
        <a:ea typeface="함초롬돋움"/>
        <a:cs typeface=""/>
      </a:minorFont>
    </a:fontScheme>
    <a:fmtScheme name="분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hueMod val="70000"/>
                <a:satMod val="100000"/>
              </a:schemeClr>
            </a:gs>
            <a:gs pos="100000">
              <a:schemeClr val="phClr">
                <a:shade val="2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4123</Words>
  <Application>Microsoft Office PowerPoint</Application>
  <PresentationFormat>화면 슬라이드 쇼(4:3)</PresentationFormat>
  <Paragraphs>304</Paragraphs>
  <Slides>45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45</vt:i4>
      </vt:variant>
    </vt:vector>
  </HeadingPairs>
  <TitlesOfParts>
    <vt:vector size="46" baseType="lpstr">
      <vt:lpstr>분할</vt:lpstr>
      <vt:lpstr>벨사살의 향연과 벽에 새겨진 이상한 글자(5:10-31)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2) 벨사살의 불손한 행동에 대한 하나님의 응답(5:5-29)</vt:lpstr>
      <vt:lpstr>3) 벨사살의 죽음과 바벨론의 멸망(5:30-31)</vt:lpstr>
      <vt:lpstr>3) 벨사살의 죽음과 바벨론의 멸망(5:30-31)</vt:lpstr>
      <vt:lpstr>3) 벨사살의 죽음과 바벨론의 멸망(5:30-31)</vt:lpstr>
      <vt:lpstr>3) 벨사살의 죽음과 바벨론의 멸망(5:30-31)</vt:lpstr>
      <vt:lpstr>신학적 메시지</vt:lpstr>
      <vt:lpstr>신학적 메시지</vt:lpstr>
      <vt:lpstr>신학적 메시지</vt:lpstr>
    </vt:vector>
  </TitlesOfParts>
  <Company>Microsoft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벨사살의 향연과 벽에 새겨진 이상한 글자(5:1-31)</dc:title>
  <dc:creator>LG</dc:creator>
  <cp:lastModifiedBy>Registered User</cp:lastModifiedBy>
  <cp:revision>61</cp:revision>
  <cp:lastPrinted>2016-11-12T21:47:22Z</cp:lastPrinted>
  <dcterms:created xsi:type="dcterms:W3CDTF">2016-11-04T14:08:33Z</dcterms:created>
  <dcterms:modified xsi:type="dcterms:W3CDTF">2016-11-13T01:03:16Z</dcterms:modified>
  <cp:contentStatus>화면 슬라이드 쇼(4:3)</cp:contentStatus>
</cp:coreProperties>
</file>