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72" r:id="rId12"/>
    <p:sldId id="277" r:id="rId13"/>
    <p:sldId id="278" r:id="rId14"/>
    <p:sldId id="273" r:id="rId15"/>
    <p:sldId id="274" r:id="rId16"/>
    <p:sldId id="275" r:id="rId17"/>
    <p:sldId id="279" r:id="rId18"/>
    <p:sldId id="280" r:id="rId19"/>
    <p:sldId id="276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932D156-97B3-466E-9A3A-DDFE707E722F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1DDC664-8E4D-4DD5-B6CE-021D8A5B328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직사각형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직사각형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직사각형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D156-97B3-466E-9A3A-DDFE707E722F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C664-8E4D-4DD5-B6CE-021D8A5B328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D156-97B3-466E-9A3A-DDFE707E722F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C664-8E4D-4DD5-B6CE-021D8A5B328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이등변 삼각형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D156-97B3-466E-9A3A-DDFE707E722F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C664-8E4D-4DD5-B6CE-021D8A5B328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932D156-97B3-466E-9A3A-DDFE707E722F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1DDC664-8E4D-4DD5-B6CE-021D8A5B328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D156-97B3-466E-9A3A-DDFE707E722F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C664-8E4D-4DD5-B6CE-021D8A5B328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D156-97B3-466E-9A3A-DDFE707E722F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C664-8E4D-4DD5-B6CE-021D8A5B328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D156-97B3-466E-9A3A-DDFE707E722F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C664-8E4D-4DD5-B6CE-021D8A5B328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이등변 삼각형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D156-97B3-466E-9A3A-DDFE707E722F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C664-8E4D-4DD5-B6CE-021D8A5B328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직선 연결선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이등변 삼각형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D156-97B3-466E-9A3A-DDFE707E722F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C664-8E4D-4DD5-B6CE-021D8A5B328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이등변 삼각형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내용 개체 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D156-97B3-466E-9A3A-DDFE707E722F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C664-8E4D-4DD5-B6CE-021D8A5B328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이등변 삼각형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932D156-97B3-466E-9A3A-DDFE707E722F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DDC664-8E4D-4DD5-B6CE-021D8A5B328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8" name="직선 연결선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직선 연결선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이등변 삼각형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1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1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1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1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1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1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1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잠언의 수집과 최종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4122045 </a:t>
            </a:r>
            <a:r>
              <a:rPr lang="ko-KR" altLang="en-US" dirty="0" smtClean="0"/>
              <a:t>이초롱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60730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잠언의 구조와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 smtClean="0">
                <a:latin typeface="맑은 고딕"/>
                <a:ea typeface="맑은 고딕"/>
              </a:rPr>
              <a:t>Ⅰ〉 (1:1-9:18)</a:t>
            </a:r>
          </a:p>
          <a:p>
            <a:pPr lvl="1"/>
            <a:r>
              <a:rPr lang="ko-KR" altLang="en-US" dirty="0" smtClean="0"/>
              <a:t>비교적 기다란 </a:t>
            </a:r>
            <a:r>
              <a:rPr lang="ko-KR" altLang="en-US" dirty="0" smtClean="0">
                <a:solidFill>
                  <a:srgbClr val="0070C0"/>
                </a:solidFill>
              </a:rPr>
              <a:t>지혜의 연설과 지혜시</a:t>
            </a:r>
            <a:r>
              <a:rPr lang="ko-KR" altLang="en-US" dirty="0" smtClean="0"/>
              <a:t>의 형식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전체적으로 </a:t>
            </a:r>
            <a:r>
              <a:rPr lang="ko-KR" altLang="en-US" dirty="0" smtClean="0">
                <a:solidFill>
                  <a:srgbClr val="0070C0"/>
                </a:solidFill>
              </a:rPr>
              <a:t>지혜의 중요성</a:t>
            </a:r>
            <a:r>
              <a:rPr lang="ko-KR" altLang="en-US" dirty="0" smtClean="0"/>
              <a:t>을 강조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아버지가 세상에 나가 사회생활을 시작할 젊은 아들에게 </a:t>
            </a:r>
            <a:r>
              <a:rPr lang="ko-KR" altLang="en-US" dirty="0" smtClean="0">
                <a:solidFill>
                  <a:srgbClr val="0070C0"/>
                </a:solidFill>
              </a:rPr>
              <a:t>나쁜 친구와 이방 여인</a:t>
            </a:r>
            <a:r>
              <a:rPr lang="en-US" altLang="ko-KR" dirty="0" smtClean="0">
                <a:solidFill>
                  <a:srgbClr val="0070C0"/>
                </a:solidFill>
              </a:rPr>
              <a:t>(</a:t>
            </a:r>
            <a:r>
              <a:rPr lang="ko-KR" altLang="en-US" dirty="0" smtClean="0">
                <a:solidFill>
                  <a:srgbClr val="0070C0"/>
                </a:solidFill>
              </a:rPr>
              <a:t>음녀</a:t>
            </a:r>
            <a:r>
              <a:rPr lang="en-US" altLang="ko-KR" dirty="0" smtClean="0">
                <a:solidFill>
                  <a:srgbClr val="0070C0"/>
                </a:solidFill>
              </a:rPr>
              <a:t>)</a:t>
            </a:r>
            <a:r>
              <a:rPr lang="ko-KR" altLang="en-US" dirty="0" smtClean="0">
                <a:solidFill>
                  <a:srgbClr val="0070C0"/>
                </a:solidFill>
              </a:rPr>
              <a:t>을 경계할 것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0070C0"/>
                </a:solidFill>
              </a:rPr>
              <a:t>야훼를 경외하는 지혜를 소유할 것</a:t>
            </a:r>
            <a:r>
              <a:rPr lang="ko-KR" altLang="en-US" dirty="0" smtClean="0"/>
              <a:t>을 권면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6936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잠언의 구조와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>
                <a:latin typeface="맑은 고딕"/>
                <a:ea typeface="맑은 고딕"/>
              </a:rPr>
              <a:t>Ⅱ</a:t>
            </a:r>
            <a:r>
              <a:rPr lang="en-US" altLang="ko-KR" dirty="0" smtClean="0">
                <a:latin typeface="맑은 고딕"/>
                <a:ea typeface="맑은 고딕"/>
              </a:rPr>
              <a:t>〉 (10:1-22:16)</a:t>
            </a:r>
          </a:p>
          <a:p>
            <a:pPr lvl="1"/>
            <a:r>
              <a:rPr lang="ko-KR" altLang="en-US" dirty="0" smtClean="0">
                <a:latin typeface="맑은 고딕"/>
                <a:ea typeface="맑은 고딕"/>
              </a:rPr>
              <a:t>잠언의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핵심적인 격언들</a:t>
            </a:r>
            <a:r>
              <a:rPr lang="ko-KR" altLang="en-US" dirty="0" smtClean="0">
                <a:latin typeface="맑은 고딕"/>
                <a:ea typeface="맑은 고딕"/>
              </a:rPr>
              <a:t>이 모여 있음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1"/>
            <a:r>
              <a:rPr lang="ko-KR" altLang="en-US" dirty="0" smtClean="0">
                <a:latin typeface="맑은 고딕"/>
                <a:ea typeface="맑은 고딕"/>
              </a:rPr>
              <a:t>대부분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짧은 문장과 함축성 있는 격언들</a:t>
            </a:r>
            <a:r>
              <a:rPr lang="ko-KR" altLang="en-US" dirty="0" smtClean="0">
                <a:latin typeface="맑은 고딕"/>
                <a:ea typeface="맑은 고딕"/>
              </a:rPr>
              <a:t>로 구성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1"/>
            <a:r>
              <a:rPr lang="ko-KR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 smtClean="0">
                <a:latin typeface="맑은 고딕"/>
                <a:ea typeface="맑은 고딕"/>
              </a:rPr>
              <a:t>Ⅱ〉 </a:t>
            </a:r>
            <a:r>
              <a:rPr lang="ko-KR" altLang="en-US" dirty="0" smtClean="0">
                <a:latin typeface="맑은 고딕"/>
                <a:ea typeface="맑은 고딕"/>
              </a:rPr>
              <a:t>안에 들어 있는 </a:t>
            </a:r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375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개</a:t>
            </a:r>
            <a:r>
              <a:rPr lang="ko-KR" altLang="en-US" dirty="0" smtClean="0">
                <a:latin typeface="맑은 고딕"/>
                <a:ea typeface="맑은 고딕"/>
              </a:rPr>
              <a:t>의 격언들은 </a:t>
            </a:r>
            <a:r>
              <a:rPr lang="en-US" altLang="ko-KR" dirty="0" smtClean="0">
                <a:solidFill>
                  <a:srgbClr val="0070C0"/>
                </a:solidFill>
                <a:latin typeface="+mn-ea"/>
              </a:rPr>
              <a:t>‘</a:t>
            </a:r>
            <a:r>
              <a:rPr lang="ko-KR" altLang="en-US" dirty="0" smtClean="0">
                <a:solidFill>
                  <a:srgbClr val="0070C0"/>
                </a:solidFill>
                <a:latin typeface="+mn-ea"/>
              </a:rPr>
              <a:t>솔로몬</a:t>
            </a:r>
            <a:r>
              <a:rPr lang="en-US" altLang="ko-KR" dirty="0" smtClean="0">
                <a:solidFill>
                  <a:srgbClr val="0070C0"/>
                </a:solidFill>
                <a:latin typeface="+mn-ea"/>
              </a:rPr>
              <a:t>’</a:t>
            </a:r>
            <a:r>
              <a:rPr lang="ko-KR" altLang="en-US" dirty="0" smtClean="0">
                <a:latin typeface="+mn-ea"/>
              </a:rPr>
              <a:t>이라는 히브리어 이름을 수치로 계산한 것과 일치</a:t>
            </a:r>
            <a:endParaRPr lang="en-US" altLang="ko-KR" dirty="0" smtClean="0">
              <a:latin typeface="+mn-ea"/>
            </a:endParaRPr>
          </a:p>
          <a:p>
            <a:pPr lvl="2"/>
            <a:r>
              <a:rPr lang="ko-KR" altLang="en-US" dirty="0" smtClean="0">
                <a:latin typeface="+mn-ea"/>
                <a:ea typeface="맑은 고딕"/>
              </a:rPr>
              <a:t>쉰은 </a:t>
            </a:r>
            <a:r>
              <a:rPr lang="en-US" altLang="ko-KR" dirty="0" smtClean="0">
                <a:latin typeface="+mn-ea"/>
                <a:ea typeface="맑은 고딕"/>
              </a:rPr>
              <a:t>300, </a:t>
            </a:r>
            <a:r>
              <a:rPr lang="ko-KR" altLang="en-US" dirty="0" err="1" smtClean="0">
                <a:latin typeface="+mn-ea"/>
                <a:ea typeface="맑은 고딕"/>
              </a:rPr>
              <a:t>라메드는</a:t>
            </a:r>
            <a:r>
              <a:rPr lang="ko-KR" altLang="en-US" dirty="0" smtClean="0">
                <a:latin typeface="+mn-ea"/>
                <a:ea typeface="맑은 고딕"/>
              </a:rPr>
              <a:t> </a:t>
            </a:r>
            <a:r>
              <a:rPr lang="en-US" altLang="ko-KR" dirty="0" smtClean="0">
                <a:latin typeface="+mn-ea"/>
                <a:ea typeface="맑은 고딕"/>
              </a:rPr>
              <a:t>30, </a:t>
            </a:r>
            <a:r>
              <a:rPr lang="ko-KR" altLang="en-US" dirty="0" smtClean="0">
                <a:latin typeface="+mn-ea"/>
                <a:ea typeface="맑은 고딕"/>
              </a:rPr>
              <a:t>멤은 </a:t>
            </a:r>
            <a:r>
              <a:rPr lang="en-US" altLang="ko-KR" dirty="0" smtClean="0">
                <a:latin typeface="+mn-ea"/>
                <a:ea typeface="맑은 고딕"/>
              </a:rPr>
              <a:t>40, </a:t>
            </a:r>
            <a:r>
              <a:rPr lang="ko-KR" altLang="en-US" dirty="0" smtClean="0">
                <a:latin typeface="+mn-ea"/>
                <a:ea typeface="맑은 고딕"/>
              </a:rPr>
              <a:t>헤는 </a:t>
            </a:r>
            <a:r>
              <a:rPr lang="en-US" altLang="ko-KR" dirty="0" smtClean="0">
                <a:latin typeface="+mn-ea"/>
                <a:ea typeface="맑은 고딕"/>
              </a:rPr>
              <a:t>5 </a:t>
            </a:r>
            <a:r>
              <a:rPr lang="en-US" altLang="ko-KR" dirty="0" smtClean="0">
                <a:latin typeface="맑은 고딕"/>
                <a:ea typeface="맑은 고딕"/>
              </a:rPr>
              <a:t>→ </a:t>
            </a:r>
            <a:r>
              <a:rPr lang="ko-KR" altLang="en-US" dirty="0" smtClean="0">
                <a:latin typeface="맑은 고딕"/>
                <a:ea typeface="맑은 고딕"/>
              </a:rPr>
              <a:t>모두 합산하면 </a:t>
            </a:r>
            <a:r>
              <a:rPr lang="en-US" altLang="ko-KR" dirty="0" smtClean="0">
                <a:latin typeface="맑은 고딕"/>
                <a:ea typeface="맑은 고딕"/>
              </a:rPr>
              <a:t>375</a:t>
            </a:r>
          </a:p>
          <a:p>
            <a:pPr lvl="1"/>
            <a:r>
              <a:rPr lang="en-US" altLang="ko-KR" dirty="0" smtClean="0">
                <a:latin typeface="맑은 고딕"/>
                <a:ea typeface="맑은 고딕"/>
              </a:rPr>
              <a:t>16:10-15</a:t>
            </a:r>
            <a:r>
              <a:rPr lang="ko-KR" altLang="en-US" dirty="0" smtClean="0">
                <a:latin typeface="맑은 고딕"/>
                <a:ea typeface="맑은 고딕"/>
              </a:rPr>
              <a:t>는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왕과 관련된 주제들</a:t>
            </a:r>
            <a:r>
              <a:rPr lang="ko-KR" altLang="en-US" dirty="0" smtClean="0">
                <a:latin typeface="맑은 고딕"/>
                <a:ea typeface="맑은 고딕"/>
              </a:rPr>
              <a:t>을 취급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1"/>
            <a:r>
              <a:rPr lang="en-US" altLang="ko-KR" dirty="0" smtClean="0">
                <a:latin typeface="맑은 고딕"/>
                <a:ea typeface="맑은 고딕"/>
              </a:rPr>
              <a:t>11:9-12</a:t>
            </a:r>
            <a:r>
              <a:rPr lang="ko-KR" altLang="en-US" dirty="0" smtClean="0">
                <a:latin typeface="맑은 고딕"/>
                <a:ea typeface="맑은 고딕"/>
              </a:rPr>
              <a:t>의 모든 격언들은 동일한 히브리어 자음 </a:t>
            </a:r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‘</a:t>
            </a:r>
            <a:r>
              <a:rPr lang="ko-KR" altLang="en-US" dirty="0" err="1" smtClean="0">
                <a:solidFill>
                  <a:srgbClr val="0070C0"/>
                </a:solidFill>
                <a:latin typeface="맑은 고딕"/>
                <a:ea typeface="맑은 고딕"/>
              </a:rPr>
              <a:t>베트</a:t>
            </a:r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’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로 시작</a:t>
            </a:r>
            <a:endParaRPr lang="en-US" altLang="ko-KR" dirty="0" smtClean="0">
              <a:solidFill>
                <a:srgbClr val="0070C0"/>
              </a:solidFill>
              <a:latin typeface="맑은 고딕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103294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잠언의 구조와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>
                <a:latin typeface="맑은 고딕"/>
                <a:ea typeface="맑은 고딕"/>
              </a:rPr>
              <a:t>Ⅱ</a:t>
            </a:r>
            <a:r>
              <a:rPr lang="en-US" altLang="ko-KR" dirty="0" smtClean="0">
                <a:latin typeface="맑은 고딕"/>
                <a:ea typeface="맑은 고딕"/>
              </a:rPr>
              <a:t>〉 (10:1-22:16)</a:t>
            </a:r>
          </a:p>
          <a:p>
            <a:pPr lvl="1"/>
            <a:r>
              <a:rPr lang="ko-KR" altLang="en-US" dirty="0" smtClean="0">
                <a:latin typeface="맑은 고딕"/>
                <a:ea typeface="맑은 고딕"/>
              </a:rPr>
              <a:t>내용과 형식적인 면에서 두 부분으로 나누어 질 수 있음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2"/>
            <a:r>
              <a:rPr lang="ko-KR" altLang="en-US" dirty="0" smtClean="0">
                <a:latin typeface="맑은 고딕"/>
                <a:ea typeface="맑은 고딕"/>
              </a:rPr>
              <a:t>첫 번째 부분</a:t>
            </a:r>
            <a:r>
              <a:rPr lang="en-US" altLang="ko-KR" dirty="0" smtClean="0">
                <a:latin typeface="맑은 고딕"/>
                <a:ea typeface="맑은 고딕"/>
              </a:rPr>
              <a:t>(10:1-15:33)</a:t>
            </a:r>
          </a:p>
          <a:p>
            <a:pPr lvl="3"/>
            <a:r>
              <a:rPr lang="ko-KR" altLang="en-US" dirty="0" smtClean="0">
                <a:latin typeface="맑은 고딕"/>
                <a:ea typeface="맑은 고딕"/>
              </a:rPr>
              <a:t>잠언 안에서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가장 오래된 격언들</a:t>
            </a:r>
            <a:endParaRPr lang="en-US" altLang="ko-KR" dirty="0" smtClean="0">
              <a:solidFill>
                <a:srgbClr val="0070C0"/>
              </a:solidFill>
              <a:latin typeface="맑은 고딕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/>
                <a:ea typeface="맑은 고딕"/>
              </a:rPr>
              <a:t>주로 도시문명에 물들지 않은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농촌 사람들의 생활상</a:t>
            </a:r>
            <a:r>
              <a:rPr lang="ko-KR" altLang="en-US" dirty="0" smtClean="0">
                <a:latin typeface="맑은 고딕"/>
                <a:ea typeface="맑은 고딕"/>
              </a:rPr>
              <a:t>을 반영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3"/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야훼는 윤리적 세계 질서의 보증인</a:t>
            </a:r>
            <a:r>
              <a:rPr lang="ko-KR" altLang="en-US" dirty="0" smtClean="0">
                <a:latin typeface="맑은 고딕"/>
                <a:ea typeface="맑은 고딕"/>
              </a:rPr>
              <a:t>으로 나타남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/>
                <a:ea typeface="맑은 고딕"/>
              </a:rPr>
              <a:t>거의 모든 격언들은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두 행</a:t>
            </a:r>
            <a:r>
              <a:rPr lang="ko-KR" altLang="en-US" dirty="0" smtClean="0">
                <a:latin typeface="맑은 고딕"/>
                <a:ea typeface="맑은 고딕"/>
              </a:rPr>
              <a:t>으로 이루어짐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/>
                <a:ea typeface="맑은 고딕"/>
              </a:rPr>
              <a:t>반대 명제의 병행 대구를 통한 </a:t>
            </a:r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‘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반의적 </a:t>
            </a:r>
            <a:r>
              <a:rPr lang="ko-KR" altLang="en-US" dirty="0" err="1" smtClean="0">
                <a:solidFill>
                  <a:srgbClr val="0070C0"/>
                </a:solidFill>
                <a:latin typeface="맑은 고딕"/>
                <a:ea typeface="맑은 고딕"/>
              </a:rPr>
              <a:t>평행법</a:t>
            </a:r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’</a:t>
            </a:r>
            <a:r>
              <a:rPr lang="ko-KR" altLang="en-US" dirty="0" smtClean="0">
                <a:latin typeface="맑은 고딕"/>
                <a:ea typeface="맑은 고딕"/>
              </a:rPr>
              <a:t>을 보임</a:t>
            </a:r>
            <a:endParaRPr lang="en-US" altLang="ko-KR" dirty="0" smtClean="0">
              <a:latin typeface="맑은 고딕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28623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잠언의 구조와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>
                <a:latin typeface="맑은 고딕"/>
                <a:ea typeface="맑은 고딕"/>
              </a:rPr>
              <a:t>Ⅱ</a:t>
            </a:r>
            <a:r>
              <a:rPr lang="en-US" altLang="ko-KR" dirty="0" smtClean="0">
                <a:latin typeface="맑은 고딕"/>
                <a:ea typeface="맑은 고딕"/>
              </a:rPr>
              <a:t>〉 (10:1-22:16)</a:t>
            </a:r>
          </a:p>
          <a:p>
            <a:pPr lvl="1"/>
            <a:r>
              <a:rPr lang="ko-KR" altLang="en-US" dirty="0" smtClean="0">
                <a:latin typeface="맑은 고딕"/>
                <a:ea typeface="맑은 고딕"/>
              </a:rPr>
              <a:t>내용과 형식적인 면에서 두 부분으로 나누어 질 수 있음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2"/>
            <a:r>
              <a:rPr lang="ko-KR" altLang="en-US" dirty="0">
                <a:latin typeface="맑은 고딕"/>
                <a:ea typeface="맑은 고딕"/>
              </a:rPr>
              <a:t>두</a:t>
            </a:r>
            <a:r>
              <a:rPr lang="ko-KR" altLang="en-US" dirty="0" smtClean="0">
                <a:latin typeface="맑은 고딕"/>
                <a:ea typeface="맑은 고딕"/>
              </a:rPr>
              <a:t> 번째 부분</a:t>
            </a:r>
            <a:r>
              <a:rPr lang="en-US" altLang="ko-KR" dirty="0" smtClean="0">
                <a:latin typeface="맑은 고딕"/>
                <a:ea typeface="맑은 고딕"/>
              </a:rPr>
              <a:t>(16:1-22:16)</a:t>
            </a:r>
          </a:p>
          <a:p>
            <a:pPr lvl="3"/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도시민들의 생활 영역과 수공업이나 상업 활동에서 일어나는 문제</a:t>
            </a:r>
            <a:r>
              <a:rPr lang="ko-KR" altLang="en-US" dirty="0" smtClean="0">
                <a:latin typeface="맑은 고딕"/>
                <a:ea typeface="맑은 고딕"/>
              </a:rPr>
              <a:t>에 집중되어 있고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/>
                <a:ea typeface="맑은 고딕"/>
              </a:rPr>
              <a:t>경제 성장의 결과로 인해 탄생된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부자와 가난한 자가 대조</a:t>
            </a:r>
            <a:r>
              <a:rPr lang="ko-KR" altLang="en-US" dirty="0" smtClean="0">
                <a:latin typeface="맑은 고딕"/>
                <a:ea typeface="맑은 고딕"/>
              </a:rPr>
              <a:t>되고 있으며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/>
                <a:ea typeface="맑은 고딕"/>
              </a:rPr>
              <a:t>현존하는 계층 간의 대립을 최소화시킬 수 있는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사회 정의</a:t>
            </a:r>
            <a:r>
              <a:rPr lang="ko-KR" altLang="en-US" dirty="0" smtClean="0">
                <a:latin typeface="맑은 고딕"/>
                <a:ea typeface="맑은 고딕"/>
              </a:rPr>
              <a:t>의 의미가 전면에 나서고 있음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3"/>
            <a:r>
              <a:rPr lang="ko-KR" altLang="en-US" dirty="0">
                <a:solidFill>
                  <a:srgbClr val="0070C0"/>
                </a:solidFill>
                <a:latin typeface="맑은 고딕"/>
                <a:ea typeface="맑은 고딕"/>
              </a:rPr>
              <a:t>야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훼는 창조주이며 세계를 움직이는 자</a:t>
            </a:r>
            <a:r>
              <a:rPr lang="ko-KR" altLang="en-US" dirty="0" smtClean="0">
                <a:latin typeface="맑은 고딕"/>
                <a:ea typeface="맑은 고딕"/>
              </a:rPr>
              <a:t>로 등장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/>
                <a:ea typeface="맑은 고딕"/>
              </a:rPr>
              <a:t>골고루 </a:t>
            </a:r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‘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반의적 </a:t>
            </a:r>
            <a:r>
              <a:rPr lang="ko-KR" altLang="en-US" dirty="0" err="1" smtClean="0">
                <a:solidFill>
                  <a:srgbClr val="0070C0"/>
                </a:solidFill>
                <a:latin typeface="맑은 고딕"/>
                <a:ea typeface="맑은 고딕"/>
              </a:rPr>
              <a:t>평행법</a:t>
            </a:r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’, ‘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동의적 </a:t>
            </a:r>
            <a:r>
              <a:rPr lang="ko-KR" altLang="en-US" dirty="0" err="1" smtClean="0">
                <a:solidFill>
                  <a:srgbClr val="0070C0"/>
                </a:solidFill>
                <a:latin typeface="맑은 고딕"/>
                <a:ea typeface="맑은 고딕"/>
              </a:rPr>
              <a:t>평행법</a:t>
            </a:r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’,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그리고 </a:t>
            </a:r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‘</a:t>
            </a:r>
            <a:r>
              <a:rPr lang="ko-KR" altLang="en-US" dirty="0" err="1" smtClean="0">
                <a:solidFill>
                  <a:srgbClr val="0070C0"/>
                </a:solidFill>
                <a:latin typeface="맑은 고딕"/>
                <a:ea typeface="맑은 고딕"/>
              </a:rPr>
              <a:t>점층적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 </a:t>
            </a:r>
            <a:r>
              <a:rPr lang="ko-KR" altLang="en-US" dirty="0" err="1" smtClean="0">
                <a:solidFill>
                  <a:srgbClr val="0070C0"/>
                </a:solidFill>
                <a:latin typeface="맑은 고딕"/>
                <a:ea typeface="맑은 고딕"/>
              </a:rPr>
              <a:t>평행법</a:t>
            </a:r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’</a:t>
            </a:r>
            <a:r>
              <a:rPr lang="ko-KR" altLang="en-US" dirty="0" smtClean="0">
                <a:latin typeface="맑은 고딕"/>
                <a:ea typeface="맑은 고딕"/>
              </a:rPr>
              <a:t>으로 구성</a:t>
            </a:r>
            <a:endParaRPr lang="en-US" altLang="ko-KR" dirty="0" smtClean="0">
              <a:latin typeface="맑은 고딕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126409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잠언의 구조와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>
                <a:latin typeface="맑은 고딕"/>
                <a:ea typeface="맑은 고딕"/>
              </a:rPr>
              <a:t>Ⅲ</a:t>
            </a:r>
            <a:r>
              <a:rPr lang="en-US" altLang="ko-KR" dirty="0" smtClean="0">
                <a:latin typeface="맑은 고딕"/>
                <a:ea typeface="맑은 고딕"/>
              </a:rPr>
              <a:t>〉 (22:17-24:22)</a:t>
            </a:r>
          </a:p>
          <a:p>
            <a:pPr lvl="1"/>
            <a:r>
              <a:rPr lang="ko-KR" altLang="en-US" dirty="0" smtClean="0">
                <a:latin typeface="맑은 고딕"/>
                <a:ea typeface="맑은 고딕"/>
              </a:rPr>
              <a:t>주로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권고의 말씀</a:t>
            </a:r>
            <a:r>
              <a:rPr lang="ko-KR" altLang="en-US" dirty="0" smtClean="0">
                <a:latin typeface="맑은 고딕"/>
                <a:ea typeface="맑은 고딕"/>
              </a:rPr>
              <a:t>으로 구성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1"/>
            <a:r>
              <a:rPr lang="ko-KR" altLang="en-US" dirty="0" smtClean="0">
                <a:latin typeface="맑은 고딕" panose="020B0503020000020004" pitchFamily="50" charset="-127"/>
              </a:rPr>
              <a:t>서로 이질적인 성격을 지닌 두 부분으로 구분</a:t>
            </a:r>
            <a:endParaRPr lang="en-US" altLang="ko-KR" dirty="0" smtClean="0">
              <a:latin typeface="맑은 고딕" panose="020B0503020000020004" pitchFamily="50" charset="-127"/>
            </a:endParaRPr>
          </a:p>
          <a:p>
            <a:pPr lvl="2"/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첫 번째 부분</a:t>
            </a:r>
            <a:r>
              <a:rPr lang="en-US" altLang="ko-KR" dirty="0" smtClean="0">
                <a:latin typeface="맑은 고딕" panose="020B0503020000020004" pitchFamily="50" charset="-127"/>
                <a:ea typeface="맑은 고딕"/>
              </a:rPr>
              <a:t>(22:17-23:11)</a:t>
            </a:r>
          </a:p>
          <a:p>
            <a:pPr lvl="3"/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내용적으로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/>
              </a:rPr>
              <a:t>애굽의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/>
              </a:rPr>
              <a:t>신왕조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 시대</a:t>
            </a:r>
            <a:r>
              <a:rPr lang="en-US" altLang="ko-KR" dirty="0" smtClean="0">
                <a:latin typeface="맑은 고딕" panose="020B0503020000020004" pitchFamily="50" charset="-127"/>
                <a:ea typeface="맑은 고딕"/>
              </a:rPr>
              <a:t>(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기원전 </a:t>
            </a:r>
            <a:r>
              <a:rPr lang="en-US" altLang="ko-KR" dirty="0" smtClean="0">
                <a:latin typeface="맑은 고딕" panose="020B0503020000020004" pitchFamily="50" charset="-127"/>
                <a:ea typeface="맑은 고딕"/>
              </a:rPr>
              <a:t>1570-1085)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의 지혜문헌에 속하는 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〈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아멘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엠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오페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〉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와 상당히 유사</a:t>
            </a:r>
            <a:endParaRPr lang="en-US" altLang="ko-KR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3"/>
            <a:r>
              <a:rPr lang="ko-KR" altLang="en-US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애굽의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지혜문헌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 잠언에 큰 영향을 주었고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이스라엘의 현자들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에 의해 어느 정도 자유롭게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취사선택되어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크게 개작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되었을 것</a:t>
            </a:r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2"/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두 번째 부분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(23:12-24:22)</a:t>
            </a:r>
          </a:p>
          <a:p>
            <a:pPr lvl="3"/>
            <a:r>
              <a:rPr lang="en-US" altLang="ko-KR" dirty="0" smtClean="0">
                <a:latin typeface="맑은 고딕"/>
                <a:ea typeface="맑은 고딕"/>
              </a:rPr>
              <a:t>23:13-14</a:t>
            </a:r>
            <a:r>
              <a:rPr lang="ko-KR" altLang="en-US" dirty="0" smtClean="0">
                <a:latin typeface="맑은 고딕"/>
                <a:ea typeface="맑은 고딕"/>
              </a:rPr>
              <a:t>는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메소포타미아의 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〈</a:t>
            </a:r>
            <a:r>
              <a:rPr lang="ko-KR" altLang="en-US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아히칼의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교훈 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82〉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와 관련</a:t>
            </a:r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3"/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나머지는 외국의 영향을 받지 않은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순수한 이스라엘적 지혜교훈들</a:t>
            </a:r>
            <a:endParaRPr lang="en-US" altLang="ko-KR" dirty="0" smtClean="0">
              <a:solidFill>
                <a:srgbClr val="0070C0"/>
              </a:solidFill>
              <a:latin typeface="맑은 고딕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89427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잠언의 구조와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>
                <a:latin typeface="맑은 고딕"/>
                <a:ea typeface="맑은 고딕"/>
              </a:rPr>
              <a:t>Ⅳ</a:t>
            </a:r>
            <a:r>
              <a:rPr lang="en-US" altLang="ko-KR" dirty="0" smtClean="0">
                <a:latin typeface="맑은 고딕"/>
                <a:ea typeface="맑은 고딕"/>
              </a:rPr>
              <a:t>〉 (24:23-34)</a:t>
            </a:r>
          </a:p>
          <a:p>
            <a:pPr lvl="1"/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매우 작은 규모</a:t>
            </a:r>
            <a:r>
              <a:rPr lang="ko-KR" altLang="en-US" dirty="0" smtClean="0">
                <a:latin typeface="맑은 고딕"/>
                <a:ea typeface="맑은 고딕"/>
              </a:rPr>
              <a:t>의 수집물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1"/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“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이것도 지혜로운 자들의 말씀이라</a:t>
            </a:r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”</a:t>
            </a:r>
            <a:r>
              <a:rPr lang="ko-KR" altLang="en-US" dirty="0" smtClean="0">
                <a:latin typeface="맑은 고딕"/>
                <a:ea typeface="맑은 고딕"/>
              </a:rPr>
              <a:t>는 표제</a:t>
            </a:r>
            <a:r>
              <a:rPr lang="en-US" altLang="ko-KR" dirty="0" smtClean="0">
                <a:latin typeface="맑은 고딕"/>
                <a:ea typeface="맑은 고딕"/>
              </a:rPr>
              <a:t>(24:23)</a:t>
            </a:r>
            <a:r>
              <a:rPr lang="ko-KR" altLang="en-US" dirty="0" smtClean="0">
                <a:latin typeface="맑은 고딕"/>
                <a:ea typeface="맑은 고딕"/>
              </a:rPr>
              <a:t>는 후대에 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〈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수집물 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Ⅲ〉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의 부록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으로 탄생된 것임을 시사</a:t>
            </a:r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/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내용과 형식 면에서 볼 때도 </a:t>
            </a:r>
            <a:r>
              <a:rPr lang="en-US" altLang="ko-KR" dirty="0">
                <a:solidFill>
                  <a:srgbClr val="0070C0"/>
                </a:solidFill>
                <a:latin typeface="맑은 고딕" panose="020B0503020000020004" pitchFamily="50" charset="-127"/>
              </a:rPr>
              <a:t>〈</a:t>
            </a:r>
            <a:r>
              <a:rPr lang="ko-KR" altLang="en-US" dirty="0">
                <a:solidFill>
                  <a:srgbClr val="0070C0"/>
                </a:solidFill>
                <a:latin typeface="맑은 고딕" panose="020B0503020000020004" pitchFamily="50" charset="-127"/>
              </a:rPr>
              <a:t>수집물 </a:t>
            </a:r>
            <a:r>
              <a:rPr lang="en-US" altLang="ko-KR" dirty="0">
                <a:solidFill>
                  <a:srgbClr val="0070C0"/>
                </a:solidFill>
                <a:latin typeface="맑은 고딕" panose="020B0503020000020004" pitchFamily="50" charset="-127"/>
              </a:rPr>
              <a:t>Ⅲ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</a:rPr>
              <a:t>〉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</a:rPr>
              <a:t>의 연장선상</a:t>
            </a:r>
            <a:r>
              <a:rPr lang="ko-KR" altLang="en-US" dirty="0" smtClean="0">
                <a:latin typeface="맑은 고딕" panose="020B0503020000020004" pitchFamily="50" charset="-127"/>
              </a:rPr>
              <a:t>에 있음</a:t>
            </a:r>
            <a:endParaRPr lang="en-US" altLang="ko-KR" dirty="0" smtClean="0">
              <a:latin typeface="맑은 고딕" panose="020B0503020000020004" pitchFamily="50" charset="-127"/>
            </a:endParaRPr>
          </a:p>
          <a:p>
            <a:pPr lvl="1"/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재판의 편파성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(27-29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절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)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과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게으름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(30-34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절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)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에 대한 훈계로 구성</a:t>
            </a:r>
            <a:endParaRPr lang="en-US" altLang="ko-KR" dirty="0" smtClean="0">
              <a:latin typeface="맑은 고딕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89427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잠언의 구조와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>
                <a:latin typeface="맑은 고딕"/>
                <a:ea typeface="맑은 고딕"/>
              </a:rPr>
              <a:t>Ⅴ</a:t>
            </a:r>
            <a:r>
              <a:rPr lang="en-US" altLang="ko-KR" dirty="0" smtClean="0">
                <a:latin typeface="맑은 고딕"/>
                <a:ea typeface="맑은 고딕"/>
              </a:rPr>
              <a:t>〉 (25:1-29:27)</a:t>
            </a:r>
          </a:p>
          <a:p>
            <a:pPr lvl="1"/>
            <a:r>
              <a:rPr lang="en-US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Ⅱ〉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처럼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옛 지혜 격언들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로 구성</a:t>
            </a:r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/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25:1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은 이 수집물이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유다 왕 </a:t>
            </a:r>
            <a:r>
              <a:rPr lang="ko-KR" altLang="en-US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히스기야의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신하들에 의해 편집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되었다고 진술</a:t>
            </a:r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427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잠언의 구조와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>
                <a:latin typeface="맑은 고딕"/>
                <a:ea typeface="맑은 고딕"/>
              </a:rPr>
              <a:t>Ⅴ</a:t>
            </a:r>
            <a:r>
              <a:rPr lang="en-US" altLang="ko-KR" dirty="0" smtClean="0">
                <a:latin typeface="맑은 고딕"/>
                <a:ea typeface="맑은 고딕"/>
              </a:rPr>
              <a:t>〉 (25:1-29:27)</a:t>
            </a:r>
          </a:p>
          <a:p>
            <a:pPr lvl="1"/>
            <a:r>
              <a:rPr lang="ko-KR" altLang="en-US" dirty="0" smtClean="0">
                <a:latin typeface="맑은 고딕" panose="020B0503020000020004" pitchFamily="50" charset="-127"/>
              </a:rPr>
              <a:t>두 개의 부속 수집물로 나누어질 수 있음</a:t>
            </a:r>
            <a:endParaRPr lang="en-US" altLang="ko-KR" dirty="0" smtClean="0">
              <a:latin typeface="맑은 고딕" panose="020B0503020000020004" pitchFamily="50" charset="-127"/>
            </a:endParaRPr>
          </a:p>
          <a:p>
            <a:pPr lvl="2"/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첫 번째</a:t>
            </a:r>
            <a:r>
              <a:rPr lang="en-US" altLang="ko-KR" dirty="0" smtClean="0">
                <a:latin typeface="맑은 고딕" panose="020B0503020000020004" pitchFamily="50" charset="-127"/>
                <a:ea typeface="맑은 고딕"/>
              </a:rPr>
              <a:t>, 25-27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장</a:t>
            </a:r>
            <a:endParaRPr lang="en-US" altLang="ko-KR" dirty="0" smtClean="0">
              <a:latin typeface="맑은 고딕" panose="020B0503020000020004" pitchFamily="50" charset="-127"/>
              <a:ea typeface="맑은 고딕"/>
            </a:endParaRPr>
          </a:p>
          <a:p>
            <a:pPr lvl="3"/>
            <a:r>
              <a:rPr lang="en-US" altLang="ko-KR" dirty="0" smtClean="0">
                <a:latin typeface="맑은 고딕" panose="020B0503020000020004" pitchFamily="50" charset="-127"/>
                <a:ea typeface="맑은 고딕"/>
              </a:rPr>
              <a:t>¼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정도가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충고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의 형식</a:t>
            </a:r>
            <a:endParaRPr lang="en-US" altLang="ko-KR" dirty="0" smtClean="0">
              <a:latin typeface="맑은 고딕" panose="020B0503020000020004" pitchFamily="50" charset="-127"/>
              <a:ea typeface="맑은 고딕"/>
            </a:endParaRPr>
          </a:p>
          <a:p>
            <a:pPr lvl="3"/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교훈적 진술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의 경우에는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직유의 형식을 취한 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‘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비유의 말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‘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이 지배적으로 사용됨</a:t>
            </a:r>
            <a:endParaRPr lang="en-US" altLang="ko-KR" dirty="0" smtClean="0">
              <a:latin typeface="맑은 고딕" panose="020B0503020000020004" pitchFamily="50" charset="-127"/>
              <a:ea typeface="맑은 고딕"/>
            </a:endParaRPr>
          </a:p>
          <a:p>
            <a:pPr lvl="3"/>
            <a:r>
              <a:rPr lang="ko-KR" altLang="en-US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평행법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/>
              </a:rPr>
              <a:t>이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 격언의 절반을 차지하고 있는데</a:t>
            </a:r>
            <a:r>
              <a:rPr lang="en-US" altLang="ko-KR" dirty="0" smtClean="0">
                <a:latin typeface="맑은 고딕" panose="020B0503020000020004" pitchFamily="50" charset="-127"/>
                <a:ea typeface="맑은 고딕"/>
              </a:rPr>
              <a:t>, 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이때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비교법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이 주로 나타남</a:t>
            </a:r>
            <a:endParaRPr lang="en-US" altLang="ko-KR" dirty="0" smtClean="0">
              <a:latin typeface="맑은 고딕" panose="020B0503020000020004" pitchFamily="50" charset="-127"/>
              <a:ea typeface="맑은 고딕"/>
            </a:endParaRPr>
          </a:p>
          <a:p>
            <a:pPr lvl="3"/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동일한 메시지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를 내포하고 있는 것끼리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그룹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으로 묶여 있음</a:t>
            </a:r>
            <a:endParaRPr lang="en-US" altLang="ko-KR" dirty="0" smtClean="0">
              <a:latin typeface="맑은 고딕" panose="020B0503020000020004" pitchFamily="50" charset="-127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내용적으로 볼 때 격언에 사용된 중요 개념들은 대체로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자연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농업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가정과 궁중생활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상업 분야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로부터 유래한 것들</a:t>
            </a:r>
            <a:endParaRPr lang="en-US" altLang="ko-KR" dirty="0" smtClean="0">
              <a:latin typeface="맑은 고딕" panose="020B0503020000020004" pitchFamily="50" charset="-127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161425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잠언의 구조와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>
                <a:latin typeface="맑은 고딕"/>
                <a:ea typeface="맑은 고딕"/>
              </a:rPr>
              <a:t>Ⅴ</a:t>
            </a:r>
            <a:r>
              <a:rPr lang="en-US" altLang="ko-KR" dirty="0" smtClean="0">
                <a:latin typeface="맑은 고딕"/>
                <a:ea typeface="맑은 고딕"/>
              </a:rPr>
              <a:t>〉 (25:1-29:27)</a:t>
            </a:r>
          </a:p>
          <a:p>
            <a:pPr lvl="1"/>
            <a:r>
              <a:rPr lang="ko-KR" altLang="en-US" dirty="0" smtClean="0">
                <a:latin typeface="맑은 고딕" panose="020B0503020000020004" pitchFamily="50" charset="-127"/>
              </a:rPr>
              <a:t>두 </a:t>
            </a:r>
            <a:r>
              <a:rPr lang="ko-KR" altLang="en-US" dirty="0" smtClean="0">
                <a:latin typeface="맑은 고딕" panose="020B0503020000020004" pitchFamily="50" charset="-127"/>
              </a:rPr>
              <a:t>개의 부속 수집물로 나누어질 수 </a:t>
            </a:r>
            <a:r>
              <a:rPr lang="ko-KR" altLang="en-US" dirty="0" smtClean="0">
                <a:latin typeface="맑은 고딕" panose="020B0503020000020004" pitchFamily="50" charset="-127"/>
              </a:rPr>
              <a:t>있음</a:t>
            </a:r>
            <a:endParaRPr lang="en-US" altLang="ko-KR" dirty="0" smtClean="0">
              <a:latin typeface="맑은 고딕" panose="020B0503020000020004" pitchFamily="50" charset="-127"/>
            </a:endParaRPr>
          </a:p>
          <a:p>
            <a:pPr lvl="2"/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두 번째</a:t>
            </a:r>
            <a:r>
              <a:rPr lang="en-US" altLang="ko-KR" dirty="0" smtClean="0">
                <a:latin typeface="맑은 고딕" panose="020B0503020000020004" pitchFamily="50" charset="-127"/>
                <a:ea typeface="맑은 고딕"/>
              </a:rPr>
              <a:t>, 28-29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장</a:t>
            </a:r>
            <a:endParaRPr lang="en-US" altLang="ko-KR" dirty="0" smtClean="0">
              <a:latin typeface="맑은 고딕" panose="020B0503020000020004" pitchFamily="50" charset="-127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모두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두 행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으로 된 것들</a:t>
            </a:r>
            <a:endParaRPr lang="en-US" altLang="ko-KR" dirty="0" smtClean="0">
              <a:latin typeface="맑은 고딕" panose="020B0503020000020004" pitchFamily="50" charset="-127"/>
              <a:ea typeface="맑은 고딕"/>
            </a:endParaRPr>
          </a:p>
          <a:p>
            <a:pPr lvl="3"/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윤리적 음조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를 지닌 격언들이 많으며</a:t>
            </a:r>
            <a:r>
              <a:rPr lang="en-US" altLang="ko-KR" dirty="0" smtClean="0">
                <a:latin typeface="맑은 고딕" panose="020B0503020000020004" pitchFamily="50" charset="-127"/>
                <a:ea typeface="맑은 고딕"/>
              </a:rPr>
              <a:t>,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정치적 생활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을 전면에 내세움</a:t>
            </a:r>
            <a:endParaRPr lang="en-US" altLang="ko-KR" dirty="0" smtClean="0">
              <a:latin typeface="맑은 고딕" panose="020B0503020000020004" pitchFamily="50" charset="-127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거의 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‘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반의적 </a:t>
            </a:r>
            <a:r>
              <a:rPr lang="ko-KR" altLang="en-US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평행법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‘</a:t>
            </a:r>
          </a:p>
          <a:p>
            <a:pPr lvl="3"/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/>
              </a:rPr>
              <a:t>양식사적</a:t>
            </a:r>
            <a:r>
              <a:rPr lang="ko-KR" altLang="en-US" dirty="0" smtClean="0">
                <a:latin typeface="맑은 고딕" panose="020B0503020000020004" pitchFamily="50" charset="-127"/>
                <a:ea typeface="맑은 고딕"/>
              </a:rPr>
              <a:t>으로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〈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수집물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Ⅱ〉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에 속해 있는 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10:1-15:33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과 유사</a:t>
            </a:r>
            <a:endParaRPr lang="en-US" altLang="ko-KR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3"/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28:4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와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29:18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에서 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‘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율법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’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 언급되고 있다는 것은 이 수집물이 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포로 후기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에 수정 작업을 거쳤음을 암시</a:t>
            </a:r>
            <a:endParaRPr lang="en-US" altLang="ko-KR" dirty="0" smtClean="0">
              <a:latin typeface="맑은 고딕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919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잠언의 구조와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>
                <a:latin typeface="맑은 고딕"/>
                <a:ea typeface="맑은 고딕"/>
              </a:rPr>
              <a:t>Ⅵ</a:t>
            </a:r>
            <a:r>
              <a:rPr lang="en-US" altLang="ko-KR" dirty="0" smtClean="0">
                <a:latin typeface="맑은 고딕"/>
                <a:ea typeface="맑은 고딕"/>
              </a:rPr>
              <a:t>〉 (30:1-31:31)</a:t>
            </a:r>
          </a:p>
          <a:p>
            <a:pPr lvl="1"/>
            <a:r>
              <a:rPr lang="ko-KR" altLang="en-US" dirty="0" err="1" smtClean="0">
                <a:solidFill>
                  <a:srgbClr val="0070C0"/>
                </a:solidFill>
                <a:latin typeface="맑은 고딕"/>
                <a:ea typeface="맑은 고딕"/>
              </a:rPr>
              <a:t>에돔</a:t>
            </a:r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-</a:t>
            </a:r>
            <a:r>
              <a:rPr lang="ko-KR" altLang="en-US" dirty="0" err="1" smtClean="0">
                <a:solidFill>
                  <a:srgbClr val="0070C0"/>
                </a:solidFill>
                <a:latin typeface="맑은 고딕"/>
                <a:ea typeface="맑은 고딕"/>
              </a:rPr>
              <a:t>북아라비아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 지역</a:t>
            </a:r>
            <a:r>
              <a:rPr lang="ko-KR" altLang="en-US" dirty="0" smtClean="0">
                <a:latin typeface="맑은 고딕"/>
                <a:ea typeface="맑은 고딕"/>
              </a:rPr>
              <a:t>에서 유래한 교훈들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1"/>
            <a:r>
              <a:rPr lang="ko-KR" altLang="en-US" dirty="0" smtClean="0">
                <a:latin typeface="맑은 고딕"/>
                <a:ea typeface="맑은 고딕"/>
              </a:rPr>
              <a:t>두 개의 부속 수집물로 구성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2"/>
            <a:r>
              <a:rPr lang="ko-KR" altLang="en-US" dirty="0" smtClean="0">
                <a:latin typeface="맑은 고딕"/>
                <a:ea typeface="맑은 고딕"/>
              </a:rPr>
              <a:t>첫 번째</a:t>
            </a:r>
            <a:r>
              <a:rPr lang="en-US" altLang="ko-KR" dirty="0" smtClean="0">
                <a:latin typeface="맑은 고딕"/>
                <a:ea typeface="맑은 고딕"/>
              </a:rPr>
              <a:t>, 30:1-33</a:t>
            </a:r>
          </a:p>
          <a:p>
            <a:pPr lvl="3"/>
            <a:r>
              <a:rPr lang="ko-KR" altLang="en-US" dirty="0" err="1" smtClean="0">
                <a:solidFill>
                  <a:srgbClr val="0070C0"/>
                </a:solidFill>
                <a:latin typeface="맑은 고딕"/>
                <a:ea typeface="맑은 고딕"/>
              </a:rPr>
              <a:t>야게의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 아들 </a:t>
            </a:r>
            <a:r>
              <a:rPr lang="ko-KR" altLang="en-US" dirty="0" err="1" smtClean="0">
                <a:solidFill>
                  <a:srgbClr val="0070C0"/>
                </a:solidFill>
                <a:latin typeface="맑은 고딕"/>
                <a:ea typeface="맑은 고딕"/>
              </a:rPr>
              <a:t>아굴</a:t>
            </a:r>
            <a:r>
              <a:rPr lang="ko-KR" altLang="en-US" dirty="0" err="1" smtClean="0">
                <a:latin typeface="맑은 고딕"/>
                <a:ea typeface="맑은 고딕"/>
              </a:rPr>
              <a:t>의</a:t>
            </a:r>
            <a:r>
              <a:rPr lang="ko-KR" altLang="en-US" dirty="0" smtClean="0">
                <a:latin typeface="맑은 고딕"/>
                <a:ea typeface="맑은 고딕"/>
              </a:rPr>
              <a:t> 잠언</a:t>
            </a:r>
            <a:endParaRPr lang="en-US" altLang="ko-KR" dirty="0">
              <a:latin typeface="맑은 고딕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/>
                <a:ea typeface="맑은 고딕"/>
              </a:rPr>
              <a:t>비이스라엘적 교훈들은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이스라엘적으로 개작</a:t>
            </a:r>
            <a:r>
              <a:rPr lang="ko-KR" altLang="en-US" dirty="0" smtClean="0">
                <a:latin typeface="맑은 고딕"/>
                <a:ea typeface="맑은 고딕"/>
              </a:rPr>
              <a:t>됨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/>
                <a:ea typeface="맑은 고딕"/>
              </a:rPr>
              <a:t>전반부</a:t>
            </a:r>
            <a:r>
              <a:rPr lang="en-US" altLang="ko-KR" dirty="0" smtClean="0">
                <a:latin typeface="맑은 고딕"/>
                <a:ea typeface="맑은 고딕"/>
              </a:rPr>
              <a:t>(1-14</a:t>
            </a:r>
            <a:r>
              <a:rPr lang="ko-KR" altLang="en-US" dirty="0" smtClean="0">
                <a:latin typeface="맑은 고딕"/>
                <a:ea typeface="맑은 고딕"/>
              </a:rPr>
              <a:t>절</a:t>
            </a:r>
            <a:r>
              <a:rPr lang="en-US" altLang="ko-KR" dirty="0" smtClean="0">
                <a:latin typeface="맑은 고딕"/>
                <a:ea typeface="맑은 고딕"/>
              </a:rPr>
              <a:t>)</a:t>
            </a:r>
            <a:r>
              <a:rPr lang="ko-KR" altLang="en-US" dirty="0" smtClean="0">
                <a:latin typeface="맑은 고딕"/>
                <a:ea typeface="맑은 고딕"/>
              </a:rPr>
              <a:t>가 한 회의론자의 고백인지</a:t>
            </a:r>
            <a:r>
              <a:rPr lang="en-US" altLang="ko-KR" dirty="0" smtClean="0">
                <a:latin typeface="맑은 고딕"/>
                <a:ea typeface="맑은 고딕"/>
              </a:rPr>
              <a:t>, </a:t>
            </a:r>
            <a:r>
              <a:rPr lang="ko-KR" altLang="en-US" dirty="0" smtClean="0">
                <a:latin typeface="맑은 고딕"/>
                <a:ea typeface="맑은 고딕"/>
              </a:rPr>
              <a:t>아니면 하나님의 인도하심에 자신을 의지하는 한 경건한 자의 독백인지는 불확실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/>
                <a:ea typeface="맑은 고딕"/>
              </a:rPr>
              <a:t>후반부</a:t>
            </a:r>
            <a:r>
              <a:rPr lang="en-US" altLang="ko-KR" dirty="0" smtClean="0">
                <a:latin typeface="맑은 고딕"/>
                <a:ea typeface="맑은 고딕"/>
              </a:rPr>
              <a:t>(15-33</a:t>
            </a:r>
            <a:r>
              <a:rPr lang="ko-KR" altLang="en-US" dirty="0" smtClean="0">
                <a:latin typeface="맑은 고딕"/>
                <a:ea typeface="맑은 고딕"/>
              </a:rPr>
              <a:t>절</a:t>
            </a:r>
            <a:r>
              <a:rPr lang="en-US" altLang="ko-KR" dirty="0" smtClean="0">
                <a:latin typeface="맑은 고딕"/>
                <a:ea typeface="맑은 고딕"/>
              </a:rPr>
              <a:t>)</a:t>
            </a:r>
            <a:r>
              <a:rPr lang="ko-KR" altLang="en-US" dirty="0" smtClean="0">
                <a:latin typeface="맑은 고딕"/>
                <a:ea typeface="맑은 고딕"/>
              </a:rPr>
              <a:t>는 여러 개가 결합된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숫자 잠언들</a:t>
            </a:r>
            <a:r>
              <a:rPr lang="ko-KR" altLang="en-US" dirty="0" smtClean="0">
                <a:latin typeface="맑은 고딕"/>
                <a:ea typeface="맑은 고딕"/>
              </a:rPr>
              <a:t>을 제시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3"/>
            <a:r>
              <a:rPr lang="en-US" altLang="ko-KR" dirty="0" smtClean="0">
                <a:latin typeface="맑은 고딕"/>
                <a:ea typeface="맑은 고딕"/>
              </a:rPr>
              <a:t>30</a:t>
            </a:r>
            <a:r>
              <a:rPr lang="ko-KR" altLang="en-US" dirty="0" smtClean="0">
                <a:latin typeface="맑은 고딕"/>
                <a:ea typeface="맑은 고딕"/>
              </a:rPr>
              <a:t>장의 처음과 끝</a:t>
            </a:r>
            <a:r>
              <a:rPr lang="en-US" altLang="ko-KR" dirty="0" smtClean="0">
                <a:latin typeface="맑은 고딕"/>
                <a:ea typeface="맑은 고딕"/>
              </a:rPr>
              <a:t>(1-6, 32-33</a:t>
            </a:r>
            <a:r>
              <a:rPr lang="ko-KR" altLang="en-US" dirty="0" smtClean="0">
                <a:latin typeface="맑은 고딕"/>
                <a:ea typeface="맑은 고딕"/>
              </a:rPr>
              <a:t>절</a:t>
            </a:r>
            <a:r>
              <a:rPr lang="en-US" altLang="ko-KR" dirty="0" smtClean="0">
                <a:latin typeface="맑은 고딕"/>
                <a:ea typeface="맑은 고딕"/>
              </a:rPr>
              <a:t>)</a:t>
            </a:r>
            <a:r>
              <a:rPr lang="ko-KR" altLang="en-US" dirty="0" smtClean="0">
                <a:latin typeface="맑은 고딕"/>
                <a:ea typeface="맑은 고딕"/>
              </a:rPr>
              <a:t>은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욥기</a:t>
            </a:r>
            <a:r>
              <a:rPr lang="ko-KR" altLang="en-US" dirty="0" smtClean="0">
                <a:latin typeface="맑은 고딕"/>
                <a:ea typeface="맑은 고딕"/>
              </a:rPr>
              <a:t>를 기억나게 만듦</a:t>
            </a:r>
            <a:endParaRPr lang="en-US" altLang="ko-KR" dirty="0" smtClean="0">
              <a:latin typeface="맑은 고딕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89427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들어가는 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잠언의 제목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히브리어 성서</a:t>
            </a:r>
            <a:r>
              <a:rPr lang="en-US" altLang="ko-KR" dirty="0" smtClean="0"/>
              <a:t>(MT) : </a:t>
            </a:r>
            <a:r>
              <a:rPr lang="ko-KR" altLang="en-US" dirty="0" smtClean="0">
                <a:solidFill>
                  <a:srgbClr val="0070C0"/>
                </a:solidFill>
              </a:rPr>
              <a:t>솔로몬의 잠언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 lvl="1"/>
            <a:r>
              <a:rPr lang="en-US" altLang="ko-KR" dirty="0" smtClean="0"/>
              <a:t>70</a:t>
            </a:r>
            <a:r>
              <a:rPr lang="ko-KR" altLang="en-US" dirty="0" smtClean="0"/>
              <a:t>인 역</a:t>
            </a:r>
            <a:r>
              <a:rPr lang="en-US" altLang="ko-KR" dirty="0" smtClean="0"/>
              <a:t>(LXX) : </a:t>
            </a:r>
            <a:r>
              <a:rPr lang="ko-KR" altLang="en-US" dirty="0" smtClean="0">
                <a:solidFill>
                  <a:srgbClr val="0070C0"/>
                </a:solidFill>
              </a:rPr>
              <a:t>솔로몬의 속담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endParaRPr lang="en-US" altLang="ko-KR" dirty="0"/>
          </a:p>
          <a:p>
            <a:r>
              <a:rPr lang="ko-KR" altLang="en-US" dirty="0" smtClean="0"/>
              <a:t>히브리어 동사 </a:t>
            </a:r>
            <a:r>
              <a:rPr lang="en-US" altLang="ko-KR" dirty="0" smtClean="0">
                <a:solidFill>
                  <a:srgbClr val="0070C0"/>
                </a:solidFill>
              </a:rPr>
              <a:t>‘</a:t>
            </a:r>
            <a:r>
              <a:rPr lang="ko-KR" altLang="en-US" dirty="0" err="1" smtClean="0">
                <a:solidFill>
                  <a:srgbClr val="0070C0"/>
                </a:solidFill>
              </a:rPr>
              <a:t>마솰</a:t>
            </a:r>
            <a:r>
              <a:rPr lang="en-US" altLang="ko-KR" dirty="0" smtClean="0">
                <a:solidFill>
                  <a:srgbClr val="0070C0"/>
                </a:solidFill>
              </a:rPr>
              <a:t>’</a:t>
            </a:r>
            <a:r>
              <a:rPr lang="ko-KR" altLang="en-US" dirty="0" smtClean="0"/>
              <a:t>의 두 가지 뜻</a:t>
            </a:r>
            <a:endParaRPr lang="en-US" altLang="ko-KR" dirty="0" smtClean="0"/>
          </a:p>
          <a:p>
            <a:pPr lvl="1"/>
            <a:r>
              <a:rPr lang="ko-KR" altLang="en-US" dirty="0" smtClean="0">
                <a:solidFill>
                  <a:srgbClr val="0070C0"/>
                </a:solidFill>
              </a:rPr>
              <a:t>비슷하다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합리적인 원칙</a:t>
            </a:r>
            <a:r>
              <a:rPr lang="en-US" altLang="ko-KR" dirty="0" smtClean="0"/>
              <a:t>(</a:t>
            </a:r>
            <a:r>
              <a:rPr lang="ko-KR" altLang="en-US" dirty="0" smtClean="0"/>
              <a:t>지혜</a:t>
            </a:r>
            <a:r>
              <a:rPr lang="en-US" altLang="ko-KR" dirty="0" smtClean="0"/>
              <a:t>)</a:t>
            </a:r>
            <a:r>
              <a:rPr lang="ko-KR" altLang="en-US" dirty="0" smtClean="0"/>
              <a:t>은 자연의 영역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인간의 영역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그리고 동물의 영역 모두에 비슷하게 적용될 수 있다는 것</a:t>
            </a:r>
            <a:endParaRPr lang="en-US" altLang="ko-KR" dirty="0" smtClean="0"/>
          </a:p>
          <a:p>
            <a:pPr lvl="1"/>
            <a:r>
              <a:rPr lang="ko-KR" altLang="en-US" dirty="0" smtClean="0">
                <a:solidFill>
                  <a:srgbClr val="0070C0"/>
                </a:solidFill>
              </a:rPr>
              <a:t>지배하다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자연과 인간과 동물의 모든 영역을 어떤 동일한 원칙이 지배하고 있다는 것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629588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잠언의 구조와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>
                <a:latin typeface="맑은 고딕"/>
                <a:ea typeface="맑은 고딕"/>
              </a:rPr>
              <a:t>Ⅵ</a:t>
            </a:r>
            <a:r>
              <a:rPr lang="en-US" altLang="ko-KR" dirty="0" smtClean="0">
                <a:latin typeface="맑은 고딕"/>
                <a:ea typeface="맑은 고딕"/>
              </a:rPr>
              <a:t>〉 (30:1-31:31)</a:t>
            </a:r>
          </a:p>
          <a:p>
            <a:pPr lvl="1"/>
            <a:r>
              <a:rPr lang="ko-KR" altLang="en-US" dirty="0" smtClean="0">
                <a:latin typeface="맑은 고딕"/>
                <a:ea typeface="맑은 고딕"/>
              </a:rPr>
              <a:t>두 개의 부속 수집물로 구성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2"/>
            <a:r>
              <a:rPr lang="ko-KR" altLang="en-US" dirty="0" smtClean="0">
                <a:latin typeface="맑은 고딕"/>
                <a:ea typeface="맑은 고딕"/>
              </a:rPr>
              <a:t>두 번째</a:t>
            </a:r>
            <a:r>
              <a:rPr lang="en-US" altLang="ko-KR" dirty="0" smtClean="0">
                <a:latin typeface="맑은 고딕"/>
                <a:ea typeface="맑은 고딕"/>
              </a:rPr>
              <a:t>, 31:1-31</a:t>
            </a:r>
          </a:p>
          <a:p>
            <a:pPr lvl="3"/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‘</a:t>
            </a:r>
            <a:r>
              <a:rPr lang="ko-KR" altLang="en-US" dirty="0" err="1" smtClean="0">
                <a:solidFill>
                  <a:srgbClr val="0070C0"/>
                </a:solidFill>
                <a:latin typeface="맑은 고딕"/>
                <a:ea typeface="맑은 고딕"/>
              </a:rPr>
              <a:t>맛사</a:t>
            </a:r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’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의 왕 </a:t>
            </a:r>
            <a:r>
              <a:rPr lang="ko-KR" altLang="en-US" dirty="0" err="1" smtClean="0">
                <a:solidFill>
                  <a:srgbClr val="0070C0"/>
                </a:solidFill>
                <a:latin typeface="맑은 고딕"/>
                <a:ea typeface="맑은 고딕"/>
              </a:rPr>
              <a:t>르무엘의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 어머니</a:t>
            </a:r>
            <a:r>
              <a:rPr lang="ko-KR" altLang="en-US" dirty="0" smtClean="0">
                <a:latin typeface="맑은 고딕"/>
                <a:ea typeface="맑은 고딕"/>
              </a:rPr>
              <a:t>가 그를 훈계한 잠언들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/>
                <a:ea typeface="맑은 고딕"/>
              </a:rPr>
              <a:t>어머니의 훈계가 아들에 의해 전승된 경우는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매우 이례적</a:t>
            </a:r>
            <a:endParaRPr lang="en-US" altLang="ko-KR" dirty="0" smtClean="0">
              <a:solidFill>
                <a:srgbClr val="0070C0"/>
              </a:solidFill>
              <a:latin typeface="맑은 고딕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/>
                <a:ea typeface="맑은 고딕"/>
              </a:rPr>
              <a:t>전반부</a:t>
            </a:r>
            <a:r>
              <a:rPr lang="en-US" altLang="ko-KR" dirty="0" smtClean="0">
                <a:latin typeface="맑은 고딕"/>
                <a:ea typeface="맑은 고딕"/>
              </a:rPr>
              <a:t>(1-9</a:t>
            </a:r>
            <a:r>
              <a:rPr lang="ko-KR" altLang="en-US" dirty="0" smtClean="0">
                <a:latin typeface="맑은 고딕"/>
                <a:ea typeface="맑은 고딕"/>
              </a:rPr>
              <a:t>절</a:t>
            </a:r>
            <a:r>
              <a:rPr lang="en-US" altLang="ko-KR" dirty="0" smtClean="0">
                <a:latin typeface="맑은 고딕"/>
                <a:ea typeface="맑은 고딕"/>
              </a:rPr>
              <a:t>)</a:t>
            </a:r>
            <a:r>
              <a:rPr lang="ko-KR" altLang="en-US" dirty="0" smtClean="0">
                <a:latin typeface="맑은 고딕"/>
                <a:ea typeface="맑은 고딕"/>
              </a:rPr>
              <a:t>는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왕이 경계해야 하는 지혜 교훈들</a:t>
            </a:r>
            <a:r>
              <a:rPr lang="ko-KR" altLang="en-US" dirty="0" smtClean="0">
                <a:latin typeface="맑은 고딕"/>
                <a:ea typeface="맑은 고딕"/>
              </a:rPr>
              <a:t>을 취급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/>
                <a:ea typeface="맑은 고딕"/>
              </a:rPr>
              <a:t>후반부</a:t>
            </a:r>
            <a:r>
              <a:rPr lang="en-US" altLang="ko-KR" dirty="0" smtClean="0">
                <a:latin typeface="맑은 고딕"/>
                <a:ea typeface="맑은 고딕"/>
              </a:rPr>
              <a:t>(10-31</a:t>
            </a:r>
            <a:r>
              <a:rPr lang="ko-KR" altLang="en-US" dirty="0" smtClean="0">
                <a:latin typeface="맑은 고딕"/>
                <a:ea typeface="맑은 고딕"/>
              </a:rPr>
              <a:t>절</a:t>
            </a:r>
            <a:r>
              <a:rPr lang="en-US" altLang="ko-KR" dirty="0" smtClean="0">
                <a:latin typeface="맑은 고딕"/>
                <a:ea typeface="맑은 고딕"/>
              </a:rPr>
              <a:t>)</a:t>
            </a:r>
            <a:r>
              <a:rPr lang="ko-KR" altLang="en-US" dirty="0" smtClean="0">
                <a:latin typeface="맑은 고딕"/>
                <a:ea typeface="맑은 고딕"/>
              </a:rPr>
              <a:t>는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현숙한 부인에 대한 찬양</a:t>
            </a:r>
            <a:r>
              <a:rPr lang="ko-KR" altLang="en-US" dirty="0" smtClean="0">
                <a:latin typeface="맑은 고딕"/>
                <a:ea typeface="맑은 고딕"/>
              </a:rPr>
              <a:t>을 </a:t>
            </a:r>
            <a:r>
              <a:rPr lang="ko-KR" altLang="en-US" dirty="0" smtClean="0">
                <a:solidFill>
                  <a:srgbClr val="0070C0"/>
                </a:solidFill>
                <a:latin typeface="맑은 고딕"/>
                <a:ea typeface="맑은 고딕"/>
              </a:rPr>
              <a:t>알파벳 시</a:t>
            </a:r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(</a:t>
            </a:r>
            <a:r>
              <a:rPr lang="en-US" altLang="ko-KR" dirty="0" err="1" smtClean="0">
                <a:solidFill>
                  <a:srgbClr val="0070C0"/>
                </a:solidFill>
                <a:latin typeface="맑은 고딕"/>
                <a:ea typeface="맑은 고딕"/>
              </a:rPr>
              <a:t>Akrostichon</a:t>
            </a:r>
            <a:r>
              <a:rPr lang="en-US" altLang="ko-KR" dirty="0" smtClean="0">
                <a:solidFill>
                  <a:srgbClr val="0070C0"/>
                </a:solidFill>
                <a:latin typeface="맑은 고딕"/>
                <a:ea typeface="맑은 고딕"/>
              </a:rPr>
              <a:t>)</a:t>
            </a:r>
            <a:r>
              <a:rPr lang="ko-KR" altLang="en-US" dirty="0" smtClean="0">
                <a:latin typeface="맑은 고딕"/>
                <a:ea typeface="맑은 고딕"/>
              </a:rPr>
              <a:t>의 형태로 제시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/>
                <a:ea typeface="맑은 고딕"/>
              </a:rPr>
              <a:t>고대 이스라엘에서 존경 받는 남자의 부인이 차지하게 되는 사회적 지위를 평가하고 있다는 점에서 의미가 있음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3"/>
            <a:r>
              <a:rPr lang="ko-KR" altLang="en-US" dirty="0" smtClean="0">
                <a:latin typeface="맑은 고딕"/>
                <a:ea typeface="맑은 고딕"/>
              </a:rPr>
              <a:t>아마도 포로 후기에 잠언이 최종 편집되는 과정에서 현재의 위치로 들어오게 되었을 것</a:t>
            </a:r>
            <a:endParaRPr lang="en-US" altLang="ko-KR" dirty="0" smtClean="0">
              <a:latin typeface="맑은 고딕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2414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잠언의 문학적 특성과 양식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인간 세계에서 일어나는 삶의 경험들을 명확하게 전수하기 위해 </a:t>
            </a:r>
            <a:r>
              <a:rPr lang="ko-KR" altLang="en-US" dirty="0" smtClean="0">
                <a:solidFill>
                  <a:srgbClr val="0070C0"/>
                </a:solidFill>
              </a:rPr>
              <a:t>다양한 문학 양식과 화법</a:t>
            </a:r>
            <a:r>
              <a:rPr lang="ko-KR" altLang="en-US" dirty="0" smtClean="0"/>
              <a:t>을 사용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평행법의 사용</a:t>
            </a:r>
            <a:r>
              <a:rPr lang="en-US" altLang="ko-KR" dirty="0" smtClean="0"/>
              <a:t>(3</a:t>
            </a:r>
            <a:r>
              <a:rPr lang="ko-KR" altLang="en-US" dirty="0" smtClean="0"/>
              <a:t>개의 </a:t>
            </a:r>
            <a:r>
              <a:rPr lang="ko-KR" altLang="en-US" dirty="0" err="1" smtClean="0"/>
              <a:t>평행법</a:t>
            </a:r>
            <a:r>
              <a:rPr lang="en-US" altLang="ko-KR" dirty="0" smtClean="0"/>
              <a:t>)</a:t>
            </a:r>
          </a:p>
          <a:p>
            <a:pPr lvl="1"/>
            <a:r>
              <a:rPr lang="ko-KR" altLang="en-US" dirty="0" smtClean="0"/>
              <a:t>첫째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반의적 </a:t>
            </a:r>
            <a:r>
              <a:rPr lang="ko-KR" altLang="en-US" dirty="0" err="1" smtClean="0"/>
              <a:t>평행법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첫 번째 행과 두 번째 행이 시상적으로 </a:t>
            </a:r>
            <a:r>
              <a:rPr lang="ko-KR" altLang="en-US" dirty="0" smtClean="0">
                <a:solidFill>
                  <a:srgbClr val="0070C0"/>
                </a:solidFill>
              </a:rPr>
              <a:t>대립</a:t>
            </a:r>
            <a:r>
              <a:rPr lang="ko-KR" altLang="en-US" dirty="0" smtClean="0"/>
              <a:t>하기도 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두 번째 행이 부정적 진술을 통해 첫 번째 행을 </a:t>
            </a:r>
            <a:r>
              <a:rPr lang="ko-KR" altLang="en-US" dirty="0" smtClean="0">
                <a:solidFill>
                  <a:srgbClr val="0070C0"/>
                </a:solidFill>
              </a:rPr>
              <a:t>강조</a:t>
            </a:r>
            <a:r>
              <a:rPr lang="ko-KR" altLang="en-US" dirty="0" smtClean="0"/>
              <a:t>하기도 함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잠언의 지혜 격언들 중에서 </a:t>
            </a:r>
            <a:r>
              <a:rPr lang="ko-KR" altLang="en-US" dirty="0" smtClean="0">
                <a:solidFill>
                  <a:srgbClr val="0070C0"/>
                </a:solidFill>
              </a:rPr>
              <a:t>더 오래된 격언</a:t>
            </a:r>
            <a:r>
              <a:rPr lang="ko-KR" altLang="en-US" dirty="0" smtClean="0"/>
              <a:t>에 자주 발견됨</a:t>
            </a:r>
            <a:r>
              <a:rPr lang="en-US" altLang="ko-KR" dirty="0" smtClean="0"/>
              <a:t>(10-15</a:t>
            </a:r>
            <a:r>
              <a:rPr lang="ko-KR" altLang="en-US" dirty="0" smtClean="0"/>
              <a:t>장</a:t>
            </a:r>
            <a:r>
              <a:rPr lang="en-US" altLang="ko-KR" dirty="0" smtClean="0"/>
              <a:t>, 28-29</a:t>
            </a:r>
            <a:r>
              <a:rPr lang="ko-KR" altLang="en-US" dirty="0" smtClean="0"/>
              <a:t>장</a:t>
            </a:r>
            <a:r>
              <a:rPr lang="en-US" altLang="ko-KR" dirty="0" smtClean="0"/>
              <a:t>)</a:t>
            </a:r>
          </a:p>
          <a:p>
            <a:pPr lvl="2"/>
            <a:r>
              <a:rPr lang="ko-KR" altLang="en-US" dirty="0" smtClean="0">
                <a:solidFill>
                  <a:srgbClr val="0070C0"/>
                </a:solidFill>
              </a:rPr>
              <a:t>지혜로운 자와 어리석은 자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의인과 악인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겸손한 자와 교만한 자</a:t>
            </a:r>
            <a:r>
              <a:rPr lang="ko-KR" altLang="en-US" dirty="0" smtClean="0"/>
              <a:t>의 행위와 결과가 철저히 대조되고 있음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755241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잠언의 문학적 특성과 양식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평행법의 사용</a:t>
            </a:r>
            <a:r>
              <a:rPr lang="en-US" altLang="ko-KR" dirty="0" smtClean="0"/>
              <a:t>(3</a:t>
            </a:r>
            <a:r>
              <a:rPr lang="ko-KR" altLang="en-US" dirty="0" smtClean="0"/>
              <a:t>개의 </a:t>
            </a:r>
            <a:r>
              <a:rPr lang="ko-KR" altLang="en-US" dirty="0" err="1" smtClean="0"/>
              <a:t>평행법</a:t>
            </a:r>
            <a:r>
              <a:rPr lang="en-US" altLang="ko-KR" dirty="0" smtClean="0"/>
              <a:t>)</a:t>
            </a:r>
          </a:p>
          <a:p>
            <a:pPr lvl="1"/>
            <a:r>
              <a:rPr lang="ko-KR" altLang="en-US" dirty="0" smtClean="0"/>
              <a:t>첫째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반의적 </a:t>
            </a:r>
            <a:r>
              <a:rPr lang="ko-KR" altLang="en-US" dirty="0" err="1" smtClean="0"/>
              <a:t>평행법</a:t>
            </a:r>
            <a:endParaRPr lang="en-US" altLang="ko-KR" dirty="0" smtClean="0"/>
          </a:p>
          <a:p>
            <a:pPr marL="594360" lvl="2" indent="0">
              <a:buNone/>
            </a:pPr>
            <a:r>
              <a:rPr lang="en-US" altLang="ko-KR" dirty="0" smtClean="0">
                <a:solidFill>
                  <a:srgbClr val="00B050"/>
                </a:solidFill>
              </a:rPr>
              <a:t>“</a:t>
            </a:r>
            <a:r>
              <a:rPr lang="ko-KR" altLang="en-US" dirty="0" smtClean="0">
                <a:solidFill>
                  <a:srgbClr val="00B050"/>
                </a:solidFill>
              </a:rPr>
              <a:t>지혜로운 아들은 아비를 기쁘게 하거니와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 marL="594360" lvl="2" indent="0">
              <a:buNone/>
            </a:pPr>
            <a:r>
              <a:rPr lang="ko-KR" altLang="en-US" dirty="0" smtClean="0">
                <a:solidFill>
                  <a:srgbClr val="00B050"/>
                </a:solidFill>
              </a:rPr>
              <a:t>미련한 아들은 어미의 근심이니라</a:t>
            </a:r>
            <a:r>
              <a:rPr lang="en-US" altLang="ko-KR" dirty="0" smtClean="0">
                <a:solidFill>
                  <a:srgbClr val="00B050"/>
                </a:solidFill>
              </a:rPr>
              <a:t>”(10:1)</a:t>
            </a:r>
          </a:p>
          <a:p>
            <a:pPr lvl="2"/>
            <a:r>
              <a:rPr lang="en-US" altLang="ko-KR" dirty="0" smtClean="0"/>
              <a:t>‘</a:t>
            </a:r>
            <a:r>
              <a:rPr lang="ko-KR" altLang="en-US" dirty="0" smtClean="0"/>
              <a:t>지혜로운 아들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미련한 아들</a:t>
            </a:r>
            <a:r>
              <a:rPr lang="en-US" altLang="ko-KR" dirty="0" smtClean="0"/>
              <a:t>’</a:t>
            </a:r>
            <a:r>
              <a:rPr lang="ko-KR" altLang="en-US" dirty="0" smtClean="0"/>
              <a:t>과 대비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‘</a:t>
            </a:r>
            <a:r>
              <a:rPr lang="ko-KR" altLang="en-US" dirty="0" smtClean="0"/>
              <a:t>아비의 기쁨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어미의 근심</a:t>
            </a:r>
            <a:r>
              <a:rPr lang="en-US" altLang="ko-KR" dirty="0" smtClean="0"/>
              <a:t>’</a:t>
            </a:r>
            <a:r>
              <a:rPr lang="ko-KR" altLang="en-US" dirty="0" smtClean="0"/>
              <a:t>과 반대</a:t>
            </a:r>
            <a:endParaRPr lang="en-US" altLang="ko-KR" dirty="0" smtClean="0"/>
          </a:p>
          <a:p>
            <a:pPr lvl="2"/>
            <a:endParaRPr lang="en-US" altLang="ko-KR" dirty="0" smtClean="0"/>
          </a:p>
          <a:p>
            <a:pPr lvl="2"/>
            <a:r>
              <a:rPr lang="ko-KR" altLang="en-US" dirty="0" smtClean="0"/>
              <a:t>독자들로 하여금 결코 양자택일 할 것을 권면하지 않음</a:t>
            </a:r>
            <a:endParaRPr lang="en-US" altLang="ko-KR" dirty="0"/>
          </a:p>
          <a:p>
            <a:pPr lvl="2"/>
            <a:r>
              <a:rPr lang="ko-KR" altLang="en-US" dirty="0" smtClean="0"/>
              <a:t>오히려 </a:t>
            </a:r>
            <a:r>
              <a:rPr lang="ko-KR" altLang="en-US" dirty="0" smtClean="0">
                <a:solidFill>
                  <a:srgbClr val="0070C0"/>
                </a:solidFill>
              </a:rPr>
              <a:t>극단적 대비를 통해 한쪽은 선한 것이고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다른 한쪽은 나쁜 것임을 강조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 lvl="2"/>
            <a:r>
              <a:rPr lang="ko-KR" altLang="en-US" dirty="0" smtClean="0"/>
              <a:t>따라서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비교 잠언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이라고 말하기 보다는 </a:t>
            </a:r>
            <a:r>
              <a:rPr lang="en-US" altLang="ko-KR" dirty="0" smtClean="0">
                <a:solidFill>
                  <a:srgbClr val="0070C0"/>
                </a:solidFill>
              </a:rPr>
              <a:t>‘</a:t>
            </a:r>
            <a:r>
              <a:rPr lang="ko-KR" altLang="en-US" dirty="0" smtClean="0">
                <a:solidFill>
                  <a:srgbClr val="0070C0"/>
                </a:solidFill>
              </a:rPr>
              <a:t>배타 잠언</a:t>
            </a:r>
            <a:r>
              <a:rPr lang="en-US" altLang="ko-KR" dirty="0" smtClean="0">
                <a:solidFill>
                  <a:srgbClr val="0070C0"/>
                </a:solidFill>
              </a:rPr>
              <a:t>’</a:t>
            </a:r>
            <a:r>
              <a:rPr lang="ko-KR" altLang="en-US" dirty="0" smtClean="0"/>
              <a:t>으로 간주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4792555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잠언의 문학적 특성과 양식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평행법의 사용</a:t>
            </a:r>
            <a:r>
              <a:rPr lang="en-US" altLang="ko-KR" dirty="0" smtClean="0"/>
              <a:t>(3</a:t>
            </a:r>
            <a:r>
              <a:rPr lang="ko-KR" altLang="en-US" dirty="0" smtClean="0"/>
              <a:t>개의 </a:t>
            </a:r>
            <a:r>
              <a:rPr lang="ko-KR" altLang="en-US" dirty="0" err="1" smtClean="0"/>
              <a:t>평행법</a:t>
            </a:r>
            <a:r>
              <a:rPr lang="en-US" altLang="ko-KR" dirty="0" smtClean="0"/>
              <a:t>)</a:t>
            </a:r>
          </a:p>
          <a:p>
            <a:pPr lvl="1"/>
            <a:r>
              <a:rPr lang="ko-KR" altLang="en-US" dirty="0"/>
              <a:t>둘</a:t>
            </a:r>
            <a:r>
              <a:rPr lang="ko-KR" altLang="en-US" dirty="0" smtClean="0"/>
              <a:t>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동의적 </a:t>
            </a:r>
            <a:r>
              <a:rPr lang="ko-KR" altLang="en-US" dirty="0" err="1" smtClean="0"/>
              <a:t>평행법</a:t>
            </a:r>
            <a:endParaRPr lang="en-US" altLang="ko-KR" dirty="0" smtClean="0"/>
          </a:p>
          <a:p>
            <a:pPr lvl="2"/>
            <a:r>
              <a:rPr lang="ko-KR" altLang="en-US" dirty="0" smtClean="0">
                <a:solidFill>
                  <a:srgbClr val="0070C0"/>
                </a:solidFill>
              </a:rPr>
              <a:t>근본적으로 같은 의미의 내용을 다른 어휘를 통해 반복</a:t>
            </a:r>
            <a:r>
              <a:rPr lang="ko-KR" altLang="en-US" dirty="0" smtClean="0"/>
              <a:t>함으로 전하고자 하는 어떤 사실을 </a:t>
            </a:r>
            <a:r>
              <a:rPr lang="ko-KR" altLang="en-US" dirty="0" smtClean="0">
                <a:solidFill>
                  <a:srgbClr val="0070C0"/>
                </a:solidFill>
              </a:rPr>
              <a:t>강화</a:t>
            </a:r>
            <a:r>
              <a:rPr lang="ko-KR" altLang="en-US" dirty="0" smtClean="0"/>
              <a:t>시키는 것</a:t>
            </a:r>
            <a:r>
              <a:rPr lang="en-US" altLang="ko-KR" dirty="0" smtClean="0"/>
              <a:t>(17:4; 19:8)</a:t>
            </a:r>
          </a:p>
          <a:p>
            <a:pPr lvl="2"/>
            <a:r>
              <a:rPr lang="ko-KR" altLang="en-US" dirty="0" smtClean="0"/>
              <a:t>경우에 따라서는 부정문과 긍정문이 동시에 사용되지만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서로는 동일한 의미를 지니고 있을 뿐</a:t>
            </a:r>
            <a:r>
              <a:rPr lang="ko-KR" altLang="en-US" dirty="0"/>
              <a:t>임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9859768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잠언의 문학적 특성과 양식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평행법의 사용</a:t>
            </a:r>
            <a:r>
              <a:rPr lang="en-US" altLang="ko-KR" dirty="0" smtClean="0"/>
              <a:t>(3</a:t>
            </a:r>
            <a:r>
              <a:rPr lang="ko-KR" altLang="en-US" dirty="0" smtClean="0"/>
              <a:t>개의 </a:t>
            </a:r>
            <a:r>
              <a:rPr lang="ko-KR" altLang="en-US" dirty="0" err="1" smtClean="0"/>
              <a:t>평행법</a:t>
            </a:r>
            <a:r>
              <a:rPr lang="en-US" altLang="ko-KR" dirty="0" smtClean="0"/>
              <a:t>)</a:t>
            </a:r>
          </a:p>
          <a:p>
            <a:pPr lvl="1"/>
            <a:r>
              <a:rPr lang="ko-KR" altLang="en-US" dirty="0"/>
              <a:t>둘</a:t>
            </a:r>
            <a:r>
              <a:rPr lang="ko-KR" altLang="en-US" dirty="0" smtClean="0"/>
              <a:t>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동의적 </a:t>
            </a:r>
            <a:r>
              <a:rPr lang="ko-KR" altLang="en-US" dirty="0" err="1" smtClean="0"/>
              <a:t>평행법</a:t>
            </a:r>
            <a:endParaRPr lang="en-US" altLang="ko-KR" dirty="0" smtClean="0"/>
          </a:p>
          <a:p>
            <a:pPr marL="594360" lvl="2" indent="0">
              <a:buNone/>
            </a:pPr>
            <a:r>
              <a:rPr lang="en-US" altLang="ko-KR" dirty="0" smtClean="0">
                <a:solidFill>
                  <a:srgbClr val="00B050"/>
                </a:solidFill>
              </a:rPr>
              <a:t>“</a:t>
            </a:r>
            <a:r>
              <a:rPr lang="ko-KR" altLang="en-US" dirty="0" smtClean="0">
                <a:solidFill>
                  <a:srgbClr val="00B050"/>
                </a:solidFill>
              </a:rPr>
              <a:t>내 아들아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네 아비의 훈계를 들으며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 marL="594360" lvl="2" indent="0">
              <a:buNone/>
            </a:pPr>
            <a:r>
              <a:rPr lang="ko-KR" altLang="en-US" dirty="0" smtClean="0">
                <a:solidFill>
                  <a:srgbClr val="00B050"/>
                </a:solidFill>
              </a:rPr>
              <a:t>네 어미의 법을 떠나지 말라</a:t>
            </a:r>
            <a:r>
              <a:rPr lang="en-US" altLang="ko-KR" dirty="0" smtClean="0">
                <a:solidFill>
                  <a:srgbClr val="00B050"/>
                </a:solidFill>
              </a:rPr>
              <a:t>”(1:8)</a:t>
            </a:r>
          </a:p>
          <a:p>
            <a:pPr lvl="2"/>
            <a:r>
              <a:rPr lang="ko-KR" altLang="en-US" dirty="0" smtClean="0"/>
              <a:t>여기서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어머니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아버지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동일한 의미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‘</a:t>
            </a:r>
            <a:r>
              <a:rPr lang="ko-KR" altLang="en-US" dirty="0" smtClean="0"/>
              <a:t>법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자녀의 올바른 양육을 위한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훈계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의 또 다른 단어</a:t>
            </a:r>
            <a:endParaRPr lang="en-US" altLang="ko-KR" dirty="0" smtClean="0"/>
          </a:p>
          <a:p>
            <a:pPr lvl="3"/>
            <a:r>
              <a:rPr lang="ko-KR" altLang="en-US" dirty="0" smtClean="0">
                <a:solidFill>
                  <a:srgbClr val="0070C0"/>
                </a:solidFill>
              </a:rPr>
              <a:t>어머니의 법</a:t>
            </a:r>
            <a:r>
              <a:rPr lang="en-US" altLang="ko-KR" dirty="0" smtClean="0">
                <a:solidFill>
                  <a:srgbClr val="0070C0"/>
                </a:solidFill>
              </a:rPr>
              <a:t>(</a:t>
            </a:r>
            <a:r>
              <a:rPr lang="ko-KR" altLang="en-US" dirty="0" smtClean="0">
                <a:solidFill>
                  <a:srgbClr val="0070C0"/>
                </a:solidFill>
              </a:rPr>
              <a:t>훈계</a:t>
            </a:r>
            <a:r>
              <a:rPr lang="en-US" altLang="ko-KR" dirty="0" smtClean="0">
                <a:solidFill>
                  <a:srgbClr val="0070C0"/>
                </a:solidFill>
              </a:rPr>
              <a:t>)</a:t>
            </a:r>
            <a:r>
              <a:rPr lang="ko-KR" altLang="en-US" dirty="0" smtClean="0">
                <a:solidFill>
                  <a:srgbClr val="0070C0"/>
                </a:solidFill>
              </a:rPr>
              <a:t>과 아버지의 교훈이 평행을 이루고 있는 것</a:t>
            </a:r>
            <a:r>
              <a:rPr lang="ko-KR" altLang="en-US" dirty="0" smtClean="0"/>
              <a:t>은 </a:t>
            </a:r>
            <a:r>
              <a:rPr lang="ko-KR" altLang="en-US" dirty="0" err="1" smtClean="0"/>
              <a:t>애굽과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바벨론과</a:t>
            </a:r>
            <a:r>
              <a:rPr lang="ko-KR" altLang="en-US" dirty="0" smtClean="0"/>
              <a:t> 같은 고대 근동의 지혜문학에는 등장하지 않는 </a:t>
            </a:r>
            <a:r>
              <a:rPr lang="ko-KR" altLang="en-US" dirty="0" smtClean="0">
                <a:solidFill>
                  <a:srgbClr val="0070C0"/>
                </a:solidFill>
              </a:rPr>
              <a:t>독특한 현상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 lvl="2"/>
            <a:r>
              <a:rPr lang="en-US" altLang="ko-KR" dirty="0" smtClean="0"/>
              <a:t>‘</a:t>
            </a:r>
            <a:r>
              <a:rPr lang="ko-KR" altLang="en-US" dirty="0" smtClean="0"/>
              <a:t>떠나지 말라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‘(</a:t>
            </a:r>
            <a:r>
              <a:rPr lang="ko-KR" altLang="en-US" dirty="0" smtClean="0"/>
              <a:t>훈계를</a:t>
            </a:r>
            <a:r>
              <a:rPr lang="en-US" altLang="ko-KR" dirty="0" smtClean="0"/>
              <a:t>) </a:t>
            </a:r>
            <a:r>
              <a:rPr lang="ko-KR" altLang="en-US" dirty="0" smtClean="0"/>
              <a:t>들으며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의 적극적이고 실천적인 명령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0839434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잠언의 문학적 특성과 양식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평행법의 사용</a:t>
            </a:r>
            <a:r>
              <a:rPr lang="en-US" altLang="ko-KR" dirty="0" smtClean="0"/>
              <a:t>(3</a:t>
            </a:r>
            <a:r>
              <a:rPr lang="ko-KR" altLang="en-US" dirty="0" smtClean="0"/>
              <a:t>개의 </a:t>
            </a:r>
            <a:r>
              <a:rPr lang="ko-KR" altLang="en-US" dirty="0" err="1" smtClean="0"/>
              <a:t>평행법</a:t>
            </a:r>
            <a:r>
              <a:rPr lang="en-US" altLang="ko-KR" dirty="0" smtClean="0"/>
              <a:t>)</a:t>
            </a:r>
          </a:p>
          <a:p>
            <a:pPr lvl="1"/>
            <a:r>
              <a:rPr lang="ko-KR" altLang="en-US" dirty="0" smtClean="0"/>
              <a:t>셋째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점층적</a:t>
            </a:r>
            <a:r>
              <a:rPr lang="en-US" altLang="ko-KR" dirty="0" smtClean="0"/>
              <a:t>(</a:t>
            </a:r>
            <a:r>
              <a:rPr lang="ko-KR" altLang="en-US" dirty="0" smtClean="0"/>
              <a:t>점진적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평행법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동의적 내용이나 반의적 내용을 내포하지 않은 채 </a:t>
            </a:r>
            <a:r>
              <a:rPr lang="ko-KR" altLang="en-US" dirty="0" smtClean="0">
                <a:solidFill>
                  <a:srgbClr val="0070C0"/>
                </a:solidFill>
              </a:rPr>
              <a:t>앞의 내용을 계단 형식을 통해 </a:t>
            </a:r>
            <a:r>
              <a:rPr lang="ko-KR" altLang="en-US" dirty="0" err="1" smtClean="0">
                <a:solidFill>
                  <a:srgbClr val="0070C0"/>
                </a:solidFill>
              </a:rPr>
              <a:t>점층적으로</a:t>
            </a:r>
            <a:r>
              <a:rPr lang="ko-KR" altLang="en-US" dirty="0" smtClean="0">
                <a:solidFill>
                  <a:srgbClr val="0070C0"/>
                </a:solidFill>
              </a:rPr>
              <a:t> 강조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 lvl="2"/>
            <a:r>
              <a:rPr lang="ko-KR" altLang="en-US" dirty="0" smtClean="0"/>
              <a:t>두 번째 행이 격언의 </a:t>
            </a:r>
            <a:r>
              <a:rPr lang="ko-KR" altLang="en-US" dirty="0" smtClean="0">
                <a:solidFill>
                  <a:srgbClr val="0070C0"/>
                </a:solidFill>
              </a:rPr>
              <a:t>본질적인 의미</a:t>
            </a:r>
            <a:r>
              <a:rPr lang="ko-KR" altLang="en-US" dirty="0" smtClean="0"/>
              <a:t>를 구성</a:t>
            </a:r>
            <a:endParaRPr lang="en-US" altLang="ko-KR" dirty="0" smtClean="0"/>
          </a:p>
          <a:p>
            <a:pPr marL="594360" lvl="2" indent="0">
              <a:buNone/>
            </a:pPr>
            <a:r>
              <a:rPr lang="en-US" altLang="ko-KR" dirty="0" smtClean="0">
                <a:solidFill>
                  <a:srgbClr val="00B050"/>
                </a:solidFill>
              </a:rPr>
              <a:t>“</a:t>
            </a:r>
            <a:r>
              <a:rPr lang="ko-KR" altLang="en-US" dirty="0" smtClean="0">
                <a:solidFill>
                  <a:srgbClr val="00B050"/>
                </a:solidFill>
              </a:rPr>
              <a:t>그 이웃을 쳐서 거짓 증거하는 사람은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 marL="594360" lvl="2" indent="0">
              <a:buNone/>
            </a:pPr>
            <a:r>
              <a:rPr lang="ko-KR" altLang="en-US" dirty="0" smtClean="0">
                <a:solidFill>
                  <a:srgbClr val="00B050"/>
                </a:solidFill>
              </a:rPr>
              <a:t>방망이요 칼이요 뾰족한 살이니라</a:t>
            </a:r>
            <a:r>
              <a:rPr lang="en-US" altLang="ko-KR" dirty="0" smtClean="0">
                <a:solidFill>
                  <a:srgbClr val="00B050"/>
                </a:solidFill>
              </a:rPr>
              <a:t>”(25:18)</a:t>
            </a:r>
          </a:p>
          <a:p>
            <a:pPr lvl="2"/>
            <a:r>
              <a:rPr lang="ko-KR" altLang="en-US" dirty="0" smtClean="0"/>
              <a:t>거짓 증거의 무서운 결과가 세 가지의 살상용 무기로 비유됨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인간에게 치명적인 상해를 가져오는 무기의 순서로 나열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0274746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잠언의 문학적 특성과 양식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비교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일반적으로 </a:t>
            </a:r>
            <a:r>
              <a:rPr lang="en-US" altLang="ko-KR" dirty="0" smtClean="0">
                <a:solidFill>
                  <a:srgbClr val="0070C0"/>
                </a:solidFill>
              </a:rPr>
              <a:t>“~</a:t>
            </a:r>
            <a:r>
              <a:rPr lang="ko-KR" altLang="en-US" dirty="0" smtClean="0">
                <a:solidFill>
                  <a:srgbClr val="0070C0"/>
                </a:solidFill>
              </a:rPr>
              <a:t>보다 낫다</a:t>
            </a:r>
            <a:r>
              <a:rPr lang="en-US" altLang="ko-KR" dirty="0" smtClean="0">
                <a:solidFill>
                  <a:srgbClr val="0070C0"/>
                </a:solidFill>
              </a:rPr>
              <a:t>”</a:t>
            </a:r>
            <a:r>
              <a:rPr lang="ko-KR" altLang="en-US" dirty="0" smtClean="0"/>
              <a:t>라고 번역되는 히브리어 표현</a:t>
            </a:r>
            <a:r>
              <a:rPr lang="en-US" altLang="ko-KR" dirty="0" smtClean="0">
                <a:solidFill>
                  <a:srgbClr val="0070C0"/>
                </a:solidFill>
              </a:rPr>
              <a:t>(</a:t>
            </a:r>
            <a:r>
              <a:rPr lang="ko-KR" altLang="en-US" dirty="0" err="1" smtClean="0">
                <a:solidFill>
                  <a:srgbClr val="0070C0"/>
                </a:solidFill>
              </a:rPr>
              <a:t>토브</a:t>
            </a:r>
            <a:r>
              <a:rPr lang="ko-KR" altLang="en-US" dirty="0" smtClean="0">
                <a:solidFill>
                  <a:srgbClr val="0070C0"/>
                </a:solidFill>
              </a:rPr>
              <a:t> 민</a:t>
            </a:r>
            <a:r>
              <a:rPr lang="en-US" altLang="ko-KR" dirty="0" smtClean="0">
                <a:solidFill>
                  <a:srgbClr val="0070C0"/>
                </a:solidFill>
              </a:rPr>
              <a:t>)</a:t>
            </a:r>
            <a:r>
              <a:rPr lang="ko-KR" altLang="en-US" dirty="0" smtClean="0"/>
              <a:t>을 사용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제시된 두 예의 좋고 나쁨의 정도를 </a:t>
            </a:r>
            <a:r>
              <a:rPr lang="ko-KR" altLang="en-US" dirty="0" err="1" smtClean="0"/>
              <a:t>심사숙고하여</a:t>
            </a:r>
            <a:r>
              <a:rPr lang="ko-KR" altLang="en-US" dirty="0" smtClean="0"/>
              <a:t> 양자택일하라는 명령이 아니라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오히려 </a:t>
            </a:r>
            <a:r>
              <a:rPr lang="ko-KR" altLang="en-US" dirty="0" smtClean="0">
                <a:solidFill>
                  <a:srgbClr val="0070C0"/>
                </a:solidFill>
              </a:rPr>
              <a:t>한쪽을 나쁜 것으로 판정하고 다른 한쪽을 배타적으로 승인</a:t>
            </a:r>
            <a:r>
              <a:rPr lang="ko-KR" altLang="en-US" dirty="0" smtClean="0"/>
              <a:t>하려는 표현</a:t>
            </a:r>
            <a:endParaRPr lang="en-US" altLang="ko-KR" dirty="0" smtClean="0"/>
          </a:p>
          <a:p>
            <a:pPr marL="274320" lvl="1" indent="0">
              <a:buNone/>
            </a:pPr>
            <a:r>
              <a:rPr lang="en-US" altLang="ko-KR" dirty="0" smtClean="0">
                <a:solidFill>
                  <a:srgbClr val="00B050"/>
                </a:solidFill>
              </a:rPr>
              <a:t>“</a:t>
            </a:r>
            <a:r>
              <a:rPr lang="ko-KR" altLang="en-US" dirty="0" smtClean="0">
                <a:solidFill>
                  <a:srgbClr val="00B050"/>
                </a:solidFill>
              </a:rPr>
              <a:t>채소를 먹으며 서로 사랑하는 것이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 marL="274320" lvl="1" indent="0">
              <a:buNone/>
            </a:pPr>
            <a:r>
              <a:rPr lang="ko-KR" altLang="en-US" dirty="0" smtClean="0">
                <a:solidFill>
                  <a:srgbClr val="00B050"/>
                </a:solidFill>
              </a:rPr>
              <a:t>살진 소를 먹으며 서로 미워하는 것보다 나으니라</a:t>
            </a:r>
            <a:r>
              <a:rPr lang="en-US" altLang="ko-KR" dirty="0" smtClean="0">
                <a:solidFill>
                  <a:srgbClr val="00B050"/>
                </a:solidFill>
              </a:rPr>
              <a:t>”(15:17)</a:t>
            </a:r>
          </a:p>
          <a:p>
            <a:pPr lvl="1"/>
            <a:r>
              <a:rPr lang="ko-KR" altLang="en-US" dirty="0" smtClean="0"/>
              <a:t>첫째 경우를 </a:t>
            </a:r>
            <a:r>
              <a:rPr lang="ko-KR" altLang="en-US" dirty="0" smtClean="0">
                <a:solidFill>
                  <a:srgbClr val="0070C0"/>
                </a:solidFill>
              </a:rPr>
              <a:t>긍정적</a:t>
            </a:r>
            <a:r>
              <a:rPr lang="ko-KR" altLang="en-US" dirty="0" smtClean="0"/>
              <a:t>으로 평가하고 둘째 경우를 </a:t>
            </a:r>
            <a:r>
              <a:rPr lang="ko-KR" altLang="en-US" dirty="0" smtClean="0">
                <a:solidFill>
                  <a:srgbClr val="0070C0"/>
                </a:solidFill>
              </a:rPr>
              <a:t>부정적</a:t>
            </a:r>
            <a:r>
              <a:rPr lang="ko-KR" altLang="en-US" dirty="0" smtClean="0"/>
              <a:t>으로 평가함으로 서로의 의미를 </a:t>
            </a:r>
            <a:r>
              <a:rPr lang="ko-KR" altLang="en-US" dirty="0" smtClean="0">
                <a:solidFill>
                  <a:srgbClr val="0070C0"/>
                </a:solidFill>
              </a:rPr>
              <a:t>강하게 대조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 lvl="1"/>
            <a:r>
              <a:rPr lang="ko-KR" altLang="en-US" dirty="0" smtClean="0"/>
              <a:t>양자택일적 권면이 아니라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배타적 선택</a:t>
            </a:r>
            <a:r>
              <a:rPr lang="ko-KR" altLang="en-US" dirty="0" smtClean="0"/>
              <a:t>을 요구</a:t>
            </a:r>
            <a:endParaRPr lang="en-US" altLang="ko-KR" dirty="0" smtClean="0"/>
          </a:p>
          <a:p>
            <a:pPr lvl="1"/>
            <a:r>
              <a:rPr lang="en-US" altLang="ko-KR" dirty="0" smtClean="0">
                <a:solidFill>
                  <a:srgbClr val="0070C0"/>
                </a:solidFill>
              </a:rPr>
              <a:t>‘</a:t>
            </a:r>
            <a:r>
              <a:rPr lang="ko-KR" altLang="en-US" dirty="0" smtClean="0">
                <a:solidFill>
                  <a:srgbClr val="0070C0"/>
                </a:solidFill>
              </a:rPr>
              <a:t>하물며</a:t>
            </a:r>
            <a:r>
              <a:rPr lang="en-US" altLang="ko-KR" dirty="0" smtClean="0">
                <a:solidFill>
                  <a:srgbClr val="0070C0"/>
                </a:solidFill>
              </a:rPr>
              <a:t>’(</a:t>
            </a:r>
            <a:r>
              <a:rPr lang="ko-KR" altLang="en-US" dirty="0" err="1" smtClean="0">
                <a:solidFill>
                  <a:srgbClr val="0070C0"/>
                </a:solidFill>
              </a:rPr>
              <a:t>아프</a:t>
            </a:r>
            <a:r>
              <a:rPr lang="ko-KR" altLang="en-US" dirty="0" smtClean="0">
                <a:solidFill>
                  <a:srgbClr val="0070C0"/>
                </a:solidFill>
              </a:rPr>
              <a:t> 키</a:t>
            </a:r>
            <a:r>
              <a:rPr lang="en-US" altLang="ko-KR" dirty="0" smtClean="0">
                <a:solidFill>
                  <a:srgbClr val="0070C0"/>
                </a:solidFill>
              </a:rPr>
              <a:t>)</a:t>
            </a:r>
            <a:r>
              <a:rPr lang="ko-KR" altLang="en-US" dirty="0" smtClean="0"/>
              <a:t>는 제시된 두 경우의 가치를 훨씬 두드러지게 비교해 주기도 함</a:t>
            </a:r>
            <a:r>
              <a:rPr lang="en-US" altLang="ko-KR" dirty="0" smtClean="0"/>
              <a:t>(11:31; 15:11; 19:10)</a:t>
            </a:r>
          </a:p>
        </p:txBody>
      </p:sp>
    </p:spTree>
    <p:extLst>
      <p:ext uri="{BB962C8B-B14F-4D97-AF65-F5344CB8AC3E}">
        <p14:creationId xmlns:p14="http://schemas.microsoft.com/office/powerpoint/2010/main" val="10653054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잠언의 문학적 특성과 양식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권고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독자</a:t>
            </a:r>
            <a:r>
              <a:rPr lang="en-US" altLang="ko-KR" dirty="0" smtClean="0"/>
              <a:t>/</a:t>
            </a:r>
            <a:r>
              <a:rPr lang="ko-KR" altLang="en-US" dirty="0" smtClean="0"/>
              <a:t>청중에게 진술된 격언의 내용 중의 한쪽을 배타적으로 선택할 것을 위임하지 않고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오히려 </a:t>
            </a:r>
            <a:r>
              <a:rPr lang="ko-KR" altLang="en-US" dirty="0" smtClean="0">
                <a:solidFill>
                  <a:srgbClr val="0070C0"/>
                </a:solidFill>
              </a:rPr>
              <a:t>어떤 특정한 행위를 직접적으로 촉구</a:t>
            </a:r>
            <a:r>
              <a:rPr lang="ko-KR" altLang="en-US" dirty="0" smtClean="0"/>
              <a:t>하는 어법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주로 </a:t>
            </a:r>
            <a:r>
              <a:rPr lang="en-US" altLang="ko-KR" dirty="0" smtClean="0"/>
              <a:t>22:17-24:22(</a:t>
            </a:r>
            <a:r>
              <a:rPr lang="ko-KR" altLang="en-US" dirty="0" smtClean="0"/>
              <a:t>수집물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Ⅲ)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에 들어 있는데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애굽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지혜문학의 영향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을 받은 결과로 보임</a:t>
            </a:r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/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‘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왜냐하면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’(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키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이라는 이유를 설명하는 근거 구절을 동반하고 있거나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‘~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을 하지 않도록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’(</a:t>
            </a:r>
            <a:r>
              <a:rPr lang="ko-KR" altLang="en-US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펜</a:t>
            </a:r>
            <a:r>
              <a:rPr lang="en-US" altLang="ko-KR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이라는 표현을 덧붙이고 있음</a:t>
            </a:r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2"/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 단어들은 잘못될 수 있는 결과에 대한 강한 경고를 함축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5373118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잠언의 문학적 특성과 양식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권고</a:t>
            </a:r>
            <a:endParaRPr lang="en-US" altLang="ko-KR" dirty="0" smtClean="0"/>
          </a:p>
          <a:p>
            <a:pPr marL="274320" lvl="1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</a:rPr>
              <a:t>“</a:t>
            </a:r>
            <a:r>
              <a:rPr lang="ko-KR" altLang="en-US" sz="2000" dirty="0" smtClean="0">
                <a:solidFill>
                  <a:srgbClr val="00B050"/>
                </a:solidFill>
              </a:rPr>
              <a:t>너는 </a:t>
            </a:r>
            <a:r>
              <a:rPr lang="ko-KR" altLang="en-US" sz="2000" dirty="0" err="1" smtClean="0">
                <a:solidFill>
                  <a:srgbClr val="00B050"/>
                </a:solidFill>
              </a:rPr>
              <a:t>행악자들로</a:t>
            </a:r>
            <a:r>
              <a:rPr lang="ko-KR" altLang="en-US" sz="2000" dirty="0" smtClean="0">
                <a:solidFill>
                  <a:srgbClr val="00B050"/>
                </a:solidFill>
              </a:rPr>
              <a:t> 말미암아 분을 품지 말며</a:t>
            </a:r>
            <a:endParaRPr lang="en-US" altLang="ko-KR" sz="2000" dirty="0" smtClean="0">
              <a:solidFill>
                <a:srgbClr val="00B050"/>
              </a:solidFill>
            </a:endParaRPr>
          </a:p>
          <a:p>
            <a:pPr marL="274320" lvl="1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</a:rPr>
              <a:t>악인의 형통을 부러워하지 말라</a:t>
            </a:r>
            <a:endParaRPr lang="en-US" altLang="ko-KR" sz="2000" dirty="0" smtClean="0">
              <a:solidFill>
                <a:srgbClr val="00B050"/>
              </a:solidFill>
            </a:endParaRPr>
          </a:p>
          <a:p>
            <a:pPr marL="274320" lvl="1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</a:rPr>
              <a:t>대저</a:t>
            </a:r>
            <a:r>
              <a:rPr lang="en-US" altLang="ko-KR" sz="2000" dirty="0" smtClean="0">
                <a:solidFill>
                  <a:srgbClr val="00B050"/>
                </a:solidFill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</a:rPr>
              <a:t>키</a:t>
            </a:r>
            <a:r>
              <a:rPr lang="en-US" altLang="ko-KR" sz="2000" dirty="0" smtClean="0">
                <a:solidFill>
                  <a:srgbClr val="00B050"/>
                </a:solidFill>
              </a:rPr>
              <a:t>) </a:t>
            </a:r>
            <a:r>
              <a:rPr lang="ko-KR" altLang="en-US" sz="2000" dirty="0" err="1" smtClean="0">
                <a:solidFill>
                  <a:srgbClr val="00B050"/>
                </a:solidFill>
              </a:rPr>
              <a:t>행악자는</a:t>
            </a:r>
            <a:r>
              <a:rPr lang="ko-KR" altLang="en-US" sz="2000" dirty="0" smtClean="0">
                <a:solidFill>
                  <a:srgbClr val="00B050"/>
                </a:solidFill>
              </a:rPr>
              <a:t> 장래가 없겠고</a:t>
            </a:r>
            <a:endParaRPr lang="en-US" altLang="ko-KR" sz="2000" dirty="0" smtClean="0">
              <a:solidFill>
                <a:srgbClr val="00B050"/>
              </a:solidFill>
            </a:endParaRPr>
          </a:p>
          <a:p>
            <a:pPr marL="274320" lvl="1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</a:rPr>
              <a:t>악인의 등불은 꺼지리라</a:t>
            </a:r>
            <a:r>
              <a:rPr lang="en-US" altLang="ko-KR" sz="2000" dirty="0" smtClean="0">
                <a:solidFill>
                  <a:srgbClr val="00B050"/>
                </a:solidFill>
              </a:rPr>
              <a:t>”(24:19f.)</a:t>
            </a:r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경우에 따라서 </a:t>
            </a:r>
            <a:r>
              <a:rPr lang="en-US" altLang="ko-KR" dirty="0" smtClean="0">
                <a:solidFill>
                  <a:srgbClr val="0070C0"/>
                </a:solidFill>
              </a:rPr>
              <a:t>‘~</a:t>
            </a:r>
            <a:r>
              <a:rPr lang="ko-KR" altLang="en-US" dirty="0" smtClean="0">
                <a:solidFill>
                  <a:srgbClr val="0070C0"/>
                </a:solidFill>
              </a:rPr>
              <a:t>을 위하여</a:t>
            </a:r>
            <a:r>
              <a:rPr lang="en-US" altLang="ko-KR" dirty="0" smtClean="0">
                <a:solidFill>
                  <a:srgbClr val="0070C0"/>
                </a:solidFill>
              </a:rPr>
              <a:t>’(</a:t>
            </a:r>
            <a:r>
              <a:rPr lang="ko-KR" altLang="en-US" dirty="0" err="1" smtClean="0">
                <a:solidFill>
                  <a:srgbClr val="0070C0"/>
                </a:solidFill>
              </a:rPr>
              <a:t>러마안</a:t>
            </a:r>
            <a:r>
              <a:rPr lang="en-US" altLang="ko-KR" dirty="0" smtClean="0">
                <a:solidFill>
                  <a:srgbClr val="0070C0"/>
                </a:solidFill>
              </a:rPr>
              <a:t>)</a:t>
            </a:r>
            <a:r>
              <a:rPr lang="ko-KR" altLang="en-US" dirty="0" smtClean="0"/>
              <a:t>라는 단어를 동반하기도 하는데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이것은 권고 격언이 가져올 </a:t>
            </a:r>
            <a:r>
              <a:rPr lang="ko-KR" altLang="en-US" dirty="0" smtClean="0">
                <a:solidFill>
                  <a:srgbClr val="0070C0"/>
                </a:solidFill>
              </a:rPr>
              <a:t>긍정적 결과</a:t>
            </a:r>
            <a:r>
              <a:rPr lang="ko-KR" altLang="en-US" dirty="0" smtClean="0"/>
              <a:t>를 보여주려는 의도</a:t>
            </a:r>
            <a:r>
              <a:rPr lang="en-US" altLang="ko-KR" dirty="0" smtClean="0"/>
              <a:t>(19:20)</a:t>
            </a:r>
          </a:p>
          <a:p>
            <a:pPr lvl="1"/>
            <a:r>
              <a:rPr lang="ko-KR" altLang="en-US" dirty="0" smtClean="0"/>
              <a:t>권고 격언은 </a:t>
            </a:r>
            <a:r>
              <a:rPr lang="ko-KR" altLang="en-US" dirty="0" smtClean="0">
                <a:solidFill>
                  <a:srgbClr val="0070C0"/>
                </a:solidFill>
              </a:rPr>
              <a:t>선한 행위는 선한 결과를 낳고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악한 행위는 악한 결과를 낳는다</a:t>
            </a:r>
            <a:r>
              <a:rPr lang="ko-KR" altLang="en-US" dirty="0" smtClean="0"/>
              <a:t>는 소박한 진리를 강변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6331859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잠언의 문학적 특성과 양식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숫자 잠언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특히 </a:t>
            </a:r>
            <a:r>
              <a:rPr lang="en-US" altLang="ko-KR" dirty="0" smtClean="0"/>
              <a:t>6:16-19; 30:7-9,11-31</a:t>
            </a:r>
            <a:r>
              <a:rPr lang="ko-KR" altLang="en-US" dirty="0" smtClean="0"/>
              <a:t>에서 만날 수 있음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먼저 숫자가 칭해진 다음에 내용적인 열거가 뒤따름</a:t>
            </a:r>
            <a:endParaRPr lang="en-US" altLang="ko-KR" dirty="0" smtClean="0"/>
          </a:p>
          <a:p>
            <a:pPr lvl="1"/>
            <a:r>
              <a:rPr lang="ko-KR" altLang="en-US" dirty="0" smtClean="0">
                <a:solidFill>
                  <a:srgbClr val="0070C0"/>
                </a:solidFill>
              </a:rPr>
              <a:t>동일한 주제</a:t>
            </a:r>
            <a:r>
              <a:rPr lang="ko-KR" altLang="en-US" dirty="0" smtClean="0"/>
              <a:t> 안에서 </a:t>
            </a:r>
            <a:r>
              <a:rPr lang="ko-KR" altLang="en-US" dirty="0" smtClean="0">
                <a:solidFill>
                  <a:srgbClr val="0070C0"/>
                </a:solidFill>
              </a:rPr>
              <a:t>공통된 특징</a:t>
            </a:r>
            <a:r>
              <a:rPr lang="ko-KR" altLang="en-US" dirty="0" smtClean="0"/>
              <a:t>을 소유한 여러 가지 다양한 현상들이 </a:t>
            </a:r>
            <a:r>
              <a:rPr lang="ko-KR" altLang="en-US" dirty="0" smtClean="0">
                <a:solidFill>
                  <a:srgbClr val="0070C0"/>
                </a:solidFill>
              </a:rPr>
              <a:t>병행적</a:t>
            </a:r>
            <a:r>
              <a:rPr lang="ko-KR" altLang="en-US" dirty="0" smtClean="0"/>
              <a:t>으로 연결됨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마지막으로 </a:t>
            </a:r>
            <a:r>
              <a:rPr lang="ko-KR" altLang="en-US" dirty="0" smtClean="0">
                <a:solidFill>
                  <a:srgbClr val="0070C0"/>
                </a:solidFill>
              </a:rPr>
              <a:t>인간의 삶의 불가해한 현상</a:t>
            </a:r>
            <a:r>
              <a:rPr lang="ko-KR" altLang="en-US" dirty="0" smtClean="0"/>
              <a:t>을 해석하려고 시도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숫자 잠언의 </a:t>
            </a:r>
            <a:r>
              <a:rPr lang="ko-KR" altLang="en-US" dirty="0" smtClean="0">
                <a:solidFill>
                  <a:srgbClr val="0070C0"/>
                </a:solidFill>
              </a:rPr>
              <a:t>최종적인 관심의 대상은 인간</a:t>
            </a:r>
            <a:endParaRPr lang="en-US" altLang="ko-KR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631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들어가는 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잠언의 저자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잠언의 최종 편집자와 그 이전에 이루어진 몇몇 수집물들의 </a:t>
            </a:r>
            <a:r>
              <a:rPr lang="ko-KR" altLang="en-US" dirty="0" err="1" smtClean="0"/>
              <a:t>편찬자들은</a:t>
            </a:r>
            <a:r>
              <a:rPr lang="ko-KR" altLang="en-US" dirty="0" smtClean="0"/>
              <a:t> 잠언을 </a:t>
            </a:r>
            <a:r>
              <a:rPr lang="ko-KR" altLang="en-US" dirty="0" smtClean="0">
                <a:solidFill>
                  <a:srgbClr val="0070C0"/>
                </a:solidFill>
              </a:rPr>
              <a:t>솔로몬</a:t>
            </a:r>
            <a:r>
              <a:rPr lang="ko-KR" altLang="en-US" dirty="0" smtClean="0"/>
              <a:t>의 것으로 돌리려 했음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하지만 </a:t>
            </a:r>
            <a:r>
              <a:rPr lang="ko-KR" altLang="en-US" dirty="0" smtClean="0">
                <a:solidFill>
                  <a:srgbClr val="0070C0"/>
                </a:solidFill>
              </a:rPr>
              <a:t>현자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err="1" smtClean="0">
                <a:solidFill>
                  <a:srgbClr val="0070C0"/>
                </a:solidFill>
              </a:rPr>
              <a:t>야게의</a:t>
            </a:r>
            <a:r>
              <a:rPr lang="ko-KR" altLang="en-US" dirty="0" smtClean="0">
                <a:solidFill>
                  <a:srgbClr val="0070C0"/>
                </a:solidFill>
              </a:rPr>
              <a:t> 아들 아굴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err="1" smtClean="0">
                <a:solidFill>
                  <a:srgbClr val="0070C0"/>
                </a:solidFill>
              </a:rPr>
              <a:t>르무엘</a:t>
            </a:r>
            <a:r>
              <a:rPr lang="ko-KR" altLang="en-US" dirty="0" smtClean="0">
                <a:solidFill>
                  <a:srgbClr val="0070C0"/>
                </a:solidFill>
              </a:rPr>
              <a:t> 내지는 그의 모친</a:t>
            </a:r>
            <a:r>
              <a:rPr lang="ko-KR" altLang="en-US" dirty="0" smtClean="0"/>
              <a:t>이 잠언의 다른 저자들로 제시되고 있음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이것은 수많은 잠언의 수집과 편집이 </a:t>
            </a:r>
            <a:r>
              <a:rPr lang="ko-KR" altLang="en-US" dirty="0" smtClean="0">
                <a:solidFill>
                  <a:srgbClr val="0070C0"/>
                </a:solidFill>
              </a:rPr>
              <a:t>서로 다른 시대</a:t>
            </a:r>
            <a:r>
              <a:rPr lang="ko-KR" altLang="en-US" dirty="0" smtClean="0"/>
              <a:t>에 이루어졌음을 의미하는 것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805608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잠언의 문학적 특성과 양식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숫자 잠언</a:t>
            </a:r>
            <a:endParaRPr lang="en-US" altLang="ko-KR" dirty="0" smtClean="0"/>
          </a:p>
          <a:p>
            <a:pPr marL="274320" lvl="1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</a:rPr>
              <a:t>“</a:t>
            </a:r>
            <a:r>
              <a:rPr lang="ko-KR" altLang="en-US" sz="2000" dirty="0" smtClean="0">
                <a:solidFill>
                  <a:srgbClr val="00B050"/>
                </a:solidFill>
              </a:rPr>
              <a:t>내가 심히 </a:t>
            </a:r>
            <a:r>
              <a:rPr lang="ko-KR" altLang="en-US" sz="2000" dirty="0" err="1" smtClean="0">
                <a:solidFill>
                  <a:srgbClr val="00B050"/>
                </a:solidFill>
              </a:rPr>
              <a:t>기이히</a:t>
            </a:r>
            <a:r>
              <a:rPr lang="ko-KR" altLang="en-US" sz="2000" dirty="0" smtClean="0">
                <a:solidFill>
                  <a:srgbClr val="00B050"/>
                </a:solidFill>
              </a:rPr>
              <a:t> 여기고도</a:t>
            </a:r>
            <a:r>
              <a:rPr lang="en-US" altLang="ko-KR" sz="2000" dirty="0">
                <a:solidFill>
                  <a:srgbClr val="00B050"/>
                </a:solidFill>
              </a:rPr>
              <a:t> </a:t>
            </a:r>
            <a:r>
              <a:rPr lang="ko-KR" altLang="en-US" sz="2000" dirty="0" smtClean="0">
                <a:solidFill>
                  <a:srgbClr val="00B050"/>
                </a:solidFill>
              </a:rPr>
              <a:t>깨닫지 못하는 것</a:t>
            </a:r>
            <a:r>
              <a:rPr lang="en-US" altLang="ko-KR" sz="2000" dirty="0">
                <a:solidFill>
                  <a:srgbClr val="00B050"/>
                </a:solidFill>
              </a:rPr>
              <a:t> </a:t>
            </a:r>
            <a:r>
              <a:rPr lang="ko-KR" altLang="en-US" sz="2000" dirty="0" smtClean="0">
                <a:solidFill>
                  <a:srgbClr val="00B050"/>
                </a:solidFill>
              </a:rPr>
              <a:t>서넛이 있나니</a:t>
            </a:r>
            <a:endParaRPr lang="en-US" altLang="ko-KR" sz="2000" dirty="0" smtClean="0">
              <a:solidFill>
                <a:srgbClr val="00B050"/>
              </a:solidFill>
            </a:endParaRPr>
          </a:p>
          <a:p>
            <a:pPr marL="274320" lvl="1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</a:rPr>
              <a:t>곧 공중에 날아다니는 독수리의 자취와</a:t>
            </a:r>
            <a:endParaRPr lang="en-US" altLang="ko-KR" sz="2000" dirty="0" smtClean="0">
              <a:solidFill>
                <a:srgbClr val="00B050"/>
              </a:solidFill>
            </a:endParaRPr>
          </a:p>
          <a:p>
            <a:pPr marL="274320" lvl="1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</a:rPr>
              <a:t>반석위로 기어 다니는 뱀의 자취와</a:t>
            </a:r>
            <a:endParaRPr lang="en-US" altLang="ko-KR" sz="2000" dirty="0" smtClean="0">
              <a:solidFill>
                <a:srgbClr val="00B050"/>
              </a:solidFill>
            </a:endParaRPr>
          </a:p>
          <a:p>
            <a:pPr marL="274320" lvl="1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</a:rPr>
              <a:t>바다로 지나다니는 배의 자취와</a:t>
            </a:r>
            <a:endParaRPr lang="en-US" altLang="ko-KR" sz="2000" dirty="0" smtClean="0">
              <a:solidFill>
                <a:srgbClr val="00B050"/>
              </a:solidFill>
            </a:endParaRPr>
          </a:p>
          <a:p>
            <a:pPr marL="274320" lvl="1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</a:rPr>
              <a:t>남자가 여자와 함께 한 자취며</a:t>
            </a:r>
            <a:r>
              <a:rPr lang="en-US" altLang="ko-KR" sz="2000" dirty="0" smtClean="0">
                <a:solidFill>
                  <a:srgbClr val="00B050"/>
                </a:solidFill>
              </a:rPr>
              <a:t>”(30:18f.)</a:t>
            </a:r>
          </a:p>
          <a:p>
            <a:pPr lvl="1"/>
            <a:r>
              <a:rPr lang="ko-KR" altLang="en-US" dirty="0" smtClean="0"/>
              <a:t>어떤 도덕적 교훈들이 포함되어 있는 것이 아니라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수수께끼 같은 자연현상들</a:t>
            </a:r>
            <a:r>
              <a:rPr lang="ko-KR" altLang="en-US" dirty="0" smtClean="0"/>
              <a:t>이 하나로 연결됨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앞에 예시된 세 개의 예는 </a:t>
            </a:r>
            <a:r>
              <a:rPr lang="ko-KR" altLang="en-US" dirty="0" smtClean="0">
                <a:solidFill>
                  <a:srgbClr val="0070C0"/>
                </a:solidFill>
              </a:rPr>
              <a:t>동물과 자연 세계</a:t>
            </a:r>
            <a:r>
              <a:rPr lang="ko-KR" altLang="en-US" dirty="0" smtClean="0"/>
              <a:t>에서 만날 수 있는 </a:t>
            </a:r>
            <a:r>
              <a:rPr lang="ko-KR" altLang="en-US" dirty="0" smtClean="0">
                <a:solidFill>
                  <a:srgbClr val="0070C0"/>
                </a:solidFill>
              </a:rPr>
              <a:t>이동의 신비적 모습</a:t>
            </a:r>
            <a:r>
              <a:rPr lang="ko-KR" altLang="en-US" dirty="0" smtClean="0"/>
              <a:t>을 보여줌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아무런 흔적도 남기지 않음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이와 마찬가지로 </a:t>
            </a:r>
            <a:r>
              <a:rPr lang="ko-KR" altLang="en-US" dirty="0" smtClean="0">
                <a:solidFill>
                  <a:srgbClr val="0070C0"/>
                </a:solidFill>
              </a:rPr>
              <a:t>남녀 사이의 사랑은 불가사의한 사건</a:t>
            </a:r>
            <a:r>
              <a:rPr lang="ko-KR" altLang="en-US" dirty="0" smtClean="0"/>
              <a:t>에 속한다는 것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660643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잠언의 문학적 특성과 양식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유비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일반적으로 히브리어 전치사 </a:t>
            </a:r>
            <a:r>
              <a:rPr lang="en-US" altLang="ko-KR" dirty="0" smtClean="0">
                <a:solidFill>
                  <a:srgbClr val="0070C0"/>
                </a:solidFill>
              </a:rPr>
              <a:t>‘~</a:t>
            </a:r>
            <a:r>
              <a:rPr lang="ko-KR" altLang="en-US" dirty="0" smtClean="0">
                <a:solidFill>
                  <a:srgbClr val="0070C0"/>
                </a:solidFill>
              </a:rPr>
              <a:t>같이</a:t>
            </a:r>
            <a:r>
              <a:rPr lang="en-US" altLang="ko-KR" dirty="0" smtClean="0">
                <a:solidFill>
                  <a:srgbClr val="0070C0"/>
                </a:solidFill>
              </a:rPr>
              <a:t>/</a:t>
            </a:r>
            <a:r>
              <a:rPr lang="ko-KR" altLang="en-US" dirty="0" smtClean="0">
                <a:solidFill>
                  <a:srgbClr val="0070C0"/>
                </a:solidFill>
              </a:rPr>
              <a:t>처럼</a:t>
            </a:r>
            <a:r>
              <a:rPr lang="en-US" altLang="ko-KR" dirty="0" smtClean="0">
                <a:solidFill>
                  <a:srgbClr val="0070C0"/>
                </a:solidFill>
              </a:rPr>
              <a:t>’(</a:t>
            </a:r>
            <a:r>
              <a:rPr lang="ko-KR" altLang="en-US" dirty="0" smtClean="0">
                <a:solidFill>
                  <a:srgbClr val="0070C0"/>
                </a:solidFill>
              </a:rPr>
              <a:t>커</a:t>
            </a:r>
            <a:r>
              <a:rPr lang="en-US" altLang="ko-KR" dirty="0" smtClean="0">
                <a:solidFill>
                  <a:srgbClr val="0070C0"/>
                </a:solidFill>
              </a:rPr>
              <a:t>)</a:t>
            </a:r>
            <a:r>
              <a:rPr lang="ko-KR" altLang="en-US" dirty="0" smtClean="0"/>
              <a:t>을 사용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이 단어는 자연 세계에서 일어나는 현상과 인간 세계에서 일어나는 현상을 서로 긴밀히 연결시킴</a:t>
            </a:r>
            <a:r>
              <a:rPr lang="en-US" altLang="ko-KR" dirty="0" smtClean="0"/>
              <a:t>(25:3; 26:14)</a:t>
            </a:r>
          </a:p>
          <a:p>
            <a:pPr lvl="1"/>
            <a:r>
              <a:rPr lang="ko-KR" altLang="en-US" dirty="0" smtClean="0"/>
              <a:t>강조하려는 내용은 </a:t>
            </a:r>
            <a:r>
              <a:rPr lang="ko-KR" altLang="en-US" dirty="0" smtClean="0">
                <a:solidFill>
                  <a:srgbClr val="0070C0"/>
                </a:solidFill>
              </a:rPr>
              <a:t>결론 부분</a:t>
            </a:r>
            <a:r>
              <a:rPr lang="ko-KR" altLang="en-US" dirty="0" smtClean="0"/>
              <a:t>에 있음</a:t>
            </a:r>
            <a:endParaRPr lang="en-US" altLang="ko-KR" dirty="0" smtClean="0"/>
          </a:p>
          <a:p>
            <a:pPr marL="274320" lvl="1" indent="0">
              <a:buNone/>
            </a:pPr>
            <a:r>
              <a:rPr lang="en-US" altLang="ko-KR" dirty="0" smtClean="0">
                <a:solidFill>
                  <a:srgbClr val="00B050"/>
                </a:solidFill>
              </a:rPr>
              <a:t>“</a:t>
            </a:r>
            <a:r>
              <a:rPr lang="ko-KR" altLang="en-US" dirty="0" smtClean="0">
                <a:solidFill>
                  <a:srgbClr val="00B050"/>
                </a:solidFill>
              </a:rPr>
              <a:t>개가 그 토한 것을 도로 먹는 것같이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 marL="274320" lvl="1" indent="0">
              <a:buNone/>
            </a:pPr>
            <a:r>
              <a:rPr lang="ko-KR" altLang="en-US" dirty="0" smtClean="0">
                <a:solidFill>
                  <a:srgbClr val="00B050"/>
                </a:solidFill>
              </a:rPr>
              <a:t>미련한 자는 그 미련한 것을 거듭 행하느니라</a:t>
            </a:r>
            <a:r>
              <a:rPr lang="en-US" altLang="ko-KR" dirty="0" smtClean="0">
                <a:solidFill>
                  <a:srgbClr val="00B050"/>
                </a:solidFill>
              </a:rPr>
              <a:t>”(26:11)</a:t>
            </a:r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유비는 인간의 삶에 공통적으로 적용되고 있는 </a:t>
            </a:r>
            <a:r>
              <a:rPr lang="ko-KR" altLang="en-US" dirty="0" smtClean="0">
                <a:solidFill>
                  <a:srgbClr val="0070C0"/>
                </a:solidFill>
              </a:rPr>
              <a:t>범세계적 질서</a:t>
            </a:r>
            <a:r>
              <a:rPr lang="ko-KR" altLang="en-US" dirty="0" smtClean="0"/>
              <a:t>를 증언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4923549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잠언의 문학적 특성과 양식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동일 유형의 그룹화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형식적으로 볼 때 동일한 성격을 지닌 격언들이 결합되어 그룹을 형성하고 있는 경우가 있음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같은 </a:t>
            </a:r>
            <a:r>
              <a:rPr lang="ko-KR" altLang="en-US" dirty="0" smtClean="0">
                <a:solidFill>
                  <a:srgbClr val="0070C0"/>
                </a:solidFill>
              </a:rPr>
              <a:t>히브리어 알파벳이나 단어</a:t>
            </a:r>
            <a:r>
              <a:rPr lang="ko-KR" altLang="en-US" dirty="0" smtClean="0"/>
              <a:t>로 시작하거나 </a:t>
            </a:r>
            <a:r>
              <a:rPr lang="ko-KR" altLang="en-US" dirty="0" smtClean="0">
                <a:solidFill>
                  <a:srgbClr val="0070C0"/>
                </a:solidFill>
              </a:rPr>
              <a:t>동일한 문법이나 주요 개념</a:t>
            </a:r>
            <a:r>
              <a:rPr lang="ko-KR" altLang="en-US" dirty="0" smtClean="0"/>
              <a:t>을 반복하여 사용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동일 유형의 그룹화 작업은 지혜 격언들의 삶의 자리를 단지 지혜 학교나 관리들의 교육 현장 안에서만 찾을 수 있는 것이 아니라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격언들은 이미 </a:t>
            </a:r>
            <a:r>
              <a:rPr lang="ko-KR" altLang="en-US" dirty="0" smtClean="0">
                <a:solidFill>
                  <a:srgbClr val="0070C0"/>
                </a:solidFill>
              </a:rPr>
              <a:t>대중들의 깊숙한 삶의 현장</a:t>
            </a:r>
            <a:r>
              <a:rPr lang="ko-KR" altLang="en-US" dirty="0" smtClean="0"/>
              <a:t>으로 밀치고 들어가 있었음을 시사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왜냐하면 유형별로 그룹화 된 격언들은 </a:t>
            </a:r>
            <a:r>
              <a:rPr lang="ko-KR" altLang="en-US" dirty="0" smtClean="0">
                <a:solidFill>
                  <a:srgbClr val="0070C0"/>
                </a:solidFill>
              </a:rPr>
              <a:t>사람들을 교육시키는 데 매우 유용</a:t>
            </a:r>
            <a:r>
              <a:rPr lang="ko-KR" altLang="en-US" dirty="0" smtClean="0"/>
              <a:t>하게 사용될 수 있었기 때문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592156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잠언의 문학적 특성과 양식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축복의 말씀</a:t>
            </a:r>
            <a:endParaRPr lang="en-US" altLang="ko-KR" dirty="0" smtClean="0"/>
          </a:p>
          <a:p>
            <a:pPr lvl="1"/>
            <a:r>
              <a:rPr lang="ko-KR" altLang="en-US" dirty="0" smtClean="0">
                <a:solidFill>
                  <a:srgbClr val="0070C0"/>
                </a:solidFill>
              </a:rPr>
              <a:t>의롭고 지혜로운 삶을 살아가는 자들에게 축복이 임할 것</a:t>
            </a:r>
            <a:r>
              <a:rPr lang="ko-KR" altLang="en-US" dirty="0" smtClean="0"/>
              <a:t>이라는 선언으로 끝을 맺는 유형</a:t>
            </a:r>
            <a:endParaRPr lang="en-US" altLang="ko-KR" dirty="0"/>
          </a:p>
          <a:p>
            <a:pPr lvl="1"/>
            <a:r>
              <a:rPr lang="ko-KR" altLang="en-US" dirty="0" smtClean="0"/>
              <a:t>히브리어 단어 </a:t>
            </a:r>
            <a:r>
              <a:rPr lang="en-US" altLang="ko-KR" dirty="0" smtClean="0">
                <a:solidFill>
                  <a:srgbClr val="0070C0"/>
                </a:solidFill>
              </a:rPr>
              <a:t>‘</a:t>
            </a:r>
            <a:r>
              <a:rPr lang="ko-KR" altLang="en-US" dirty="0" smtClean="0">
                <a:solidFill>
                  <a:srgbClr val="0070C0"/>
                </a:solidFill>
              </a:rPr>
              <a:t>복</a:t>
            </a:r>
            <a:r>
              <a:rPr lang="en-US" altLang="ko-KR" dirty="0" smtClean="0">
                <a:solidFill>
                  <a:srgbClr val="0070C0"/>
                </a:solidFill>
              </a:rPr>
              <a:t>’(</a:t>
            </a:r>
            <a:r>
              <a:rPr lang="ko-KR" altLang="en-US" dirty="0" err="1" smtClean="0">
                <a:solidFill>
                  <a:srgbClr val="0070C0"/>
                </a:solidFill>
              </a:rPr>
              <a:t>아쉬레</a:t>
            </a:r>
            <a:r>
              <a:rPr lang="en-US" altLang="ko-KR" dirty="0" smtClean="0">
                <a:solidFill>
                  <a:srgbClr val="0070C0"/>
                </a:solidFill>
              </a:rPr>
              <a:t>)</a:t>
            </a:r>
            <a:r>
              <a:rPr lang="ko-KR" altLang="en-US" dirty="0" smtClean="0"/>
              <a:t>을 사용하여 지혜로운 자들과 의로운 자들이 지상에서 맛보는 천상의 축복을 찬양</a:t>
            </a:r>
            <a:endParaRPr lang="en-US" altLang="ko-KR" dirty="0" smtClean="0"/>
          </a:p>
          <a:p>
            <a:pPr marL="274320" lvl="1" indent="0">
              <a:buNone/>
            </a:pPr>
            <a:r>
              <a:rPr lang="en-US" altLang="ko-KR" dirty="0" smtClean="0">
                <a:solidFill>
                  <a:srgbClr val="00B050"/>
                </a:solidFill>
              </a:rPr>
              <a:t>“</a:t>
            </a:r>
            <a:r>
              <a:rPr lang="ko-KR" altLang="en-US" dirty="0" smtClean="0">
                <a:solidFill>
                  <a:srgbClr val="00B050"/>
                </a:solidFill>
              </a:rPr>
              <a:t>지혜를 얻은 자와 명철을 얻은 자는 복이 있나니</a:t>
            </a:r>
            <a:r>
              <a:rPr lang="en-US" altLang="ko-KR" dirty="0" smtClean="0">
                <a:solidFill>
                  <a:srgbClr val="00B050"/>
                </a:solidFill>
              </a:rPr>
              <a:t>”(3:13)</a:t>
            </a:r>
          </a:p>
          <a:p>
            <a:pPr lvl="1"/>
            <a:endParaRPr lang="en-US" altLang="ko-KR" dirty="0" smtClean="0"/>
          </a:p>
          <a:p>
            <a:pPr lvl="1"/>
            <a:r>
              <a:rPr lang="ko-KR" altLang="en-US" dirty="0" smtClean="0"/>
              <a:t>지혜를 듣고</a:t>
            </a:r>
            <a:r>
              <a:rPr lang="en-US" altLang="ko-KR" dirty="0" smtClean="0"/>
              <a:t>(8:34), </a:t>
            </a:r>
            <a:r>
              <a:rPr lang="ko-KR" altLang="en-US" dirty="0" smtClean="0"/>
              <a:t>빈곤한 자를 불쌍히 여기고</a:t>
            </a:r>
            <a:r>
              <a:rPr lang="en-US" altLang="ko-KR" dirty="0" smtClean="0"/>
              <a:t>(14:21), </a:t>
            </a:r>
            <a:r>
              <a:rPr lang="ko-KR" altLang="en-US" dirty="0" smtClean="0"/>
              <a:t>야훼를 의지하고</a:t>
            </a:r>
            <a:r>
              <a:rPr lang="en-US" altLang="ko-KR" dirty="0" smtClean="0"/>
              <a:t>(16:20), </a:t>
            </a:r>
            <a:r>
              <a:rPr lang="ko-KR" altLang="en-US" dirty="0" smtClean="0"/>
              <a:t>경외하는 마음을 가지고</a:t>
            </a:r>
            <a:r>
              <a:rPr lang="en-US" altLang="ko-KR" dirty="0" smtClean="0"/>
              <a:t>(28:14), </a:t>
            </a:r>
            <a:r>
              <a:rPr lang="ko-KR" altLang="en-US" dirty="0" smtClean="0"/>
              <a:t>율법을 지키는 자</a:t>
            </a:r>
            <a:r>
              <a:rPr lang="en-US" altLang="ko-KR" dirty="0" smtClean="0"/>
              <a:t>(29:18)</a:t>
            </a:r>
            <a:r>
              <a:rPr lang="ko-KR" altLang="en-US" dirty="0" smtClean="0"/>
              <a:t>들에게 </a:t>
            </a:r>
            <a:r>
              <a:rPr lang="ko-KR" altLang="en-US" dirty="0" smtClean="0">
                <a:solidFill>
                  <a:srgbClr val="0070C0"/>
                </a:solidFill>
              </a:rPr>
              <a:t>지상에서의 행복과 안녕을 약속</a:t>
            </a:r>
            <a:r>
              <a:rPr lang="ko-KR" altLang="en-US" dirty="0" smtClean="0"/>
              <a:t>하고 있는 것</a:t>
            </a:r>
            <a:endParaRPr lang="en-US" altLang="ko-KR" dirty="0" smtClean="0"/>
          </a:p>
          <a:p>
            <a:pPr lvl="1"/>
            <a:r>
              <a:rPr lang="ko-KR" altLang="en-US" dirty="0" smtClean="0">
                <a:solidFill>
                  <a:srgbClr val="0070C0"/>
                </a:solidFill>
              </a:rPr>
              <a:t>인간의 행위</a:t>
            </a:r>
            <a:r>
              <a:rPr lang="ko-KR" altLang="en-US" dirty="0" smtClean="0"/>
              <a:t>와 그 행위의 </a:t>
            </a:r>
            <a:r>
              <a:rPr lang="ko-KR" altLang="en-US" dirty="0" smtClean="0">
                <a:solidFill>
                  <a:srgbClr val="0070C0"/>
                </a:solidFill>
              </a:rPr>
              <a:t>직접적인 결과</a:t>
            </a:r>
            <a:r>
              <a:rPr lang="ko-KR" altLang="en-US" dirty="0" smtClean="0"/>
              <a:t>를 증언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독자</a:t>
            </a:r>
            <a:r>
              <a:rPr lang="en-US" altLang="ko-KR" dirty="0" smtClean="0"/>
              <a:t>/</a:t>
            </a:r>
            <a:r>
              <a:rPr lang="ko-KR" altLang="en-US" dirty="0" smtClean="0"/>
              <a:t>청중들의 </a:t>
            </a:r>
            <a:r>
              <a:rPr lang="ko-KR" altLang="en-US" dirty="0" smtClean="0">
                <a:solidFill>
                  <a:srgbClr val="0070C0"/>
                </a:solidFill>
              </a:rPr>
              <a:t>의로운 행위</a:t>
            </a:r>
            <a:r>
              <a:rPr lang="ko-KR" altLang="en-US" dirty="0" smtClean="0"/>
              <a:t>에 강력한 영향을 주려는 의도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7986880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잠언의 문학적 특성과 양식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축복의 말씀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때때로 </a:t>
            </a:r>
            <a:r>
              <a:rPr lang="ko-KR" altLang="en-US" dirty="0" smtClean="0">
                <a:solidFill>
                  <a:srgbClr val="0070C0"/>
                </a:solidFill>
              </a:rPr>
              <a:t>대조 문장</a:t>
            </a:r>
            <a:r>
              <a:rPr lang="ko-KR" altLang="en-US" dirty="0" smtClean="0"/>
              <a:t>을 동반하기도 함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이때 문장은 강한 부정적 결과를 함축하고 있는 히브리어 감탄사 </a:t>
            </a:r>
            <a:r>
              <a:rPr lang="en-US" altLang="ko-KR" dirty="0" smtClean="0">
                <a:solidFill>
                  <a:srgbClr val="0070C0"/>
                </a:solidFill>
              </a:rPr>
              <a:t>‘</a:t>
            </a:r>
            <a:r>
              <a:rPr lang="ko-KR" altLang="en-US" dirty="0" smtClean="0">
                <a:solidFill>
                  <a:srgbClr val="0070C0"/>
                </a:solidFill>
              </a:rPr>
              <a:t>오이</a:t>
            </a:r>
            <a:r>
              <a:rPr lang="en-US" altLang="ko-KR" dirty="0" smtClean="0">
                <a:solidFill>
                  <a:srgbClr val="0070C0"/>
                </a:solidFill>
              </a:rPr>
              <a:t>’(</a:t>
            </a:r>
            <a:r>
              <a:rPr lang="ko-KR" altLang="en-US" dirty="0" smtClean="0">
                <a:solidFill>
                  <a:srgbClr val="0070C0"/>
                </a:solidFill>
              </a:rPr>
              <a:t>화로다</a:t>
            </a:r>
            <a:r>
              <a:rPr lang="en-US" altLang="ko-KR" dirty="0" smtClean="0">
                <a:solidFill>
                  <a:srgbClr val="0070C0"/>
                </a:solidFill>
              </a:rPr>
              <a:t>)</a:t>
            </a:r>
            <a:r>
              <a:rPr lang="ko-KR" altLang="en-US" dirty="0" smtClean="0"/>
              <a:t>를 사용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애굽의</a:t>
            </a:r>
            <a:r>
              <a:rPr lang="ko-KR" altLang="en-US" dirty="0" smtClean="0"/>
              <a:t> 지혜문학에서도 이러한 방식의 대조 문장이 매우 자주 사용되었다는 사실이 심도 있는 연구를 통해 이미 증명됨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산상수훈의 축복의 말씀처럼 현재보다는 훨씬 더 미래를 향하고 있는 것으로 보아야 함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9844639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나가는 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잠언은 이스라엘 역사가 진행되는 </a:t>
            </a:r>
            <a:r>
              <a:rPr lang="ko-KR" altLang="en-US" dirty="0" smtClean="0">
                <a:solidFill>
                  <a:srgbClr val="0070C0"/>
                </a:solidFill>
              </a:rPr>
              <a:t>방대한 시간적 흐름 속</a:t>
            </a:r>
            <a:r>
              <a:rPr lang="ko-KR" altLang="en-US" dirty="0" smtClean="0"/>
              <a:t>에서 </a:t>
            </a:r>
            <a:r>
              <a:rPr lang="ko-KR" altLang="en-US" dirty="0" smtClean="0">
                <a:solidFill>
                  <a:srgbClr val="0070C0"/>
                </a:solidFill>
              </a:rPr>
              <a:t>고대 근동의 지혜문학</a:t>
            </a:r>
            <a:r>
              <a:rPr lang="ko-KR" altLang="en-US" dirty="0" smtClean="0"/>
              <a:t>의 영향을 받고 탄생과 전승과 결합과 </a:t>
            </a:r>
            <a:r>
              <a:rPr lang="ko-KR" altLang="en-US" dirty="0" smtClean="0">
                <a:solidFill>
                  <a:srgbClr val="0070C0"/>
                </a:solidFill>
              </a:rPr>
              <a:t>신학적 편집</a:t>
            </a:r>
            <a:r>
              <a:rPr lang="ko-KR" altLang="en-US" dirty="0" smtClean="0"/>
              <a:t>의 과정을 거친 후에 탄생된 격언들의 </a:t>
            </a:r>
            <a:r>
              <a:rPr lang="ko-KR" altLang="en-US" dirty="0" smtClean="0">
                <a:solidFill>
                  <a:srgbClr val="0070C0"/>
                </a:solidFill>
              </a:rPr>
              <a:t>거대한 수집물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r>
              <a:rPr lang="ko-KR" altLang="en-US" dirty="0" smtClean="0"/>
              <a:t>그러므로 잠언은 </a:t>
            </a:r>
            <a:r>
              <a:rPr lang="ko-KR" altLang="en-US" dirty="0" smtClean="0">
                <a:solidFill>
                  <a:srgbClr val="0070C0"/>
                </a:solidFill>
              </a:rPr>
              <a:t>다양한 문학 양식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서로 다른 시대적 배경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때로는 대립적이거나 상이한 지혜 격언의 내용</a:t>
            </a:r>
            <a:r>
              <a:rPr lang="ko-KR" altLang="en-US" dirty="0" smtClean="0"/>
              <a:t>을 담게 됨</a:t>
            </a:r>
            <a:endParaRPr lang="en-US" altLang="ko-KR" dirty="0" smtClean="0"/>
          </a:p>
          <a:p>
            <a:r>
              <a:rPr lang="ko-KR" altLang="en-US" dirty="0" smtClean="0"/>
              <a:t>독자들은 잠언이 이러한 역동적이고 복합적인 성격을 가지고 있다는 사실을 전제할 때 비로소 이 책을 올바르게 이해할 수 있을 것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81625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들어가는 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현재의 잠언은</a:t>
            </a:r>
            <a:endParaRPr lang="en-US" altLang="ko-KR" dirty="0" smtClean="0"/>
          </a:p>
          <a:p>
            <a:pPr lvl="1"/>
            <a:r>
              <a:rPr lang="ko-KR" altLang="en-US" dirty="0" smtClean="0">
                <a:solidFill>
                  <a:srgbClr val="0070C0"/>
                </a:solidFill>
              </a:rPr>
              <a:t>오랜 동안의 성장과정</a:t>
            </a:r>
            <a:r>
              <a:rPr lang="ko-KR" altLang="en-US" dirty="0" smtClean="0"/>
              <a:t>을 거쳐</a:t>
            </a:r>
            <a:endParaRPr lang="en-US" altLang="ko-KR" dirty="0" smtClean="0"/>
          </a:p>
          <a:p>
            <a:pPr lvl="1"/>
            <a:r>
              <a:rPr lang="ko-KR" altLang="en-US" dirty="0" smtClean="0">
                <a:solidFill>
                  <a:srgbClr val="0070C0"/>
                </a:solidFill>
              </a:rPr>
              <a:t>늦은 포로 후기 시대</a:t>
            </a:r>
            <a:r>
              <a:rPr lang="ko-KR" altLang="en-US" dirty="0" smtClean="0"/>
              <a:t>에 가서야 비로소 완성된</a:t>
            </a:r>
            <a:endParaRPr lang="en-US" altLang="ko-KR" dirty="0" smtClean="0"/>
          </a:p>
          <a:p>
            <a:pPr lvl="1"/>
            <a:r>
              <a:rPr lang="ko-KR" altLang="en-US" dirty="0" smtClean="0">
                <a:solidFill>
                  <a:srgbClr val="0070C0"/>
                </a:solidFill>
              </a:rPr>
              <a:t>서로 다른 수집물들의 결합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 lvl="1"/>
            <a:endParaRPr lang="en-US" altLang="ko-KR" dirty="0"/>
          </a:p>
          <a:p>
            <a:pPr lvl="1"/>
            <a:r>
              <a:rPr lang="ko-KR" altLang="en-US" dirty="0" smtClean="0"/>
              <a:t>가장 늦게 수집되고 편찬된 부분 </a:t>
            </a:r>
            <a:r>
              <a:rPr lang="en-US" altLang="ko-KR" dirty="0" smtClean="0"/>
              <a:t>: 1-9</a:t>
            </a:r>
            <a:r>
              <a:rPr lang="ko-KR" altLang="en-US" dirty="0" smtClean="0"/>
              <a:t>장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두 줄로 구성된 짧은 격언들</a:t>
            </a:r>
            <a:r>
              <a:rPr lang="en-US" altLang="ko-KR" dirty="0" smtClean="0"/>
              <a:t>(10-31</a:t>
            </a:r>
            <a:r>
              <a:rPr lang="ko-KR" altLang="en-US" dirty="0" smtClean="0"/>
              <a:t>장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 긴 시의 형태로 된 격언들</a:t>
            </a:r>
            <a:r>
              <a:rPr lang="en-US" altLang="ko-KR" dirty="0" smtClean="0"/>
              <a:t>(1-9</a:t>
            </a:r>
            <a:r>
              <a:rPr lang="ko-KR" altLang="en-US" dirty="0" smtClean="0"/>
              <a:t>장</a:t>
            </a:r>
            <a:r>
              <a:rPr lang="en-US" altLang="ko-KR" dirty="0" smtClean="0"/>
              <a:t>)</a:t>
            </a:r>
            <a:r>
              <a:rPr lang="ko-KR" altLang="en-US" dirty="0" smtClean="0"/>
              <a:t>보다 오래된 것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2626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잠언의 수집과 최종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잠언은 전체적으로 볼 때 서로 다른 본문들을 모아 놓은 </a:t>
            </a:r>
            <a:r>
              <a:rPr lang="ko-KR" altLang="en-US" dirty="0" smtClean="0">
                <a:solidFill>
                  <a:srgbClr val="0070C0"/>
                </a:solidFill>
              </a:rPr>
              <a:t>커다란 수집물</a:t>
            </a:r>
            <a:r>
              <a:rPr lang="ko-KR" altLang="en-US" dirty="0" smtClean="0"/>
              <a:t>의 성격을 지님</a:t>
            </a:r>
            <a:endParaRPr lang="en-US" altLang="ko-KR" dirty="0" smtClean="0"/>
          </a:p>
          <a:p>
            <a:r>
              <a:rPr lang="ko-KR" altLang="en-US" dirty="0" smtClean="0"/>
              <a:t>그러므로 한 명의 저자에 의한 것이 아니라 </a:t>
            </a:r>
            <a:r>
              <a:rPr lang="ko-KR" altLang="en-US" dirty="0" smtClean="0">
                <a:solidFill>
                  <a:srgbClr val="0070C0"/>
                </a:solidFill>
              </a:rPr>
              <a:t>한 명의 편집자</a:t>
            </a:r>
            <a:r>
              <a:rPr lang="ko-KR" altLang="en-US" dirty="0" smtClean="0"/>
              <a:t>에 의한 것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잠언이 주제상의 통일성을 이루지 못하고 있다는 것은 </a:t>
            </a:r>
            <a:r>
              <a:rPr lang="ko-KR" altLang="en-US" dirty="0" smtClean="0">
                <a:solidFill>
                  <a:srgbClr val="0070C0"/>
                </a:solidFill>
              </a:rPr>
              <a:t>매우 오랜 기간 동안의 수집과 편집의 역사</a:t>
            </a:r>
            <a:r>
              <a:rPr lang="ko-KR" altLang="en-US" dirty="0" smtClean="0"/>
              <a:t>가 있었다는 것</a:t>
            </a:r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68724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잠언의 수집과 최종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잠언의 최종 편집은 </a:t>
            </a:r>
            <a:r>
              <a:rPr lang="ko-KR" altLang="en-US" dirty="0" smtClean="0">
                <a:solidFill>
                  <a:srgbClr val="0070C0"/>
                </a:solidFill>
              </a:rPr>
              <a:t>포로 후기</a:t>
            </a:r>
            <a:r>
              <a:rPr lang="ko-KR" altLang="en-US" dirty="0" smtClean="0"/>
              <a:t>에 이루어짐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이 시대의 정신은 </a:t>
            </a:r>
            <a:r>
              <a:rPr lang="en-US" altLang="ko-KR" dirty="0" smtClean="0">
                <a:solidFill>
                  <a:srgbClr val="0070C0"/>
                </a:solidFill>
              </a:rPr>
              <a:t>1-9</a:t>
            </a:r>
            <a:r>
              <a:rPr lang="ko-KR" altLang="en-US" dirty="0" smtClean="0">
                <a:solidFill>
                  <a:srgbClr val="0070C0"/>
                </a:solidFill>
              </a:rPr>
              <a:t>장에서 신학적으로 강하게 각인된 지혜</a:t>
            </a:r>
            <a:r>
              <a:rPr lang="ko-KR" altLang="en-US" dirty="0" smtClean="0"/>
              <a:t>를 통해 드러났는데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0070C0"/>
                </a:solidFill>
              </a:rPr>
              <a:t>책 전체</a:t>
            </a:r>
            <a:r>
              <a:rPr lang="ko-KR" altLang="en-US" dirty="0" smtClean="0"/>
              <a:t>를 관통하고 있음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그리고 이 지혜 정신은 </a:t>
            </a:r>
            <a:r>
              <a:rPr lang="ko-KR" altLang="en-US" dirty="0" smtClean="0">
                <a:solidFill>
                  <a:srgbClr val="0070C0"/>
                </a:solidFill>
              </a:rPr>
              <a:t>신약성서</a:t>
            </a:r>
            <a:r>
              <a:rPr lang="ko-KR" altLang="en-US" dirty="0" smtClean="0"/>
              <a:t>에도 영향력을 행사</a:t>
            </a:r>
            <a:endParaRPr lang="en-US" altLang="ko-KR" dirty="0" smtClean="0"/>
          </a:p>
          <a:p>
            <a:pPr lvl="2"/>
            <a:r>
              <a:rPr lang="ko-KR" altLang="en-US" dirty="0" err="1" smtClean="0"/>
              <a:t>골로새서</a:t>
            </a:r>
            <a:r>
              <a:rPr lang="ko-KR" altLang="en-US" dirty="0" smtClean="0"/>
              <a:t> </a:t>
            </a:r>
            <a:r>
              <a:rPr lang="en-US" altLang="ko-KR" dirty="0" smtClean="0"/>
              <a:t>1:15-20, </a:t>
            </a:r>
            <a:r>
              <a:rPr lang="ko-KR" altLang="en-US" dirty="0" smtClean="0"/>
              <a:t>요한복음 </a:t>
            </a:r>
            <a:r>
              <a:rPr lang="en-US" altLang="ko-KR" dirty="0" smtClean="0"/>
              <a:t>1:1-14, </a:t>
            </a:r>
            <a:r>
              <a:rPr lang="ko-KR" altLang="en-US" dirty="0" err="1" smtClean="0"/>
              <a:t>고린도전서</a:t>
            </a:r>
            <a:r>
              <a:rPr lang="ko-KR" altLang="en-US" dirty="0" smtClean="0"/>
              <a:t> </a:t>
            </a:r>
            <a:r>
              <a:rPr lang="en-US" altLang="ko-KR" dirty="0" smtClean="0"/>
              <a:t>8:6</a:t>
            </a:r>
            <a:r>
              <a:rPr lang="ko-KR" altLang="en-US" dirty="0" smtClean="0"/>
              <a:t>에서 지혜와 창조의 철저한 결합을 읽을 수 있음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947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잠언의 구조와 내용</a:t>
            </a:r>
            <a:endParaRPr lang="ko-KR" altLang="en-US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24209864"/>
              </p:ext>
            </p:extLst>
          </p:nvPr>
        </p:nvGraphicFramePr>
        <p:xfrm>
          <a:off x="457200" y="1219200"/>
          <a:ext cx="8229600" cy="480208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62472"/>
                <a:gridCol w="1296144"/>
                <a:gridCol w="5770984"/>
              </a:tblGrid>
              <a:tr h="8003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수집물 </a:t>
                      </a:r>
                      <a:r>
                        <a:rPr lang="en-US" altLang="ko-KR" dirty="0" smtClean="0">
                          <a:latin typeface="맑은 고딕"/>
                          <a:ea typeface="맑은 고딕"/>
                        </a:rPr>
                        <a:t>Ⅰ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1:1-9:18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다윗의 아들 이스라엘의 왕 솔로몬의 잠언 </a:t>
                      </a:r>
                      <a:r>
                        <a:rPr lang="en-US" altLang="ko-KR" dirty="0" smtClean="0"/>
                        <a:t>(256</a:t>
                      </a:r>
                      <a:r>
                        <a:rPr lang="ko-KR" altLang="en-US" dirty="0" smtClean="0"/>
                        <a:t>절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8003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수집물 </a:t>
                      </a:r>
                      <a:r>
                        <a:rPr lang="en-US" altLang="ko-KR" dirty="0" smtClean="0">
                          <a:latin typeface="맑은 고딕"/>
                          <a:ea typeface="맑은 고딕"/>
                        </a:rPr>
                        <a:t>Ⅱ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10:1-22:16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솔로몬의 잠언 </a:t>
                      </a:r>
                      <a:r>
                        <a:rPr lang="en-US" altLang="ko-KR" dirty="0" smtClean="0"/>
                        <a:t>(375</a:t>
                      </a:r>
                      <a:r>
                        <a:rPr lang="ko-KR" altLang="en-US" dirty="0" smtClean="0"/>
                        <a:t>절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8003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수집물 </a:t>
                      </a:r>
                      <a:r>
                        <a:rPr lang="en-US" altLang="ko-KR" dirty="0" smtClean="0">
                          <a:latin typeface="맑은 고딕"/>
                          <a:ea typeface="맑은 고딕"/>
                        </a:rPr>
                        <a:t>Ⅲ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22:17-24:22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지혜 있는 자의 말씀 </a:t>
                      </a:r>
                      <a:r>
                        <a:rPr lang="en-US" altLang="ko-KR" dirty="0" smtClean="0"/>
                        <a:t>(70</a:t>
                      </a:r>
                      <a:r>
                        <a:rPr lang="ko-KR" altLang="en-US" dirty="0" smtClean="0"/>
                        <a:t>절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8003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수집물 </a:t>
                      </a:r>
                      <a:r>
                        <a:rPr lang="en-US" altLang="ko-KR" dirty="0" smtClean="0">
                          <a:latin typeface="맑은 고딕"/>
                          <a:ea typeface="맑은 고딕"/>
                        </a:rPr>
                        <a:t>Ⅳ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24:23-34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지혜로운 자의 말씀 </a:t>
                      </a:r>
                      <a:r>
                        <a:rPr lang="en-US" altLang="ko-KR" dirty="0" smtClean="0"/>
                        <a:t>(12</a:t>
                      </a:r>
                      <a:r>
                        <a:rPr lang="ko-KR" altLang="en-US" dirty="0" smtClean="0"/>
                        <a:t>절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8003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수집물 </a:t>
                      </a:r>
                      <a:r>
                        <a:rPr lang="en-US" altLang="ko-KR" dirty="0" smtClean="0">
                          <a:latin typeface="맑은 고딕"/>
                          <a:ea typeface="맑은 고딕"/>
                        </a:rPr>
                        <a:t>Ⅴ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25:1-29:27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솔로몬의 잠언</a:t>
                      </a:r>
                      <a:r>
                        <a:rPr lang="en-US" altLang="ko-KR" dirty="0" smtClean="0"/>
                        <a:t>: </a:t>
                      </a:r>
                      <a:r>
                        <a:rPr lang="ko-KR" altLang="en-US" dirty="0" smtClean="0"/>
                        <a:t>유다 왕 </a:t>
                      </a:r>
                      <a:r>
                        <a:rPr lang="ko-KR" altLang="en-US" dirty="0" err="1" smtClean="0"/>
                        <a:t>히스기야</a:t>
                      </a:r>
                      <a:r>
                        <a:rPr lang="ko-KR" altLang="en-US" dirty="0" smtClean="0"/>
                        <a:t> 신하들의 편집 </a:t>
                      </a:r>
                      <a:r>
                        <a:rPr lang="en-US" altLang="ko-KR" dirty="0" smtClean="0"/>
                        <a:t>(138</a:t>
                      </a:r>
                      <a:r>
                        <a:rPr lang="ko-KR" altLang="en-US" dirty="0" smtClean="0"/>
                        <a:t>절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8003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수집물 </a:t>
                      </a:r>
                      <a:r>
                        <a:rPr lang="en-US" altLang="ko-KR" dirty="0" smtClean="0">
                          <a:latin typeface="맑은 고딕"/>
                          <a:ea typeface="맑은 고딕"/>
                        </a:rPr>
                        <a:t>Ⅵ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30:1-31:31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야게의</a:t>
                      </a:r>
                      <a:r>
                        <a:rPr lang="ko-KR" altLang="en-US" dirty="0" smtClean="0"/>
                        <a:t> 아들 </a:t>
                      </a:r>
                      <a:r>
                        <a:rPr lang="ko-KR" altLang="en-US" dirty="0" err="1" smtClean="0"/>
                        <a:t>아굴의</a:t>
                      </a:r>
                      <a:r>
                        <a:rPr lang="ko-KR" altLang="en-US" dirty="0" smtClean="0"/>
                        <a:t> 잠언 </a:t>
                      </a:r>
                      <a:r>
                        <a:rPr lang="en-US" altLang="ko-KR" dirty="0" smtClean="0"/>
                        <a:t>+ </a:t>
                      </a:r>
                      <a:r>
                        <a:rPr lang="ko-KR" altLang="en-US" dirty="0" err="1" smtClean="0"/>
                        <a:t>르무엘</a:t>
                      </a:r>
                      <a:r>
                        <a:rPr lang="ko-KR" altLang="en-US" dirty="0" smtClean="0"/>
                        <a:t> 왕의 말씀 </a:t>
                      </a:r>
                      <a:r>
                        <a:rPr lang="en-US" altLang="ko-KR" dirty="0" smtClean="0"/>
                        <a:t>(64</a:t>
                      </a:r>
                      <a:r>
                        <a:rPr lang="ko-KR" altLang="en-US" dirty="0" smtClean="0"/>
                        <a:t>절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481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잠언의 구조와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수집물들이 보여주는 몇 가지 특징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100</a:t>
            </a:r>
            <a:r>
              <a:rPr lang="ko-KR" altLang="en-US" dirty="0" smtClean="0"/>
              <a:t>절을 넘어가는 비교적 커다란 수집물들</a:t>
            </a:r>
            <a:r>
              <a:rPr lang="en-US" altLang="ko-KR" dirty="0" smtClean="0"/>
              <a:t>(</a:t>
            </a:r>
            <a:r>
              <a:rPr lang="en-US" altLang="ko-KR" dirty="0" smtClean="0">
                <a:latin typeface="맑은 고딕"/>
                <a:ea typeface="맑은 고딕"/>
              </a:rPr>
              <a:t>Ⅰ, Ⅱ, Ⅴ)</a:t>
            </a:r>
            <a:r>
              <a:rPr lang="ko-KR" altLang="en-US" dirty="0" smtClean="0"/>
              <a:t>은 언제나 </a:t>
            </a:r>
            <a:r>
              <a:rPr lang="ko-KR" altLang="en-US" dirty="0" smtClean="0">
                <a:solidFill>
                  <a:srgbClr val="0070C0"/>
                </a:solidFill>
              </a:rPr>
              <a:t>솔로몬</a:t>
            </a:r>
            <a:r>
              <a:rPr lang="ko-KR" altLang="en-US" dirty="0" smtClean="0"/>
              <a:t>에게 돌아가고 있음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1:1</a:t>
            </a:r>
            <a:r>
              <a:rPr lang="ko-KR" altLang="en-US" dirty="0" smtClean="0"/>
              <a:t>의 표제는 솔로몬을 자세히 소개하는 두 진술을 첨가시키고 있음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솔로몬은 </a:t>
            </a:r>
            <a:r>
              <a:rPr lang="en-US" altLang="ko-KR" dirty="0" smtClean="0">
                <a:solidFill>
                  <a:srgbClr val="0070C0"/>
                </a:solidFill>
              </a:rPr>
              <a:t>‘</a:t>
            </a:r>
            <a:r>
              <a:rPr lang="ko-KR" altLang="en-US" dirty="0" smtClean="0">
                <a:solidFill>
                  <a:srgbClr val="0070C0"/>
                </a:solidFill>
              </a:rPr>
              <a:t>다윗의 아들</a:t>
            </a:r>
            <a:r>
              <a:rPr lang="en-US" altLang="ko-KR" dirty="0" smtClean="0">
                <a:solidFill>
                  <a:srgbClr val="0070C0"/>
                </a:solidFill>
              </a:rPr>
              <a:t>’</a:t>
            </a:r>
            <a:r>
              <a:rPr lang="ko-KR" altLang="en-US" dirty="0" smtClean="0"/>
              <a:t>이며 </a:t>
            </a:r>
            <a:r>
              <a:rPr lang="en-US" altLang="ko-KR" dirty="0" smtClean="0">
                <a:solidFill>
                  <a:srgbClr val="0070C0"/>
                </a:solidFill>
              </a:rPr>
              <a:t>‘</a:t>
            </a:r>
            <a:r>
              <a:rPr lang="ko-KR" altLang="en-US" dirty="0" smtClean="0">
                <a:solidFill>
                  <a:srgbClr val="0070C0"/>
                </a:solidFill>
              </a:rPr>
              <a:t>이스라엘의 왕</a:t>
            </a:r>
            <a:r>
              <a:rPr lang="en-US" altLang="ko-KR" dirty="0" smtClean="0">
                <a:solidFill>
                  <a:srgbClr val="0070C0"/>
                </a:solidFill>
              </a:rPr>
              <a:t>’</a:t>
            </a:r>
          </a:p>
          <a:p>
            <a:pPr lvl="2"/>
            <a:r>
              <a:rPr lang="ko-KR" altLang="en-US" dirty="0" smtClean="0"/>
              <a:t>이것은 </a:t>
            </a:r>
            <a:r>
              <a:rPr lang="en-US" altLang="ko-KR" dirty="0" smtClean="0"/>
              <a:t>1:1</a:t>
            </a:r>
            <a:r>
              <a:rPr lang="ko-KR" altLang="en-US" dirty="0"/>
              <a:t>이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0070C0"/>
                </a:solidFill>
              </a:rPr>
              <a:t>잠언 전체의 표제</a:t>
            </a:r>
            <a:r>
              <a:rPr lang="ko-KR" altLang="en-US" dirty="0" smtClean="0"/>
              <a:t>임을 암시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작은 단위의 수집물들의 표제는 </a:t>
            </a:r>
            <a:r>
              <a:rPr lang="ko-KR" altLang="en-US" dirty="0" smtClean="0">
                <a:solidFill>
                  <a:srgbClr val="0070C0"/>
                </a:solidFill>
              </a:rPr>
              <a:t>공통된 단어</a:t>
            </a:r>
            <a:r>
              <a:rPr lang="ko-KR" altLang="en-US" dirty="0" smtClean="0"/>
              <a:t>를 통해 서로 밀접히 연결되고 있음</a:t>
            </a:r>
            <a:endParaRPr lang="en-US" altLang="ko-KR" dirty="0" smtClean="0"/>
          </a:p>
          <a:p>
            <a:pPr lvl="2"/>
            <a:r>
              <a:rPr lang="en-US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 smtClean="0">
                <a:latin typeface="맑은 고딕"/>
              </a:rPr>
              <a:t>Ⅲ</a:t>
            </a:r>
            <a:r>
              <a:rPr lang="en-US" altLang="ko-KR" dirty="0" smtClean="0">
                <a:latin typeface="맑은 고딕"/>
                <a:ea typeface="맑은 고딕"/>
              </a:rPr>
              <a:t>〉</a:t>
            </a:r>
            <a:r>
              <a:rPr lang="ko-KR" altLang="en-US" dirty="0" smtClean="0">
                <a:latin typeface="맑은 고딕"/>
                <a:ea typeface="맑은 고딕"/>
              </a:rPr>
              <a:t>과 </a:t>
            </a:r>
            <a:r>
              <a:rPr lang="en-US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 smtClean="0">
                <a:latin typeface="맑은 고딕"/>
                <a:ea typeface="맑은 고딕"/>
              </a:rPr>
              <a:t>Ⅳ〉</a:t>
            </a:r>
            <a:r>
              <a:rPr lang="ko-KR" altLang="en-US" dirty="0" smtClean="0">
                <a:latin typeface="맑은 고딕"/>
                <a:ea typeface="맑은 고딕"/>
              </a:rPr>
              <a:t>는 </a:t>
            </a:r>
            <a:r>
              <a:rPr lang="en-US" altLang="ko-KR" dirty="0" smtClean="0">
                <a:solidFill>
                  <a:srgbClr val="0070C0"/>
                </a:solidFill>
              </a:rPr>
              <a:t>‘</a:t>
            </a:r>
            <a:r>
              <a:rPr lang="ko-KR" altLang="en-US" dirty="0" smtClean="0">
                <a:solidFill>
                  <a:srgbClr val="0070C0"/>
                </a:solidFill>
              </a:rPr>
              <a:t>지혜로운 </a:t>
            </a:r>
            <a:r>
              <a:rPr lang="ko-KR" altLang="en-US" dirty="0">
                <a:solidFill>
                  <a:srgbClr val="0070C0"/>
                </a:solidFill>
              </a:rPr>
              <a:t>자</a:t>
            </a:r>
            <a:r>
              <a:rPr lang="en-US" altLang="ko-KR" dirty="0" smtClean="0">
                <a:solidFill>
                  <a:srgbClr val="0070C0"/>
                </a:solidFill>
              </a:rPr>
              <a:t>’</a:t>
            </a:r>
            <a:r>
              <a:rPr lang="ko-KR" altLang="en-US" dirty="0" smtClean="0">
                <a:latin typeface="맑은 고딕"/>
                <a:ea typeface="맑은 고딕"/>
              </a:rPr>
              <a:t>를 통해 서로 관련됨</a:t>
            </a:r>
            <a:endParaRPr lang="en-US" altLang="ko-KR" dirty="0" smtClean="0">
              <a:latin typeface="맑은 고딕"/>
              <a:ea typeface="맑은 고딕"/>
            </a:endParaRPr>
          </a:p>
          <a:p>
            <a:pPr lvl="2"/>
            <a:r>
              <a:rPr lang="en-US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 smtClean="0">
                <a:latin typeface="맑은 고딕"/>
                <a:ea typeface="맑은 고딕"/>
              </a:rPr>
              <a:t>Ⅵ〉 </a:t>
            </a:r>
            <a:r>
              <a:rPr lang="ko-KR" altLang="en-US" dirty="0" smtClean="0">
                <a:latin typeface="맑은 고딕"/>
                <a:ea typeface="맑은 고딕"/>
              </a:rPr>
              <a:t>안에 들어 있는 두 잠언의 말씀들은 </a:t>
            </a:r>
            <a:r>
              <a:rPr lang="en-US" altLang="ko-KR" dirty="0">
                <a:solidFill>
                  <a:srgbClr val="0070C0"/>
                </a:solidFill>
              </a:rPr>
              <a:t>‘</a:t>
            </a:r>
            <a:r>
              <a:rPr lang="ko-KR" altLang="en-US" dirty="0" err="1">
                <a:solidFill>
                  <a:srgbClr val="0070C0"/>
                </a:solidFill>
              </a:rPr>
              <a:t>맛사</a:t>
            </a:r>
            <a:r>
              <a:rPr lang="en-US" altLang="ko-KR" dirty="0" smtClean="0">
                <a:solidFill>
                  <a:srgbClr val="0070C0"/>
                </a:solidFill>
              </a:rPr>
              <a:t>’</a:t>
            </a:r>
            <a:r>
              <a:rPr lang="ko-KR" altLang="en-US" dirty="0" smtClean="0">
                <a:latin typeface="맑은 고딕"/>
                <a:ea typeface="맑은 고딕"/>
              </a:rPr>
              <a:t>라는 동일한 지역 출신인 </a:t>
            </a:r>
            <a:r>
              <a:rPr lang="ko-KR" altLang="en-US" dirty="0" err="1" smtClean="0">
                <a:latin typeface="맑은 고딕"/>
                <a:ea typeface="맑은 고딕"/>
              </a:rPr>
              <a:t>아굴과</a:t>
            </a:r>
            <a:r>
              <a:rPr lang="ko-KR" altLang="en-US" dirty="0" smtClean="0">
                <a:latin typeface="맑은 고딕"/>
                <a:ea typeface="맑은 고딕"/>
              </a:rPr>
              <a:t> </a:t>
            </a:r>
            <a:r>
              <a:rPr lang="ko-KR" altLang="en-US" dirty="0" err="1" smtClean="0">
                <a:latin typeface="맑은 고딕"/>
                <a:ea typeface="맑은 고딕"/>
              </a:rPr>
              <a:t>르무엘의</a:t>
            </a:r>
            <a:r>
              <a:rPr lang="ko-KR" altLang="en-US" dirty="0" smtClean="0">
                <a:latin typeface="맑은 고딕"/>
                <a:ea typeface="맑은 고딕"/>
              </a:rPr>
              <a:t> 것들임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9729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잠언의 구조와 내용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solidFill>
                  <a:srgbClr val="0070C0"/>
                </a:solidFill>
              </a:rPr>
              <a:t>여섯 개의 수집물들의 특징과 내용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r>
              <a:rPr lang="en-US" altLang="ko-KR" dirty="0" smtClean="0">
                <a:latin typeface="맑은 고딕"/>
                <a:ea typeface="맑은 고딕"/>
              </a:rPr>
              <a:t>〈</a:t>
            </a:r>
            <a:r>
              <a:rPr lang="ko-KR" altLang="en-US" dirty="0" smtClean="0">
                <a:latin typeface="맑은 고딕"/>
                <a:ea typeface="맑은 고딕"/>
              </a:rPr>
              <a:t>수집물 </a:t>
            </a:r>
            <a:r>
              <a:rPr lang="en-US" altLang="ko-KR" dirty="0" smtClean="0">
                <a:latin typeface="맑은 고딕"/>
                <a:ea typeface="맑은 고딕"/>
              </a:rPr>
              <a:t>Ⅰ〉 (1:1-9:18)</a:t>
            </a:r>
          </a:p>
          <a:p>
            <a:pPr lvl="1"/>
            <a:r>
              <a:rPr lang="ko-KR" altLang="en-US" dirty="0" smtClean="0"/>
              <a:t>책의 서론 역할을 담당하고 있는 처음 아홉 장은 </a:t>
            </a:r>
            <a:r>
              <a:rPr lang="ko-KR" altLang="en-US" dirty="0" smtClean="0">
                <a:solidFill>
                  <a:srgbClr val="0070C0"/>
                </a:solidFill>
              </a:rPr>
              <a:t>가장 후대의 수집물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 lvl="1"/>
            <a:r>
              <a:rPr lang="ko-KR" altLang="en-US" dirty="0" smtClean="0"/>
              <a:t>이것은 완전히 다른 시대에 만들어지고 전혀 다른 세계관을 지니고 있는 </a:t>
            </a:r>
            <a:r>
              <a:rPr lang="en-US" altLang="ko-KR" dirty="0" smtClean="0">
                <a:solidFill>
                  <a:srgbClr val="0070C0"/>
                </a:solidFill>
              </a:rPr>
              <a:t>10-31</a:t>
            </a:r>
            <a:r>
              <a:rPr lang="ko-KR" altLang="en-US" dirty="0" smtClean="0">
                <a:solidFill>
                  <a:srgbClr val="0070C0"/>
                </a:solidFill>
              </a:rPr>
              <a:t>장이 포로 후기에 갖고 있던 지혜에 대한 신학적인 이해의 빛 안에서 읽혀지도록 하기 위함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 lvl="1"/>
            <a:r>
              <a:rPr lang="ko-KR" altLang="en-US" dirty="0" smtClean="0"/>
              <a:t>처음과 끝에 세 번이나 </a:t>
            </a:r>
            <a:r>
              <a:rPr lang="ko-KR" altLang="en-US" dirty="0" smtClean="0">
                <a:solidFill>
                  <a:srgbClr val="0070C0"/>
                </a:solidFill>
              </a:rPr>
              <a:t>지혜가 인격화</a:t>
            </a:r>
            <a:r>
              <a:rPr lang="ko-KR" altLang="en-US" dirty="0" smtClean="0"/>
              <a:t>되어 등장하고 있다는 점은 이스라엘 지혜문학의 </a:t>
            </a:r>
            <a:r>
              <a:rPr lang="ko-KR" altLang="en-US" dirty="0" smtClean="0">
                <a:solidFill>
                  <a:srgbClr val="0070C0"/>
                </a:solidFill>
              </a:rPr>
              <a:t>오랜 정신사적 성장</a:t>
            </a:r>
            <a:r>
              <a:rPr lang="ko-KR" altLang="en-US" dirty="0" smtClean="0"/>
              <a:t>을 전제하고 있는 것</a:t>
            </a:r>
            <a:r>
              <a:rPr lang="en-US" altLang="ko-KR" dirty="0" smtClean="0"/>
              <a:t>(1:20-33; 8:1-36; 9:1-18)</a:t>
            </a:r>
          </a:p>
        </p:txBody>
      </p:sp>
    </p:spTree>
    <p:extLst>
      <p:ext uri="{BB962C8B-B14F-4D97-AF65-F5344CB8AC3E}">
        <p14:creationId xmlns:p14="http://schemas.microsoft.com/office/powerpoint/2010/main" val="280056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원본">
  <a:themeElements>
    <a:clrScheme name="원본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원본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원본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328</TotalTime>
  <Words>2453</Words>
  <Application>Microsoft Office PowerPoint</Application>
  <PresentationFormat>화면 슬라이드 쇼(4:3)</PresentationFormat>
  <Paragraphs>274</Paragraphs>
  <Slides>35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35</vt:i4>
      </vt:variant>
    </vt:vector>
  </HeadingPairs>
  <TitlesOfParts>
    <vt:vector size="36" baseType="lpstr">
      <vt:lpstr>원본</vt:lpstr>
      <vt:lpstr>잠언의 수집과 최종 편집</vt:lpstr>
      <vt:lpstr>1. 들어가는 말</vt:lpstr>
      <vt:lpstr>1. 들어가는 말</vt:lpstr>
      <vt:lpstr>1. 들어가는 말</vt:lpstr>
      <vt:lpstr>2. 잠언의 수집과 최종 편집</vt:lpstr>
      <vt:lpstr>2. 잠언의 수집과 최종 편집</vt:lpstr>
      <vt:lpstr>3. 잠언의 구조와 내용</vt:lpstr>
      <vt:lpstr>3. 잠언의 구조와 내용</vt:lpstr>
      <vt:lpstr>3. 잠언의 구조와 내용</vt:lpstr>
      <vt:lpstr>3. 잠언의 구조와 내용</vt:lpstr>
      <vt:lpstr>3. 잠언의 구조와 내용</vt:lpstr>
      <vt:lpstr>3. 잠언의 구조와 내용</vt:lpstr>
      <vt:lpstr>3. 잠언의 구조와 내용</vt:lpstr>
      <vt:lpstr>3. 잠언의 구조와 내용</vt:lpstr>
      <vt:lpstr>3. 잠언의 구조와 내용</vt:lpstr>
      <vt:lpstr>3. 잠언의 구조와 내용</vt:lpstr>
      <vt:lpstr>3. 잠언의 구조와 내용</vt:lpstr>
      <vt:lpstr>3. 잠언의 구조와 내용</vt:lpstr>
      <vt:lpstr>3. 잠언의 구조와 내용</vt:lpstr>
      <vt:lpstr>3. 잠언의 구조와 내용</vt:lpstr>
      <vt:lpstr>4. 잠언의 문학적 특성과 양식</vt:lpstr>
      <vt:lpstr>4. 잠언의 문학적 특성과 양식</vt:lpstr>
      <vt:lpstr>4. 잠언의 문학적 특성과 양식</vt:lpstr>
      <vt:lpstr>4. 잠언의 문학적 특성과 양식</vt:lpstr>
      <vt:lpstr>4. 잠언의 문학적 특성과 양식</vt:lpstr>
      <vt:lpstr>4. 잠언의 문학적 특성과 양식</vt:lpstr>
      <vt:lpstr>4. 잠언의 문학적 특성과 양식</vt:lpstr>
      <vt:lpstr>4. 잠언의 문학적 특성과 양식</vt:lpstr>
      <vt:lpstr>4. 잠언의 문학적 특성과 양식</vt:lpstr>
      <vt:lpstr>4. 잠언의 문학적 특성과 양식</vt:lpstr>
      <vt:lpstr>4. 잠언의 문학적 특성과 양식</vt:lpstr>
      <vt:lpstr>4. 잠언의 문학적 특성과 양식</vt:lpstr>
      <vt:lpstr>4. 잠언의 문학적 특성과 양식</vt:lpstr>
      <vt:lpstr>4. 잠언의 문학적 특성과 양식</vt:lpstr>
      <vt:lpstr>5. 나가는 말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잠언의 수집과 최종 편집</dc:title>
  <dc:creator>Registered User</dc:creator>
  <cp:lastModifiedBy>Registered User</cp:lastModifiedBy>
  <cp:revision>41</cp:revision>
  <dcterms:created xsi:type="dcterms:W3CDTF">2015-11-06T07:02:13Z</dcterms:created>
  <dcterms:modified xsi:type="dcterms:W3CDTF">2015-11-08T09:49:56Z</dcterms:modified>
</cp:coreProperties>
</file>