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  <p:sldMasterId id="2147483768" r:id="rId9"/>
  </p:sldMasterIdLst>
  <p:sldIdLst>
    <p:sldId id="256" r:id="rId10"/>
    <p:sldId id="257" r:id="rId11"/>
    <p:sldId id="258" r:id="rId12"/>
    <p:sldId id="259" r:id="rId13"/>
    <p:sldId id="269" r:id="rId14"/>
    <p:sldId id="271" r:id="rId15"/>
    <p:sldId id="281" r:id="rId16"/>
    <p:sldId id="272" r:id="rId17"/>
    <p:sldId id="274" r:id="rId18"/>
    <p:sldId id="276" r:id="rId19"/>
    <p:sldId id="278" r:id="rId20"/>
    <p:sldId id="277" r:id="rId21"/>
    <p:sldId id="279" r:id="rId22"/>
    <p:sldId id="280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67" r:id="rId3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03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2319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3564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55870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192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9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14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657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252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84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526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8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16292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11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642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707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192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924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145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657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2529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849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52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334145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8823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118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642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707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1925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924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145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6578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2529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8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946578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5266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8823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1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642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707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1925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924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145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6578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25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252529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849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5266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8823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118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6423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707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1925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924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145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65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12849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2529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849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52663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8823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1181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64239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707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19254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9244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1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3852663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65788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25291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8492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52663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88233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1181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64239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7073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1925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9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858823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1459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65788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25291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8492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52663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88233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1181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64239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707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19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3401181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9244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1459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6578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25291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8492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52663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588233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1181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64239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7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715A-4C24-45E8-880E-27F33528647A}" type="datetimeFigureOut">
              <a:rPr lang="ko-KR" altLang="en-US" smtClean="0"/>
              <a:pPr/>
              <a:t>2013-04-29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E4FB-BBBD-4774-B34F-11B3F9A6E4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722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2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2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2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2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2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2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2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715A-4C24-45E8-880E-27F33528647A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2013-04-29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E4FB-BBBD-4774-B34F-11B3F9A6E4F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2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251520" y="188640"/>
            <a:ext cx="8640960" cy="6480720"/>
          </a:xfrm>
          <a:prstGeom prst="roundRect">
            <a:avLst>
              <a:gd name="adj" fmla="val 592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1331640" y="2636912"/>
            <a:ext cx="6594848" cy="1549028"/>
            <a:chOff x="1420929" y="2708920"/>
            <a:chExt cx="6594848" cy="1549028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420929" y="2708920"/>
              <a:ext cx="1553505" cy="154902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3365145" y="2996952"/>
              <a:ext cx="465063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54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latin typeface="-우리목각B" pitchFamily="18" charset="-127"/>
                  <a:ea typeface="-우리목각B" pitchFamily="18" charset="-127"/>
                </a:rPr>
                <a:t>청소년과 예배</a:t>
              </a:r>
              <a:endParaRPr lang="ko-KR" altLang="en-US" sz="540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-우리목각B" pitchFamily="18" charset="-127"/>
                <a:ea typeface="-우리목각B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52793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청소년을 위한 예배 기획</a:t>
              </a:r>
              <a:endParaRPr lang="ko-KR" altLang="en-US" sz="2000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76672"/>
            <a:ext cx="864096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kern="0" dirty="0" smtClean="0">
              <a:solidFill>
                <a:srgbClr val="000000"/>
              </a:solidFill>
              <a:latin typeface="(한) 순정체D"/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3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하나님을 예배하기 위한 마음의 준비가 있어야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예배에서 다른 사람들을 인도하기 위한 준비도 있어야 하는데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순서와 순서 사이를 생각해야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④</a:t>
            </a: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4.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예배는 방청하는 것이 아니라 참여하는 것이다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가능한 한 많은 사람들을 참여할 수 있도록 해야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⑤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5.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다양성을 인정하면서도 가급적이면 친숙한 방법을 사용하는 것이 좋다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</a:t>
            </a:r>
            <a:r>
              <a:rPr lang="ko-KR" altLang="en-US" sz="2000" dirty="0" err="1" smtClean="0">
                <a:solidFill>
                  <a:prstClr val="black"/>
                </a:solidFill>
                <a:ea typeface="(한)순정체D" pitchFamily="18" charset="-127"/>
              </a:rPr>
              <a:t>에배에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참여하는 사람들이 하나님께 나아가도록 준비하지만 기계적이거나 사람에게 관심을 돌리는 일이 가장 중요한 것이 되지 않도록 주의하여야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청소년을 위한 예배 기획</a:t>
              </a:r>
              <a:endParaRPr lang="ko-KR" altLang="en-US" sz="2000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76672"/>
            <a:ext cx="864096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보통 예배기획을 말하면 특별한 절기나 행사를 앞두고 일시적으로 모여서 진행하는 회의가 아니라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1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년 내내 매월 마다 모여서 실행하는 기획을 말한다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청소년 예배 기획을 위해 예배 기획위원회를 구성하고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담당 교역자와 부장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총무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예배 인도자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찬양단원 등으로 구성된다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이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기획위원회는 한 달 전 둘째 주 정도에 모여서 회의를 진행해야 준비를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2~3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주간 할 수가 있다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그러나 청소년 부서상 현실적으로 매주 모여서 회의를 진행하는 것은 쉽지 않기에 한 달에 한번으로 고정하되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필요할 때는 위원들과의 의사소통 가운데 임시회의를 소집할 수 있는 체제로 나아가야 한다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하지만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예배기획을 하기 전에 담당 교역자에 의해 세워진 말씀에 기초하여 그 달의 주제와 말씀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찬양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핵심 주제를 정해서 기획 위원회에서 회의를 진행하는 것이다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청소년을 위한 예배 기획</a:t>
              </a:r>
              <a:endParaRPr lang="ko-KR" altLang="en-US" sz="2000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76672"/>
            <a:ext cx="86409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ea typeface="(한)순정체D" pitchFamily="18" charset="-127"/>
              </a:rPr>
              <a:t> </a:t>
            </a:r>
            <a:endParaRPr lang="en-US" altLang="ko-KR" sz="2000" dirty="0" smtClean="0">
              <a:ea typeface="(한)순정체D" pitchFamily="18" charset="-127"/>
            </a:endParaRPr>
          </a:p>
          <a:p>
            <a:pPr fontAlgn="base"/>
            <a:endParaRPr lang="ko-KR" altLang="en-US" sz="2000" dirty="0" smtClean="0"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ea typeface="(한)순정체D" pitchFamily="18" charset="-127"/>
              </a:rPr>
              <a:t> </a:t>
            </a:r>
            <a:r>
              <a:rPr lang="ko-KR" altLang="en-US" sz="2400" dirty="0" smtClean="0">
                <a:ea typeface="(한)순정체D" pitchFamily="18" charset="-127"/>
              </a:rPr>
              <a:t>청소년들에게 효과적인 예배 기획을 위해 단일 주제 설교를 하는 것이 좋다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이것은 한 달 동안 한 주제로 설교를 하는 것을 말하는데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통일된 주제가 반복되기 때문에 깊은 생각이 가능하기 때문이다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</a:p>
          <a:p>
            <a:pPr fontAlgn="base"/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</a:t>
            </a:r>
            <a:r>
              <a:rPr lang="ko-KR" altLang="en-US" sz="2400" dirty="0" smtClean="0">
                <a:ea typeface="(한)순정체D" pitchFamily="18" charset="-127"/>
              </a:rPr>
              <a:t>또한 같은 주제가 한 달 동안 반복되기 때문에 학생들의 삶의 현장에서 시도하고 실패하며 승리할 수 있는 기회를 줄 수 있다는 점이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단일 주제 예배는 청소년들에게 복잡함을 없애고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예배에 더 집중하게 하며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예배자 자신들이 실제로 예배시간을 자연스럽게 익혀갈 수 있게 하는 이점이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④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000" dirty="0" smtClean="0"/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청소년을 위한 예배 기획</a:t>
              </a:r>
              <a:endParaRPr lang="ko-KR" altLang="en-US" sz="2000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76672"/>
            <a:ext cx="864096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b="1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000" b="1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  <a:r>
              <a:rPr lang="en-US" altLang="ko-KR" sz="2000" b="1" u="dbl" dirty="0" smtClean="0">
                <a:ea typeface="(한)순정체D" pitchFamily="18" charset="-127"/>
              </a:rPr>
              <a:t>4</a:t>
            </a:r>
            <a:r>
              <a:rPr lang="ko-KR" altLang="en-US" sz="2000" b="1" u="dbl" dirty="0" smtClean="0">
                <a:ea typeface="(한)순정체D" pitchFamily="18" charset="-127"/>
              </a:rPr>
              <a:t>월 주제 </a:t>
            </a:r>
            <a:r>
              <a:rPr lang="en-US" altLang="ko-KR" sz="2000" b="1" u="dbl" dirty="0" smtClean="0">
                <a:ea typeface="(한)순정체D" pitchFamily="18" charset="-127"/>
              </a:rPr>
              <a:t>: </a:t>
            </a:r>
            <a:r>
              <a:rPr lang="ko-KR" altLang="en-US" sz="2000" b="1" u="dbl" dirty="0" smtClean="0">
                <a:ea typeface="(한)순정체D" pitchFamily="18" charset="-127"/>
              </a:rPr>
              <a:t>하나님이 찾으시는 지도자</a:t>
            </a:r>
            <a:endParaRPr lang="ko-KR" altLang="en-US" sz="2000" b="1" dirty="0" smtClean="0"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en-US" altLang="ko-KR" sz="2400" dirty="0" smtClean="0">
                <a:ea typeface="(한)순정체D" pitchFamily="18" charset="-127"/>
              </a:rPr>
              <a:t>4/6  </a:t>
            </a:r>
            <a:r>
              <a:rPr lang="ko-KR" altLang="en-US" sz="2400" dirty="0" smtClean="0">
                <a:ea typeface="(한)순정체D" pitchFamily="18" charset="-127"/>
              </a:rPr>
              <a:t>제목 </a:t>
            </a:r>
            <a:r>
              <a:rPr lang="en-US" altLang="ko-KR" sz="2400" dirty="0" smtClean="0">
                <a:ea typeface="(한)순정체D" pitchFamily="18" charset="-127"/>
              </a:rPr>
              <a:t>; </a:t>
            </a:r>
            <a:r>
              <a:rPr lang="ko-KR" altLang="en-US" sz="2400" dirty="0" smtClean="0">
                <a:ea typeface="(한)순정체D" pitchFamily="18" charset="-127"/>
              </a:rPr>
              <a:t>이게 </a:t>
            </a:r>
            <a:r>
              <a:rPr lang="ko-KR" altLang="en-US" sz="2400" dirty="0" smtClean="0">
                <a:ea typeface="(한)순정체D" pitchFamily="18" charset="-127"/>
              </a:rPr>
              <a:t>기도야</a:t>
            </a:r>
            <a:r>
              <a:rPr lang="en-US" altLang="ko-KR" sz="2400" dirty="0" smtClean="0">
                <a:ea typeface="(한)순정체D" pitchFamily="18" charset="-127"/>
              </a:rPr>
              <a:t>!</a:t>
            </a:r>
            <a:r>
              <a:rPr lang="ko-KR" altLang="en-US" sz="2400" dirty="0" smtClean="0">
                <a:ea typeface="(한)순정체D" pitchFamily="18" charset="-127"/>
              </a:rPr>
              <a:t>  본문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마태복음 </a:t>
            </a:r>
            <a:r>
              <a:rPr lang="en-US" altLang="ko-KR" sz="2400" dirty="0" smtClean="0">
                <a:ea typeface="(한)순정체D" pitchFamily="18" charset="-127"/>
              </a:rPr>
              <a:t>6</a:t>
            </a:r>
            <a:r>
              <a:rPr lang="ko-KR" altLang="en-US" sz="2400" dirty="0" smtClean="0">
                <a:ea typeface="(한)순정체D" pitchFamily="18" charset="-127"/>
              </a:rPr>
              <a:t>장 </a:t>
            </a:r>
            <a:r>
              <a:rPr lang="en-US" altLang="ko-KR" sz="2400" dirty="0" smtClean="0">
                <a:ea typeface="(한)순정체D" pitchFamily="18" charset="-127"/>
              </a:rPr>
              <a:t>9~13</a:t>
            </a:r>
            <a:r>
              <a:rPr lang="ko-KR" altLang="en-US" sz="2400" dirty="0" smtClean="0">
                <a:ea typeface="(한)순정체D" pitchFamily="18" charset="-127"/>
              </a:rPr>
              <a:t>절</a:t>
            </a:r>
          </a:p>
          <a:p>
            <a:pPr fontAlgn="base"/>
            <a:r>
              <a:rPr lang="ko-KR" altLang="en-US" sz="2400" dirty="0" smtClean="0">
                <a:ea typeface="(한)순정체D" pitchFamily="18" charset="-127"/>
              </a:rPr>
              <a:t> </a:t>
            </a:r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ea typeface="(한)순정체D" pitchFamily="18" charset="-127"/>
              </a:rPr>
              <a:t>주제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예수님께서 </a:t>
            </a:r>
            <a:r>
              <a:rPr lang="ko-KR" altLang="en-US" sz="2400" dirty="0" smtClean="0">
                <a:ea typeface="(한)순정체D" pitchFamily="18" charset="-127"/>
              </a:rPr>
              <a:t>가르쳐 주신 기도를 통하여 우리가 어떻게 기도해야 하고 또 왜 해야 하는지를 알아보자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또한 하나님 나라를 이루는데 나를 사용해 달라고 결단한다</a:t>
            </a:r>
            <a:r>
              <a:rPr lang="en-US" altLang="ko-KR" sz="2400" dirty="0" smtClean="0">
                <a:ea typeface="(한)순정체D" pitchFamily="18" charset="-127"/>
              </a:rPr>
              <a:t>.</a:t>
            </a:r>
          </a:p>
          <a:p>
            <a:pPr fontAlgn="base"/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ea typeface="(한)순정체D" pitchFamily="18" charset="-127"/>
              </a:rPr>
              <a:t>회의내용 </a:t>
            </a:r>
            <a:r>
              <a:rPr lang="en-US" altLang="ko-KR" sz="2400" dirty="0" smtClean="0">
                <a:ea typeface="(한)순정체D" pitchFamily="18" charset="-127"/>
              </a:rPr>
              <a:t>: 1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묵상 기도문 </a:t>
            </a:r>
            <a:r>
              <a:rPr lang="en-US" altLang="ko-KR" sz="2400" dirty="0" err="1" smtClean="0">
                <a:ea typeface="(한)순정체D" pitchFamily="18" charset="-127"/>
              </a:rPr>
              <a:t>ppt</a:t>
            </a:r>
            <a:r>
              <a:rPr lang="en-US" altLang="ko-KR" sz="2400" dirty="0" smtClean="0">
                <a:ea typeface="(한)순정체D" pitchFamily="18" charset="-127"/>
              </a:rPr>
              <a:t>(</a:t>
            </a:r>
            <a:r>
              <a:rPr lang="ko-KR" altLang="en-US" sz="2400" dirty="0" smtClean="0">
                <a:ea typeface="(한)순정체D" pitchFamily="18" charset="-127"/>
              </a:rPr>
              <a:t>영수</a:t>
            </a:r>
            <a:r>
              <a:rPr lang="en-US" altLang="ko-KR" sz="2400" dirty="0" smtClean="0">
                <a:ea typeface="(한)순정체D" pitchFamily="18" charset="-127"/>
              </a:rPr>
              <a:t>t)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             2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통성기도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대표기도 </a:t>
            </a:r>
            <a:r>
              <a:rPr lang="ko-KR" altLang="en-US" sz="2400" dirty="0" smtClean="0">
                <a:ea typeface="(한)순정체D" pitchFamily="18" charset="-127"/>
              </a:rPr>
              <a:t>전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결단찬양 </a:t>
            </a:r>
            <a:r>
              <a:rPr lang="ko-KR" altLang="en-US" sz="2400" dirty="0" smtClean="0">
                <a:ea typeface="(한)순정체D" pitchFamily="18" charset="-127"/>
              </a:rPr>
              <a:t>전</a:t>
            </a:r>
          </a:p>
          <a:p>
            <a:pPr fontAlgn="base"/>
            <a:r>
              <a:rPr lang="ko-KR" altLang="en-US" sz="2400" dirty="0" smtClean="0">
                <a:ea typeface="(한)순정체D" pitchFamily="18" charset="-127"/>
              </a:rPr>
              <a:t>                               결단 </a:t>
            </a:r>
            <a:r>
              <a:rPr lang="ko-KR" altLang="en-US" sz="2400" dirty="0" smtClean="0">
                <a:ea typeface="(한)순정체D" pitchFamily="18" charset="-127"/>
              </a:rPr>
              <a:t>찬양 인도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전도사님</a:t>
            </a:r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             3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묵상 기도문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통성기도</a:t>
            </a: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              4</a:t>
            </a:r>
            <a:r>
              <a:rPr lang="ko-KR" altLang="en-US" sz="2400" dirty="0" smtClean="0">
                <a:ea typeface="(한)순정체D" pitchFamily="18" charset="-127"/>
              </a:rPr>
              <a:t>월 동안 </a:t>
            </a:r>
            <a:r>
              <a:rPr lang="ko-KR" altLang="en-US" sz="2400" dirty="0" smtClean="0">
                <a:ea typeface="(한)순정체D" pitchFamily="18" charset="-127"/>
              </a:rPr>
              <a:t>지속적으로 시행</a:t>
            </a:r>
            <a:r>
              <a:rPr lang="en-US" altLang="ko-KR" sz="2400" dirty="0" smtClean="0">
                <a:ea typeface="(한)순정체D" pitchFamily="18" charset="-127"/>
              </a:rPr>
              <a:t>.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</a:t>
            </a:r>
            <a:r>
              <a:rPr lang="en-US" altLang="ko-KR" sz="2400" dirty="0" smtClean="0">
                <a:ea typeface="(한)순정체D" pitchFamily="18" charset="-127"/>
              </a:rPr>
              <a:t>              </a:t>
            </a:r>
            <a:r>
              <a:rPr lang="ko-KR" altLang="en-US" sz="2400" dirty="0" smtClean="0">
                <a:ea typeface="(한)순정체D" pitchFamily="18" charset="-127"/>
              </a:rPr>
              <a:t>주기도문 </a:t>
            </a:r>
            <a:r>
              <a:rPr lang="ko-KR" altLang="en-US" sz="2400" dirty="0" smtClean="0">
                <a:ea typeface="(한)순정체D" pitchFamily="18" charset="-127"/>
              </a:rPr>
              <a:t>찬양으로</a:t>
            </a:r>
            <a:r>
              <a:rPr lang="en-US" altLang="ko-KR" sz="2400" dirty="0" smtClean="0">
                <a:ea typeface="(한)순정체D" pitchFamily="18" charset="-127"/>
              </a:rPr>
              <a:t>(</a:t>
            </a:r>
            <a:r>
              <a:rPr lang="ko-KR" altLang="en-US" sz="2400" dirty="0" smtClean="0">
                <a:ea typeface="(한)순정체D" pitchFamily="18" charset="-127"/>
              </a:rPr>
              <a:t>고려 中</a:t>
            </a:r>
            <a:r>
              <a:rPr lang="en-US" altLang="ko-KR" sz="2400" dirty="0" smtClean="0">
                <a:ea typeface="(한)순정체D" pitchFamily="18" charset="-127"/>
              </a:rPr>
              <a:t>)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청소년을 위한 예배 기획</a:t>
              </a:r>
              <a:endParaRPr lang="ko-KR" altLang="en-US" sz="2000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332656"/>
            <a:ext cx="8640960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400" dirty="0" smtClean="0">
                <a:ea typeface="(한)순정체D" pitchFamily="18" charset="-127"/>
              </a:rPr>
              <a:t>특별히 </a:t>
            </a:r>
            <a:r>
              <a:rPr lang="ko-KR" altLang="en-US" sz="2400" dirty="0" smtClean="0">
                <a:ea typeface="(한)순정체D" pitchFamily="18" charset="-127"/>
              </a:rPr>
              <a:t>화려한 특별순서가 아니더라도 충분히 기획되고 준비될 수 있는 부분들이 많이 제안 되었고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실제로도 전혀 무리 없이 진행될 수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</a:t>
            </a:r>
            <a:r>
              <a:rPr lang="ko-KR" altLang="en-US" sz="2400" dirty="0" smtClean="0">
                <a:ea typeface="(한)순정체D" pitchFamily="18" charset="-127"/>
              </a:rPr>
              <a:t>이 </a:t>
            </a:r>
            <a:r>
              <a:rPr lang="ko-KR" altLang="en-US" sz="2400" dirty="0" smtClean="0">
                <a:ea typeface="(한)순정체D" pitchFamily="18" charset="-127"/>
              </a:rPr>
              <a:t>예배를 통해 교사들과 청소년들은 기도에 관련한 인식을 확실히 품고 실제로 삶 가운데서 여룬 일들이 생길 경우 어떻게 기도를 하며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승리해 나갈 것인지 스스로 생각하게 되고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또 다른 친구들을 위해 기도도 할 수 있게 유도한 것이다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</a:t>
            </a:r>
            <a:r>
              <a:rPr lang="ko-KR" altLang="en-US" sz="2400" dirty="0" smtClean="0">
                <a:ea typeface="(한)순정체D" pitchFamily="18" charset="-127"/>
              </a:rPr>
              <a:t>이 </a:t>
            </a:r>
            <a:r>
              <a:rPr lang="ko-KR" altLang="en-US" sz="2400" dirty="0" smtClean="0">
                <a:ea typeface="(한)순정체D" pitchFamily="18" charset="-127"/>
              </a:rPr>
              <a:t>단일 주제 예배는 단점도 있지만 장점이 많은 예배형태이기도 하다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예배기획은 특별한 순서들이 많이 기획된 예배에서도 필요하지만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소박한 순서들에도 사용될 수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마지막으로 이러한 예배를 기획할 때 고려할 사항은 말씀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예배자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공간</a:t>
            </a:r>
            <a:r>
              <a:rPr lang="en-US" altLang="ko-KR" sz="2400" dirty="0" smtClean="0">
                <a:ea typeface="(한)순정체D" pitchFamily="18" charset="-127"/>
              </a:rPr>
              <a:t>(</a:t>
            </a:r>
            <a:r>
              <a:rPr lang="ko-KR" altLang="en-US" sz="2400" dirty="0" smtClean="0">
                <a:ea typeface="(한)순정체D" pitchFamily="18" charset="-127"/>
              </a:rPr>
              <a:t>경건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청결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err="1" smtClean="0">
                <a:ea typeface="(한)순정체D" pitchFamily="18" charset="-127"/>
              </a:rPr>
              <a:t>공동체성</a:t>
            </a:r>
            <a:r>
              <a:rPr lang="en-US" altLang="ko-KR" sz="2400" dirty="0" smtClean="0">
                <a:ea typeface="(한)순정체D" pitchFamily="18" charset="-127"/>
              </a:rPr>
              <a:t>), </a:t>
            </a:r>
            <a:r>
              <a:rPr lang="ko-KR" altLang="en-US" sz="2400" dirty="0" smtClean="0">
                <a:ea typeface="(한)순정체D" pitchFamily="18" charset="-127"/>
              </a:rPr>
              <a:t>의미를 잘 고려해야 할 것이다</a:t>
            </a:r>
            <a:r>
              <a:rPr lang="en-US" altLang="ko-KR" sz="2400" dirty="0" smtClean="0">
                <a:ea typeface="(한)순정체D" pitchFamily="18" charset="-127"/>
              </a:rPr>
              <a:t>.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④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251520" y="188640"/>
            <a:ext cx="8640960" cy="6480720"/>
          </a:xfrm>
          <a:prstGeom prst="roundRect">
            <a:avLst>
              <a:gd name="adj" fmla="val 592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2627784" y="2708920"/>
            <a:ext cx="6107763" cy="1372075"/>
            <a:chOff x="6012165" y="2406649"/>
            <a:chExt cx="3496524" cy="1372075"/>
          </a:xfrm>
        </p:grpSpPr>
        <p:sp>
          <p:nvSpPr>
            <p:cNvPr id="8" name="TextBox 7"/>
            <p:cNvSpPr txBox="1"/>
            <p:nvPr/>
          </p:nvSpPr>
          <p:spPr>
            <a:xfrm>
              <a:off x="6012165" y="2982713"/>
              <a:ext cx="349652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BF0302"/>
                  </a:solidFill>
                  <a:latin typeface="-진인B" pitchFamily="18" charset="-127"/>
                  <a:ea typeface="-진인B" pitchFamily="18" charset="-127"/>
                </a:rPr>
                <a:t>03 </a:t>
              </a:r>
              <a:r>
                <a:rPr lang="ko-KR" altLang="en-US" sz="2800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-진인B" pitchFamily="18" charset="-127"/>
                  <a:ea typeface="-진인B" pitchFamily="18" charset="-127"/>
                </a:rPr>
                <a:t>청소년의 특성을 고려한 예배 기획</a:t>
              </a:r>
              <a:endParaRPr lang="ko-KR" altLang="en-US" sz="28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-진인B" pitchFamily="18" charset="-127"/>
                <a:ea typeface="-진인B" pitchFamily="18" charset="-127"/>
              </a:endParaRPr>
            </a:p>
          </p:txBody>
        </p:sp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96822">
              <a:off x="7246613" y="2406649"/>
              <a:ext cx="1372075" cy="1372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9788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청소년의 특성을 고려한 예배 </a:t>
              </a:r>
              <a:r>
                <a:rPr lang="ko-KR" altLang="en-US" sz="2000" u="sng" dirty="0" err="1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사레</a:t>
              </a:r>
              <a:r>
                <a:rPr lang="en-US" altLang="ko-KR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(</a:t>
              </a:r>
              <a:r>
                <a:rPr lang="ko-KR" altLang="en-US" u="sng" dirty="0" err="1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카르디아</a:t>
              </a:r>
              <a:r>
                <a:rPr lang="ko-KR" altLang="en-US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 청소년 열린 예배</a:t>
              </a:r>
              <a:r>
                <a:rPr lang="en-US" altLang="ko-KR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)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04664"/>
            <a:ext cx="8640960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400" dirty="0" err="1" smtClean="0">
                <a:ea typeface="(한)순정체D" pitchFamily="18" charset="-127"/>
              </a:rPr>
              <a:t>카르디아의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ko-KR" altLang="en-US" sz="2400" dirty="0" err="1" smtClean="0">
                <a:ea typeface="(한)순정체D" pitchFamily="18" charset="-127"/>
              </a:rPr>
              <a:t>열린예배는</a:t>
            </a:r>
            <a:r>
              <a:rPr lang="ko-KR" altLang="en-US" sz="2400" dirty="0" smtClean="0">
                <a:ea typeface="(한)순정체D" pitchFamily="18" charset="-127"/>
              </a:rPr>
              <a:t> 일반적으로 행해지고 있는 열린 예배와의 가장 큰 차이를 이야기에 두고 있다</a:t>
            </a:r>
            <a:r>
              <a:rPr lang="en-US" altLang="ko-KR" sz="2400" b="1" dirty="0" smtClean="0">
                <a:ea typeface="(한)순정체D" pitchFamily="18" charset="-127"/>
              </a:rPr>
              <a:t>. </a:t>
            </a:r>
            <a:r>
              <a:rPr lang="ko-KR" altLang="en-US" sz="2400" b="1" u="sng" dirty="0" smtClean="0">
                <a:ea typeface="(한)순정체D" pitchFamily="18" charset="-127"/>
              </a:rPr>
              <a:t>이 예배를 회중의 수평적 만남과 하나님</a:t>
            </a:r>
            <a:r>
              <a:rPr lang="en-US" altLang="ko-KR" sz="2400" b="1" u="sng" dirty="0" smtClean="0">
                <a:ea typeface="(한)순정체D" pitchFamily="18" charset="-127"/>
              </a:rPr>
              <a:t>, </a:t>
            </a:r>
            <a:r>
              <a:rPr lang="ko-KR" altLang="en-US" sz="2400" b="1" u="sng" dirty="0" smtClean="0">
                <a:ea typeface="(한)순정체D" pitchFamily="18" charset="-127"/>
              </a:rPr>
              <a:t>복음과의 수직적 만남이 함께 이루어진 예배라고 정의</a:t>
            </a:r>
            <a:r>
              <a:rPr lang="ko-KR" altLang="en-US" sz="2400" dirty="0" smtClean="0">
                <a:ea typeface="(한)순정체D" pitchFamily="18" charset="-127"/>
              </a:rPr>
              <a:t>할 수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err="1" smtClean="0">
                <a:ea typeface="(한)순정체D" pitchFamily="18" charset="-127"/>
              </a:rPr>
              <a:t>카르디아</a:t>
            </a:r>
            <a:r>
              <a:rPr lang="ko-KR" altLang="en-US" sz="2400" dirty="0" smtClean="0">
                <a:ea typeface="(한)순정체D" pitchFamily="18" charset="-127"/>
              </a:rPr>
              <a:t> 예배는 </a:t>
            </a:r>
            <a:r>
              <a:rPr lang="ko-KR" altLang="en-US" sz="2400" b="1" u="sng" dirty="0" smtClean="0">
                <a:ea typeface="(한)순정체D" pitchFamily="18" charset="-127"/>
              </a:rPr>
              <a:t>이야기를 예배의 전면에 내세운다</a:t>
            </a:r>
            <a:r>
              <a:rPr lang="en-US" altLang="ko-KR" sz="2400" b="1" u="sng" dirty="0" smtClean="0">
                <a:ea typeface="(한)순정체D" pitchFamily="18" charset="-127"/>
              </a:rPr>
              <a:t>. </a:t>
            </a:r>
            <a:r>
              <a:rPr lang="ko-KR" altLang="en-US" sz="2400" b="1" u="sng" dirty="0" smtClean="0">
                <a:ea typeface="(한)순정체D" pitchFamily="18" charset="-127"/>
              </a:rPr>
              <a:t>특히 예배에 있어 이야기가 차지하는 비중이 설교가 차지하는 비중과 거의 대등하다는데 특징</a:t>
            </a:r>
            <a:r>
              <a:rPr lang="ko-KR" altLang="en-US" sz="2400" dirty="0" smtClean="0">
                <a:ea typeface="(한)순정체D" pitchFamily="18" charset="-127"/>
              </a:rPr>
              <a:t>이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이야기를 강조하는 이유는 </a:t>
            </a:r>
            <a:r>
              <a:rPr lang="ko-KR" altLang="en-US" sz="2400" b="1" u="sng" dirty="0" smtClean="0">
                <a:ea typeface="(한)순정체D" pitchFamily="18" charset="-127"/>
              </a:rPr>
              <a:t>이야기야 말로 불신자의 마음 밭을 옥토로 갈아엎는 가장 한국적인 방법</a:t>
            </a:r>
            <a:r>
              <a:rPr lang="ko-KR" altLang="en-US" sz="2400" dirty="0" smtClean="0">
                <a:ea typeface="(한)순정체D" pitchFamily="18" charset="-127"/>
              </a:rPr>
              <a:t>이기 때문이다</a:t>
            </a:r>
            <a:r>
              <a:rPr lang="en-US" altLang="ko-KR" sz="2400" dirty="0" smtClean="0">
                <a:ea typeface="(한)순정체D" pitchFamily="18" charset="-127"/>
              </a:rPr>
              <a:t>.</a:t>
            </a:r>
          </a:p>
          <a:p>
            <a:pPr fontAlgn="base"/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ea typeface="(한)순정체D" pitchFamily="18" charset="-127"/>
              </a:rPr>
              <a:t> 이 </a:t>
            </a:r>
            <a:r>
              <a:rPr lang="ko-KR" altLang="en-US" sz="2400" dirty="0" smtClean="0">
                <a:ea typeface="(한)순정체D" pitchFamily="18" charset="-127"/>
              </a:rPr>
              <a:t>예배는 </a:t>
            </a:r>
            <a:r>
              <a:rPr lang="ko-KR" altLang="en-US" sz="2400" b="1" u="sng" dirty="0" smtClean="0">
                <a:ea typeface="(한)순정체D" pitchFamily="18" charset="-127"/>
              </a:rPr>
              <a:t>찬양 </a:t>
            </a:r>
            <a:r>
              <a:rPr lang="en-US" altLang="ko-KR" sz="2400" b="1" u="sng" dirty="0" smtClean="0">
                <a:ea typeface="(한)순정체D" pitchFamily="18" charset="-127"/>
              </a:rPr>
              <a:t>- </a:t>
            </a:r>
            <a:r>
              <a:rPr lang="ko-KR" altLang="en-US" sz="2400" b="1" u="sng" dirty="0" smtClean="0">
                <a:ea typeface="(한)순정체D" pitchFamily="18" charset="-127"/>
              </a:rPr>
              <a:t>이야기 </a:t>
            </a:r>
            <a:r>
              <a:rPr lang="en-US" altLang="ko-KR" sz="2400" b="1" u="sng" dirty="0" smtClean="0">
                <a:ea typeface="(한)순정체D" pitchFamily="18" charset="-127"/>
              </a:rPr>
              <a:t>- </a:t>
            </a:r>
            <a:r>
              <a:rPr lang="ko-KR" altLang="en-US" sz="2400" b="1" u="sng" dirty="0" smtClean="0">
                <a:ea typeface="(한)순정체D" pitchFamily="18" charset="-127"/>
              </a:rPr>
              <a:t>설교</a:t>
            </a:r>
            <a:r>
              <a:rPr lang="ko-KR" altLang="en-US" sz="2400" dirty="0" smtClean="0">
                <a:ea typeface="(한)순정체D" pitchFamily="18" charset="-127"/>
              </a:rPr>
              <a:t>로 나누어 질 수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이 </a:t>
            </a:r>
            <a:r>
              <a:rPr lang="ko-KR" altLang="en-US" sz="2400" b="1" u="sng" dirty="0" smtClean="0">
                <a:ea typeface="(한)순정체D" pitchFamily="18" charset="-127"/>
              </a:rPr>
              <a:t>예배에서 찬양과 이야기를 통한 순서들은 복음을 받아들이기 위해 밭을 일구는 작업</a:t>
            </a:r>
            <a:r>
              <a:rPr lang="ko-KR" altLang="en-US" sz="2400" dirty="0" smtClean="0">
                <a:ea typeface="(한)순정체D" pitchFamily="18" charset="-127"/>
              </a:rPr>
              <a:t>과도 같다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b="1" u="sng" dirty="0" smtClean="0">
                <a:ea typeface="(한)순정체D" pitchFamily="18" charset="-127"/>
              </a:rPr>
              <a:t>회중이 예배 전 과정을 통해 마음을 열고 삶의 이야기를 풀어놓는 수평적 만남을 통해 회중은 복음을 받아들이기 위한 마음 밭이 일구어지는 것</a:t>
            </a:r>
            <a:r>
              <a:rPr lang="ko-KR" altLang="en-US" sz="2400" dirty="0" smtClean="0">
                <a:ea typeface="(한)순정체D" pitchFamily="18" charset="-127"/>
              </a:rPr>
              <a:t>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여기에 </a:t>
            </a:r>
            <a:r>
              <a:rPr lang="ko-KR" altLang="en-US" sz="2400" b="1" u="sng" dirty="0" smtClean="0">
                <a:ea typeface="(한)순정체D" pitchFamily="18" charset="-127"/>
              </a:rPr>
              <a:t>설교를 통한 복음의 씨앗을 파종하는 것이 </a:t>
            </a:r>
            <a:r>
              <a:rPr lang="ko-KR" altLang="en-US" sz="2400" b="1" u="sng" dirty="0" err="1" smtClean="0">
                <a:ea typeface="(한)순정체D" pitchFamily="18" charset="-127"/>
              </a:rPr>
              <a:t>카르디아</a:t>
            </a:r>
            <a:r>
              <a:rPr lang="ko-KR" altLang="en-US" sz="2400" b="1" u="sng" dirty="0" smtClean="0">
                <a:ea typeface="(한)순정체D" pitchFamily="18" charset="-127"/>
              </a:rPr>
              <a:t> 예배 구성의 특징</a:t>
            </a:r>
            <a:r>
              <a:rPr lang="ko-KR" altLang="en-US" sz="2400" dirty="0" smtClean="0">
                <a:ea typeface="(한)순정체D" pitchFamily="18" charset="-127"/>
              </a:rPr>
              <a:t>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④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청소년의 특성을 고려한 예배 </a:t>
              </a:r>
              <a:r>
                <a:rPr lang="ko-KR" altLang="en-US" sz="2000" u="sng" dirty="0" err="1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사레</a:t>
              </a:r>
              <a:r>
                <a:rPr lang="en-US" altLang="ko-KR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(</a:t>
              </a:r>
              <a:r>
                <a:rPr lang="ko-KR" altLang="en-US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예배 순서</a:t>
              </a:r>
              <a:r>
                <a:rPr lang="en-US" altLang="ko-KR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)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04664"/>
            <a:ext cx="864096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en-US" altLang="ko-KR" sz="2400" dirty="0" smtClean="0">
                <a:ea typeface="(한)순정체D" pitchFamily="18" charset="-127"/>
              </a:rPr>
              <a:t>1.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en-US" altLang="ko-KR" sz="2400" dirty="0" smtClean="0">
                <a:ea typeface="(한)순정체D" pitchFamily="18" charset="-127"/>
              </a:rPr>
              <a:t>Opening : </a:t>
            </a:r>
            <a:r>
              <a:rPr lang="ko-KR" altLang="en-US" sz="2400" dirty="0" smtClean="0">
                <a:ea typeface="(한)순정체D" pitchFamily="18" charset="-127"/>
              </a:rPr>
              <a:t>차와 음악이 함께하는 시간 </a:t>
            </a:r>
            <a:r>
              <a:rPr lang="en-US" altLang="ko-KR" sz="2400" dirty="0" smtClean="0">
                <a:ea typeface="(한)순정체D" pitchFamily="18" charset="-127"/>
              </a:rPr>
              <a:t>15</a:t>
            </a:r>
            <a:r>
              <a:rPr lang="ko-KR" altLang="en-US" sz="2400" dirty="0" smtClean="0">
                <a:ea typeface="(한)순정체D" pitchFamily="18" charset="-127"/>
              </a:rPr>
              <a:t>분</a:t>
            </a:r>
            <a:r>
              <a:rPr lang="en-US" altLang="ko-KR" sz="2400" dirty="0" smtClean="0">
                <a:ea typeface="(한)순정체D" pitchFamily="18" charset="-127"/>
              </a:rPr>
              <a:t>, 8</a:t>
            </a:r>
            <a:r>
              <a:rPr lang="ko-KR" altLang="en-US" sz="2400" dirty="0" smtClean="0">
                <a:ea typeface="(한)순정체D" pitchFamily="18" charset="-127"/>
              </a:rPr>
              <a:t>분</a:t>
            </a:r>
            <a:r>
              <a:rPr lang="en-US" altLang="ko-KR" sz="2400" dirty="0" smtClean="0">
                <a:ea typeface="(한)순정체D" pitchFamily="18" charset="-127"/>
              </a:rPr>
              <a:t>, 2</a:t>
            </a:r>
            <a:r>
              <a:rPr lang="ko-KR" altLang="en-US" sz="2400" dirty="0" smtClean="0">
                <a:ea typeface="(한)순정체D" pitchFamily="18" charset="-127"/>
              </a:rPr>
              <a:t>분 간격으로 열린 예배의 시작을 알린다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예배를 알리는 인도자가 나와서 예배에 대한 안내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자리 안내 등을 한다</a:t>
            </a:r>
            <a:r>
              <a:rPr lang="en-US" altLang="ko-KR" sz="2400" dirty="0" smtClean="0">
                <a:ea typeface="(한)순정체D" pitchFamily="18" charset="-127"/>
              </a:rPr>
              <a:t>.</a:t>
            </a: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</a:t>
            </a:r>
            <a:r>
              <a:rPr lang="en-US" altLang="ko-KR" sz="2400" dirty="0" smtClean="0">
                <a:ea typeface="(한)순정체D" pitchFamily="18" charset="-127"/>
              </a:rPr>
              <a:t>                                                     </a:t>
            </a:r>
            <a:r>
              <a:rPr lang="ko-KR" altLang="en-US" sz="2400" b="1" u="sng" dirty="0" smtClean="0">
                <a:ea typeface="(한)순정체D" pitchFamily="18" charset="-127"/>
              </a:rPr>
              <a:t>→ 소요 시간 </a:t>
            </a:r>
            <a:r>
              <a:rPr lang="en-US" altLang="ko-KR" sz="2400" b="1" u="sng" dirty="0" smtClean="0">
                <a:ea typeface="(한)순정체D" pitchFamily="18" charset="-127"/>
              </a:rPr>
              <a:t>1</a:t>
            </a:r>
            <a:r>
              <a:rPr lang="ko-KR" altLang="en-US" sz="2400" b="1" u="sng" dirty="0" smtClean="0">
                <a:ea typeface="(한)순정체D" pitchFamily="18" charset="-127"/>
              </a:rPr>
              <a:t>분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2. </a:t>
            </a:r>
            <a:r>
              <a:rPr lang="ko-KR" altLang="en-US" sz="2400" dirty="0" smtClean="0">
                <a:ea typeface="(한)순정체D" pitchFamily="18" charset="-127"/>
              </a:rPr>
              <a:t>사랑이 </a:t>
            </a:r>
            <a:r>
              <a:rPr lang="ko-KR" altLang="en-US" sz="2400" dirty="0" smtClean="0">
                <a:ea typeface="(한)순정체D" pitchFamily="18" charset="-127"/>
              </a:rPr>
              <a:t>담긴 찬양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찬양 인도자의 안내가 끝나면 찬양 한 곳을 먼저 시작한다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그리고 인사와 이야기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찬양을 어울리게 구성하여 편안한 마음을 느낄 수 있도록 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b="1" u="sng" dirty="0" smtClean="0">
                <a:ea typeface="(한)순정체D" pitchFamily="18" charset="-127"/>
              </a:rPr>
              <a:t>→ 소요 시간 </a:t>
            </a:r>
            <a:r>
              <a:rPr lang="en-US" altLang="ko-KR" sz="2400" b="1" u="sng" dirty="0" smtClean="0">
                <a:ea typeface="(한)순정체D" pitchFamily="18" charset="-127"/>
              </a:rPr>
              <a:t>30</a:t>
            </a:r>
            <a:r>
              <a:rPr lang="ko-KR" altLang="en-US" sz="2400" b="1" u="sng" dirty="0" smtClean="0">
                <a:ea typeface="(한)순정체D" pitchFamily="18" charset="-127"/>
              </a:rPr>
              <a:t>분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3. </a:t>
            </a:r>
            <a:r>
              <a:rPr lang="ko-KR" altLang="en-US" sz="2400" dirty="0" smtClean="0">
                <a:ea typeface="(한)순정체D" pitchFamily="18" charset="-127"/>
              </a:rPr>
              <a:t>러브레터와 </a:t>
            </a:r>
            <a:r>
              <a:rPr lang="ko-KR" altLang="en-US" sz="2400" dirty="0" smtClean="0">
                <a:ea typeface="(한)순정체D" pitchFamily="18" charset="-127"/>
              </a:rPr>
              <a:t>테마 가이드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찬양 인도자의 마지막 노래가 끝나면 조명이 꺼진다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약 </a:t>
            </a:r>
            <a:r>
              <a:rPr lang="en-US" altLang="ko-KR" sz="2400" dirty="0" smtClean="0">
                <a:ea typeface="(한)순정체D" pitchFamily="18" charset="-127"/>
              </a:rPr>
              <a:t>10</a:t>
            </a:r>
            <a:r>
              <a:rPr lang="ko-KR" altLang="en-US" sz="2400" dirty="0" smtClean="0">
                <a:ea typeface="(한)순정체D" pitchFamily="18" charset="-127"/>
              </a:rPr>
              <a:t>초 후 조명이 서서히 들어오면 소녀의 소리로 러브레터 한 장을 읽어준다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소리가 끝나면 사회자가 등장해 사진을 들고 이야기한다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b="1" u="sng" dirty="0" smtClean="0">
                <a:ea typeface="(한)순정체D" pitchFamily="18" charset="-127"/>
              </a:rPr>
              <a:t>→ 소요 시간 </a:t>
            </a:r>
            <a:r>
              <a:rPr lang="en-US" altLang="ko-KR" sz="2400" b="1" u="sng" dirty="0" smtClean="0">
                <a:ea typeface="(한)순정체D" pitchFamily="18" charset="-127"/>
              </a:rPr>
              <a:t>5</a:t>
            </a:r>
            <a:r>
              <a:rPr lang="ko-KR" altLang="en-US" sz="2400" b="1" u="sng" dirty="0" smtClean="0">
                <a:ea typeface="(한)순정체D" pitchFamily="18" charset="-127"/>
              </a:rPr>
              <a:t>분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청소년의 특성을 고려한 예배 </a:t>
              </a:r>
              <a:r>
                <a:rPr lang="ko-KR" altLang="en-US" sz="2000" u="sng" dirty="0" err="1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사레</a:t>
              </a:r>
              <a:r>
                <a:rPr lang="en-US" altLang="ko-KR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(</a:t>
              </a:r>
              <a:r>
                <a:rPr lang="ko-KR" altLang="en-US" u="sng" dirty="0" err="1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카르디아</a:t>
              </a:r>
              <a:r>
                <a:rPr lang="ko-KR" altLang="en-US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 청소년 열린 예배</a:t>
              </a:r>
              <a:r>
                <a:rPr lang="en-US" altLang="ko-KR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)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04664"/>
            <a:ext cx="8640960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4. Talk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!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Talk! Talk! : 1.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고통의 현재를 확인하라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!</a:t>
            </a: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                                                   </a:t>
            </a:r>
            <a:r>
              <a:rPr lang="ko-KR" altLang="en-US" sz="2400" b="1" u="sng" dirty="0" smtClean="0">
                <a:solidFill>
                  <a:prstClr val="black"/>
                </a:solidFill>
                <a:ea typeface="(한)순정체D" pitchFamily="18" charset="-127"/>
              </a:rPr>
              <a:t>→ 소요 시간 </a:t>
            </a:r>
            <a:r>
              <a:rPr lang="en-US" altLang="ko-KR" sz="2400" b="1" u="sng" dirty="0" smtClean="0">
                <a:solidFill>
                  <a:prstClr val="black"/>
                </a:solidFill>
                <a:ea typeface="(한)순정체D" pitchFamily="18" charset="-127"/>
              </a:rPr>
              <a:t>34</a:t>
            </a:r>
            <a:r>
              <a:rPr lang="ko-KR" altLang="en-US" sz="2400" b="1" u="sng" dirty="0" smtClean="0">
                <a:solidFill>
                  <a:prstClr val="black"/>
                </a:solidFill>
                <a:ea typeface="(한)순정체D" pitchFamily="18" charset="-127"/>
              </a:rPr>
              <a:t>분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ⓐ 현장의 소리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(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오늘도 나는 묻는다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!!)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ⓑ 나에겐 어떤 고통이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?</a:t>
            </a: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2.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고통을 분석하라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!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ⓐ 사람은 누구나 고통을 받습니까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?</a:t>
            </a: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고통의 종류에는 어떤 것들이 있을까요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?</a:t>
            </a: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ⓑ 고통의 원인은 무엇일까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?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왜 사람들은 고통을 받을까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?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ⓒ 고통의 의미가 무엇일까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?</a:t>
            </a: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ⓓ 약한 사람도 고통을 받습니까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?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착한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사람만 고통을 받습니까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?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④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청소년의 특성을 고려한 예배 </a:t>
              </a:r>
              <a:r>
                <a:rPr lang="ko-KR" altLang="en-US" sz="2000" u="sng" dirty="0" err="1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사레</a:t>
              </a:r>
              <a:r>
                <a:rPr lang="en-US" altLang="ko-KR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(</a:t>
              </a:r>
              <a:r>
                <a:rPr lang="ko-KR" altLang="en-US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예배 순서</a:t>
              </a:r>
              <a:r>
                <a:rPr lang="en-US" altLang="ko-KR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)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188640"/>
            <a:ext cx="864096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5.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en-US" altLang="ko-KR" sz="2400" dirty="0" smtClean="0">
                <a:ea typeface="(한)순정체D" pitchFamily="18" charset="-127"/>
              </a:rPr>
              <a:t>Talk </a:t>
            </a:r>
            <a:r>
              <a:rPr lang="en-US" altLang="ko-KR" sz="2400" dirty="0" smtClean="0">
                <a:ea typeface="(한)순정체D" pitchFamily="18" charset="-127"/>
              </a:rPr>
              <a:t>Event : </a:t>
            </a:r>
            <a:r>
              <a:rPr lang="ko-KR" altLang="en-US" sz="2400" dirty="0" smtClean="0">
                <a:ea typeface="(한)순정체D" pitchFamily="18" charset="-127"/>
              </a:rPr>
              <a:t>고통의 현재에 대해 일반인들의 소리를 들어보도록 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캠코더 혹은 카세트를 활용하여 녹음하도록 하라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b="1" u="sng" dirty="0" smtClean="0">
                <a:ea typeface="(한)순정체D" pitchFamily="18" charset="-127"/>
              </a:rPr>
              <a:t>→ 소요 시간 </a:t>
            </a:r>
            <a:r>
              <a:rPr lang="en-US" altLang="ko-KR" sz="2400" b="1" u="sng" dirty="0" smtClean="0">
                <a:ea typeface="(한)순정체D" pitchFamily="18" charset="-127"/>
              </a:rPr>
              <a:t>3</a:t>
            </a:r>
            <a:r>
              <a:rPr lang="ko-KR" altLang="en-US" sz="2400" b="1" u="sng" dirty="0" smtClean="0">
                <a:ea typeface="(한)순정체D" pitchFamily="18" charset="-127"/>
              </a:rPr>
              <a:t>분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endParaRPr lang="en-US" altLang="ko-KR" sz="2400" dirty="0" smtClean="0"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6.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ko-KR" altLang="en-US" sz="2400" dirty="0" smtClean="0">
                <a:ea typeface="(한)순정체D" pitchFamily="18" charset="-127"/>
              </a:rPr>
              <a:t>하늘의 소리</a:t>
            </a:r>
            <a:r>
              <a:rPr lang="en-US" altLang="ko-KR" sz="2400" dirty="0" smtClean="0">
                <a:ea typeface="(한)순정체D" pitchFamily="18" charset="-127"/>
              </a:rPr>
              <a:t>(</a:t>
            </a:r>
            <a:r>
              <a:rPr lang="ko-KR" altLang="en-US" sz="2400" dirty="0" smtClean="0">
                <a:ea typeface="(한)순정체D" pitchFamily="18" charset="-127"/>
              </a:rPr>
              <a:t>설교</a:t>
            </a:r>
            <a:r>
              <a:rPr lang="en-US" altLang="ko-KR" sz="2400" dirty="0" smtClean="0">
                <a:ea typeface="(한)순정체D" pitchFamily="18" charset="-127"/>
              </a:rPr>
              <a:t>) : </a:t>
            </a:r>
            <a:r>
              <a:rPr lang="ko-KR" altLang="en-US" sz="2400" dirty="0" smtClean="0">
                <a:ea typeface="(한)순정체D" pitchFamily="18" charset="-127"/>
              </a:rPr>
              <a:t>가장 소중한 것은 주님이 우리를 끝까지 포기하지 않는다는 사실이다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우리가 삶 가운데서 고난 당하고 있다면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바로 그 때가 하나님의 능력과 사랑을 가장 깊이 있게 경험할 준비가 된 순간이다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b="1" u="sng" dirty="0" smtClean="0">
                <a:ea typeface="(한)순정체D" pitchFamily="18" charset="-127"/>
              </a:rPr>
              <a:t>→ 소요 시간 </a:t>
            </a:r>
            <a:r>
              <a:rPr lang="en-US" altLang="ko-KR" sz="2400" b="1" u="sng" dirty="0" smtClean="0">
                <a:ea typeface="(한)순정체D" pitchFamily="18" charset="-127"/>
              </a:rPr>
              <a:t>8</a:t>
            </a:r>
            <a:r>
              <a:rPr lang="ko-KR" altLang="en-US" sz="2400" b="1" u="sng" dirty="0" smtClean="0">
                <a:ea typeface="(한)순정체D" pitchFamily="18" charset="-127"/>
              </a:rPr>
              <a:t>분</a:t>
            </a:r>
            <a:endParaRPr lang="en-US" altLang="ko-KR" sz="2400" b="1" u="sng" dirty="0" smtClean="0"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en-US" altLang="ko-KR" sz="2400" dirty="0" smtClean="0">
                <a:ea typeface="(한)순정체D" pitchFamily="18" charset="-127"/>
              </a:rPr>
              <a:t>7. 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ko-KR" altLang="en-US" sz="2400" dirty="0" smtClean="0">
                <a:ea typeface="(한)순정체D" pitchFamily="18" charset="-127"/>
              </a:rPr>
              <a:t>행복 나눔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빵을 떼어 서로 축복하고 위로하여 고독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고통의 아픔을 딛고 일어설 수 있도록 하자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ko-KR" altLang="en-US" sz="2400" b="1" dirty="0" smtClean="0">
                <a:ea typeface="(한)순정체D" pitchFamily="18" charset="-127"/>
              </a:rPr>
              <a:t>                                                      </a:t>
            </a:r>
            <a:r>
              <a:rPr lang="ko-KR" altLang="en-US" sz="2400" b="1" u="sng" dirty="0" smtClean="0">
                <a:ea typeface="(한)순정체D" pitchFamily="18" charset="-127"/>
              </a:rPr>
              <a:t>→ </a:t>
            </a:r>
            <a:r>
              <a:rPr lang="ko-KR" altLang="en-US" sz="2400" b="1" u="sng" dirty="0" smtClean="0">
                <a:ea typeface="(한)순정체D" pitchFamily="18" charset="-127"/>
              </a:rPr>
              <a:t>소요 시간 </a:t>
            </a:r>
            <a:r>
              <a:rPr lang="en-US" altLang="ko-KR" sz="2400" b="1" u="sng" dirty="0" smtClean="0">
                <a:ea typeface="(한)순정체D" pitchFamily="18" charset="-127"/>
              </a:rPr>
              <a:t>5</a:t>
            </a:r>
            <a:r>
              <a:rPr lang="ko-KR" altLang="en-US" sz="2400" b="1" u="sng" dirty="0" smtClean="0">
                <a:ea typeface="(한)순정체D" pitchFamily="18" charset="-127"/>
              </a:rPr>
              <a:t>분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8.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ko-KR" altLang="en-US" sz="2400" dirty="0" err="1" smtClean="0">
                <a:ea typeface="(한)순정체D" pitchFamily="18" charset="-127"/>
              </a:rPr>
              <a:t>마침기도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b="1" u="sng" dirty="0" smtClean="0">
                <a:ea typeface="(한)순정체D" pitchFamily="18" charset="-127"/>
              </a:rPr>
              <a:t>→ 소요 시간 </a:t>
            </a:r>
            <a:r>
              <a:rPr lang="en-US" altLang="ko-KR" sz="2400" b="1" u="sng" dirty="0" smtClean="0">
                <a:ea typeface="(한)순정체D" pitchFamily="18" charset="-127"/>
              </a:rPr>
              <a:t>1</a:t>
            </a:r>
            <a:r>
              <a:rPr lang="ko-KR" altLang="en-US" sz="2400" b="1" u="sng" dirty="0" smtClean="0">
                <a:ea typeface="(한)순정체D" pitchFamily="18" charset="-127"/>
              </a:rPr>
              <a:t>분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ea typeface="(한)순정체D" pitchFamily="18" charset="-127"/>
              </a:rPr>
              <a:t> 9. 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ko-KR" altLang="en-US" sz="2400" dirty="0" err="1" smtClean="0">
                <a:ea typeface="(한)순정체D" pitchFamily="18" charset="-127"/>
              </a:rPr>
              <a:t>엔딩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ko-KR" altLang="en-US" sz="2400" dirty="0" err="1" smtClean="0">
                <a:ea typeface="(한)순정체D" pitchFamily="18" charset="-127"/>
              </a:rPr>
              <a:t>세레모니</a:t>
            </a:r>
            <a:r>
              <a:rPr lang="ko-KR" altLang="en-US" sz="2400" dirty="0" smtClean="0">
                <a:ea typeface="(한)순정체D" pitchFamily="18" charset="-127"/>
              </a:rPr>
              <a:t>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예배가 마치면 음악이 </a:t>
            </a:r>
            <a:r>
              <a:rPr lang="ko-KR" altLang="en-US" sz="2400" dirty="0" err="1" smtClean="0">
                <a:ea typeface="(한)순정체D" pitchFamily="18" charset="-127"/>
              </a:rPr>
              <a:t>흐르느</a:t>
            </a:r>
            <a:r>
              <a:rPr lang="ko-KR" altLang="en-US" sz="2400" dirty="0" smtClean="0">
                <a:ea typeface="(한)순정체D" pitchFamily="18" charset="-127"/>
              </a:rPr>
              <a:t> 가운데 인사할 것을 권한다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주제를 환기하는 이야기를 나누며 헤어지도록 하면 더욱 좋겠다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251520" y="188640"/>
            <a:ext cx="8640960" cy="6480720"/>
          </a:xfrm>
          <a:prstGeom prst="roundRect">
            <a:avLst>
              <a:gd name="adj" fmla="val 592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14951" y="415781"/>
            <a:ext cx="16273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BF0302"/>
                </a:solidFill>
                <a:latin typeface="-윤고딕330" pitchFamily="18" charset="-127"/>
                <a:ea typeface="-윤고딕330" pitchFamily="18" charset="-127"/>
              </a:rPr>
              <a:t>I</a:t>
            </a:r>
            <a:r>
              <a:rPr lang="en-US" altLang="ko-KR" sz="4400" dirty="0" smtClean="0">
                <a:ln>
                  <a:solidFill>
                    <a:schemeClr val="bg1">
                      <a:alpha val="0"/>
                    </a:schemeClr>
                  </a:solidFill>
                </a:ln>
                <a:latin typeface="-윤고딕330" pitchFamily="18" charset="-127"/>
                <a:ea typeface="-윤고딕330" pitchFamily="18" charset="-127"/>
              </a:rPr>
              <a:t>ndex</a:t>
            </a:r>
            <a:endParaRPr lang="ko-KR" altLang="en-US" sz="6600" dirty="0">
              <a:ln>
                <a:solidFill>
                  <a:schemeClr val="bg1">
                    <a:alpha val="0"/>
                  </a:schemeClr>
                </a:solidFill>
              </a:ln>
              <a:latin typeface="-윤고딕330" pitchFamily="18" charset="-127"/>
              <a:ea typeface="-윤고딕330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3717032"/>
            <a:ext cx="2377440" cy="2368296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4644008" y="1844824"/>
            <a:ext cx="3761660" cy="569066"/>
            <a:chOff x="4477696" y="1743998"/>
            <a:chExt cx="3761660" cy="569066"/>
          </a:xfrm>
        </p:grpSpPr>
        <p:sp>
          <p:nvSpPr>
            <p:cNvPr id="27" name="TextBox 26"/>
            <p:cNvSpPr txBox="1"/>
            <p:nvPr/>
          </p:nvSpPr>
          <p:spPr>
            <a:xfrm>
              <a:off x="4932040" y="1743998"/>
              <a:ext cx="33073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BF0302"/>
                  </a:solidFill>
                  <a:latin typeface="-참명조B" pitchFamily="18" charset="-127"/>
                  <a:ea typeface="-참명조B" pitchFamily="18" charset="-127"/>
                </a:rPr>
                <a:t>교</a:t>
              </a:r>
              <a:r>
                <a:rPr lang="ko-KR" altLang="en-US" sz="20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latin typeface="-참명조B" pitchFamily="18" charset="-127"/>
                  <a:ea typeface="-참명조B" pitchFamily="18" charset="-127"/>
                </a:rPr>
                <a:t>육으로서의 청소년 예배</a:t>
              </a:r>
              <a:endParaRPr lang="ko-KR" altLang="en-US" sz="280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-윤고딕330" pitchFamily="18" charset="-127"/>
                <a:ea typeface="-윤고딕330" pitchFamily="18" charset="-127"/>
              </a:endParaRPr>
            </a:p>
          </p:txBody>
        </p:sp>
        <p:pic>
          <p:nvPicPr>
            <p:cNvPr id="28" name="그림 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830531">
              <a:off x="4477696" y="1829282"/>
              <a:ext cx="483782" cy="483782"/>
            </a:xfrm>
            <a:prstGeom prst="rect">
              <a:avLst/>
            </a:prstGeom>
          </p:spPr>
        </p:pic>
      </p:grpSp>
      <p:grpSp>
        <p:nvGrpSpPr>
          <p:cNvPr id="29" name="그룹 28"/>
          <p:cNvGrpSpPr/>
          <p:nvPr/>
        </p:nvGrpSpPr>
        <p:grpSpPr>
          <a:xfrm>
            <a:off x="4788024" y="2924944"/>
            <a:ext cx="2992218" cy="569066"/>
            <a:chOff x="4477696" y="1743998"/>
            <a:chExt cx="2992218" cy="569066"/>
          </a:xfrm>
        </p:grpSpPr>
        <p:sp>
          <p:nvSpPr>
            <p:cNvPr id="30" name="TextBox 29"/>
            <p:cNvSpPr txBox="1"/>
            <p:nvPr/>
          </p:nvSpPr>
          <p:spPr>
            <a:xfrm>
              <a:off x="4932040" y="1743998"/>
              <a:ext cx="25378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BF0302"/>
                  </a:solidFill>
                  <a:latin typeface="-참명조B" pitchFamily="18" charset="-127"/>
                  <a:ea typeface="-참명조B" pitchFamily="18" charset="-127"/>
                </a:rPr>
                <a:t>예</a:t>
              </a:r>
              <a:r>
                <a:rPr lang="ko-KR" altLang="en-US" sz="20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latin typeface="-참명조B" pitchFamily="18" charset="-127"/>
                  <a:ea typeface="-참명조B" pitchFamily="18" charset="-127"/>
                </a:rPr>
                <a:t>배 기획의 필요성</a:t>
              </a:r>
              <a:endParaRPr lang="ko-KR" altLang="en-US" sz="280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-윤고딕330" pitchFamily="18" charset="-127"/>
                <a:ea typeface="-윤고딕330" pitchFamily="18" charset="-127"/>
              </a:endParaRPr>
            </a:p>
          </p:txBody>
        </p:sp>
        <p:pic>
          <p:nvPicPr>
            <p:cNvPr id="31" name="그림 3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830531">
              <a:off x="4477696" y="1829282"/>
              <a:ext cx="483782" cy="483782"/>
            </a:xfrm>
            <a:prstGeom prst="rect">
              <a:avLst/>
            </a:prstGeom>
          </p:spPr>
        </p:pic>
      </p:grpSp>
      <p:grpSp>
        <p:nvGrpSpPr>
          <p:cNvPr id="17" name="그룹 16"/>
          <p:cNvGrpSpPr/>
          <p:nvPr/>
        </p:nvGrpSpPr>
        <p:grpSpPr>
          <a:xfrm>
            <a:off x="5004048" y="3861048"/>
            <a:ext cx="3604565" cy="569066"/>
            <a:chOff x="4477696" y="1743998"/>
            <a:chExt cx="3604565" cy="569066"/>
          </a:xfrm>
        </p:grpSpPr>
        <p:sp>
          <p:nvSpPr>
            <p:cNvPr id="18" name="TextBox 17"/>
            <p:cNvSpPr txBox="1"/>
            <p:nvPr/>
          </p:nvSpPr>
          <p:spPr>
            <a:xfrm>
              <a:off x="4932040" y="1743998"/>
              <a:ext cx="31502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BF0302"/>
                  </a:solidFill>
                  <a:latin typeface="-참명조B" pitchFamily="18" charset="-127"/>
                  <a:ea typeface="-참명조B" pitchFamily="18" charset="-127"/>
                </a:rPr>
                <a:t>청</a:t>
              </a:r>
              <a:r>
                <a:rPr lang="ko-KR" altLang="en-US" sz="20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latin typeface="-참명조B" pitchFamily="18" charset="-127"/>
                  <a:ea typeface="-참명조B" pitchFamily="18" charset="-127"/>
                </a:rPr>
                <a:t>소년을 위한 예배 기획</a:t>
              </a:r>
              <a:endParaRPr lang="ko-KR" altLang="en-US" sz="280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-윤고딕330" pitchFamily="18" charset="-127"/>
                <a:ea typeface="-윤고딕330" pitchFamily="18" charset="-127"/>
              </a:endParaRPr>
            </a:p>
          </p:txBody>
        </p:sp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1830531">
              <a:off x="4477696" y="1829282"/>
              <a:ext cx="483782" cy="4837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964236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청소년의 특성을 고려한 예배 </a:t>
              </a:r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특색 있는 부분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04664"/>
            <a:ext cx="864096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1. </a:t>
            </a:r>
            <a:r>
              <a:rPr lang="en-US" altLang="ko-KR" sz="2400" dirty="0" smtClean="0">
                <a:ea typeface="(한)순정체D" pitchFamily="18" charset="-127"/>
              </a:rPr>
              <a:t>Opening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예배실 입구에 다과를 비치하여 </a:t>
            </a:r>
            <a:r>
              <a:rPr lang="ko-KR" altLang="en-US" sz="2400" dirty="0" err="1" smtClean="0">
                <a:ea typeface="(한)순정체D" pitchFamily="18" charset="-127"/>
              </a:rPr>
              <a:t>에배를</a:t>
            </a:r>
            <a:r>
              <a:rPr lang="ko-KR" altLang="en-US" sz="2400" dirty="0" smtClean="0">
                <a:ea typeface="(한)순정체D" pitchFamily="18" charset="-127"/>
              </a:rPr>
              <a:t> 드리기 전 음식을 나눠주는 것이다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하지만 간단한 다과를 나누면서 회중들 간에 교제를 나눌 수 있으며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더불어 예배 시간에 맞춰 도착한 회중들이 분주하게 예배에 들어오게 되는 일도 사전에 예방할 수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또한 타임키퍼가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이것은 예배가 시작되기 전 도착한 회중들에게 여러 차례</a:t>
            </a:r>
            <a:r>
              <a:rPr lang="en-US" altLang="ko-KR" sz="2400" dirty="0" smtClean="0">
                <a:ea typeface="(한)순정체D" pitchFamily="18" charset="-127"/>
              </a:rPr>
              <a:t>(15, 8, 2</a:t>
            </a:r>
            <a:r>
              <a:rPr lang="ko-KR" altLang="en-US" sz="2400" dirty="0" smtClean="0">
                <a:ea typeface="(한)순정체D" pitchFamily="18" charset="-127"/>
              </a:rPr>
              <a:t>분 전</a:t>
            </a:r>
            <a:r>
              <a:rPr lang="en-US" altLang="ko-KR" sz="2400" dirty="0" smtClean="0">
                <a:ea typeface="(한)순정체D" pitchFamily="18" charset="-127"/>
              </a:rPr>
              <a:t>) </a:t>
            </a:r>
            <a:r>
              <a:rPr lang="ko-KR" altLang="en-US" sz="2400" dirty="0" smtClean="0">
                <a:ea typeface="(한)순정체D" pitchFamily="18" charset="-127"/>
              </a:rPr>
              <a:t>예배가 곧 시작될 것임을 공지한다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타임키퍼의 역할을 분주함 속에서도 회중 자신이 예배에 참석하고 있음을 인식하고 마음을 정돈할 수 있는 시간적 여유와 예배에 대한 기대감을 높인다</a:t>
            </a:r>
            <a:r>
              <a:rPr lang="en-US" altLang="ko-KR" sz="2400" dirty="0" smtClean="0">
                <a:ea typeface="(한)순정체D" pitchFamily="18" charset="-127"/>
              </a:rPr>
              <a:t>.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④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청소년의 특성을 고려한 예배 특색 있는 부분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04664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2. </a:t>
            </a:r>
            <a:r>
              <a:rPr lang="ko-KR" altLang="en-US" sz="2400" dirty="0" smtClean="0">
                <a:ea typeface="(한)순정체D" pitchFamily="18" charset="-127"/>
              </a:rPr>
              <a:t>테마 가이드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이 예배에는 테마를 갖는다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이 테마는 시기와 연령층에 따라 다양하게 시도된다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특별히 청소년 예배 시에는 </a:t>
            </a:r>
            <a:r>
              <a:rPr lang="ko-KR" altLang="en-US" sz="2400" dirty="0" err="1" smtClean="0">
                <a:ea typeface="(한)순정체D" pitchFamily="18" charset="-127"/>
              </a:rPr>
              <a:t>자존감이나</a:t>
            </a:r>
            <a:r>
              <a:rPr lang="ko-KR" altLang="en-US" sz="2400" dirty="0" smtClean="0">
                <a:ea typeface="(한)순정체D" pitchFamily="18" charset="-127"/>
              </a:rPr>
              <a:t> 이성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행복 등의 주제를 회중들의 상황과 관점에 맞춰 테마를 정하게 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테마 가이드는 예배를 통해 이야기 하려고 하며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생각하고자 하는 소재들을 제공하는 시간이다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또한 문제 제기와 설교의 도입으로 사용된다</a:t>
            </a:r>
            <a:r>
              <a:rPr lang="en-US" altLang="ko-KR" sz="2400" dirty="0" smtClean="0">
                <a:ea typeface="(한)순정체D" pitchFamily="18" charset="-127"/>
              </a:rPr>
              <a:t>.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④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청소년의 특성을 고려한 예배 특색 있는 부분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04664"/>
            <a:ext cx="8640960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3. </a:t>
            </a:r>
            <a:r>
              <a:rPr lang="ko-KR" altLang="en-US" sz="2400" dirty="0" smtClean="0">
                <a:ea typeface="(한)순정체D" pitchFamily="18" charset="-127"/>
              </a:rPr>
              <a:t>토크 이벤트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smtClean="0">
                <a:ea typeface="(한)순정체D" pitchFamily="18" charset="-127"/>
              </a:rPr>
              <a:t>이야기가 굉장히 중요한 요소이며 장치이다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토크 이벤트 시간은 예배 시작 전 미리 섭외된 회중을 패널로 초대하여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토크 주제와 질문을 공지한 후에 강단에서 짧게 이루어지는 토크 쇼 형식을 갖는다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질문은 누구나 경험했을 법한 이야기 주제를 가지고 만들어지며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예배의 주제를 </a:t>
            </a:r>
            <a:r>
              <a:rPr lang="ko-KR" altLang="en-US" sz="2400" dirty="0" err="1" smtClean="0">
                <a:ea typeface="(한)순정체D" pitchFamily="18" charset="-127"/>
              </a:rPr>
              <a:t>드러</a:t>
            </a:r>
            <a:r>
              <a:rPr lang="ko-KR" altLang="en-US" sz="2400" dirty="0" smtClean="0">
                <a:ea typeface="(한)순정체D" pitchFamily="18" charset="-127"/>
              </a:rPr>
              <a:t> 낼 수 있는 범위 내에서 충분히 공감할 수 있는 것으로 설정한다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토크 이벤트를 위해 예배를 준비하는 이들은 사전에 미리 제작된 영상물을 통해 예배 공동체의 일원을 대상으로 같은 주제와 질문을 인터뷰한 내용을 담아 상영할 수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이것은 최소 </a:t>
            </a:r>
            <a:r>
              <a:rPr lang="en-US" altLang="ko-KR" sz="2400" dirty="0" smtClean="0">
                <a:ea typeface="(한)순정체D" pitchFamily="18" charset="-127"/>
              </a:rPr>
              <a:t>2</a:t>
            </a:r>
            <a:r>
              <a:rPr lang="ko-KR" altLang="en-US" sz="2400" dirty="0" smtClean="0">
                <a:ea typeface="(한)순정체D" pitchFamily="18" charset="-127"/>
              </a:rPr>
              <a:t>주 전 </a:t>
            </a:r>
            <a:r>
              <a:rPr lang="ko-KR" altLang="en-US" sz="2400" dirty="0" err="1" smtClean="0">
                <a:ea typeface="(한)순정체D" pitchFamily="18" charset="-127"/>
              </a:rPr>
              <a:t>앙케이트</a:t>
            </a:r>
            <a:r>
              <a:rPr lang="ko-KR" altLang="en-US" sz="2400" dirty="0" smtClean="0">
                <a:ea typeface="(한)순정체D" pitchFamily="18" charset="-127"/>
              </a:rPr>
              <a:t> 보드를 만들어 질문에 대한 응답을 받을 수 있다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이것을 통해 회중을 예배에 더욱 집중시킬 수 있으며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객체가 아닌 주체로서 예배에 함께 하도록 돕고 있다</a:t>
            </a:r>
            <a:r>
              <a:rPr lang="en-US" altLang="ko-KR" sz="2400" dirty="0" smtClean="0">
                <a:ea typeface="(한)순정체D" pitchFamily="18" charset="-127"/>
              </a:rPr>
              <a:t>.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④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청소년의 특성을 고려한 예배 특색 있는 부분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04664"/>
            <a:ext cx="864096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4. </a:t>
            </a:r>
            <a:r>
              <a:rPr lang="ko-KR" altLang="en-US" sz="2400" dirty="0" smtClean="0">
                <a:ea typeface="(한)순정체D" pitchFamily="18" charset="-127"/>
              </a:rPr>
              <a:t>하늘의 소리</a:t>
            </a:r>
            <a:r>
              <a:rPr lang="en-US" altLang="ko-KR" sz="2400" dirty="0" smtClean="0">
                <a:ea typeface="(한)순정체D" pitchFamily="18" charset="-127"/>
              </a:rPr>
              <a:t>(</a:t>
            </a:r>
            <a:r>
              <a:rPr lang="ko-KR" altLang="en-US" sz="2400" dirty="0" smtClean="0">
                <a:ea typeface="(한)순정체D" pitchFamily="18" charset="-127"/>
              </a:rPr>
              <a:t>설교</a:t>
            </a:r>
            <a:r>
              <a:rPr lang="en-US" altLang="ko-KR" sz="2400" dirty="0" smtClean="0">
                <a:ea typeface="(한)순정체D" pitchFamily="18" charset="-127"/>
              </a:rPr>
              <a:t>) : </a:t>
            </a:r>
            <a:r>
              <a:rPr lang="ko-KR" altLang="en-US" sz="2400" dirty="0" smtClean="0">
                <a:ea typeface="(한)순정체D" pitchFamily="18" charset="-127"/>
              </a:rPr>
              <a:t>예배 설교 시간은 절대 </a:t>
            </a:r>
            <a:r>
              <a:rPr lang="en-US" altLang="ko-KR" sz="2400" dirty="0" smtClean="0">
                <a:ea typeface="(한)순정체D" pitchFamily="18" charset="-127"/>
              </a:rPr>
              <a:t>10</a:t>
            </a:r>
            <a:r>
              <a:rPr lang="ko-KR" altLang="en-US" sz="2400" dirty="0" smtClean="0">
                <a:ea typeface="(한)순정체D" pitchFamily="18" charset="-127"/>
              </a:rPr>
              <a:t>분을 넘지 않는데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이것이 </a:t>
            </a:r>
            <a:r>
              <a:rPr lang="ko-KR" altLang="en-US" sz="2400" dirty="0" err="1" smtClean="0">
                <a:ea typeface="(한)순정체D" pitchFamily="18" charset="-127"/>
              </a:rPr>
              <a:t>카르디아가</a:t>
            </a:r>
            <a:r>
              <a:rPr lang="ko-KR" altLang="en-US" sz="2400" dirty="0" smtClean="0">
                <a:ea typeface="(한)순정체D" pitchFamily="18" charset="-127"/>
              </a:rPr>
              <a:t> 가진 철학이다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전해야 하는 메시지를 분명히 하고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주제를 명확히 하기 위한 노력일 뿐 아니라 짧은 시간 잘 짜여진 설교는 회중으로 하여금 더 강력한 호소력을 느끼게 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이런 짧은 설교가 가능한 이유는 예배와 그 안에 담겨진 이야기의 주제가 설교의 도입부에 들어갈 필요가 없기 때문이다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이 예배의 강점은 예배의 각 순서가 주제를 드러내고 있고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이미 예배의 홍보가 시작되는 순간부터 일관된 주제를 드러내기에 테마 가이드와 토크 이벤트를 거치는 동안 설교에 할애되는 시간을 절약할 수 있게 되는 것이다</a:t>
            </a:r>
            <a:r>
              <a:rPr lang="en-US" altLang="ko-KR" sz="2400" dirty="0" smtClean="0">
                <a:ea typeface="(한)순정체D" pitchFamily="18" charset="-127"/>
              </a:rPr>
              <a:t>.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④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청소년의 특성을 고려한 예배 특색 있는 부분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04664"/>
            <a:ext cx="8640960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5.</a:t>
            </a:r>
            <a:r>
              <a:rPr lang="ko-KR" altLang="en-US" sz="2400" dirty="0" smtClean="0">
                <a:ea typeface="(한)순정체D" pitchFamily="18" charset="-127"/>
              </a:rPr>
              <a:t> 행복 나눔 </a:t>
            </a:r>
            <a:r>
              <a:rPr lang="en-US" altLang="ko-KR" sz="2400" dirty="0" smtClean="0">
                <a:ea typeface="(한)순정체D" pitchFamily="18" charset="-127"/>
              </a:rPr>
              <a:t>: </a:t>
            </a:r>
            <a:r>
              <a:rPr lang="ko-KR" altLang="en-US" sz="2400" dirty="0" err="1" smtClean="0">
                <a:ea typeface="(한)순정체D" pitchFamily="18" charset="-127"/>
              </a:rPr>
              <a:t>카르디아</a:t>
            </a:r>
            <a:r>
              <a:rPr lang="ko-KR" altLang="en-US" sz="2400" dirty="0" smtClean="0">
                <a:ea typeface="(한)순정체D" pitchFamily="18" charset="-127"/>
              </a:rPr>
              <a:t> 예배의 사역 철학은 빵 떼기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세수식이다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두 순서가 같은 예배 시간에 진행되지는 않지만 각각의 의미는 섬김이라는 꼭지점에서 만나게 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빵 떼기는 개인에게 빵과 음료수를 제공하여 자기가 아닌 타인을 먹일 수 있도록 한다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err="1" smtClean="0">
                <a:ea typeface="(한)순정체D" pitchFamily="18" charset="-127"/>
              </a:rPr>
              <a:t>세수식은</a:t>
            </a:r>
            <a:r>
              <a:rPr lang="ko-KR" altLang="en-US" sz="2400" dirty="0" smtClean="0">
                <a:ea typeface="(한)순정체D" pitchFamily="18" charset="-127"/>
              </a:rPr>
              <a:t> 일반적으로 교회에서 시행되는 것과 </a:t>
            </a:r>
            <a:r>
              <a:rPr lang="ko-KR" altLang="en-US" sz="2400" dirty="0" err="1" smtClean="0">
                <a:ea typeface="(한)순정체D" pitchFamily="18" charset="-127"/>
              </a:rPr>
              <a:t>디르지</a:t>
            </a:r>
            <a:r>
              <a:rPr lang="ko-KR" altLang="en-US" sz="2400" dirty="0" smtClean="0">
                <a:ea typeface="(한)순정체D" pitchFamily="18" charset="-127"/>
              </a:rPr>
              <a:t> 않다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r>
              <a:rPr lang="ko-KR" altLang="en-US" sz="2400" dirty="0" smtClean="0">
                <a:ea typeface="(한)순정체D" pitchFamily="18" charset="-127"/>
              </a:rPr>
              <a:t>하지만 그리스도께서 </a:t>
            </a:r>
            <a:r>
              <a:rPr lang="ko-KR" altLang="en-US" sz="2400" dirty="0" err="1" smtClean="0">
                <a:ea typeface="(한)순정체D" pitchFamily="18" charset="-127"/>
              </a:rPr>
              <a:t>성육신</a:t>
            </a:r>
            <a:r>
              <a:rPr lang="ko-KR" altLang="en-US" sz="2400" dirty="0" smtClean="0">
                <a:ea typeface="(한)순정체D" pitchFamily="18" charset="-127"/>
              </a:rPr>
              <a:t> 하심은 철저하게 인간들과 눈을 맞추시는 노력을 사신 것이기에 그리스도인의 교제는 눈맞춤에서 시작되는 것이며</a:t>
            </a:r>
            <a:r>
              <a:rPr lang="en-US" altLang="ko-KR" sz="2400" dirty="0" smtClean="0">
                <a:ea typeface="(한)순정체D" pitchFamily="18" charset="-127"/>
              </a:rPr>
              <a:t>, </a:t>
            </a:r>
            <a:r>
              <a:rPr lang="ko-KR" altLang="en-US" sz="2400" dirty="0" smtClean="0">
                <a:ea typeface="(한)순정체D" pitchFamily="18" charset="-127"/>
              </a:rPr>
              <a:t>이를 위해 섬기는 이와 섬김을 받는 이가 서로 눈을 맞출 수 있는 가장 좋은 방법으로 빵 떼기와 세수식을 선택한 것이다</a:t>
            </a:r>
            <a:r>
              <a:rPr lang="en-US" altLang="ko-KR" sz="2400" dirty="0" smtClean="0">
                <a:ea typeface="(한)순정체D" pitchFamily="18" charset="-127"/>
              </a:rPr>
              <a:t>. </a:t>
            </a:r>
            <a:endParaRPr lang="ko-KR" altLang="en-US" sz="24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④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7416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참고 문헌</a:t>
              </a:r>
              <a:endParaRPr lang="ko-KR" altLang="en-US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404664"/>
            <a:ext cx="8640960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400" dirty="0" smtClean="0">
              <a:solidFill>
                <a:prstClr val="black"/>
              </a:solidFill>
            </a:endParaRPr>
          </a:p>
          <a:p>
            <a:pPr fontAlgn="base"/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도서 </a:t>
            </a:r>
            <a:r>
              <a:rPr lang="en-US" altLang="ko-KR" sz="2000" b="1" dirty="0" smtClean="0"/>
              <a:t>–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smtClean="0"/>
              <a:t>김희자 저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「 기독교 청소년 교육 」</a:t>
            </a:r>
            <a:r>
              <a:rPr lang="en-US" altLang="ko-KR" sz="2000" b="1" dirty="0" smtClean="0"/>
              <a:t>, (</a:t>
            </a:r>
            <a:r>
              <a:rPr lang="ko-KR" altLang="en-US" sz="2000" b="1" dirty="0" smtClean="0"/>
              <a:t>서울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한국기독교교육학회 </a:t>
            </a:r>
            <a:r>
              <a:rPr lang="en-US" altLang="ko-KR" sz="2000" b="1" dirty="0" smtClean="0"/>
              <a:t>, 2005)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smtClean="0"/>
              <a:t>김세광 저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「 예배와 현대문화 」</a:t>
            </a:r>
            <a:r>
              <a:rPr lang="en-US" altLang="ko-KR" sz="2000" b="1" dirty="0" smtClean="0"/>
              <a:t>, (</a:t>
            </a:r>
            <a:r>
              <a:rPr lang="ko-KR" altLang="en-US" sz="2000" b="1" dirty="0" smtClean="0"/>
              <a:t>서울</a:t>
            </a:r>
            <a:r>
              <a:rPr lang="en-US" altLang="ko-KR" sz="2000" b="1" dirty="0" smtClean="0"/>
              <a:t>: </a:t>
            </a:r>
            <a:r>
              <a:rPr lang="ko-KR" altLang="en-US" sz="2000" b="1" dirty="0" err="1" smtClean="0"/>
              <a:t>대한기독교서회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, 2005)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err="1" smtClean="0"/>
              <a:t>유홍설</a:t>
            </a:r>
            <a:r>
              <a:rPr lang="ko-KR" altLang="en-US" sz="2000" b="1" dirty="0" smtClean="0"/>
              <a:t> 저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「 우리는 중</a:t>
            </a:r>
            <a:r>
              <a:rPr lang="en-US" altLang="ko-KR" sz="2000" b="1" dirty="0" smtClean="0"/>
              <a:t>·</a:t>
            </a:r>
            <a:r>
              <a:rPr lang="ko-KR" altLang="en-US" sz="2000" b="1" dirty="0" smtClean="0"/>
              <a:t>고등부 부흥을 열망하고 갈망했다 」</a:t>
            </a:r>
            <a:r>
              <a:rPr lang="en-US" altLang="ko-KR" sz="2000" b="1" dirty="0" smtClean="0"/>
              <a:t>, (</a:t>
            </a:r>
            <a:r>
              <a:rPr lang="ko-KR" altLang="en-US" sz="2000" b="1" dirty="0" smtClean="0"/>
              <a:t>서울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나침반 </a:t>
            </a:r>
            <a:r>
              <a:rPr lang="en-US" altLang="ko-KR" sz="2000" b="1" dirty="0" smtClean="0"/>
              <a:t>, 2006)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smtClean="0"/>
              <a:t>한상철 저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「 </a:t>
            </a:r>
            <a:r>
              <a:rPr lang="ko-KR" altLang="en-US" sz="2000" b="1" dirty="0" err="1" smtClean="0"/>
              <a:t>청소년학</a:t>
            </a:r>
            <a:r>
              <a:rPr lang="ko-KR" altLang="en-US" sz="2000" b="1" dirty="0" smtClean="0"/>
              <a:t> 」</a:t>
            </a:r>
            <a:r>
              <a:rPr lang="en-US" altLang="ko-KR" sz="2000" b="1" dirty="0" smtClean="0"/>
              <a:t>, (</a:t>
            </a:r>
            <a:r>
              <a:rPr lang="ko-KR" altLang="en-US" sz="2000" b="1" dirty="0" smtClean="0"/>
              <a:t>서울</a:t>
            </a:r>
            <a:r>
              <a:rPr lang="en-US" altLang="ko-KR" sz="2000" b="1" dirty="0" smtClean="0"/>
              <a:t>: </a:t>
            </a:r>
            <a:r>
              <a:rPr lang="ko-KR" altLang="en-US" sz="2000" b="1" dirty="0" err="1" smtClean="0"/>
              <a:t>학지사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, 2004)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smtClean="0"/>
              <a:t>보 </a:t>
            </a:r>
            <a:r>
              <a:rPr lang="ko-KR" altLang="en-US" sz="2000" b="1" dirty="0" err="1" smtClean="0"/>
              <a:t>보셔스</a:t>
            </a:r>
            <a:r>
              <a:rPr lang="ko-KR" altLang="en-US" sz="2000" b="1" dirty="0" smtClean="0"/>
              <a:t> 저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이상신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이상준 역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「 </a:t>
            </a:r>
            <a:r>
              <a:rPr lang="ko-KR" altLang="en-US" sz="2000" b="1" dirty="0" err="1" smtClean="0"/>
              <a:t>윌로우크릭</a:t>
            </a:r>
            <a:r>
              <a:rPr lang="ko-KR" altLang="en-US" sz="2000" b="1" dirty="0" smtClean="0"/>
              <a:t> 교회 청소년 사역 」</a:t>
            </a:r>
            <a:r>
              <a:rPr lang="en-US" altLang="ko-KR" sz="2000" b="1" dirty="0" smtClean="0"/>
              <a:t>, (</a:t>
            </a:r>
            <a:r>
              <a:rPr lang="ko-KR" altLang="en-US" sz="2000" b="1" dirty="0" smtClean="0"/>
              <a:t>서울</a:t>
            </a:r>
            <a:r>
              <a:rPr lang="en-US" altLang="ko-KR" sz="2000" b="1" dirty="0" smtClean="0"/>
              <a:t>: </a:t>
            </a:r>
            <a:r>
              <a:rPr lang="ko-KR" altLang="en-US" sz="2000" b="1" dirty="0" err="1" smtClean="0"/>
              <a:t>두란노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, 2000)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err="1" smtClean="0"/>
              <a:t>김서택</a:t>
            </a:r>
            <a:r>
              <a:rPr lang="ko-KR" altLang="en-US" sz="2000" b="1" dirty="0" smtClean="0"/>
              <a:t> 저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「 성장하는 </a:t>
            </a:r>
            <a:r>
              <a:rPr lang="en-US" altLang="ko-KR" sz="2000" b="1" dirty="0" smtClean="0"/>
              <a:t>14</a:t>
            </a:r>
            <a:r>
              <a:rPr lang="ko-KR" altLang="en-US" sz="2000" b="1" dirty="0" smtClean="0"/>
              <a:t>교회 </a:t>
            </a:r>
            <a:r>
              <a:rPr lang="ko-KR" altLang="en-US" sz="2000" b="1" dirty="0" err="1" smtClean="0"/>
              <a:t>중고등부</a:t>
            </a:r>
            <a:r>
              <a:rPr lang="ko-KR" altLang="en-US" sz="2000" b="1" dirty="0" smtClean="0"/>
              <a:t> 부흥 전략 」</a:t>
            </a:r>
            <a:r>
              <a:rPr lang="en-US" altLang="ko-KR" sz="2000" b="1" dirty="0" smtClean="0"/>
              <a:t>, (</a:t>
            </a:r>
            <a:r>
              <a:rPr lang="ko-KR" altLang="en-US" sz="2000" b="1" dirty="0" smtClean="0"/>
              <a:t>서울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기독신문사 </a:t>
            </a:r>
            <a:r>
              <a:rPr lang="en-US" altLang="ko-KR" sz="2000" b="1" dirty="0" smtClean="0"/>
              <a:t>, 2000)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err="1" smtClean="0"/>
              <a:t>카르디아</a:t>
            </a:r>
            <a:r>
              <a:rPr lang="ko-KR" altLang="en-US" sz="2000" b="1" dirty="0" smtClean="0"/>
              <a:t> 저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「 이야기로 푸는 열린 예배 」</a:t>
            </a:r>
            <a:r>
              <a:rPr lang="en-US" altLang="ko-KR" sz="2000" b="1" dirty="0" smtClean="0"/>
              <a:t>, (</a:t>
            </a:r>
            <a:r>
              <a:rPr lang="ko-KR" altLang="en-US" sz="2000" b="1" dirty="0" smtClean="0"/>
              <a:t>서울</a:t>
            </a:r>
            <a:r>
              <a:rPr lang="en-US" altLang="ko-KR" sz="2000" b="1" dirty="0" smtClean="0"/>
              <a:t>: </a:t>
            </a:r>
            <a:r>
              <a:rPr lang="ko-KR" altLang="en-US" sz="2000" b="1" dirty="0" err="1" smtClean="0"/>
              <a:t>기민사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, 2001</a:t>
            </a:r>
            <a:r>
              <a:rPr lang="en-US" altLang="ko-KR" sz="2000" b="1" dirty="0" smtClean="0"/>
              <a:t>)</a:t>
            </a:r>
          </a:p>
          <a:p>
            <a:pPr fontAlgn="base"/>
            <a:endParaRPr lang="ko-KR" altLang="en-US" sz="2000" dirty="0" smtClean="0"/>
          </a:p>
          <a:p>
            <a:pPr fontAlgn="base" latinLnBrk="0">
              <a:buFontTx/>
              <a:buChar char="-"/>
            </a:pPr>
            <a:r>
              <a:rPr lang="ko-KR" altLang="en-US" sz="2000" b="1" dirty="0" smtClean="0"/>
              <a:t>논문 </a:t>
            </a:r>
            <a:r>
              <a:rPr lang="ko-KR" altLang="en-US" sz="2000" b="1" dirty="0" smtClean="0"/>
              <a:t>자료 </a:t>
            </a:r>
            <a:r>
              <a:rPr lang="en-US" altLang="ko-KR" sz="2000" b="1" dirty="0" smtClean="0"/>
              <a:t>–</a:t>
            </a:r>
          </a:p>
          <a:p>
            <a:pPr fontAlgn="base" latinLnBrk="0">
              <a:buFontTx/>
              <a:buChar char="-"/>
            </a:pPr>
            <a:endParaRPr lang="ko-KR" altLang="en-US" sz="2000" dirty="0" smtClean="0"/>
          </a:p>
          <a:p>
            <a:pPr fontAlgn="base"/>
            <a:r>
              <a:rPr lang="ko-KR" altLang="en-US" sz="2000" b="1" dirty="0" smtClean="0"/>
              <a:t>김영우</a:t>
            </a:r>
            <a:r>
              <a:rPr lang="en-US" altLang="ko-KR" sz="2000" b="1" dirty="0" smtClean="0"/>
              <a:t>, “</a:t>
            </a:r>
            <a:r>
              <a:rPr lang="ko-KR" altLang="en-US" sz="2000" b="1" dirty="0" smtClean="0"/>
              <a:t>예배 기획의 기독교 교육 방법론 연구” 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smtClean="0"/>
              <a:t>기독교교육학 석사학위논문 </a:t>
            </a:r>
            <a:r>
              <a:rPr lang="en-US" altLang="ko-KR" sz="2000" b="1" dirty="0" smtClean="0"/>
              <a:t>/ </a:t>
            </a:r>
            <a:r>
              <a:rPr lang="ko-KR" altLang="en-US" sz="2000" b="1" dirty="0" smtClean="0"/>
              <a:t>서울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총신대 신학대학원</a:t>
            </a:r>
            <a:r>
              <a:rPr lang="en-US" altLang="ko-KR" sz="2000" b="1" dirty="0" smtClean="0"/>
              <a:t>, 2002.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smtClean="0"/>
              <a:t>고용철</a:t>
            </a:r>
            <a:r>
              <a:rPr lang="en-US" altLang="ko-KR" sz="2000" b="1" dirty="0" smtClean="0"/>
              <a:t>, “</a:t>
            </a:r>
            <a:r>
              <a:rPr lang="ko-KR" altLang="en-US" sz="2000" b="1" dirty="0" smtClean="0"/>
              <a:t>대안예배의 이해와 실제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청소년 예배를 중심으로” </a:t>
            </a:r>
            <a:endParaRPr lang="ko-KR" altLang="en-US" sz="2000" dirty="0" smtClean="0"/>
          </a:p>
          <a:p>
            <a:pPr fontAlgn="base"/>
            <a:r>
              <a:rPr lang="ko-KR" altLang="en-US" sz="2000" b="1" dirty="0" smtClean="0"/>
              <a:t>실천신학 석사학위논문 </a:t>
            </a:r>
            <a:r>
              <a:rPr lang="en-US" altLang="ko-KR" sz="2000" b="1" dirty="0" smtClean="0"/>
              <a:t>/ </a:t>
            </a:r>
            <a:r>
              <a:rPr lang="ko-KR" altLang="en-US" sz="2000" b="1" dirty="0" smtClean="0"/>
              <a:t>서울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감리교 신학대학원</a:t>
            </a:r>
            <a:r>
              <a:rPr lang="en-US" altLang="ko-KR" sz="2000" b="1" dirty="0" smtClean="0"/>
              <a:t>, 2010.</a:t>
            </a:r>
            <a:endParaRPr lang="ko-KR" altLang="en-US" sz="2000" dirty="0" smtClean="0"/>
          </a:p>
          <a:p>
            <a:pPr fontAlgn="base"/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④</a:t>
            </a: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251520" y="188640"/>
            <a:ext cx="8640960" cy="6480720"/>
          </a:xfrm>
          <a:prstGeom prst="roundRect">
            <a:avLst>
              <a:gd name="adj" fmla="val 592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77764" y="2321004"/>
            <a:ext cx="378847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800" dirty="0" smtClean="0">
                <a:solidFill>
                  <a:srgbClr val="BF0302"/>
                </a:solidFill>
                <a:latin typeface="-윤고딕330" pitchFamily="18" charset="-127"/>
                <a:ea typeface="-윤고딕330" pitchFamily="18" charset="-127"/>
              </a:rPr>
              <a:t>T</a:t>
            </a:r>
            <a:r>
              <a:rPr lang="en-US" altLang="ko-KR" sz="4800" dirty="0" smtClean="0">
                <a:latin typeface="-윤고딕330" pitchFamily="18" charset="-127"/>
                <a:ea typeface="-윤고딕330" pitchFamily="18" charset="-127"/>
              </a:rPr>
              <a:t>hank you</a:t>
            </a:r>
            <a:endParaRPr lang="ko-KR" altLang="en-US" sz="13800" dirty="0">
              <a:latin typeface="-윤고딕330" pitchFamily="18" charset="-127"/>
              <a:ea typeface="-윤고딕33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324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251520" y="188640"/>
            <a:ext cx="8640960" cy="6480720"/>
          </a:xfrm>
          <a:prstGeom prst="roundRect">
            <a:avLst>
              <a:gd name="adj" fmla="val 592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grpSp>
        <p:nvGrpSpPr>
          <p:cNvPr id="4" name="그룹 3"/>
          <p:cNvGrpSpPr/>
          <p:nvPr/>
        </p:nvGrpSpPr>
        <p:grpSpPr>
          <a:xfrm>
            <a:off x="3707905" y="2780928"/>
            <a:ext cx="4791696" cy="1372075"/>
            <a:chOff x="6012160" y="2406649"/>
            <a:chExt cx="2743111" cy="1372075"/>
          </a:xfrm>
        </p:grpSpPr>
        <p:sp>
          <p:nvSpPr>
            <p:cNvPr id="8" name="TextBox 7"/>
            <p:cNvSpPr txBox="1"/>
            <p:nvPr/>
          </p:nvSpPr>
          <p:spPr>
            <a:xfrm>
              <a:off x="6012160" y="2982713"/>
              <a:ext cx="274311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BF0302"/>
                  </a:solidFill>
                  <a:latin typeface="-진인B" pitchFamily="18" charset="-127"/>
                  <a:ea typeface="-진인B" pitchFamily="18" charset="-127"/>
                </a:rPr>
                <a:t>01 </a:t>
              </a:r>
              <a:r>
                <a:rPr lang="ko-KR" altLang="en-US" sz="280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latin typeface="-진인B" pitchFamily="18" charset="-127"/>
                  <a:ea typeface="-진인B" pitchFamily="18" charset="-127"/>
                </a:rPr>
                <a:t>교육으로서의 청소년 예배</a:t>
              </a:r>
              <a:endParaRPr lang="ko-KR" altLang="en-US" sz="280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-진인B" pitchFamily="18" charset="-127"/>
                <a:ea typeface="-진인B" pitchFamily="18" charset="-127"/>
              </a:endParaRPr>
            </a:p>
          </p:txBody>
        </p:sp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96822">
              <a:off x="7246613" y="2406649"/>
              <a:ext cx="1372075" cy="1372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9788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교육으로서의 청소년 예배</a:t>
              </a:r>
              <a:endParaRPr lang="ko-KR" altLang="en-US" sz="2000" u="sng" dirty="0">
                <a:ln>
                  <a:solidFill>
                    <a:schemeClr val="bg1">
                      <a:alpha val="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836712"/>
            <a:ext cx="8640960" cy="6216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청소년은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아동기를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지나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성인으로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가는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과도적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시기에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있다는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것이며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,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특별한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관심과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배려를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필요로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하는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대상이다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.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청소년들이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지닌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행동양식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,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사고방식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,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심미적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취향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,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말투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,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의상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등을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통틀어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청소년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문화라고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한다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.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문제는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이런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문화를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미숙한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,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비행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,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하위문화로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보는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시각이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있는데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,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세대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간의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핵심적인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문화요소는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크게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변하지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않고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항상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유지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보존되지만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,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세대에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바뀌어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감에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따라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새로운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문화요소가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생성되어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문화에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변화를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가져온다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.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만약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변화가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없다면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과거의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오랜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전통시대가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그랬듯이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사회는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발전을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모르고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침체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상태에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머무를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것이다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. </a:t>
            </a:r>
            <a:endParaRPr lang="en-US" altLang="ko-KR" sz="1970" kern="0" dirty="0" smtClean="0">
              <a:solidFill>
                <a:srgbClr val="000000"/>
              </a:solidFill>
              <a:latin typeface="(한) 순정체D"/>
              <a:ea typeface="(한)순정체D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우리는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청소년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문화를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무시하거나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부정적으로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보는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관점에서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청소년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문화가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내포하고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있는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긍정적이고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적극적인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요소를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존중하고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육성하고자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하는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자세가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필요하다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.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이것은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교회에서도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청소년들을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아이처럼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볼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것이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아니라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한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신앙의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인격체로서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대우하고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존중해야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할 </a:t>
            </a:r>
            <a:r>
              <a:rPr lang="en-US" altLang="ko-KR" sz="1970" kern="0" dirty="0" err="1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것이다</a:t>
            </a:r>
            <a:r>
              <a:rPr lang="en-US" altLang="ko-KR" sz="1970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.</a:t>
            </a:r>
          </a:p>
          <a:p>
            <a:endParaRPr lang="ko-KR" altLang="en-US" sz="1970" dirty="0"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교육으로서의 청소년 예배</a:t>
              </a:r>
              <a:endParaRPr lang="ko-KR" altLang="en-US" sz="2000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836712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1.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청소년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발달 단계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특성에 맞는 예배를 드려야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청소년들에 맞지 않는 딱딱하고 무거운 형식의 틀을 깨고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그들만의 언어와 행동 표현에 따라 예배를 과감히 변화 시켜야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기존의 청소년들뿐만 아니라 잃은 양들과 </a:t>
            </a:r>
            <a:r>
              <a:rPr lang="ko-KR" altLang="en-US" sz="2000" dirty="0" err="1" smtClean="0">
                <a:solidFill>
                  <a:prstClr val="black"/>
                </a:solidFill>
                <a:ea typeface="(한)순정체D" pitchFamily="18" charset="-127"/>
              </a:rPr>
              <a:t>새신자들이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보다 쉽게 교회 안으로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예배 안으로 들어오는 데 큰 도움이 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</a:t>
            </a: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2.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청소년들이 직접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참여하는 주체가 되는 예배이다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청소년 예배는 그들 생활의 중심이 되고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err="1" smtClean="0">
                <a:solidFill>
                  <a:prstClr val="black"/>
                </a:solidFill>
                <a:ea typeface="(한)순정체D" pitchFamily="18" charset="-127"/>
              </a:rPr>
              <a:t>에배를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직접 참여하고 주체가 되는 참된 예배자가 되어 하나님의 실재와 만나고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그 앞에서 감사하고 자기의 생활을 반성하며 하나님의 백성으로서 다시 살아가야 할 것을 결단 할 수 있다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청소년들은 예배를 통해 능동적으로 참여하고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삶의 의미와 가치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존재의 이유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행동의 동기를 발견하게 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③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3.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다양한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양식의 예배를 드림으로 청소년들의 삶과 문화에 맞는 활동성 있는 예배이면서 청소년들의 신앙성숙을 가져다 줄 수 있는 예배이다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그 날의 주제에 맞게 여러 가지 다양한 예배를 시도하여 청소년들의 상호간의 교제를 주님 안에서 활발히 하는 예배로 교육되어지고 잘 계획된 예배가 되도록 노력해야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</a:t>
            </a:r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교육으로서의 청소년 예배</a:t>
              </a:r>
              <a:endParaRPr lang="ko-KR" altLang="en-US" sz="2000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836712"/>
            <a:ext cx="864096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</a:p>
          <a:p>
            <a:pPr fontAlgn="base"/>
            <a:endParaRPr lang="en-US" altLang="ko-KR" sz="2000" kern="0" dirty="0" smtClean="0">
              <a:solidFill>
                <a:srgbClr val="000000"/>
              </a:solidFill>
              <a:latin typeface="(한) 순정체D"/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4.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400" dirty="0" err="1" smtClean="0">
                <a:solidFill>
                  <a:prstClr val="black"/>
                </a:solidFill>
                <a:ea typeface="(한)순정체D" pitchFamily="18" charset="-127"/>
              </a:rPr>
              <a:t>예배자들의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필요에 적절히 대응 할 수 있는 예배이다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청소년들이 예배를 통해 얻어가고 싶어 하는 것이 무엇인지를 먼저 알고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예배를 통하여 충족조건을 찾아내어 예배를 통하여 채워 줄 수 있어야 한다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그러기 위해 청소년들에게 맞는 적절한 예배시간을 구성해야 한다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</a:t>
            </a: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5.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예배 속에 극적인 호소가 있는 예배이다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연극이나 마임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err="1" smtClean="0">
                <a:solidFill>
                  <a:prstClr val="black"/>
                </a:solidFill>
                <a:ea typeface="(한)순정체D" pitchFamily="18" charset="-127"/>
              </a:rPr>
              <a:t>모노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드라마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err="1" smtClean="0">
                <a:solidFill>
                  <a:prstClr val="black"/>
                </a:solidFill>
                <a:ea typeface="(한)순정체D" pitchFamily="18" charset="-127"/>
              </a:rPr>
              <a:t>스킷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 드라마 등은 청소년들의 관심을 높이고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예배의 메시지를 전할 수 있는 가장 좋은 방법이다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400" dirty="0" smtClean="0">
                <a:solidFill>
                  <a:prstClr val="black"/>
                </a:solidFill>
                <a:ea typeface="(한)순정체D" pitchFamily="18" charset="-127"/>
              </a:rPr>
              <a:t>극적인 호소를 높이기 위해서는 다양한 음향의 사용과 적절한 무대 조명이 뒷받침되어야 한다</a:t>
            </a:r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4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ko-KR" altLang="en-US" sz="24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모서리가 둥근 직사각형 5"/>
          <p:cNvSpPr/>
          <p:nvPr/>
        </p:nvSpPr>
        <p:spPr>
          <a:xfrm>
            <a:off x="251520" y="188640"/>
            <a:ext cx="8640960" cy="6480720"/>
          </a:xfrm>
          <a:prstGeom prst="roundRect">
            <a:avLst>
              <a:gd name="adj" fmla="val 592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white"/>
              </a:solidFill>
            </a:endParaRPr>
          </a:p>
        </p:txBody>
      </p:sp>
      <p:grpSp>
        <p:nvGrpSpPr>
          <p:cNvPr id="3" name="그룹 3"/>
          <p:cNvGrpSpPr/>
          <p:nvPr/>
        </p:nvGrpSpPr>
        <p:grpSpPr>
          <a:xfrm>
            <a:off x="3707905" y="2780928"/>
            <a:ext cx="4553109" cy="1372075"/>
            <a:chOff x="6012161" y="2406649"/>
            <a:chExt cx="2606527" cy="1372075"/>
          </a:xfrm>
        </p:grpSpPr>
        <p:sp>
          <p:nvSpPr>
            <p:cNvPr id="8" name="TextBox 7"/>
            <p:cNvSpPr txBox="1"/>
            <p:nvPr/>
          </p:nvSpPr>
          <p:spPr>
            <a:xfrm>
              <a:off x="6012161" y="2982713"/>
              <a:ext cx="222646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400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BF0302"/>
                  </a:solidFill>
                  <a:latin typeface="-진인B" pitchFamily="18" charset="-127"/>
                  <a:ea typeface="-진인B" pitchFamily="18" charset="-127"/>
                </a:rPr>
                <a:t>02 </a:t>
              </a:r>
              <a:r>
                <a:rPr lang="ko-KR" altLang="en-US" sz="2800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-진인B" pitchFamily="18" charset="-127"/>
                  <a:ea typeface="-진인B" pitchFamily="18" charset="-127"/>
                </a:rPr>
                <a:t>예배 기획의 필요성</a:t>
              </a:r>
              <a:endParaRPr lang="ko-KR" altLang="en-US" sz="28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-진인B" pitchFamily="18" charset="-127"/>
                <a:ea typeface="-진인B" pitchFamily="18" charset="-127"/>
              </a:endParaRPr>
            </a:p>
          </p:txBody>
        </p:sp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96822">
              <a:off x="7246613" y="2406649"/>
              <a:ext cx="1372075" cy="1372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9788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예배 기획의 필요성</a:t>
              </a:r>
              <a:endParaRPr lang="ko-KR" altLang="en-US" sz="2000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836712"/>
            <a:ext cx="864096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</a:p>
          <a:p>
            <a:pPr fontAlgn="base"/>
            <a:endParaRPr lang="en-US" altLang="ko-KR" sz="2000" kern="0" dirty="0" smtClean="0">
              <a:solidFill>
                <a:srgbClr val="000000"/>
              </a:solidFill>
              <a:latin typeface="(한) 순정체D"/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000" dirty="0" smtClean="0">
                <a:ea typeface="(한)순정체D" pitchFamily="18" charset="-127"/>
              </a:rPr>
              <a:t>예배는 </a:t>
            </a:r>
            <a:r>
              <a:rPr lang="ko-KR" altLang="en-US" sz="2000" dirty="0" smtClean="0">
                <a:ea typeface="(한)순정체D" pitchFamily="18" charset="-127"/>
              </a:rPr>
              <a:t>하나님께 드리는 신앙의 표현이며</a:t>
            </a:r>
            <a:r>
              <a:rPr lang="en-US" altLang="ko-KR" sz="2000" dirty="0" smtClean="0">
                <a:ea typeface="(한)순정체D" pitchFamily="18" charset="-127"/>
              </a:rPr>
              <a:t>, </a:t>
            </a:r>
            <a:r>
              <a:rPr lang="ko-KR" altLang="en-US" sz="2000" dirty="0" smtClean="0">
                <a:ea typeface="(한)순정체D" pitchFamily="18" charset="-127"/>
              </a:rPr>
              <a:t>하나님에 대한 경외의 </a:t>
            </a:r>
            <a:r>
              <a:rPr lang="ko-KR" altLang="en-US" sz="2000" dirty="0" smtClean="0">
                <a:ea typeface="(한)순정체D" pitchFamily="18" charset="-127"/>
              </a:rPr>
              <a:t>표현이다</a:t>
            </a:r>
            <a:r>
              <a:rPr lang="en-US" altLang="ko-KR" sz="2000" dirty="0" smtClean="0">
                <a:ea typeface="(한)순정체D" pitchFamily="18" charset="-127"/>
              </a:rPr>
              <a:t>. </a:t>
            </a:r>
            <a:r>
              <a:rPr lang="ko-KR" altLang="en-US" sz="2000" dirty="0" smtClean="0">
                <a:ea typeface="(한)순정체D" pitchFamily="18" charset="-127"/>
              </a:rPr>
              <a:t>이 표현 속에는 여러 요소가 들어 있는데</a:t>
            </a:r>
            <a:r>
              <a:rPr lang="en-US" altLang="ko-KR" sz="2000" dirty="0" smtClean="0">
                <a:ea typeface="(한)순정체D" pitchFamily="18" charset="-127"/>
              </a:rPr>
              <a:t>, </a:t>
            </a:r>
            <a:r>
              <a:rPr lang="ko-KR" altLang="en-US" sz="2000" dirty="0" smtClean="0">
                <a:ea typeface="(한)순정체D" pitchFamily="18" charset="-127"/>
              </a:rPr>
              <a:t>그 요소들의 배열에 따라 예배의 성과는 </a:t>
            </a:r>
            <a:r>
              <a:rPr lang="ko-KR" altLang="en-US" sz="2000" dirty="0" smtClean="0">
                <a:ea typeface="(한)순정체D" pitchFamily="18" charset="-127"/>
              </a:rPr>
              <a:t>달라질 수 있다</a:t>
            </a:r>
            <a:r>
              <a:rPr lang="en-US" altLang="ko-KR" sz="2000" dirty="0" smtClean="0">
                <a:ea typeface="(한)순정체D" pitchFamily="18" charset="-127"/>
              </a:rPr>
              <a:t>. </a:t>
            </a:r>
            <a:r>
              <a:rPr lang="ko-KR" altLang="en-US" sz="2000" dirty="0" smtClean="0">
                <a:ea typeface="(한)순정체D" pitchFamily="18" charset="-127"/>
              </a:rPr>
              <a:t>이것은 예배의 기획이란 측면이 존재하게 되는 이유이다</a:t>
            </a:r>
            <a:r>
              <a:rPr lang="en-US" altLang="ko-KR" sz="2000" dirty="0" smtClean="0">
                <a:ea typeface="(한)순정체D" pitchFamily="18" charset="-127"/>
              </a:rPr>
              <a:t>. </a:t>
            </a:r>
            <a:r>
              <a:rPr lang="ko-KR" altLang="en-US" sz="2000" dirty="0" smtClean="0">
                <a:ea typeface="(한)순정체D" pitchFamily="18" charset="-127"/>
              </a:rPr>
              <a:t>예배의 기획은 무엇보다 드려지는 장소와 드려지는 사람들에 따라서 달라질 수 있다</a:t>
            </a:r>
            <a:r>
              <a:rPr lang="en-US" altLang="ko-KR" sz="2000" dirty="0" smtClean="0">
                <a:ea typeface="(한)순정체D" pitchFamily="18" charset="-127"/>
              </a:rPr>
              <a:t>. </a:t>
            </a:r>
            <a:endParaRPr lang="en-US" altLang="ko-KR" sz="2000" dirty="0" smtClean="0"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ea typeface="(한)순정체D" pitchFamily="18" charset="-127"/>
              </a:rPr>
              <a:t> </a:t>
            </a:r>
            <a:r>
              <a:rPr lang="ko-KR" altLang="en-US" sz="2000" dirty="0" smtClean="0">
                <a:ea typeface="(한)순정체D" pitchFamily="18" charset="-127"/>
              </a:rPr>
              <a:t>그러므로 </a:t>
            </a:r>
            <a:r>
              <a:rPr lang="ko-KR" altLang="en-US" sz="2000" dirty="0" smtClean="0">
                <a:ea typeface="(한)순정체D" pitchFamily="18" charset="-127"/>
              </a:rPr>
              <a:t>성인 예배 뿐 아니라 청소년 사역에 있어서의 예배 기획은 무엇보다 중요하다</a:t>
            </a:r>
            <a:r>
              <a:rPr lang="en-US" altLang="ko-KR" sz="2000" dirty="0" smtClean="0">
                <a:ea typeface="(한)순정체D" pitchFamily="18" charset="-127"/>
              </a:rPr>
              <a:t>. </a:t>
            </a:r>
            <a:r>
              <a:rPr lang="ko-KR" altLang="en-US" sz="2000" dirty="0" smtClean="0">
                <a:ea typeface="(한)순정체D" pitchFamily="18" charset="-127"/>
              </a:rPr>
              <a:t>청소년들은 특히 자아 </a:t>
            </a:r>
            <a:r>
              <a:rPr lang="ko-KR" altLang="en-US" sz="2000" dirty="0" err="1" smtClean="0">
                <a:ea typeface="(한)순정체D" pitchFamily="18" charset="-127"/>
              </a:rPr>
              <a:t>정체감을</a:t>
            </a:r>
            <a:r>
              <a:rPr lang="ko-KR" altLang="en-US" sz="2000" dirty="0" smtClean="0">
                <a:ea typeface="(한)순정체D" pitchFamily="18" charset="-127"/>
              </a:rPr>
              <a:t> 확립해야 하는 시기에 하나님의 사랑을 경험하고 맛보아서 그 분과 동행하는 일생이 되어야 한다</a:t>
            </a:r>
            <a:r>
              <a:rPr lang="en-US" altLang="ko-KR" sz="2000" dirty="0" smtClean="0">
                <a:ea typeface="(한)순정체D" pitchFamily="18" charset="-127"/>
              </a:rPr>
              <a:t>. </a:t>
            </a:r>
            <a:r>
              <a:rPr lang="en-US" altLang="ko-KR" sz="2000" dirty="0" smtClean="0">
                <a:ea typeface="(한)순정체D" pitchFamily="18" charset="-127"/>
              </a:rPr>
              <a:t> </a:t>
            </a:r>
          </a:p>
          <a:p>
            <a:pPr fontAlgn="base"/>
            <a:endParaRPr lang="en-US" altLang="ko-KR" sz="2000" dirty="0" smtClean="0"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ea typeface="(한)순정체D" pitchFamily="18" charset="-127"/>
              </a:rPr>
              <a:t> </a:t>
            </a:r>
            <a:r>
              <a:rPr lang="ko-KR" altLang="en-US" sz="2000" dirty="0" smtClean="0">
                <a:ea typeface="(한)순정체D" pitchFamily="18" charset="-127"/>
              </a:rPr>
              <a:t>청소년기에는 </a:t>
            </a:r>
            <a:r>
              <a:rPr lang="ko-KR" altLang="en-US" sz="2000" dirty="0" smtClean="0">
                <a:ea typeface="(한)순정체D" pitchFamily="18" charset="-127"/>
              </a:rPr>
              <a:t>감수성이 풍부하기 때문에 </a:t>
            </a:r>
            <a:r>
              <a:rPr lang="ko-KR" altLang="en-US" sz="2000" dirty="0" err="1" smtClean="0">
                <a:ea typeface="(한)순정체D" pitchFamily="18" charset="-127"/>
              </a:rPr>
              <a:t>균형있는</a:t>
            </a:r>
            <a:r>
              <a:rPr lang="ko-KR" altLang="en-US" sz="2000" dirty="0" smtClean="0">
                <a:ea typeface="(한)순정체D" pitchFamily="18" charset="-127"/>
              </a:rPr>
              <a:t> 구조화된 예배의 경험을 통해 이들은 하나님을 만나는 잊지 못할 경험을 할 수 있다</a:t>
            </a:r>
            <a:r>
              <a:rPr lang="en-US" altLang="ko-KR" sz="2000" dirty="0" smtClean="0">
                <a:ea typeface="(한)순정체D" pitchFamily="18" charset="-127"/>
              </a:rPr>
              <a:t>. </a:t>
            </a:r>
            <a:r>
              <a:rPr lang="ko-KR" altLang="en-US" sz="2000" dirty="0" smtClean="0">
                <a:ea typeface="(한)순정체D" pitchFamily="18" charset="-127"/>
              </a:rPr>
              <a:t>혹시 청년기에 방황을 하더라도 청소년기에 경험했던 하나님의 존재는 부인할 수 없는 삶의 역사이기에 결국 하나님께로 돌아 올 수 있는 것이다</a:t>
            </a:r>
            <a:r>
              <a:rPr lang="en-US" altLang="ko-KR" sz="2000" dirty="0" smtClean="0">
                <a:ea typeface="(한)순정체D" pitchFamily="18" charset="-127"/>
              </a:rPr>
              <a:t>.</a:t>
            </a:r>
            <a:endParaRPr lang="ko-KR" altLang="en-US" sz="2000" dirty="0" smtClean="0">
              <a:ea typeface="(한)순정체D" pitchFamily="18" charset="-127"/>
            </a:endParaRPr>
          </a:p>
          <a:p>
            <a:pPr fontAlgn="base"/>
            <a:endParaRPr lang="ko-KR" altLang="en-US" sz="2000" dirty="0" smtClean="0"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251520" y="188640"/>
            <a:ext cx="8640960" cy="6480720"/>
            <a:chOff x="251520" y="188640"/>
            <a:chExt cx="8640960" cy="6480720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251520" y="188640"/>
              <a:ext cx="8640960" cy="6480720"/>
            </a:xfrm>
            <a:prstGeom prst="roundRect">
              <a:avLst>
                <a:gd name="adj" fmla="val 5928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3608" y="332656"/>
              <a:ext cx="36135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u="sng" dirty="0" smtClean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-윤고딕330" pitchFamily="18" charset="-127"/>
                  <a:ea typeface="(한)순정체D" pitchFamily="18" charset="-127"/>
                </a:rPr>
                <a:t>청소년을 위한 예배 기획</a:t>
              </a:r>
              <a:endParaRPr lang="ko-KR" altLang="en-US" sz="2000" u="sng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30" pitchFamily="18" charset="-127"/>
                <a:ea typeface="(한)순정체D" pitchFamily="18" charset="-127"/>
              </a:endParaRPr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11560" y="332656"/>
              <a:ext cx="329253" cy="329253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251520" y="908720"/>
            <a:ext cx="864096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kern="0" dirty="0" smtClean="0">
                <a:solidFill>
                  <a:srgbClr val="000000"/>
                </a:solidFill>
                <a:latin typeface="(한) 순정체D"/>
                <a:ea typeface="(한)순정체D" pitchFamily="18" charset="-127"/>
              </a:rPr>
              <a:t> </a:t>
            </a:r>
            <a:endParaRPr lang="en-US" altLang="ko-KR" sz="2000" kern="0" dirty="0" smtClean="0">
              <a:solidFill>
                <a:srgbClr val="000000"/>
              </a:solidFill>
              <a:latin typeface="(한) 순정체D"/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예배 기획은 기업의 이윤 추구와 목적 달성을 위한 정책의 기획이나 행사의 기획과는 분명히 다르다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예배는 하나님의 백성들이 하나님과 대면함으로 하나님을 높이며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하나님의 백성으로 다듬어져 가는 놀라운 변화의 사건으로서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역동적인 성령의 사역과 함께 이루어지는 하나의 예술적 과정이다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그렇기에 예배 기획과 과정은 일반적인 행사나 기업과는 분명히 달라야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일반적으로 예배 기획에 있어서 고려해야 할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사항은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  </a:t>
            </a:r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1.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주제에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따라 예배는 조정되어야 하며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예배 절차는 체험의 강조를 형성하고 의미를 재 강화할 수 있도록 조정해야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예배에 사용될 요소를 선택하기 위한 기초로는 하나님의 기능 또는 속성을 바탕으로 선택해야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</a:t>
            </a: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 </a:t>
            </a: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2.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하나님 </a:t>
            </a:r>
            <a:r>
              <a:rPr lang="ko-KR" altLang="en-US" sz="2000" dirty="0" smtClean="0">
                <a:solidFill>
                  <a:prstClr val="black"/>
                </a:solidFill>
                <a:ea typeface="(한)순정체D" pitchFamily="18" charset="-127"/>
              </a:rPr>
              <a:t>중심인가 생각해야 한다</a:t>
            </a:r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.  </a:t>
            </a: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endParaRPr lang="en-US" altLang="ko-KR" sz="2000" dirty="0" smtClean="0">
              <a:solidFill>
                <a:prstClr val="black"/>
              </a:solidFill>
              <a:ea typeface="(한)순정체D" pitchFamily="18" charset="-127"/>
            </a:endParaRPr>
          </a:p>
          <a:p>
            <a:pPr fontAlgn="base"/>
            <a:r>
              <a:rPr lang="en-US" altLang="ko-KR" sz="2000" dirty="0" smtClean="0">
                <a:solidFill>
                  <a:prstClr val="black"/>
                </a:solidFill>
                <a:ea typeface="(한)순정체D" pitchFamily="18" charset="-127"/>
              </a:rPr>
              <a:t> </a:t>
            </a:r>
            <a:endParaRPr lang="ko-KR" altLang="en-US" sz="2000" dirty="0" smtClean="0">
              <a:solidFill>
                <a:prstClr val="black"/>
              </a:solidFill>
              <a:ea typeface="(한)순정체D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9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2400</Words>
  <Application>Microsoft Office PowerPoint</Application>
  <PresentationFormat>화면 슬라이드 쇼(4:3)</PresentationFormat>
  <Paragraphs>264</Paragraphs>
  <Slides>26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9</vt:i4>
      </vt:variant>
      <vt:variant>
        <vt:lpstr>슬라이드 제목</vt:lpstr>
      </vt:variant>
      <vt:variant>
        <vt:i4>26</vt:i4>
      </vt:variant>
    </vt:vector>
  </HeadingPairs>
  <TitlesOfParts>
    <vt:vector size="35" baseType="lpstr">
      <vt:lpstr>Office 테마</vt:lpstr>
      <vt:lpstr>1_Office 테마</vt:lpstr>
      <vt:lpstr>3_Office 테마</vt:lpstr>
      <vt:lpstr>4_Office 테마</vt:lpstr>
      <vt:lpstr>5_Office 테마</vt:lpstr>
      <vt:lpstr>2_Office 테마</vt:lpstr>
      <vt:lpstr>6_Office 테마</vt:lpstr>
      <vt:lpstr>7_Office 테마</vt:lpstr>
      <vt:lpstr>8_Office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Xnote</dc:creator>
  <cp:lastModifiedBy>John</cp:lastModifiedBy>
  <cp:revision>21</cp:revision>
  <dcterms:created xsi:type="dcterms:W3CDTF">2011-06-23T10:02:57Z</dcterms:created>
  <dcterms:modified xsi:type="dcterms:W3CDTF">2013-04-30T00:36:32Z</dcterms:modified>
</cp:coreProperties>
</file>