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60" r:id="rId4"/>
    <p:sldId id="262" r:id="rId5"/>
    <p:sldId id="291" r:id="rId6"/>
    <p:sldId id="263" r:id="rId7"/>
    <p:sldId id="289" r:id="rId8"/>
    <p:sldId id="286" r:id="rId9"/>
    <p:sldId id="292" r:id="rId10"/>
    <p:sldId id="293" r:id="rId11"/>
    <p:sldId id="294" r:id="rId12"/>
    <p:sldId id="265" r:id="rId13"/>
    <p:sldId id="266" r:id="rId14"/>
    <p:sldId id="267" r:id="rId15"/>
    <p:sldId id="268" r:id="rId16"/>
    <p:sldId id="269" r:id="rId17"/>
    <p:sldId id="270" r:id="rId18"/>
    <p:sldId id="285" r:id="rId19"/>
    <p:sldId id="271" r:id="rId20"/>
    <p:sldId id="272" r:id="rId21"/>
    <p:sldId id="296" r:id="rId22"/>
    <p:sldId id="273" r:id="rId23"/>
    <p:sldId id="274" r:id="rId24"/>
    <p:sldId id="275" r:id="rId25"/>
    <p:sldId id="276" r:id="rId26"/>
    <p:sldId id="277" r:id="rId27"/>
    <p:sldId id="284" r:id="rId28"/>
    <p:sldId id="279" r:id="rId29"/>
    <p:sldId id="280" r:id="rId30"/>
    <p:sldId id="281" r:id="rId31"/>
    <p:sldId id="282" r:id="rId32"/>
    <p:sldId id="283" r:id="rId33"/>
  </p:sldIdLst>
  <p:sldSz cx="9144000" cy="6858000" type="screen4x3"/>
  <p:notesSz cx="6865938" cy="99980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94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1AD73B34-F04F-4C6F-8651-D8CEDE539E4C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5EFD3E5D-4246-45D7-900D-A9755E23FD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4271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1AFABBDD-EE96-43BA-B3CC-2198E8B03A2F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5547DD02-50DE-464D-8B71-2A192BF00F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9795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환상과 해석이 서로 불분명하게 일치되고 있지 않다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예</a:t>
            </a:r>
            <a:r>
              <a:rPr lang="en-US" altLang="ko-KR" dirty="0" smtClean="0"/>
              <a:t>) ‘</a:t>
            </a:r>
            <a:r>
              <a:rPr lang="ko-KR" altLang="en-US" dirty="0" smtClean="0"/>
              <a:t>네 동물’  →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7DD02-50DE-464D-8B71-2A192BF00F4B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1003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422B069-BFEA-4B71-9334-9B99EFD44A69}" type="datetimeFigureOut">
              <a:rPr lang="ko-KR" altLang="en-US" smtClean="0"/>
              <a:t>2016-11-20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C1CA9DE-4455-4520-82A5-492A73E6E59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묵시문학 연구</a:t>
            </a:r>
            <a:r>
              <a:rPr lang="en-US" altLang="ko-KR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endParaRPr lang="ko-KR" altLang="en-US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139136" cy="1752600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>
                <a:latin typeface="HY강B" panose="02030600000101010101" pitchFamily="18" charset="-127"/>
                <a:ea typeface="HY강B" panose="02030600000101010101" pitchFamily="18" charset="-127"/>
              </a:rPr>
              <a:t>7. </a:t>
            </a:r>
            <a:r>
              <a:rPr lang="ko-KR" altLang="en-US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네 짐승과 인자에 대한 </a:t>
            </a:r>
            <a:r>
              <a:rPr lang="ko-KR" altLang="en-US" dirty="0" err="1" smtClean="0">
                <a:latin typeface="HY강B" panose="02030600000101010101" pitchFamily="18" charset="-127"/>
                <a:ea typeface="HY강B" panose="02030600000101010101" pitchFamily="18" charset="-127"/>
              </a:rPr>
              <a:t>다니엘의</a:t>
            </a:r>
            <a:r>
              <a:rPr lang="ko-KR" altLang="en-US" dirty="0" smtClean="0">
                <a:latin typeface="HY강B" panose="02030600000101010101" pitchFamily="18" charset="-127"/>
                <a:ea typeface="HY강B" panose="02030600000101010101" pitchFamily="18" charset="-127"/>
              </a:rPr>
              <a:t> 환상</a:t>
            </a:r>
            <a:r>
              <a:rPr lang="en-US" altLang="ko-KR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(7:1-28)</a:t>
            </a:r>
            <a:endParaRPr lang="ko-KR" altLang="en-US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762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numCol="2">
            <a:normAutofit/>
          </a:bodyPr>
          <a:lstStyle/>
          <a:p>
            <a:pPr algn="ctr"/>
            <a:r>
              <a:rPr lang="ko-KR" altLang="en-US" sz="2000" dirty="0" err="1" smtClean="0"/>
              <a:t>우르에서</a:t>
            </a:r>
            <a:r>
              <a:rPr lang="ko-KR" altLang="en-US" sz="2000" dirty="0" smtClean="0"/>
              <a:t> 발견된 벽화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ko-KR" altLang="en-US" sz="2000" dirty="0" smtClean="0"/>
              <a:t>사자와 곰이 인간처럼 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ko-KR" altLang="en-US" sz="2000" dirty="0" smtClean="0"/>
              <a:t>똑바로 서 있다</a:t>
            </a:r>
            <a:r>
              <a:rPr lang="en-US" altLang="ko-KR" sz="2000" dirty="0" smtClean="0"/>
              <a:t>.</a:t>
            </a:r>
            <a:br>
              <a:rPr lang="en-US" altLang="ko-KR" sz="2000" dirty="0" smtClean="0"/>
            </a:br>
            <a:r>
              <a:rPr lang="ko-KR" altLang="en-US" sz="2000" dirty="0" err="1" smtClean="0"/>
              <a:t>셀레우코스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세의 은전에 새겨진 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ko-KR" altLang="en-US" sz="2000" dirty="0" smtClean="0"/>
              <a:t>그리스 코끼리 군대</a:t>
            </a:r>
            <a:endParaRPr lang="ko-KR" altLang="en-US" sz="2000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276872"/>
            <a:ext cx="3384376" cy="4176464"/>
          </a:xfrm>
        </p:spPr>
      </p:pic>
      <p:pic>
        <p:nvPicPr>
          <p:cNvPr id="6" name="내용 개체 틀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852936"/>
            <a:ext cx="3888432" cy="2592288"/>
          </a:xfrm>
        </p:spPr>
      </p:pic>
    </p:spTree>
    <p:extLst>
      <p:ext uri="{BB962C8B-B14F-4D97-AF65-F5344CB8AC3E}">
        <p14:creationId xmlns:p14="http://schemas.microsoft.com/office/powerpoint/2010/main" val="251528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numCol="2">
            <a:normAutofit/>
          </a:bodyPr>
          <a:lstStyle/>
          <a:p>
            <a:pPr algn="ctr"/>
            <a:r>
              <a:rPr lang="ko-KR" altLang="en-US" sz="1800" dirty="0" err="1" smtClean="0">
                <a:latin typeface="HY강B" panose="02030600000101010101" pitchFamily="18" charset="-127"/>
                <a:ea typeface="HY강B" panose="02030600000101010101" pitchFamily="18" charset="-127"/>
              </a:rPr>
              <a:t>알렉산드로스</a:t>
            </a:r>
            <a:r>
              <a:rPr lang="ko-KR" altLang="en-US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 대왕이 양의 뿔을 귀에 </a:t>
            </a:r>
            <a:r>
              <a:rPr lang="en-US" altLang="ko-KR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달고 </a:t>
            </a:r>
            <a:r>
              <a:rPr lang="ko-KR" altLang="en-US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있는 모습의 </a:t>
            </a:r>
            <a:r>
              <a:rPr lang="ko-KR" altLang="en-US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동전</a:t>
            </a:r>
            <a:r>
              <a:rPr lang="en-US" altLang="ko-KR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en-US" altLang="ko-KR" sz="1800" dirty="0"/>
              <a:t/>
            </a:r>
            <a:br>
              <a:rPr lang="en-US" altLang="ko-KR" sz="1800" dirty="0"/>
            </a:br>
            <a:r>
              <a:rPr lang="ko-KR" altLang="en-US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머리에 여러 개의 뿔을 하고 있는 </a:t>
            </a:r>
            <a:r>
              <a:rPr lang="en-US" altLang="ko-KR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1800" dirty="0" err="1" smtClean="0">
                <a:latin typeface="HY강B" panose="02030600000101010101" pitchFamily="18" charset="-127"/>
                <a:ea typeface="HY강B" panose="02030600000101010101" pitchFamily="18" charset="-127"/>
              </a:rPr>
              <a:t>안티오커스</a:t>
            </a:r>
            <a:r>
              <a:rPr lang="ko-KR" altLang="en-US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r>
              <a:rPr lang="en-US" altLang="ko-KR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4</a:t>
            </a:r>
            <a:r>
              <a:rPr lang="ko-KR" altLang="en-US" sz="18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세의 화려한 모습</a:t>
            </a:r>
            <a:endParaRPr lang="ko-KR" altLang="en-US" sz="1800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068960"/>
            <a:ext cx="5400599" cy="2160240"/>
          </a:xfrm>
        </p:spPr>
      </p:pic>
    </p:spTree>
    <p:extLst>
      <p:ext uri="{BB962C8B-B14F-4D97-AF65-F5344CB8AC3E}">
        <p14:creationId xmlns:p14="http://schemas.microsoft.com/office/powerpoint/2010/main" val="316598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“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다른 짐승 곧 둘째는 곰과 같은데 그것이 몸 한쪽을 들었고 그 입의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err="1" smtClean="0">
                <a:latin typeface="HY강B" panose="02030600000101010101" pitchFamily="18" charset="-127"/>
                <a:ea typeface="HY강B" panose="02030600000101010101" pitchFamily="18" charset="-127"/>
              </a:rPr>
              <a:t>잇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 사이에는  세 갈빗대가 물렸는데 그것에게 말하는 자들이 있어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이르기를 일어나서 많은 고기를 먹으라 하였더라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”(5)</a:t>
            </a:r>
            <a:endParaRPr lang="ko-KR" altLang="en-US" sz="20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✔ </a:t>
            </a:r>
            <a:r>
              <a:rPr lang="ko-KR" altLang="en-US" sz="2000" dirty="0" smtClean="0">
                <a:latin typeface="+mj-ea"/>
                <a:ea typeface="+mj-ea"/>
              </a:rPr>
              <a:t>곰은 </a:t>
            </a:r>
            <a:r>
              <a:rPr lang="ko-KR" altLang="en-US" sz="2000" dirty="0" err="1" smtClean="0">
                <a:latin typeface="+mj-ea"/>
                <a:ea typeface="+mj-ea"/>
              </a:rPr>
              <a:t>메대왕국을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>
                <a:latin typeface="+mj-ea"/>
                <a:ea typeface="+mj-ea"/>
              </a:rPr>
              <a:t>상징</a:t>
            </a:r>
          </a:p>
          <a:p>
            <a:pPr marL="109728" indent="0">
              <a:buNone/>
            </a:pPr>
            <a:r>
              <a:rPr lang="ko-KR" altLang="en-US" sz="2200" dirty="0" smtClean="0">
                <a:latin typeface="+mj-ea"/>
                <a:ea typeface="+mj-ea"/>
              </a:rPr>
              <a:t>   </a:t>
            </a:r>
            <a:endParaRPr lang="en-US" altLang="ko-KR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✔ </a:t>
            </a:r>
            <a:r>
              <a:rPr lang="en-US" altLang="ko-KR" sz="2000" dirty="0" smtClean="0">
                <a:latin typeface="+mj-ea"/>
                <a:ea typeface="+mj-ea"/>
              </a:rPr>
              <a:t>‘</a:t>
            </a:r>
            <a:r>
              <a:rPr lang="ko-KR" altLang="en-US" sz="2000" dirty="0" smtClean="0">
                <a:latin typeface="+mj-ea"/>
                <a:ea typeface="+mj-ea"/>
              </a:rPr>
              <a:t>몸 한쪽을 들었고</a:t>
            </a:r>
            <a:r>
              <a:rPr lang="en-US" altLang="ko-KR" sz="2000" dirty="0" smtClean="0">
                <a:latin typeface="+mj-ea"/>
                <a:ea typeface="+mj-ea"/>
              </a:rPr>
              <a:t>’</a:t>
            </a: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ko-KR" altLang="en-US" sz="2000" dirty="0" err="1" smtClean="0">
                <a:latin typeface="+mj-ea"/>
                <a:ea typeface="+mj-ea"/>
              </a:rPr>
              <a:t>메대가</a:t>
            </a:r>
            <a:r>
              <a:rPr lang="ko-KR" altLang="en-US" sz="2000" dirty="0" smtClean="0">
                <a:latin typeface="+mj-ea"/>
                <a:ea typeface="+mj-ea"/>
              </a:rPr>
              <a:t>  </a:t>
            </a:r>
            <a:r>
              <a:rPr lang="ko-KR" altLang="en-US" sz="2000" dirty="0" err="1" smtClean="0">
                <a:latin typeface="+mj-ea"/>
                <a:ea typeface="+mj-ea"/>
              </a:rPr>
              <a:t>바벨론에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>
                <a:latin typeface="+mj-ea"/>
                <a:ea typeface="+mj-ea"/>
              </a:rPr>
              <a:t>비해 불안정한 제국을 이루었다는 해석보다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몸을 </a:t>
            </a:r>
            <a:r>
              <a:rPr lang="ko-KR" altLang="en-US" sz="2000" dirty="0">
                <a:latin typeface="+mj-ea"/>
                <a:ea typeface="+mj-ea"/>
              </a:rPr>
              <a:t>들고 곧바로 덮칠 준비를 하고 있는 곰의 공격적인 </a:t>
            </a:r>
            <a:r>
              <a:rPr lang="ko-KR" altLang="en-US" sz="2000" dirty="0" smtClean="0">
                <a:latin typeface="+mj-ea"/>
                <a:ea typeface="+mj-ea"/>
              </a:rPr>
              <a:t>모습으로 해석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→</a:t>
            </a:r>
            <a:r>
              <a:rPr lang="ko-KR" altLang="en-US" sz="1800" dirty="0" smtClean="0">
                <a:latin typeface="+mj-ea"/>
                <a:ea typeface="+mj-ea"/>
              </a:rPr>
              <a:t>역사적으로 볼 때 </a:t>
            </a:r>
            <a:r>
              <a:rPr lang="ko-KR" altLang="en-US" sz="1800" dirty="0" err="1">
                <a:latin typeface="+mj-ea"/>
                <a:ea typeface="+mj-ea"/>
              </a:rPr>
              <a:t>바벨론은</a:t>
            </a:r>
            <a:r>
              <a:rPr lang="ko-KR" altLang="en-US" sz="1800" dirty="0">
                <a:latin typeface="+mj-ea"/>
                <a:ea typeface="+mj-ea"/>
              </a:rPr>
              <a:t> </a:t>
            </a:r>
            <a:r>
              <a:rPr lang="ko-KR" altLang="en-US" sz="1800" dirty="0" err="1">
                <a:latin typeface="+mj-ea"/>
                <a:ea typeface="+mj-ea"/>
              </a:rPr>
              <a:t>메대가</a:t>
            </a:r>
            <a:r>
              <a:rPr lang="ko-KR" altLang="en-US" sz="1800" dirty="0">
                <a:latin typeface="+mj-ea"/>
                <a:ea typeface="+mj-ea"/>
              </a:rPr>
              <a:t> 아닌 페르시아에게 함락당하지만 </a:t>
            </a:r>
            <a:r>
              <a:rPr lang="ko-KR" altLang="en-US" sz="1800" dirty="0" err="1">
                <a:latin typeface="+mj-ea"/>
                <a:ea typeface="+mj-ea"/>
              </a:rPr>
              <a:t>메대의</a:t>
            </a:r>
            <a:r>
              <a:rPr lang="ko-KR" altLang="en-US" sz="1800" dirty="0">
                <a:latin typeface="+mj-ea"/>
                <a:ea typeface="+mj-ea"/>
              </a:rPr>
              <a:t> 등장과 더불어 </a:t>
            </a:r>
            <a:r>
              <a:rPr lang="ko-KR" altLang="en-US" sz="1800" dirty="0" err="1">
                <a:latin typeface="+mj-ea"/>
                <a:ea typeface="+mj-ea"/>
              </a:rPr>
              <a:t>바벨론의</a:t>
            </a:r>
            <a:r>
              <a:rPr lang="ko-KR" altLang="en-US" sz="1800" dirty="0">
                <a:latin typeface="+mj-ea"/>
                <a:ea typeface="+mj-ea"/>
              </a:rPr>
              <a:t> </a:t>
            </a:r>
            <a:r>
              <a:rPr lang="ko-KR" altLang="en-US" sz="1800" dirty="0" smtClean="0">
                <a:latin typeface="+mj-ea"/>
                <a:ea typeface="+mj-ea"/>
              </a:rPr>
              <a:t>멸망이 </a:t>
            </a:r>
            <a:r>
              <a:rPr lang="ko-KR" altLang="en-US" sz="1800" dirty="0">
                <a:latin typeface="+mj-ea"/>
                <a:ea typeface="+mj-ea"/>
              </a:rPr>
              <a:t>시작됨으로 </a:t>
            </a:r>
            <a:r>
              <a:rPr lang="ko-KR" altLang="en-US" sz="1800" dirty="0" err="1">
                <a:latin typeface="+mj-ea"/>
                <a:ea typeface="+mj-ea"/>
              </a:rPr>
              <a:t>메대에</a:t>
            </a:r>
            <a:r>
              <a:rPr lang="ko-KR" altLang="en-US" sz="1800" dirty="0">
                <a:latin typeface="+mj-ea"/>
                <a:ea typeface="+mj-ea"/>
              </a:rPr>
              <a:t> 의해 침략당한 국가들이 철저히 파괴되었음을 알 수 있다</a:t>
            </a:r>
          </a:p>
          <a:p>
            <a:pPr marL="109728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✔ </a:t>
            </a:r>
            <a:r>
              <a:rPr lang="ko-KR" altLang="en-US" sz="1800" dirty="0" smtClean="0">
                <a:latin typeface="+mj-ea"/>
                <a:ea typeface="+mj-ea"/>
              </a:rPr>
              <a:t>그 입의 </a:t>
            </a:r>
            <a:r>
              <a:rPr lang="ko-KR" altLang="en-US" sz="1800" dirty="0" err="1" smtClean="0">
                <a:latin typeface="+mj-ea"/>
                <a:ea typeface="+mj-ea"/>
              </a:rPr>
              <a:t>잇</a:t>
            </a:r>
            <a:r>
              <a:rPr lang="ko-KR" altLang="en-US" sz="1800" dirty="0" smtClean="0">
                <a:latin typeface="+mj-ea"/>
                <a:ea typeface="+mj-ea"/>
              </a:rPr>
              <a:t> 사이에는 세 갈빗대가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 </a:t>
            </a:r>
            <a:r>
              <a:rPr lang="en-US" altLang="ko-KR" sz="1800" dirty="0" smtClean="0">
                <a:latin typeface="+mj-ea"/>
                <a:ea typeface="+mj-ea"/>
              </a:rPr>
              <a:t> </a:t>
            </a:r>
            <a:r>
              <a:rPr lang="ko-KR" altLang="en-US" sz="1800" dirty="0" err="1" smtClean="0">
                <a:latin typeface="+mj-ea"/>
                <a:ea typeface="+mj-ea"/>
              </a:rPr>
              <a:t>메대에</a:t>
            </a:r>
            <a:r>
              <a:rPr lang="ko-KR" altLang="en-US" sz="1800" dirty="0" smtClean="0">
                <a:latin typeface="+mj-ea"/>
                <a:ea typeface="+mj-ea"/>
              </a:rPr>
              <a:t> 의해 침략당한 국가들이 철저히 파괴되었음을 의미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 </a:t>
            </a:r>
            <a:r>
              <a:rPr lang="en-US" altLang="ko-KR" sz="1800" dirty="0" smtClean="0">
                <a:latin typeface="+mj-ea"/>
                <a:ea typeface="+mj-ea"/>
              </a:rPr>
              <a:t> ‘</a:t>
            </a:r>
            <a:r>
              <a:rPr lang="ko-KR" altLang="en-US" sz="1800" dirty="0" smtClean="0">
                <a:latin typeface="+mj-ea"/>
                <a:ea typeface="+mj-ea"/>
              </a:rPr>
              <a:t>셋</a:t>
            </a:r>
            <a:r>
              <a:rPr lang="en-US" altLang="ko-KR" sz="1800" dirty="0" smtClean="0">
                <a:latin typeface="+mj-ea"/>
                <a:ea typeface="+mj-ea"/>
              </a:rPr>
              <a:t>’ →  </a:t>
            </a:r>
            <a:r>
              <a:rPr lang="ko-KR" altLang="en-US" sz="1800" dirty="0" smtClean="0">
                <a:latin typeface="+mj-ea"/>
                <a:ea typeface="+mj-ea"/>
              </a:rPr>
              <a:t>완전한 세계 정복을 하지 못한 메대 왕국의 실제적인 힘의 한계</a:t>
            </a:r>
            <a:r>
              <a:rPr lang="en-US" altLang="ko-KR" sz="1800" dirty="0" smtClean="0">
                <a:latin typeface="+mj-ea"/>
                <a:ea typeface="+mj-ea"/>
              </a:rPr>
              <a:t>, </a:t>
            </a: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 </a:t>
            </a:r>
            <a:r>
              <a:rPr lang="en-US" altLang="ko-KR" sz="1800" dirty="0" smtClean="0">
                <a:latin typeface="+mj-ea"/>
                <a:ea typeface="+mj-ea"/>
              </a:rPr>
              <a:t>              </a:t>
            </a:r>
            <a:r>
              <a:rPr lang="ko-KR" altLang="en-US" sz="1800" dirty="0" smtClean="0">
                <a:latin typeface="+mj-ea"/>
                <a:ea typeface="+mj-ea"/>
              </a:rPr>
              <a:t>즉 세계 정복의  불완전성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 </a:t>
            </a:r>
            <a:endParaRPr lang="ko-KR" altLang="en-US" sz="1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532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ko-KR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그 후에 내가 또 본즉 다른 짐승 곧 표범과 같은 것이 있는데 그 등에는 새의 날개 넷이 있고 그 짐승에게 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또 </a:t>
            </a:r>
            <a:r>
              <a:rPr lang="ko-KR" altLang="en-US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머리 넷이 있으며 권세를 </a:t>
            </a:r>
            <a:r>
              <a:rPr lang="ko-KR" altLang="en-US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받았더라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6)</a:t>
            </a:r>
            <a:endParaRPr lang="ko-KR" altLang="en-US" sz="24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ko-KR" altLang="en-US" dirty="0"/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✔</a:t>
            </a:r>
            <a:r>
              <a:rPr lang="ko-KR" altLang="en-US" sz="2000" dirty="0" smtClean="0">
                <a:latin typeface="+mj-ea"/>
                <a:ea typeface="+mj-ea"/>
              </a:rPr>
              <a:t>네 날개와 네 개의 머리를 가진 표범</a:t>
            </a:r>
            <a:endParaRPr lang="en-US" altLang="ko-KR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-</a:t>
            </a:r>
            <a:r>
              <a:rPr lang="ko-KR" altLang="en-US" sz="1800" dirty="0">
                <a:latin typeface="+mj-ea"/>
                <a:ea typeface="+mj-ea"/>
              </a:rPr>
              <a:t>페르시아를 </a:t>
            </a:r>
            <a:r>
              <a:rPr lang="ko-KR" altLang="en-US" sz="1800" dirty="0" smtClean="0">
                <a:latin typeface="+mj-ea"/>
                <a:ea typeface="+mj-ea"/>
              </a:rPr>
              <a:t>상징</a:t>
            </a:r>
            <a:r>
              <a:rPr lang="en-US" altLang="ko-KR" sz="1800" dirty="0" smtClean="0">
                <a:latin typeface="+mj-ea"/>
                <a:ea typeface="+mj-ea"/>
              </a:rPr>
              <a:t>( </a:t>
            </a:r>
            <a:r>
              <a:rPr lang="ko-KR" altLang="en-US" sz="1800" dirty="0" smtClean="0">
                <a:latin typeface="+mj-ea"/>
                <a:ea typeface="+mj-ea"/>
              </a:rPr>
              <a:t>잔인한 약탈성과 탁월한 기동성</a:t>
            </a:r>
            <a:r>
              <a:rPr lang="en-US" altLang="ko-KR" sz="1800" dirty="0" smtClean="0">
                <a:latin typeface="+mj-ea"/>
                <a:ea typeface="+mj-ea"/>
              </a:rPr>
              <a:t>)</a:t>
            </a:r>
            <a:endParaRPr lang="ko-KR" altLang="en-US" sz="18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-</a:t>
            </a:r>
            <a:r>
              <a:rPr lang="ko-KR" altLang="en-US" sz="1800" dirty="0">
                <a:latin typeface="+mj-ea"/>
                <a:ea typeface="+mj-ea"/>
              </a:rPr>
              <a:t>빠른 속도로 제국의 영토를 확장시킨 나라이며 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 </a:t>
            </a:r>
            <a:r>
              <a:rPr lang="en-US" altLang="ko-KR" sz="1800" dirty="0" smtClean="0">
                <a:latin typeface="+mj-ea"/>
                <a:ea typeface="+mj-ea"/>
              </a:rPr>
              <a:t> </a:t>
            </a:r>
            <a:r>
              <a:rPr lang="ko-KR" altLang="en-US" sz="1800" dirty="0" smtClean="0">
                <a:latin typeface="+mj-ea"/>
                <a:ea typeface="+mj-ea"/>
              </a:rPr>
              <a:t>페르시아 </a:t>
            </a:r>
            <a:r>
              <a:rPr lang="ko-KR" altLang="en-US" sz="1800" dirty="0">
                <a:latin typeface="+mj-ea"/>
                <a:ea typeface="+mj-ea"/>
              </a:rPr>
              <a:t>왕 </a:t>
            </a:r>
            <a:r>
              <a:rPr lang="ko-KR" altLang="en-US" sz="1800" dirty="0" err="1">
                <a:latin typeface="+mj-ea"/>
                <a:ea typeface="+mj-ea"/>
              </a:rPr>
              <a:t>고레스는</a:t>
            </a:r>
            <a:r>
              <a:rPr lang="ko-KR" altLang="en-US" sz="1800" dirty="0">
                <a:latin typeface="+mj-ea"/>
                <a:ea typeface="+mj-ea"/>
              </a:rPr>
              <a:t> 역사적으로 매우 신속하게 이웃국가들을 정복해 </a:t>
            </a:r>
            <a:r>
              <a:rPr lang="ko-KR" altLang="en-US" sz="1800" dirty="0" smtClean="0">
                <a:latin typeface="+mj-ea"/>
                <a:ea typeface="+mj-ea"/>
              </a:rPr>
              <a:t>나감</a:t>
            </a:r>
            <a:endParaRPr lang="ko-KR" altLang="en-US" sz="1800" dirty="0">
              <a:latin typeface="+mj-ea"/>
              <a:ea typeface="+mj-ea"/>
            </a:endParaRPr>
          </a:p>
          <a:p>
            <a:pPr marL="109728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✔ </a:t>
            </a:r>
            <a:r>
              <a:rPr lang="ko-KR" altLang="en-US" sz="1800" dirty="0" smtClean="0">
                <a:latin typeface="+mj-ea"/>
                <a:ea typeface="+mj-ea"/>
              </a:rPr>
              <a:t>새의 네 날개</a:t>
            </a:r>
            <a:endParaRPr lang="en-US" altLang="ko-KR" sz="18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800" dirty="0" smtClean="0">
                <a:latin typeface="+mj-ea"/>
                <a:ea typeface="+mj-ea"/>
              </a:rPr>
              <a:t>빠른 </a:t>
            </a:r>
            <a:r>
              <a:rPr lang="ko-KR" altLang="en-US" sz="1800" dirty="0">
                <a:latin typeface="+mj-ea"/>
                <a:ea typeface="+mj-ea"/>
              </a:rPr>
              <a:t>정복사업을 통해 세계적인 대제국을 형성한 페르시아의 군사적인 </a:t>
            </a:r>
            <a:r>
              <a:rPr lang="ko-KR" altLang="en-US" sz="1800" dirty="0" smtClean="0">
                <a:latin typeface="+mj-ea"/>
                <a:ea typeface="+mj-ea"/>
              </a:rPr>
              <a:t>기동성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✔ </a:t>
            </a:r>
            <a:r>
              <a:rPr lang="ko-KR" altLang="en-US" sz="1800" dirty="0" smtClean="0">
                <a:latin typeface="+mj-ea"/>
                <a:ea typeface="+mj-ea"/>
              </a:rPr>
              <a:t>머리 넷</a:t>
            </a:r>
            <a:endParaRPr lang="en-US" altLang="ko-KR" sz="18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800" dirty="0" smtClean="0">
                <a:latin typeface="+mj-ea"/>
                <a:ea typeface="+mj-ea"/>
              </a:rPr>
              <a:t>사방으로 </a:t>
            </a:r>
            <a:r>
              <a:rPr lang="ko-KR" altLang="en-US" sz="1800" dirty="0">
                <a:latin typeface="+mj-ea"/>
                <a:ea typeface="+mj-ea"/>
              </a:rPr>
              <a:t>정복된 제국의 넓은 영토를 </a:t>
            </a:r>
            <a:r>
              <a:rPr lang="ko-KR" altLang="en-US" sz="1800" dirty="0" smtClean="0">
                <a:latin typeface="+mj-ea"/>
                <a:ea typeface="+mj-ea"/>
              </a:rPr>
              <a:t>의미 </a:t>
            </a:r>
            <a:r>
              <a:rPr lang="en-US" altLang="ko-KR" sz="1800" dirty="0" smtClean="0">
                <a:latin typeface="+mj-ea"/>
                <a:ea typeface="+mj-ea"/>
              </a:rPr>
              <a:t>( </a:t>
            </a:r>
            <a:r>
              <a:rPr lang="ko-KR" altLang="en-US" sz="1800" dirty="0">
                <a:latin typeface="+mj-ea"/>
                <a:ea typeface="+mj-ea"/>
              </a:rPr>
              <a:t>다니엘서의 </a:t>
            </a:r>
            <a:r>
              <a:rPr lang="en-US" altLang="ko-KR" sz="1800" dirty="0">
                <a:latin typeface="+mj-ea"/>
                <a:ea typeface="+mj-ea"/>
              </a:rPr>
              <a:t>'</a:t>
            </a:r>
            <a:r>
              <a:rPr lang="ko-KR" altLang="en-US" sz="1800" dirty="0">
                <a:latin typeface="+mj-ea"/>
                <a:ea typeface="+mj-ea"/>
              </a:rPr>
              <a:t>뿔</a:t>
            </a:r>
            <a:r>
              <a:rPr lang="en-US" altLang="ko-KR" sz="1800" dirty="0">
                <a:latin typeface="+mj-ea"/>
                <a:ea typeface="+mj-ea"/>
              </a:rPr>
              <a:t>'</a:t>
            </a:r>
            <a:r>
              <a:rPr lang="ko-KR" altLang="en-US" sz="1800" dirty="0">
                <a:latin typeface="+mj-ea"/>
                <a:ea typeface="+mj-ea"/>
              </a:rPr>
              <a:t>은 왕을 상징함</a:t>
            </a:r>
            <a:r>
              <a:rPr lang="en-US" altLang="ko-KR" sz="1800" dirty="0">
                <a:latin typeface="+mj-ea"/>
                <a:ea typeface="+mj-ea"/>
              </a:rPr>
              <a:t>)</a:t>
            </a:r>
          </a:p>
          <a:p>
            <a:pPr marL="109728" indent="0">
              <a:buNone/>
            </a:pPr>
            <a:r>
              <a:rPr lang="ko-KR" altLang="en-US" sz="1800" dirty="0" err="1" smtClean="0">
                <a:latin typeface="+mj-ea"/>
                <a:ea typeface="+mj-ea"/>
              </a:rPr>
              <a:t>페르이사의</a:t>
            </a:r>
            <a:r>
              <a:rPr lang="ko-KR" altLang="en-US" sz="1800" dirty="0" smtClean="0">
                <a:latin typeface="+mj-ea"/>
                <a:ea typeface="+mj-ea"/>
              </a:rPr>
              <a:t> 왕 → </a:t>
            </a:r>
            <a:r>
              <a:rPr lang="ko-KR" altLang="en-US" sz="1800" dirty="0" err="1" smtClean="0">
                <a:latin typeface="+mj-ea"/>
                <a:ea typeface="+mj-ea"/>
              </a:rPr>
              <a:t>고레스</a:t>
            </a:r>
            <a:r>
              <a:rPr lang="en-US" altLang="ko-KR" sz="1800" dirty="0" smtClean="0">
                <a:latin typeface="+mj-ea"/>
                <a:ea typeface="+mj-ea"/>
              </a:rPr>
              <a:t>, </a:t>
            </a:r>
            <a:r>
              <a:rPr lang="ko-KR" altLang="en-US" sz="1800" dirty="0" err="1" smtClean="0">
                <a:latin typeface="+mj-ea"/>
                <a:ea typeface="+mj-ea"/>
              </a:rPr>
              <a:t>아하수에로</a:t>
            </a:r>
            <a:r>
              <a:rPr lang="en-US" altLang="ko-KR" sz="1800" dirty="0" smtClean="0">
                <a:latin typeface="+mj-ea"/>
                <a:ea typeface="+mj-ea"/>
              </a:rPr>
              <a:t>, </a:t>
            </a:r>
            <a:r>
              <a:rPr lang="ko-KR" altLang="en-US" sz="1800" dirty="0" err="1" smtClean="0">
                <a:latin typeface="+mj-ea"/>
                <a:ea typeface="+mj-ea"/>
              </a:rPr>
              <a:t>아닥사스다</a:t>
            </a:r>
            <a:r>
              <a:rPr lang="en-US" altLang="ko-KR" sz="1800" dirty="0" smtClean="0">
                <a:latin typeface="+mj-ea"/>
                <a:ea typeface="+mj-ea"/>
              </a:rPr>
              <a:t>, </a:t>
            </a:r>
            <a:r>
              <a:rPr lang="ko-KR" altLang="en-US" sz="1800" dirty="0" smtClean="0">
                <a:latin typeface="+mj-ea"/>
                <a:ea typeface="+mj-ea"/>
              </a:rPr>
              <a:t>다리오 </a:t>
            </a:r>
            <a:r>
              <a:rPr lang="en-US" altLang="ko-KR" sz="1800" dirty="0" smtClean="0">
                <a:latin typeface="+mj-ea"/>
                <a:ea typeface="+mj-ea"/>
              </a:rPr>
              <a:t>(</a:t>
            </a:r>
            <a:r>
              <a:rPr lang="en-US" altLang="ko-KR" sz="1800" dirty="0" err="1" smtClean="0">
                <a:latin typeface="+mj-ea"/>
                <a:ea typeface="+mj-ea"/>
              </a:rPr>
              <a:t>H.H.Rowley</a:t>
            </a:r>
            <a:r>
              <a:rPr lang="en-US" altLang="ko-KR" sz="1800" dirty="0" smtClean="0">
                <a:latin typeface="+mj-ea"/>
                <a:ea typeface="+mj-ea"/>
              </a:rPr>
              <a:t>, </a:t>
            </a:r>
            <a:r>
              <a:rPr lang="en-US" altLang="ko-KR" sz="1800" dirty="0" err="1" smtClean="0">
                <a:latin typeface="+mj-ea"/>
                <a:ea typeface="+mj-ea"/>
              </a:rPr>
              <a:t>D.Bauer</a:t>
            </a:r>
            <a:r>
              <a:rPr lang="en-US" altLang="ko-KR" sz="1800" dirty="0" smtClean="0">
                <a:latin typeface="+mj-ea"/>
                <a:ea typeface="+mj-ea"/>
              </a:rPr>
              <a:t>)</a:t>
            </a:r>
            <a:r>
              <a:rPr lang="ko-KR" altLang="en-US" sz="1800" dirty="0" smtClean="0">
                <a:latin typeface="+mj-ea"/>
                <a:ea typeface="+mj-ea"/>
              </a:rPr>
              <a:t> 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✔ </a:t>
            </a:r>
            <a:r>
              <a:rPr lang="ko-KR" altLang="en-US" sz="1800" dirty="0" smtClean="0">
                <a:latin typeface="+mj-ea"/>
                <a:ea typeface="+mj-ea"/>
              </a:rPr>
              <a:t>권세 </a:t>
            </a:r>
            <a:r>
              <a:rPr lang="he-IL" altLang="ko-KR" sz="1800" dirty="0" smtClean="0">
                <a:latin typeface="+mj-ea"/>
                <a:ea typeface="+mj-ea"/>
              </a:rPr>
              <a:t>שלטן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 </a:t>
            </a:r>
            <a:r>
              <a:rPr lang="en-US" altLang="ko-KR" sz="1800" dirty="0" smtClean="0">
                <a:latin typeface="+mj-ea"/>
                <a:ea typeface="+mj-ea"/>
              </a:rPr>
              <a:t> </a:t>
            </a:r>
            <a:r>
              <a:rPr lang="ko-KR" altLang="en-US" sz="1800" dirty="0" smtClean="0">
                <a:latin typeface="+mj-ea"/>
                <a:ea typeface="+mj-ea"/>
              </a:rPr>
              <a:t>세상에 대한 지배권 </a:t>
            </a:r>
            <a:r>
              <a:rPr lang="en-US" altLang="ko-KR" sz="1800" dirty="0" smtClean="0">
                <a:latin typeface="+mj-ea"/>
                <a:ea typeface="+mj-ea"/>
              </a:rPr>
              <a:t>, </a:t>
            </a:r>
            <a:r>
              <a:rPr lang="ko-KR" altLang="en-US" sz="1800" dirty="0" smtClean="0">
                <a:latin typeface="+mj-ea"/>
                <a:ea typeface="+mj-ea"/>
              </a:rPr>
              <a:t>통치권 </a:t>
            </a:r>
            <a:r>
              <a:rPr lang="en-US" altLang="ko-KR" sz="1800" dirty="0">
                <a:latin typeface="+mj-ea"/>
                <a:ea typeface="+mj-ea"/>
              </a:rPr>
              <a:t> </a:t>
            </a:r>
            <a:r>
              <a:rPr lang="en-US" altLang="ko-KR" sz="1800" dirty="0" smtClean="0">
                <a:latin typeface="+mj-ea"/>
                <a:ea typeface="+mj-ea"/>
              </a:rPr>
              <a:t>☞ </a:t>
            </a:r>
            <a:r>
              <a:rPr lang="ko-KR" altLang="en-US" sz="1800" dirty="0" smtClean="0">
                <a:latin typeface="+mj-ea"/>
                <a:ea typeface="+mj-ea"/>
              </a:rPr>
              <a:t>페르시아 왕들이 온 땅을 통치하게 될 것임을 </a:t>
            </a:r>
            <a:r>
              <a:rPr lang="ko-KR" altLang="en-US" sz="1800" dirty="0" smtClean="0"/>
              <a:t>의미</a:t>
            </a:r>
            <a:endParaRPr lang="en-US" altLang="ko-KR" sz="1800" dirty="0"/>
          </a:p>
          <a:p>
            <a:pPr marL="109728" indent="0">
              <a:buNone/>
            </a:pPr>
            <a:endParaRPr lang="ko-K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41770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27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“</a:t>
            </a:r>
            <a:r>
              <a:rPr lang="ko-KR" altLang="en-US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내가 </a:t>
            </a:r>
            <a:r>
              <a:rPr lang="ko-KR" altLang="en-US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밤 환상 가운데에 그 다음에 본 넷째 짐승은 무섭고 놀라우며 </a:t>
            </a:r>
            <a:r>
              <a:rPr lang="en-US" altLang="ko-KR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또 </a:t>
            </a:r>
            <a:r>
              <a:rPr lang="ko-KR" altLang="en-US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매우 강하며 또 쇠로 된 큰 이가 있어서 먹고 부서뜨리고 그 나머지를 발로 밟았으며 이 짐승은 전의 모든 짐승과 다르고 또 열 뿔이 </a:t>
            </a:r>
            <a:r>
              <a:rPr lang="ko-KR" altLang="en-US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있더라</a:t>
            </a:r>
            <a:r>
              <a:rPr lang="en-US" altLang="ko-KR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</a:t>
            </a:r>
            <a:r>
              <a:rPr lang="en-US" altLang="ko-KR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lang="en-US" altLang="ko-KR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7)</a:t>
            </a:r>
            <a:endParaRPr lang="ko-KR" altLang="en-US" sz="22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325112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endParaRPr lang="en-US" altLang="ko-KR" sz="2600" dirty="0" smtClean="0"/>
          </a:p>
          <a:p>
            <a:pPr marL="109728" indent="0">
              <a:buNone/>
            </a:pPr>
            <a:r>
              <a:rPr lang="ko-KR" altLang="en-US" sz="2600" dirty="0" smtClean="0">
                <a:latin typeface="+mj-ea"/>
                <a:ea typeface="+mj-ea"/>
              </a:rPr>
              <a:t>✔ 넷째 짐승 </a:t>
            </a:r>
            <a:endParaRPr lang="en-US" altLang="ko-KR" sz="26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dirty="0" smtClean="0">
                <a:latin typeface="+mj-ea"/>
                <a:ea typeface="+mj-ea"/>
              </a:rPr>
              <a:t>  </a:t>
            </a:r>
            <a:r>
              <a:rPr lang="en-US" altLang="ko-KR" sz="2100" dirty="0" smtClean="0">
                <a:latin typeface="+mj-ea"/>
                <a:ea typeface="+mj-ea"/>
              </a:rPr>
              <a:t>- </a:t>
            </a:r>
            <a:r>
              <a:rPr lang="ko-KR" altLang="en-US" sz="2100" dirty="0" smtClean="0">
                <a:latin typeface="+mj-ea"/>
                <a:ea typeface="+mj-ea"/>
              </a:rPr>
              <a:t>그리스를 </a:t>
            </a:r>
            <a:r>
              <a:rPr lang="ko-KR" altLang="en-US" sz="2100" dirty="0">
                <a:latin typeface="+mj-ea"/>
                <a:ea typeface="+mj-ea"/>
              </a:rPr>
              <a:t>상징</a:t>
            </a:r>
          </a:p>
          <a:p>
            <a:pPr marL="109728" indent="0">
              <a:buNone/>
            </a:pPr>
            <a:r>
              <a:rPr lang="en-US" altLang="ko-KR" sz="2100" dirty="0" smtClean="0">
                <a:latin typeface="+mj-ea"/>
                <a:ea typeface="+mj-ea"/>
              </a:rPr>
              <a:t>  - </a:t>
            </a:r>
            <a:r>
              <a:rPr lang="ko-KR" altLang="en-US" sz="2100" dirty="0" smtClean="0">
                <a:latin typeface="+mj-ea"/>
                <a:ea typeface="+mj-ea"/>
              </a:rPr>
              <a:t>가장 </a:t>
            </a:r>
            <a:r>
              <a:rPr lang="ko-KR" altLang="en-US" sz="2100" dirty="0">
                <a:latin typeface="+mj-ea"/>
                <a:ea typeface="+mj-ea"/>
              </a:rPr>
              <a:t>잔인하고 사나운 짐승을 소개하려 한 </a:t>
            </a:r>
            <a:r>
              <a:rPr lang="ko-KR" altLang="en-US" sz="2100" dirty="0" smtClean="0">
                <a:latin typeface="+mj-ea"/>
                <a:ea typeface="+mj-ea"/>
              </a:rPr>
              <a:t>듯</a:t>
            </a:r>
            <a:endParaRPr lang="en-US" altLang="ko-KR" sz="21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100" dirty="0">
                <a:latin typeface="+mj-ea"/>
                <a:ea typeface="+mj-ea"/>
              </a:rPr>
              <a:t> </a:t>
            </a:r>
            <a:r>
              <a:rPr lang="en-US" altLang="ko-KR" sz="2100" dirty="0" smtClean="0">
                <a:latin typeface="+mj-ea"/>
                <a:ea typeface="+mj-ea"/>
              </a:rPr>
              <a:t>    </a:t>
            </a:r>
            <a:r>
              <a:rPr lang="ko-KR" altLang="en-US" sz="2100" dirty="0" smtClean="0">
                <a:latin typeface="+mj-ea"/>
                <a:ea typeface="+mj-ea"/>
              </a:rPr>
              <a:t>아이스펠트</a:t>
            </a:r>
            <a:r>
              <a:rPr lang="en-US" altLang="ko-KR" sz="2100" dirty="0" smtClean="0">
                <a:latin typeface="+mj-ea"/>
                <a:ea typeface="+mj-ea"/>
              </a:rPr>
              <a:t>(O. </a:t>
            </a:r>
            <a:r>
              <a:rPr lang="en-US" altLang="ko-KR" sz="2100" dirty="0" err="1" smtClean="0">
                <a:latin typeface="+mj-ea"/>
                <a:ea typeface="+mj-ea"/>
              </a:rPr>
              <a:t>Eissfeld</a:t>
            </a:r>
            <a:r>
              <a:rPr lang="en-US" altLang="ko-KR" sz="2100" dirty="0" smtClean="0">
                <a:latin typeface="+mj-ea"/>
                <a:ea typeface="+mj-ea"/>
              </a:rPr>
              <a:t>) : </a:t>
            </a:r>
            <a:r>
              <a:rPr lang="ko-KR" altLang="en-US" sz="2100" dirty="0" smtClean="0">
                <a:latin typeface="+mj-ea"/>
                <a:ea typeface="+mj-ea"/>
              </a:rPr>
              <a:t>괴물 </a:t>
            </a:r>
            <a:r>
              <a:rPr lang="ko-KR" altLang="en-US" sz="2100" dirty="0" err="1" smtClean="0">
                <a:latin typeface="+mj-ea"/>
                <a:ea typeface="+mj-ea"/>
              </a:rPr>
              <a:t>리워야단</a:t>
            </a:r>
            <a:r>
              <a:rPr lang="ko-KR" altLang="en-US" sz="2100" dirty="0" smtClean="0">
                <a:latin typeface="+mj-ea"/>
                <a:ea typeface="+mj-ea"/>
              </a:rPr>
              <a:t> </a:t>
            </a:r>
            <a:r>
              <a:rPr lang="en-US" altLang="ko-KR" sz="2100" dirty="0" smtClean="0">
                <a:latin typeface="+mj-ea"/>
                <a:ea typeface="+mj-ea"/>
              </a:rPr>
              <a:t>from </a:t>
            </a:r>
            <a:r>
              <a:rPr lang="ko-KR" altLang="en-US" sz="2100" dirty="0" err="1" smtClean="0">
                <a:latin typeface="+mj-ea"/>
                <a:ea typeface="+mj-ea"/>
              </a:rPr>
              <a:t>라스샤므라</a:t>
            </a:r>
            <a:r>
              <a:rPr lang="en-US" altLang="ko-KR" sz="2100" dirty="0" smtClean="0">
                <a:latin typeface="+mj-ea"/>
                <a:ea typeface="+mj-ea"/>
              </a:rPr>
              <a:t>(</a:t>
            </a:r>
            <a:r>
              <a:rPr lang="en-US" altLang="ko-KR" sz="2100" dirty="0" err="1" smtClean="0">
                <a:latin typeface="+mj-ea"/>
                <a:ea typeface="+mj-ea"/>
              </a:rPr>
              <a:t>Ras</a:t>
            </a:r>
            <a:r>
              <a:rPr lang="en-US" altLang="ko-KR" sz="2100" dirty="0" smtClean="0">
                <a:latin typeface="+mj-ea"/>
                <a:ea typeface="+mj-ea"/>
              </a:rPr>
              <a:t> </a:t>
            </a:r>
            <a:r>
              <a:rPr lang="en-US" altLang="ko-KR" sz="2100" dirty="0" err="1" smtClean="0">
                <a:latin typeface="+mj-ea"/>
                <a:ea typeface="+mj-ea"/>
              </a:rPr>
              <a:t>schamra</a:t>
            </a:r>
            <a:r>
              <a:rPr lang="en-US" altLang="ko-KR" sz="2100" dirty="0" smtClean="0">
                <a:latin typeface="+mj-ea"/>
                <a:ea typeface="+mj-ea"/>
              </a:rPr>
              <a:t>) </a:t>
            </a:r>
          </a:p>
          <a:p>
            <a:pPr marL="109728" indent="0">
              <a:buNone/>
            </a:pPr>
            <a:r>
              <a:rPr lang="en-US" altLang="ko-KR" sz="2100" dirty="0">
                <a:latin typeface="+mj-ea"/>
                <a:ea typeface="+mj-ea"/>
              </a:rPr>
              <a:t> </a:t>
            </a:r>
            <a:r>
              <a:rPr lang="en-US" altLang="ko-KR" sz="2100" dirty="0" smtClean="0">
                <a:latin typeface="+mj-ea"/>
                <a:ea typeface="+mj-ea"/>
              </a:rPr>
              <a:t>    (</a:t>
            </a:r>
            <a:r>
              <a:rPr lang="ko-KR" altLang="en-US" sz="2100" dirty="0" err="1" smtClean="0">
                <a:latin typeface="+mj-ea"/>
                <a:ea typeface="+mj-ea"/>
              </a:rPr>
              <a:t>알렉산드로스와</a:t>
            </a:r>
            <a:r>
              <a:rPr lang="ko-KR" altLang="en-US" sz="2100" dirty="0" smtClean="0">
                <a:latin typeface="+mj-ea"/>
                <a:ea typeface="+mj-ea"/>
              </a:rPr>
              <a:t> </a:t>
            </a:r>
            <a:r>
              <a:rPr lang="ko-KR" altLang="en-US" sz="2100" dirty="0">
                <a:latin typeface="+mj-ea"/>
                <a:ea typeface="+mj-ea"/>
              </a:rPr>
              <a:t>그의 후계자들이 이전의 제국들과 비교되지 않을 정도로 </a:t>
            </a:r>
            <a:endParaRPr lang="en-US" altLang="ko-KR" sz="21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100" dirty="0">
                <a:latin typeface="+mj-ea"/>
                <a:ea typeface="+mj-ea"/>
              </a:rPr>
              <a:t> </a:t>
            </a:r>
            <a:r>
              <a:rPr lang="en-US" altLang="ko-KR" sz="2100" dirty="0" smtClean="0">
                <a:latin typeface="+mj-ea"/>
                <a:ea typeface="+mj-ea"/>
              </a:rPr>
              <a:t>   </a:t>
            </a:r>
            <a:r>
              <a:rPr lang="ko-KR" altLang="en-US" sz="2100" dirty="0" smtClean="0">
                <a:latin typeface="+mj-ea"/>
                <a:ea typeface="+mj-ea"/>
              </a:rPr>
              <a:t>정복한 지방의 </a:t>
            </a:r>
            <a:r>
              <a:rPr lang="ko-KR" altLang="en-US" sz="2100" dirty="0">
                <a:latin typeface="+mj-ea"/>
                <a:ea typeface="+mj-ea"/>
              </a:rPr>
              <a:t>종교와 풍속을 잔혹하게 </a:t>
            </a:r>
            <a:r>
              <a:rPr lang="ko-KR" altLang="en-US" sz="2100" dirty="0" smtClean="0">
                <a:latin typeface="+mj-ea"/>
                <a:ea typeface="+mj-ea"/>
              </a:rPr>
              <a:t>짓밟았음</a:t>
            </a:r>
            <a:r>
              <a:rPr lang="en-US" altLang="ko-KR" sz="2100" dirty="0" smtClean="0">
                <a:latin typeface="+mj-ea"/>
                <a:ea typeface="+mj-ea"/>
              </a:rPr>
              <a:t>)</a:t>
            </a:r>
            <a:endParaRPr lang="en-US" altLang="ko-KR" sz="21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100" dirty="0" smtClean="0">
                <a:latin typeface="+mj-ea"/>
                <a:ea typeface="+mj-ea"/>
              </a:rPr>
              <a:t> -</a:t>
            </a:r>
            <a:r>
              <a:rPr lang="ko-KR" altLang="en-US" sz="2100" dirty="0">
                <a:latin typeface="+mj-ea"/>
                <a:ea typeface="+mj-ea"/>
              </a:rPr>
              <a:t>피지배 국가에 대한 그리스 제국의 잔인성과 </a:t>
            </a:r>
            <a:r>
              <a:rPr lang="ko-KR" altLang="en-US" sz="2100" dirty="0" err="1">
                <a:latin typeface="+mj-ea"/>
                <a:ea typeface="+mj-ea"/>
              </a:rPr>
              <a:t>포악성을</a:t>
            </a:r>
            <a:r>
              <a:rPr lang="ko-KR" altLang="en-US" sz="2100" dirty="0">
                <a:latin typeface="+mj-ea"/>
                <a:ea typeface="+mj-ea"/>
              </a:rPr>
              <a:t> 반영 </a:t>
            </a:r>
            <a:r>
              <a:rPr lang="en-US" altLang="ko-KR" sz="2100" dirty="0">
                <a:latin typeface="+mj-ea"/>
                <a:ea typeface="+mj-ea"/>
              </a:rPr>
              <a:t>(</a:t>
            </a:r>
            <a:r>
              <a:rPr lang="ko-KR" altLang="en-US" sz="2100" dirty="0">
                <a:latin typeface="+mj-ea"/>
                <a:ea typeface="+mj-ea"/>
              </a:rPr>
              <a:t>그림</a:t>
            </a:r>
            <a:r>
              <a:rPr lang="en-US" altLang="ko-KR" sz="2100" dirty="0">
                <a:latin typeface="+mj-ea"/>
                <a:ea typeface="+mj-ea"/>
              </a:rPr>
              <a:t>7</a:t>
            </a:r>
            <a:r>
              <a:rPr lang="ko-KR" altLang="en-US" sz="2100" dirty="0">
                <a:latin typeface="+mj-ea"/>
                <a:ea typeface="+mj-ea"/>
              </a:rPr>
              <a:t>참고</a:t>
            </a:r>
            <a:r>
              <a:rPr lang="en-US" altLang="ko-KR" sz="2100" dirty="0">
                <a:latin typeface="+mj-ea"/>
                <a:ea typeface="+mj-ea"/>
              </a:rPr>
              <a:t>)</a:t>
            </a:r>
          </a:p>
          <a:p>
            <a:pPr marL="109728" indent="0">
              <a:buNone/>
            </a:pPr>
            <a:endParaRPr lang="en-US" altLang="ko-KR" sz="2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dirty="0" smtClean="0">
                <a:latin typeface="+mj-ea"/>
                <a:ea typeface="+mj-ea"/>
              </a:rPr>
              <a:t>✔</a:t>
            </a:r>
          </a:p>
          <a:p>
            <a:pPr marL="109728" indent="0">
              <a:buNone/>
            </a:pPr>
            <a:r>
              <a:rPr lang="en-US" altLang="ko-KR" sz="2300" dirty="0">
                <a:latin typeface="+mj-ea"/>
                <a:ea typeface="+mj-ea"/>
              </a:rPr>
              <a:t> </a:t>
            </a:r>
            <a:r>
              <a:rPr lang="en-US" altLang="ko-KR" sz="2300" dirty="0" smtClean="0">
                <a:latin typeface="+mj-ea"/>
                <a:ea typeface="+mj-ea"/>
              </a:rPr>
              <a:t>"</a:t>
            </a:r>
            <a:r>
              <a:rPr lang="ko-KR" altLang="en-US" sz="2300" dirty="0">
                <a:latin typeface="+mj-ea"/>
                <a:ea typeface="+mj-ea"/>
              </a:rPr>
              <a:t>큰 철이</a:t>
            </a:r>
            <a:r>
              <a:rPr lang="en-US" altLang="ko-KR" sz="2300" dirty="0">
                <a:latin typeface="+mj-ea"/>
                <a:ea typeface="+mj-ea"/>
              </a:rPr>
              <a:t>" </a:t>
            </a:r>
            <a:r>
              <a:rPr lang="en-US" altLang="ko-KR" sz="2300" dirty="0" smtClean="0">
                <a:latin typeface="+mj-ea"/>
                <a:ea typeface="+mj-ea"/>
              </a:rPr>
              <a:t>- 2:40 </a:t>
            </a:r>
            <a:r>
              <a:rPr lang="ko-KR" altLang="en-US" sz="2300" dirty="0" smtClean="0">
                <a:latin typeface="+mj-ea"/>
                <a:ea typeface="+mj-ea"/>
              </a:rPr>
              <a:t>에 </a:t>
            </a:r>
            <a:r>
              <a:rPr lang="ko-KR" altLang="en-US" sz="2300" dirty="0">
                <a:latin typeface="+mj-ea"/>
                <a:ea typeface="+mj-ea"/>
              </a:rPr>
              <a:t>부합하는 표현으로 강력함과 파괴력을 상징한다</a:t>
            </a:r>
            <a:r>
              <a:rPr lang="en-US" altLang="ko-KR" sz="2300" dirty="0">
                <a:latin typeface="+mj-ea"/>
                <a:ea typeface="+mj-ea"/>
              </a:rPr>
              <a:t>.</a:t>
            </a:r>
          </a:p>
          <a:p>
            <a:pPr marL="109728" indent="0">
              <a:buNone/>
            </a:pPr>
            <a:r>
              <a:rPr lang="en-US" altLang="ko-KR" sz="2300" dirty="0" smtClean="0">
                <a:latin typeface="+mj-ea"/>
                <a:ea typeface="+mj-ea"/>
              </a:rPr>
              <a:t> "</a:t>
            </a:r>
            <a:r>
              <a:rPr lang="ko-KR" altLang="en-US" sz="2300" dirty="0">
                <a:latin typeface="+mj-ea"/>
                <a:ea typeface="+mj-ea"/>
              </a:rPr>
              <a:t>열 </a:t>
            </a:r>
            <a:r>
              <a:rPr lang="ko-KR" altLang="en-US" sz="2300" dirty="0" smtClean="0">
                <a:latin typeface="+mj-ea"/>
                <a:ea typeface="+mj-ea"/>
              </a:rPr>
              <a:t>뿔</a:t>
            </a:r>
            <a:r>
              <a:rPr lang="en-US" altLang="ko-KR" sz="2300" dirty="0" smtClean="0">
                <a:latin typeface="+mj-ea"/>
                <a:ea typeface="+mj-ea"/>
              </a:rPr>
              <a:t>“   </a:t>
            </a:r>
            <a:r>
              <a:rPr lang="ko-KR" altLang="en-US" sz="2300" dirty="0" smtClean="0">
                <a:latin typeface="+mj-ea"/>
                <a:ea typeface="+mj-ea"/>
              </a:rPr>
              <a:t>열</a:t>
            </a:r>
            <a:r>
              <a:rPr lang="en-US" altLang="ko-KR" sz="2300" dirty="0">
                <a:latin typeface="+mj-ea"/>
                <a:ea typeface="+mj-ea"/>
              </a:rPr>
              <a:t>: '</a:t>
            </a:r>
            <a:r>
              <a:rPr lang="ko-KR" altLang="en-US" sz="2300" dirty="0">
                <a:latin typeface="+mj-ea"/>
                <a:ea typeface="+mj-ea"/>
              </a:rPr>
              <a:t>충만함</a:t>
            </a:r>
            <a:r>
              <a:rPr lang="en-US" altLang="ko-KR" sz="2300" dirty="0">
                <a:latin typeface="+mj-ea"/>
                <a:ea typeface="+mj-ea"/>
              </a:rPr>
              <a:t>, </a:t>
            </a:r>
            <a:r>
              <a:rPr lang="ko-KR" altLang="en-US" sz="2300" dirty="0">
                <a:latin typeface="+mj-ea"/>
                <a:ea typeface="+mj-ea"/>
              </a:rPr>
              <a:t>가득함</a:t>
            </a:r>
            <a:r>
              <a:rPr lang="en-US" altLang="ko-KR" sz="2300" dirty="0">
                <a:latin typeface="+mj-ea"/>
                <a:ea typeface="+mj-ea"/>
              </a:rPr>
              <a:t>'</a:t>
            </a:r>
            <a:r>
              <a:rPr lang="ko-KR" altLang="en-US" sz="2300" dirty="0">
                <a:latin typeface="+mj-ea"/>
                <a:ea typeface="+mj-ea"/>
              </a:rPr>
              <a:t>을 상징하는 숫자</a:t>
            </a:r>
          </a:p>
          <a:p>
            <a:pPr marL="109728" indent="0">
              <a:buNone/>
            </a:pPr>
            <a:r>
              <a:rPr lang="ko-KR" altLang="en-US" sz="2300" dirty="0">
                <a:latin typeface="+mj-ea"/>
                <a:ea typeface="+mj-ea"/>
              </a:rPr>
              <a:t> </a:t>
            </a:r>
            <a:r>
              <a:rPr lang="ko-KR" altLang="en-US" sz="2300" dirty="0" smtClean="0">
                <a:latin typeface="+mj-ea"/>
                <a:ea typeface="+mj-ea"/>
              </a:rPr>
              <a:t>                뿔</a:t>
            </a:r>
            <a:r>
              <a:rPr lang="en-US" altLang="ko-KR" sz="2300" dirty="0">
                <a:latin typeface="+mj-ea"/>
                <a:ea typeface="+mj-ea"/>
              </a:rPr>
              <a:t>: </a:t>
            </a:r>
            <a:r>
              <a:rPr lang="ko-KR" altLang="en-US" sz="2300" dirty="0">
                <a:latin typeface="+mj-ea"/>
                <a:ea typeface="+mj-ea"/>
              </a:rPr>
              <a:t>구약성서의 전통에서 강한 힘과 능력을 의미</a:t>
            </a:r>
            <a:r>
              <a:rPr lang="en-US" altLang="ko-KR" sz="2300" dirty="0">
                <a:latin typeface="+mj-ea"/>
                <a:ea typeface="+mj-ea"/>
              </a:rPr>
              <a:t>(</a:t>
            </a:r>
            <a:r>
              <a:rPr lang="ko-KR" altLang="en-US" sz="2300" dirty="0" err="1">
                <a:latin typeface="+mj-ea"/>
                <a:ea typeface="+mj-ea"/>
              </a:rPr>
              <a:t>슥</a:t>
            </a:r>
            <a:r>
              <a:rPr lang="en-US" altLang="ko-KR" sz="2300" dirty="0">
                <a:latin typeface="+mj-ea"/>
                <a:ea typeface="+mj-ea"/>
              </a:rPr>
              <a:t>1:18-21)</a:t>
            </a:r>
          </a:p>
          <a:p>
            <a:pPr marL="109728" indent="0">
              <a:buNone/>
            </a:pPr>
            <a:r>
              <a:rPr lang="en-US" altLang="ko-KR" sz="2300" dirty="0" smtClean="0">
                <a:latin typeface="+mj-ea"/>
                <a:ea typeface="+mj-ea"/>
              </a:rPr>
              <a:t>                  (</a:t>
            </a:r>
            <a:r>
              <a:rPr lang="ko-KR" altLang="en-US" sz="2300" dirty="0">
                <a:latin typeface="+mj-ea"/>
                <a:ea typeface="+mj-ea"/>
              </a:rPr>
              <a:t>그림</a:t>
            </a:r>
            <a:r>
              <a:rPr lang="en-US" altLang="ko-KR" sz="2300" dirty="0">
                <a:latin typeface="+mj-ea"/>
                <a:ea typeface="+mj-ea"/>
              </a:rPr>
              <a:t>8 </a:t>
            </a:r>
            <a:r>
              <a:rPr lang="ko-KR" altLang="en-US" sz="2300" dirty="0">
                <a:latin typeface="+mj-ea"/>
                <a:ea typeface="+mj-ea"/>
              </a:rPr>
              <a:t>참고</a:t>
            </a:r>
            <a:r>
              <a:rPr lang="en-US" altLang="ko-KR" sz="2300" dirty="0" smtClean="0">
                <a:latin typeface="+mj-ea"/>
                <a:ea typeface="+mj-ea"/>
              </a:rPr>
              <a:t>)</a:t>
            </a:r>
          </a:p>
          <a:p>
            <a:pPr marL="109728" indent="0">
              <a:buNone/>
            </a:pPr>
            <a:endParaRPr lang="en-US" altLang="ko-KR" sz="23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300" dirty="0" smtClean="0">
                <a:latin typeface="+mj-ea"/>
                <a:ea typeface="+mj-ea"/>
              </a:rPr>
              <a:t>*'</a:t>
            </a:r>
            <a:r>
              <a:rPr lang="ko-KR" altLang="en-US" sz="2300" dirty="0">
                <a:latin typeface="+mj-ea"/>
                <a:ea typeface="+mj-ea"/>
              </a:rPr>
              <a:t>열 뿔</a:t>
            </a:r>
            <a:r>
              <a:rPr lang="en-US" altLang="ko-KR" sz="2300" dirty="0">
                <a:latin typeface="+mj-ea"/>
                <a:ea typeface="+mj-ea"/>
              </a:rPr>
              <a:t>'  </a:t>
            </a:r>
            <a:r>
              <a:rPr lang="en-US" altLang="ko-KR" sz="2300" dirty="0" smtClean="0">
                <a:latin typeface="+mj-ea"/>
                <a:ea typeface="+mj-ea"/>
              </a:rPr>
              <a:t>- </a:t>
            </a:r>
            <a:r>
              <a:rPr lang="ko-KR" altLang="en-US" sz="2300" dirty="0" err="1" smtClean="0">
                <a:latin typeface="+mj-ea"/>
                <a:ea typeface="+mj-ea"/>
              </a:rPr>
              <a:t>안티오커스</a:t>
            </a:r>
            <a:r>
              <a:rPr lang="ko-KR" altLang="en-US" sz="2300" dirty="0" smtClean="0">
                <a:latin typeface="+mj-ea"/>
                <a:ea typeface="+mj-ea"/>
              </a:rPr>
              <a:t> </a:t>
            </a:r>
            <a:r>
              <a:rPr lang="en-US" altLang="ko-KR" sz="2300" dirty="0">
                <a:latin typeface="+mj-ea"/>
                <a:ea typeface="+mj-ea"/>
              </a:rPr>
              <a:t>4</a:t>
            </a:r>
            <a:r>
              <a:rPr lang="ko-KR" altLang="en-US" sz="2300" dirty="0">
                <a:latin typeface="+mj-ea"/>
                <a:ea typeface="+mj-ea"/>
              </a:rPr>
              <a:t>세 이전에 있던 일곱 명의 </a:t>
            </a:r>
            <a:r>
              <a:rPr lang="ko-KR" altLang="en-US" sz="2300" dirty="0" err="1">
                <a:latin typeface="+mj-ea"/>
                <a:ea typeface="+mj-ea"/>
              </a:rPr>
              <a:t>셀레우코스</a:t>
            </a:r>
            <a:r>
              <a:rPr lang="ko-KR" altLang="en-US" sz="2300" dirty="0">
                <a:latin typeface="+mj-ea"/>
                <a:ea typeface="+mj-ea"/>
              </a:rPr>
              <a:t> 왕조의 왕 들</a:t>
            </a:r>
            <a:r>
              <a:rPr lang="en-US" altLang="ko-KR" sz="2300" dirty="0">
                <a:latin typeface="+mj-ea"/>
                <a:ea typeface="+mj-ea"/>
              </a:rPr>
              <a:t>(</a:t>
            </a:r>
            <a:r>
              <a:rPr lang="ko-KR" altLang="en-US" sz="2300" dirty="0" err="1">
                <a:latin typeface="+mj-ea"/>
                <a:ea typeface="+mj-ea"/>
              </a:rPr>
              <a:t>셀레우코스</a:t>
            </a:r>
            <a:r>
              <a:rPr lang="en-US" altLang="ko-KR" sz="2300" dirty="0">
                <a:latin typeface="+mj-ea"/>
                <a:ea typeface="+mj-ea"/>
              </a:rPr>
              <a:t>1</a:t>
            </a:r>
            <a:r>
              <a:rPr lang="ko-KR" altLang="en-US" sz="2300" dirty="0">
                <a:latin typeface="+mj-ea"/>
                <a:ea typeface="+mj-ea"/>
              </a:rPr>
              <a:t>세</a:t>
            </a:r>
            <a:r>
              <a:rPr lang="en-US" altLang="ko-KR" sz="2300" dirty="0">
                <a:latin typeface="+mj-ea"/>
                <a:ea typeface="+mj-ea"/>
              </a:rPr>
              <a:t>-4</a:t>
            </a:r>
            <a:r>
              <a:rPr lang="ko-KR" altLang="en-US" sz="2300" dirty="0">
                <a:latin typeface="+mj-ea"/>
                <a:ea typeface="+mj-ea"/>
              </a:rPr>
              <a:t>세</a:t>
            </a:r>
            <a:r>
              <a:rPr lang="en-US" altLang="ko-KR" sz="2300" dirty="0">
                <a:latin typeface="+mj-ea"/>
                <a:ea typeface="+mj-ea"/>
              </a:rPr>
              <a:t>)</a:t>
            </a:r>
            <a:r>
              <a:rPr lang="ko-KR" altLang="en-US" sz="2300" dirty="0">
                <a:latin typeface="+mj-ea"/>
                <a:ea typeface="+mj-ea"/>
              </a:rPr>
              <a:t>과 </a:t>
            </a:r>
            <a:r>
              <a:rPr lang="ko-KR" altLang="en-US" sz="2300" dirty="0" err="1">
                <a:latin typeface="+mj-ea"/>
                <a:ea typeface="+mj-ea"/>
              </a:rPr>
              <a:t>데메트리우스</a:t>
            </a:r>
            <a:r>
              <a:rPr lang="en-US" altLang="ko-KR" sz="2300" dirty="0">
                <a:latin typeface="+mj-ea"/>
                <a:ea typeface="+mj-ea"/>
              </a:rPr>
              <a:t>, </a:t>
            </a:r>
            <a:r>
              <a:rPr lang="ko-KR" altLang="en-US" sz="2300" dirty="0" err="1">
                <a:latin typeface="+mj-ea"/>
                <a:ea typeface="+mj-ea"/>
              </a:rPr>
              <a:t>헬리오도루스</a:t>
            </a:r>
            <a:r>
              <a:rPr lang="en-US" altLang="ko-KR" sz="2300" dirty="0">
                <a:latin typeface="+mj-ea"/>
                <a:ea typeface="+mj-ea"/>
              </a:rPr>
              <a:t>, </a:t>
            </a:r>
            <a:r>
              <a:rPr lang="ko-KR" altLang="en-US" sz="2300" dirty="0">
                <a:latin typeface="+mj-ea"/>
                <a:ea typeface="+mj-ea"/>
              </a:rPr>
              <a:t>프톨레마이오스</a:t>
            </a:r>
            <a:r>
              <a:rPr lang="en-US" altLang="ko-KR" sz="2300" dirty="0">
                <a:latin typeface="+mj-ea"/>
                <a:ea typeface="+mj-ea"/>
              </a:rPr>
              <a:t>6</a:t>
            </a:r>
            <a:r>
              <a:rPr lang="ko-KR" altLang="en-US" sz="2300" dirty="0">
                <a:latin typeface="+mj-ea"/>
                <a:ea typeface="+mj-ea"/>
              </a:rPr>
              <a:t>세</a:t>
            </a:r>
            <a:r>
              <a:rPr lang="en-US" altLang="ko-KR" sz="2300" dirty="0">
                <a:latin typeface="+mj-ea"/>
                <a:ea typeface="+mj-ea"/>
              </a:rPr>
              <a:t>)</a:t>
            </a:r>
            <a:endParaRPr lang="ko-KR" altLang="en-US" sz="23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6932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내가 그 뿔을 유심히 보는 중에 다른 작은 뿔이 그 사이에서 나더니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첫 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번째 뿔 중의 셋이 그 앞에서 뿌리까지 뽑혔으며 이 작은 뿔에는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사람의 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눈 같은 눈들이 있고 또 일이 있어 큰 말을 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하였더라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”(8)</a:t>
            </a:r>
            <a:endParaRPr lang="ko-KR" altLang="en-US" sz="20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altLang="ko-KR" sz="2000" dirty="0" smtClean="0"/>
          </a:p>
          <a:p>
            <a:pPr marL="109728" indent="0"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✔ </a:t>
            </a:r>
            <a:r>
              <a:rPr lang="ko-KR" altLang="en-US" sz="2000" dirty="0" err="1" smtClean="0">
                <a:latin typeface="+mj-ea"/>
                <a:ea typeface="+mj-ea"/>
              </a:rPr>
              <a:t>다니엘의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>
                <a:latin typeface="+mj-ea"/>
                <a:ea typeface="+mj-ea"/>
              </a:rPr>
              <a:t>관심은 뿔에 </a:t>
            </a:r>
            <a:r>
              <a:rPr lang="ko-KR" altLang="en-US" sz="2000" dirty="0" smtClean="0">
                <a:latin typeface="+mj-ea"/>
                <a:ea typeface="+mj-ea"/>
              </a:rPr>
              <a:t>집중</a:t>
            </a:r>
            <a:endParaRPr lang="en-US" altLang="ko-KR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600" dirty="0" smtClean="0">
                <a:latin typeface="+mj-ea"/>
                <a:ea typeface="+mj-ea"/>
              </a:rPr>
              <a:t>    </a:t>
            </a:r>
            <a:r>
              <a:rPr lang="ko-KR" altLang="en-US" sz="1600" dirty="0" smtClean="0">
                <a:latin typeface="+mj-ea"/>
                <a:ea typeface="+mj-ea"/>
              </a:rPr>
              <a:t>작은 </a:t>
            </a:r>
            <a:r>
              <a:rPr lang="ko-KR" altLang="en-US" sz="1600" dirty="0">
                <a:latin typeface="+mj-ea"/>
                <a:ea typeface="+mj-ea"/>
              </a:rPr>
              <a:t>뿔이 다른 뿔들 사이에서 새로 나와서 이미 있던 </a:t>
            </a:r>
            <a:r>
              <a:rPr lang="ko-KR" altLang="en-US" sz="1600" dirty="0" smtClean="0">
                <a:latin typeface="+mj-ea"/>
                <a:ea typeface="+mj-ea"/>
              </a:rPr>
              <a:t>열 개의 </a:t>
            </a:r>
            <a:r>
              <a:rPr lang="ko-KR" altLang="en-US" sz="1600" dirty="0">
                <a:latin typeface="+mj-ea"/>
                <a:ea typeface="+mj-ea"/>
              </a:rPr>
              <a:t>뿔 중에서 </a:t>
            </a:r>
            <a:r>
              <a:rPr lang="ko-KR" altLang="en-US" sz="1600" dirty="0" smtClean="0">
                <a:latin typeface="+mj-ea"/>
                <a:ea typeface="+mj-ea"/>
              </a:rPr>
              <a:t> 세 </a:t>
            </a:r>
            <a:r>
              <a:rPr lang="ko-KR" altLang="en-US" sz="1600" dirty="0">
                <a:latin typeface="+mj-ea"/>
                <a:ea typeface="+mj-ea"/>
              </a:rPr>
              <a:t>개를 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600" dirty="0">
                <a:latin typeface="+mj-ea"/>
                <a:ea typeface="+mj-ea"/>
              </a:rPr>
              <a:t> </a:t>
            </a:r>
            <a:r>
              <a:rPr lang="en-US" altLang="ko-KR" sz="1600" dirty="0" smtClean="0">
                <a:latin typeface="+mj-ea"/>
                <a:ea typeface="+mj-ea"/>
              </a:rPr>
              <a:t> </a:t>
            </a:r>
            <a:r>
              <a:rPr lang="ko-KR" altLang="en-US" sz="1600" dirty="0" smtClean="0">
                <a:latin typeface="+mj-ea"/>
                <a:ea typeface="+mj-ea"/>
              </a:rPr>
              <a:t>뿌리째 뽑아 버린다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6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600" dirty="0" smtClean="0">
                <a:latin typeface="+mj-ea"/>
                <a:ea typeface="+mj-ea"/>
              </a:rPr>
              <a:t>  '</a:t>
            </a:r>
            <a:r>
              <a:rPr lang="ko-KR" altLang="en-US" sz="1600" dirty="0">
                <a:latin typeface="+mj-ea"/>
                <a:ea typeface="+mj-ea"/>
              </a:rPr>
              <a:t>작은 뿔</a:t>
            </a:r>
            <a:r>
              <a:rPr lang="en-US" altLang="ko-KR" sz="1600" dirty="0">
                <a:latin typeface="+mj-ea"/>
                <a:ea typeface="+mj-ea"/>
              </a:rPr>
              <a:t>' : </a:t>
            </a:r>
            <a:r>
              <a:rPr lang="ko-KR" altLang="en-US" sz="1600" dirty="0" err="1">
                <a:latin typeface="+mj-ea"/>
                <a:ea typeface="+mj-ea"/>
              </a:rPr>
              <a:t>안티오커스</a:t>
            </a:r>
            <a:r>
              <a:rPr lang="en-US" altLang="ko-KR" sz="1600" dirty="0">
                <a:latin typeface="+mj-ea"/>
                <a:ea typeface="+mj-ea"/>
              </a:rPr>
              <a:t>4</a:t>
            </a:r>
            <a:r>
              <a:rPr lang="ko-KR" altLang="en-US" sz="1600" dirty="0">
                <a:latin typeface="+mj-ea"/>
                <a:ea typeface="+mj-ea"/>
              </a:rPr>
              <a:t>세</a:t>
            </a:r>
          </a:p>
          <a:p>
            <a:pPr marL="109728" indent="0">
              <a:buNone/>
            </a:pPr>
            <a:r>
              <a:rPr lang="ko-KR" altLang="en-US" sz="1600" dirty="0">
                <a:latin typeface="+mj-ea"/>
                <a:ea typeface="+mj-ea"/>
              </a:rPr>
              <a:t>           </a:t>
            </a:r>
            <a:r>
              <a:rPr lang="ko-KR" altLang="en-US" sz="1600" dirty="0" smtClean="0">
                <a:latin typeface="+mj-ea"/>
                <a:ea typeface="+mj-ea"/>
              </a:rPr>
              <a:t>          왕위 </a:t>
            </a:r>
            <a:r>
              <a:rPr lang="ko-KR" altLang="en-US" sz="1600" dirty="0">
                <a:latin typeface="+mj-ea"/>
                <a:ea typeface="+mj-ea"/>
              </a:rPr>
              <a:t>계승권을 소유하지 못한 작은 </a:t>
            </a:r>
            <a:r>
              <a:rPr lang="ko-KR" altLang="en-US" sz="1600" dirty="0" smtClean="0">
                <a:latin typeface="+mj-ea"/>
                <a:ea typeface="+mj-ea"/>
              </a:rPr>
              <a:t>아들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6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600" dirty="0">
                <a:latin typeface="+mj-ea"/>
                <a:ea typeface="+mj-ea"/>
              </a:rPr>
              <a:t> </a:t>
            </a:r>
            <a:r>
              <a:rPr lang="ko-KR" altLang="en-US" sz="1600" dirty="0" smtClean="0">
                <a:latin typeface="+mj-ea"/>
                <a:ea typeface="+mj-ea"/>
              </a:rPr>
              <a:t> </a:t>
            </a:r>
            <a:r>
              <a:rPr lang="en-US" altLang="ko-KR" sz="1600" dirty="0" smtClean="0">
                <a:latin typeface="+mj-ea"/>
                <a:ea typeface="+mj-ea"/>
              </a:rPr>
              <a:t>'</a:t>
            </a:r>
            <a:r>
              <a:rPr lang="ko-KR" altLang="en-US" sz="1600" dirty="0">
                <a:latin typeface="+mj-ea"/>
                <a:ea typeface="+mj-ea"/>
              </a:rPr>
              <a:t>세 뿔</a:t>
            </a:r>
            <a:r>
              <a:rPr lang="en-US" altLang="ko-KR" sz="1600" dirty="0">
                <a:latin typeface="+mj-ea"/>
                <a:ea typeface="+mj-ea"/>
              </a:rPr>
              <a:t>' : </a:t>
            </a:r>
            <a:r>
              <a:rPr lang="ko-KR" altLang="en-US" sz="1600" dirty="0" err="1">
                <a:latin typeface="+mj-ea"/>
                <a:ea typeface="+mj-ea"/>
              </a:rPr>
              <a:t>셀레우코스</a:t>
            </a:r>
            <a:r>
              <a:rPr lang="ko-KR" altLang="en-US" sz="1600" dirty="0">
                <a:latin typeface="+mj-ea"/>
                <a:ea typeface="+mj-ea"/>
              </a:rPr>
              <a:t> </a:t>
            </a:r>
            <a:r>
              <a:rPr lang="en-US" altLang="ko-KR" sz="1600" dirty="0">
                <a:latin typeface="+mj-ea"/>
                <a:ea typeface="+mj-ea"/>
              </a:rPr>
              <a:t>4</a:t>
            </a:r>
            <a:r>
              <a:rPr lang="ko-KR" altLang="en-US" sz="1600" dirty="0">
                <a:latin typeface="+mj-ea"/>
                <a:ea typeface="+mj-ea"/>
              </a:rPr>
              <a:t>세 </a:t>
            </a:r>
            <a:r>
              <a:rPr lang="ko-KR" altLang="en-US" sz="1600" dirty="0" err="1">
                <a:latin typeface="+mj-ea"/>
                <a:ea typeface="+mj-ea"/>
              </a:rPr>
              <a:t>필로파토르</a:t>
            </a:r>
            <a:r>
              <a:rPr lang="en-US" altLang="ko-KR" sz="1600" dirty="0">
                <a:latin typeface="+mj-ea"/>
                <a:ea typeface="+mj-ea"/>
              </a:rPr>
              <a:t>, </a:t>
            </a:r>
            <a:r>
              <a:rPr lang="ko-KR" altLang="en-US" sz="1600" dirty="0" err="1">
                <a:latin typeface="+mj-ea"/>
                <a:ea typeface="+mj-ea"/>
              </a:rPr>
              <a:t>데메트리우스</a:t>
            </a:r>
            <a:r>
              <a:rPr lang="en-US" altLang="ko-KR" sz="1600" dirty="0" smtClean="0">
                <a:latin typeface="+mj-ea"/>
                <a:ea typeface="+mj-ea"/>
              </a:rPr>
              <a:t>,</a:t>
            </a:r>
            <a:r>
              <a:rPr lang="ko-KR" altLang="en-US" sz="1600" dirty="0" err="1" smtClean="0">
                <a:latin typeface="+mj-ea"/>
                <a:ea typeface="+mj-ea"/>
              </a:rPr>
              <a:t>헬리오도루스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6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600" dirty="0">
                <a:latin typeface="+mj-ea"/>
                <a:ea typeface="+mj-ea"/>
              </a:rPr>
              <a:t> </a:t>
            </a:r>
            <a:r>
              <a:rPr lang="ko-KR" altLang="en-US" sz="1600" dirty="0" smtClean="0">
                <a:latin typeface="+mj-ea"/>
                <a:ea typeface="+mj-ea"/>
              </a:rPr>
              <a:t> </a:t>
            </a:r>
            <a:r>
              <a:rPr lang="en-US" altLang="ko-KR" sz="1600" dirty="0" smtClean="0">
                <a:latin typeface="+mj-ea"/>
                <a:ea typeface="+mj-ea"/>
              </a:rPr>
              <a:t>'</a:t>
            </a:r>
            <a:r>
              <a:rPr lang="ko-KR" altLang="en-US" sz="1600" dirty="0">
                <a:latin typeface="+mj-ea"/>
                <a:ea typeface="+mj-ea"/>
              </a:rPr>
              <a:t>큰 </a:t>
            </a:r>
            <a:r>
              <a:rPr lang="ko-KR" altLang="en-US" sz="1600" dirty="0" smtClean="0">
                <a:latin typeface="+mj-ea"/>
                <a:ea typeface="+mj-ea"/>
              </a:rPr>
              <a:t>말</a:t>
            </a:r>
            <a:r>
              <a:rPr lang="en-US" altLang="ko-KR" sz="1600" dirty="0" smtClean="0">
                <a:latin typeface="+mj-ea"/>
                <a:ea typeface="+mj-ea"/>
              </a:rPr>
              <a:t>‘</a:t>
            </a:r>
            <a:r>
              <a:rPr lang="he-IL" altLang="ko-KR" sz="1600" dirty="0">
                <a:latin typeface="+mj-ea"/>
                <a:ea typeface="+mj-ea"/>
              </a:rPr>
              <a:t>ממלל רברבן</a:t>
            </a:r>
            <a:r>
              <a:rPr lang="en-US" altLang="ko-KR" sz="1600" dirty="0" smtClean="0">
                <a:latin typeface="+mj-ea"/>
                <a:ea typeface="+mj-ea"/>
              </a:rPr>
              <a:t> : </a:t>
            </a:r>
            <a:r>
              <a:rPr lang="en-US" altLang="ko-KR" sz="1600" dirty="0">
                <a:latin typeface="+mj-ea"/>
                <a:ea typeface="+mj-ea"/>
              </a:rPr>
              <a:t>'</a:t>
            </a:r>
            <a:r>
              <a:rPr lang="ko-KR" altLang="en-US" sz="1600" dirty="0" err="1">
                <a:latin typeface="+mj-ea"/>
                <a:ea typeface="+mj-ea"/>
              </a:rPr>
              <a:t>오만방자한</a:t>
            </a:r>
            <a:r>
              <a:rPr lang="ko-KR" altLang="en-US" sz="1600" dirty="0">
                <a:latin typeface="+mj-ea"/>
                <a:ea typeface="+mj-ea"/>
              </a:rPr>
              <a:t> 말</a:t>
            </a:r>
            <a:r>
              <a:rPr lang="en-US" altLang="ko-KR" sz="1600" dirty="0">
                <a:latin typeface="+mj-ea"/>
                <a:ea typeface="+mj-ea"/>
              </a:rPr>
              <a:t>'</a:t>
            </a:r>
            <a:r>
              <a:rPr lang="ko-KR" altLang="en-US" sz="1600" dirty="0">
                <a:latin typeface="+mj-ea"/>
                <a:ea typeface="+mj-ea"/>
              </a:rPr>
              <a:t>이란 뜻으로 하나님의 권위에 대적한 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600" dirty="0">
                <a:latin typeface="+mj-ea"/>
                <a:ea typeface="+mj-ea"/>
              </a:rPr>
              <a:t> </a:t>
            </a:r>
            <a:r>
              <a:rPr lang="en-US" altLang="ko-KR" sz="1600" dirty="0" smtClean="0">
                <a:latin typeface="+mj-ea"/>
                <a:ea typeface="+mj-ea"/>
              </a:rPr>
              <a:t>                                      </a:t>
            </a:r>
            <a:r>
              <a:rPr lang="ko-KR" altLang="en-US" sz="1600" dirty="0" err="1" smtClean="0">
                <a:latin typeface="+mj-ea"/>
                <a:ea typeface="+mj-ea"/>
              </a:rPr>
              <a:t>안티오코스</a:t>
            </a:r>
            <a:r>
              <a:rPr lang="ko-KR" altLang="en-US" sz="1600" dirty="0" smtClean="0">
                <a:latin typeface="+mj-ea"/>
                <a:ea typeface="+mj-ea"/>
              </a:rPr>
              <a:t> </a:t>
            </a:r>
            <a:r>
              <a:rPr lang="en-US" altLang="ko-KR" sz="1600" dirty="0">
                <a:latin typeface="+mj-ea"/>
                <a:ea typeface="+mj-ea"/>
              </a:rPr>
              <a:t>4</a:t>
            </a:r>
            <a:r>
              <a:rPr lang="ko-KR" altLang="en-US" sz="1600" dirty="0">
                <a:latin typeface="+mj-ea"/>
                <a:ea typeface="+mj-ea"/>
              </a:rPr>
              <a:t>세의 </a:t>
            </a:r>
            <a:r>
              <a:rPr lang="ko-KR" altLang="en-US" sz="1600" dirty="0" smtClean="0">
                <a:latin typeface="+mj-ea"/>
                <a:ea typeface="+mj-ea"/>
              </a:rPr>
              <a:t>오만함</a:t>
            </a:r>
            <a:endParaRPr lang="ko-KR" alt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3366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(3)</a:t>
            </a:r>
            <a:r>
              <a:rPr lang="ko-KR" altLang="en-US" sz="2800" b="1" dirty="0">
                <a:latin typeface="HY강B" panose="02030600000101010101" pitchFamily="18" charset="-127"/>
                <a:ea typeface="HY강B" panose="02030600000101010101" pitchFamily="18" charset="-127"/>
              </a:rPr>
              <a:t> 옛적부터 계신 이에 대한 환상</a:t>
            </a:r>
            <a:r>
              <a:rPr lang="en-US" altLang="ko-KR" sz="2800" b="1" dirty="0">
                <a:latin typeface="HY강B" panose="02030600000101010101" pitchFamily="18" charset="-127"/>
                <a:ea typeface="HY강B" panose="02030600000101010101" pitchFamily="18" charset="-127"/>
              </a:rPr>
              <a:t>(9-12</a:t>
            </a:r>
            <a:r>
              <a:rPr lang="ko-KR" altLang="en-US" sz="2800" b="1" dirty="0">
                <a:latin typeface="HY강B" panose="02030600000101010101" pitchFamily="18" charset="-127"/>
                <a:ea typeface="HY강B" panose="02030600000101010101" pitchFamily="18" charset="-127"/>
              </a:rPr>
              <a:t>절</a:t>
            </a:r>
            <a:r>
              <a:rPr lang="en-US" altLang="ko-KR" sz="2800" b="1" dirty="0">
                <a:latin typeface="HY강B" panose="02030600000101010101" pitchFamily="18" charset="-127"/>
                <a:ea typeface="HY강B" panose="02030600000101010101" pitchFamily="18" charset="-127"/>
              </a:rPr>
              <a:t>)</a:t>
            </a:r>
            <a:endParaRPr lang="ko-KR" altLang="en-US" sz="28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 algn="ctr">
              <a:buNone/>
            </a:pPr>
            <a:r>
              <a:rPr lang="en-US" altLang="ko-KR" sz="22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2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내가 보니 왕좌가 놓이고 옛적부터 항상 계신 이가 좌정하셨는데 </a:t>
            </a:r>
            <a:endParaRPr lang="en-US" altLang="ko-KR" sz="2200" b="1" dirty="0" smtClean="0">
              <a:solidFill>
                <a:schemeClr val="tx2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 algn="ctr">
              <a:buNone/>
            </a:pPr>
            <a:r>
              <a:rPr lang="ko-KR" altLang="en-US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그의 </a:t>
            </a:r>
            <a:r>
              <a:rPr lang="ko-KR" altLang="en-US" sz="22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옷은 희기가 눈 같고 그의 머리털은 깨끗한 양의 털 같고 </a:t>
            </a:r>
            <a:endParaRPr lang="en-US" altLang="ko-KR" sz="2200" b="1" dirty="0" smtClean="0">
              <a:solidFill>
                <a:schemeClr val="tx2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 algn="ctr">
              <a:buNone/>
            </a:pPr>
            <a:r>
              <a:rPr lang="ko-KR" altLang="en-US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그의 </a:t>
            </a:r>
            <a:r>
              <a:rPr lang="ko-KR" altLang="en-US" sz="22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보좌는 불꽃이요 </a:t>
            </a:r>
            <a:r>
              <a:rPr lang="ko-KR" altLang="en-US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그의 </a:t>
            </a:r>
            <a:r>
              <a:rPr lang="ko-KR" altLang="en-US" sz="22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바퀴는 타오르는 </a:t>
            </a:r>
            <a:r>
              <a:rPr lang="ko-KR" altLang="en-US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불이며</a:t>
            </a:r>
            <a:r>
              <a:rPr lang="en-US" altLang="ko-KR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”</a:t>
            </a:r>
            <a:r>
              <a:rPr lang="en-US" altLang="ko-KR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lang="en-US" altLang="ko-KR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9)</a:t>
            </a:r>
          </a:p>
          <a:p>
            <a:pPr marL="109728" indent="0" algn="ctr">
              <a:buNone/>
            </a:pPr>
            <a:endParaRPr lang="en-US" altLang="ko-KR" sz="2000" dirty="0"/>
          </a:p>
          <a:p>
            <a:pPr marL="109728" indent="0"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✔하늘에서 일어난 사건이 시적으로 서술</a:t>
            </a:r>
            <a:r>
              <a:rPr lang="en-US" altLang="ko-KR" sz="2000" dirty="0" smtClean="0">
                <a:latin typeface="+mj-ea"/>
                <a:ea typeface="+mj-ea"/>
              </a:rPr>
              <a:t>.   </a:t>
            </a:r>
            <a:r>
              <a:rPr lang="ko-KR" altLang="en-US" sz="2000" dirty="0" smtClean="0">
                <a:latin typeface="+mj-ea"/>
                <a:ea typeface="+mj-ea"/>
              </a:rPr>
              <a:t>산문체 </a:t>
            </a:r>
            <a:r>
              <a:rPr lang="en-US" altLang="ko-KR" sz="2000" dirty="0">
                <a:latin typeface="+mj-ea"/>
                <a:ea typeface="+mj-ea"/>
              </a:rPr>
              <a:t>→</a:t>
            </a:r>
            <a:r>
              <a:rPr lang="en-US" altLang="ko-KR" sz="2000" dirty="0" smtClean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  <a:ea typeface="+mj-ea"/>
              </a:rPr>
              <a:t>운문체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✔  </a:t>
            </a:r>
            <a:r>
              <a:rPr lang="ko-KR" altLang="en-US" sz="2000" dirty="0" smtClean="0">
                <a:latin typeface="+mj-ea"/>
                <a:ea typeface="+mj-ea"/>
              </a:rPr>
              <a:t>왕좌</a:t>
            </a:r>
            <a:r>
              <a:rPr lang="en-US" altLang="ko-KR" sz="2000" dirty="0" smtClean="0">
                <a:latin typeface="+mj-ea"/>
                <a:ea typeface="+mj-ea"/>
              </a:rPr>
              <a:t> </a:t>
            </a:r>
            <a:r>
              <a:rPr lang="he-IL" altLang="ko-KR" sz="2000" dirty="0">
                <a:latin typeface="+mj-ea"/>
                <a:ea typeface="+mj-ea"/>
              </a:rPr>
              <a:t>כרסון</a:t>
            </a:r>
            <a:endParaRPr lang="en-US" altLang="ko-KR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   - </a:t>
            </a:r>
            <a:r>
              <a:rPr lang="ko-KR" altLang="en-US" sz="2000" dirty="0" smtClean="0">
                <a:latin typeface="+mj-ea"/>
                <a:ea typeface="+mj-ea"/>
              </a:rPr>
              <a:t>천상의 </a:t>
            </a:r>
            <a:r>
              <a:rPr lang="ko-KR" altLang="en-US" sz="2000" dirty="0">
                <a:latin typeface="+mj-ea"/>
                <a:ea typeface="+mj-ea"/>
              </a:rPr>
              <a:t>배심 판사들을 위한 </a:t>
            </a:r>
            <a:r>
              <a:rPr lang="ko-KR" altLang="en-US" sz="2000" dirty="0" smtClean="0">
                <a:latin typeface="+mj-ea"/>
                <a:ea typeface="+mj-ea"/>
              </a:rPr>
              <a:t>자리를  의미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  <a:r>
              <a:rPr lang="ko-KR" altLang="en-US" sz="2000" dirty="0" smtClean="0">
                <a:latin typeface="+mj-ea"/>
                <a:ea typeface="+mj-ea"/>
              </a:rPr>
              <a:t>  복수로서 여러 개의 왕좌들을 의미</a:t>
            </a:r>
            <a:endParaRPr lang="ko-KR" altLang="en-US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    -</a:t>
            </a:r>
            <a:r>
              <a:rPr lang="ko-KR" altLang="en-US" sz="2000" dirty="0">
                <a:latin typeface="+mj-ea"/>
                <a:ea typeface="+mj-ea"/>
              </a:rPr>
              <a:t>천상의 옥좌에 대한 풍부한 옛 전승을 넘겨받음</a:t>
            </a: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     </a:t>
            </a:r>
            <a:r>
              <a:rPr lang="ko-KR" altLang="en-US" sz="2000" dirty="0" smtClean="0">
                <a:latin typeface="+mj-ea"/>
                <a:ea typeface="+mj-ea"/>
              </a:rPr>
              <a:t>천상의 </a:t>
            </a:r>
            <a:r>
              <a:rPr lang="ko-KR" altLang="en-US" sz="2000" dirty="0">
                <a:latin typeface="+mj-ea"/>
                <a:ea typeface="+mj-ea"/>
              </a:rPr>
              <a:t>존재들이 참여하는 하늘에서의 재판광경은 메소포타미아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가나안의 문헌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구약성서 안에서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</a:t>
            </a:r>
            <a:r>
              <a:rPr lang="ko-KR" altLang="en-US" sz="2000" dirty="0" smtClean="0">
                <a:latin typeface="+mj-ea"/>
                <a:ea typeface="+mj-ea"/>
              </a:rPr>
              <a:t>자주 발견 된다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원래는 </a:t>
            </a:r>
            <a:r>
              <a:rPr lang="ko-KR" altLang="en-US" sz="2000" dirty="0">
                <a:latin typeface="+mj-ea"/>
                <a:ea typeface="+mj-ea"/>
              </a:rPr>
              <a:t>메소포타미아 또는 가나안의 것이었지만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후에 이스라엘 사람들에 의해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</a:t>
            </a:r>
            <a:r>
              <a:rPr lang="ko-KR" altLang="en-US" sz="2000" dirty="0" smtClean="0">
                <a:latin typeface="+mj-ea"/>
                <a:ea typeface="+mj-ea"/>
              </a:rPr>
              <a:t>받아들여지고 자신들의 </a:t>
            </a:r>
            <a:r>
              <a:rPr lang="ko-KR" altLang="en-US" sz="2000" dirty="0">
                <a:latin typeface="+mj-ea"/>
                <a:ea typeface="+mj-ea"/>
              </a:rPr>
              <a:t>하나님을 위해서 적용하게 되었을 것이다</a:t>
            </a:r>
            <a:r>
              <a:rPr lang="en-US" altLang="ko-KR" sz="2000" dirty="0">
                <a:latin typeface="+mj-ea"/>
                <a:ea typeface="+mj-ea"/>
              </a:rPr>
              <a:t>.</a:t>
            </a: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</a:p>
          <a:p>
            <a:pPr marL="109728" indent="0">
              <a:buNone/>
            </a:pPr>
            <a:r>
              <a:rPr lang="ko-KR" altLang="en-US" sz="2000" dirty="0">
                <a:latin typeface="+mj-ea"/>
                <a:ea typeface="+mj-ea"/>
              </a:rPr>
              <a:t>✔ </a:t>
            </a:r>
            <a:r>
              <a:rPr lang="ko-KR" altLang="en-US" sz="2000" dirty="0" smtClean="0">
                <a:latin typeface="+mj-ea"/>
                <a:ea typeface="+mj-ea"/>
              </a:rPr>
              <a:t> 옛적부터 </a:t>
            </a:r>
            <a:r>
              <a:rPr lang="ko-KR" altLang="en-US" sz="2000" dirty="0">
                <a:latin typeface="+mj-ea"/>
                <a:ea typeface="+mj-ea"/>
              </a:rPr>
              <a:t>항상 </a:t>
            </a:r>
            <a:r>
              <a:rPr lang="ko-KR" altLang="en-US" sz="2000" dirty="0" smtClean="0">
                <a:latin typeface="+mj-ea"/>
                <a:ea typeface="+mj-ea"/>
              </a:rPr>
              <a:t>계신 이 </a:t>
            </a:r>
            <a:r>
              <a:rPr lang="en-US" altLang="ko-KR" sz="2000" dirty="0" smtClean="0">
                <a:latin typeface="+mj-ea"/>
                <a:ea typeface="+mj-ea"/>
              </a:rPr>
              <a:t> </a:t>
            </a:r>
            <a:r>
              <a:rPr lang="he-IL" altLang="ko-KR" sz="2000" dirty="0">
                <a:latin typeface="+mj-ea"/>
                <a:ea typeface="+mj-ea"/>
              </a:rPr>
              <a:t>עתיק </a:t>
            </a:r>
            <a:r>
              <a:rPr lang="he-IL" altLang="ko-KR" sz="2000" dirty="0" smtClean="0">
                <a:latin typeface="+mj-ea"/>
                <a:ea typeface="+mj-ea"/>
              </a:rPr>
              <a:t>יומין</a:t>
            </a:r>
            <a:r>
              <a:rPr lang="en-US" altLang="ko-KR" sz="2000" dirty="0" smtClean="0">
                <a:latin typeface="+mj-ea"/>
                <a:ea typeface="+mj-ea"/>
              </a:rPr>
              <a:t>   </a:t>
            </a:r>
            <a:endParaRPr lang="en-US" altLang="ko-KR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    - </a:t>
            </a:r>
            <a:r>
              <a:rPr lang="ko-KR" altLang="en-US" sz="2000" dirty="0" smtClean="0">
                <a:latin typeface="+mj-ea"/>
                <a:ea typeface="+mj-ea"/>
              </a:rPr>
              <a:t>최고 </a:t>
            </a:r>
            <a:r>
              <a:rPr lang="ko-KR" altLang="en-US" sz="2000" dirty="0">
                <a:latin typeface="+mj-ea"/>
                <a:ea typeface="+mj-ea"/>
              </a:rPr>
              <a:t>재판관으로 하나님을 상징 </a:t>
            </a: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    - '</a:t>
            </a:r>
            <a:r>
              <a:rPr lang="ko-KR" altLang="en-US" sz="2000" dirty="0">
                <a:latin typeface="+mj-ea"/>
                <a:ea typeface="+mj-ea"/>
              </a:rPr>
              <a:t>나이가 많은 자</a:t>
            </a:r>
            <a:r>
              <a:rPr lang="en-US" altLang="ko-KR" sz="2000" dirty="0">
                <a:latin typeface="+mj-ea"/>
                <a:ea typeface="+mj-ea"/>
              </a:rPr>
              <a:t>' '</a:t>
            </a:r>
            <a:r>
              <a:rPr lang="ko-KR" altLang="en-US" sz="2000" dirty="0">
                <a:latin typeface="+mj-ea"/>
                <a:ea typeface="+mj-ea"/>
              </a:rPr>
              <a:t>오래 사진 분</a:t>
            </a:r>
            <a:r>
              <a:rPr lang="en-US" altLang="ko-KR" sz="2000" dirty="0">
                <a:latin typeface="+mj-ea"/>
                <a:ea typeface="+mj-ea"/>
              </a:rPr>
              <a:t>'  </a:t>
            </a:r>
            <a:r>
              <a:rPr lang="en-US" altLang="ko-KR" sz="2000" dirty="0" smtClean="0">
                <a:latin typeface="+mj-ea"/>
                <a:ea typeface="+mj-ea"/>
              </a:rPr>
              <a:t>☞ </a:t>
            </a:r>
            <a:r>
              <a:rPr lang="ko-KR" altLang="en-US" sz="2000" dirty="0">
                <a:latin typeface="+mj-ea"/>
                <a:ea typeface="+mj-ea"/>
              </a:rPr>
              <a:t>태초부터 존재하시고 계시다는 태고성과 영원성의 의미</a:t>
            </a:r>
          </a:p>
          <a:p>
            <a:pPr marL="109728" indent="0">
              <a:buNone/>
            </a:pPr>
            <a:endParaRPr lang="ko-KR" altLang="en-US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✔ ‘</a:t>
            </a:r>
            <a:r>
              <a:rPr lang="ko-KR" altLang="en-US" sz="2000" dirty="0" smtClean="0">
                <a:latin typeface="+mj-ea"/>
                <a:ea typeface="+mj-ea"/>
              </a:rPr>
              <a:t>옷은 </a:t>
            </a:r>
            <a:r>
              <a:rPr lang="ko-KR" altLang="en-US" sz="2000" dirty="0">
                <a:latin typeface="+mj-ea"/>
                <a:ea typeface="+mj-ea"/>
              </a:rPr>
              <a:t>희기가 눈 같고 그 머리털은 깨끗한 양의 </a:t>
            </a:r>
            <a:r>
              <a:rPr lang="ko-KR" altLang="en-US" sz="2000" dirty="0" smtClean="0">
                <a:latin typeface="+mj-ea"/>
                <a:ea typeface="+mj-ea"/>
              </a:rPr>
              <a:t>털</a:t>
            </a:r>
            <a:r>
              <a:rPr lang="en-US" altLang="ko-KR" sz="2000" dirty="0" smtClean="0">
                <a:latin typeface="+mj-ea"/>
                <a:ea typeface="+mj-ea"/>
              </a:rPr>
              <a:t>’ </a:t>
            </a:r>
            <a:endParaRPr lang="en-US" altLang="ko-KR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    -</a:t>
            </a:r>
            <a:r>
              <a:rPr lang="ko-KR" altLang="en-US" sz="2000" dirty="0">
                <a:latin typeface="+mj-ea"/>
                <a:ea typeface="+mj-ea"/>
              </a:rPr>
              <a:t>하나님의 현현의 차원</a:t>
            </a: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     "</a:t>
            </a:r>
            <a:r>
              <a:rPr lang="ko-KR" altLang="en-US" sz="2000" dirty="0">
                <a:latin typeface="+mj-ea"/>
                <a:ea typeface="+mj-ea"/>
              </a:rPr>
              <a:t>불이 붙은 바퀴</a:t>
            </a:r>
            <a:r>
              <a:rPr lang="en-US" altLang="ko-KR" sz="2000" dirty="0">
                <a:latin typeface="+mj-ea"/>
                <a:ea typeface="+mj-ea"/>
              </a:rPr>
              <a:t>"</a:t>
            </a:r>
          </a:p>
          <a:p>
            <a:pPr marL="109728" indent="0">
              <a:buNone/>
            </a:pPr>
            <a:endParaRPr lang="ko-KR" altLang="en-US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4000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불이 강처럼 흘러 그의 앞에서 나오며 그를 섬기는 자는 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b="1" dirty="0" err="1" smtClean="0">
                <a:latin typeface="HY강B" panose="02030600000101010101" pitchFamily="18" charset="-127"/>
                <a:ea typeface="HY강B" panose="02030600000101010101" pitchFamily="18" charset="-127"/>
              </a:rPr>
              <a:t>천천이요</a:t>
            </a:r>
            <a:r>
              <a:rPr lang="ko-KR" altLang="en-US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r>
              <a:rPr lang="ko-KR" altLang="en-US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그 앞에서 모셔 선 자는 만만이며 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심판을 </a:t>
            </a:r>
            <a:r>
              <a:rPr lang="ko-KR" altLang="en-US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베푸는데 책들이 펴 </a:t>
            </a:r>
            <a:r>
              <a:rPr lang="ko-KR" altLang="en-US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놓였더라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10)</a:t>
            </a:r>
            <a:r>
              <a:rPr lang="en-US" altLang="ko-KR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4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endParaRPr lang="ko-KR" altLang="en-US" sz="24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en-US" altLang="ko-KR" dirty="0" smtClean="0"/>
          </a:p>
          <a:p>
            <a:pPr marL="109728" indent="0">
              <a:buNone/>
            </a:pPr>
            <a:r>
              <a:rPr lang="ko-KR" altLang="en-US" sz="2300" dirty="0" smtClean="0"/>
              <a:t>✔ 세상에 </a:t>
            </a:r>
            <a:r>
              <a:rPr lang="ko-KR" altLang="en-US" sz="2300" dirty="0"/>
              <a:t>대한 하늘의 심판을 묘사</a:t>
            </a:r>
          </a:p>
          <a:p>
            <a:pPr marL="109728" indent="0">
              <a:buNone/>
            </a:pPr>
            <a:r>
              <a:rPr lang="ko-KR" altLang="en-US" sz="2300" dirty="0"/>
              <a:t> </a:t>
            </a:r>
            <a:r>
              <a:rPr lang="ko-KR" altLang="en-US" sz="2300" dirty="0" smtClean="0"/>
              <a:t>   심판은 </a:t>
            </a:r>
            <a:r>
              <a:rPr lang="ko-KR" altLang="en-US" sz="2300" dirty="0"/>
              <a:t>세계사의 종말인 종말인 동시에 </a:t>
            </a:r>
            <a:r>
              <a:rPr lang="ko-KR" altLang="en-US" sz="2300" dirty="0" smtClean="0"/>
              <a:t>하나님의 영원한 </a:t>
            </a:r>
            <a:r>
              <a:rPr lang="ko-KR" altLang="en-US" sz="2300" dirty="0"/>
              <a:t>통치권의 </a:t>
            </a:r>
            <a:endParaRPr lang="en-US" altLang="ko-KR" sz="2300" dirty="0" smtClean="0"/>
          </a:p>
          <a:p>
            <a:pPr marL="109728" indent="0">
              <a:buNone/>
            </a:pPr>
            <a:r>
              <a:rPr lang="en-US" altLang="ko-KR" sz="2300" dirty="0"/>
              <a:t> </a:t>
            </a:r>
            <a:r>
              <a:rPr lang="en-US" altLang="ko-KR" sz="2300" dirty="0" smtClean="0"/>
              <a:t>   </a:t>
            </a:r>
            <a:r>
              <a:rPr lang="ko-KR" altLang="en-US" sz="2300" dirty="0" smtClean="0"/>
              <a:t>개막을 의미</a:t>
            </a:r>
            <a:endParaRPr lang="en-US" altLang="ko-KR" sz="2300" dirty="0" smtClean="0"/>
          </a:p>
          <a:p>
            <a:pPr marL="109728" indent="0">
              <a:buNone/>
            </a:pPr>
            <a:endParaRPr lang="ko-KR" altLang="en-US" dirty="0"/>
          </a:p>
          <a:p>
            <a:pPr marL="109728" indent="0">
              <a:buNone/>
            </a:pPr>
            <a:r>
              <a:rPr lang="ko-KR" altLang="en-US" dirty="0" smtClean="0"/>
              <a:t>✔ </a:t>
            </a:r>
            <a:endParaRPr lang="en-US" altLang="ko-KR" dirty="0" smtClean="0"/>
          </a:p>
          <a:p>
            <a:pPr marL="109728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섬기는 자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→ </a:t>
            </a:r>
            <a:r>
              <a:rPr lang="ko-KR" altLang="en-US" sz="1900" dirty="0" smtClean="0"/>
              <a:t>천상의 </a:t>
            </a:r>
            <a:r>
              <a:rPr lang="ko-KR" altLang="en-US" sz="1900" dirty="0"/>
              <a:t>존재</a:t>
            </a:r>
          </a:p>
          <a:p>
            <a:pPr marL="109728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그 앞에서 모셔 선 자 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→</a:t>
            </a:r>
            <a:r>
              <a:rPr lang="ko-KR" altLang="en-US" sz="1900" dirty="0" smtClean="0"/>
              <a:t>심판을 </a:t>
            </a:r>
            <a:r>
              <a:rPr lang="ko-KR" altLang="en-US" sz="1900" dirty="0"/>
              <a:t>받기 위해 서 있는 </a:t>
            </a:r>
            <a:r>
              <a:rPr lang="ko-KR" altLang="en-US" sz="1900" dirty="0" smtClean="0"/>
              <a:t>세계의 </a:t>
            </a:r>
            <a:r>
              <a:rPr lang="ko-KR" altLang="en-US" sz="1900" dirty="0"/>
              <a:t>모든 무리들</a:t>
            </a:r>
          </a:p>
          <a:p>
            <a:pPr marL="109728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err="1" smtClean="0"/>
              <a:t>천천</a:t>
            </a:r>
            <a:r>
              <a:rPr lang="en-US" altLang="ko-KR" sz="1900" dirty="0"/>
              <a:t>, </a:t>
            </a:r>
            <a:r>
              <a:rPr lang="ko-KR" altLang="en-US" sz="1900" dirty="0" smtClean="0"/>
              <a:t>만만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 → </a:t>
            </a:r>
            <a:r>
              <a:rPr lang="ko-KR" altLang="en-US" sz="1900" dirty="0" smtClean="0"/>
              <a:t>셀 </a:t>
            </a:r>
            <a:r>
              <a:rPr lang="ko-KR" altLang="en-US" sz="1900" dirty="0"/>
              <a:t>수 없는 숫자에 대한 </a:t>
            </a:r>
            <a:r>
              <a:rPr lang="ko-KR" altLang="en-US" sz="1900" dirty="0" smtClean="0"/>
              <a:t>과장법</a:t>
            </a:r>
            <a:endParaRPr lang="en-US" altLang="ko-KR" sz="1900" dirty="0" smtClean="0"/>
          </a:p>
          <a:p>
            <a:pPr marL="109728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책들</a:t>
            </a:r>
            <a:r>
              <a:rPr lang="en-US" altLang="ko-KR" sz="1900" dirty="0" smtClean="0"/>
              <a:t> → </a:t>
            </a:r>
            <a:r>
              <a:rPr lang="ko-KR" altLang="en-US" sz="1900" dirty="0" smtClean="0"/>
              <a:t>전 인류의 행위와 운명을 기록해 놓은 법적 문서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사</a:t>
            </a:r>
            <a:r>
              <a:rPr lang="en-US" altLang="ko-KR" sz="1900" dirty="0" smtClean="0"/>
              <a:t>65:6, </a:t>
            </a:r>
            <a:r>
              <a:rPr lang="ko-KR" altLang="en-US" sz="1900" dirty="0" smtClean="0"/>
              <a:t>출</a:t>
            </a:r>
            <a:r>
              <a:rPr lang="en-US" altLang="ko-KR" sz="1900" dirty="0" smtClean="0"/>
              <a:t>32:33) , </a:t>
            </a:r>
          </a:p>
          <a:p>
            <a:pPr marL="109728" indent="0">
              <a:buNone/>
            </a:pPr>
            <a:r>
              <a:rPr lang="ko-KR" altLang="en-US" sz="1900" dirty="0" smtClean="0"/>
              <a:t>                여호와 앞에 있는 </a:t>
            </a:r>
            <a:r>
              <a:rPr lang="ko-KR" altLang="en-US" sz="1900" dirty="0" err="1" smtClean="0"/>
              <a:t>기념책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말</a:t>
            </a:r>
            <a:r>
              <a:rPr lang="en-US" altLang="ko-KR" sz="1900" dirty="0" smtClean="0"/>
              <a:t>3:16), </a:t>
            </a:r>
            <a:r>
              <a:rPr lang="ko-KR" altLang="en-US" sz="1900" dirty="0" err="1" smtClean="0"/>
              <a:t>생명책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시</a:t>
            </a:r>
            <a:r>
              <a:rPr lang="en-US" altLang="ko-KR" sz="1900" dirty="0" smtClean="0"/>
              <a:t>69:28)  </a:t>
            </a:r>
          </a:p>
          <a:p>
            <a:pPr marL="109728" indent="0">
              <a:buNone/>
            </a:pPr>
            <a:endParaRPr lang="ko-KR" altLang="en-US" sz="1900" dirty="0"/>
          </a:p>
          <a:p>
            <a:pPr marL="109728" indent="0">
              <a:buNone/>
            </a:pPr>
            <a:r>
              <a:rPr lang="en-US" altLang="ko-KR" sz="1900" dirty="0" smtClean="0"/>
              <a:t>*</a:t>
            </a:r>
            <a:r>
              <a:rPr lang="ko-KR" altLang="en-US" sz="1900" dirty="0" smtClean="0"/>
              <a:t>심판은 </a:t>
            </a:r>
            <a:r>
              <a:rPr lang="ko-KR" altLang="en-US" sz="1900" dirty="0"/>
              <a:t>하나님의 진노의 직접적인 폭발에 의해서가 아닌 천상의 존재들이 </a:t>
            </a:r>
            <a:endParaRPr lang="en-US" altLang="ko-KR" sz="1900" dirty="0"/>
          </a:p>
          <a:p>
            <a:pPr marL="109728" indent="0">
              <a:buNone/>
            </a:pPr>
            <a:r>
              <a:rPr lang="en-US" altLang="ko-KR" sz="1900" dirty="0" smtClean="0"/>
              <a:t>   </a:t>
            </a:r>
            <a:r>
              <a:rPr lang="ko-KR" altLang="en-US" sz="1900" dirty="0" smtClean="0"/>
              <a:t>인간에 </a:t>
            </a:r>
            <a:r>
              <a:rPr lang="ko-KR" altLang="en-US" sz="1900" dirty="0"/>
              <a:t>행위에 대한 직접적인 법적 재판변론을 하면서 진행된다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899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그때에 내가 작은 뿔이 말하는 큰 목소리로 말미암아 주목하여 보는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사이에 짐승이 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죽임을 당하고 그의 시체가 상한 바 되어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타오르는 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불에 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던져졌으며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”(</a:t>
            </a:r>
            <a: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11) </a:t>
            </a:r>
            <a:endParaRPr lang="ko-KR" altLang="en-US" sz="20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endParaRPr lang="en-US" altLang="ko-KR" sz="2000" dirty="0" smtClean="0"/>
          </a:p>
          <a:p>
            <a:pPr marL="109728" indent="0"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✔ 작은 </a:t>
            </a:r>
            <a:r>
              <a:rPr lang="ko-KR" altLang="en-US" sz="2000" dirty="0">
                <a:latin typeface="+mj-ea"/>
                <a:ea typeface="+mj-ea"/>
              </a:rPr>
              <a:t>뿔 가진 네 번째 짐승의 심판</a:t>
            </a:r>
          </a:p>
          <a:p>
            <a:pPr marL="109728" indent="0">
              <a:buNone/>
            </a:pP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  <a:ea typeface="+mj-ea"/>
              </a:rPr>
              <a:t>   </a:t>
            </a:r>
            <a:r>
              <a:rPr lang="en-US" altLang="ko-KR" sz="2000" dirty="0" smtClean="0">
                <a:latin typeface="+mj-ea"/>
                <a:ea typeface="+mj-ea"/>
              </a:rPr>
              <a:t>"</a:t>
            </a:r>
            <a:r>
              <a:rPr lang="ko-KR" altLang="en-US" sz="2000" dirty="0">
                <a:latin typeface="+mj-ea"/>
                <a:ea typeface="+mj-ea"/>
              </a:rPr>
              <a:t>사이에</a:t>
            </a:r>
            <a:r>
              <a:rPr lang="en-US" altLang="ko-KR" sz="2000" dirty="0" smtClean="0">
                <a:latin typeface="+mj-ea"/>
                <a:ea typeface="+mj-ea"/>
              </a:rPr>
              <a:t>"(</a:t>
            </a:r>
            <a:r>
              <a:rPr lang="he-IL" altLang="ko-KR" sz="2000" dirty="0">
                <a:latin typeface="+mj-ea"/>
                <a:ea typeface="+mj-ea"/>
              </a:rPr>
              <a:t>באדין</a:t>
            </a:r>
            <a:r>
              <a:rPr lang="en-US" altLang="ko-KR" sz="2000" dirty="0" smtClean="0">
                <a:latin typeface="+mj-ea"/>
                <a:ea typeface="+mj-ea"/>
              </a:rPr>
              <a:t>): </a:t>
            </a:r>
            <a:r>
              <a:rPr lang="ko-KR" altLang="en-US" sz="2000" dirty="0">
                <a:latin typeface="+mj-ea"/>
                <a:ea typeface="+mj-ea"/>
              </a:rPr>
              <a:t>하나님의 심판의 신속성을 강조</a:t>
            </a:r>
          </a:p>
          <a:p>
            <a:pPr marL="109728" indent="0"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     </a:t>
            </a:r>
            <a:r>
              <a:rPr lang="ko-KR" altLang="en-US" sz="2000" dirty="0">
                <a:latin typeface="+mj-ea"/>
                <a:ea typeface="+mj-ea"/>
              </a:rPr>
              <a:t>네 짐승 중 가장 강한 네 번째 짐승은 즉각적으로 </a:t>
            </a:r>
            <a:r>
              <a:rPr lang="ko-KR" altLang="en-US" sz="2000" dirty="0" smtClean="0">
                <a:latin typeface="+mj-ea"/>
                <a:ea typeface="+mj-ea"/>
              </a:rPr>
              <a:t>하나님의 </a:t>
            </a:r>
            <a:r>
              <a:rPr lang="ko-KR" altLang="en-US" sz="2000" dirty="0">
                <a:latin typeface="+mj-ea"/>
                <a:ea typeface="+mj-ea"/>
              </a:rPr>
              <a:t>심판을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</a:t>
            </a: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  <a:ea typeface="+mj-ea"/>
              </a:rPr>
              <a:t>받았다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endParaRPr lang="ko-KR" altLang="en-US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  <a:ea typeface="+mj-ea"/>
              </a:rPr>
              <a:t>☞ 저자의  </a:t>
            </a:r>
            <a:r>
              <a:rPr lang="ko-KR" altLang="en-US" sz="2000" dirty="0">
                <a:latin typeface="+mj-ea"/>
                <a:ea typeface="+mj-ea"/>
              </a:rPr>
              <a:t>중요한 신학적인 </a:t>
            </a:r>
            <a:r>
              <a:rPr lang="ko-KR" altLang="en-US" sz="2000" dirty="0" smtClean="0">
                <a:latin typeface="+mj-ea"/>
                <a:ea typeface="+mj-ea"/>
              </a:rPr>
              <a:t>메시지</a:t>
            </a:r>
            <a:endParaRPr lang="ko-KR" altLang="en-US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</a:t>
            </a:r>
            <a:r>
              <a:rPr lang="ko-KR" altLang="en-US" sz="2000" dirty="0" smtClean="0">
                <a:latin typeface="+mj-ea"/>
                <a:ea typeface="+mj-ea"/>
              </a:rPr>
              <a:t>무섭고 </a:t>
            </a:r>
            <a:r>
              <a:rPr lang="ko-KR" altLang="en-US" sz="2000" dirty="0">
                <a:latin typeface="+mj-ea"/>
                <a:ea typeface="+mj-ea"/>
              </a:rPr>
              <a:t>잔인했던 네 번째 짐승은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즉 유대인들을 </a:t>
            </a:r>
            <a:r>
              <a:rPr lang="ko-KR" altLang="en-US" sz="2000" dirty="0" smtClean="0">
                <a:latin typeface="+mj-ea"/>
                <a:ea typeface="+mj-ea"/>
              </a:rPr>
              <a:t> 무섭게 </a:t>
            </a:r>
            <a:r>
              <a:rPr lang="ko-KR" altLang="en-US" sz="2000" dirty="0">
                <a:latin typeface="+mj-ea"/>
                <a:ea typeface="+mj-ea"/>
              </a:rPr>
              <a:t>박해하는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 </a:t>
            </a:r>
            <a:r>
              <a:rPr lang="ko-KR" altLang="en-US" sz="2000" dirty="0" smtClean="0">
                <a:latin typeface="+mj-ea"/>
                <a:ea typeface="+mj-ea"/>
              </a:rPr>
              <a:t>그리스 </a:t>
            </a:r>
            <a:r>
              <a:rPr lang="ko-KR" altLang="en-US" sz="2000" dirty="0">
                <a:latin typeface="+mj-ea"/>
                <a:ea typeface="+mj-ea"/>
              </a:rPr>
              <a:t>제국은 오래가지  </a:t>
            </a:r>
            <a:r>
              <a:rPr lang="ko-KR" altLang="en-US" sz="2000" dirty="0" smtClean="0">
                <a:latin typeface="+mj-ea"/>
                <a:ea typeface="+mj-ea"/>
              </a:rPr>
              <a:t>않아서 </a:t>
            </a:r>
            <a:r>
              <a:rPr lang="ko-KR" altLang="en-US" sz="2000" dirty="0">
                <a:latin typeface="+mj-ea"/>
                <a:ea typeface="+mj-ea"/>
              </a:rPr>
              <a:t>하나님의 엄중한 심판을 받고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 </a:t>
            </a:r>
            <a:r>
              <a:rPr lang="ko-KR" altLang="en-US" sz="2000" dirty="0" smtClean="0">
                <a:latin typeface="+mj-ea"/>
                <a:ea typeface="+mj-ea"/>
              </a:rPr>
              <a:t>멸망 당할 </a:t>
            </a:r>
            <a:r>
              <a:rPr lang="ko-KR" altLang="en-US" sz="2000" dirty="0">
                <a:latin typeface="+mj-ea"/>
                <a:ea typeface="+mj-ea"/>
              </a:rPr>
              <a:t>것이라는 선언</a:t>
            </a:r>
          </a:p>
          <a:p>
            <a:pPr marL="109728" indent="0">
              <a:buNone/>
            </a:pPr>
            <a:r>
              <a:rPr lang="ko-KR" altLang="en-US" dirty="0" smtClean="0">
                <a:latin typeface="+mj-ea"/>
                <a:ea typeface="+mj-ea"/>
              </a:rPr>
              <a:t>✔</a:t>
            </a:r>
            <a:r>
              <a:rPr lang="en-US" altLang="ko-KR" sz="2000" dirty="0" smtClean="0">
                <a:latin typeface="+mj-ea"/>
                <a:ea typeface="+mj-ea"/>
              </a:rPr>
              <a:t>’</a:t>
            </a:r>
            <a:r>
              <a:rPr lang="ko-KR" altLang="en-US" sz="2000" dirty="0" smtClean="0">
                <a:latin typeface="+mj-ea"/>
                <a:ea typeface="+mj-ea"/>
              </a:rPr>
              <a:t>타오르는 불에 던져졌으며</a:t>
            </a:r>
            <a:r>
              <a:rPr lang="en-US" altLang="ko-KR" sz="2000" dirty="0" smtClean="0">
                <a:latin typeface="+mj-ea"/>
                <a:ea typeface="+mj-ea"/>
              </a:rPr>
              <a:t>’</a:t>
            </a: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</a:t>
            </a:r>
            <a:r>
              <a:rPr lang="ko-KR" altLang="en-US" sz="2000" dirty="0" smtClean="0">
                <a:latin typeface="+mj-ea"/>
                <a:ea typeface="+mj-ea"/>
              </a:rPr>
              <a:t>묵시문학에 자주 등장하는 표현 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</a:t>
            </a:r>
            <a:r>
              <a:rPr lang="ko-KR" altLang="en-US" sz="2000" dirty="0" smtClean="0">
                <a:latin typeface="+mj-ea"/>
                <a:ea typeface="+mj-ea"/>
              </a:rPr>
              <a:t>하나님의 심판의 </a:t>
            </a:r>
            <a:r>
              <a:rPr lang="ko-KR" altLang="en-US" sz="2000" dirty="0" err="1" smtClean="0">
                <a:latin typeface="+mj-ea"/>
                <a:ea typeface="+mj-ea"/>
              </a:rPr>
              <a:t>가혹성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악의 세력에 대한 하나님의 완전한 승리</a:t>
            </a:r>
            <a:endParaRPr lang="ko-KR" altLang="en-US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21491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“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그 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남은 짐승들은 그의 권세를 빼앗겼으나 그 생명은 보존되어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정한 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시기가 이르기를 기다리게 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되었더라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12)</a:t>
            </a:r>
            <a:endParaRPr lang="ko-KR" altLang="en-US" sz="20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en-US" altLang="ko-KR" dirty="0" smtClean="0"/>
          </a:p>
          <a:p>
            <a:pPr marL="109728" indent="0">
              <a:buNone/>
            </a:pPr>
            <a:r>
              <a:rPr lang="ko-KR" altLang="en-US" sz="2400" dirty="0" smtClean="0">
                <a:latin typeface="+mj-ea"/>
                <a:ea typeface="+mj-ea"/>
              </a:rPr>
              <a:t>✔ 남아있는 짐승 </a:t>
            </a:r>
            <a:r>
              <a:rPr lang="en-US" altLang="ko-KR" sz="2400" dirty="0">
                <a:latin typeface="+mj-ea"/>
                <a:ea typeface="+mj-ea"/>
              </a:rPr>
              <a:t>: </a:t>
            </a:r>
            <a:r>
              <a:rPr lang="ko-KR" altLang="en-US" sz="2400" dirty="0">
                <a:latin typeface="+mj-ea"/>
                <a:ea typeface="+mj-ea"/>
              </a:rPr>
              <a:t>바벨론</a:t>
            </a:r>
            <a:r>
              <a:rPr lang="en-US" altLang="ko-KR" sz="2400" dirty="0">
                <a:latin typeface="+mj-ea"/>
                <a:ea typeface="+mj-ea"/>
              </a:rPr>
              <a:t>, </a:t>
            </a:r>
            <a:r>
              <a:rPr lang="ko-KR" altLang="en-US" sz="2400" dirty="0">
                <a:latin typeface="+mj-ea"/>
                <a:ea typeface="+mj-ea"/>
              </a:rPr>
              <a:t>메대</a:t>
            </a:r>
            <a:r>
              <a:rPr lang="en-US" altLang="ko-KR" sz="2400" dirty="0">
                <a:latin typeface="+mj-ea"/>
                <a:ea typeface="+mj-ea"/>
              </a:rPr>
              <a:t>, </a:t>
            </a:r>
            <a:r>
              <a:rPr lang="ko-KR" altLang="en-US" sz="2400" dirty="0" smtClean="0">
                <a:latin typeface="+mj-ea"/>
                <a:ea typeface="+mj-ea"/>
              </a:rPr>
              <a:t>페르시아</a:t>
            </a:r>
            <a:endParaRPr lang="en-US" altLang="ko-KR" sz="24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700" dirty="0" smtClean="0">
                <a:latin typeface="+mj-ea"/>
                <a:ea typeface="+mj-ea"/>
              </a:rPr>
              <a:t>권세를 </a:t>
            </a:r>
            <a:r>
              <a:rPr lang="ko-KR" altLang="en-US" sz="1700" dirty="0">
                <a:latin typeface="+mj-ea"/>
                <a:ea typeface="+mj-ea"/>
              </a:rPr>
              <a:t>빼앗기긴 채로 이 세 제국들의 생명이 계속해서 보존된다는 것은 이 제국들의 명맥은   유지하게 될 것이지만 화려했던 과거의 옛 명성을 다시는 획득하지 </a:t>
            </a:r>
            <a:r>
              <a:rPr lang="ko-KR" altLang="en-US" sz="1700" dirty="0" smtClean="0">
                <a:latin typeface="+mj-ea"/>
                <a:ea typeface="+mj-ea"/>
              </a:rPr>
              <a:t>못할 것이라는 말이다</a:t>
            </a:r>
            <a:r>
              <a:rPr lang="en-US" altLang="ko-KR" sz="1700" dirty="0" smtClean="0">
                <a:latin typeface="+mj-ea"/>
                <a:ea typeface="+mj-ea"/>
              </a:rPr>
              <a:t>.</a:t>
            </a:r>
          </a:p>
          <a:p>
            <a:pPr marL="109728" indent="0">
              <a:buNone/>
            </a:pPr>
            <a:endParaRPr lang="ko-KR" altLang="en-US" sz="17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2200" dirty="0" smtClean="0">
                <a:latin typeface="+mj-ea"/>
                <a:ea typeface="+mj-ea"/>
              </a:rPr>
              <a:t>✔ </a:t>
            </a:r>
            <a:r>
              <a:rPr lang="ko-KR" altLang="en-US" sz="2200" dirty="0" err="1" smtClean="0">
                <a:latin typeface="+mj-ea"/>
                <a:ea typeface="+mj-ea"/>
              </a:rPr>
              <a:t>로울리</a:t>
            </a:r>
            <a:r>
              <a:rPr lang="en-US" altLang="ko-KR" sz="2200" dirty="0" smtClean="0">
                <a:latin typeface="+mj-ea"/>
                <a:ea typeface="+mj-ea"/>
              </a:rPr>
              <a:t>(</a:t>
            </a:r>
            <a:r>
              <a:rPr lang="en-US" altLang="ko-KR" sz="2200" dirty="0" err="1" smtClean="0">
                <a:latin typeface="+mj-ea"/>
                <a:ea typeface="+mj-ea"/>
              </a:rPr>
              <a:t>H.H.Rowley</a:t>
            </a:r>
            <a:r>
              <a:rPr lang="en-US" altLang="ko-KR" sz="2200" dirty="0" smtClean="0">
                <a:latin typeface="+mj-ea"/>
                <a:ea typeface="+mj-ea"/>
              </a:rPr>
              <a:t>)</a:t>
            </a:r>
          </a:p>
          <a:p>
            <a:pPr marL="109728" indent="0">
              <a:buNone/>
            </a:pPr>
            <a:r>
              <a:rPr lang="ko-KR" altLang="en-US" sz="1700" dirty="0" smtClean="0">
                <a:latin typeface="+mj-ea"/>
                <a:ea typeface="+mj-ea"/>
              </a:rPr>
              <a:t>권세를 잃을 나라들의 정체성을 그리스 시대에 이르는 뒤이은 </a:t>
            </a:r>
            <a:r>
              <a:rPr lang="ko-KR" altLang="en-US" sz="1700" dirty="0" smtClean="0">
                <a:latin typeface="+mj-ea"/>
                <a:ea typeface="+mj-ea"/>
              </a:rPr>
              <a:t>제국 내로 </a:t>
            </a:r>
            <a:r>
              <a:rPr lang="ko-KR" altLang="en-US" sz="1700" dirty="0" smtClean="0">
                <a:latin typeface="+mj-ea"/>
                <a:ea typeface="+mj-ea"/>
              </a:rPr>
              <a:t>유지 시키거나 그리스의 해체로 독립을 다시 얻은 것으로 기대되는 바벨론</a:t>
            </a:r>
            <a:r>
              <a:rPr lang="en-US" altLang="ko-KR" sz="1700" dirty="0" smtClean="0">
                <a:latin typeface="+mj-ea"/>
                <a:ea typeface="+mj-ea"/>
              </a:rPr>
              <a:t>, </a:t>
            </a:r>
            <a:r>
              <a:rPr lang="ko-KR" altLang="en-US" sz="1700" dirty="0" smtClean="0">
                <a:latin typeface="+mj-ea"/>
                <a:ea typeface="+mj-ea"/>
              </a:rPr>
              <a:t>메대</a:t>
            </a:r>
            <a:r>
              <a:rPr lang="en-US" altLang="ko-KR" sz="1700" dirty="0" smtClean="0">
                <a:latin typeface="+mj-ea"/>
                <a:ea typeface="+mj-ea"/>
              </a:rPr>
              <a:t>, </a:t>
            </a:r>
            <a:r>
              <a:rPr lang="ko-KR" altLang="en-US" sz="1700" dirty="0" smtClean="0">
                <a:latin typeface="+mj-ea"/>
                <a:ea typeface="+mj-ea"/>
              </a:rPr>
              <a:t>페르시아에 </a:t>
            </a:r>
            <a:r>
              <a:rPr lang="ko-KR" altLang="en-US" sz="1700" dirty="0" smtClean="0">
                <a:latin typeface="+mj-ea"/>
                <a:ea typeface="+mj-ea"/>
              </a:rPr>
              <a:t>관한 것으로 </a:t>
            </a:r>
            <a:r>
              <a:rPr lang="ko-KR" altLang="en-US" sz="1700" dirty="0" smtClean="0">
                <a:latin typeface="+mj-ea"/>
                <a:ea typeface="+mj-ea"/>
              </a:rPr>
              <a:t>해석</a:t>
            </a:r>
            <a:endParaRPr lang="en-US" altLang="ko-KR" sz="17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en-US" altLang="ko-KR" sz="17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2200" dirty="0" smtClean="0">
                <a:latin typeface="+mj-ea"/>
                <a:ea typeface="+mj-ea"/>
              </a:rPr>
              <a:t>✔ 히튼</a:t>
            </a:r>
            <a:r>
              <a:rPr lang="en-US" altLang="ko-KR" sz="2200" dirty="0" smtClean="0">
                <a:latin typeface="+mj-ea"/>
                <a:ea typeface="+mj-ea"/>
              </a:rPr>
              <a:t>(Heaton)</a:t>
            </a:r>
          </a:p>
          <a:p>
            <a:pPr marL="109728" indent="0">
              <a:buNone/>
            </a:pPr>
            <a:r>
              <a:rPr lang="ko-KR" altLang="en-US" sz="1900" dirty="0" smtClean="0">
                <a:latin typeface="+mj-ea"/>
                <a:ea typeface="+mj-ea"/>
              </a:rPr>
              <a:t>사</a:t>
            </a:r>
            <a:r>
              <a:rPr lang="en-US" altLang="ko-KR" sz="1900" dirty="0" smtClean="0">
                <a:latin typeface="+mj-ea"/>
                <a:ea typeface="+mj-ea"/>
              </a:rPr>
              <a:t>14:1-2, 49:22-23, 60:12 </a:t>
            </a:r>
            <a:r>
              <a:rPr lang="ko-KR" altLang="en-US" sz="1900" dirty="0" smtClean="0">
                <a:latin typeface="+mj-ea"/>
                <a:ea typeface="+mj-ea"/>
              </a:rPr>
              <a:t>약속에 따라 세 나라가 하나님의 백성들을 섬기기 위해 생존한다는 것을 암시한다</a:t>
            </a:r>
            <a:r>
              <a:rPr lang="en-US" altLang="ko-KR" sz="1900" dirty="0" smtClean="0">
                <a:latin typeface="+mj-ea"/>
                <a:ea typeface="+mj-ea"/>
              </a:rPr>
              <a:t>.</a:t>
            </a:r>
          </a:p>
          <a:p>
            <a:pPr marL="109728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9209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1143000"/>
            <a:ext cx="8291264" cy="1066800"/>
          </a:xfrm>
        </p:spPr>
        <p:txBody>
          <a:bodyPr/>
          <a:lstStyle/>
          <a:p>
            <a:r>
              <a:rPr lang="ko-KR" altLang="en-US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개요</a:t>
            </a:r>
            <a:endParaRPr lang="ko-KR" altLang="en-US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109728" indent="0">
              <a:lnSpc>
                <a:spcPct val="220000"/>
              </a:lnSpc>
              <a:buNone/>
            </a:pPr>
            <a:r>
              <a:rPr lang="ko-KR" altLang="en-US" dirty="0" smtClean="0">
                <a:latin typeface="+mj-ea"/>
                <a:ea typeface="+mj-ea"/>
              </a:rPr>
              <a:t>✔ 아람어로 </a:t>
            </a:r>
            <a:r>
              <a:rPr lang="ko-KR" altLang="en-US" dirty="0">
                <a:latin typeface="+mj-ea"/>
                <a:ea typeface="+mj-ea"/>
              </a:rPr>
              <a:t>기록</a:t>
            </a:r>
          </a:p>
          <a:p>
            <a:pPr marL="109728" indent="0">
              <a:lnSpc>
                <a:spcPct val="220000"/>
              </a:lnSpc>
              <a:buNone/>
            </a:pPr>
            <a:r>
              <a:rPr lang="ko-KR" altLang="en-US" dirty="0" smtClean="0">
                <a:latin typeface="+mj-ea"/>
                <a:ea typeface="+mj-ea"/>
              </a:rPr>
              <a:t>✔ 구조적 </a:t>
            </a:r>
            <a:r>
              <a:rPr lang="ko-KR" altLang="en-US" dirty="0">
                <a:latin typeface="+mj-ea"/>
                <a:ea typeface="+mj-ea"/>
              </a:rPr>
              <a:t>전환점을 이루는 장</a:t>
            </a:r>
          </a:p>
          <a:p>
            <a:pPr marL="109728" indent="0">
              <a:lnSpc>
                <a:spcPct val="220000"/>
              </a:lnSpc>
              <a:buNone/>
            </a:pPr>
            <a:r>
              <a:rPr lang="en-US" altLang="ko-KR" dirty="0" smtClean="0">
                <a:latin typeface="+mj-ea"/>
                <a:ea typeface="+mj-ea"/>
              </a:rPr>
              <a:t>   1-6</a:t>
            </a:r>
            <a:r>
              <a:rPr lang="ko-KR" altLang="en-US" dirty="0">
                <a:latin typeface="+mj-ea"/>
                <a:ea typeface="+mj-ea"/>
              </a:rPr>
              <a:t>장과 </a:t>
            </a:r>
            <a:r>
              <a:rPr lang="en-US" altLang="ko-KR" dirty="0">
                <a:latin typeface="+mj-ea"/>
                <a:ea typeface="+mj-ea"/>
              </a:rPr>
              <a:t>8-12</a:t>
            </a:r>
            <a:r>
              <a:rPr lang="ko-KR" altLang="en-US" dirty="0">
                <a:latin typeface="+mj-ea"/>
                <a:ea typeface="+mj-ea"/>
              </a:rPr>
              <a:t>장을 이어주는 가교역할이자 </a:t>
            </a:r>
            <a:r>
              <a:rPr lang="ko-KR" altLang="en-US" dirty="0" err="1">
                <a:latin typeface="+mj-ea"/>
                <a:ea typeface="+mj-ea"/>
              </a:rPr>
              <a:t>다니엘의</a:t>
            </a:r>
            <a:r>
              <a:rPr lang="ko-KR" altLang="en-US" dirty="0">
                <a:latin typeface="+mj-ea"/>
                <a:ea typeface="+mj-ea"/>
              </a:rPr>
              <a:t> 핵심부분이다</a:t>
            </a:r>
            <a:r>
              <a:rPr lang="en-US" altLang="ko-KR" dirty="0">
                <a:latin typeface="+mj-ea"/>
                <a:ea typeface="+mj-ea"/>
              </a:rPr>
              <a:t>. </a:t>
            </a:r>
          </a:p>
          <a:p>
            <a:pPr marL="109728" indent="0">
              <a:lnSpc>
                <a:spcPct val="220000"/>
              </a:lnSpc>
              <a:buNone/>
            </a:pPr>
            <a:r>
              <a:rPr lang="ko-KR" altLang="en-US" dirty="0" smtClean="0">
                <a:latin typeface="+mj-ea"/>
                <a:ea typeface="+mj-ea"/>
              </a:rPr>
              <a:t>✔ </a:t>
            </a:r>
            <a:r>
              <a:rPr lang="ko-KR" altLang="en-US" dirty="0" err="1" smtClean="0">
                <a:latin typeface="+mj-ea"/>
                <a:ea typeface="+mj-ea"/>
              </a:rPr>
              <a:t>다니엘의</a:t>
            </a:r>
            <a:r>
              <a:rPr lang="ko-KR" altLang="en-US" dirty="0" smtClean="0">
                <a:latin typeface="+mj-ea"/>
                <a:ea typeface="+mj-ea"/>
              </a:rPr>
              <a:t> </a:t>
            </a:r>
            <a:r>
              <a:rPr lang="en-US" altLang="ko-KR" dirty="0">
                <a:latin typeface="+mj-ea"/>
                <a:ea typeface="+mj-ea"/>
              </a:rPr>
              <a:t>'</a:t>
            </a:r>
            <a:r>
              <a:rPr lang="ko-KR" altLang="en-US" dirty="0">
                <a:latin typeface="+mj-ea"/>
                <a:ea typeface="+mj-ea"/>
              </a:rPr>
              <a:t>환상</a:t>
            </a:r>
            <a:r>
              <a:rPr lang="en-US" altLang="ko-KR" dirty="0">
                <a:latin typeface="+mj-ea"/>
                <a:ea typeface="+mj-ea"/>
              </a:rPr>
              <a:t>'</a:t>
            </a:r>
            <a:r>
              <a:rPr lang="ko-KR" altLang="en-US" dirty="0">
                <a:latin typeface="+mj-ea"/>
                <a:ea typeface="+mj-ea"/>
              </a:rPr>
              <a:t>부분에 속한다</a:t>
            </a:r>
            <a:r>
              <a:rPr lang="en-US" altLang="ko-KR" dirty="0">
                <a:latin typeface="+mj-ea"/>
                <a:ea typeface="+mj-ea"/>
              </a:rPr>
              <a:t>. (1-6</a:t>
            </a:r>
            <a:r>
              <a:rPr lang="ko-KR" altLang="en-US" dirty="0">
                <a:latin typeface="+mj-ea"/>
                <a:ea typeface="+mj-ea"/>
              </a:rPr>
              <a:t>장은 하나님의 의지가 꿈으로 </a:t>
            </a:r>
            <a:r>
              <a:rPr lang="en-US" altLang="ko-KR" dirty="0">
                <a:latin typeface="+mj-ea"/>
                <a:ea typeface="+mj-ea"/>
              </a:rPr>
              <a:t>7-12</a:t>
            </a:r>
            <a:r>
              <a:rPr lang="ko-KR" altLang="en-US" dirty="0">
                <a:latin typeface="+mj-ea"/>
                <a:ea typeface="+mj-ea"/>
              </a:rPr>
              <a:t>장은 환상을 통해 초월적인 실재를 드러낸다</a:t>
            </a:r>
            <a:r>
              <a:rPr lang="en-US" altLang="ko-KR" dirty="0">
                <a:latin typeface="+mj-ea"/>
                <a:ea typeface="+mj-ea"/>
              </a:rPr>
              <a:t>. </a:t>
            </a:r>
          </a:p>
          <a:p>
            <a:pPr marL="109728" indent="0">
              <a:lnSpc>
                <a:spcPct val="220000"/>
              </a:lnSpc>
              <a:buNone/>
            </a:pPr>
            <a:r>
              <a:rPr lang="ko-KR" altLang="en-US" dirty="0">
                <a:latin typeface="+mj-ea"/>
                <a:ea typeface="+mj-ea"/>
              </a:rPr>
              <a:t>환상보도는 서로 다른 유래를 지닌 전승들과 모티브들을 포함한다</a:t>
            </a:r>
            <a:r>
              <a:rPr lang="en-US" altLang="ko-KR" dirty="0">
                <a:latin typeface="+mj-ea"/>
                <a:ea typeface="+mj-ea"/>
              </a:rPr>
              <a:t>. </a:t>
            </a:r>
            <a:r>
              <a:rPr lang="ko-KR" altLang="en-US" dirty="0">
                <a:latin typeface="+mj-ea"/>
                <a:ea typeface="+mj-ea"/>
              </a:rPr>
              <a:t>그래서 </a:t>
            </a:r>
            <a:r>
              <a:rPr lang="en-US" altLang="ko-KR" dirty="0">
                <a:latin typeface="+mj-ea"/>
                <a:ea typeface="+mj-ea"/>
              </a:rPr>
              <a:t>7</a:t>
            </a:r>
            <a:r>
              <a:rPr lang="ko-KR" altLang="en-US" dirty="0">
                <a:latin typeface="+mj-ea"/>
                <a:ea typeface="+mj-ea"/>
              </a:rPr>
              <a:t>장의 문학적인 비통일성을 지적하고</a:t>
            </a:r>
            <a:r>
              <a:rPr lang="en-US" altLang="ko-KR" dirty="0">
                <a:latin typeface="+mj-ea"/>
                <a:ea typeface="+mj-ea"/>
              </a:rPr>
              <a:t>, 7</a:t>
            </a:r>
            <a:r>
              <a:rPr lang="ko-KR" altLang="en-US" dirty="0">
                <a:latin typeface="+mj-ea"/>
                <a:ea typeface="+mj-ea"/>
              </a:rPr>
              <a:t>장의 문학적인 원형을 재구성하기 위한 많은 시도가 있었다</a:t>
            </a:r>
            <a:r>
              <a:rPr lang="en-US" altLang="ko-KR" dirty="0">
                <a:latin typeface="+mj-ea"/>
                <a:ea typeface="+mj-ea"/>
              </a:rPr>
              <a:t>.(</a:t>
            </a:r>
            <a:r>
              <a:rPr lang="ko-KR" altLang="en-US" dirty="0">
                <a:latin typeface="+mj-ea"/>
                <a:ea typeface="+mj-ea"/>
              </a:rPr>
              <a:t>옛적부터 계신 이</a:t>
            </a:r>
            <a:r>
              <a:rPr lang="en-US" altLang="ko-KR" dirty="0">
                <a:latin typeface="+mj-ea"/>
                <a:ea typeface="+mj-ea"/>
              </a:rPr>
              <a:t>(9-10)</a:t>
            </a:r>
            <a:r>
              <a:rPr lang="ko-KR" altLang="en-US" dirty="0">
                <a:latin typeface="+mj-ea"/>
                <a:ea typeface="+mj-ea"/>
              </a:rPr>
              <a:t>에 대한 보도와 인자에 대한 보도</a:t>
            </a:r>
            <a:r>
              <a:rPr lang="en-US" altLang="ko-KR" dirty="0">
                <a:latin typeface="+mj-ea"/>
                <a:ea typeface="+mj-ea"/>
              </a:rPr>
              <a:t>(13-14)</a:t>
            </a:r>
            <a:r>
              <a:rPr lang="ko-KR" altLang="en-US" dirty="0">
                <a:latin typeface="+mj-ea"/>
                <a:ea typeface="+mj-ea"/>
              </a:rPr>
              <a:t>가 다른 부분들과 달리 운율적인 문체로 문체상의 급격한 변화를 </a:t>
            </a:r>
            <a:r>
              <a:rPr lang="ko-KR" altLang="en-US" dirty="0" err="1">
                <a:latin typeface="+mj-ea"/>
                <a:ea typeface="+mj-ea"/>
              </a:rPr>
              <a:t>타나내기</a:t>
            </a:r>
            <a:r>
              <a:rPr lang="ko-KR" altLang="en-US" dirty="0">
                <a:latin typeface="+mj-ea"/>
                <a:ea typeface="+mj-ea"/>
              </a:rPr>
              <a:t> 때문이다</a:t>
            </a:r>
            <a:r>
              <a:rPr lang="en-US" altLang="ko-KR" dirty="0">
                <a:latin typeface="+mj-ea"/>
                <a:ea typeface="+mj-ea"/>
              </a:rPr>
              <a:t>)</a:t>
            </a:r>
          </a:p>
          <a:p>
            <a:pPr marL="109728" indent="0">
              <a:lnSpc>
                <a:spcPct val="220000"/>
              </a:lnSpc>
              <a:buNone/>
            </a:pPr>
            <a:r>
              <a:rPr lang="ko-KR" altLang="en-US" dirty="0" smtClean="0">
                <a:latin typeface="+mj-ea"/>
                <a:ea typeface="+mj-ea"/>
              </a:rPr>
              <a:t>✔ 네 </a:t>
            </a:r>
            <a:r>
              <a:rPr lang="ko-KR" altLang="en-US" dirty="0">
                <a:latin typeface="+mj-ea"/>
                <a:ea typeface="+mj-ea"/>
              </a:rPr>
              <a:t>제국의 종말에 대한 관심 </a:t>
            </a:r>
            <a:r>
              <a:rPr lang="en-US" altLang="ko-KR" dirty="0">
                <a:latin typeface="+mj-ea"/>
                <a:ea typeface="+mj-ea"/>
              </a:rPr>
              <a:t>-&gt; </a:t>
            </a:r>
            <a:r>
              <a:rPr lang="ko-KR" altLang="en-US" dirty="0">
                <a:latin typeface="+mj-ea"/>
                <a:ea typeface="+mj-ea"/>
              </a:rPr>
              <a:t>네 대제국에 대한 공통적인 역사관</a:t>
            </a:r>
          </a:p>
          <a:p>
            <a:pPr marL="109728" indent="0">
              <a:lnSpc>
                <a:spcPct val="220000"/>
              </a:lnSpc>
              <a:buNone/>
            </a:pPr>
            <a:r>
              <a:rPr lang="en-US" altLang="ko-KR" dirty="0" smtClean="0">
                <a:latin typeface="+mj-ea"/>
                <a:ea typeface="+mj-ea"/>
              </a:rPr>
              <a:t>   -</a:t>
            </a:r>
            <a:r>
              <a:rPr lang="en-US" altLang="ko-KR" dirty="0">
                <a:latin typeface="+mj-ea"/>
                <a:ea typeface="+mj-ea"/>
              </a:rPr>
              <a:t>2</a:t>
            </a:r>
            <a:r>
              <a:rPr lang="ko-KR" altLang="en-US" dirty="0">
                <a:latin typeface="+mj-ea"/>
                <a:ea typeface="+mj-ea"/>
              </a:rPr>
              <a:t>장</a:t>
            </a:r>
            <a:r>
              <a:rPr lang="en-US" altLang="ko-KR" dirty="0">
                <a:latin typeface="+mj-ea"/>
                <a:ea typeface="+mj-ea"/>
              </a:rPr>
              <a:t>:</a:t>
            </a:r>
            <a:r>
              <a:rPr lang="ko-KR" altLang="en-US" dirty="0">
                <a:latin typeface="+mj-ea"/>
                <a:ea typeface="+mj-ea"/>
              </a:rPr>
              <a:t>금</a:t>
            </a:r>
            <a:r>
              <a:rPr lang="en-US" altLang="ko-KR" dirty="0">
                <a:latin typeface="+mj-ea"/>
                <a:ea typeface="+mj-ea"/>
              </a:rPr>
              <a:t>, </a:t>
            </a:r>
            <a:r>
              <a:rPr lang="ko-KR" altLang="en-US" dirty="0">
                <a:latin typeface="+mj-ea"/>
                <a:ea typeface="+mj-ea"/>
              </a:rPr>
              <a:t>은</a:t>
            </a:r>
            <a:r>
              <a:rPr lang="en-US" altLang="ko-KR" dirty="0">
                <a:latin typeface="+mj-ea"/>
                <a:ea typeface="+mj-ea"/>
              </a:rPr>
              <a:t>, </a:t>
            </a:r>
            <a:r>
              <a:rPr lang="ko-KR" altLang="en-US" dirty="0">
                <a:latin typeface="+mj-ea"/>
                <a:ea typeface="+mj-ea"/>
              </a:rPr>
              <a:t>놋</a:t>
            </a:r>
            <a:r>
              <a:rPr lang="en-US" altLang="ko-KR" dirty="0">
                <a:latin typeface="+mj-ea"/>
                <a:ea typeface="+mj-ea"/>
              </a:rPr>
              <a:t>, </a:t>
            </a:r>
            <a:r>
              <a:rPr lang="ko-KR" altLang="en-US" dirty="0">
                <a:latin typeface="+mj-ea"/>
                <a:ea typeface="+mj-ea"/>
              </a:rPr>
              <a:t>철과 진흙으로 암시된 네 제국의 파멸</a:t>
            </a:r>
          </a:p>
          <a:p>
            <a:pPr marL="109728" indent="0">
              <a:lnSpc>
                <a:spcPct val="220000"/>
              </a:lnSpc>
              <a:buNone/>
            </a:pP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ko-KR" altLang="en-US" dirty="0" smtClean="0">
                <a:latin typeface="+mj-ea"/>
                <a:ea typeface="+mj-ea"/>
              </a:rPr>
              <a:t>  </a:t>
            </a:r>
            <a:r>
              <a:rPr lang="en-US" altLang="ko-KR" dirty="0" smtClean="0">
                <a:latin typeface="+mj-ea"/>
                <a:ea typeface="+mj-ea"/>
              </a:rPr>
              <a:t>-7</a:t>
            </a:r>
            <a:r>
              <a:rPr lang="ko-KR" altLang="en-US" dirty="0">
                <a:latin typeface="+mj-ea"/>
                <a:ea typeface="+mj-ea"/>
              </a:rPr>
              <a:t>장</a:t>
            </a:r>
            <a:r>
              <a:rPr lang="en-US" altLang="ko-KR" dirty="0">
                <a:latin typeface="+mj-ea"/>
                <a:ea typeface="+mj-ea"/>
              </a:rPr>
              <a:t>: </a:t>
            </a:r>
            <a:r>
              <a:rPr lang="ko-KR" altLang="en-US" dirty="0">
                <a:latin typeface="+mj-ea"/>
                <a:ea typeface="+mj-ea"/>
              </a:rPr>
              <a:t>난폭하고 잔인한 넷째 짐승에 집중</a:t>
            </a:r>
          </a:p>
          <a:p>
            <a:pPr marL="109728" indent="0">
              <a:lnSpc>
                <a:spcPct val="220000"/>
              </a:lnSpc>
              <a:buNone/>
            </a:pPr>
            <a:endParaRPr lang="ko-KR" altLang="en-US" dirty="0">
              <a:latin typeface="+mj-ea"/>
              <a:ea typeface="+mj-ea"/>
            </a:endParaRPr>
          </a:p>
          <a:p>
            <a:pPr marL="109728" indent="0">
              <a:lnSpc>
                <a:spcPct val="220000"/>
              </a:lnSpc>
              <a:buNone/>
            </a:pPr>
            <a:r>
              <a:rPr lang="en-US" altLang="ko-KR" dirty="0">
                <a:latin typeface="+mj-ea"/>
                <a:ea typeface="+mj-ea"/>
              </a:rPr>
              <a:t>-1-6</a:t>
            </a:r>
            <a:r>
              <a:rPr lang="ko-KR" altLang="en-US" dirty="0">
                <a:latin typeface="+mj-ea"/>
                <a:ea typeface="+mj-ea"/>
              </a:rPr>
              <a:t>장</a:t>
            </a:r>
            <a:r>
              <a:rPr lang="en-US" altLang="ko-KR" dirty="0">
                <a:latin typeface="+mj-ea"/>
                <a:ea typeface="+mj-ea"/>
              </a:rPr>
              <a:t>: </a:t>
            </a:r>
            <a:r>
              <a:rPr lang="ko-KR" altLang="en-US" dirty="0">
                <a:latin typeface="+mj-ea"/>
                <a:ea typeface="+mj-ea"/>
              </a:rPr>
              <a:t>하나님의 의지가 꿈으로 </a:t>
            </a:r>
            <a:r>
              <a:rPr lang="en-US" altLang="ko-KR" dirty="0">
                <a:latin typeface="+mj-ea"/>
                <a:ea typeface="+mj-ea"/>
              </a:rPr>
              <a:t>/ '</a:t>
            </a:r>
            <a:r>
              <a:rPr lang="ko-KR" altLang="en-US" dirty="0">
                <a:latin typeface="+mj-ea"/>
                <a:ea typeface="+mj-ea"/>
              </a:rPr>
              <a:t>이야기</a:t>
            </a:r>
            <a:r>
              <a:rPr lang="en-US" altLang="ko-KR" dirty="0">
                <a:latin typeface="+mj-ea"/>
                <a:ea typeface="+mj-ea"/>
              </a:rPr>
              <a:t>-</a:t>
            </a:r>
            <a:r>
              <a:rPr lang="ko-KR" altLang="en-US" dirty="0">
                <a:latin typeface="+mj-ea"/>
                <a:ea typeface="+mj-ea"/>
              </a:rPr>
              <a:t>보도</a:t>
            </a:r>
            <a:r>
              <a:rPr lang="en-US" altLang="ko-KR" dirty="0">
                <a:latin typeface="+mj-ea"/>
                <a:ea typeface="+mj-ea"/>
              </a:rPr>
              <a:t>'/ </a:t>
            </a:r>
            <a:r>
              <a:rPr lang="ko-KR" altLang="en-US" dirty="0">
                <a:latin typeface="+mj-ea"/>
                <a:ea typeface="+mj-ea"/>
              </a:rPr>
              <a:t>궁중설화의 성격</a:t>
            </a:r>
            <a:r>
              <a:rPr lang="en-US" altLang="ko-KR" dirty="0">
                <a:latin typeface="+mj-ea"/>
                <a:ea typeface="+mj-ea"/>
              </a:rPr>
              <a:t>/ </a:t>
            </a:r>
            <a:r>
              <a:rPr lang="ko-KR" altLang="en-US" dirty="0" err="1">
                <a:latin typeface="+mj-ea"/>
                <a:ea typeface="+mj-ea"/>
              </a:rPr>
              <a:t>다니엘</a:t>
            </a:r>
            <a:r>
              <a:rPr lang="ko-KR" altLang="en-US" dirty="0">
                <a:latin typeface="+mj-ea"/>
                <a:ea typeface="+mj-ea"/>
              </a:rPr>
              <a:t> 개인 신상</a:t>
            </a:r>
            <a:r>
              <a:rPr lang="en-US" altLang="ko-KR" dirty="0">
                <a:latin typeface="+mj-ea"/>
                <a:ea typeface="+mj-ea"/>
              </a:rPr>
              <a:t>/ </a:t>
            </a:r>
            <a:r>
              <a:rPr lang="ko-KR" altLang="en-US" dirty="0">
                <a:latin typeface="+mj-ea"/>
                <a:ea typeface="+mj-ea"/>
              </a:rPr>
              <a:t>해몽의 </a:t>
            </a:r>
            <a:r>
              <a:rPr lang="ko-KR" altLang="en-US" dirty="0" err="1">
                <a:latin typeface="+mj-ea"/>
                <a:ea typeface="+mj-ea"/>
              </a:rPr>
              <a:t>증력을</a:t>
            </a:r>
            <a:r>
              <a:rPr lang="ko-KR" altLang="en-US" dirty="0">
                <a:latin typeface="+mj-ea"/>
                <a:ea typeface="+mj-ea"/>
              </a:rPr>
              <a:t> 지닌 지혜자</a:t>
            </a:r>
          </a:p>
          <a:p>
            <a:pPr marL="109728" indent="0">
              <a:lnSpc>
                <a:spcPct val="220000"/>
              </a:lnSpc>
              <a:buNone/>
            </a:pP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en-US" altLang="ko-KR" dirty="0">
                <a:latin typeface="+mj-ea"/>
                <a:ea typeface="+mj-ea"/>
              </a:rPr>
              <a:t>7-12</a:t>
            </a:r>
            <a:r>
              <a:rPr lang="ko-KR" altLang="en-US" dirty="0">
                <a:latin typeface="+mj-ea"/>
                <a:ea typeface="+mj-ea"/>
              </a:rPr>
              <a:t>장</a:t>
            </a:r>
            <a:r>
              <a:rPr lang="en-US" altLang="ko-KR" dirty="0">
                <a:latin typeface="+mj-ea"/>
                <a:ea typeface="+mj-ea"/>
              </a:rPr>
              <a:t>: </a:t>
            </a:r>
            <a:r>
              <a:rPr lang="ko-KR" altLang="en-US" dirty="0">
                <a:latin typeface="+mj-ea"/>
                <a:ea typeface="+mj-ea"/>
              </a:rPr>
              <a:t>초월적인 실재가 환상으로 </a:t>
            </a:r>
            <a:r>
              <a:rPr lang="en-US" altLang="ko-KR" dirty="0">
                <a:latin typeface="+mj-ea"/>
                <a:ea typeface="+mj-ea"/>
              </a:rPr>
              <a:t>/'</a:t>
            </a:r>
            <a:r>
              <a:rPr lang="ko-KR" altLang="en-US" dirty="0">
                <a:latin typeface="+mj-ea"/>
                <a:ea typeface="+mj-ea"/>
              </a:rPr>
              <a:t>환상</a:t>
            </a:r>
            <a:r>
              <a:rPr lang="en-US" altLang="ko-KR" dirty="0">
                <a:latin typeface="+mj-ea"/>
                <a:ea typeface="+mj-ea"/>
              </a:rPr>
              <a:t>- </a:t>
            </a:r>
            <a:r>
              <a:rPr lang="ko-KR" altLang="en-US" dirty="0">
                <a:latin typeface="+mj-ea"/>
                <a:ea typeface="+mj-ea"/>
              </a:rPr>
              <a:t>보도</a:t>
            </a:r>
            <a:r>
              <a:rPr lang="en-US" altLang="ko-KR" dirty="0">
                <a:latin typeface="+mj-ea"/>
                <a:ea typeface="+mj-ea"/>
              </a:rPr>
              <a:t>' / </a:t>
            </a:r>
            <a:r>
              <a:rPr lang="ko-KR" altLang="en-US" dirty="0">
                <a:latin typeface="+mj-ea"/>
                <a:ea typeface="+mj-ea"/>
              </a:rPr>
              <a:t>환상의 수신자</a:t>
            </a:r>
            <a:r>
              <a:rPr lang="en-US" altLang="ko-KR" dirty="0">
                <a:latin typeface="+mj-ea"/>
                <a:ea typeface="+mj-ea"/>
              </a:rPr>
              <a:t>/ </a:t>
            </a:r>
            <a:r>
              <a:rPr lang="ko-KR" altLang="en-US" dirty="0">
                <a:latin typeface="+mj-ea"/>
                <a:ea typeface="+mj-ea"/>
              </a:rPr>
              <a:t>대제국왕들이 훨씬 더 적대적으로 묘사 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059506"/>
              </p:ext>
            </p:extLst>
          </p:nvPr>
        </p:nvGraphicFramePr>
        <p:xfrm>
          <a:off x="611560" y="5445224"/>
          <a:ext cx="7560840" cy="1019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1512168"/>
                <a:gridCol w="1512168"/>
                <a:gridCol w="1512168"/>
                <a:gridCol w="1512168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</a:rPr>
                        <a:t>1-6</a:t>
                      </a:r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장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꿈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 smtClean="0">
                          <a:solidFill>
                            <a:schemeClr val="tx1"/>
                          </a:solidFill>
                        </a:rPr>
                        <a:t>이갸기보도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 smtClean="0">
                          <a:solidFill>
                            <a:schemeClr val="tx1"/>
                          </a:solidFill>
                        </a:rPr>
                        <a:t>다니엘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 개인 신상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지혜자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33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>
                          <a:solidFill>
                            <a:schemeClr val="tx1"/>
                          </a:solidFill>
                        </a:rPr>
                        <a:t>7-12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장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환상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환상 보도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계시 중심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수신자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423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r>
              <a:rPr lang="en-US" altLang="ko-KR" sz="2800" b="1" dirty="0"/>
              <a:t/>
            </a:r>
            <a:br>
              <a:rPr lang="en-US" altLang="ko-KR" sz="2800" b="1" dirty="0"/>
            </a:br>
            <a:r>
              <a:rPr lang="en-US" altLang="ko-KR" sz="2800" b="1" dirty="0" smtClean="0"/>
              <a:t>(4) </a:t>
            </a:r>
            <a:r>
              <a:rPr lang="ko-KR" altLang="en-US" sz="2800" b="1" dirty="0" smtClean="0"/>
              <a:t>인자에</a:t>
            </a:r>
            <a:r>
              <a:rPr lang="en-US" altLang="ko-KR" sz="2800" b="1" dirty="0" smtClean="0"/>
              <a:t> </a:t>
            </a:r>
            <a:r>
              <a:rPr lang="ko-KR" altLang="en-US" sz="2800" b="1" dirty="0" smtClean="0"/>
              <a:t>대한 환상</a:t>
            </a:r>
            <a:r>
              <a:rPr lang="en-US" altLang="ko-KR" sz="2800" b="1" dirty="0" smtClean="0"/>
              <a:t>(</a:t>
            </a:r>
            <a:r>
              <a:rPr lang="en-US" altLang="ko-KR" sz="2800" b="1" dirty="0"/>
              <a:t>13-14)</a:t>
            </a:r>
            <a:br>
              <a:rPr lang="en-US" altLang="ko-KR" sz="2800" b="1" dirty="0"/>
            </a:br>
            <a:r>
              <a:rPr lang="en-US" altLang="ko-KR" sz="1800" b="1" dirty="0"/>
              <a:t>"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내가 또 밤 환상 중에 보니 인자 같은 이가 </a:t>
            </a:r>
            <a:b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하늘 구름을 타고 와서 옛적부터 항상 계신 이에게 나아가 </a:t>
            </a:r>
            <a:b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그 앞으로 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인도되매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”(</a:t>
            </a:r>
            <a: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13)</a:t>
            </a:r>
            <a:r>
              <a:rPr lang="en-US" altLang="ko-KR" sz="1800" b="1" dirty="0"/>
              <a:t/>
            </a:r>
            <a:br>
              <a:rPr lang="en-US" altLang="ko-KR" sz="1800" b="1" dirty="0"/>
            </a:br>
            <a:r>
              <a:rPr lang="en-US" altLang="ko-KR" sz="2800" b="1" dirty="0"/>
              <a:t/>
            </a:r>
            <a:br>
              <a:rPr lang="en-US" altLang="ko-KR" sz="2800" b="1" dirty="0"/>
            </a:br>
            <a:endParaRPr lang="ko-KR" altLang="en-US" sz="28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 algn="ctr">
              <a:buNone/>
            </a:pPr>
            <a:endParaRPr lang="en-US" altLang="ko-KR" sz="2000" dirty="0" smtClean="0"/>
          </a:p>
          <a:p>
            <a:pPr marL="109728" indent="0">
              <a:buNone/>
            </a:pPr>
            <a:endParaRPr lang="en-US" altLang="ko-KR" sz="3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6400" dirty="0" smtClean="0">
                <a:latin typeface="+mj-ea"/>
                <a:ea typeface="+mj-ea"/>
              </a:rPr>
              <a:t>✔  </a:t>
            </a:r>
            <a:r>
              <a:rPr lang="ko-KR" altLang="en-US" sz="6400" dirty="0" smtClean="0">
                <a:latin typeface="+mj-ea"/>
                <a:ea typeface="+mj-ea"/>
              </a:rPr>
              <a:t>심판 후에 </a:t>
            </a:r>
            <a:r>
              <a:rPr lang="ko-KR" altLang="en-US" sz="6400" dirty="0">
                <a:latin typeface="+mj-ea"/>
                <a:ea typeface="+mj-ea"/>
              </a:rPr>
              <a:t>임하게 될 구원의 새 시대에 대한 환상</a:t>
            </a:r>
          </a:p>
          <a:p>
            <a:pPr marL="109728" indent="0">
              <a:buNone/>
            </a:pPr>
            <a:r>
              <a:rPr lang="ko-KR" altLang="en-US" sz="6400" dirty="0" smtClean="0">
                <a:latin typeface="+mj-ea"/>
                <a:ea typeface="+mj-ea"/>
              </a:rPr>
              <a:t>     </a:t>
            </a:r>
            <a:r>
              <a:rPr lang="ko-KR" altLang="en-US" sz="6400" dirty="0" smtClean="0">
                <a:latin typeface="+mj-ea"/>
                <a:ea typeface="+mj-ea"/>
              </a:rPr>
              <a:t>인자  </a:t>
            </a:r>
            <a:r>
              <a:rPr lang="ko-KR" altLang="en-US" sz="6400" dirty="0" smtClean="0">
                <a:latin typeface="+mj-ea"/>
                <a:ea typeface="+mj-ea"/>
              </a:rPr>
              <a:t>같은 이</a:t>
            </a:r>
            <a:r>
              <a:rPr lang="he-IL" altLang="ko-KR" sz="6400" dirty="0">
                <a:latin typeface="+mj-ea"/>
                <a:ea typeface="+mj-ea"/>
              </a:rPr>
              <a:t>כבר אנש</a:t>
            </a:r>
            <a:r>
              <a:rPr lang="ko-KR" altLang="en-US" sz="6400" dirty="0" smtClean="0">
                <a:latin typeface="+mj-ea"/>
                <a:ea typeface="+mj-ea"/>
              </a:rPr>
              <a:t> 가 구름을 타고 하늘에서 내려오는 장엄한 장면 연출</a:t>
            </a:r>
            <a:endParaRPr lang="en-US" altLang="ko-KR" sz="64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en-US" altLang="ko-KR" sz="64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6400" dirty="0" smtClean="0">
                <a:latin typeface="+mj-ea"/>
                <a:ea typeface="+mj-ea"/>
              </a:rPr>
              <a:t>✔ 구약성서 안에서의  </a:t>
            </a:r>
            <a:r>
              <a:rPr lang="en-US" altLang="ko-KR" sz="6400" dirty="0">
                <a:latin typeface="+mj-ea"/>
                <a:ea typeface="+mj-ea"/>
              </a:rPr>
              <a:t>'</a:t>
            </a:r>
            <a:r>
              <a:rPr lang="ko-KR" altLang="en-US" sz="6400" dirty="0">
                <a:latin typeface="+mj-ea"/>
                <a:ea typeface="+mj-ea"/>
              </a:rPr>
              <a:t>인자</a:t>
            </a:r>
            <a:r>
              <a:rPr lang="en-US" altLang="ko-KR" sz="6400" dirty="0">
                <a:latin typeface="+mj-ea"/>
                <a:ea typeface="+mj-ea"/>
              </a:rPr>
              <a:t>' </a:t>
            </a:r>
            <a:r>
              <a:rPr lang="en-US" altLang="ko-KR" sz="6400" dirty="0" smtClean="0">
                <a:latin typeface="+mj-ea"/>
                <a:ea typeface="+mj-ea"/>
              </a:rPr>
              <a:t>→ </a:t>
            </a:r>
            <a:r>
              <a:rPr lang="ko-KR" altLang="en-US" sz="6400" dirty="0" smtClean="0">
                <a:latin typeface="+mj-ea"/>
                <a:ea typeface="+mj-ea"/>
              </a:rPr>
              <a:t>인간</a:t>
            </a:r>
            <a:r>
              <a:rPr lang="en-US" altLang="ko-KR" sz="6400" dirty="0">
                <a:latin typeface="+mj-ea"/>
                <a:ea typeface="+mj-ea"/>
              </a:rPr>
              <a:t>, </a:t>
            </a:r>
            <a:r>
              <a:rPr lang="ko-KR" altLang="en-US" sz="6400" dirty="0">
                <a:latin typeface="+mj-ea"/>
                <a:ea typeface="+mj-ea"/>
              </a:rPr>
              <a:t>예언자 자신</a:t>
            </a:r>
            <a:r>
              <a:rPr lang="en-US" altLang="ko-KR" sz="6400" dirty="0">
                <a:latin typeface="+mj-ea"/>
                <a:ea typeface="+mj-ea"/>
              </a:rPr>
              <a:t>(</a:t>
            </a:r>
            <a:r>
              <a:rPr lang="ko-KR" altLang="en-US" sz="6400" dirty="0" err="1">
                <a:latin typeface="+mj-ea"/>
                <a:ea typeface="+mj-ea"/>
              </a:rPr>
              <a:t>다니엘</a:t>
            </a:r>
            <a:r>
              <a:rPr lang="en-US" altLang="ko-KR" sz="6400" dirty="0">
                <a:latin typeface="+mj-ea"/>
                <a:ea typeface="+mj-ea"/>
              </a:rPr>
              <a:t>, </a:t>
            </a:r>
            <a:r>
              <a:rPr lang="ko-KR" altLang="en-US" sz="6400" dirty="0" err="1">
                <a:latin typeface="+mj-ea"/>
                <a:ea typeface="+mj-ea"/>
              </a:rPr>
              <a:t>에스겔</a:t>
            </a:r>
            <a:r>
              <a:rPr lang="en-US" altLang="ko-KR" sz="6400" dirty="0">
                <a:latin typeface="+mj-ea"/>
                <a:ea typeface="+mj-ea"/>
              </a:rPr>
              <a:t>, </a:t>
            </a:r>
            <a:r>
              <a:rPr lang="ko-KR" altLang="en-US" sz="6400" dirty="0" err="1">
                <a:latin typeface="+mj-ea"/>
                <a:ea typeface="+mj-ea"/>
              </a:rPr>
              <a:t>욥</a:t>
            </a:r>
            <a:r>
              <a:rPr lang="en-US" altLang="ko-KR" sz="6400" dirty="0">
                <a:latin typeface="+mj-ea"/>
                <a:ea typeface="+mj-ea"/>
              </a:rPr>
              <a:t>)</a:t>
            </a:r>
          </a:p>
          <a:p>
            <a:pPr marL="109728" indent="0">
              <a:buNone/>
            </a:pPr>
            <a:r>
              <a:rPr lang="en-US" altLang="ko-KR" sz="6400" dirty="0" smtClean="0">
                <a:latin typeface="+mj-ea"/>
                <a:ea typeface="+mj-ea"/>
              </a:rPr>
              <a:t>     </a:t>
            </a:r>
            <a:r>
              <a:rPr lang="ko-KR" altLang="en-US" sz="6400" dirty="0" smtClean="0">
                <a:latin typeface="+mj-ea"/>
                <a:ea typeface="+mj-ea"/>
              </a:rPr>
              <a:t>다니엘서 </a:t>
            </a:r>
            <a:r>
              <a:rPr lang="ko-KR" altLang="en-US" sz="6400" dirty="0">
                <a:latin typeface="+mj-ea"/>
                <a:ea typeface="+mj-ea"/>
              </a:rPr>
              <a:t>본문에서의 </a:t>
            </a:r>
            <a:r>
              <a:rPr lang="en-US" altLang="ko-KR" sz="6400" dirty="0" smtClean="0">
                <a:latin typeface="+mj-ea"/>
                <a:ea typeface="+mj-ea"/>
              </a:rPr>
              <a:t>‘</a:t>
            </a:r>
            <a:r>
              <a:rPr lang="ko-KR" altLang="en-US" sz="6400" dirty="0" smtClean="0">
                <a:latin typeface="+mj-ea"/>
                <a:ea typeface="+mj-ea"/>
              </a:rPr>
              <a:t>인간</a:t>
            </a:r>
            <a:r>
              <a:rPr lang="en-US" altLang="ko-KR" sz="6400" dirty="0" smtClean="0">
                <a:latin typeface="+mj-ea"/>
                <a:ea typeface="+mj-ea"/>
              </a:rPr>
              <a:t>’ → '</a:t>
            </a:r>
            <a:r>
              <a:rPr lang="ko-KR" altLang="en-US" sz="6400" dirty="0">
                <a:latin typeface="+mj-ea"/>
                <a:ea typeface="+mj-ea"/>
              </a:rPr>
              <a:t>인자 같은 이</a:t>
            </a:r>
            <a:r>
              <a:rPr lang="en-US" altLang="ko-KR" sz="6400" dirty="0">
                <a:latin typeface="+mj-ea"/>
                <a:ea typeface="+mj-ea"/>
              </a:rPr>
              <a:t>'</a:t>
            </a:r>
          </a:p>
          <a:p>
            <a:pPr marL="109728" indent="0">
              <a:buNone/>
            </a:pPr>
            <a:r>
              <a:rPr lang="ko-KR" altLang="en-US" sz="6400" dirty="0" smtClean="0">
                <a:latin typeface="+mj-ea"/>
                <a:ea typeface="+mj-ea"/>
              </a:rPr>
              <a:t>     아람어 </a:t>
            </a:r>
            <a:r>
              <a:rPr lang="en-US" altLang="ko-KR" sz="6400" dirty="0">
                <a:latin typeface="+mj-ea"/>
                <a:ea typeface="+mj-ea"/>
              </a:rPr>
              <a:t>'</a:t>
            </a:r>
            <a:r>
              <a:rPr lang="ko-KR" altLang="en-US" sz="6400" dirty="0" smtClean="0">
                <a:latin typeface="+mj-ea"/>
                <a:ea typeface="+mj-ea"/>
              </a:rPr>
              <a:t>아들</a:t>
            </a:r>
            <a:r>
              <a:rPr lang="en-US" altLang="ko-KR" sz="6400" dirty="0" smtClean="0">
                <a:latin typeface="+mj-ea"/>
                <a:ea typeface="+mj-ea"/>
              </a:rPr>
              <a:t>‘ </a:t>
            </a:r>
            <a:r>
              <a:rPr lang="he-IL" altLang="ko-KR" sz="6400" dirty="0" smtClean="0">
                <a:latin typeface="+mj-ea"/>
                <a:ea typeface="+mj-ea"/>
              </a:rPr>
              <a:t>בר</a:t>
            </a:r>
            <a:r>
              <a:rPr lang="en-US" altLang="ko-KR" sz="6400" dirty="0" smtClean="0">
                <a:latin typeface="+mj-ea"/>
                <a:ea typeface="+mj-ea"/>
              </a:rPr>
              <a:t>   + </a:t>
            </a:r>
            <a:r>
              <a:rPr lang="en-US" altLang="ko-KR" sz="6400" dirty="0">
                <a:latin typeface="+mj-ea"/>
                <a:ea typeface="+mj-ea"/>
              </a:rPr>
              <a:t>'</a:t>
            </a:r>
            <a:r>
              <a:rPr lang="ko-KR" altLang="en-US" sz="6400" dirty="0" smtClean="0">
                <a:latin typeface="+mj-ea"/>
                <a:ea typeface="+mj-ea"/>
              </a:rPr>
              <a:t>인간</a:t>
            </a:r>
            <a:r>
              <a:rPr lang="en-US" altLang="ko-KR" sz="6400" dirty="0" smtClean="0">
                <a:latin typeface="+mj-ea"/>
                <a:ea typeface="+mj-ea"/>
              </a:rPr>
              <a:t>‘  </a:t>
            </a:r>
            <a:r>
              <a:rPr lang="he-IL" altLang="ko-KR" sz="6400" dirty="0" smtClean="0">
                <a:latin typeface="+mj-ea"/>
                <a:ea typeface="+mj-ea"/>
              </a:rPr>
              <a:t>אנש</a:t>
            </a:r>
            <a:r>
              <a:rPr lang="en-US" altLang="ko-KR" sz="6400" dirty="0" smtClean="0">
                <a:latin typeface="+mj-ea"/>
                <a:ea typeface="+mj-ea"/>
              </a:rPr>
              <a:t>  +  </a:t>
            </a:r>
            <a:r>
              <a:rPr lang="ko-KR" altLang="en-US" sz="6400" dirty="0" smtClean="0">
                <a:latin typeface="+mj-ea"/>
                <a:ea typeface="+mj-ea"/>
              </a:rPr>
              <a:t>비교급의 </a:t>
            </a:r>
            <a:r>
              <a:rPr lang="ko-KR" altLang="en-US" sz="6400" dirty="0" err="1">
                <a:latin typeface="+mj-ea"/>
                <a:ea typeface="+mj-ea"/>
              </a:rPr>
              <a:t>불변화사</a:t>
            </a:r>
            <a:r>
              <a:rPr lang="ko-KR" altLang="en-US" sz="6400" dirty="0">
                <a:latin typeface="+mj-ea"/>
                <a:ea typeface="+mj-ea"/>
              </a:rPr>
              <a:t> </a:t>
            </a:r>
            <a:r>
              <a:rPr lang="ko-KR" altLang="en-US" sz="6400" dirty="0" smtClean="0">
                <a:latin typeface="+mj-ea"/>
                <a:ea typeface="+mj-ea"/>
              </a:rPr>
              <a:t> </a:t>
            </a:r>
            <a:r>
              <a:rPr lang="he-IL" altLang="ko-KR" sz="6400" dirty="0" smtClean="0">
                <a:latin typeface="+mj-ea"/>
                <a:ea typeface="+mj-ea"/>
              </a:rPr>
              <a:t>כ</a:t>
            </a:r>
            <a:endParaRPr lang="en-US" altLang="ko-KR" sz="64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6400" dirty="0" smtClean="0">
                <a:latin typeface="+mj-ea"/>
                <a:ea typeface="+mj-ea"/>
              </a:rPr>
              <a:t>      ☞ 아들은 </a:t>
            </a:r>
            <a:r>
              <a:rPr lang="ko-KR" altLang="en-US" sz="6400" dirty="0">
                <a:latin typeface="+mj-ea"/>
                <a:ea typeface="+mj-ea"/>
              </a:rPr>
              <a:t>인간 앞에서 특별한 주의를 끌고 있다</a:t>
            </a:r>
            <a:r>
              <a:rPr lang="en-US" altLang="ko-KR" sz="6400" dirty="0">
                <a:latin typeface="+mj-ea"/>
                <a:ea typeface="+mj-ea"/>
              </a:rPr>
              <a:t>. </a:t>
            </a:r>
          </a:p>
          <a:p>
            <a:pPr marL="109728" indent="0">
              <a:buNone/>
            </a:pPr>
            <a:r>
              <a:rPr lang="en-US" altLang="ko-KR" sz="6400" dirty="0">
                <a:latin typeface="+mj-ea"/>
                <a:ea typeface="+mj-ea"/>
              </a:rPr>
              <a:t>   </a:t>
            </a:r>
            <a:r>
              <a:rPr lang="en-US" altLang="ko-KR" sz="6400" dirty="0" smtClean="0">
                <a:latin typeface="+mj-ea"/>
                <a:ea typeface="+mj-ea"/>
              </a:rPr>
              <a:t>   ☞ </a:t>
            </a:r>
            <a:r>
              <a:rPr lang="ko-KR" altLang="en-US" sz="6400" dirty="0" smtClean="0">
                <a:latin typeface="+mj-ea"/>
                <a:ea typeface="+mj-ea"/>
              </a:rPr>
              <a:t>비교급의 </a:t>
            </a:r>
            <a:r>
              <a:rPr lang="ko-KR" altLang="en-US" sz="6400" dirty="0" err="1" smtClean="0">
                <a:latin typeface="+mj-ea"/>
                <a:ea typeface="+mj-ea"/>
              </a:rPr>
              <a:t>불변화사는</a:t>
            </a:r>
            <a:r>
              <a:rPr lang="ko-KR" altLang="en-US" sz="6400" dirty="0" smtClean="0">
                <a:latin typeface="+mj-ea"/>
                <a:ea typeface="+mj-ea"/>
              </a:rPr>
              <a:t>  인간을 </a:t>
            </a:r>
            <a:r>
              <a:rPr lang="ko-KR" altLang="en-US" sz="6400" dirty="0">
                <a:latin typeface="+mj-ea"/>
                <a:ea typeface="+mj-ea"/>
              </a:rPr>
              <a:t>어떤 특정한 역사적 인물과 동일시하려는 </a:t>
            </a:r>
            <a:endParaRPr lang="en-US" altLang="ko-KR" sz="64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6400" dirty="0">
                <a:latin typeface="+mj-ea"/>
                <a:ea typeface="+mj-ea"/>
              </a:rPr>
              <a:t> </a:t>
            </a:r>
            <a:r>
              <a:rPr lang="en-US" altLang="ko-KR" sz="6400" dirty="0" smtClean="0">
                <a:latin typeface="+mj-ea"/>
                <a:ea typeface="+mj-ea"/>
              </a:rPr>
              <a:t>         </a:t>
            </a:r>
            <a:r>
              <a:rPr lang="ko-KR" altLang="en-US" sz="6400" dirty="0" smtClean="0">
                <a:latin typeface="+mj-ea"/>
                <a:ea typeface="+mj-ea"/>
              </a:rPr>
              <a:t>시도를 저지시켜주는 </a:t>
            </a:r>
            <a:r>
              <a:rPr lang="ko-KR" altLang="en-US" sz="6400" dirty="0" smtClean="0">
                <a:latin typeface="+mj-ea"/>
                <a:ea typeface="+mj-ea"/>
              </a:rPr>
              <a:t>역할</a:t>
            </a:r>
            <a:endParaRPr lang="ko-KR" altLang="en-US" sz="64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6400" dirty="0">
                <a:latin typeface="+mj-ea"/>
                <a:ea typeface="+mj-ea"/>
              </a:rPr>
              <a:t>   </a:t>
            </a:r>
            <a:endParaRPr lang="en-US" altLang="ko-KR" sz="64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6400" dirty="0" smtClean="0">
                <a:latin typeface="+mj-ea"/>
                <a:ea typeface="+mj-ea"/>
              </a:rPr>
              <a:t>✔ '</a:t>
            </a:r>
            <a:r>
              <a:rPr lang="ko-KR" altLang="en-US" sz="6400" dirty="0">
                <a:latin typeface="+mj-ea"/>
                <a:ea typeface="+mj-ea"/>
              </a:rPr>
              <a:t>인자 같은 이</a:t>
            </a:r>
            <a:r>
              <a:rPr lang="en-US" altLang="ko-KR" sz="6400" dirty="0">
                <a:latin typeface="+mj-ea"/>
                <a:ea typeface="+mj-ea"/>
              </a:rPr>
              <a:t>'</a:t>
            </a:r>
            <a:r>
              <a:rPr lang="ko-KR" altLang="en-US" sz="6400" dirty="0">
                <a:latin typeface="+mj-ea"/>
                <a:ea typeface="+mj-ea"/>
              </a:rPr>
              <a:t>는 </a:t>
            </a:r>
            <a:r>
              <a:rPr lang="en-US" altLang="ko-KR" sz="6400" dirty="0">
                <a:latin typeface="+mj-ea"/>
                <a:ea typeface="+mj-ea"/>
              </a:rPr>
              <a:t>'</a:t>
            </a:r>
            <a:r>
              <a:rPr lang="ko-KR" altLang="en-US" sz="6400" dirty="0">
                <a:latin typeface="+mj-ea"/>
                <a:ea typeface="+mj-ea"/>
              </a:rPr>
              <a:t>옛적부터 계신 이</a:t>
            </a:r>
            <a:r>
              <a:rPr lang="en-US" altLang="ko-KR" sz="6400" dirty="0">
                <a:latin typeface="+mj-ea"/>
                <a:ea typeface="+mj-ea"/>
              </a:rPr>
              <a:t>'</a:t>
            </a:r>
            <a:r>
              <a:rPr lang="ko-KR" altLang="en-US" sz="6400" dirty="0">
                <a:latin typeface="+mj-ea"/>
                <a:ea typeface="+mj-ea"/>
              </a:rPr>
              <a:t>의 앞으로 </a:t>
            </a:r>
            <a:r>
              <a:rPr lang="ko-KR" altLang="en-US" sz="6400" dirty="0" smtClean="0">
                <a:latin typeface="+mj-ea"/>
                <a:ea typeface="+mj-ea"/>
              </a:rPr>
              <a:t>인도된다</a:t>
            </a:r>
            <a:r>
              <a:rPr lang="en-US" altLang="ko-KR" sz="6400" dirty="0" smtClean="0">
                <a:latin typeface="+mj-ea"/>
                <a:ea typeface="+mj-ea"/>
              </a:rPr>
              <a:t>.</a:t>
            </a:r>
          </a:p>
          <a:p>
            <a:pPr marL="109728" indent="0">
              <a:buNone/>
            </a:pPr>
            <a:r>
              <a:rPr lang="en-US" altLang="ko-KR" sz="6400" dirty="0">
                <a:latin typeface="+mj-ea"/>
                <a:ea typeface="+mj-ea"/>
              </a:rPr>
              <a:t> </a:t>
            </a:r>
            <a:r>
              <a:rPr lang="en-US" altLang="ko-KR" sz="6400" dirty="0" smtClean="0">
                <a:latin typeface="+mj-ea"/>
                <a:ea typeface="+mj-ea"/>
              </a:rPr>
              <a:t>    </a:t>
            </a:r>
            <a:r>
              <a:rPr lang="ko-KR" altLang="en-US" sz="6400" dirty="0" smtClean="0">
                <a:latin typeface="+mj-ea"/>
                <a:ea typeface="+mj-ea"/>
              </a:rPr>
              <a:t> </a:t>
            </a:r>
            <a:r>
              <a:rPr lang="ko-KR" altLang="en-US" sz="6400" dirty="0">
                <a:latin typeface="+mj-ea"/>
                <a:ea typeface="+mj-ea"/>
              </a:rPr>
              <a:t>인간의 모습은 앞에 등장했던 짐승의 모습과는 극명한 대조를 </a:t>
            </a:r>
            <a:r>
              <a:rPr lang="ko-KR" altLang="en-US" sz="6400" dirty="0" smtClean="0">
                <a:latin typeface="+mj-ea"/>
                <a:ea typeface="+mj-ea"/>
              </a:rPr>
              <a:t>이룬다</a:t>
            </a:r>
            <a:r>
              <a:rPr lang="en-US" altLang="ko-KR" sz="6400" dirty="0">
                <a:latin typeface="+mj-ea"/>
                <a:ea typeface="+mj-ea"/>
              </a:rPr>
              <a:t> </a:t>
            </a:r>
            <a:r>
              <a:rPr lang="en-US" altLang="ko-KR" sz="6400" dirty="0" smtClean="0">
                <a:latin typeface="+mj-ea"/>
                <a:ea typeface="+mj-ea"/>
              </a:rPr>
              <a:t>  </a:t>
            </a:r>
            <a:endParaRPr lang="en-US" altLang="ko-KR" sz="64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6400" dirty="0">
                <a:latin typeface="+mj-ea"/>
                <a:ea typeface="+mj-ea"/>
              </a:rPr>
              <a:t> </a:t>
            </a:r>
            <a:r>
              <a:rPr lang="en-US" altLang="ko-KR" sz="6400" dirty="0" smtClean="0">
                <a:latin typeface="+mj-ea"/>
                <a:ea typeface="+mj-ea"/>
              </a:rPr>
              <a:t>  </a:t>
            </a:r>
            <a:r>
              <a:rPr lang="en-US" altLang="ko-KR" sz="6400" dirty="0" smtClean="0">
                <a:latin typeface="+mj-ea"/>
                <a:ea typeface="+mj-ea"/>
              </a:rPr>
              <a:t> </a:t>
            </a:r>
            <a:r>
              <a:rPr lang="en-US" altLang="ko-KR" sz="6400" dirty="0" smtClean="0">
                <a:latin typeface="+mj-ea"/>
                <a:ea typeface="+mj-ea"/>
              </a:rPr>
              <a:t>☞ </a:t>
            </a:r>
            <a:r>
              <a:rPr lang="ko-KR" altLang="en-US" sz="6400" dirty="0" smtClean="0">
                <a:latin typeface="+mj-ea"/>
                <a:ea typeface="+mj-ea"/>
              </a:rPr>
              <a:t>초자연적인 </a:t>
            </a:r>
            <a:r>
              <a:rPr lang="ko-KR" altLang="en-US" sz="6400" dirty="0">
                <a:latin typeface="+mj-ea"/>
                <a:ea typeface="+mj-ea"/>
              </a:rPr>
              <a:t>신적 존재임을 암시</a:t>
            </a:r>
          </a:p>
          <a:p>
            <a:pPr marL="109728" indent="0">
              <a:buNone/>
            </a:pPr>
            <a:r>
              <a:rPr lang="ko-KR" altLang="en-US" sz="6400" dirty="0">
                <a:latin typeface="+mj-ea"/>
                <a:ea typeface="+mj-ea"/>
              </a:rPr>
              <a:t> </a:t>
            </a:r>
            <a:endParaRPr lang="en-US" altLang="ko-KR" sz="6400" dirty="0" smtClean="0">
              <a:latin typeface="+mj-ea"/>
              <a:ea typeface="+mj-ea"/>
            </a:endParaRPr>
          </a:p>
          <a:p>
            <a:pPr marL="109728" indent="0" algn="ctr">
              <a:buNone/>
            </a:pPr>
            <a:r>
              <a:rPr lang="en-US" altLang="ko-KR" sz="6400" dirty="0">
                <a:latin typeface="+mj-ea"/>
                <a:ea typeface="+mj-ea"/>
              </a:rPr>
              <a:t> </a:t>
            </a:r>
            <a:r>
              <a:rPr lang="en-US" altLang="ko-KR" sz="6400" dirty="0" smtClean="0">
                <a:latin typeface="+mj-ea"/>
                <a:ea typeface="+mj-ea"/>
              </a:rPr>
              <a:t>   </a:t>
            </a:r>
            <a:r>
              <a:rPr lang="ko-KR" altLang="en-US" sz="6400" dirty="0" smtClean="0">
                <a:latin typeface="+mj-ea"/>
                <a:ea typeface="+mj-ea"/>
              </a:rPr>
              <a:t>옛</a:t>
            </a:r>
            <a:r>
              <a:rPr lang="ko-KR" altLang="en-US" sz="6400" dirty="0" smtClean="0">
                <a:latin typeface="+mj-ea"/>
                <a:ea typeface="+mj-ea"/>
              </a:rPr>
              <a:t>적 </a:t>
            </a:r>
            <a:r>
              <a:rPr lang="ko-KR" altLang="en-US" sz="6400" dirty="0" smtClean="0">
                <a:latin typeface="+mj-ea"/>
                <a:ea typeface="+mj-ea"/>
              </a:rPr>
              <a:t>부터 </a:t>
            </a:r>
            <a:r>
              <a:rPr lang="ko-KR" altLang="en-US" sz="6400" dirty="0">
                <a:latin typeface="+mj-ea"/>
                <a:ea typeface="+mj-ea"/>
              </a:rPr>
              <a:t>계신 이처럼 상징적인 존재가 아니라</a:t>
            </a:r>
            <a:r>
              <a:rPr lang="en-US" altLang="ko-KR" sz="6400" dirty="0">
                <a:latin typeface="+mj-ea"/>
                <a:ea typeface="+mj-ea"/>
              </a:rPr>
              <a:t>, </a:t>
            </a:r>
            <a:r>
              <a:rPr lang="ko-KR" altLang="en-US" sz="6400" dirty="0">
                <a:latin typeface="+mj-ea"/>
                <a:ea typeface="+mj-ea"/>
              </a:rPr>
              <a:t>실제적인 하늘의 </a:t>
            </a:r>
            <a:r>
              <a:rPr lang="ko-KR" altLang="en-US" sz="6400" dirty="0" smtClean="0">
                <a:latin typeface="+mj-ea"/>
                <a:ea typeface="+mj-ea"/>
              </a:rPr>
              <a:t>존재이다</a:t>
            </a:r>
            <a:r>
              <a:rPr lang="en-US" altLang="ko-KR" sz="6400" dirty="0" smtClean="0">
                <a:latin typeface="+mj-ea"/>
                <a:ea typeface="+mj-ea"/>
              </a:rPr>
              <a:t>. </a:t>
            </a:r>
            <a:r>
              <a:rPr lang="ko-KR" altLang="en-US" sz="6400" dirty="0" smtClean="0">
                <a:latin typeface="+mj-ea"/>
                <a:ea typeface="+mj-ea"/>
              </a:rPr>
              <a:t> </a:t>
            </a:r>
            <a:endParaRPr lang="en-US" altLang="ko-KR" sz="6400" dirty="0" smtClean="0">
              <a:latin typeface="+mj-ea"/>
              <a:ea typeface="+mj-ea"/>
            </a:endParaRPr>
          </a:p>
          <a:p>
            <a:pPr marL="109728" indent="0" algn="ctr">
              <a:buNone/>
            </a:pPr>
            <a:r>
              <a:rPr lang="en-US" altLang="ko-KR" sz="6400" dirty="0">
                <a:latin typeface="+mj-ea"/>
                <a:ea typeface="+mj-ea"/>
              </a:rPr>
              <a:t> </a:t>
            </a:r>
            <a:r>
              <a:rPr lang="en-US" altLang="ko-KR" sz="6400" dirty="0" smtClean="0">
                <a:latin typeface="+mj-ea"/>
                <a:ea typeface="+mj-ea"/>
              </a:rPr>
              <a:t>  </a:t>
            </a:r>
            <a:r>
              <a:rPr lang="ko-KR" altLang="en-US" sz="6400" dirty="0" smtClean="0">
                <a:latin typeface="+mj-ea"/>
                <a:ea typeface="+mj-ea"/>
              </a:rPr>
              <a:t>인간의 </a:t>
            </a:r>
            <a:r>
              <a:rPr lang="ko-KR" altLang="en-US" sz="6400" dirty="0">
                <a:latin typeface="+mj-ea"/>
                <a:ea typeface="+mj-ea"/>
              </a:rPr>
              <a:t>모습으로 나타났다는 것은 인간의 모습으로 등장한 하늘의 신과의 질적인 </a:t>
            </a:r>
            <a:r>
              <a:rPr lang="ko-KR" altLang="en-US" sz="6400" dirty="0" smtClean="0">
                <a:latin typeface="+mj-ea"/>
                <a:ea typeface="+mj-ea"/>
              </a:rPr>
              <a:t>              </a:t>
            </a:r>
            <a:r>
              <a:rPr lang="ko-KR" altLang="en-US" sz="6400" dirty="0" err="1" smtClean="0">
                <a:latin typeface="+mj-ea"/>
                <a:ea typeface="+mj-ea"/>
              </a:rPr>
              <a:t>근친성을</a:t>
            </a:r>
            <a:r>
              <a:rPr lang="ko-KR" altLang="en-US" sz="6400" dirty="0" smtClean="0">
                <a:latin typeface="+mj-ea"/>
                <a:ea typeface="+mj-ea"/>
              </a:rPr>
              <a:t> 암시외관상 </a:t>
            </a:r>
            <a:r>
              <a:rPr lang="ko-KR" altLang="en-US" sz="6400" dirty="0">
                <a:latin typeface="+mj-ea"/>
                <a:ea typeface="+mj-ea"/>
              </a:rPr>
              <a:t>인간의 모습을 하고 있는 천상의 존재인 것이다</a:t>
            </a:r>
            <a:r>
              <a:rPr lang="en-US" altLang="ko-KR" sz="6400" dirty="0">
                <a:latin typeface="+mj-ea"/>
                <a:ea typeface="+mj-ea"/>
              </a:rPr>
              <a:t>. </a:t>
            </a:r>
          </a:p>
          <a:p>
            <a:pPr marL="109728" indent="0">
              <a:buNone/>
            </a:pPr>
            <a:endParaRPr lang="en-US" altLang="ko-KR" sz="6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28900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r>
              <a:rPr lang="en-US" altLang="ko-KR" sz="2800" b="1" dirty="0"/>
              <a:t/>
            </a:r>
            <a:br>
              <a:rPr lang="en-US" altLang="ko-KR" sz="2800" b="1" dirty="0"/>
            </a:br>
            <a:r>
              <a:rPr lang="en-US" altLang="ko-KR" sz="1800" b="1" dirty="0"/>
              <a:t>"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내가 또 밤 환상 중에 보니 인자 같은 이가 </a:t>
            </a:r>
            <a:b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하늘 구름을 타고 와서 옛적부터 항상 계신 이에게 나아가 </a:t>
            </a:r>
            <a:b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그 앞으로 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인도되매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”(</a:t>
            </a:r>
            <a: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13)</a:t>
            </a:r>
            <a:r>
              <a:rPr lang="en-US" altLang="ko-KR" sz="1800" b="1" dirty="0"/>
              <a:t/>
            </a:r>
            <a:br>
              <a:rPr lang="en-US" altLang="ko-KR" sz="1800" b="1" dirty="0"/>
            </a:br>
            <a:r>
              <a:rPr lang="en-US" altLang="ko-KR" sz="2800" b="1" dirty="0"/>
              <a:t/>
            </a:r>
            <a:br>
              <a:rPr lang="en-US" altLang="ko-KR" sz="2800" b="1" dirty="0"/>
            </a:br>
            <a:endParaRPr lang="ko-KR" altLang="en-US" sz="28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109728" indent="0" algn="ctr">
              <a:buNone/>
            </a:pPr>
            <a:endParaRPr lang="en-US" altLang="ko-KR" sz="2000" dirty="0" smtClean="0"/>
          </a:p>
          <a:p>
            <a:pPr marL="109728" indent="0">
              <a:lnSpc>
                <a:spcPct val="120000"/>
              </a:lnSpc>
              <a:buNone/>
            </a:pPr>
            <a:r>
              <a:rPr lang="en-US" altLang="ko-KR" sz="4900" dirty="0" smtClean="0">
                <a:latin typeface="+mj-ea"/>
                <a:ea typeface="+mj-ea"/>
              </a:rPr>
              <a:t>✔  </a:t>
            </a:r>
            <a:r>
              <a:rPr lang="en-US" altLang="ko-KR" sz="4900" dirty="0" smtClean="0">
                <a:latin typeface="+mj-ea"/>
                <a:ea typeface="+mj-ea"/>
              </a:rPr>
              <a:t>"</a:t>
            </a:r>
            <a:r>
              <a:rPr lang="ko-KR" altLang="en-US" sz="4900" dirty="0">
                <a:latin typeface="+mj-ea"/>
                <a:ea typeface="+mj-ea"/>
              </a:rPr>
              <a:t>하늘 구름을 타고</a:t>
            </a:r>
            <a:r>
              <a:rPr lang="en-US" altLang="ko-KR" sz="4900" dirty="0">
                <a:latin typeface="+mj-ea"/>
                <a:ea typeface="+mj-ea"/>
              </a:rPr>
              <a:t>"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en-US" altLang="ko-KR" sz="4900" dirty="0">
                <a:latin typeface="+mj-ea"/>
                <a:ea typeface="+mj-ea"/>
              </a:rPr>
              <a:t> </a:t>
            </a:r>
            <a:r>
              <a:rPr lang="en-US" altLang="ko-KR" sz="4900" dirty="0" smtClean="0">
                <a:latin typeface="+mj-ea"/>
                <a:ea typeface="+mj-ea"/>
              </a:rPr>
              <a:t>   </a:t>
            </a:r>
            <a:r>
              <a:rPr lang="ko-KR" altLang="en-US" sz="4900" dirty="0" smtClean="0">
                <a:latin typeface="+mj-ea"/>
                <a:ea typeface="+mj-ea"/>
              </a:rPr>
              <a:t>구약 </a:t>
            </a:r>
            <a:r>
              <a:rPr lang="ko-KR" altLang="en-US" sz="4900" dirty="0">
                <a:latin typeface="+mj-ea"/>
                <a:ea typeface="+mj-ea"/>
              </a:rPr>
              <a:t>성서의 </a:t>
            </a:r>
            <a:r>
              <a:rPr lang="ko-KR" altLang="en-US" sz="4900" dirty="0" err="1">
                <a:latin typeface="+mj-ea"/>
                <a:ea typeface="+mj-ea"/>
              </a:rPr>
              <a:t>신현현</a:t>
            </a:r>
            <a:r>
              <a:rPr lang="ko-KR" altLang="en-US" sz="4900" dirty="0">
                <a:latin typeface="+mj-ea"/>
                <a:ea typeface="+mj-ea"/>
              </a:rPr>
              <a:t> </a:t>
            </a:r>
            <a:r>
              <a:rPr lang="ko-KR" altLang="en-US" sz="4900" dirty="0" smtClean="0">
                <a:latin typeface="+mj-ea"/>
                <a:ea typeface="+mj-ea"/>
              </a:rPr>
              <a:t>전통</a:t>
            </a:r>
            <a:r>
              <a:rPr lang="en-US" altLang="ko-KR" sz="4900" dirty="0" smtClean="0">
                <a:latin typeface="+mj-ea"/>
                <a:ea typeface="+mj-ea"/>
              </a:rPr>
              <a:t>(</a:t>
            </a:r>
            <a:r>
              <a:rPr lang="en-US" altLang="ko-KR" sz="4900" dirty="0" err="1" smtClean="0">
                <a:latin typeface="+mj-ea"/>
                <a:ea typeface="+mj-ea"/>
              </a:rPr>
              <a:t>Theophanietradition</a:t>
            </a:r>
            <a:r>
              <a:rPr lang="en-US" altLang="ko-KR" sz="4900" dirty="0" smtClean="0">
                <a:latin typeface="+mj-ea"/>
                <a:ea typeface="+mj-ea"/>
              </a:rPr>
              <a:t>)</a:t>
            </a:r>
            <a:r>
              <a:rPr lang="ko-KR" altLang="en-US" sz="4900" dirty="0" smtClean="0">
                <a:latin typeface="+mj-ea"/>
                <a:ea typeface="+mj-ea"/>
              </a:rPr>
              <a:t>을 </a:t>
            </a:r>
            <a:r>
              <a:rPr lang="ko-KR" altLang="en-US" sz="4900" dirty="0" smtClean="0">
                <a:latin typeface="+mj-ea"/>
                <a:ea typeface="+mj-ea"/>
              </a:rPr>
              <a:t>반영 </a:t>
            </a:r>
            <a:endParaRPr lang="en-US" altLang="ko-KR" sz="4900" dirty="0" smtClean="0">
              <a:latin typeface="+mj-ea"/>
              <a:ea typeface="+mj-ea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en-US" altLang="ko-KR" sz="4900" dirty="0">
                <a:latin typeface="+mj-ea"/>
                <a:ea typeface="+mj-ea"/>
              </a:rPr>
              <a:t> </a:t>
            </a:r>
            <a:r>
              <a:rPr lang="en-US" altLang="ko-KR" sz="4900" dirty="0" smtClean="0">
                <a:latin typeface="+mj-ea"/>
                <a:ea typeface="+mj-ea"/>
              </a:rPr>
              <a:t>   </a:t>
            </a:r>
            <a:r>
              <a:rPr lang="en-US" altLang="ko-KR" sz="4900" dirty="0" smtClean="0">
                <a:latin typeface="+mj-ea"/>
                <a:ea typeface="+mj-ea"/>
              </a:rPr>
              <a:t>(</a:t>
            </a:r>
            <a:r>
              <a:rPr lang="ko-KR" altLang="en-US" sz="4900" dirty="0" smtClean="0">
                <a:latin typeface="+mj-ea"/>
                <a:ea typeface="+mj-ea"/>
              </a:rPr>
              <a:t>불기둥</a:t>
            </a:r>
            <a:r>
              <a:rPr lang="en-US" altLang="ko-KR" sz="4900" dirty="0" smtClean="0">
                <a:latin typeface="+mj-ea"/>
                <a:ea typeface="+mj-ea"/>
              </a:rPr>
              <a:t>, </a:t>
            </a:r>
            <a:r>
              <a:rPr lang="ko-KR" altLang="en-US" sz="4900" dirty="0" smtClean="0">
                <a:latin typeface="+mj-ea"/>
                <a:ea typeface="+mj-ea"/>
              </a:rPr>
              <a:t>구름기둥</a:t>
            </a:r>
            <a:r>
              <a:rPr lang="en-US" altLang="ko-KR" sz="4900" dirty="0" smtClean="0">
                <a:latin typeface="+mj-ea"/>
                <a:ea typeface="+mj-ea"/>
              </a:rPr>
              <a:t>, </a:t>
            </a:r>
            <a:r>
              <a:rPr lang="ko-KR" altLang="en-US" sz="4900" dirty="0" err="1" smtClean="0">
                <a:latin typeface="+mj-ea"/>
                <a:ea typeface="+mj-ea"/>
              </a:rPr>
              <a:t>왕상</a:t>
            </a:r>
            <a:r>
              <a:rPr lang="en-US" altLang="ko-KR" sz="4900" dirty="0" smtClean="0">
                <a:latin typeface="+mj-ea"/>
                <a:ea typeface="+mj-ea"/>
              </a:rPr>
              <a:t>8:10-11</a:t>
            </a:r>
            <a:r>
              <a:rPr lang="en-US" altLang="ko-KR" sz="4900" dirty="0" smtClean="0">
                <a:latin typeface="+mj-ea"/>
                <a:ea typeface="+mj-ea"/>
              </a:rPr>
              <a:t>)   </a:t>
            </a:r>
            <a:endParaRPr lang="en-US" altLang="ko-KR" sz="4900" dirty="0" smtClean="0">
              <a:latin typeface="+mj-ea"/>
              <a:ea typeface="+mj-ea"/>
            </a:endParaRPr>
          </a:p>
          <a:p>
            <a:pPr marL="109728" indent="0">
              <a:lnSpc>
                <a:spcPct val="120000"/>
              </a:lnSpc>
              <a:buNone/>
            </a:pPr>
            <a:endParaRPr lang="ko-KR" altLang="en-US" sz="4900" dirty="0">
              <a:latin typeface="+mj-ea"/>
              <a:ea typeface="+mj-ea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en-US" altLang="ko-KR" sz="4900" dirty="0" smtClean="0">
                <a:latin typeface="+mj-ea"/>
                <a:ea typeface="+mj-ea"/>
              </a:rPr>
              <a:t>✔  </a:t>
            </a:r>
            <a:r>
              <a:rPr lang="ko-KR" altLang="en-US" sz="4900" dirty="0" smtClean="0">
                <a:latin typeface="+mj-ea"/>
                <a:ea typeface="+mj-ea"/>
              </a:rPr>
              <a:t>제사장 </a:t>
            </a:r>
            <a:r>
              <a:rPr lang="ko-KR" altLang="en-US" sz="4900" dirty="0">
                <a:latin typeface="+mj-ea"/>
                <a:ea typeface="+mj-ea"/>
              </a:rPr>
              <a:t>문서의 창조보도와 </a:t>
            </a:r>
            <a:r>
              <a:rPr lang="ko-KR" altLang="en-US" sz="4900" dirty="0" smtClean="0">
                <a:latin typeface="+mj-ea"/>
                <a:ea typeface="+mj-ea"/>
              </a:rPr>
              <a:t>관련된  </a:t>
            </a:r>
            <a:r>
              <a:rPr lang="en-US" altLang="ko-KR" sz="4900" dirty="0">
                <a:latin typeface="+mj-ea"/>
                <a:ea typeface="+mj-ea"/>
              </a:rPr>
              <a:t>'</a:t>
            </a:r>
            <a:r>
              <a:rPr lang="ko-KR" altLang="en-US" sz="4900" dirty="0">
                <a:latin typeface="+mj-ea"/>
                <a:ea typeface="+mj-ea"/>
              </a:rPr>
              <a:t>인자 같은 이</a:t>
            </a:r>
            <a:r>
              <a:rPr lang="en-US" altLang="ko-KR" sz="4900" dirty="0">
                <a:latin typeface="+mj-ea"/>
                <a:ea typeface="+mj-ea"/>
              </a:rPr>
              <a:t>'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ko-KR" altLang="en-US" sz="4900" dirty="0" smtClean="0">
                <a:latin typeface="+mj-ea"/>
                <a:ea typeface="+mj-ea"/>
              </a:rPr>
              <a:t>    </a:t>
            </a:r>
            <a:r>
              <a:rPr lang="ko-KR" altLang="en-US" sz="4900" dirty="0" smtClean="0">
                <a:latin typeface="+mj-ea"/>
                <a:ea typeface="+mj-ea"/>
              </a:rPr>
              <a:t>제사장 </a:t>
            </a:r>
            <a:r>
              <a:rPr lang="ko-KR" altLang="en-US" sz="4900" dirty="0" smtClean="0">
                <a:latin typeface="+mj-ea"/>
                <a:ea typeface="+mj-ea"/>
              </a:rPr>
              <a:t>문서는 </a:t>
            </a:r>
            <a:r>
              <a:rPr lang="ko-KR" altLang="en-US" sz="4900" dirty="0">
                <a:latin typeface="+mj-ea"/>
                <a:ea typeface="+mj-ea"/>
              </a:rPr>
              <a:t>원인간의 세계 통치를 매우 긍정적인 차원에서 바라봄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en-US" altLang="ko-KR" sz="4900" dirty="0" smtClean="0">
                <a:latin typeface="+mj-ea"/>
                <a:ea typeface="+mj-ea"/>
              </a:rPr>
              <a:t>    '</a:t>
            </a:r>
            <a:r>
              <a:rPr lang="ko-KR" altLang="en-US" sz="4900" dirty="0">
                <a:latin typeface="+mj-ea"/>
                <a:ea typeface="+mj-ea"/>
              </a:rPr>
              <a:t>인자 같은 이</a:t>
            </a:r>
            <a:r>
              <a:rPr lang="en-US" altLang="ko-KR" sz="4900" dirty="0">
                <a:latin typeface="+mj-ea"/>
                <a:ea typeface="+mj-ea"/>
              </a:rPr>
              <a:t>'</a:t>
            </a:r>
            <a:r>
              <a:rPr lang="ko-KR" altLang="en-US" sz="4900" dirty="0">
                <a:latin typeface="+mj-ea"/>
                <a:ea typeface="+mj-ea"/>
              </a:rPr>
              <a:t>는 원인간처럼 세계를 통치할 수 있는 권한을 스스로 쟁취한 것이 </a:t>
            </a:r>
            <a:endParaRPr lang="en-US" altLang="ko-KR" sz="4900" dirty="0" smtClean="0">
              <a:latin typeface="+mj-ea"/>
              <a:ea typeface="+mj-ea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en-US" altLang="ko-KR" sz="4900" dirty="0">
                <a:latin typeface="+mj-ea"/>
                <a:ea typeface="+mj-ea"/>
              </a:rPr>
              <a:t> </a:t>
            </a:r>
            <a:r>
              <a:rPr lang="en-US" altLang="ko-KR" sz="4900" dirty="0" smtClean="0">
                <a:latin typeface="+mj-ea"/>
                <a:ea typeface="+mj-ea"/>
              </a:rPr>
              <a:t>   </a:t>
            </a:r>
            <a:r>
              <a:rPr lang="ko-KR" altLang="en-US" sz="4900" dirty="0" smtClean="0">
                <a:latin typeface="+mj-ea"/>
                <a:ea typeface="+mj-ea"/>
              </a:rPr>
              <a:t>아니라</a:t>
            </a:r>
            <a:r>
              <a:rPr lang="en-US" altLang="ko-KR" sz="4900" dirty="0">
                <a:latin typeface="+mj-ea"/>
                <a:ea typeface="+mj-ea"/>
              </a:rPr>
              <a:t>, </a:t>
            </a:r>
            <a:r>
              <a:rPr lang="ko-KR" altLang="en-US" sz="4900" dirty="0">
                <a:latin typeface="+mj-ea"/>
                <a:ea typeface="+mj-ea"/>
              </a:rPr>
              <a:t>하나님</a:t>
            </a:r>
            <a:r>
              <a:rPr lang="en-US" altLang="ko-KR" sz="4900" dirty="0" smtClean="0">
                <a:latin typeface="+mj-ea"/>
                <a:ea typeface="+mj-ea"/>
              </a:rPr>
              <a:t>(</a:t>
            </a:r>
            <a:r>
              <a:rPr lang="ko-KR" altLang="en-US" sz="4900" dirty="0">
                <a:latin typeface="+mj-ea"/>
                <a:ea typeface="+mj-ea"/>
              </a:rPr>
              <a:t>옛</a:t>
            </a:r>
            <a:r>
              <a:rPr lang="ko-KR" altLang="en-US" sz="4900" dirty="0" smtClean="0">
                <a:latin typeface="+mj-ea"/>
                <a:ea typeface="+mj-ea"/>
              </a:rPr>
              <a:t>적부터 </a:t>
            </a:r>
            <a:r>
              <a:rPr lang="ko-KR" altLang="en-US" sz="4900" dirty="0">
                <a:latin typeface="+mj-ea"/>
                <a:ea typeface="+mj-ea"/>
              </a:rPr>
              <a:t>항상 계신 이</a:t>
            </a:r>
            <a:r>
              <a:rPr lang="en-US" altLang="ko-KR" sz="4900" dirty="0">
                <a:latin typeface="+mj-ea"/>
                <a:ea typeface="+mj-ea"/>
              </a:rPr>
              <a:t>)</a:t>
            </a:r>
            <a:r>
              <a:rPr lang="ko-KR" altLang="en-US" sz="4900" dirty="0">
                <a:latin typeface="+mj-ea"/>
                <a:ea typeface="+mj-ea"/>
              </a:rPr>
              <a:t>으로부터 </a:t>
            </a:r>
            <a:r>
              <a:rPr lang="ko-KR" altLang="en-US" sz="4900" dirty="0" smtClean="0">
                <a:latin typeface="+mj-ea"/>
                <a:ea typeface="+mj-ea"/>
              </a:rPr>
              <a:t>위임 받음</a:t>
            </a:r>
            <a:endParaRPr lang="ko-KR" altLang="en-US" sz="4900" dirty="0">
              <a:latin typeface="+mj-ea"/>
              <a:ea typeface="+mj-ea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en-US" altLang="ko-KR" sz="4900" dirty="0" smtClean="0">
                <a:latin typeface="+mj-ea"/>
                <a:ea typeface="+mj-ea"/>
              </a:rPr>
              <a:t>   '</a:t>
            </a:r>
            <a:r>
              <a:rPr lang="ko-KR" altLang="en-US" sz="4900" dirty="0">
                <a:latin typeface="+mj-ea"/>
                <a:ea typeface="+mj-ea"/>
              </a:rPr>
              <a:t>인자 같은 이</a:t>
            </a:r>
            <a:r>
              <a:rPr lang="en-US" altLang="ko-KR" sz="4900" dirty="0">
                <a:latin typeface="+mj-ea"/>
                <a:ea typeface="+mj-ea"/>
              </a:rPr>
              <a:t>'</a:t>
            </a:r>
            <a:r>
              <a:rPr lang="ko-KR" altLang="en-US" sz="4900" dirty="0">
                <a:latin typeface="+mj-ea"/>
                <a:ea typeface="+mj-ea"/>
              </a:rPr>
              <a:t>는 태초에 하나님이 인간을 창조하셨을 때의 참되고 진실된 모습을 </a:t>
            </a:r>
            <a:endParaRPr lang="en-US" altLang="ko-KR" sz="4900" dirty="0" smtClean="0">
              <a:latin typeface="+mj-ea"/>
              <a:ea typeface="+mj-ea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en-US" altLang="ko-KR" sz="4900" dirty="0">
                <a:latin typeface="+mj-ea"/>
                <a:ea typeface="+mj-ea"/>
              </a:rPr>
              <a:t> </a:t>
            </a:r>
            <a:r>
              <a:rPr lang="en-US" altLang="ko-KR" sz="4900" dirty="0" smtClean="0">
                <a:latin typeface="+mj-ea"/>
                <a:ea typeface="+mj-ea"/>
              </a:rPr>
              <a:t>   </a:t>
            </a:r>
            <a:r>
              <a:rPr lang="ko-KR" altLang="en-US" sz="4900" dirty="0" smtClean="0">
                <a:latin typeface="+mj-ea"/>
                <a:ea typeface="+mj-ea"/>
              </a:rPr>
              <a:t>염두하고 </a:t>
            </a:r>
            <a:r>
              <a:rPr lang="ko-KR" altLang="en-US" sz="4900" dirty="0">
                <a:latin typeface="+mj-ea"/>
                <a:ea typeface="+mj-ea"/>
              </a:rPr>
              <a:t>있는 것으로 예수가 왜 </a:t>
            </a:r>
            <a:r>
              <a:rPr lang="en-US" altLang="ko-KR" sz="4900" dirty="0">
                <a:latin typeface="+mj-ea"/>
                <a:ea typeface="+mj-ea"/>
              </a:rPr>
              <a:t>'</a:t>
            </a:r>
            <a:r>
              <a:rPr lang="ko-KR" altLang="en-US" sz="4900" dirty="0">
                <a:latin typeface="+mj-ea"/>
                <a:ea typeface="+mj-ea"/>
              </a:rPr>
              <a:t>인자</a:t>
            </a:r>
            <a:r>
              <a:rPr lang="en-US" altLang="ko-KR" sz="4900" dirty="0">
                <a:latin typeface="+mj-ea"/>
                <a:ea typeface="+mj-ea"/>
              </a:rPr>
              <a:t>'</a:t>
            </a:r>
            <a:r>
              <a:rPr lang="ko-KR" altLang="en-US" sz="4900" dirty="0">
                <a:latin typeface="+mj-ea"/>
                <a:ea typeface="+mj-ea"/>
              </a:rPr>
              <a:t>로 불리게 되었는지를 말할 수 있게 된다</a:t>
            </a:r>
            <a:r>
              <a:rPr lang="en-US" altLang="ko-KR" sz="4900" dirty="0">
                <a:latin typeface="+mj-ea"/>
                <a:ea typeface="+mj-ea"/>
              </a:rPr>
              <a:t>. 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en-US" altLang="ko-KR" sz="4900" dirty="0" smtClean="0">
                <a:latin typeface="+mj-ea"/>
                <a:ea typeface="+mj-ea"/>
              </a:rPr>
              <a:t>→ </a:t>
            </a:r>
            <a:r>
              <a:rPr lang="ko-KR" altLang="en-US" sz="4900" dirty="0" smtClean="0">
                <a:latin typeface="+mj-ea"/>
                <a:ea typeface="+mj-ea"/>
              </a:rPr>
              <a:t>신약성서</a:t>
            </a:r>
            <a:r>
              <a:rPr lang="en-US" altLang="ko-KR" sz="4900" dirty="0">
                <a:latin typeface="+mj-ea"/>
                <a:ea typeface="+mj-ea"/>
              </a:rPr>
              <a:t>, </a:t>
            </a:r>
            <a:r>
              <a:rPr lang="ko-KR" altLang="en-US" sz="4900" dirty="0">
                <a:latin typeface="+mj-ea"/>
                <a:ea typeface="+mj-ea"/>
              </a:rPr>
              <a:t>유대교의 묵시문학에 등장하는 인자에 대한 칭호는 </a:t>
            </a:r>
            <a:r>
              <a:rPr lang="ko-KR" altLang="en-US" sz="4900" dirty="0" err="1">
                <a:latin typeface="+mj-ea"/>
                <a:ea typeface="+mj-ea"/>
              </a:rPr>
              <a:t>다니엘에서</a:t>
            </a:r>
            <a:r>
              <a:rPr lang="ko-KR" altLang="en-US" sz="4900" dirty="0">
                <a:latin typeface="+mj-ea"/>
                <a:ea typeface="+mj-ea"/>
              </a:rPr>
              <a:t> 온 것으로 </a:t>
            </a:r>
            <a:r>
              <a:rPr lang="en-US" altLang="ko-KR" sz="4900" dirty="0">
                <a:latin typeface="+mj-ea"/>
                <a:ea typeface="+mj-ea"/>
              </a:rPr>
              <a:t>'</a:t>
            </a:r>
            <a:r>
              <a:rPr lang="ko-KR" altLang="en-US" sz="4900" dirty="0">
                <a:latin typeface="+mj-ea"/>
                <a:ea typeface="+mj-ea"/>
              </a:rPr>
              <a:t>하나님께서 보내신 왕</a:t>
            </a:r>
            <a:r>
              <a:rPr lang="en-US" altLang="ko-KR" sz="4900" dirty="0">
                <a:latin typeface="+mj-ea"/>
                <a:ea typeface="+mj-ea"/>
              </a:rPr>
              <a:t>'</a:t>
            </a:r>
            <a:r>
              <a:rPr lang="ko-KR" altLang="en-US" sz="4900" dirty="0">
                <a:latin typeface="+mj-ea"/>
                <a:ea typeface="+mj-ea"/>
              </a:rPr>
              <a:t>이라는 의미를 가진다</a:t>
            </a:r>
            <a:r>
              <a:rPr lang="en-US" altLang="ko-KR" sz="4900" dirty="0">
                <a:latin typeface="+mj-ea"/>
                <a:ea typeface="+mj-ea"/>
              </a:rPr>
              <a:t>. </a:t>
            </a:r>
            <a:r>
              <a:rPr lang="ko-KR" altLang="en-US" sz="4900" dirty="0" smtClean="0">
                <a:latin typeface="+mj-ea"/>
                <a:ea typeface="+mj-ea"/>
              </a:rPr>
              <a:t>다윗 열의 </a:t>
            </a:r>
            <a:r>
              <a:rPr lang="ko-KR" altLang="en-US" sz="4900" dirty="0">
                <a:latin typeface="+mj-ea"/>
                <a:ea typeface="+mj-ea"/>
              </a:rPr>
              <a:t>메시아</a:t>
            </a:r>
            <a:r>
              <a:rPr lang="en-US" altLang="ko-KR" sz="4900" dirty="0">
                <a:latin typeface="+mj-ea"/>
                <a:ea typeface="+mj-ea"/>
              </a:rPr>
              <a:t>, </a:t>
            </a:r>
            <a:r>
              <a:rPr lang="ko-KR" altLang="en-US" sz="4900" dirty="0">
                <a:latin typeface="+mj-ea"/>
                <a:ea typeface="+mj-ea"/>
              </a:rPr>
              <a:t>기름부음을 받은 백성들의 및</a:t>
            </a:r>
            <a:r>
              <a:rPr lang="en-US" altLang="ko-KR" sz="4900" dirty="0">
                <a:latin typeface="+mj-ea"/>
                <a:ea typeface="+mj-ea"/>
              </a:rPr>
              <a:t>, </a:t>
            </a:r>
            <a:r>
              <a:rPr lang="ko-KR" altLang="en-US" sz="4900" dirty="0">
                <a:latin typeface="+mj-ea"/>
                <a:ea typeface="+mj-ea"/>
              </a:rPr>
              <a:t>정의로운 사사로서 다니엘서의 궁극적인 실제의 환상의 존재를 </a:t>
            </a:r>
            <a:r>
              <a:rPr lang="ko-KR" altLang="en-US" sz="4900" dirty="0" err="1" smtClean="0">
                <a:latin typeface="+mj-ea"/>
                <a:ea typeface="+mj-ea"/>
              </a:rPr>
              <a:t>성육신</a:t>
            </a:r>
            <a:r>
              <a:rPr lang="ko-KR" altLang="en-US" sz="4900" dirty="0" smtClean="0">
                <a:latin typeface="+mj-ea"/>
                <a:ea typeface="+mj-ea"/>
              </a:rPr>
              <a:t> 시켰다</a:t>
            </a:r>
            <a:r>
              <a:rPr lang="en-US" altLang="ko-KR" sz="4900" dirty="0">
                <a:latin typeface="+mj-ea"/>
                <a:ea typeface="+mj-ea"/>
              </a:rPr>
              <a:t>. </a:t>
            </a:r>
            <a:r>
              <a:rPr lang="ko-KR" altLang="en-US" sz="4900" dirty="0">
                <a:latin typeface="+mj-ea"/>
                <a:ea typeface="+mj-ea"/>
              </a:rPr>
              <a:t>즉 그들은 초자연적인 존재 자체를 직접 육안으로 보았다고 증언</a:t>
            </a:r>
            <a:r>
              <a:rPr lang="en-US" altLang="ko-KR" sz="4900" dirty="0">
                <a:latin typeface="+mj-ea"/>
                <a:ea typeface="+mj-ea"/>
              </a:rPr>
              <a:t>, </a:t>
            </a:r>
            <a:r>
              <a:rPr lang="ko-KR" altLang="en-US" sz="4900" dirty="0" err="1">
                <a:latin typeface="+mj-ea"/>
                <a:ea typeface="+mj-ea"/>
              </a:rPr>
              <a:t>다니엘의</a:t>
            </a:r>
            <a:r>
              <a:rPr lang="ko-KR" altLang="en-US" sz="4900" dirty="0">
                <a:latin typeface="+mj-ea"/>
                <a:ea typeface="+mj-ea"/>
              </a:rPr>
              <a:t> 환상이 역사 안에서 성취된 </a:t>
            </a:r>
            <a:r>
              <a:rPr lang="ko-KR" altLang="en-US" sz="4900" dirty="0" smtClean="0">
                <a:latin typeface="+mj-ea"/>
                <a:ea typeface="+mj-ea"/>
              </a:rPr>
              <a:t>것이다</a:t>
            </a:r>
            <a:r>
              <a:rPr lang="en-US" altLang="ko-KR" sz="4900" dirty="0" smtClean="0">
                <a:latin typeface="+mj-ea"/>
                <a:ea typeface="+mj-ea"/>
              </a:rPr>
              <a:t>.</a:t>
            </a:r>
            <a:endParaRPr lang="ko-KR" altLang="en-US" sz="49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2825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그에게 권세와 영광과 나라를 주고 모든 백성과 나라들과 다른 언어를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말하는 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모든 자들이 그를 섬기게 하였으니 그의 권세는 소멸되지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아니하는 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영원한 권세요 그의 나라는 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멸망하지 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아니할 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것이니라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14)</a:t>
            </a:r>
            <a:endParaRPr lang="ko-KR" altLang="en-US" sz="20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endParaRPr lang="en-US" altLang="ko-KR" dirty="0" smtClean="0"/>
          </a:p>
          <a:p>
            <a:pPr marL="109728" indent="0">
              <a:buNone/>
            </a:pPr>
            <a:r>
              <a:rPr lang="ko-KR" altLang="en-US" dirty="0" smtClean="0"/>
              <a:t>✔</a:t>
            </a:r>
            <a:r>
              <a:rPr lang="ko-KR" altLang="en-US" dirty="0"/>
              <a:t>권세와 영광과 </a:t>
            </a:r>
            <a:r>
              <a:rPr lang="ko-KR" altLang="en-US" dirty="0" smtClean="0"/>
              <a:t>나라 </a:t>
            </a:r>
            <a:endParaRPr lang="en-US" altLang="ko-KR" dirty="0" smtClean="0"/>
          </a:p>
          <a:p>
            <a:pPr marL="109728" indent="0">
              <a:buNone/>
            </a:pPr>
            <a:r>
              <a:rPr lang="ko-KR" altLang="en-US" dirty="0" smtClean="0"/>
              <a:t>   </a:t>
            </a:r>
            <a:r>
              <a:rPr lang="ko-KR" altLang="en-US" sz="2600" dirty="0" smtClean="0"/>
              <a:t>세계 통치와 관련된 단어</a:t>
            </a:r>
            <a:endParaRPr lang="en-US" altLang="ko-KR" sz="2600" dirty="0" smtClean="0"/>
          </a:p>
          <a:p>
            <a:pPr marL="109728" indent="0">
              <a:buNone/>
            </a:pPr>
            <a:r>
              <a:rPr lang="ko-KR" altLang="en-US" sz="2600" dirty="0" smtClean="0"/>
              <a:t>   바벨론 </a:t>
            </a:r>
            <a:r>
              <a:rPr lang="ko-KR" altLang="en-US" sz="2600" dirty="0"/>
              <a:t>왕 </a:t>
            </a:r>
            <a:r>
              <a:rPr lang="ko-KR" altLang="en-US" sz="2600" dirty="0" err="1"/>
              <a:t>느부갓네살에게</a:t>
            </a:r>
            <a:r>
              <a:rPr lang="ko-KR" altLang="en-US" sz="2600" dirty="0"/>
              <a:t> 맡기신 적이 </a:t>
            </a:r>
            <a:r>
              <a:rPr lang="ko-KR" altLang="en-US" sz="2600" dirty="0" smtClean="0"/>
              <a:t>있으나</a:t>
            </a:r>
            <a:r>
              <a:rPr lang="en-US" altLang="ko-KR" sz="2600" dirty="0" smtClean="0"/>
              <a:t>(2:37, 5:18)</a:t>
            </a:r>
            <a:r>
              <a:rPr lang="ko-KR" altLang="en-US" sz="2600" dirty="0" smtClean="0"/>
              <a:t> </a:t>
            </a:r>
            <a:r>
              <a:rPr lang="ko-KR" altLang="en-US" sz="2600" dirty="0" smtClean="0"/>
              <a:t>권한은 </a:t>
            </a:r>
            <a:r>
              <a:rPr lang="ko-KR" altLang="en-US" sz="2600" dirty="0"/>
              <a:t>임시적이었다</a:t>
            </a:r>
            <a:r>
              <a:rPr lang="en-US" altLang="ko-KR" sz="2600" dirty="0"/>
              <a:t>. </a:t>
            </a:r>
            <a:endParaRPr lang="en-US" altLang="ko-KR" sz="2600" dirty="0" smtClean="0"/>
          </a:p>
          <a:p>
            <a:pPr marL="109728" indent="0">
              <a:buNone/>
            </a:pPr>
            <a:endParaRPr lang="en-US" altLang="ko-KR" sz="2600" dirty="0"/>
          </a:p>
          <a:p>
            <a:pPr marL="109728" indent="0">
              <a:buNone/>
            </a:pPr>
            <a:r>
              <a:rPr lang="en-US" altLang="ko-KR" dirty="0" smtClean="0"/>
              <a:t>✔ '</a:t>
            </a:r>
            <a:r>
              <a:rPr lang="ko-KR" altLang="en-US" dirty="0"/>
              <a:t>인자 같은 이</a:t>
            </a:r>
            <a:r>
              <a:rPr lang="en-US" altLang="ko-KR" dirty="0"/>
              <a:t>'</a:t>
            </a:r>
            <a:r>
              <a:rPr lang="ko-KR" altLang="en-US" dirty="0"/>
              <a:t>가 다스릴 </a:t>
            </a:r>
            <a:r>
              <a:rPr lang="ko-KR" altLang="en-US" dirty="0" smtClean="0"/>
              <a:t>나라</a:t>
            </a:r>
            <a:endParaRPr lang="en-US" altLang="ko-KR" dirty="0" smtClean="0"/>
          </a:p>
          <a:p>
            <a:pPr marL="109728" indent="0">
              <a:buNone/>
            </a:pPr>
            <a:r>
              <a:rPr lang="en-US" altLang="ko-KR" dirty="0"/>
              <a:t> </a:t>
            </a:r>
            <a:r>
              <a:rPr lang="ko-KR" altLang="en-US" dirty="0"/>
              <a:t> </a:t>
            </a:r>
            <a:r>
              <a:rPr lang="ko-KR" altLang="en-US" dirty="0" smtClean="0"/>
              <a:t> </a:t>
            </a:r>
            <a:r>
              <a:rPr lang="en-US" altLang="ko-KR" sz="2600" dirty="0" smtClean="0"/>
              <a:t>- </a:t>
            </a:r>
            <a:r>
              <a:rPr lang="ko-KR" altLang="en-US" sz="2600" dirty="0" smtClean="0"/>
              <a:t>영원하며</a:t>
            </a:r>
            <a:r>
              <a:rPr lang="en-US" altLang="ko-KR" sz="2600" dirty="0"/>
              <a:t>, </a:t>
            </a:r>
            <a:r>
              <a:rPr lang="ko-KR" altLang="en-US" sz="2600" dirty="0"/>
              <a:t>인간들의 어떤 세력에 의해 붕괴될 수 없는 </a:t>
            </a:r>
            <a:r>
              <a:rPr lang="ko-KR" altLang="en-US" sz="2600" dirty="0" smtClean="0"/>
              <a:t>거룩한  나라</a:t>
            </a:r>
            <a:r>
              <a:rPr lang="en-US" altLang="ko-KR" sz="2600" dirty="0" smtClean="0"/>
              <a:t>. </a:t>
            </a:r>
            <a:endParaRPr lang="en-US" altLang="ko-KR" sz="2600" dirty="0"/>
          </a:p>
          <a:p>
            <a:pPr marL="109728" indent="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- </a:t>
            </a:r>
            <a:r>
              <a:rPr lang="ko-KR" altLang="en-US" sz="2600" dirty="0"/>
              <a:t>옛</a:t>
            </a:r>
            <a:r>
              <a:rPr lang="ko-KR" altLang="en-US" sz="2600" dirty="0" smtClean="0"/>
              <a:t>적부터 </a:t>
            </a:r>
            <a:r>
              <a:rPr lang="ko-KR" altLang="en-US" sz="2600" dirty="0"/>
              <a:t>계신 이</a:t>
            </a:r>
            <a:r>
              <a:rPr lang="en-US" altLang="ko-KR" sz="2600" dirty="0"/>
              <a:t>'</a:t>
            </a:r>
            <a:r>
              <a:rPr lang="ko-KR" altLang="en-US" sz="2600" dirty="0"/>
              <a:t>로부터 전 우주적 통치권을 </a:t>
            </a:r>
            <a:r>
              <a:rPr lang="ko-KR" altLang="en-US" sz="2600" dirty="0" smtClean="0"/>
              <a:t>위탁 </a:t>
            </a:r>
            <a:endParaRPr lang="en-US" altLang="ko-KR" sz="2600" dirty="0" smtClean="0"/>
          </a:p>
          <a:p>
            <a:pPr marL="109728" indent="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- </a:t>
            </a:r>
            <a:r>
              <a:rPr lang="ko-KR" altLang="en-US" sz="2600" dirty="0" smtClean="0"/>
              <a:t>세계의 </a:t>
            </a:r>
            <a:r>
              <a:rPr lang="ko-KR" altLang="en-US" sz="2600" dirty="0"/>
              <a:t>질서와 유지를 위한 권한을 </a:t>
            </a:r>
            <a:r>
              <a:rPr lang="ko-KR" altLang="en-US" sz="2600" dirty="0" smtClean="0"/>
              <a:t>위임</a:t>
            </a:r>
            <a:endParaRPr lang="en-US" altLang="ko-KR" sz="2600" dirty="0" smtClean="0"/>
          </a:p>
          <a:p>
            <a:pPr marL="109728" indent="0">
              <a:buNone/>
            </a:pPr>
            <a:endParaRPr lang="en-US" altLang="ko-KR" sz="2600" dirty="0"/>
          </a:p>
          <a:p>
            <a:pPr marL="109728" indent="0">
              <a:buNone/>
            </a:pPr>
            <a:r>
              <a:rPr lang="en-US" altLang="ko-KR" sz="2600" dirty="0" smtClean="0"/>
              <a:t>✔ </a:t>
            </a:r>
            <a:r>
              <a:rPr lang="ko-KR" altLang="en-US" sz="2600" dirty="0" smtClean="0"/>
              <a:t>유대교의 묵시문학적 표현</a:t>
            </a:r>
            <a:endParaRPr lang="en-US" altLang="ko-KR" sz="2600" dirty="0" smtClean="0"/>
          </a:p>
          <a:p>
            <a:pPr marL="109728" indent="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 </a:t>
            </a:r>
            <a:r>
              <a:rPr lang="ko-KR" altLang="en-US" sz="2600" dirty="0" smtClean="0"/>
              <a:t>마지막 날에 </a:t>
            </a:r>
            <a:r>
              <a:rPr lang="en-US" altLang="ko-KR" sz="2600" dirty="0" smtClean="0"/>
              <a:t>‘</a:t>
            </a:r>
            <a:r>
              <a:rPr lang="ko-KR" altLang="en-US" sz="2600" dirty="0" smtClean="0"/>
              <a:t>인자 같은 이</a:t>
            </a:r>
            <a:r>
              <a:rPr lang="en-US" altLang="ko-KR" sz="2600" dirty="0" smtClean="0"/>
              <a:t>’</a:t>
            </a:r>
            <a:r>
              <a:rPr lang="ko-KR" altLang="en-US" sz="2600" dirty="0" smtClean="0"/>
              <a:t>가 세계 </a:t>
            </a:r>
            <a:r>
              <a:rPr lang="ko-KR" altLang="en-US" sz="2600" dirty="0" err="1" smtClean="0"/>
              <a:t>열방의</a:t>
            </a:r>
            <a:r>
              <a:rPr lang="ko-KR" altLang="en-US" sz="2600" dirty="0" smtClean="0"/>
              <a:t> 사람들에 대한 권세를 차지하게 된다는 것</a:t>
            </a:r>
            <a:endParaRPr lang="en-US" altLang="ko-KR" sz="2600" dirty="0" smtClean="0"/>
          </a:p>
          <a:p>
            <a:pPr marL="109728" indent="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 </a:t>
            </a:r>
            <a:r>
              <a:rPr lang="ko-KR" altLang="en-US" sz="2600" dirty="0" smtClean="0"/>
              <a:t>사</a:t>
            </a:r>
            <a:r>
              <a:rPr lang="en-US" altLang="ko-KR" sz="2600" dirty="0" smtClean="0"/>
              <a:t>2:2-5, </a:t>
            </a:r>
            <a:r>
              <a:rPr lang="ko-KR" altLang="en-US" sz="2600" dirty="0" smtClean="0"/>
              <a:t>미</a:t>
            </a:r>
            <a:r>
              <a:rPr lang="en-US" altLang="ko-KR" sz="2600" dirty="0" smtClean="0"/>
              <a:t>4:1-4, </a:t>
            </a:r>
            <a:r>
              <a:rPr lang="ko-KR" altLang="en-US" sz="2600" dirty="0" err="1" smtClean="0"/>
              <a:t>슥</a:t>
            </a:r>
            <a:r>
              <a:rPr lang="en-US" altLang="ko-KR" sz="2600" dirty="0" smtClean="0"/>
              <a:t>8:21-23, 14:9ff</a:t>
            </a:r>
          </a:p>
          <a:p>
            <a:pPr marL="109728" indent="0">
              <a:buNone/>
            </a:pPr>
            <a:endParaRPr lang="en-US" altLang="ko-KR" sz="2600" dirty="0" smtClean="0"/>
          </a:p>
          <a:p>
            <a:pPr marL="109728" indent="0">
              <a:buNone/>
            </a:pPr>
            <a:r>
              <a:rPr lang="en-US" altLang="ko-KR" sz="2600" dirty="0" smtClean="0"/>
              <a:t>✔ '</a:t>
            </a:r>
            <a:r>
              <a:rPr lang="ko-KR" altLang="en-US" sz="2600" dirty="0"/>
              <a:t>인자 같은 이</a:t>
            </a:r>
            <a:r>
              <a:rPr lang="en-US" altLang="ko-KR" sz="2600" dirty="0"/>
              <a:t>'</a:t>
            </a:r>
            <a:r>
              <a:rPr lang="ko-KR" altLang="en-US" sz="2600" dirty="0"/>
              <a:t>가 영원한 권세를 갖는 마지막 </a:t>
            </a:r>
            <a:r>
              <a:rPr lang="ko-KR" altLang="en-US" sz="2600" dirty="0" smtClean="0"/>
              <a:t>날</a:t>
            </a:r>
            <a:endParaRPr lang="en-US" altLang="ko-KR" sz="2600" dirty="0" smtClean="0"/>
          </a:p>
          <a:p>
            <a:pPr marL="109728" indent="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</a:t>
            </a:r>
            <a:r>
              <a:rPr lang="ko-KR" altLang="en-US" sz="2600" dirty="0" smtClean="0"/>
              <a:t>역사의 종말이 아닌</a:t>
            </a:r>
            <a:r>
              <a:rPr lang="en-US" altLang="ko-KR" sz="2600" dirty="0"/>
              <a:t> </a:t>
            </a:r>
            <a:r>
              <a:rPr lang="ko-KR" altLang="en-US" sz="2600" dirty="0" smtClean="0"/>
              <a:t>하나님의 </a:t>
            </a:r>
            <a:r>
              <a:rPr lang="ko-KR" altLang="en-US" sz="2600" dirty="0"/>
              <a:t>역사가 완성되는 날로서 그 동안 혼란했던 격동의 세계가 </a:t>
            </a:r>
            <a:endParaRPr lang="en-US" altLang="ko-KR" sz="2600" dirty="0" smtClean="0"/>
          </a:p>
          <a:p>
            <a:pPr marL="109728" indent="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</a:t>
            </a:r>
            <a:r>
              <a:rPr lang="ko-KR" altLang="en-US" sz="2600" dirty="0" smtClean="0"/>
              <a:t>종말을 </a:t>
            </a:r>
            <a:r>
              <a:rPr lang="ko-KR" altLang="en-US" sz="2600" dirty="0"/>
              <a:t>고하고 </a:t>
            </a:r>
            <a:r>
              <a:rPr lang="ko-KR" altLang="en-US" sz="2600" dirty="0" smtClean="0"/>
              <a:t>  멸망하지 아니할 영원한  평화가 </a:t>
            </a:r>
            <a:r>
              <a:rPr lang="ko-KR" altLang="en-US" sz="2600" dirty="0"/>
              <a:t>시작되는 날이다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6293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altLang="ko-KR" sz="2700" b="1" dirty="0">
                <a:latin typeface="HY강B" panose="02030600000101010101" pitchFamily="18" charset="-127"/>
                <a:ea typeface="HY강B" panose="02030600000101010101" pitchFamily="18" charset="-127"/>
              </a:rPr>
              <a:t>2) </a:t>
            </a:r>
            <a:r>
              <a:rPr lang="ko-KR" altLang="en-US" sz="2700" b="1" dirty="0">
                <a:latin typeface="HY강B" panose="02030600000101010101" pitchFamily="18" charset="-127"/>
                <a:ea typeface="HY강B" panose="02030600000101010101" pitchFamily="18" charset="-127"/>
              </a:rPr>
              <a:t>환상에 대한 해석</a:t>
            </a:r>
            <a:r>
              <a:rPr lang="en-US" altLang="ko-KR" sz="2700" b="1" dirty="0">
                <a:latin typeface="HY강B" panose="02030600000101010101" pitchFamily="18" charset="-127"/>
                <a:ea typeface="HY강B" panose="02030600000101010101" pitchFamily="18" charset="-127"/>
              </a:rPr>
              <a:t>(7:15-28)</a:t>
            </a:r>
            <a:r>
              <a:rPr lang="en-US" altLang="ko-KR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4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r>
              <a:rPr lang="en-US" altLang="ko-KR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(1) </a:t>
            </a:r>
            <a:r>
              <a:rPr lang="ko-KR" altLang="en-US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환상의 해석자를 찾는 </a:t>
            </a:r>
            <a:r>
              <a:rPr lang="ko-KR" altLang="en-US" sz="2400" b="1" dirty="0" err="1">
                <a:latin typeface="HY강B" panose="02030600000101010101" pitchFamily="18" charset="-127"/>
                <a:ea typeface="HY강B" panose="02030600000101010101" pitchFamily="18" charset="-127"/>
              </a:rPr>
              <a:t>다니엘</a:t>
            </a:r>
            <a:r>
              <a:rPr lang="en-US" altLang="ko-KR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(15-16)</a:t>
            </a:r>
            <a:endParaRPr lang="ko-KR" altLang="en-US" sz="24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altLang="ko-KR" sz="2400" dirty="0"/>
          </a:p>
          <a:p>
            <a:pPr marL="109728" indent="0" algn="ctr">
              <a:buNone/>
            </a:pPr>
            <a:r>
              <a:rPr lang="en-US" altLang="ko-KR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나 </a:t>
            </a:r>
            <a:r>
              <a:rPr lang="ko-KR" altLang="en-US" sz="2000" b="1" dirty="0" err="1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다니엘이</a:t>
            </a:r>
            <a:r>
              <a:rPr lang="ko-KR" altLang="en-US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중심에 근심하며 내 머리 속의 환상이 나를 번민하게 </a:t>
            </a:r>
            <a:endParaRPr lang="en-US" altLang="ko-KR" sz="2000" b="1" dirty="0" smtClean="0">
              <a:solidFill>
                <a:schemeClr val="tx2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 algn="ctr">
              <a:buNone/>
            </a:pPr>
            <a:r>
              <a:rPr lang="ko-KR" altLang="en-US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한지라 </a:t>
            </a:r>
            <a:r>
              <a:rPr lang="ko-KR" altLang="en-US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내가 그 곁에 모셔 선 자들 중 하나에게 나아가서 이 모든 일의 </a:t>
            </a:r>
            <a:endParaRPr lang="en-US" altLang="ko-KR" sz="2000" b="1" dirty="0" smtClean="0">
              <a:solidFill>
                <a:schemeClr val="tx2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 algn="ctr">
              <a:buNone/>
            </a:pPr>
            <a:r>
              <a:rPr lang="ko-KR" altLang="en-US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진상을 </a:t>
            </a:r>
            <a:r>
              <a:rPr lang="ko-KR" altLang="en-US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물으매 그가 내게 </a:t>
            </a:r>
            <a:r>
              <a:rPr lang="ko-KR" altLang="en-US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말하여 </a:t>
            </a:r>
            <a:r>
              <a:rPr lang="ko-KR" altLang="en-US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그 일의 해석을 알려 주며 </a:t>
            </a:r>
            <a:r>
              <a:rPr lang="ko-KR" altLang="en-US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이르되</a:t>
            </a:r>
            <a:r>
              <a:rPr lang="en-US" altLang="ko-KR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”</a:t>
            </a:r>
            <a:endParaRPr lang="en-US" altLang="ko-KR" sz="2000" b="1" dirty="0" smtClean="0">
              <a:solidFill>
                <a:schemeClr val="tx2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 algn="ctr">
              <a:buNone/>
            </a:pPr>
            <a:endParaRPr lang="en-US" altLang="ko-KR" sz="20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>
              <a:buNone/>
            </a:pPr>
            <a:r>
              <a:rPr lang="en-US" altLang="ko-KR" sz="1600" dirty="0" smtClean="0">
                <a:latin typeface="+mj-ea"/>
                <a:ea typeface="+mj-ea"/>
              </a:rPr>
              <a:t>✔ </a:t>
            </a:r>
            <a:r>
              <a:rPr lang="ko-KR" altLang="en-US" sz="1600" dirty="0" smtClean="0">
                <a:latin typeface="+mj-ea"/>
                <a:ea typeface="+mj-ea"/>
              </a:rPr>
              <a:t>꿈의 </a:t>
            </a:r>
            <a:r>
              <a:rPr lang="ko-KR" altLang="en-US" sz="1600" dirty="0">
                <a:latin typeface="+mj-ea"/>
                <a:ea typeface="+mj-ea"/>
              </a:rPr>
              <a:t>해석자에서 환상을 보는 자로서 </a:t>
            </a:r>
            <a:r>
              <a:rPr lang="ko-KR" altLang="en-US" sz="1600" dirty="0" err="1">
                <a:latin typeface="+mj-ea"/>
                <a:ea typeface="+mj-ea"/>
              </a:rPr>
              <a:t>다니엘의</a:t>
            </a:r>
            <a:r>
              <a:rPr lang="ko-KR" altLang="en-US" sz="1600" dirty="0">
                <a:latin typeface="+mj-ea"/>
                <a:ea typeface="+mj-ea"/>
              </a:rPr>
              <a:t> 역할이 바뀐 </a:t>
            </a:r>
            <a:r>
              <a:rPr lang="ko-KR" altLang="en-US" sz="1600" dirty="0" smtClean="0">
                <a:latin typeface="+mj-ea"/>
                <a:ea typeface="+mj-ea"/>
              </a:rPr>
              <a:t>것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600" dirty="0" smtClean="0">
                <a:latin typeface="+mj-ea"/>
                <a:ea typeface="+mj-ea"/>
              </a:rPr>
              <a:t>      </a:t>
            </a:r>
            <a:r>
              <a:rPr lang="en-US" altLang="ko-KR" sz="1600" dirty="0" smtClean="0">
                <a:latin typeface="+mj-ea"/>
                <a:ea typeface="+mj-ea"/>
              </a:rPr>
              <a:t>-</a:t>
            </a:r>
            <a:r>
              <a:rPr lang="ko-KR" altLang="en-US" sz="1600" dirty="0" smtClean="0">
                <a:latin typeface="+mj-ea"/>
                <a:ea typeface="+mj-ea"/>
              </a:rPr>
              <a:t> 환상을 </a:t>
            </a:r>
            <a:r>
              <a:rPr lang="ko-KR" altLang="en-US" sz="1600" dirty="0">
                <a:latin typeface="+mj-ea"/>
                <a:ea typeface="+mj-ea"/>
              </a:rPr>
              <a:t>해석할 수 있는 어떤 다른 존재의 도움을 필요로 함</a:t>
            </a:r>
          </a:p>
          <a:p>
            <a:pPr marL="109728" indent="0">
              <a:buNone/>
            </a:pPr>
            <a:r>
              <a:rPr lang="en-US" altLang="ko-KR" sz="1600" dirty="0" smtClean="0">
                <a:latin typeface="+mj-ea"/>
                <a:ea typeface="+mj-ea"/>
              </a:rPr>
              <a:t>      - </a:t>
            </a:r>
            <a:r>
              <a:rPr lang="ko-KR" altLang="en-US" sz="1600" dirty="0" smtClean="0">
                <a:latin typeface="+mj-ea"/>
                <a:ea typeface="+mj-ea"/>
              </a:rPr>
              <a:t>환상의 해석자는 하늘에 있는 보좌 주변에 있는 자로 ☞ </a:t>
            </a:r>
            <a:r>
              <a:rPr lang="ko-KR" altLang="en-US" sz="1600" dirty="0" err="1" smtClean="0">
                <a:latin typeface="+mj-ea"/>
                <a:ea typeface="+mj-ea"/>
              </a:rPr>
              <a:t>가브리엘</a:t>
            </a:r>
            <a:r>
              <a:rPr lang="en-US" altLang="ko-KR" sz="1600" dirty="0" smtClean="0">
                <a:latin typeface="+mj-ea"/>
                <a:ea typeface="+mj-ea"/>
              </a:rPr>
              <a:t>(8:16, 9:21)</a:t>
            </a:r>
          </a:p>
          <a:p>
            <a:pPr marL="109728" indent="0">
              <a:buNone/>
            </a:pP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600" dirty="0" smtClean="0">
                <a:latin typeface="+mj-ea"/>
                <a:ea typeface="+mj-ea"/>
              </a:rPr>
              <a:t>✔ </a:t>
            </a:r>
            <a:r>
              <a:rPr lang="ko-KR" altLang="en-US" sz="1600" dirty="0" smtClean="0">
                <a:latin typeface="+mj-ea"/>
                <a:ea typeface="+mj-ea"/>
              </a:rPr>
              <a:t>천사는 환상의 해석자로서 중요한 역할을 감당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600" dirty="0" smtClean="0">
                <a:latin typeface="+mj-ea"/>
                <a:ea typeface="+mj-ea"/>
              </a:rPr>
              <a:t>      ☞ </a:t>
            </a:r>
            <a:r>
              <a:rPr lang="ko-KR" altLang="en-US" sz="1600" dirty="0">
                <a:latin typeface="+mj-ea"/>
                <a:ea typeface="+mj-ea"/>
              </a:rPr>
              <a:t>후기 묵시문학의 전형적인 </a:t>
            </a:r>
            <a:r>
              <a:rPr lang="ko-KR" altLang="en-US" sz="1600" dirty="0" smtClean="0">
                <a:latin typeface="+mj-ea"/>
                <a:ea typeface="+mj-ea"/>
              </a:rPr>
              <a:t>특징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en-US" altLang="ko-KR" sz="16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 smtClean="0"/>
              <a:t>. </a:t>
            </a:r>
            <a:endParaRPr lang="en-US" altLang="ko-KR" sz="2000" dirty="0"/>
          </a:p>
          <a:p>
            <a:pPr marL="109728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05998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(2) </a:t>
            </a:r>
            <a:r>
              <a:rPr lang="ko-KR" altLang="en-US" sz="28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네 짐승에 대한 해석</a:t>
            </a:r>
            <a:r>
              <a:rPr lang="en-US" altLang="ko-KR" sz="28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(17-28)</a:t>
            </a:r>
            <a:endParaRPr lang="ko-KR" altLang="en-US" sz="28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ctr">
              <a:lnSpc>
                <a:spcPct val="120000"/>
              </a:lnSpc>
              <a:buNone/>
            </a:pPr>
            <a:r>
              <a:rPr lang="en-US" altLang="ko-KR" sz="22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2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그 </a:t>
            </a:r>
            <a:r>
              <a:rPr lang="ko-KR" altLang="en-US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네 </a:t>
            </a:r>
            <a:r>
              <a:rPr lang="ko-KR" altLang="en-US" sz="22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큰 짐승은 세상에 일어날 네 왕이라 지극히 높으신 이의 성도들이 나라를 얻으리니 그 누림이 영원하고 영원하고 </a:t>
            </a:r>
            <a:r>
              <a:rPr lang="ko-KR" altLang="en-US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영원하리라</a:t>
            </a:r>
            <a:r>
              <a:rPr lang="en-US" altLang="ko-KR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”</a:t>
            </a:r>
            <a:r>
              <a:rPr lang="en-US" altLang="ko-KR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lang="en-US" altLang="ko-KR" sz="22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17-18)</a:t>
            </a:r>
          </a:p>
          <a:p>
            <a:pPr marL="109728" indent="0">
              <a:lnSpc>
                <a:spcPct val="120000"/>
              </a:lnSpc>
              <a:buNone/>
            </a:pPr>
            <a:endParaRPr lang="en-US" altLang="ko-KR" sz="2200" b="1" dirty="0" smtClean="0"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✔ 네 </a:t>
            </a:r>
            <a:r>
              <a:rPr lang="ko-KR" altLang="en-US" sz="2000" dirty="0">
                <a:latin typeface="+mj-ea"/>
                <a:ea typeface="+mj-ea"/>
              </a:rPr>
              <a:t>왕을 상징하는 큰 짐승은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</a:t>
            </a:r>
            <a:r>
              <a:rPr lang="ko-KR" altLang="en-US" sz="2000" dirty="0" smtClean="0">
                <a:latin typeface="+mj-ea"/>
                <a:ea typeface="+mj-ea"/>
              </a:rPr>
              <a:t>바다</a:t>
            </a:r>
            <a:r>
              <a:rPr lang="en-US" altLang="ko-KR" sz="2000" dirty="0">
                <a:latin typeface="+mj-ea"/>
                <a:ea typeface="+mj-ea"/>
              </a:rPr>
              <a:t>(3</a:t>
            </a:r>
            <a:r>
              <a:rPr lang="ko-KR" altLang="en-US" sz="2000" dirty="0">
                <a:latin typeface="+mj-ea"/>
                <a:ea typeface="+mj-ea"/>
              </a:rPr>
              <a:t>절</a:t>
            </a:r>
            <a:r>
              <a:rPr lang="en-US" altLang="ko-KR" sz="2000" dirty="0">
                <a:latin typeface="+mj-ea"/>
                <a:ea typeface="+mj-ea"/>
              </a:rPr>
              <a:t>)</a:t>
            </a:r>
            <a:r>
              <a:rPr lang="ko-KR" altLang="en-US" sz="2000" dirty="0">
                <a:latin typeface="+mj-ea"/>
                <a:ea typeface="+mj-ea"/>
              </a:rPr>
              <a:t>가 아닌 </a:t>
            </a:r>
            <a:r>
              <a:rPr lang="en-US" altLang="ko-KR" sz="2000" dirty="0">
                <a:latin typeface="+mj-ea"/>
                <a:ea typeface="+mj-ea"/>
              </a:rPr>
              <a:t>'</a:t>
            </a:r>
            <a:r>
              <a:rPr lang="ko-KR" altLang="en-US" sz="2000" dirty="0">
                <a:latin typeface="+mj-ea"/>
                <a:ea typeface="+mj-ea"/>
              </a:rPr>
              <a:t>세상에 일어날 것이다</a:t>
            </a:r>
            <a:r>
              <a:rPr lang="en-US" altLang="ko-KR" sz="2000" dirty="0">
                <a:latin typeface="+mj-ea"/>
                <a:ea typeface="+mj-ea"/>
              </a:rPr>
              <a:t>'</a:t>
            </a:r>
            <a:r>
              <a:rPr lang="ko-KR" altLang="en-US" sz="2000" dirty="0">
                <a:latin typeface="+mj-ea"/>
                <a:ea typeface="+mj-ea"/>
              </a:rPr>
              <a:t>로 해석</a:t>
            </a:r>
          </a:p>
          <a:p>
            <a:pPr marL="109728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☞'</a:t>
            </a:r>
            <a:r>
              <a:rPr lang="ko-KR" altLang="en-US" sz="2000" dirty="0">
                <a:latin typeface="+mj-ea"/>
                <a:ea typeface="+mj-ea"/>
              </a:rPr>
              <a:t>세상</a:t>
            </a:r>
            <a:r>
              <a:rPr lang="en-US" altLang="ko-KR" sz="2000" dirty="0">
                <a:latin typeface="+mj-ea"/>
                <a:ea typeface="+mj-ea"/>
              </a:rPr>
              <a:t>'</a:t>
            </a:r>
            <a:r>
              <a:rPr lang="ko-KR" altLang="en-US" sz="2000" dirty="0">
                <a:latin typeface="+mj-ea"/>
                <a:ea typeface="+mj-ea"/>
              </a:rPr>
              <a:t>을 </a:t>
            </a:r>
            <a:r>
              <a:rPr lang="en-US" altLang="ko-KR" sz="2000" dirty="0">
                <a:latin typeface="+mj-ea"/>
                <a:ea typeface="+mj-ea"/>
              </a:rPr>
              <a:t>'</a:t>
            </a:r>
            <a:r>
              <a:rPr lang="ko-KR" altLang="en-US" sz="2000" dirty="0">
                <a:latin typeface="+mj-ea"/>
                <a:ea typeface="+mj-ea"/>
              </a:rPr>
              <a:t>하늘</a:t>
            </a:r>
            <a:r>
              <a:rPr lang="en-US" altLang="ko-KR" sz="2000" dirty="0">
                <a:latin typeface="+mj-ea"/>
                <a:ea typeface="+mj-ea"/>
              </a:rPr>
              <a:t>'</a:t>
            </a:r>
            <a:r>
              <a:rPr lang="ko-KR" altLang="en-US" sz="2000" dirty="0">
                <a:latin typeface="+mj-ea"/>
                <a:ea typeface="+mj-ea"/>
              </a:rPr>
              <a:t>과 대조적인 </a:t>
            </a:r>
            <a:r>
              <a:rPr lang="ko-KR" altLang="en-US" sz="2000" dirty="0" smtClean="0">
                <a:latin typeface="+mj-ea"/>
                <a:ea typeface="+mj-ea"/>
              </a:rPr>
              <a:t>단어로 생각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      3</a:t>
            </a:r>
            <a:r>
              <a:rPr lang="ko-KR" altLang="en-US" sz="2000" dirty="0">
                <a:latin typeface="+mj-ea"/>
                <a:ea typeface="+mj-ea"/>
              </a:rPr>
              <a:t>절의 </a:t>
            </a:r>
            <a:r>
              <a:rPr lang="en-US" altLang="ko-KR" sz="2000" dirty="0">
                <a:latin typeface="+mj-ea"/>
                <a:ea typeface="+mj-ea"/>
              </a:rPr>
              <a:t>'</a:t>
            </a:r>
            <a:r>
              <a:rPr lang="ko-KR" altLang="en-US" sz="2000" dirty="0">
                <a:latin typeface="+mj-ea"/>
                <a:ea typeface="+mj-ea"/>
              </a:rPr>
              <a:t>바다</a:t>
            </a:r>
            <a:r>
              <a:rPr lang="en-US" altLang="ko-KR" sz="2000" dirty="0">
                <a:latin typeface="+mj-ea"/>
                <a:ea typeface="+mj-ea"/>
              </a:rPr>
              <a:t>'</a:t>
            </a:r>
            <a:r>
              <a:rPr lang="ko-KR" altLang="en-US" sz="2000" dirty="0">
                <a:latin typeface="+mj-ea"/>
                <a:ea typeface="+mj-ea"/>
              </a:rPr>
              <a:t>에 대한 상징적인 표현으로 </a:t>
            </a:r>
            <a:r>
              <a:rPr lang="ko-KR" altLang="en-US" sz="2000" dirty="0" smtClean="0">
                <a:latin typeface="+mj-ea"/>
                <a:ea typeface="+mj-ea"/>
              </a:rPr>
              <a:t>이해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✔ 지극히 </a:t>
            </a:r>
            <a:r>
              <a:rPr lang="ko-KR" altLang="en-US" sz="2000" dirty="0">
                <a:latin typeface="+mj-ea"/>
                <a:ea typeface="+mj-ea"/>
              </a:rPr>
              <a:t>높으신 자의 성도들이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</a:t>
            </a:r>
            <a:r>
              <a:rPr lang="ko-KR" altLang="en-US" sz="2000" dirty="0" smtClean="0">
                <a:latin typeface="+mj-ea"/>
                <a:ea typeface="+mj-ea"/>
              </a:rPr>
              <a:t>하나님의 </a:t>
            </a:r>
            <a:r>
              <a:rPr lang="ko-KR" altLang="en-US" sz="2000" dirty="0">
                <a:latin typeface="+mj-ea"/>
                <a:ea typeface="+mj-ea"/>
              </a:rPr>
              <a:t>영원한 왕권의 수령자가 될 것임을 </a:t>
            </a:r>
            <a:r>
              <a:rPr lang="ko-KR" altLang="en-US" sz="2000" dirty="0" smtClean="0">
                <a:latin typeface="+mj-ea"/>
                <a:ea typeface="+mj-ea"/>
              </a:rPr>
              <a:t>강조</a:t>
            </a:r>
            <a:endParaRPr lang="en-US" altLang="ko-KR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       성도들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유대인들 </a:t>
            </a:r>
            <a:r>
              <a:rPr lang="ko-KR" altLang="en-US" sz="2000" dirty="0" smtClean="0">
                <a:latin typeface="+mj-ea"/>
                <a:ea typeface="+mj-ea"/>
              </a:rPr>
              <a:t>중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모진 </a:t>
            </a:r>
            <a:r>
              <a:rPr lang="ko-KR" altLang="en-US" sz="2000" dirty="0">
                <a:latin typeface="+mj-ea"/>
                <a:ea typeface="+mj-ea"/>
              </a:rPr>
              <a:t>박해를 이겨 낸 신실한 </a:t>
            </a:r>
            <a:r>
              <a:rPr lang="ko-KR" altLang="en-US" sz="2000" dirty="0" smtClean="0">
                <a:latin typeface="+mj-ea"/>
                <a:ea typeface="+mj-ea"/>
              </a:rPr>
              <a:t>사람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           </a:t>
            </a:r>
            <a:r>
              <a:rPr lang="ko-KR" altLang="en-US" sz="2000" dirty="0" smtClean="0">
                <a:latin typeface="+mj-ea"/>
                <a:ea typeface="+mj-ea"/>
              </a:rPr>
              <a:t>세상에 </a:t>
            </a:r>
            <a:r>
              <a:rPr lang="ko-KR" altLang="en-US" sz="2000" dirty="0">
                <a:latin typeface="+mj-ea"/>
                <a:ea typeface="+mj-ea"/>
              </a:rPr>
              <a:t>일어날 네 제국에 대항하여 하나님의 왕국을 </a:t>
            </a:r>
            <a:r>
              <a:rPr lang="ko-KR" altLang="en-US" sz="2000" dirty="0" smtClean="0">
                <a:latin typeface="+mj-ea"/>
                <a:ea typeface="+mj-ea"/>
              </a:rPr>
              <a:t>영원히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                  </a:t>
            </a:r>
            <a:r>
              <a:rPr lang="ko-KR" altLang="en-US" sz="2000" dirty="0" smtClean="0">
                <a:latin typeface="+mj-ea"/>
                <a:ea typeface="+mj-ea"/>
              </a:rPr>
              <a:t>유지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하나님의 구속사적 계시를 완성시킬 것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526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endParaRPr lang="ko-KR" altLang="en-US" sz="2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이에 내가 넷째 짐승에 관하여 확실히 알고자 하였으니 곧 그것은 </a:t>
            </a:r>
            <a:endParaRPr lang="en-US" altLang="ko-KR" sz="2000" b="1" dirty="0" smtClean="0">
              <a:solidFill>
                <a:schemeClr val="tx2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>
              <a:buNone/>
            </a:pPr>
            <a:r>
              <a:rPr lang="ko-KR" altLang="en-US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모든 </a:t>
            </a:r>
            <a:r>
              <a:rPr lang="ko-KR" altLang="en-US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짐승과 달라서 </a:t>
            </a:r>
            <a:r>
              <a:rPr lang="ko-KR" altLang="en-US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심</a:t>
            </a:r>
            <a:r>
              <a:rPr lang="ko-KR" altLang="en-US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히</a:t>
            </a:r>
            <a:r>
              <a:rPr lang="ko-KR" altLang="en-US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r>
              <a:rPr lang="ko-KR" altLang="en-US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무섭더라 그 이는 쇠요 그 발톱은 놋이니 먹고 부서뜨리고 나머지는 발로 밟았으며 또 그것의 머리에는 열 뿔이 있고 그 외에 또 다른 뿔이 나오매 세 뿔이 그 앞에서 빠졌으며 그 뿔에는 </a:t>
            </a:r>
            <a:endParaRPr lang="en-US" altLang="ko-KR" sz="2000" b="1" dirty="0" smtClean="0">
              <a:solidFill>
                <a:schemeClr val="tx2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>
              <a:buNone/>
            </a:pPr>
            <a:r>
              <a:rPr lang="ko-KR" altLang="en-US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눈도 </a:t>
            </a:r>
            <a:r>
              <a:rPr lang="ko-KR" altLang="en-US" sz="2000" b="1" dirty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있고 큰 말을 하는 입도 있고 그 모양이 그의 동류보다 커 </a:t>
            </a:r>
            <a:r>
              <a:rPr lang="ko-KR" altLang="en-US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보이더라</a:t>
            </a:r>
            <a:r>
              <a:rPr lang="en-US" altLang="ko-KR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”</a:t>
            </a:r>
            <a:endParaRPr lang="en-US" altLang="ko-KR" sz="2000" b="1" dirty="0" smtClean="0">
              <a:solidFill>
                <a:schemeClr val="tx2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>
              <a:buNone/>
            </a:pPr>
            <a:r>
              <a:rPr lang="en-US" altLang="ko-KR" sz="2000" b="1" dirty="0" smtClean="0">
                <a:solidFill>
                  <a:schemeClr val="tx2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(19-20)</a:t>
            </a:r>
          </a:p>
          <a:p>
            <a:pPr marL="109728" indent="0">
              <a:buNone/>
            </a:pPr>
            <a:endParaRPr lang="en-US" altLang="ko-KR" sz="2000" dirty="0"/>
          </a:p>
          <a:p>
            <a:pPr marL="109728" indent="0">
              <a:buNone/>
            </a:pPr>
            <a:r>
              <a:rPr lang="en-US" altLang="ko-KR" sz="1800" dirty="0" smtClean="0"/>
              <a:t>7-8</a:t>
            </a:r>
            <a:r>
              <a:rPr lang="ko-KR" altLang="en-US" sz="1800" dirty="0" smtClean="0"/>
              <a:t>절에서 언급한 네 번째 짐승의 외적인 묘사를 다시 한번 반복</a:t>
            </a:r>
            <a:endParaRPr lang="en-US" altLang="ko-KR" sz="1800" dirty="0" smtClean="0"/>
          </a:p>
          <a:p>
            <a:pPr marL="109728" indent="0">
              <a:buNone/>
            </a:pPr>
            <a:endParaRPr lang="ko-K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39281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“</a:t>
            </a:r>
            <a:r>
              <a:rPr lang="ko-KR" altLang="en-US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내가 </a:t>
            </a:r>
            <a:r>
              <a:rPr lang="ko-KR" altLang="en-US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본즉 이 뿔이 성도들과 더불어 싸워 그들에게 이겼더니</a:t>
            </a:r>
            <a:r>
              <a:rPr lang="en-US" altLang="ko-KR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(21) </a:t>
            </a:r>
            <a:r>
              <a:rPr lang="en-US" altLang="ko-KR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옛적부터 </a:t>
            </a:r>
            <a:r>
              <a:rPr lang="ko-KR" altLang="en-US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항상 계신 이가 와서 지극히 높으신 이의 성도들을 위하여 원한을 풀어 </a:t>
            </a:r>
            <a:r>
              <a:rPr lang="ko-KR" altLang="en-US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주셨고  </a:t>
            </a:r>
            <a:r>
              <a:rPr lang="ko-KR" altLang="en-US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때가 이르매 성도들이 나라를 </a:t>
            </a:r>
            <a:r>
              <a:rPr lang="ko-KR" altLang="en-US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얻었더라</a:t>
            </a:r>
            <a:r>
              <a:rPr lang="en-US" altLang="ko-KR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</a:t>
            </a:r>
            <a:r>
              <a:rPr lang="en-US" altLang="ko-KR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(22)</a:t>
            </a:r>
            <a:endParaRPr lang="ko-KR" altLang="en-US" sz="22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en-US" altLang="ko-KR" sz="1900" dirty="0" smtClean="0"/>
          </a:p>
          <a:p>
            <a:pPr marL="109728" indent="0">
              <a:buNone/>
            </a:pPr>
            <a:r>
              <a:rPr lang="ko-KR" altLang="en-US" sz="1900" dirty="0" smtClean="0"/>
              <a:t>✔ 네 번째 짐승과 관련된 역사적 사건의 암시</a:t>
            </a:r>
            <a:endParaRPr lang="en-US" altLang="ko-KR" sz="1900" dirty="0" smtClean="0"/>
          </a:p>
          <a:p>
            <a:pPr marL="109728" indent="0">
              <a:buNone/>
            </a:pPr>
            <a:endParaRPr lang="en-US" altLang="ko-KR" sz="1900" dirty="0" smtClean="0"/>
          </a:p>
          <a:p>
            <a:pPr marL="109728" indent="0">
              <a:buNone/>
            </a:pPr>
            <a:r>
              <a:rPr lang="ko-KR" altLang="en-US" sz="1900" dirty="0" smtClean="0"/>
              <a:t>✔ </a:t>
            </a:r>
            <a:r>
              <a:rPr lang="en-US" altLang="ko-KR" sz="1900" dirty="0" smtClean="0"/>
              <a:t>‘</a:t>
            </a:r>
            <a:r>
              <a:rPr lang="ko-KR" altLang="en-US" sz="1900" dirty="0" smtClean="0"/>
              <a:t>내가 본즉 </a:t>
            </a:r>
            <a:r>
              <a:rPr lang="en-US" altLang="ko-KR" sz="1900" dirty="0" smtClean="0"/>
              <a:t>’</a:t>
            </a:r>
            <a:r>
              <a:rPr lang="ko-KR" altLang="en-US" sz="1900" dirty="0" smtClean="0"/>
              <a:t> </a:t>
            </a:r>
            <a:r>
              <a:rPr lang="he-IL" altLang="ko-KR" sz="1900" dirty="0"/>
              <a:t>חזה הןית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 </a:t>
            </a:r>
            <a:r>
              <a:rPr lang="ko-KR" altLang="en-US" sz="1900" dirty="0" smtClean="0"/>
              <a:t>새로운 </a:t>
            </a:r>
            <a:r>
              <a:rPr lang="ko-KR" altLang="en-US" sz="1900" dirty="0"/>
              <a:t>환상의 시작</a:t>
            </a:r>
          </a:p>
          <a:p>
            <a:pPr marL="109728" indent="0">
              <a:buNone/>
            </a:pPr>
            <a:r>
              <a:rPr lang="en-US" altLang="ko-KR" sz="1900" dirty="0" smtClean="0"/>
              <a:t>    </a:t>
            </a:r>
            <a:r>
              <a:rPr lang="ko-KR" altLang="en-US" sz="1800" dirty="0" smtClean="0"/>
              <a:t>다른 열 개의 </a:t>
            </a:r>
            <a:r>
              <a:rPr lang="ko-KR" altLang="en-US" sz="1800" dirty="0"/>
              <a:t>뿔들보다 훨씬 더 강한 뿔이 </a:t>
            </a:r>
            <a:r>
              <a:rPr lang="en-US" altLang="ko-KR" sz="1800" dirty="0"/>
              <a:t>'</a:t>
            </a:r>
            <a:r>
              <a:rPr lang="ko-KR" altLang="en-US" sz="1800" dirty="0"/>
              <a:t>성도들로 더불어 싸워 이기는</a:t>
            </a:r>
            <a:r>
              <a:rPr lang="en-US" altLang="ko-KR" sz="1800" dirty="0"/>
              <a:t>' </a:t>
            </a:r>
            <a:r>
              <a:rPr lang="ko-KR" altLang="en-US" sz="1800" dirty="0"/>
              <a:t>환상</a:t>
            </a:r>
          </a:p>
          <a:p>
            <a:pPr marL="109728" indent="0">
              <a:buNone/>
            </a:pPr>
            <a:r>
              <a:rPr lang="en-US" altLang="ko-KR" sz="1900" dirty="0" smtClean="0">
                <a:latin typeface="맑은 고딕"/>
                <a:ea typeface="맑은 고딕"/>
              </a:rPr>
              <a:t>☞ </a:t>
            </a:r>
            <a:r>
              <a:rPr lang="ko-KR" altLang="en-US" sz="1900" dirty="0" smtClean="0"/>
              <a:t>하나님의 </a:t>
            </a:r>
            <a:r>
              <a:rPr lang="ko-KR" altLang="en-US" sz="1900" dirty="0"/>
              <a:t>백성들의 고난과 박해가 이미 시작되었음을 </a:t>
            </a:r>
            <a:r>
              <a:rPr lang="ko-KR" altLang="en-US" sz="1900" dirty="0" smtClean="0"/>
              <a:t>강조</a:t>
            </a:r>
            <a:endParaRPr lang="en-US" altLang="ko-KR" sz="1900" dirty="0" smtClean="0"/>
          </a:p>
          <a:p>
            <a:pPr marL="109728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</a:t>
            </a:r>
            <a:r>
              <a:rPr lang="ko-KR" altLang="en-US" sz="1900" dirty="0" smtClean="0"/>
              <a:t> </a:t>
            </a:r>
            <a:r>
              <a:rPr lang="ko-KR" altLang="en-US" sz="1900" dirty="0"/>
              <a:t>역사적으로 </a:t>
            </a:r>
            <a:r>
              <a:rPr lang="ko-KR" altLang="en-US" sz="1900" dirty="0" err="1" smtClean="0"/>
              <a:t>안티오커스</a:t>
            </a:r>
            <a:r>
              <a:rPr lang="ko-KR" altLang="en-US" sz="1900" dirty="0" smtClean="0"/>
              <a:t> </a:t>
            </a:r>
            <a:r>
              <a:rPr lang="en-US" altLang="ko-KR" sz="1900" dirty="0"/>
              <a:t>4</a:t>
            </a:r>
            <a:r>
              <a:rPr lang="ko-KR" altLang="en-US" sz="1900" dirty="0"/>
              <a:t>세가 유대인들과 싸워 </a:t>
            </a:r>
            <a:r>
              <a:rPr lang="ko-KR" altLang="en-US" sz="1900" dirty="0" smtClean="0"/>
              <a:t>이긴 사건</a:t>
            </a:r>
            <a:endParaRPr lang="en-US" altLang="ko-KR" sz="1900" dirty="0"/>
          </a:p>
          <a:p>
            <a:pPr marL="109728" indent="0">
              <a:buNone/>
            </a:pPr>
            <a:endParaRPr lang="en-US" altLang="ko-KR" sz="1900" dirty="0"/>
          </a:p>
          <a:p>
            <a:pPr marL="109728" indent="0">
              <a:buNone/>
            </a:pPr>
            <a:r>
              <a:rPr lang="ko-KR" altLang="en-US" sz="1900" dirty="0" smtClean="0"/>
              <a:t>✔ 싸움에 </a:t>
            </a:r>
            <a:r>
              <a:rPr lang="ko-KR" altLang="en-US" sz="1900" dirty="0"/>
              <a:t>직접 개입 하시는 </a:t>
            </a:r>
            <a:r>
              <a:rPr lang="en-US" altLang="ko-KR" sz="1900" dirty="0"/>
              <a:t>"</a:t>
            </a:r>
            <a:r>
              <a:rPr lang="ko-KR" altLang="en-US" sz="1900" dirty="0"/>
              <a:t>옛적부터 계신 이</a:t>
            </a:r>
            <a:r>
              <a:rPr lang="en-US" altLang="ko-KR" sz="1900" dirty="0"/>
              <a:t>"</a:t>
            </a:r>
          </a:p>
          <a:p>
            <a:pPr marL="109728" indent="0">
              <a:buNone/>
            </a:pPr>
            <a:r>
              <a:rPr lang="en-US" altLang="ko-KR" sz="1900" dirty="0" smtClean="0"/>
              <a:t> ‘</a:t>
            </a:r>
            <a:r>
              <a:rPr lang="ko-KR" altLang="en-US" sz="1900" dirty="0" smtClean="0"/>
              <a:t>원한을 풀어주셨고</a:t>
            </a:r>
            <a:r>
              <a:rPr lang="en-US" altLang="ko-KR" sz="1900" dirty="0" smtClean="0"/>
              <a:t>’ </a:t>
            </a:r>
            <a:r>
              <a:rPr lang="he-IL" altLang="ko-KR" sz="1900" dirty="0"/>
              <a:t>דינא יהב</a:t>
            </a:r>
            <a:r>
              <a:rPr lang="en-US" altLang="ko-KR" sz="1900" dirty="0" smtClean="0"/>
              <a:t> </a:t>
            </a:r>
            <a:r>
              <a:rPr lang="en-US" altLang="ko-KR" sz="1900" dirty="0"/>
              <a:t>: '</a:t>
            </a:r>
            <a:r>
              <a:rPr lang="ko-KR" altLang="en-US" sz="1900" dirty="0"/>
              <a:t>올바르게 재판하셨다</a:t>
            </a:r>
            <a:r>
              <a:rPr lang="en-US" altLang="ko-KR" sz="1900" dirty="0"/>
              <a:t>' </a:t>
            </a:r>
            <a:endParaRPr lang="en-US" altLang="ko-KR" sz="1900" dirty="0" smtClean="0"/>
          </a:p>
          <a:p>
            <a:pPr marL="109728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                                                        </a:t>
            </a:r>
            <a:r>
              <a:rPr lang="ko-KR" altLang="en-US" sz="1900" dirty="0" smtClean="0"/>
              <a:t>악인에 </a:t>
            </a:r>
            <a:r>
              <a:rPr lang="ko-KR" altLang="en-US" sz="1900" dirty="0"/>
              <a:t>대한 심판과 의임에 대한 상급을 </a:t>
            </a:r>
            <a:r>
              <a:rPr lang="ko-KR" altLang="en-US" sz="1900" dirty="0" smtClean="0"/>
              <a:t>내포</a:t>
            </a:r>
            <a:r>
              <a:rPr lang="en-US" altLang="ko-KR" sz="1900" dirty="0" smtClean="0"/>
              <a:t>. </a:t>
            </a:r>
            <a:endParaRPr lang="en-US" altLang="ko-KR" sz="1900" dirty="0"/>
          </a:p>
          <a:p>
            <a:pPr marL="109728" indent="0">
              <a:buNone/>
            </a:pPr>
            <a:r>
              <a:rPr lang="en-US" altLang="ko-KR" sz="1900" dirty="0" smtClean="0"/>
              <a:t>   </a:t>
            </a:r>
            <a:r>
              <a:rPr lang="ko-KR" altLang="en-US" sz="1900" dirty="0" smtClean="0"/>
              <a:t>작은 </a:t>
            </a:r>
            <a:r>
              <a:rPr lang="ko-KR" altLang="en-US" sz="1900" dirty="0"/>
              <a:t>뿔의 </a:t>
            </a:r>
            <a:r>
              <a:rPr lang="ko-KR" altLang="en-US" sz="1900" dirty="0" smtClean="0"/>
              <a:t>승리</a:t>
            </a:r>
            <a:r>
              <a:rPr lang="en-US" altLang="ko-KR" sz="1900" dirty="0" smtClean="0"/>
              <a:t>(21)</a:t>
            </a:r>
            <a:r>
              <a:rPr lang="ko-KR" altLang="en-US" sz="1900" dirty="0" smtClean="0"/>
              <a:t>는 </a:t>
            </a:r>
            <a:r>
              <a:rPr lang="ko-KR" altLang="en-US" sz="1900" dirty="0"/>
              <a:t>영원히 지속되지 않고 일시적일 뿐이며 </a:t>
            </a:r>
            <a:r>
              <a:rPr lang="ko-KR" altLang="en-US" sz="1900" dirty="0" smtClean="0"/>
              <a:t>결국 </a:t>
            </a:r>
            <a:r>
              <a:rPr lang="ko-KR" altLang="en-US" sz="1900" dirty="0"/>
              <a:t>작은 </a:t>
            </a:r>
            <a:endParaRPr lang="en-US" altLang="ko-KR" sz="1900" dirty="0" smtClean="0"/>
          </a:p>
          <a:p>
            <a:pPr marL="109728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</a:t>
            </a:r>
            <a:r>
              <a:rPr lang="ko-KR" altLang="en-US" sz="1900" dirty="0" smtClean="0"/>
              <a:t>뿔의 </a:t>
            </a:r>
            <a:r>
              <a:rPr lang="ko-KR" altLang="en-US" sz="1900" dirty="0"/>
              <a:t>세력이 </a:t>
            </a:r>
            <a:r>
              <a:rPr lang="en-US" altLang="ko-KR" sz="1900" dirty="0" smtClean="0"/>
              <a:t>＇</a:t>
            </a:r>
            <a:r>
              <a:rPr lang="ko-KR" altLang="en-US" sz="1900" dirty="0" smtClean="0"/>
              <a:t>옛적부터 </a:t>
            </a:r>
            <a:r>
              <a:rPr lang="ko-KR" altLang="en-US" sz="1900" dirty="0"/>
              <a:t>계신 이</a:t>
            </a:r>
            <a:r>
              <a:rPr lang="en-US" altLang="ko-KR" sz="1900" dirty="0"/>
              <a:t>'</a:t>
            </a:r>
            <a:r>
              <a:rPr lang="ko-KR" altLang="en-US" sz="1900" dirty="0"/>
              <a:t>의 세력 앞에 굴복하게 될 것임을 </a:t>
            </a:r>
            <a:r>
              <a:rPr lang="ko-KR" altLang="en-US" sz="1900" dirty="0" smtClean="0"/>
              <a:t>의미</a:t>
            </a:r>
            <a:r>
              <a:rPr lang="en-US" altLang="ko-KR" sz="1900" dirty="0" smtClean="0"/>
              <a:t> </a:t>
            </a:r>
          </a:p>
          <a:p>
            <a:pPr marL="109728" indent="0">
              <a:buNone/>
            </a:pPr>
            <a:endParaRPr lang="en-US" altLang="ko-KR" sz="1900" dirty="0"/>
          </a:p>
          <a:p>
            <a:pPr marL="109728" indent="0">
              <a:buNone/>
            </a:pPr>
            <a:r>
              <a:rPr lang="ko-KR" altLang="en-US" sz="2000" dirty="0" smtClean="0"/>
              <a:t>✔ 때가 이르매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역사는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옛적부터 계신 이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의 뜻과 계획에 따라 </a:t>
            </a:r>
            <a:endParaRPr lang="en-US" altLang="ko-KR" sz="2000" dirty="0" smtClean="0"/>
          </a:p>
          <a:p>
            <a:pPr marL="109728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                        </a:t>
            </a:r>
            <a:r>
              <a:rPr lang="ko-KR" altLang="en-US" sz="2000" dirty="0" smtClean="0"/>
              <a:t>움직여지고 있음을 선포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1018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모신 자가 이처럼 이르되 넷째 짐승은 곧 땅의 넷째 나라인데 이는 다른 나라들과는 달라서 온 천하를 삼키고 밟아 부서뜨릴 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것이며</a:t>
            </a:r>
            <a: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(23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)</a:t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그 열 뿔은 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그 나라에서 일어날 열 왕이요 그 후에 또 하나가 일어나리리 그는 먼저 있던 자들과 다르고 또 세 왕을 복종시킬 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것이며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“(24)</a:t>
            </a:r>
            <a: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endParaRPr lang="ko-KR" altLang="en-US" sz="20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endParaRPr lang="en-US" altLang="ko-KR" dirty="0" smtClean="0"/>
          </a:p>
          <a:p>
            <a:pPr marL="109728" indent="0">
              <a:buNone/>
            </a:pPr>
            <a:r>
              <a:rPr lang="ko-KR" altLang="en-US" dirty="0" smtClean="0"/>
              <a:t>✔ 환상의 </a:t>
            </a:r>
            <a:r>
              <a:rPr lang="ko-KR" altLang="en-US" dirty="0"/>
              <a:t>해석자인 천사의 </a:t>
            </a:r>
            <a:r>
              <a:rPr lang="ko-KR" altLang="en-US" dirty="0" smtClean="0"/>
              <a:t>해석</a:t>
            </a:r>
            <a:endParaRPr lang="en-US" altLang="ko-KR" dirty="0" smtClean="0"/>
          </a:p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r>
              <a:rPr lang="ko-KR" altLang="en-US" sz="2600" dirty="0" err="1" smtClean="0"/>
              <a:t>다니엘의</a:t>
            </a:r>
            <a:r>
              <a:rPr lang="ko-KR" altLang="en-US" sz="2600" dirty="0" smtClean="0"/>
              <a:t> </a:t>
            </a:r>
            <a:r>
              <a:rPr lang="en-US" altLang="ko-KR" sz="2600" dirty="0"/>
              <a:t>'</a:t>
            </a:r>
            <a:r>
              <a:rPr lang="ko-KR" altLang="en-US" sz="2600" dirty="0" smtClean="0"/>
              <a:t>봄</a:t>
            </a:r>
            <a:r>
              <a:rPr lang="en-US" altLang="ko-KR" sz="2600" dirty="0" smtClean="0"/>
              <a:t>＇</a:t>
            </a:r>
            <a:r>
              <a:rPr lang="ko-KR" altLang="en-US" sz="2600" dirty="0" smtClean="0"/>
              <a:t> →  </a:t>
            </a:r>
            <a:r>
              <a:rPr lang="en-US" altLang="ko-KR" sz="2600" dirty="0"/>
              <a:t>'</a:t>
            </a:r>
            <a:r>
              <a:rPr lang="ko-KR" altLang="en-US" sz="2600" dirty="0"/>
              <a:t>들음</a:t>
            </a:r>
            <a:r>
              <a:rPr lang="en-US" altLang="ko-KR" sz="2600" dirty="0"/>
              <a:t>'</a:t>
            </a:r>
            <a:r>
              <a:rPr lang="ko-KR" altLang="en-US" sz="2600" dirty="0"/>
              <a:t>을 통한 </a:t>
            </a:r>
            <a:r>
              <a:rPr lang="ko-KR" altLang="en-US" sz="2600" dirty="0" smtClean="0"/>
              <a:t>환상</a:t>
            </a:r>
            <a:endParaRPr lang="en-US" altLang="ko-KR" sz="2600" dirty="0" smtClean="0"/>
          </a:p>
          <a:p>
            <a:pPr marL="109728" indent="0">
              <a:buNone/>
            </a:pPr>
            <a:r>
              <a:rPr lang="en-US" altLang="ko-KR" sz="2600" dirty="0" smtClean="0"/>
              <a:t>-   '</a:t>
            </a:r>
            <a:r>
              <a:rPr lang="ko-KR" altLang="en-US" sz="2600" dirty="0"/>
              <a:t>네 번째 짐승</a:t>
            </a:r>
            <a:r>
              <a:rPr lang="en-US" altLang="ko-KR" sz="2600" dirty="0"/>
              <a:t>'</a:t>
            </a:r>
            <a:r>
              <a:rPr lang="ko-KR" altLang="en-US" sz="2600" dirty="0"/>
              <a:t>에 대한 해석의 </a:t>
            </a:r>
            <a:r>
              <a:rPr lang="ko-KR" altLang="en-US" sz="2600" dirty="0" smtClean="0"/>
              <a:t>집중</a:t>
            </a:r>
            <a:endParaRPr lang="en-US" altLang="ko-KR" sz="2600" dirty="0" smtClean="0"/>
          </a:p>
          <a:p>
            <a:pPr>
              <a:buFontTx/>
              <a:buChar char="-"/>
            </a:pPr>
            <a:endParaRPr lang="ko-KR" altLang="en-US" dirty="0"/>
          </a:p>
          <a:p>
            <a:pPr marL="109728" indent="0">
              <a:buNone/>
            </a:pPr>
            <a:r>
              <a:rPr lang="ko-KR" altLang="en-US" dirty="0" smtClean="0"/>
              <a:t>✔ 역사적 정황</a:t>
            </a:r>
            <a:endParaRPr lang="en-US" altLang="ko-KR" dirty="0" smtClean="0"/>
          </a:p>
          <a:p>
            <a:pPr marL="109728" indent="0">
              <a:buNone/>
            </a:pPr>
            <a:r>
              <a:rPr lang="ko-KR" altLang="en-US" sz="2600" dirty="0" smtClean="0"/>
              <a:t>그리스의 </a:t>
            </a:r>
            <a:r>
              <a:rPr lang="ko-KR" altLang="en-US" sz="2600" dirty="0" err="1"/>
              <a:t>알렉산더</a:t>
            </a:r>
            <a:r>
              <a:rPr lang="ko-KR" altLang="en-US" sz="2600" dirty="0"/>
              <a:t> 대왕과 그의 후계자들이 이전의 제국들보다 훨씬 더 넓은 지역을 통치</a:t>
            </a:r>
            <a:r>
              <a:rPr lang="en-US" altLang="ko-KR" sz="2600" dirty="0"/>
              <a:t>, </a:t>
            </a:r>
            <a:r>
              <a:rPr lang="ko-KR" altLang="en-US" sz="2600" dirty="0"/>
              <a:t>피정복 국가와 민족의 풍속과 종교를 무시하고 </a:t>
            </a:r>
            <a:r>
              <a:rPr lang="ko-KR" altLang="en-US" sz="2600" dirty="0" err="1"/>
              <a:t>헬라화를</a:t>
            </a:r>
            <a:r>
              <a:rPr lang="ko-KR" altLang="en-US" sz="2600" dirty="0"/>
              <a:t> 강요했던 </a:t>
            </a:r>
            <a:r>
              <a:rPr lang="ko-KR" altLang="en-US" sz="2600" dirty="0" smtClean="0"/>
              <a:t>상황</a:t>
            </a:r>
            <a:endParaRPr lang="en-US" altLang="ko-KR" sz="2600" dirty="0" smtClean="0"/>
          </a:p>
          <a:p>
            <a:pPr marL="109728" indent="0">
              <a:buNone/>
            </a:pPr>
            <a:endParaRPr lang="en-US" altLang="ko-KR" sz="2600" dirty="0" smtClean="0"/>
          </a:p>
          <a:p>
            <a:pPr marL="109728" indent="0">
              <a:buNone/>
            </a:pPr>
            <a:r>
              <a:rPr lang="en-US" altLang="ko-KR" dirty="0" smtClean="0">
                <a:latin typeface="맑은 고딕"/>
                <a:ea typeface="맑은 고딕"/>
              </a:rPr>
              <a:t>☞ </a:t>
            </a:r>
            <a:r>
              <a:rPr lang="ko-KR" altLang="en-US" sz="2600" dirty="0" smtClean="0">
                <a:latin typeface="맑은 고딕"/>
                <a:ea typeface="맑은 고딕"/>
              </a:rPr>
              <a:t>자신이 살고 있던 시대에 대한 저자의 두드러진 관심</a:t>
            </a:r>
            <a:endParaRPr lang="en-US" altLang="ko-KR" sz="2600" dirty="0" smtClean="0"/>
          </a:p>
          <a:p>
            <a:pPr marL="109728" indent="0">
              <a:buNone/>
            </a:pPr>
            <a:r>
              <a:rPr lang="en-US" altLang="ko-KR" dirty="0" smtClean="0">
                <a:latin typeface="맑은 고딕"/>
                <a:ea typeface="맑은 고딕"/>
              </a:rPr>
              <a:t>☞ </a:t>
            </a:r>
            <a:r>
              <a:rPr lang="ko-KR" altLang="en-US" sz="2600" dirty="0" smtClean="0"/>
              <a:t>동시대 </a:t>
            </a:r>
            <a:r>
              <a:rPr lang="ko-KR" altLang="en-US" sz="2600" dirty="0"/>
              <a:t>사람들에게 </a:t>
            </a:r>
            <a:r>
              <a:rPr lang="ko-KR" altLang="en-US" sz="2600" dirty="0" smtClean="0"/>
              <a:t>역사적 </a:t>
            </a:r>
            <a:r>
              <a:rPr lang="ko-KR" altLang="en-US" sz="2600" dirty="0"/>
              <a:t>사건들의 의미를 신앙적인 면에서 구체적으로 </a:t>
            </a:r>
            <a:r>
              <a:rPr lang="ko-KR" altLang="en-US" sz="2600" dirty="0" smtClean="0"/>
              <a:t>해석</a:t>
            </a:r>
            <a:endParaRPr lang="en-US" altLang="ko-KR" sz="2600" dirty="0" smtClean="0"/>
          </a:p>
          <a:p>
            <a:pPr marL="109728" indent="0">
              <a:buNone/>
            </a:pPr>
            <a:r>
              <a:rPr lang="ko-KR" altLang="ko-KR" dirty="0" smtClean="0">
                <a:latin typeface="맑은 고딕"/>
                <a:ea typeface="맑은 고딕"/>
              </a:rPr>
              <a:t>☞</a:t>
            </a:r>
            <a:r>
              <a:rPr lang="en-US" altLang="ko-KR" dirty="0" smtClean="0">
                <a:latin typeface="맑은 고딕"/>
                <a:ea typeface="맑은 고딕"/>
              </a:rPr>
              <a:t> </a:t>
            </a:r>
            <a:r>
              <a:rPr lang="ko-KR" altLang="en-US" sz="2600" dirty="0" smtClean="0"/>
              <a:t>그리스 </a:t>
            </a:r>
            <a:r>
              <a:rPr lang="ko-KR" altLang="en-US" sz="2600" dirty="0"/>
              <a:t>제국의 현재적 의미를 밝히며 대처방법을 </a:t>
            </a:r>
            <a:r>
              <a:rPr lang="ko-KR" altLang="en-US" sz="2600" dirty="0" smtClean="0"/>
              <a:t>제시</a:t>
            </a:r>
            <a:endParaRPr lang="en-US" altLang="ko-KR" sz="2600" dirty="0"/>
          </a:p>
          <a:p>
            <a:pPr marL="109728" indent="0">
              <a:buNone/>
            </a:pPr>
            <a:endParaRPr lang="en-US" altLang="ko-KR" sz="2600" dirty="0"/>
          </a:p>
          <a:p>
            <a:pPr marL="109728" indent="0">
              <a:buNone/>
            </a:pPr>
            <a:endParaRPr lang="en-US" altLang="ko-KR" dirty="0"/>
          </a:p>
          <a:p>
            <a:pPr marL="109728" indent="0">
              <a:buNone/>
            </a:pPr>
            <a:r>
              <a:rPr lang="en-US" altLang="ko-KR" dirty="0" smtClean="0"/>
              <a:t>✔ '</a:t>
            </a:r>
            <a:r>
              <a:rPr lang="ko-KR" altLang="en-US" dirty="0" smtClean="0"/>
              <a:t>뿔</a:t>
            </a:r>
            <a:r>
              <a:rPr lang="en-US" altLang="ko-KR" dirty="0" smtClean="0"/>
              <a:t>’ : </a:t>
            </a:r>
            <a:r>
              <a:rPr lang="ko-KR" altLang="en-US" dirty="0" smtClean="0"/>
              <a:t> </a:t>
            </a:r>
            <a:r>
              <a:rPr lang="en-US" altLang="ko-KR" sz="2600" dirty="0"/>
              <a:t>'</a:t>
            </a:r>
            <a:r>
              <a:rPr lang="ko-KR" altLang="en-US" sz="2600" dirty="0"/>
              <a:t>왕</a:t>
            </a:r>
            <a:r>
              <a:rPr lang="en-US" altLang="ko-KR" sz="2600" dirty="0"/>
              <a:t>'</a:t>
            </a:r>
            <a:r>
              <a:rPr lang="ko-KR" altLang="en-US" sz="2600" dirty="0"/>
              <a:t>으로 </a:t>
            </a:r>
            <a:r>
              <a:rPr lang="ko-KR" altLang="en-US" sz="2600" dirty="0" smtClean="0"/>
              <a:t>해석</a:t>
            </a:r>
            <a:endParaRPr lang="en-US" altLang="ko-KR" sz="2600" dirty="0" smtClean="0"/>
          </a:p>
          <a:p>
            <a:pPr marL="109728" indent="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            </a:t>
            </a:r>
            <a:r>
              <a:rPr lang="ko-KR" altLang="en-US" sz="2600" dirty="0" smtClean="0"/>
              <a:t>   열 </a:t>
            </a:r>
            <a:r>
              <a:rPr lang="ko-KR" altLang="en-US" sz="2600" dirty="0"/>
              <a:t>뿔 뒤에 등장하는 </a:t>
            </a:r>
            <a:r>
              <a:rPr lang="en-US" altLang="ko-KR" sz="2600" dirty="0"/>
              <a:t>'</a:t>
            </a:r>
            <a:r>
              <a:rPr lang="ko-KR" altLang="en-US" sz="2600" dirty="0"/>
              <a:t>열한 번째 뿔</a:t>
            </a:r>
            <a:r>
              <a:rPr lang="en-US" altLang="ko-KR" sz="2600" dirty="0"/>
              <a:t>'</a:t>
            </a:r>
            <a:r>
              <a:rPr lang="ko-KR" altLang="en-US" sz="2600" dirty="0"/>
              <a:t>에 대한 관심</a:t>
            </a:r>
          </a:p>
          <a:p>
            <a:pPr marL="109728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382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그가 장차 지극히 높으신 이를 말로 대적하며 또 지극히 높으신 이의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성도를 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괴롭게 할 것이며 그가 또 때와 법을 고치고사 할 것이며 성도들은 그의 손에 붙인 바 되어 한 때와 두 때와 반 때를 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지내리라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25)</a:t>
            </a:r>
            <a:endParaRPr lang="ko-KR" altLang="en-US" sz="20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109728" indent="0">
              <a:buNone/>
            </a:pPr>
            <a:endParaRPr lang="en-US" altLang="ko-KR" dirty="0" smtClean="0"/>
          </a:p>
          <a:p>
            <a:pPr marL="109728" indent="0">
              <a:buNone/>
            </a:pPr>
            <a:r>
              <a:rPr lang="ko-KR" altLang="en-US" dirty="0" smtClean="0"/>
              <a:t>✔ 대적하다</a:t>
            </a:r>
            <a:r>
              <a:rPr lang="en-US" altLang="ko-KR" dirty="0" smtClean="0"/>
              <a:t>(</a:t>
            </a:r>
            <a:r>
              <a:rPr lang="he-IL" altLang="ko-KR" dirty="0" smtClean="0"/>
              <a:t>צד</a:t>
            </a:r>
            <a:r>
              <a:rPr lang="en-US" altLang="ko-KR" dirty="0" smtClean="0"/>
              <a:t>): ‘ ~</a:t>
            </a:r>
            <a:r>
              <a:rPr lang="ko-KR" altLang="en-US" dirty="0" smtClean="0"/>
              <a:t>옆에</a:t>
            </a:r>
            <a:r>
              <a:rPr lang="en-US" altLang="ko-KR" dirty="0" smtClean="0"/>
              <a:t>’ , ‘~</a:t>
            </a:r>
            <a:r>
              <a:rPr lang="ko-KR" altLang="en-US" dirty="0" smtClean="0"/>
              <a:t>곁에</a:t>
            </a:r>
            <a:r>
              <a:rPr lang="en-US" altLang="ko-KR" dirty="0" smtClean="0"/>
              <a:t>’</a:t>
            </a:r>
          </a:p>
          <a:p>
            <a:pPr marL="109728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                            </a:t>
            </a:r>
            <a:r>
              <a:rPr lang="ko-KR" altLang="en-US" dirty="0" err="1" smtClean="0"/>
              <a:t>안티오커스</a:t>
            </a:r>
            <a:r>
              <a:rPr lang="ko-KR" altLang="en-US" dirty="0" smtClean="0"/>
              <a:t> </a:t>
            </a:r>
            <a:r>
              <a:rPr lang="en-US" altLang="ko-KR" dirty="0"/>
              <a:t>4</a:t>
            </a:r>
            <a:r>
              <a:rPr lang="ko-KR" altLang="en-US" dirty="0"/>
              <a:t>세를 하나님의 구원에 대한 대항세력으로 간주하고 있는 단어</a:t>
            </a:r>
          </a:p>
          <a:p>
            <a:pPr marL="109728" indent="0">
              <a:buNone/>
            </a:pPr>
            <a:endParaRPr lang="ko-KR" altLang="en-US" dirty="0"/>
          </a:p>
          <a:p>
            <a:pPr marL="109728" indent="0">
              <a:buNone/>
            </a:pPr>
            <a:r>
              <a:rPr lang="ko-KR" altLang="en-US" dirty="0" smtClean="0"/>
              <a:t>✔ 괴롭히다</a:t>
            </a:r>
            <a:r>
              <a:rPr lang="en-US" altLang="ko-KR" dirty="0" smtClean="0"/>
              <a:t>(</a:t>
            </a:r>
            <a:r>
              <a:rPr lang="he-IL" altLang="ko-KR" dirty="0"/>
              <a:t>יבלא </a:t>
            </a:r>
            <a:r>
              <a:rPr lang="en-US" altLang="ko-KR" dirty="0" smtClean="0"/>
              <a:t>) :  </a:t>
            </a:r>
            <a:r>
              <a:rPr lang="ko-KR" altLang="en-US" dirty="0" smtClean="0"/>
              <a:t>옷이 </a:t>
            </a:r>
            <a:r>
              <a:rPr lang="ko-KR" altLang="en-US" dirty="0"/>
              <a:t>닳아서 해지다</a:t>
            </a:r>
            <a:r>
              <a:rPr lang="en-US" altLang="ko-KR" dirty="0"/>
              <a:t>' </a:t>
            </a:r>
            <a:endParaRPr lang="en-US" altLang="ko-KR" dirty="0" smtClean="0"/>
          </a:p>
          <a:p>
            <a:pPr marL="109728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                               </a:t>
            </a:r>
            <a:r>
              <a:rPr lang="ko-KR" altLang="en-US" dirty="0" err="1" smtClean="0"/>
              <a:t>안티오커스</a:t>
            </a:r>
            <a:r>
              <a:rPr lang="ko-KR" altLang="en-US" dirty="0" smtClean="0"/>
              <a:t> </a:t>
            </a:r>
            <a:r>
              <a:rPr lang="en-US" altLang="ko-KR" dirty="0"/>
              <a:t>4</a:t>
            </a:r>
            <a:r>
              <a:rPr lang="ko-KR" altLang="en-US" dirty="0"/>
              <a:t>세의 극심한 </a:t>
            </a:r>
            <a:r>
              <a:rPr lang="ko-KR" altLang="en-US" dirty="0" smtClean="0"/>
              <a:t>박해암시</a:t>
            </a:r>
            <a:endParaRPr lang="en-US" altLang="ko-KR" dirty="0" smtClean="0"/>
          </a:p>
          <a:p>
            <a:pPr marL="109728" indent="0">
              <a:buNone/>
            </a:pPr>
            <a:endParaRPr lang="en-US" altLang="ko-KR" dirty="0"/>
          </a:p>
          <a:p>
            <a:pPr marL="109728" indent="0">
              <a:buNone/>
            </a:pPr>
            <a:r>
              <a:rPr lang="ko-KR" altLang="en-US" dirty="0" smtClean="0"/>
              <a:t>악한 왕이 내린 종교적인 조치</a:t>
            </a:r>
            <a:endParaRPr lang="en-US" altLang="ko-KR" dirty="0" smtClean="0"/>
          </a:p>
          <a:p>
            <a:pPr marL="109728" indent="0">
              <a:buNone/>
            </a:pPr>
            <a:endParaRPr lang="ko-KR" altLang="en-US" dirty="0"/>
          </a:p>
          <a:p>
            <a:pPr marL="109728" indent="0">
              <a:buNone/>
            </a:pPr>
            <a:r>
              <a:rPr lang="ko-KR" altLang="en-US" dirty="0" smtClean="0"/>
              <a:t>✔ 때와 법</a:t>
            </a:r>
            <a:endParaRPr lang="en-US" altLang="ko-KR" dirty="0"/>
          </a:p>
          <a:p>
            <a:pPr marL="109728" indent="0"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때</a:t>
            </a:r>
            <a:r>
              <a:rPr lang="en-US" altLang="ko-KR" dirty="0"/>
              <a:t> </a:t>
            </a:r>
            <a:r>
              <a:rPr lang="he-IL" altLang="ko-KR" dirty="0"/>
              <a:t>זמנין </a:t>
            </a:r>
            <a:r>
              <a:rPr lang="en-US" altLang="ko-KR" dirty="0" smtClean="0"/>
              <a:t> : </a:t>
            </a:r>
            <a:r>
              <a:rPr lang="ko-KR" altLang="en-US" dirty="0" smtClean="0"/>
              <a:t> </a:t>
            </a:r>
            <a:r>
              <a:rPr lang="ko-KR" altLang="en-US" dirty="0"/>
              <a:t>종교적으로 정해진 모든 </a:t>
            </a:r>
            <a:r>
              <a:rPr lang="ko-KR" altLang="en-US" dirty="0" smtClean="0"/>
              <a:t>시간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유대인들의 </a:t>
            </a:r>
            <a:r>
              <a:rPr lang="ko-KR" altLang="en-US" dirty="0"/>
              <a:t>종교적 축제절기</a:t>
            </a:r>
          </a:p>
          <a:p>
            <a:pPr marL="109728" indent="0">
              <a:buNone/>
            </a:pPr>
            <a:r>
              <a:rPr lang="en-US" altLang="ko-KR" dirty="0"/>
              <a:t>-&gt;</a:t>
            </a:r>
            <a:r>
              <a:rPr lang="ko-KR" altLang="en-US" dirty="0" err="1"/>
              <a:t>안티오커스</a:t>
            </a:r>
            <a:r>
              <a:rPr lang="en-US" altLang="ko-KR" dirty="0"/>
              <a:t>4</a:t>
            </a:r>
            <a:r>
              <a:rPr lang="ko-KR" altLang="en-US" dirty="0"/>
              <a:t>세가 행한 달력의 개혁</a:t>
            </a:r>
            <a:r>
              <a:rPr lang="en-US" altLang="ko-KR" dirty="0"/>
              <a:t>, </a:t>
            </a:r>
            <a:r>
              <a:rPr lang="ko-KR" altLang="en-US" dirty="0"/>
              <a:t>제의절기 </a:t>
            </a:r>
            <a:r>
              <a:rPr lang="ko-KR" altLang="en-US" dirty="0" smtClean="0"/>
              <a:t>날짜들의 변화 </a:t>
            </a:r>
            <a:r>
              <a:rPr lang="ko-KR" altLang="en-US" dirty="0" smtClean="0">
                <a:latin typeface="맑은 고딕"/>
                <a:ea typeface="맑은 고딕"/>
              </a:rPr>
              <a:t>☞ </a:t>
            </a:r>
            <a:r>
              <a:rPr lang="ko-KR" altLang="en-US" dirty="0" smtClean="0"/>
              <a:t>기후적</a:t>
            </a:r>
            <a:r>
              <a:rPr lang="en-US" altLang="ko-KR" dirty="0"/>
              <a:t>, </a:t>
            </a:r>
            <a:r>
              <a:rPr lang="ko-KR" altLang="en-US" dirty="0"/>
              <a:t>사회적 질서의 변화를 </a:t>
            </a:r>
            <a:r>
              <a:rPr lang="ko-KR" altLang="en-US" dirty="0" smtClean="0"/>
              <a:t>초래</a:t>
            </a:r>
            <a:endParaRPr lang="en-US" altLang="ko-KR" dirty="0"/>
          </a:p>
          <a:p>
            <a:pPr marL="109728" indent="0"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법 </a:t>
            </a:r>
            <a:r>
              <a:rPr lang="he-IL" altLang="ko-KR" dirty="0" smtClean="0"/>
              <a:t>דת</a:t>
            </a:r>
            <a:r>
              <a:rPr lang="en-US" altLang="ko-KR" dirty="0" smtClean="0"/>
              <a:t> : </a:t>
            </a:r>
            <a:r>
              <a:rPr lang="ko-KR" altLang="en-US" dirty="0"/>
              <a:t> </a:t>
            </a:r>
            <a:r>
              <a:rPr lang="ko-KR" altLang="en-US" dirty="0" smtClean="0"/>
              <a:t>모세의 </a:t>
            </a:r>
            <a:r>
              <a:rPr lang="ko-KR" altLang="en-US" dirty="0"/>
              <a:t>율법을 </a:t>
            </a:r>
            <a:endParaRPr lang="en-US" altLang="ko-KR" dirty="0"/>
          </a:p>
          <a:p>
            <a:pPr marL="109728" indent="0">
              <a:buNone/>
            </a:pPr>
            <a:r>
              <a:rPr lang="en-US" altLang="ko-KR" dirty="0" smtClean="0"/>
              <a:t>                </a:t>
            </a:r>
            <a:r>
              <a:rPr lang="ko-KR" altLang="en-US" dirty="0" smtClean="0"/>
              <a:t>할례</a:t>
            </a:r>
            <a:r>
              <a:rPr lang="en-US" altLang="ko-KR" dirty="0"/>
              <a:t>, </a:t>
            </a:r>
            <a:r>
              <a:rPr lang="ko-KR" altLang="en-US" dirty="0"/>
              <a:t>안식일</a:t>
            </a:r>
            <a:r>
              <a:rPr lang="en-US" altLang="ko-KR" dirty="0"/>
              <a:t>, </a:t>
            </a:r>
            <a:r>
              <a:rPr lang="ko-KR" altLang="en-US" dirty="0"/>
              <a:t>등 율법에 배치되는 </a:t>
            </a:r>
            <a:r>
              <a:rPr lang="ko-KR" altLang="en-US" dirty="0" smtClean="0"/>
              <a:t>일들을 </a:t>
            </a:r>
            <a:r>
              <a:rPr lang="ko-KR" altLang="en-US" dirty="0"/>
              <a:t>강조</a:t>
            </a:r>
          </a:p>
          <a:p>
            <a:pPr marL="109728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         </a:t>
            </a:r>
            <a:r>
              <a:rPr lang="en-US" altLang="ko-KR" dirty="0" smtClean="0">
                <a:latin typeface="맑은 고딕"/>
                <a:ea typeface="맑은 고딕"/>
              </a:rPr>
              <a:t>☞ </a:t>
            </a:r>
            <a:r>
              <a:rPr lang="ko-KR" altLang="en-US" dirty="0" smtClean="0"/>
              <a:t>유대의 </a:t>
            </a:r>
            <a:r>
              <a:rPr lang="ko-KR" altLang="en-US" dirty="0"/>
              <a:t>신앙전통이 철저하게 </a:t>
            </a:r>
            <a:r>
              <a:rPr lang="ko-KR" altLang="en-US" dirty="0" smtClean="0"/>
              <a:t>망가지게 되는 결과를 초래</a:t>
            </a:r>
            <a:endParaRPr lang="en-US" altLang="ko-KR" dirty="0" smtClean="0"/>
          </a:p>
          <a:p>
            <a:pPr marL="109728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               </a:t>
            </a:r>
            <a:r>
              <a:rPr lang="ko-KR" altLang="en-US" dirty="0" smtClean="0"/>
              <a:t>율법에 </a:t>
            </a:r>
            <a:r>
              <a:rPr lang="ko-KR" altLang="en-US" dirty="0"/>
              <a:t>충실한 경건한 유대인들 중에서 결국 수많은 사람들이 </a:t>
            </a:r>
            <a:r>
              <a:rPr lang="ko-KR" altLang="en-US" dirty="0" err="1"/>
              <a:t>야웨종교를</a:t>
            </a:r>
            <a:r>
              <a:rPr lang="ko-KR" altLang="en-US" dirty="0"/>
              <a:t> 등지고 </a:t>
            </a:r>
            <a:r>
              <a:rPr lang="en-US" altLang="ko-KR" dirty="0"/>
              <a:t>"</a:t>
            </a:r>
            <a:r>
              <a:rPr lang="ko-KR" altLang="en-US" dirty="0"/>
              <a:t>그의 손에 붙인 바 되고</a:t>
            </a:r>
            <a:r>
              <a:rPr lang="en-US" altLang="ko-KR" dirty="0"/>
              <a:t>" </a:t>
            </a:r>
            <a:r>
              <a:rPr lang="ko-KR" altLang="en-US" dirty="0"/>
              <a:t>만다</a:t>
            </a:r>
            <a:r>
              <a:rPr lang="en-US" altLang="ko-KR" dirty="0"/>
              <a:t>. </a:t>
            </a:r>
          </a:p>
          <a:p>
            <a:pPr marL="109728" indent="0">
              <a:buNone/>
            </a:pPr>
            <a:endParaRPr lang="en-US" altLang="ko-KR" dirty="0"/>
          </a:p>
          <a:p>
            <a:pPr marL="109728" indent="0">
              <a:buNone/>
            </a:pPr>
            <a:r>
              <a:rPr lang="ko-KR" altLang="en-US" dirty="0" smtClean="0"/>
              <a:t>✔ 한 </a:t>
            </a:r>
            <a:r>
              <a:rPr lang="ko-KR" altLang="en-US" dirty="0"/>
              <a:t>때와 두 때와 반 </a:t>
            </a:r>
            <a:r>
              <a:rPr lang="ko-KR" altLang="en-US" dirty="0" smtClean="0"/>
              <a:t>때</a:t>
            </a:r>
            <a:endParaRPr lang="en-US" altLang="ko-KR" dirty="0"/>
          </a:p>
          <a:p>
            <a:pPr marL="109728" indent="0">
              <a:buNone/>
            </a:pPr>
            <a:r>
              <a:rPr lang="ko-KR" altLang="en-US" dirty="0" smtClean="0"/>
              <a:t> 때 </a:t>
            </a:r>
            <a:r>
              <a:rPr lang="he-IL" altLang="ko-KR" dirty="0" smtClean="0"/>
              <a:t>עדן</a:t>
            </a:r>
            <a:r>
              <a:rPr lang="en-US" altLang="ko-KR" dirty="0" smtClean="0"/>
              <a:t> :   </a:t>
            </a:r>
            <a:r>
              <a:rPr lang="en-US" altLang="ko-KR" dirty="0"/>
              <a:t>'</a:t>
            </a:r>
            <a:r>
              <a:rPr lang="ko-KR" altLang="en-US" dirty="0"/>
              <a:t>해</a:t>
            </a:r>
            <a:r>
              <a:rPr lang="en-US" altLang="ko-KR" dirty="0"/>
              <a:t>', '</a:t>
            </a:r>
            <a:r>
              <a:rPr lang="ko-KR" altLang="en-US" dirty="0" smtClean="0"/>
              <a:t>년</a:t>
            </a:r>
            <a:r>
              <a:rPr lang="en-US" altLang="ko-KR" dirty="0" smtClean="0"/>
              <a:t>＇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en-US" altLang="ko-KR" dirty="0"/>
              <a:t>4:16,25) </a:t>
            </a:r>
            <a:r>
              <a:rPr lang="en-US" altLang="ko-KR" dirty="0" smtClean="0"/>
              <a:t>  LXX:   </a:t>
            </a:r>
            <a:r>
              <a:rPr lang="en-US" altLang="ko-KR" dirty="0" smtClean="0">
                <a:latin typeface="맑은 고딕"/>
                <a:ea typeface="맑은 고딕"/>
              </a:rPr>
              <a:t>∴ </a:t>
            </a:r>
            <a:r>
              <a:rPr lang="ko-KR" altLang="en-US" dirty="0" smtClean="0"/>
              <a:t>세 </a:t>
            </a:r>
            <a:r>
              <a:rPr lang="ko-KR" altLang="en-US" dirty="0"/>
              <a:t>때 </a:t>
            </a:r>
            <a:r>
              <a:rPr lang="ko-KR" altLang="en-US" dirty="0" smtClean="0"/>
              <a:t>반 </a:t>
            </a:r>
            <a:r>
              <a:rPr lang="en-US" altLang="ko-KR" dirty="0" smtClean="0"/>
              <a:t>: 3</a:t>
            </a:r>
            <a:r>
              <a:rPr lang="ko-KR" altLang="en-US" dirty="0" smtClean="0"/>
              <a:t>년 반</a:t>
            </a:r>
            <a:r>
              <a:rPr lang="en-US" altLang="ko-KR" dirty="0"/>
              <a:t>(</a:t>
            </a:r>
            <a:r>
              <a:rPr lang="ko-KR" altLang="en-US" dirty="0"/>
              <a:t>대략</a:t>
            </a:r>
            <a:r>
              <a:rPr lang="en-US" altLang="ko-KR" dirty="0"/>
              <a:t>1260</a:t>
            </a:r>
            <a:r>
              <a:rPr lang="ko-KR" altLang="en-US" dirty="0"/>
              <a:t>일</a:t>
            </a:r>
            <a:r>
              <a:rPr lang="en-US" altLang="ko-KR" dirty="0" smtClean="0"/>
              <a:t>)</a:t>
            </a:r>
            <a:r>
              <a:rPr lang="ko-KR" altLang="en-US" dirty="0"/>
              <a:t> </a:t>
            </a:r>
          </a:p>
          <a:p>
            <a:pPr marL="109728" indent="0">
              <a:buNone/>
            </a:pPr>
            <a:r>
              <a:rPr lang="en-US" altLang="ko-KR" dirty="0" smtClean="0">
                <a:latin typeface="맑은 고딕"/>
                <a:ea typeface="맑은 고딕"/>
              </a:rPr>
              <a:t>☞ </a:t>
            </a:r>
            <a:r>
              <a:rPr lang="en-US" altLang="ko-KR" dirty="0" smtClean="0"/>
              <a:t>3</a:t>
            </a:r>
            <a:r>
              <a:rPr lang="ko-KR" altLang="en-US" dirty="0"/>
              <a:t>년 반의 한정된 시간 동안 박해가 지속된다는 것을 의미</a:t>
            </a:r>
          </a:p>
          <a:p>
            <a:pPr marL="109728" indent="0"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성전의 </a:t>
            </a:r>
            <a:r>
              <a:rPr lang="ko-KR" altLang="en-US" dirty="0"/>
              <a:t>신성목독의 해</a:t>
            </a:r>
          </a:p>
          <a:p>
            <a:pPr marL="109728" indent="0">
              <a:buNone/>
            </a:pPr>
            <a:r>
              <a:rPr lang="en-US" altLang="ko-KR" dirty="0" smtClean="0"/>
              <a:t>- </a:t>
            </a:r>
            <a:r>
              <a:rPr lang="ko-KR" altLang="en-US" dirty="0" err="1" smtClean="0"/>
              <a:t>아폴리니우스가</a:t>
            </a:r>
            <a:r>
              <a:rPr lang="ko-KR" altLang="en-US" dirty="0" smtClean="0"/>
              <a:t> </a:t>
            </a:r>
            <a:r>
              <a:rPr lang="ko-KR" altLang="en-US" dirty="0"/>
              <a:t>예루살렘을 징벌하기 위해 </a:t>
            </a:r>
            <a:r>
              <a:rPr lang="ko-KR" altLang="en-US" dirty="0" err="1"/>
              <a:t>파송된</a:t>
            </a:r>
            <a:r>
              <a:rPr lang="ko-KR" altLang="en-US" dirty="0"/>
              <a:t> 때 </a:t>
            </a:r>
            <a:r>
              <a:rPr lang="en-US" altLang="ko-KR" dirty="0"/>
              <a:t>~ </a:t>
            </a:r>
            <a:r>
              <a:rPr lang="ko-KR" altLang="en-US" dirty="0"/>
              <a:t>유다 </a:t>
            </a:r>
            <a:r>
              <a:rPr lang="ko-KR" altLang="en-US" dirty="0" err="1"/>
              <a:t>마카베오에</a:t>
            </a:r>
            <a:r>
              <a:rPr lang="ko-KR" altLang="en-US" dirty="0"/>
              <a:t> 의한 성전 </a:t>
            </a:r>
            <a:r>
              <a:rPr lang="ko-KR" altLang="en-US" dirty="0" err="1"/>
              <a:t>재봉헌의</a:t>
            </a:r>
            <a:r>
              <a:rPr lang="ko-KR" altLang="en-US" dirty="0"/>
              <a:t> 해까지의 기간</a:t>
            </a:r>
          </a:p>
          <a:p>
            <a:pPr>
              <a:buFontTx/>
              <a:buChar char="-"/>
            </a:pPr>
            <a:r>
              <a:rPr lang="ko-KR" altLang="en-US" dirty="0" err="1" smtClean="0"/>
              <a:t>다니엘</a:t>
            </a:r>
            <a:r>
              <a:rPr lang="en-US" altLang="ko-KR" dirty="0" smtClean="0"/>
              <a:t>8:14</a:t>
            </a:r>
            <a:r>
              <a:rPr lang="ko-KR" altLang="en-US" dirty="0" smtClean="0"/>
              <a:t> </a:t>
            </a:r>
            <a:r>
              <a:rPr lang="en-US" altLang="ko-KR" dirty="0" smtClean="0"/>
              <a:t>- 2300</a:t>
            </a:r>
            <a:r>
              <a:rPr lang="ko-KR" altLang="en-US" dirty="0"/>
              <a:t>주야</a:t>
            </a:r>
            <a:r>
              <a:rPr lang="en-US" altLang="ko-KR" dirty="0"/>
              <a:t>(1150</a:t>
            </a:r>
            <a:r>
              <a:rPr lang="ko-KR" altLang="en-US" dirty="0"/>
              <a:t>일</a:t>
            </a:r>
            <a:r>
              <a:rPr lang="en-US" altLang="ko-KR" dirty="0"/>
              <a:t>), </a:t>
            </a:r>
            <a:r>
              <a:rPr lang="ko-KR" altLang="en-US" dirty="0" err="1"/>
              <a:t>다니엘</a:t>
            </a:r>
            <a:r>
              <a:rPr lang="ko-KR" altLang="en-US" dirty="0"/>
              <a:t> </a:t>
            </a:r>
            <a:r>
              <a:rPr lang="en-US" altLang="ko-KR" dirty="0" smtClean="0"/>
              <a:t>9:27 - </a:t>
            </a:r>
            <a:r>
              <a:rPr lang="ko-KR" altLang="en-US" dirty="0" smtClean="0"/>
              <a:t> </a:t>
            </a:r>
            <a:r>
              <a:rPr lang="en-US" altLang="ko-KR" dirty="0"/>
              <a:t>'</a:t>
            </a:r>
            <a:r>
              <a:rPr lang="ko-KR" altLang="en-US" dirty="0"/>
              <a:t>이레의 절반</a:t>
            </a:r>
            <a:r>
              <a:rPr lang="en-US" altLang="ko-KR" dirty="0"/>
              <a:t>'(</a:t>
            </a:r>
            <a:r>
              <a:rPr lang="ko-KR" altLang="en-US" dirty="0"/>
              <a:t>대략 </a:t>
            </a:r>
            <a:r>
              <a:rPr lang="en-US" altLang="ko-KR" dirty="0"/>
              <a:t>1260</a:t>
            </a:r>
            <a:r>
              <a:rPr lang="ko-KR" altLang="en-US" dirty="0"/>
              <a:t>일</a:t>
            </a:r>
            <a:r>
              <a:rPr lang="en-US" altLang="ko-KR" dirty="0"/>
              <a:t>), </a:t>
            </a:r>
            <a:r>
              <a:rPr lang="ko-KR" altLang="en-US" dirty="0" err="1"/>
              <a:t>다니엘</a:t>
            </a:r>
            <a:r>
              <a:rPr lang="en-US" altLang="ko-KR" dirty="0" smtClean="0"/>
              <a:t>12:11</a:t>
            </a:r>
            <a:r>
              <a:rPr lang="ko-KR" altLang="en-US" dirty="0"/>
              <a:t> </a:t>
            </a:r>
            <a:r>
              <a:rPr lang="en-US" altLang="ko-KR" dirty="0" smtClean="0"/>
              <a:t>- 1290</a:t>
            </a:r>
            <a:r>
              <a:rPr lang="ko-KR" altLang="en-US" dirty="0"/>
              <a:t>일</a:t>
            </a:r>
            <a:r>
              <a:rPr lang="en-US" altLang="ko-KR" dirty="0"/>
              <a:t>, </a:t>
            </a:r>
            <a:r>
              <a:rPr lang="ko-KR" altLang="en-US" dirty="0" err="1"/>
              <a:t>다니엘</a:t>
            </a:r>
            <a:r>
              <a:rPr lang="en-US" altLang="ko-KR" dirty="0" smtClean="0"/>
              <a:t>12:12 - 1335</a:t>
            </a:r>
            <a:r>
              <a:rPr lang="ko-KR" altLang="en-US" dirty="0"/>
              <a:t>일</a:t>
            </a:r>
            <a:r>
              <a:rPr lang="en-US" altLang="ko-KR" dirty="0"/>
              <a:t>, </a:t>
            </a:r>
            <a:r>
              <a:rPr lang="ko-KR" altLang="en-US" dirty="0"/>
              <a:t>계</a:t>
            </a:r>
            <a:r>
              <a:rPr lang="en-US" altLang="ko-KR" dirty="0"/>
              <a:t>11:2, </a:t>
            </a:r>
            <a:r>
              <a:rPr lang="en-US" altLang="ko-KR" dirty="0" smtClean="0"/>
              <a:t>13:5     </a:t>
            </a:r>
            <a:r>
              <a:rPr lang="ko-KR" altLang="en-US" dirty="0" smtClean="0"/>
              <a:t>의 </a:t>
            </a:r>
            <a:r>
              <a:rPr lang="en-US" altLang="ko-KR" dirty="0"/>
              <a:t>'42</a:t>
            </a:r>
            <a:r>
              <a:rPr lang="ko-KR" altLang="en-US" dirty="0"/>
              <a:t>달</a:t>
            </a:r>
            <a:r>
              <a:rPr lang="en-US" altLang="ko-KR" dirty="0"/>
              <a:t>'</a:t>
            </a:r>
            <a:r>
              <a:rPr lang="ko-KR" altLang="en-US" dirty="0"/>
              <a:t>은 </a:t>
            </a:r>
            <a:endParaRPr lang="en-US" altLang="ko-KR" dirty="0"/>
          </a:p>
          <a:p>
            <a:pPr marL="109728" indent="0">
              <a:buNone/>
            </a:pPr>
            <a:r>
              <a:rPr lang="en-US" altLang="ko-KR" dirty="0" smtClean="0">
                <a:latin typeface="맑은 고딕"/>
                <a:ea typeface="맑은 고딕"/>
              </a:rPr>
              <a:t>☞ </a:t>
            </a:r>
            <a:r>
              <a:rPr lang="ko-KR" altLang="en-US" dirty="0" smtClean="0"/>
              <a:t>묵시문학적 </a:t>
            </a:r>
            <a:r>
              <a:rPr lang="ko-KR" altLang="en-US" dirty="0"/>
              <a:t>표현들로 말하려는 공통점은 확정되지 않은 어느 짧은 시간 동안만 박해가 지속된다는 </a:t>
            </a:r>
            <a:r>
              <a:rPr lang="ko-KR" altLang="en-US" dirty="0" smtClean="0"/>
              <a:t>것</a:t>
            </a:r>
            <a:r>
              <a:rPr lang="en-US" altLang="ko-KR" dirty="0" smtClean="0"/>
              <a:t> </a:t>
            </a:r>
            <a:endParaRPr lang="en-US" altLang="ko-KR" dirty="0"/>
          </a:p>
          <a:p>
            <a:pPr marL="109728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9149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“</a:t>
            </a:r>
            <a:r>
              <a:rPr lang="ko-KR" altLang="en-US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그러나 심판이 시작되면 그는 권세를 빼앗기고 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완전히 멸망할 것이요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”(26)</a:t>
            </a:r>
            <a:endParaRPr lang="ko-KR" altLang="en-US" sz="24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altLang="ko-KR" sz="2000" dirty="0" smtClean="0"/>
          </a:p>
          <a:p>
            <a:pPr>
              <a:buFontTx/>
              <a:buChar char="-"/>
            </a:pPr>
            <a:r>
              <a:rPr lang="ko-KR" altLang="en-US" sz="2000" dirty="0" smtClean="0"/>
              <a:t>악의 세력에 대한 정의의 심판의 시간이 도래했음을 시사</a:t>
            </a:r>
            <a:endParaRPr lang="en-US" altLang="ko-KR" sz="2000" dirty="0" smtClean="0"/>
          </a:p>
          <a:p>
            <a:pPr>
              <a:buFontTx/>
              <a:buChar char="-"/>
            </a:pPr>
            <a:endParaRPr lang="en-US" altLang="ko-KR" sz="2000" dirty="0"/>
          </a:p>
          <a:p>
            <a:pPr>
              <a:buFontTx/>
              <a:buChar char="-"/>
            </a:pPr>
            <a:r>
              <a:rPr lang="ko-KR" altLang="en-US" sz="2000" dirty="0" smtClean="0"/>
              <a:t>역사는 하나님의 뜻에 따라 움직인다</a:t>
            </a:r>
            <a:endParaRPr lang="en-US" altLang="ko-KR" sz="2000" dirty="0"/>
          </a:p>
          <a:p>
            <a:pPr>
              <a:buFontTx/>
              <a:buChar char="-"/>
            </a:pPr>
            <a:endParaRPr lang="en-US" altLang="ko-KR" sz="2000" dirty="0" smtClean="0"/>
          </a:p>
          <a:p>
            <a:pPr>
              <a:buFontTx/>
              <a:buChar char="-"/>
            </a:pPr>
            <a:r>
              <a:rPr lang="ko-KR" altLang="en-US" sz="2000" dirty="0" smtClean="0"/>
              <a:t>희망과 위로를 선포하기 위한 저자의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권세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에 대한 파괴 언급</a:t>
            </a:r>
            <a:endParaRPr lang="en-US" altLang="ko-KR" sz="2000" dirty="0" smtClean="0"/>
          </a:p>
          <a:p>
            <a:pPr>
              <a:buFontTx/>
              <a:buChar char="-"/>
            </a:pPr>
            <a:r>
              <a:rPr lang="en-US" altLang="ko-KR" sz="1800" dirty="0" smtClean="0"/>
              <a:t>  MT ‘</a:t>
            </a:r>
            <a:r>
              <a:rPr lang="ko-KR" altLang="en-US" sz="1800" dirty="0" smtClean="0"/>
              <a:t>그의 권세</a:t>
            </a:r>
            <a:r>
              <a:rPr lang="en-US" altLang="ko-KR" sz="1800" dirty="0" smtClean="0"/>
              <a:t>’ : </a:t>
            </a:r>
            <a:r>
              <a:rPr lang="ko-KR" altLang="en-US" sz="1800" dirty="0" smtClean="0"/>
              <a:t>작은 뿔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열한 번째 뿔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이 심판을 통해 멸망</a:t>
            </a:r>
            <a:endParaRPr lang="en-US" altLang="ko-KR" sz="1800" dirty="0" smtClean="0"/>
          </a:p>
          <a:p>
            <a:pPr>
              <a:buFontTx/>
              <a:buChar char="-"/>
            </a:pPr>
            <a:r>
              <a:rPr lang="en-US" altLang="ko-KR" sz="1800" dirty="0" smtClean="0"/>
              <a:t>  LXX ‘</a:t>
            </a:r>
            <a:r>
              <a:rPr lang="ko-KR" altLang="en-US" sz="1800" dirty="0" smtClean="0"/>
              <a:t>그 권세</a:t>
            </a:r>
            <a:r>
              <a:rPr lang="en-US" altLang="ko-KR" sz="1800" dirty="0" smtClean="0"/>
              <a:t>’ : </a:t>
            </a:r>
            <a:r>
              <a:rPr lang="ko-KR" altLang="en-US" sz="1800" dirty="0" smtClean="0"/>
              <a:t>네 번째 제국 전체의 완전한 파멸을 의도</a:t>
            </a:r>
            <a:endParaRPr lang="en-US" altLang="ko-KR" sz="1800" dirty="0" smtClean="0"/>
          </a:p>
        </p:txBody>
      </p:sp>
    </p:spTree>
    <p:extLst>
      <p:ext uri="{BB962C8B-B14F-4D97-AF65-F5344CB8AC3E}">
        <p14:creationId xmlns:p14="http://schemas.microsoft.com/office/powerpoint/2010/main" val="118915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구조</a:t>
            </a:r>
            <a:r>
              <a:rPr lang="en-US" altLang="ko-KR" sz="3200" b="1" dirty="0" smtClean="0">
                <a:latin typeface="+mj-ea"/>
              </a:rPr>
              <a:t/>
            </a:r>
            <a:br>
              <a:rPr lang="en-US" altLang="ko-KR" sz="3200" b="1" dirty="0" smtClean="0">
                <a:latin typeface="+mj-ea"/>
              </a:rPr>
            </a:br>
            <a:r>
              <a:rPr lang="ko-KR" altLang="en-US" sz="28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네 </a:t>
            </a:r>
            <a:r>
              <a:rPr lang="ko-KR" altLang="en-US" sz="2800" b="1" dirty="0">
                <a:latin typeface="HY강B" panose="02030600000101010101" pitchFamily="18" charset="-127"/>
                <a:ea typeface="HY강B" panose="02030600000101010101" pitchFamily="18" charset="-127"/>
              </a:rPr>
              <a:t>짐승과 인자에 대한 </a:t>
            </a:r>
            <a:r>
              <a:rPr lang="ko-KR" altLang="en-US" sz="2800" b="1" dirty="0" err="1">
                <a:latin typeface="HY강B" panose="02030600000101010101" pitchFamily="18" charset="-127"/>
                <a:ea typeface="HY강B" panose="02030600000101010101" pitchFamily="18" charset="-127"/>
              </a:rPr>
              <a:t>다니엘의</a:t>
            </a:r>
            <a:r>
              <a:rPr lang="ko-KR" altLang="en-US" sz="2800" b="1" dirty="0">
                <a:latin typeface="HY강B" panose="02030600000101010101" pitchFamily="18" charset="-127"/>
                <a:ea typeface="HY강B" panose="02030600000101010101" pitchFamily="18" charset="-127"/>
              </a:rPr>
              <a:t> 환상</a:t>
            </a:r>
            <a:r>
              <a:rPr lang="en-US" altLang="ko-KR" sz="2800" b="1" dirty="0">
                <a:latin typeface="HY강B" panose="02030600000101010101" pitchFamily="18" charset="-127"/>
                <a:ea typeface="HY강B" panose="02030600000101010101" pitchFamily="18" charset="-127"/>
              </a:rPr>
              <a:t>(7:1-28)</a:t>
            </a:r>
            <a:endParaRPr lang="ko-KR" altLang="en-US" sz="28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altLang="ko-KR" sz="2300" dirty="0">
                <a:latin typeface="+mj-ea"/>
                <a:ea typeface="+mj-ea"/>
              </a:rPr>
              <a:t>1-14  </a:t>
            </a:r>
            <a:r>
              <a:rPr lang="ko-KR" altLang="en-US" sz="2300" b="1" dirty="0" err="1">
                <a:latin typeface="+mj-ea"/>
                <a:ea typeface="+mj-ea"/>
              </a:rPr>
              <a:t>다니엘의</a:t>
            </a:r>
            <a:r>
              <a:rPr lang="ko-KR" altLang="en-US" sz="2300" b="1" dirty="0">
                <a:latin typeface="+mj-ea"/>
                <a:ea typeface="+mj-ea"/>
              </a:rPr>
              <a:t> </a:t>
            </a:r>
            <a:r>
              <a:rPr lang="ko-KR" altLang="en-US" sz="2300" b="1" dirty="0" smtClean="0">
                <a:latin typeface="+mj-ea"/>
                <a:ea typeface="+mj-ea"/>
              </a:rPr>
              <a:t>환상</a:t>
            </a:r>
            <a:endParaRPr lang="en-US" altLang="ko-KR" sz="2300" b="1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6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600" dirty="0">
                <a:latin typeface="+mj-ea"/>
                <a:ea typeface="+mj-ea"/>
              </a:rPr>
              <a:t>          </a:t>
            </a:r>
            <a:r>
              <a:rPr lang="en-US" altLang="ko-KR" sz="1600" dirty="0">
                <a:latin typeface="+mj-ea"/>
                <a:ea typeface="+mj-ea"/>
              </a:rPr>
              <a:t>1                </a:t>
            </a:r>
            <a:r>
              <a:rPr lang="ko-KR" altLang="en-US" sz="1600" dirty="0">
                <a:latin typeface="+mj-ea"/>
                <a:ea typeface="+mj-ea"/>
              </a:rPr>
              <a:t>서론</a:t>
            </a:r>
            <a:r>
              <a:rPr lang="en-US" altLang="ko-KR" sz="1600" dirty="0">
                <a:latin typeface="+mj-ea"/>
                <a:ea typeface="+mj-ea"/>
              </a:rPr>
              <a:t>: </a:t>
            </a:r>
            <a:r>
              <a:rPr lang="ko-KR" altLang="en-US" sz="1600" dirty="0">
                <a:latin typeface="+mj-ea"/>
                <a:ea typeface="+mj-ea"/>
              </a:rPr>
              <a:t>환상이 임한 연대와 </a:t>
            </a:r>
            <a:r>
              <a:rPr lang="ko-KR" altLang="en-US" sz="1600" dirty="0" smtClean="0">
                <a:latin typeface="+mj-ea"/>
                <a:ea typeface="+mj-ea"/>
              </a:rPr>
              <a:t>장소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6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600" dirty="0">
                <a:latin typeface="+mj-ea"/>
                <a:ea typeface="+mj-ea"/>
              </a:rPr>
              <a:t>          </a:t>
            </a:r>
            <a:r>
              <a:rPr lang="en-US" altLang="ko-KR" sz="1600" dirty="0">
                <a:latin typeface="+mj-ea"/>
                <a:ea typeface="+mj-ea"/>
              </a:rPr>
              <a:t>2-8            </a:t>
            </a:r>
            <a:r>
              <a:rPr lang="ko-KR" altLang="en-US" sz="1600" dirty="0">
                <a:latin typeface="+mj-ea"/>
                <a:ea typeface="+mj-ea"/>
              </a:rPr>
              <a:t>네 짐승에 대한 환상</a:t>
            </a:r>
            <a:r>
              <a:rPr lang="en-US" altLang="ko-KR" sz="1600" dirty="0">
                <a:latin typeface="+mj-ea"/>
                <a:ea typeface="+mj-ea"/>
              </a:rPr>
              <a:t>(</a:t>
            </a:r>
            <a:r>
              <a:rPr lang="en-US" altLang="ko-KR" sz="1600" dirty="0">
                <a:solidFill>
                  <a:schemeClr val="tx2"/>
                </a:solidFill>
                <a:latin typeface="+mj-ea"/>
                <a:ea typeface="+mj-ea"/>
              </a:rPr>
              <a:t>1th </a:t>
            </a:r>
            <a:r>
              <a:rPr lang="ko-KR" altLang="en-US" sz="1600" dirty="0">
                <a:solidFill>
                  <a:schemeClr val="tx2"/>
                </a:solidFill>
                <a:latin typeface="+mj-ea"/>
                <a:ea typeface="+mj-ea"/>
              </a:rPr>
              <a:t>환상</a:t>
            </a:r>
            <a:r>
              <a:rPr lang="en-US" altLang="ko-KR" sz="1600" dirty="0">
                <a:latin typeface="+mj-ea"/>
                <a:ea typeface="+mj-ea"/>
              </a:rPr>
              <a:t>)</a:t>
            </a:r>
            <a:br>
              <a:rPr lang="en-US" altLang="ko-KR" sz="1600" dirty="0">
                <a:latin typeface="+mj-ea"/>
                <a:ea typeface="+mj-ea"/>
              </a:rPr>
            </a:br>
            <a:r>
              <a:rPr lang="en-US" altLang="ko-KR" sz="1600" dirty="0">
                <a:latin typeface="+mj-ea"/>
                <a:ea typeface="+mj-ea"/>
              </a:rPr>
              <a:t>                            2           </a:t>
            </a:r>
            <a:r>
              <a:rPr lang="ko-KR" altLang="en-US" sz="1600" dirty="0">
                <a:latin typeface="+mj-ea"/>
                <a:ea typeface="+mj-ea"/>
              </a:rPr>
              <a:t>하늘의 네 바람</a:t>
            </a:r>
          </a:p>
          <a:p>
            <a:pPr marL="109728" indent="0">
              <a:buNone/>
            </a:pPr>
            <a:r>
              <a:rPr lang="ko-KR" altLang="en-US" sz="1600" dirty="0">
                <a:latin typeface="+mj-ea"/>
                <a:ea typeface="+mj-ea"/>
              </a:rPr>
              <a:t>                            </a:t>
            </a:r>
            <a:r>
              <a:rPr lang="en-US" altLang="ko-KR" sz="1600" dirty="0">
                <a:latin typeface="+mj-ea"/>
                <a:ea typeface="+mj-ea"/>
              </a:rPr>
              <a:t>3-8        </a:t>
            </a:r>
            <a:r>
              <a:rPr lang="ko-KR" altLang="en-US" sz="1600" dirty="0">
                <a:latin typeface="+mj-ea"/>
                <a:ea typeface="+mj-ea"/>
              </a:rPr>
              <a:t>큰 짐승 넷</a:t>
            </a:r>
          </a:p>
          <a:p>
            <a:pPr marL="109728" indent="0">
              <a:buNone/>
            </a:pPr>
            <a:r>
              <a:rPr lang="ko-KR" altLang="en-US" sz="1600" dirty="0">
                <a:latin typeface="+mj-ea"/>
                <a:ea typeface="+mj-ea"/>
              </a:rPr>
              <a:t>                                        </a:t>
            </a:r>
            <a:r>
              <a:rPr lang="en-US" altLang="ko-KR" sz="1600" dirty="0" smtClean="0">
                <a:latin typeface="+mj-ea"/>
                <a:ea typeface="+mj-ea"/>
              </a:rPr>
              <a:t>•</a:t>
            </a:r>
            <a:r>
              <a:rPr lang="ko-KR" altLang="en-US" sz="1600" dirty="0">
                <a:latin typeface="+mj-ea"/>
                <a:ea typeface="+mj-ea"/>
              </a:rPr>
              <a:t>사자</a:t>
            </a:r>
            <a:r>
              <a:rPr lang="en-US" altLang="ko-KR" sz="1600" dirty="0">
                <a:latin typeface="+mj-ea"/>
                <a:ea typeface="+mj-ea"/>
              </a:rPr>
              <a:t>(4)</a:t>
            </a:r>
          </a:p>
          <a:p>
            <a:pPr marL="109728" indent="0">
              <a:buNone/>
            </a:pPr>
            <a:r>
              <a:rPr lang="en-US" altLang="ko-KR" sz="1600" dirty="0">
                <a:latin typeface="+mj-ea"/>
                <a:ea typeface="+mj-ea"/>
              </a:rPr>
              <a:t>                                        </a:t>
            </a:r>
            <a:r>
              <a:rPr lang="en-US" altLang="ko-KR" sz="1600" dirty="0" smtClean="0">
                <a:latin typeface="+mj-ea"/>
                <a:ea typeface="+mj-ea"/>
              </a:rPr>
              <a:t>•</a:t>
            </a:r>
            <a:r>
              <a:rPr lang="ko-KR" altLang="en-US" sz="1600" dirty="0">
                <a:latin typeface="+mj-ea"/>
                <a:ea typeface="+mj-ea"/>
              </a:rPr>
              <a:t>곰</a:t>
            </a:r>
            <a:r>
              <a:rPr lang="en-US" altLang="ko-KR" sz="1600" dirty="0">
                <a:latin typeface="+mj-ea"/>
                <a:ea typeface="+mj-ea"/>
              </a:rPr>
              <a:t>(5)</a:t>
            </a:r>
          </a:p>
          <a:p>
            <a:pPr marL="109728" indent="0">
              <a:buNone/>
            </a:pPr>
            <a:r>
              <a:rPr lang="en-US" altLang="ko-KR" sz="1600" dirty="0">
                <a:latin typeface="+mj-ea"/>
                <a:ea typeface="+mj-ea"/>
              </a:rPr>
              <a:t>                                        </a:t>
            </a:r>
            <a:r>
              <a:rPr lang="en-US" altLang="ko-KR" sz="1600" dirty="0" smtClean="0">
                <a:latin typeface="+mj-ea"/>
                <a:ea typeface="+mj-ea"/>
              </a:rPr>
              <a:t>•</a:t>
            </a:r>
            <a:r>
              <a:rPr lang="ko-KR" altLang="en-US" sz="1600" dirty="0">
                <a:latin typeface="+mj-ea"/>
                <a:ea typeface="+mj-ea"/>
              </a:rPr>
              <a:t>표범</a:t>
            </a:r>
            <a:r>
              <a:rPr lang="en-US" altLang="ko-KR" sz="1600" dirty="0">
                <a:latin typeface="+mj-ea"/>
                <a:ea typeface="+mj-ea"/>
              </a:rPr>
              <a:t>(6)</a:t>
            </a:r>
          </a:p>
          <a:p>
            <a:pPr marL="109728" indent="0">
              <a:buNone/>
            </a:pPr>
            <a:r>
              <a:rPr lang="en-US" altLang="ko-KR" sz="1600" dirty="0">
                <a:latin typeface="+mj-ea"/>
                <a:ea typeface="+mj-ea"/>
              </a:rPr>
              <a:t>                                        </a:t>
            </a:r>
            <a:r>
              <a:rPr lang="en-US" altLang="ko-KR" sz="1600" dirty="0" smtClean="0">
                <a:latin typeface="+mj-ea"/>
                <a:ea typeface="+mj-ea"/>
              </a:rPr>
              <a:t>•</a:t>
            </a:r>
            <a:r>
              <a:rPr lang="ko-KR" altLang="en-US" sz="1600" dirty="0">
                <a:latin typeface="+mj-ea"/>
                <a:ea typeface="+mj-ea"/>
              </a:rPr>
              <a:t>열 개의 뿔이 </a:t>
            </a:r>
            <a:r>
              <a:rPr lang="ko-KR" altLang="en-US" sz="1600" dirty="0" smtClean="0">
                <a:latin typeface="+mj-ea"/>
                <a:ea typeface="+mj-ea"/>
              </a:rPr>
              <a:t>달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600" dirty="0">
                <a:latin typeface="+mj-ea"/>
                <a:ea typeface="+mj-ea"/>
              </a:rPr>
              <a:t> </a:t>
            </a:r>
            <a:r>
              <a:rPr lang="en-US" altLang="ko-KR" sz="1600" dirty="0" smtClean="0">
                <a:latin typeface="+mj-ea"/>
                <a:ea typeface="+mj-ea"/>
              </a:rPr>
              <a:t>                                          </a:t>
            </a:r>
            <a:r>
              <a:rPr lang="ko-KR" altLang="en-US" sz="1600" dirty="0" smtClean="0">
                <a:latin typeface="+mj-ea"/>
                <a:ea typeface="+mj-ea"/>
              </a:rPr>
              <a:t>린 짐승</a:t>
            </a:r>
            <a:r>
              <a:rPr lang="en-US" altLang="ko-KR" sz="1600" dirty="0" smtClean="0">
                <a:latin typeface="+mj-ea"/>
                <a:ea typeface="+mj-ea"/>
              </a:rPr>
              <a:t>(7-8)</a:t>
            </a:r>
          </a:p>
          <a:p>
            <a:pPr marL="109728" indent="0">
              <a:buNone/>
            </a:pPr>
            <a:endParaRPr lang="en-US" altLang="ko-KR" sz="16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600" dirty="0">
                <a:latin typeface="+mj-ea"/>
                <a:ea typeface="+mj-ea"/>
              </a:rPr>
              <a:t>          9-12         </a:t>
            </a:r>
            <a:r>
              <a:rPr lang="ko-KR" altLang="en-US" sz="1600" dirty="0">
                <a:latin typeface="+mj-ea"/>
                <a:ea typeface="+mj-ea"/>
              </a:rPr>
              <a:t>옛적부터 계신 이에 대한 </a:t>
            </a:r>
            <a:r>
              <a:rPr lang="ko-KR" altLang="en-US" sz="1600" dirty="0" smtClean="0">
                <a:latin typeface="+mj-ea"/>
                <a:ea typeface="+mj-ea"/>
              </a:rPr>
              <a:t>환상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600" dirty="0">
                <a:latin typeface="+mj-ea"/>
                <a:ea typeface="+mj-ea"/>
              </a:rPr>
              <a:t> </a:t>
            </a:r>
            <a:r>
              <a:rPr lang="en-US" altLang="ko-KR" sz="1600" dirty="0" smtClean="0">
                <a:latin typeface="+mj-ea"/>
                <a:ea typeface="+mj-ea"/>
              </a:rPr>
              <a:t>                          (</a:t>
            </a:r>
            <a:r>
              <a:rPr lang="en-US" altLang="ko-KR" sz="1600" dirty="0">
                <a:solidFill>
                  <a:schemeClr val="tx2"/>
                </a:solidFill>
                <a:latin typeface="+mj-ea"/>
                <a:ea typeface="+mj-ea"/>
              </a:rPr>
              <a:t>2th </a:t>
            </a:r>
            <a:r>
              <a:rPr lang="ko-KR" altLang="en-US" sz="1600" dirty="0">
                <a:solidFill>
                  <a:schemeClr val="tx2"/>
                </a:solidFill>
                <a:latin typeface="+mj-ea"/>
                <a:ea typeface="+mj-ea"/>
              </a:rPr>
              <a:t>환상</a:t>
            </a:r>
            <a:r>
              <a:rPr lang="en-US" altLang="ko-KR" sz="1600" dirty="0">
                <a:latin typeface="+mj-ea"/>
                <a:ea typeface="+mj-ea"/>
              </a:rPr>
              <a:t>)</a:t>
            </a:r>
          </a:p>
          <a:p>
            <a:pPr marL="109728" indent="0">
              <a:buNone/>
            </a:pPr>
            <a:r>
              <a:rPr lang="en-US" altLang="ko-KR" sz="1600" dirty="0">
                <a:latin typeface="+mj-ea"/>
                <a:ea typeface="+mj-ea"/>
              </a:rPr>
              <a:t>                           9-10      </a:t>
            </a:r>
            <a:r>
              <a:rPr lang="ko-KR" altLang="en-US" sz="1600" dirty="0" smtClean="0">
                <a:latin typeface="+mj-ea"/>
                <a:ea typeface="+mj-ea"/>
              </a:rPr>
              <a:t>보좌에 </a:t>
            </a:r>
            <a:r>
              <a:rPr lang="ko-KR" altLang="en-US" sz="1600" dirty="0">
                <a:latin typeface="+mj-ea"/>
                <a:ea typeface="+mj-ea"/>
              </a:rPr>
              <a:t>앉아 계심</a:t>
            </a:r>
          </a:p>
          <a:p>
            <a:pPr marL="109728" indent="0">
              <a:buNone/>
            </a:pPr>
            <a:r>
              <a:rPr lang="ko-KR" altLang="en-US" sz="1600" dirty="0">
                <a:latin typeface="+mj-ea"/>
                <a:ea typeface="+mj-ea"/>
              </a:rPr>
              <a:t>                           </a:t>
            </a:r>
            <a:r>
              <a:rPr lang="en-US" altLang="ko-KR" sz="1600" dirty="0">
                <a:latin typeface="+mj-ea"/>
                <a:ea typeface="+mj-ea"/>
              </a:rPr>
              <a:t>11-12     </a:t>
            </a:r>
            <a:r>
              <a:rPr lang="ko-KR" altLang="en-US" sz="1600" dirty="0">
                <a:latin typeface="+mj-ea"/>
                <a:ea typeface="+mj-ea"/>
              </a:rPr>
              <a:t>네 짐승을 </a:t>
            </a:r>
            <a:r>
              <a:rPr lang="ko-KR" altLang="en-US" sz="1600" dirty="0" smtClean="0">
                <a:latin typeface="+mj-ea"/>
                <a:ea typeface="+mj-ea"/>
              </a:rPr>
              <a:t>심판하심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6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600" dirty="0">
                <a:latin typeface="+mj-ea"/>
                <a:ea typeface="+mj-ea"/>
              </a:rPr>
              <a:t>         </a:t>
            </a:r>
            <a:r>
              <a:rPr lang="en-US" altLang="ko-KR" sz="1600" dirty="0">
                <a:latin typeface="+mj-ea"/>
                <a:ea typeface="+mj-ea"/>
              </a:rPr>
              <a:t>13-14       </a:t>
            </a:r>
            <a:r>
              <a:rPr lang="ko-KR" altLang="en-US" sz="1600" dirty="0">
                <a:latin typeface="+mj-ea"/>
                <a:ea typeface="+mj-ea"/>
              </a:rPr>
              <a:t>인자에 대한 환상</a:t>
            </a:r>
            <a:r>
              <a:rPr lang="en-US" altLang="ko-KR" sz="1600" dirty="0">
                <a:latin typeface="+mj-ea"/>
                <a:ea typeface="+mj-ea"/>
              </a:rPr>
              <a:t>(</a:t>
            </a:r>
            <a:r>
              <a:rPr lang="en-US" altLang="ko-KR" sz="1600" dirty="0">
                <a:solidFill>
                  <a:schemeClr val="tx2"/>
                </a:solidFill>
                <a:latin typeface="+mj-ea"/>
                <a:ea typeface="+mj-ea"/>
              </a:rPr>
              <a:t>3th</a:t>
            </a:r>
            <a:r>
              <a:rPr lang="ko-KR" altLang="en-US" sz="1600" dirty="0">
                <a:solidFill>
                  <a:schemeClr val="tx2"/>
                </a:solidFill>
                <a:latin typeface="+mj-ea"/>
                <a:ea typeface="+mj-ea"/>
              </a:rPr>
              <a:t>환상</a:t>
            </a:r>
            <a:r>
              <a:rPr lang="en-US" altLang="ko-KR" sz="1600" dirty="0">
                <a:latin typeface="+mj-ea"/>
                <a:ea typeface="+mj-ea"/>
              </a:rPr>
              <a:t>)</a:t>
            </a:r>
          </a:p>
          <a:p>
            <a:pPr marL="109728" indent="0">
              <a:buNone/>
            </a:pPr>
            <a:r>
              <a:rPr lang="en-US" altLang="ko-KR" sz="1600" dirty="0">
                <a:latin typeface="+mj-ea"/>
                <a:ea typeface="+mj-ea"/>
              </a:rPr>
              <a:t>                           13     </a:t>
            </a:r>
            <a:r>
              <a:rPr lang="ko-KR" altLang="en-US" sz="1600" dirty="0" smtClean="0">
                <a:latin typeface="+mj-ea"/>
                <a:ea typeface="+mj-ea"/>
              </a:rPr>
              <a:t>하늘 </a:t>
            </a:r>
            <a:r>
              <a:rPr lang="ko-KR" altLang="en-US" sz="1600" dirty="0">
                <a:latin typeface="+mj-ea"/>
                <a:ea typeface="+mj-ea"/>
              </a:rPr>
              <a:t>구름을 타고 오심</a:t>
            </a:r>
          </a:p>
          <a:p>
            <a:pPr marL="109728" indent="0">
              <a:buNone/>
            </a:pPr>
            <a:r>
              <a:rPr lang="ko-KR" altLang="en-US" sz="1600" dirty="0">
                <a:latin typeface="+mj-ea"/>
                <a:ea typeface="+mj-ea"/>
              </a:rPr>
              <a:t>                           </a:t>
            </a:r>
            <a:r>
              <a:rPr lang="en-US" altLang="ko-KR" sz="1600" dirty="0">
                <a:latin typeface="+mj-ea"/>
                <a:ea typeface="+mj-ea"/>
              </a:rPr>
              <a:t>14     </a:t>
            </a:r>
            <a:r>
              <a:rPr lang="ko-KR" altLang="en-US" sz="1600" dirty="0" smtClean="0">
                <a:latin typeface="+mj-ea"/>
                <a:ea typeface="+mj-ea"/>
              </a:rPr>
              <a:t>영원한 </a:t>
            </a:r>
            <a:r>
              <a:rPr lang="ko-KR" altLang="en-US" sz="1600" dirty="0">
                <a:latin typeface="+mj-ea"/>
                <a:ea typeface="+mj-ea"/>
              </a:rPr>
              <a:t>권세를 소유하심</a:t>
            </a:r>
          </a:p>
          <a:p>
            <a:pPr marL="109728" indent="0">
              <a:buNone/>
            </a:pP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altLang="ko-KR" sz="2300" dirty="0">
                <a:latin typeface="+mj-ea"/>
                <a:ea typeface="+mj-ea"/>
              </a:rPr>
              <a:t>15-18  </a:t>
            </a:r>
            <a:r>
              <a:rPr lang="ko-KR" altLang="en-US" sz="2300" b="1" dirty="0">
                <a:latin typeface="+mj-ea"/>
                <a:ea typeface="+mj-ea"/>
              </a:rPr>
              <a:t>환상에 대한 </a:t>
            </a:r>
            <a:r>
              <a:rPr lang="ko-KR" altLang="en-US" sz="2300" b="1" dirty="0" smtClean="0">
                <a:latin typeface="+mj-ea"/>
                <a:ea typeface="+mj-ea"/>
              </a:rPr>
              <a:t>해석</a:t>
            </a:r>
            <a:endParaRPr lang="en-US" altLang="ko-KR" sz="2300" b="1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23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400" dirty="0">
                <a:latin typeface="+mj-ea"/>
                <a:ea typeface="+mj-ea"/>
              </a:rPr>
              <a:t>          </a:t>
            </a:r>
            <a:r>
              <a:rPr lang="en-US" altLang="ko-KR" sz="1500" dirty="0">
                <a:latin typeface="+mj-ea"/>
                <a:ea typeface="+mj-ea"/>
              </a:rPr>
              <a:t>15-16      </a:t>
            </a:r>
            <a:r>
              <a:rPr lang="ko-KR" altLang="en-US" sz="1500" dirty="0">
                <a:latin typeface="+mj-ea"/>
                <a:ea typeface="+mj-ea"/>
              </a:rPr>
              <a:t>환상의 해석자를 찾는 </a:t>
            </a:r>
            <a:r>
              <a:rPr lang="ko-KR" altLang="en-US" sz="1500" dirty="0" err="1">
                <a:latin typeface="+mj-ea"/>
                <a:ea typeface="+mj-ea"/>
              </a:rPr>
              <a:t>다니엘</a:t>
            </a:r>
            <a:endParaRPr lang="ko-KR" altLang="en-US" sz="15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500" dirty="0">
                <a:latin typeface="+mj-ea"/>
                <a:ea typeface="+mj-ea"/>
              </a:rPr>
              <a:t>                           </a:t>
            </a:r>
            <a:r>
              <a:rPr lang="en-US" altLang="ko-KR" sz="1500" dirty="0">
                <a:latin typeface="+mj-ea"/>
                <a:ea typeface="+mj-ea"/>
              </a:rPr>
              <a:t>15        </a:t>
            </a:r>
            <a:r>
              <a:rPr lang="ko-KR" altLang="en-US" sz="1500" dirty="0" err="1" smtClean="0">
                <a:latin typeface="+mj-ea"/>
                <a:ea typeface="+mj-ea"/>
              </a:rPr>
              <a:t>다니엘의</a:t>
            </a:r>
            <a:r>
              <a:rPr lang="ko-KR" altLang="en-US" sz="1500" dirty="0" smtClean="0">
                <a:latin typeface="+mj-ea"/>
                <a:ea typeface="+mj-ea"/>
              </a:rPr>
              <a:t> </a:t>
            </a:r>
            <a:r>
              <a:rPr lang="ko-KR" altLang="en-US" sz="1500" dirty="0">
                <a:latin typeface="+mj-ea"/>
                <a:ea typeface="+mj-ea"/>
              </a:rPr>
              <a:t>근심</a:t>
            </a:r>
          </a:p>
          <a:p>
            <a:pPr marL="109728" indent="0">
              <a:buNone/>
            </a:pPr>
            <a:r>
              <a:rPr lang="ko-KR" altLang="en-US" sz="1500" dirty="0">
                <a:latin typeface="+mj-ea"/>
                <a:ea typeface="+mj-ea"/>
              </a:rPr>
              <a:t>                           </a:t>
            </a:r>
            <a:r>
              <a:rPr lang="en-US" altLang="ko-KR" sz="1500" dirty="0">
                <a:latin typeface="+mj-ea"/>
                <a:ea typeface="+mj-ea"/>
              </a:rPr>
              <a:t>16       </a:t>
            </a:r>
            <a:r>
              <a:rPr lang="ko-KR" altLang="en-US" sz="1500" dirty="0" smtClean="0">
                <a:latin typeface="+mj-ea"/>
                <a:ea typeface="+mj-ea"/>
              </a:rPr>
              <a:t>해석자</a:t>
            </a:r>
            <a:r>
              <a:rPr lang="en-US" altLang="ko-KR" sz="1500" dirty="0">
                <a:latin typeface="+mj-ea"/>
                <a:ea typeface="+mj-ea"/>
              </a:rPr>
              <a:t>(</a:t>
            </a:r>
            <a:r>
              <a:rPr lang="ko-KR" altLang="en-US" sz="1500" dirty="0">
                <a:latin typeface="+mj-ea"/>
                <a:ea typeface="+mj-ea"/>
              </a:rPr>
              <a:t>천사</a:t>
            </a:r>
            <a:r>
              <a:rPr lang="en-US" altLang="ko-KR" sz="1500" dirty="0">
                <a:latin typeface="+mj-ea"/>
                <a:ea typeface="+mj-ea"/>
              </a:rPr>
              <a:t>)</a:t>
            </a:r>
            <a:r>
              <a:rPr lang="ko-KR" altLang="en-US" sz="1500" dirty="0">
                <a:latin typeface="+mj-ea"/>
                <a:ea typeface="+mj-ea"/>
              </a:rPr>
              <a:t>를 </a:t>
            </a:r>
            <a:r>
              <a:rPr lang="ko-KR" altLang="en-US" sz="1500" dirty="0" smtClean="0">
                <a:latin typeface="+mj-ea"/>
                <a:ea typeface="+mj-ea"/>
              </a:rPr>
              <a:t>찾아냄</a:t>
            </a:r>
            <a:endParaRPr lang="en-US" altLang="ko-KR" sz="15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5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500" dirty="0">
                <a:latin typeface="+mj-ea"/>
                <a:ea typeface="+mj-ea"/>
              </a:rPr>
              <a:t>          </a:t>
            </a:r>
            <a:r>
              <a:rPr lang="en-US" altLang="ko-KR" sz="1500" dirty="0">
                <a:latin typeface="+mj-ea"/>
                <a:ea typeface="+mj-ea"/>
              </a:rPr>
              <a:t>17-27       </a:t>
            </a:r>
            <a:r>
              <a:rPr lang="ko-KR" altLang="en-US" sz="1500" dirty="0">
                <a:latin typeface="+mj-ea"/>
                <a:ea typeface="+mj-ea"/>
              </a:rPr>
              <a:t>네 짐승에 대한 해석</a:t>
            </a:r>
          </a:p>
          <a:p>
            <a:pPr marL="109728" indent="0">
              <a:buNone/>
            </a:pPr>
            <a:r>
              <a:rPr lang="ko-KR" altLang="en-US" sz="1500" dirty="0">
                <a:latin typeface="+mj-ea"/>
                <a:ea typeface="+mj-ea"/>
              </a:rPr>
              <a:t>                         </a:t>
            </a:r>
            <a:r>
              <a:rPr lang="en-US" altLang="ko-KR" sz="1500" dirty="0" smtClean="0">
                <a:latin typeface="+mj-ea"/>
                <a:ea typeface="+mj-ea"/>
              </a:rPr>
              <a:t>17-18    </a:t>
            </a:r>
            <a:r>
              <a:rPr lang="ko-KR" altLang="en-US" sz="1500" dirty="0" smtClean="0">
                <a:latin typeface="+mj-ea"/>
                <a:ea typeface="+mj-ea"/>
              </a:rPr>
              <a:t>땅에서 </a:t>
            </a:r>
            <a:r>
              <a:rPr lang="ko-KR" altLang="en-US" sz="1500" dirty="0">
                <a:latin typeface="+mj-ea"/>
                <a:ea typeface="+mj-ea"/>
              </a:rPr>
              <a:t>일어날 네 왕들</a:t>
            </a:r>
          </a:p>
          <a:p>
            <a:pPr marL="109728" indent="0">
              <a:buNone/>
            </a:pPr>
            <a:r>
              <a:rPr lang="ko-KR" altLang="en-US" sz="1500" dirty="0">
                <a:latin typeface="+mj-ea"/>
                <a:ea typeface="+mj-ea"/>
              </a:rPr>
              <a:t>                         </a:t>
            </a:r>
            <a:r>
              <a:rPr lang="en-US" altLang="ko-KR" sz="1500" dirty="0" smtClean="0">
                <a:latin typeface="+mj-ea"/>
                <a:ea typeface="+mj-ea"/>
              </a:rPr>
              <a:t>19-20      </a:t>
            </a:r>
            <a:r>
              <a:rPr lang="ko-KR" altLang="en-US" sz="1500" dirty="0" smtClean="0">
                <a:latin typeface="+mj-ea"/>
                <a:ea typeface="+mj-ea"/>
              </a:rPr>
              <a:t>넷째 </a:t>
            </a:r>
            <a:r>
              <a:rPr lang="ko-KR" altLang="en-US" sz="1500" dirty="0">
                <a:latin typeface="+mj-ea"/>
                <a:ea typeface="+mj-ea"/>
              </a:rPr>
              <a:t>짐승의 실체</a:t>
            </a:r>
          </a:p>
          <a:p>
            <a:pPr marL="109728" indent="0">
              <a:buNone/>
            </a:pPr>
            <a:r>
              <a:rPr lang="ko-KR" altLang="en-US" sz="1500" dirty="0">
                <a:latin typeface="+mj-ea"/>
                <a:ea typeface="+mj-ea"/>
              </a:rPr>
              <a:t>                         </a:t>
            </a:r>
            <a:r>
              <a:rPr lang="en-US" altLang="ko-KR" sz="1500" dirty="0" smtClean="0">
                <a:latin typeface="+mj-ea"/>
                <a:ea typeface="+mj-ea"/>
              </a:rPr>
              <a:t>21-22     </a:t>
            </a:r>
            <a:r>
              <a:rPr lang="ko-KR" altLang="en-US" sz="1500" dirty="0" smtClean="0">
                <a:latin typeface="+mj-ea"/>
                <a:ea typeface="+mj-ea"/>
              </a:rPr>
              <a:t>환상에 </a:t>
            </a:r>
            <a:r>
              <a:rPr lang="ko-KR" altLang="en-US" sz="1500" dirty="0">
                <a:latin typeface="+mj-ea"/>
                <a:ea typeface="+mj-ea"/>
              </a:rPr>
              <a:t>대한 부언설명</a:t>
            </a:r>
          </a:p>
          <a:p>
            <a:pPr marL="109728" indent="0">
              <a:buNone/>
            </a:pPr>
            <a:r>
              <a:rPr lang="ko-KR" altLang="en-US" sz="1500" dirty="0">
                <a:latin typeface="+mj-ea"/>
                <a:ea typeface="+mj-ea"/>
              </a:rPr>
              <a:t>                         </a:t>
            </a:r>
            <a:r>
              <a:rPr lang="en-US" altLang="ko-KR" sz="1500" dirty="0" smtClean="0">
                <a:latin typeface="+mj-ea"/>
                <a:ea typeface="+mj-ea"/>
              </a:rPr>
              <a:t>23-27 </a:t>
            </a:r>
            <a:r>
              <a:rPr lang="ko-KR" altLang="en-US" sz="1500" dirty="0" smtClean="0">
                <a:latin typeface="+mj-ea"/>
                <a:ea typeface="+mj-ea"/>
              </a:rPr>
              <a:t>환상에 </a:t>
            </a:r>
            <a:r>
              <a:rPr lang="ko-KR" altLang="en-US" sz="1500" dirty="0">
                <a:latin typeface="+mj-ea"/>
                <a:ea typeface="+mj-ea"/>
              </a:rPr>
              <a:t>대한 상세한 </a:t>
            </a:r>
            <a:r>
              <a:rPr lang="ko-KR" altLang="en-US" sz="1500" dirty="0" smtClean="0">
                <a:latin typeface="+mj-ea"/>
                <a:ea typeface="+mj-ea"/>
              </a:rPr>
              <a:t>해석</a:t>
            </a:r>
            <a:endParaRPr lang="en-US" altLang="ko-KR" sz="15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5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ko-KR" altLang="en-US" sz="1500" dirty="0">
                <a:latin typeface="+mj-ea"/>
                <a:ea typeface="+mj-ea"/>
              </a:rPr>
              <a:t>          </a:t>
            </a:r>
            <a:r>
              <a:rPr lang="en-US" altLang="ko-KR" sz="1500" dirty="0">
                <a:latin typeface="+mj-ea"/>
                <a:ea typeface="+mj-ea"/>
              </a:rPr>
              <a:t>28             </a:t>
            </a:r>
            <a:r>
              <a:rPr lang="ko-KR" altLang="en-US" sz="1500" dirty="0" err="1">
                <a:latin typeface="+mj-ea"/>
                <a:ea typeface="+mj-ea"/>
              </a:rPr>
              <a:t>다니엘의</a:t>
            </a:r>
            <a:r>
              <a:rPr lang="ko-KR" altLang="en-US" sz="1500" dirty="0">
                <a:latin typeface="+mj-ea"/>
                <a:ea typeface="+mj-ea"/>
              </a:rPr>
              <a:t> </a:t>
            </a:r>
            <a:r>
              <a:rPr lang="ko-KR" altLang="en-US" sz="1500" dirty="0" smtClean="0">
                <a:latin typeface="+mj-ea"/>
                <a:ea typeface="+mj-ea"/>
              </a:rPr>
              <a:t>번민</a:t>
            </a:r>
            <a:endParaRPr lang="en-US" altLang="ko-KR" sz="15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500" dirty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143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“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나라와 권세와 온 천하 나라들이 위세가 지극히 높으신 이의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거룩한 백성에게 붙인바 되리니 그의 나라는 영원한 나라이라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모든 권세 있는 자들이 다 그를 섬기며 복종하리라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”(27)</a:t>
            </a:r>
            <a:endParaRPr lang="ko-KR" altLang="en-US" sz="20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altLang="ko-KR" dirty="0" smtClean="0"/>
          </a:p>
          <a:p>
            <a:pPr>
              <a:buFontTx/>
              <a:buChar char="-"/>
            </a:pPr>
            <a:r>
              <a:rPr lang="ko-KR" altLang="en-US" sz="2000" dirty="0" smtClean="0"/>
              <a:t>하늘아래 있는 모든 나라의 권세를 평정시키는 </a:t>
            </a:r>
            <a:r>
              <a:rPr lang="en-US" altLang="ko-KR" sz="2000" dirty="0" smtClean="0"/>
              <a:t> </a:t>
            </a:r>
          </a:p>
          <a:p>
            <a:pPr marL="109728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ko-KR" altLang="en-US" sz="2000" dirty="0" smtClean="0"/>
              <a:t>우주적 구원의 드라마 연출</a:t>
            </a:r>
            <a:endParaRPr lang="en-US" altLang="ko-KR" sz="2000" dirty="0" smtClean="0"/>
          </a:p>
          <a:p>
            <a:pPr marL="109728" indent="0">
              <a:buNone/>
            </a:pPr>
            <a:endParaRPr lang="en-US" altLang="ko-KR" sz="2000" dirty="0" smtClean="0"/>
          </a:p>
          <a:p>
            <a:pPr marL="109728" indent="0">
              <a:buNone/>
            </a:pPr>
            <a:r>
              <a:rPr lang="en-US" altLang="ko-KR" sz="2000" dirty="0" smtClean="0"/>
              <a:t>Q.  ‘</a:t>
            </a:r>
            <a:r>
              <a:rPr lang="ko-KR" altLang="en-US" sz="2000" dirty="0" smtClean="0"/>
              <a:t>거룩한 백성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은 누구를 가리키는가</a:t>
            </a:r>
            <a:r>
              <a:rPr lang="en-US" altLang="ko-KR" sz="2000" dirty="0" smtClean="0"/>
              <a:t>?</a:t>
            </a:r>
            <a:endParaRPr lang="en-US" altLang="ko-KR" sz="2000" dirty="0"/>
          </a:p>
          <a:p>
            <a:pPr marL="566928" indent="-457200">
              <a:buAutoNum type="alphaUcPeriod"/>
            </a:pPr>
            <a:r>
              <a:rPr lang="en-US" altLang="ko-KR" sz="2000" dirty="0" smtClean="0"/>
              <a:t>- </a:t>
            </a:r>
            <a:r>
              <a:rPr lang="ko-KR" altLang="en-US" sz="2000" dirty="0" smtClean="0"/>
              <a:t>거룩한 유대인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박해 중에도 믿음을 지킨 유대백성</a:t>
            </a:r>
            <a:endParaRPr lang="en-US" altLang="ko-KR" sz="2000" dirty="0" smtClean="0"/>
          </a:p>
          <a:p>
            <a:pPr marL="109728" indent="0">
              <a:buNone/>
            </a:pPr>
            <a:r>
              <a:rPr lang="ko-KR" altLang="en-US" sz="2000" dirty="0" smtClean="0"/>
              <a:t>        </a:t>
            </a:r>
            <a:r>
              <a:rPr lang="en-US" altLang="ko-KR" sz="2000" dirty="0" smtClean="0"/>
              <a:t>-  </a:t>
            </a:r>
            <a:r>
              <a:rPr lang="ko-KR" altLang="en-US" sz="2000" dirty="0" smtClean="0"/>
              <a:t>천상의 존재들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천사</a:t>
            </a:r>
            <a:r>
              <a:rPr lang="en-US" altLang="ko-KR" sz="2000" dirty="0" smtClean="0"/>
              <a:t>) by </a:t>
            </a:r>
            <a:r>
              <a:rPr lang="ko-KR" altLang="en-US" sz="2000" dirty="0" err="1" smtClean="0"/>
              <a:t>프록쉬</a:t>
            </a:r>
            <a:r>
              <a:rPr lang="en-US" altLang="ko-KR" sz="2000" dirty="0" smtClean="0"/>
              <a:t>(O. </a:t>
            </a:r>
            <a:r>
              <a:rPr lang="en-US" altLang="ko-KR" sz="2000" dirty="0" err="1" smtClean="0"/>
              <a:t>Procksch</a:t>
            </a:r>
            <a:r>
              <a:rPr lang="en-US" altLang="ko-KR" sz="2000" dirty="0" smtClean="0"/>
              <a:t>)&amp;</a:t>
            </a:r>
            <a:r>
              <a:rPr lang="ko-KR" altLang="en-US" sz="2000" dirty="0" smtClean="0"/>
              <a:t>노트</a:t>
            </a:r>
            <a:r>
              <a:rPr lang="en-US" altLang="ko-KR" sz="2000" dirty="0" smtClean="0"/>
              <a:t>(</a:t>
            </a:r>
            <a:r>
              <a:rPr lang="en-US" altLang="ko-KR" sz="2000" dirty="0" err="1" smtClean="0"/>
              <a:t>M.Noth</a:t>
            </a:r>
            <a:r>
              <a:rPr lang="en-US" altLang="ko-KR" sz="2000" dirty="0" smtClean="0"/>
              <a:t>)</a:t>
            </a:r>
          </a:p>
          <a:p>
            <a:pPr marL="109728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   </a:t>
            </a:r>
          </a:p>
          <a:p>
            <a:pPr marL="109728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    ‘</a:t>
            </a:r>
            <a:r>
              <a:rPr lang="ko-KR" altLang="en-US" sz="2000" dirty="0" smtClean="0"/>
              <a:t>백성</a:t>
            </a:r>
            <a:r>
              <a:rPr lang="en-US" altLang="ko-KR" sz="2000" dirty="0" smtClean="0"/>
              <a:t>’(</a:t>
            </a:r>
            <a:r>
              <a:rPr lang="he-IL" altLang="ko-KR" sz="2000" dirty="0"/>
              <a:t>עם</a:t>
            </a:r>
            <a:r>
              <a:rPr lang="en-US" altLang="ko-KR" sz="2000" dirty="0" smtClean="0"/>
              <a:t>)→ </a:t>
            </a:r>
            <a:r>
              <a:rPr lang="ko-KR" altLang="en-US" sz="2000" dirty="0" smtClean="0"/>
              <a:t>혼돈의 </a:t>
            </a:r>
            <a:r>
              <a:rPr lang="ko-KR" altLang="en-US" sz="2000" dirty="0"/>
              <a:t>세력과 대결 할 수 있는 </a:t>
            </a:r>
            <a:r>
              <a:rPr lang="en-US" altLang="ko-KR" sz="2000" dirty="0"/>
              <a:t>'</a:t>
            </a:r>
            <a:r>
              <a:rPr lang="ko-KR" altLang="en-US" sz="2000" dirty="0"/>
              <a:t>하늘의 군대</a:t>
            </a:r>
            <a:r>
              <a:rPr lang="en-US" altLang="ko-KR" sz="2000" dirty="0"/>
              <a:t>'</a:t>
            </a:r>
            <a:r>
              <a:rPr lang="ko-KR" altLang="en-US" sz="2000" dirty="0"/>
              <a:t>를 </a:t>
            </a:r>
            <a:endParaRPr lang="en-US" altLang="ko-KR" sz="2000" dirty="0" smtClean="0"/>
          </a:p>
          <a:p>
            <a:pPr marL="109728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                            </a:t>
            </a:r>
            <a:r>
              <a:rPr lang="ko-KR" altLang="en-US" sz="2000" dirty="0" smtClean="0"/>
              <a:t>집합적인  의미</a:t>
            </a:r>
            <a:r>
              <a:rPr lang="en-US" altLang="ko-KR" dirty="0" smtClean="0"/>
              <a:t> </a:t>
            </a:r>
            <a:endParaRPr lang="en-US" altLang="ko-KR" dirty="0"/>
          </a:p>
          <a:p>
            <a:pPr marL="624078" indent="-514350">
              <a:buAutoNum type="alphaUcPeriod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2344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“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그 말이 이에 </a:t>
            </a:r>
            <a:r>
              <a:rPr lang="ko-KR" altLang="en-US" sz="2000" b="1" dirty="0" err="1" smtClean="0">
                <a:latin typeface="HY강B" panose="02030600000101010101" pitchFamily="18" charset="-127"/>
                <a:ea typeface="HY강B" panose="02030600000101010101" pitchFamily="18" charset="-127"/>
              </a:rPr>
              <a:t>그친지라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 나 </a:t>
            </a:r>
            <a:r>
              <a:rPr lang="ko-KR" altLang="en-US" sz="2000" b="1" dirty="0" err="1" smtClean="0">
                <a:latin typeface="HY강B" panose="02030600000101010101" pitchFamily="18" charset="-127"/>
                <a:ea typeface="HY강B" panose="02030600000101010101" pitchFamily="18" charset="-127"/>
              </a:rPr>
              <a:t>다니엘은</a:t>
            </a: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 중심에 번민하였으며 내 얼굴빛이 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변하였으나 내가 이 일을 마음에 간직하였느니라</a:t>
            </a: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”(28)</a:t>
            </a:r>
            <a:endParaRPr lang="ko-KR" altLang="en-US" sz="20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altLang="ko-KR" dirty="0"/>
          </a:p>
          <a:p>
            <a:pPr marL="109728" indent="0">
              <a:buNone/>
            </a:pPr>
            <a:r>
              <a:rPr lang="ko-KR" altLang="en-US" sz="2000" dirty="0" smtClean="0"/>
              <a:t>✔ 환상에 대한 천사의 설명이 끝남</a:t>
            </a:r>
            <a:endParaRPr lang="en-US" altLang="ko-KR" sz="2000" dirty="0" smtClean="0"/>
          </a:p>
          <a:p>
            <a:pPr>
              <a:buFontTx/>
              <a:buChar char="-"/>
            </a:pPr>
            <a:endParaRPr lang="en-US" altLang="ko-KR" sz="2000" dirty="0" smtClean="0"/>
          </a:p>
          <a:p>
            <a:pPr marL="109728" indent="0">
              <a:buNone/>
            </a:pPr>
            <a:r>
              <a:rPr lang="en-US" altLang="ko-KR" sz="2000" dirty="0" smtClean="0"/>
              <a:t>✔ 1</a:t>
            </a:r>
            <a:r>
              <a:rPr lang="ko-KR" altLang="en-US" sz="2000" dirty="0" smtClean="0"/>
              <a:t>인칭 주어로 다시 등장</a:t>
            </a:r>
            <a:endParaRPr lang="en-US" altLang="ko-KR" sz="2000" dirty="0" smtClean="0"/>
          </a:p>
          <a:p>
            <a:pPr>
              <a:buFontTx/>
              <a:buChar char="-"/>
            </a:pPr>
            <a:endParaRPr lang="en-US" altLang="ko-KR" sz="2000" dirty="0" smtClean="0"/>
          </a:p>
          <a:p>
            <a:pPr marL="109728" indent="0">
              <a:buNone/>
            </a:pPr>
            <a:r>
              <a:rPr lang="ko-KR" altLang="en-US" sz="2000" dirty="0" smtClean="0"/>
              <a:t>✔ 독자들에게 긴장감과 관심을 불러일으킴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00212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 smtClean="0"/>
              <a:t>신학적 메시지</a:t>
            </a:r>
            <a:endParaRPr lang="ko-KR" altLang="en-US" sz="36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109728" indent="0">
              <a:buNone/>
            </a:pPr>
            <a:endParaRPr lang="ko-KR" altLang="en-US" dirty="0"/>
          </a:p>
          <a:p>
            <a:pPr marL="109728" indent="0">
              <a:lnSpc>
                <a:spcPct val="170000"/>
              </a:lnSpc>
              <a:buNone/>
            </a:pPr>
            <a:r>
              <a:rPr lang="en-US" altLang="ko-KR" sz="3400" dirty="0"/>
              <a:t>7</a:t>
            </a:r>
            <a:r>
              <a:rPr lang="ko-KR" altLang="en-US" sz="3400" dirty="0"/>
              <a:t>장은 기원전 </a:t>
            </a:r>
            <a:r>
              <a:rPr lang="en-US" altLang="ko-KR" sz="3400" dirty="0"/>
              <a:t>167-165</a:t>
            </a:r>
            <a:r>
              <a:rPr lang="ko-KR" altLang="en-US" sz="3400" dirty="0"/>
              <a:t>년 </a:t>
            </a:r>
            <a:r>
              <a:rPr lang="ko-KR" altLang="en-US" sz="3400" dirty="0" err="1"/>
              <a:t>안티오커스</a:t>
            </a:r>
            <a:r>
              <a:rPr lang="ko-KR" altLang="en-US" sz="3400" dirty="0"/>
              <a:t> </a:t>
            </a:r>
            <a:r>
              <a:rPr lang="en-US" altLang="ko-KR" sz="3400" dirty="0"/>
              <a:t>4</a:t>
            </a:r>
            <a:r>
              <a:rPr lang="ko-KR" altLang="en-US" sz="3400" dirty="0"/>
              <a:t>세에 의한 유대 박해 사건이 반영되어 있다</a:t>
            </a:r>
            <a:r>
              <a:rPr lang="en-US" altLang="ko-KR" sz="3400" dirty="0"/>
              <a:t>.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en-US" altLang="ko-KR" sz="3400" dirty="0"/>
              <a:t>7</a:t>
            </a:r>
            <a:r>
              <a:rPr lang="ko-KR" altLang="en-US" sz="3400" dirty="0"/>
              <a:t>장이 보여주는 신학적 사고의 흐름은 분명한데 </a:t>
            </a:r>
            <a:r>
              <a:rPr lang="ko-KR" altLang="en-US" sz="3400" dirty="0" smtClean="0"/>
              <a:t>흘러가</a:t>
            </a:r>
            <a:r>
              <a:rPr lang="ko-KR" altLang="en-US" sz="3400" dirty="0"/>
              <a:t>야</a:t>
            </a:r>
            <a:r>
              <a:rPr lang="ko-KR" altLang="en-US" sz="3400" dirty="0" smtClean="0"/>
              <a:t>만 하는 </a:t>
            </a:r>
            <a:r>
              <a:rPr lang="ko-KR" altLang="en-US" sz="3400" dirty="0"/>
              <a:t>미래 역사의 방향이 제시되고 있는 것이다</a:t>
            </a:r>
            <a:r>
              <a:rPr lang="en-US" altLang="ko-KR" sz="3400" dirty="0"/>
              <a:t>. </a:t>
            </a:r>
            <a:r>
              <a:rPr lang="ko-KR" altLang="en-US" sz="3400" dirty="0"/>
              <a:t>작은 뿔로 묘사된 </a:t>
            </a:r>
            <a:r>
              <a:rPr lang="ko-KR" altLang="en-US" sz="3400" dirty="0" err="1"/>
              <a:t>안티오코스</a:t>
            </a:r>
            <a:r>
              <a:rPr lang="ko-KR" altLang="en-US" sz="3400" dirty="0"/>
              <a:t> </a:t>
            </a:r>
            <a:r>
              <a:rPr lang="en-US" altLang="ko-KR" sz="3400" dirty="0"/>
              <a:t>4</a:t>
            </a:r>
            <a:r>
              <a:rPr lang="ko-KR" altLang="en-US" sz="3400" dirty="0"/>
              <a:t>세의 </a:t>
            </a:r>
            <a:r>
              <a:rPr lang="ko-KR" altLang="en-US" sz="3400" dirty="0" smtClean="0"/>
              <a:t>잔인</a:t>
            </a:r>
            <a:r>
              <a:rPr lang="ko-KR" altLang="en-US" sz="3400" dirty="0"/>
              <a:t>한</a:t>
            </a:r>
            <a:r>
              <a:rPr lang="ko-KR" altLang="en-US" sz="3400" dirty="0" smtClean="0"/>
              <a:t> </a:t>
            </a:r>
            <a:r>
              <a:rPr lang="ko-KR" altLang="en-US" sz="3400" dirty="0"/>
              <a:t>폭정은 곧 하늘의 심판을 받게 될 것이고 지극히 높으신 자의 “거룩한 백성들”</a:t>
            </a:r>
            <a:r>
              <a:rPr lang="en-US" altLang="ko-KR" sz="3400" dirty="0"/>
              <a:t>(27), </a:t>
            </a:r>
            <a:r>
              <a:rPr lang="ko-KR" altLang="en-US" sz="3400" dirty="0"/>
              <a:t>하늘 보좌에 앉아 있는 인자의 명령을 땅에서 수행하는 하늘의 천사들이 세계의 통치를 넘겨받게 될 것이라는 기대이다</a:t>
            </a:r>
            <a:r>
              <a:rPr lang="en-US" altLang="ko-KR" sz="3400" dirty="0"/>
              <a:t>. 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ko-KR" altLang="en-US" sz="3400" dirty="0"/>
              <a:t>이 내용이 의미하는 것은 작은 뿔의 권세는 인간의 힘에 의해서가 아니라</a:t>
            </a:r>
            <a:r>
              <a:rPr lang="en-US" altLang="ko-KR" sz="3400" dirty="0"/>
              <a:t>, </a:t>
            </a:r>
            <a:r>
              <a:rPr lang="ko-KR" altLang="en-US" sz="3400" dirty="0"/>
              <a:t>하나님이 보내신 천상의 세력에 의해서만 꺾일 것이라는 말씀이다</a:t>
            </a:r>
            <a:r>
              <a:rPr lang="en-US" altLang="ko-KR" sz="3400" dirty="0"/>
              <a:t>.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ko-KR" altLang="en-US" sz="3400" dirty="0"/>
              <a:t>이것은 박해를 받고 있던 유대인들에게 분명 위로와 격려의 메시지이며</a:t>
            </a:r>
            <a:r>
              <a:rPr lang="en-US" altLang="ko-KR" sz="3400" dirty="0"/>
              <a:t>, 7</a:t>
            </a:r>
            <a:r>
              <a:rPr lang="ko-KR" altLang="en-US" sz="3400" dirty="0"/>
              <a:t>장은 예루살렘과 유다가 </a:t>
            </a:r>
            <a:r>
              <a:rPr lang="ko-KR" altLang="en-US" sz="3400" dirty="0" err="1"/>
              <a:t>애굽</a:t>
            </a:r>
            <a:r>
              <a:rPr lang="ko-KR" altLang="en-US" sz="3400" dirty="0"/>
              <a:t> 프톨레마이오스 왕조의 세력으로부터 </a:t>
            </a:r>
            <a:r>
              <a:rPr lang="ko-KR" altLang="en-US" sz="3400" dirty="0" err="1"/>
              <a:t>셀레우코스</a:t>
            </a:r>
            <a:r>
              <a:rPr lang="ko-KR" altLang="en-US" sz="3400" dirty="0"/>
              <a:t> 왕조의 통치 밑으로 들어가게 된 이후</a:t>
            </a:r>
            <a:r>
              <a:rPr lang="en-US" altLang="ko-KR" sz="3400" dirty="0"/>
              <a:t>, </a:t>
            </a:r>
            <a:r>
              <a:rPr lang="ko-KR" altLang="en-US" sz="3400" dirty="0"/>
              <a:t>어두움의 시간을 보내던 자들 중 이 기록을 읽는 독자들에게 하나님을 대적하는 ‘작은 뿔’이 누구이며 이 뿔의 최후와 함께 하나님의 통치가 곧 시작될 것이라는 희망적인 메시지를 기록한 것이다</a:t>
            </a:r>
            <a:r>
              <a:rPr lang="en-US" altLang="ko-KR" sz="3400" dirty="0"/>
              <a:t>.</a:t>
            </a:r>
          </a:p>
          <a:p>
            <a:pPr marL="109728" indent="0">
              <a:lnSpc>
                <a:spcPct val="170000"/>
              </a:lnSpc>
              <a:buNone/>
            </a:pPr>
            <a:endParaRPr lang="ko-KR" altLang="en-US" sz="3400" dirty="0"/>
          </a:p>
        </p:txBody>
      </p:sp>
    </p:spTree>
    <p:extLst>
      <p:ext uri="{BB962C8B-B14F-4D97-AF65-F5344CB8AC3E}">
        <p14:creationId xmlns:p14="http://schemas.microsoft.com/office/powerpoint/2010/main" val="260390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주석</a:t>
            </a:r>
            <a:endParaRPr lang="ko-KR" altLang="en-US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altLang="ko-KR" dirty="0" smtClean="0"/>
          </a:p>
          <a:p>
            <a:pPr marL="109728" indent="0">
              <a:buNone/>
            </a:pPr>
            <a:r>
              <a:rPr lang="en-US" altLang="ko-KR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1) </a:t>
            </a:r>
            <a:r>
              <a:rPr lang="ko-KR" altLang="en-US" b="1" dirty="0" err="1" smtClean="0">
                <a:latin typeface="HY강B" panose="02030600000101010101" pitchFamily="18" charset="-127"/>
                <a:ea typeface="HY강B" panose="02030600000101010101" pitchFamily="18" charset="-127"/>
              </a:rPr>
              <a:t>다니엘의</a:t>
            </a:r>
            <a:r>
              <a:rPr lang="ko-KR" altLang="en-US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 환상</a:t>
            </a:r>
            <a:r>
              <a:rPr lang="en-US" altLang="ko-KR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(7:1-14)</a:t>
            </a:r>
          </a:p>
          <a:p>
            <a:pPr marL="109728" indent="0">
              <a:buNone/>
            </a:pPr>
            <a:endParaRPr lang="en-US" altLang="ko-KR" b="1" dirty="0" smtClean="0"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>
              <a:buNone/>
            </a:pPr>
            <a:r>
              <a:rPr lang="en-US" altLang="ko-KR" b="1" dirty="0"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r>
              <a:rPr lang="en-US" altLang="ko-KR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 (1) </a:t>
            </a:r>
            <a:r>
              <a:rPr lang="ko-KR" altLang="en-US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환상이 임한 연대와 장소</a:t>
            </a:r>
            <a:r>
              <a:rPr lang="en-US" altLang="ko-KR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(1)</a:t>
            </a:r>
          </a:p>
          <a:p>
            <a:pPr marL="402336" lvl="1" indent="0" algn="dist">
              <a:buNone/>
            </a:pPr>
            <a:endParaRPr lang="en-US" altLang="ko-KR" b="1" dirty="0"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109728" indent="0">
              <a:buNone/>
            </a:pPr>
            <a:endParaRPr lang="ko-KR" altLang="en-US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864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2000" b="1" dirty="0" smtClean="0">
                <a:latin typeface="210 블로그 L" panose="02020603020101020101" pitchFamily="18" charset="-127"/>
                <a:ea typeface="210 블로그 L" panose="02020603020101020101" pitchFamily="18" charset="-127"/>
              </a:rPr>
              <a:t/>
            </a:r>
            <a:br>
              <a:rPr lang="en-US" altLang="ko-KR" sz="2000" b="1" dirty="0" smtClean="0">
                <a:latin typeface="210 블로그 L" panose="02020603020101020101" pitchFamily="18" charset="-127"/>
                <a:ea typeface="210 블로그 L" panose="02020603020101020101" pitchFamily="18" charset="-127"/>
              </a:rPr>
            </a:br>
            <a:r>
              <a:rPr lang="en-US" altLang="ko-KR" sz="20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'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바벨론 왕 </a:t>
            </a:r>
            <a:r>
              <a:rPr lang="ko-KR" altLang="en-US" sz="2000" b="1" dirty="0" err="1">
                <a:latin typeface="HY강B" panose="02030600000101010101" pitchFamily="18" charset="-127"/>
                <a:ea typeface="HY강B" panose="02030600000101010101" pitchFamily="18" charset="-127"/>
              </a:rPr>
              <a:t>벨사살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 원년에 </a:t>
            </a:r>
            <a:r>
              <a:rPr lang="ko-KR" altLang="en-US" sz="2000" b="1" dirty="0" err="1">
                <a:latin typeface="HY강B" panose="02030600000101010101" pitchFamily="18" charset="-127"/>
                <a:ea typeface="HY강B" panose="02030600000101010101" pitchFamily="18" charset="-127"/>
              </a:rPr>
              <a:t>다니엘이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 그 침상에서 꿈을 꾸며 머리 속으로 환상을 받고 그 꿈을 기록하며 그 일의 대략을 </a:t>
            </a:r>
            <a:r>
              <a:rPr lang="ko-KR" altLang="en-US" sz="2000" b="1" dirty="0" err="1">
                <a:latin typeface="HY강B" panose="02030600000101010101" pitchFamily="18" charset="-127"/>
                <a:ea typeface="HY강B" panose="02030600000101010101" pitchFamily="18" charset="-127"/>
              </a:rPr>
              <a:t>진술하니라</a:t>
            </a:r>
            <a:r>
              <a:rPr lang="ko-KR" altLang="en-US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’</a:t>
            </a:r>
            <a: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>(1)</a:t>
            </a:r>
            <a:b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0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endParaRPr lang="ko-KR" altLang="en-US" sz="20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02336" lvl="1" indent="0">
              <a:lnSpc>
                <a:spcPct val="120000"/>
              </a:lnSpc>
              <a:buNone/>
            </a:pP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✔ "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바벨론 왕 </a:t>
            </a:r>
            <a:r>
              <a:rPr lang="ko-KR" altLang="en-US" dirty="0" err="1">
                <a:solidFill>
                  <a:schemeClr val="tx1"/>
                </a:solidFill>
                <a:latin typeface="+mj-ea"/>
                <a:ea typeface="+mj-ea"/>
              </a:rPr>
              <a:t>벨사살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latin typeface="+mj-ea"/>
                <a:ea typeface="+mj-ea"/>
              </a:rPr>
              <a:t>원년</a:t>
            </a: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“</a:t>
            </a:r>
            <a:endParaRPr lang="en-US" altLang="ko-KR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402336" lvl="1" indent="0">
              <a:lnSpc>
                <a:spcPct val="120000"/>
              </a:lnSpc>
              <a:buNone/>
            </a:pP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- </a:t>
            </a:r>
            <a:r>
              <a:rPr lang="ko-KR" altLang="en-US" dirty="0" smtClean="0">
                <a:solidFill>
                  <a:schemeClr val="tx1"/>
                </a:solidFill>
                <a:latin typeface="+mj-ea"/>
                <a:ea typeface="+mj-ea"/>
              </a:rPr>
              <a:t>독자로 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하여금 </a:t>
            </a:r>
            <a:r>
              <a:rPr lang="ko-KR" altLang="en-US" dirty="0" err="1">
                <a:solidFill>
                  <a:schemeClr val="tx1"/>
                </a:solidFill>
                <a:latin typeface="+mj-ea"/>
                <a:ea typeface="+mj-ea"/>
              </a:rPr>
              <a:t>다니엘이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 본 환상들의 역사성을 의심하지 </a:t>
            </a:r>
            <a:r>
              <a:rPr lang="ko-KR" altLang="en-US" dirty="0" smtClean="0">
                <a:solidFill>
                  <a:schemeClr val="tx1"/>
                </a:solidFill>
                <a:latin typeface="+mj-ea"/>
                <a:ea typeface="+mj-ea"/>
              </a:rPr>
              <a:t>못하도록 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하려는 </a:t>
            </a:r>
            <a:r>
              <a:rPr lang="ko-KR" altLang="en-US" dirty="0" smtClean="0">
                <a:solidFill>
                  <a:schemeClr val="tx1"/>
                </a:solidFill>
                <a:latin typeface="+mj-ea"/>
                <a:ea typeface="+mj-ea"/>
              </a:rPr>
              <a:t>목적</a:t>
            </a: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8:1, 9:1, 10:1, 11:1</a:t>
            </a: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) )</a:t>
            </a:r>
          </a:p>
          <a:p>
            <a:pPr marL="402336" lvl="1" indent="0">
              <a:lnSpc>
                <a:spcPct val="120000"/>
              </a:lnSpc>
              <a:buNone/>
            </a:pP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- </a:t>
            </a:r>
            <a:r>
              <a:rPr lang="ko-KR" altLang="en-US" dirty="0" err="1" smtClean="0">
                <a:solidFill>
                  <a:schemeClr val="tx1"/>
                </a:solidFill>
                <a:latin typeface="+mj-ea"/>
                <a:ea typeface="+mj-ea"/>
              </a:rPr>
              <a:t>벨사살</a:t>
            </a:r>
            <a:r>
              <a:rPr lang="ko-KR" altLang="en-US" dirty="0" smtClean="0">
                <a:solidFill>
                  <a:schemeClr val="tx1"/>
                </a:solidFill>
                <a:latin typeface="+mj-ea"/>
                <a:ea typeface="+mj-ea"/>
              </a:rPr>
              <a:t> 왕</a:t>
            </a: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~ </a:t>
            </a:r>
            <a:r>
              <a:rPr lang="ko-KR" altLang="en-US" dirty="0" err="1" smtClean="0">
                <a:solidFill>
                  <a:schemeClr val="tx1"/>
                </a:solidFill>
                <a:latin typeface="+mj-ea"/>
                <a:ea typeface="+mj-ea"/>
              </a:rPr>
              <a:t>고레스</a:t>
            </a:r>
            <a:r>
              <a:rPr lang="ko-KR" altLang="en-US" dirty="0" smtClean="0">
                <a:solidFill>
                  <a:schemeClr val="tx1"/>
                </a:solidFill>
                <a:latin typeface="+mj-ea"/>
                <a:ea typeface="+mj-ea"/>
              </a:rPr>
              <a:t> 시대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페르시아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까지의 연대로 포로 후반기</a:t>
            </a:r>
          </a:p>
          <a:p>
            <a:pPr marL="859536" lvl="1" indent="-457200">
              <a:lnSpc>
                <a:spcPct val="120000"/>
              </a:lnSpc>
              <a:buFontTx/>
              <a:buChar char="-"/>
            </a:pPr>
            <a:r>
              <a:rPr lang="ko-KR" altLang="en-US" dirty="0" smtClean="0">
                <a:solidFill>
                  <a:schemeClr val="tx1"/>
                </a:solidFill>
                <a:latin typeface="+mj-ea"/>
                <a:ea typeface="+mj-ea"/>
              </a:rPr>
              <a:t>의도적인 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연대기적 진술로 하나님이 세계의 역사에 구체적으로 개입하는 미래에 대한 환상은 아직 고난과 압박이 있는 포로기에 전달되었다는 것이다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. 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즉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아직은 이스라엘 공동체가 암울한 역사적 상황에 처해 있지만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하나님은 역사 저 너머에서부터 다가오는 구원의 계획을 가지고 있다는 것이다</a:t>
            </a: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859536" lvl="1" indent="-457200">
              <a:lnSpc>
                <a:spcPct val="120000"/>
              </a:lnSpc>
              <a:buFontTx/>
              <a:buChar char="-"/>
            </a:pPr>
            <a:endParaRPr lang="en-US" altLang="ko-KR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402336" lvl="1" indent="0">
              <a:buNone/>
            </a:pPr>
            <a:r>
              <a:rPr lang="ko-KR" altLang="en-US" dirty="0" smtClean="0">
                <a:solidFill>
                  <a:schemeClr val="tx1"/>
                </a:solidFill>
                <a:latin typeface="+mj-ea"/>
                <a:ea typeface="+mj-ea"/>
              </a:rPr>
              <a:t>✔ 꿈</a:t>
            </a: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  <a:latin typeface="+mj-ea"/>
                <a:ea typeface="+mj-ea"/>
              </a:rPr>
              <a:t>환상</a:t>
            </a: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latin typeface="+mj-ea"/>
                <a:ea typeface="+mj-ea"/>
              </a:rPr>
              <a:t>단어 사용</a:t>
            </a:r>
            <a:endParaRPr lang="en-US" altLang="ko-KR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402336" lvl="1" indent="0">
              <a:buNone/>
            </a:pP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- MT 2</a:t>
            </a:r>
            <a:r>
              <a:rPr lang="ko-KR" altLang="en-US" dirty="0" smtClean="0">
                <a:solidFill>
                  <a:schemeClr val="tx1"/>
                </a:solidFill>
                <a:latin typeface="+mj-ea"/>
                <a:ea typeface="+mj-ea"/>
              </a:rPr>
              <a:t>번에 걸친 단어 사용</a:t>
            </a:r>
            <a:endParaRPr lang="en-US" altLang="ko-KR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402336" lvl="1" indent="0">
              <a:buNone/>
            </a:pPr>
            <a:r>
              <a:rPr lang="en-US" altLang="ko-KR" dirty="0" smtClean="0">
                <a:solidFill>
                  <a:schemeClr val="tx1"/>
                </a:solidFill>
                <a:latin typeface="+mj-ea"/>
                <a:ea typeface="+mj-ea"/>
              </a:rPr>
              <a:t> - 2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장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, 4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장의 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'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꿈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'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과  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8-12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장의 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'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환상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'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을 무리 없이 결합시키려는 의도</a:t>
            </a:r>
            <a:endParaRPr lang="en-US" altLang="ko-KR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3546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(2)</a:t>
            </a:r>
            <a:r>
              <a:rPr lang="ko-KR" altLang="en-US" sz="2400" b="1" dirty="0" smtClean="0"/>
              <a:t>네 짐승에 대한 환상</a:t>
            </a:r>
            <a:r>
              <a:rPr lang="en-US" altLang="ko-KR" sz="2400" b="1" dirty="0" smtClean="0"/>
              <a:t>(2-8)</a:t>
            </a:r>
            <a:br>
              <a:rPr lang="en-US" altLang="ko-KR" sz="2400" b="1" dirty="0" smtClean="0"/>
            </a:br>
            <a:r>
              <a:rPr lang="en-US" altLang="ko-KR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200" b="1" dirty="0" err="1">
                <a:latin typeface="HY강B" panose="02030600000101010101" pitchFamily="18" charset="-127"/>
                <a:ea typeface="HY강B" panose="02030600000101010101" pitchFamily="18" charset="-127"/>
              </a:rPr>
              <a:t>다니엘이</a:t>
            </a:r>
            <a:r>
              <a:rPr lang="ko-KR" altLang="en-US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 진술하여 이르되 내가 밤에 환상을 보았는데 </a:t>
            </a:r>
            <a:br>
              <a:rPr lang="ko-KR" altLang="en-US" sz="22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하늘의 네 바람이 큰 바다로 몰려 불더니</a:t>
            </a:r>
            <a:r>
              <a:rPr lang="en-US" altLang="ko-KR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(2) </a:t>
            </a:r>
            <a:br>
              <a:rPr lang="en-US" altLang="ko-KR" sz="22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큰 짐승 넷이 바다에서 나왔는데 그 모양이 각각 다르더라</a:t>
            </a:r>
            <a:r>
              <a:rPr lang="en-US" altLang="ko-KR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(3)“</a:t>
            </a:r>
            <a:br>
              <a:rPr lang="en-US" altLang="ko-KR" sz="22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en-US" altLang="ko-KR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2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endParaRPr lang="ko-KR" altLang="en-US" sz="22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 algn="ctr">
              <a:buNone/>
            </a:pPr>
            <a:endParaRPr lang="en-US" altLang="ko-KR" sz="2000" dirty="0" smtClean="0"/>
          </a:p>
          <a:p>
            <a:pPr marL="109728" indent="0" algn="ctr">
              <a:buNone/>
            </a:pPr>
            <a:endParaRPr lang="ko-KR" altLang="en-US" sz="2000" dirty="0">
              <a:latin typeface="210 블로그 R" panose="02020603020101020101" pitchFamily="18" charset="-127"/>
              <a:ea typeface="210 블로그 R" panose="02020603020101020101" pitchFamily="18" charset="-127"/>
            </a:endParaRPr>
          </a:p>
          <a:p>
            <a:pPr marL="109728" indent="0">
              <a:buNone/>
            </a:pPr>
            <a:r>
              <a:rPr lang="ko-KR" altLang="en-US" sz="2000" dirty="0" smtClean="0"/>
              <a:t>✔ </a:t>
            </a:r>
            <a:r>
              <a:rPr lang="ko-KR" altLang="en-US" sz="2000" dirty="0"/>
              <a:t> </a:t>
            </a:r>
            <a:r>
              <a:rPr lang="en-US" altLang="ko-KR" sz="2000" dirty="0" smtClean="0"/>
              <a:t>3</a:t>
            </a:r>
            <a:r>
              <a:rPr lang="ko-KR" altLang="en-US" sz="2000" dirty="0"/>
              <a:t>인칭 </a:t>
            </a:r>
            <a:r>
              <a:rPr lang="ko-KR" altLang="en-US" sz="2000" dirty="0" smtClean="0"/>
              <a:t>보도</a:t>
            </a:r>
            <a:r>
              <a:rPr lang="en-US" altLang="ko-KR" sz="2000" dirty="0"/>
              <a:t> 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환상이 임한 연대와 장소 </a:t>
            </a:r>
            <a:r>
              <a:rPr lang="en-US" altLang="ko-KR" sz="2000" dirty="0" smtClean="0"/>
              <a:t> </a:t>
            </a:r>
            <a:r>
              <a:rPr lang="en-US" altLang="ko-KR" sz="2000" dirty="0" smtClean="0">
                <a:latin typeface="Arial"/>
                <a:cs typeface="Arial"/>
              </a:rPr>
              <a:t>↔ 1</a:t>
            </a:r>
            <a:r>
              <a:rPr lang="ko-KR" altLang="en-US" sz="2000" dirty="0" smtClean="0">
                <a:latin typeface="Arial"/>
                <a:cs typeface="Arial"/>
              </a:rPr>
              <a:t>인칭 보도 </a:t>
            </a:r>
            <a:r>
              <a:rPr lang="en-US" altLang="ko-KR" sz="2000" dirty="0" smtClean="0">
                <a:latin typeface="Arial"/>
                <a:cs typeface="Arial"/>
              </a:rPr>
              <a:t>: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환상의 내용</a:t>
            </a:r>
            <a:endParaRPr lang="en-US" altLang="ko-KR" sz="2000" dirty="0"/>
          </a:p>
          <a:p>
            <a:pPr marL="109728" indent="0">
              <a:buNone/>
            </a:pPr>
            <a:endParaRPr lang="en-US" altLang="ko-KR" sz="2000" dirty="0"/>
          </a:p>
          <a:p>
            <a:pPr marL="109728" indent="0">
              <a:buNone/>
            </a:pPr>
            <a:r>
              <a:rPr lang="en-US" altLang="ko-KR" sz="2000" dirty="0" smtClean="0"/>
              <a:t>  ＂</a:t>
            </a:r>
            <a:r>
              <a:rPr lang="ko-KR" altLang="en-US" sz="2000" dirty="0" smtClean="0"/>
              <a:t>내가보니 </a:t>
            </a:r>
            <a:r>
              <a:rPr lang="he-IL" altLang="ko-KR" sz="2000" dirty="0" smtClean="0"/>
              <a:t>אראה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" </a:t>
            </a:r>
            <a:r>
              <a:rPr lang="en-US" altLang="ko-KR" sz="2000" dirty="0"/>
              <a:t> </a:t>
            </a:r>
            <a:r>
              <a:rPr lang="en-US" altLang="ko-KR" sz="2000" dirty="0" smtClean="0"/>
              <a:t>:  </a:t>
            </a:r>
            <a:r>
              <a:rPr lang="ko-KR" altLang="en-US" sz="2000" dirty="0" smtClean="0"/>
              <a:t>독자들에게 </a:t>
            </a:r>
            <a:r>
              <a:rPr lang="ko-KR" altLang="en-US" sz="2000" dirty="0"/>
              <a:t>환상에 대한 확실성을 </a:t>
            </a:r>
            <a:r>
              <a:rPr lang="ko-KR" altLang="en-US" sz="2000" dirty="0" smtClean="0"/>
              <a:t>강조하기 위한 상투적 표현</a:t>
            </a:r>
            <a:endParaRPr lang="ko-KR" altLang="en-US" sz="2000" dirty="0"/>
          </a:p>
          <a:p>
            <a:pPr marL="109728" indent="0">
              <a:buNone/>
            </a:pPr>
            <a:endParaRPr lang="ko-KR" altLang="en-US" sz="2000" dirty="0"/>
          </a:p>
          <a:p>
            <a:pPr marL="109728" indent="0">
              <a:buNone/>
            </a:pPr>
            <a:r>
              <a:rPr lang="en-US" altLang="ko-KR" sz="2000" dirty="0" smtClean="0"/>
              <a:t>✔ "</a:t>
            </a:r>
            <a:r>
              <a:rPr lang="ko-KR" altLang="en-US" sz="2000" dirty="0"/>
              <a:t>하늘의 네 바람이 큰 바다로 몰려 </a:t>
            </a:r>
            <a:r>
              <a:rPr lang="ko-KR" altLang="en-US" sz="2000" dirty="0" smtClean="0"/>
              <a:t>불더니</a:t>
            </a:r>
            <a:r>
              <a:rPr lang="en-US" altLang="ko-KR" sz="2000" dirty="0" smtClean="0"/>
              <a:t>"</a:t>
            </a:r>
            <a:endParaRPr lang="en-US" altLang="ko-KR" sz="2000" dirty="0"/>
          </a:p>
          <a:p>
            <a:pPr marL="109728" indent="0">
              <a:buNone/>
            </a:pPr>
            <a:r>
              <a:rPr lang="en-US" altLang="ko-KR" sz="2000" dirty="0" smtClean="0"/>
              <a:t> - </a:t>
            </a:r>
            <a:r>
              <a:rPr lang="ko-KR" altLang="en-US" sz="2000" dirty="0" smtClean="0"/>
              <a:t>고대 </a:t>
            </a:r>
            <a:r>
              <a:rPr lang="ko-KR" altLang="en-US" sz="2000" dirty="0"/>
              <a:t>근동의 신화론적 표상세계의 배경 </a:t>
            </a:r>
          </a:p>
          <a:p>
            <a:pPr marL="109728" indent="0">
              <a:buNone/>
            </a:pPr>
            <a:r>
              <a:rPr lang="en-US" altLang="ko-KR" sz="2000" dirty="0" smtClean="0"/>
              <a:t> - </a:t>
            </a:r>
            <a:r>
              <a:rPr lang="ko-KR" altLang="en-US" sz="2000" dirty="0" err="1" smtClean="0"/>
              <a:t>바벨론의</a:t>
            </a:r>
            <a:r>
              <a:rPr lang="ko-KR" altLang="en-US" sz="2000" dirty="0" smtClean="0"/>
              <a:t> </a:t>
            </a:r>
            <a:r>
              <a:rPr lang="ko-KR" altLang="en-US" sz="2000" dirty="0"/>
              <a:t>창조 신화 </a:t>
            </a:r>
            <a:r>
              <a:rPr lang="en-US" altLang="ko-KR" sz="2000" dirty="0"/>
              <a:t>"</a:t>
            </a:r>
            <a:r>
              <a:rPr lang="ko-KR" altLang="en-US" sz="2000" dirty="0" err="1"/>
              <a:t>에누라</a:t>
            </a:r>
            <a:r>
              <a:rPr lang="ko-KR" altLang="en-US" sz="2000" dirty="0"/>
              <a:t> </a:t>
            </a:r>
            <a:r>
              <a:rPr lang="ko-KR" altLang="en-US" sz="2000" dirty="0" err="1"/>
              <a:t>엘리쉬</a:t>
            </a:r>
            <a:r>
              <a:rPr lang="en-US" altLang="ko-KR" sz="2000" dirty="0"/>
              <a:t>(</a:t>
            </a:r>
            <a:r>
              <a:rPr lang="en-US" altLang="ko-KR" sz="2000" dirty="0" err="1"/>
              <a:t>Enuma</a:t>
            </a:r>
            <a:r>
              <a:rPr lang="en-US" altLang="ko-KR" sz="2000" dirty="0"/>
              <a:t> </a:t>
            </a:r>
            <a:r>
              <a:rPr lang="en-US" altLang="ko-KR" sz="2000" dirty="0" err="1"/>
              <a:t>Elish</a:t>
            </a:r>
            <a:r>
              <a:rPr lang="en-US" altLang="ko-KR" sz="2000" dirty="0"/>
              <a:t>)"</a:t>
            </a:r>
          </a:p>
          <a:p>
            <a:pPr marL="109728" indent="0">
              <a:buNone/>
            </a:pPr>
            <a:r>
              <a:rPr lang="en-US" altLang="ko-KR" sz="2000" dirty="0" smtClean="0"/>
              <a:t> - </a:t>
            </a:r>
            <a:r>
              <a:rPr lang="ko-KR" altLang="en-US" sz="2000" dirty="0" smtClean="0"/>
              <a:t>구약성서에서 </a:t>
            </a:r>
            <a:r>
              <a:rPr lang="ko-KR" altLang="en-US" sz="2000" dirty="0"/>
              <a:t>신화와 관련된 본문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렘</a:t>
            </a:r>
            <a:r>
              <a:rPr lang="en-US" altLang="ko-KR" sz="2000" dirty="0"/>
              <a:t>51:24, </a:t>
            </a:r>
            <a:r>
              <a:rPr lang="ko-KR" altLang="en-US" sz="2000" dirty="0"/>
              <a:t>사</a:t>
            </a:r>
            <a:r>
              <a:rPr lang="en-US" altLang="ko-KR" sz="2000" dirty="0"/>
              <a:t>27:1, </a:t>
            </a:r>
            <a:r>
              <a:rPr lang="ko-KR" altLang="en-US" sz="2000" dirty="0"/>
              <a:t>시</a:t>
            </a:r>
            <a:r>
              <a:rPr lang="en-US" altLang="ko-KR" sz="2000" dirty="0"/>
              <a:t>74:13-14)</a:t>
            </a:r>
          </a:p>
          <a:p>
            <a:pPr marL="109728" indent="0">
              <a:buNone/>
            </a:pPr>
            <a:r>
              <a:rPr lang="en-US" altLang="ko-KR" sz="2000" dirty="0" smtClean="0"/>
              <a:t> - </a:t>
            </a:r>
            <a:r>
              <a:rPr lang="ko-KR" altLang="en-US" sz="2000" dirty="0" smtClean="0"/>
              <a:t>신화론적 </a:t>
            </a:r>
            <a:r>
              <a:rPr lang="ko-KR" altLang="en-US" sz="2000" dirty="0"/>
              <a:t>표상이 매우 오랫동안 영향을 미쳤다는 사실은 기원후 </a:t>
            </a:r>
            <a:r>
              <a:rPr lang="en-US" altLang="ko-KR" sz="2000" dirty="0"/>
              <a:t>1</a:t>
            </a:r>
            <a:r>
              <a:rPr lang="ko-KR" altLang="en-US" sz="2000" dirty="0"/>
              <a:t>세기 말 요한계시록을 통해 </a:t>
            </a:r>
            <a:endParaRPr lang="en-US" altLang="ko-KR" sz="2000" dirty="0" smtClean="0"/>
          </a:p>
          <a:p>
            <a:pPr marL="109728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ko-KR" altLang="en-US" sz="2000" dirty="0" smtClean="0"/>
              <a:t>증명된다</a:t>
            </a:r>
            <a:r>
              <a:rPr lang="en-US" altLang="ko-KR" sz="2000" dirty="0"/>
              <a:t>.  </a:t>
            </a:r>
            <a:r>
              <a:rPr lang="en-US" altLang="ko-KR" sz="2000" dirty="0" smtClean="0"/>
              <a:t>  (</a:t>
            </a:r>
            <a:r>
              <a:rPr lang="ko-KR" altLang="en-US" sz="2000" dirty="0" smtClean="0"/>
              <a:t>계</a:t>
            </a:r>
            <a:r>
              <a:rPr lang="en-US" altLang="ko-KR" sz="2000" dirty="0" smtClean="0"/>
              <a:t>13:1</a:t>
            </a:r>
            <a:r>
              <a:rPr lang="en-US" altLang="ko-KR" sz="2000" dirty="0"/>
              <a:t>, </a:t>
            </a:r>
            <a:r>
              <a:rPr lang="ko-KR" altLang="en-US" sz="2000" dirty="0"/>
              <a:t>참고</a:t>
            </a:r>
            <a:r>
              <a:rPr lang="en-US" altLang="ko-KR" sz="2000" dirty="0"/>
              <a:t>, 12:3, 17:3)</a:t>
            </a:r>
          </a:p>
          <a:p>
            <a:pPr marL="109728" indent="0">
              <a:buNone/>
            </a:pPr>
            <a:r>
              <a:rPr lang="en-US" altLang="ko-KR" sz="2000" dirty="0"/>
              <a:t> </a:t>
            </a:r>
          </a:p>
          <a:p>
            <a:pPr marL="109728" indent="0">
              <a:buNone/>
            </a:pPr>
            <a:r>
              <a:rPr lang="en-US" altLang="ko-KR" sz="2000" dirty="0" smtClean="0"/>
              <a:t>✔ "</a:t>
            </a:r>
            <a:r>
              <a:rPr lang="ko-KR" altLang="en-US" sz="2000" dirty="0"/>
              <a:t>하늘의 네 바람</a:t>
            </a:r>
            <a:r>
              <a:rPr lang="en-US" altLang="ko-KR" sz="2000" dirty="0"/>
              <a:t>"</a:t>
            </a:r>
          </a:p>
          <a:p>
            <a:pPr marL="109728" indent="0">
              <a:buNone/>
            </a:pPr>
            <a:r>
              <a:rPr lang="en-US" altLang="ko-KR" sz="2000" dirty="0" smtClean="0"/>
              <a:t>  -  </a:t>
            </a:r>
            <a:r>
              <a:rPr lang="ko-KR" altLang="en-US" sz="2000" dirty="0" smtClean="0"/>
              <a:t>넷</a:t>
            </a:r>
            <a:r>
              <a:rPr lang="en-US" altLang="ko-KR" sz="2000" dirty="0" smtClean="0"/>
              <a:t>  </a:t>
            </a:r>
            <a:r>
              <a:rPr lang="en-US" altLang="ko-KR" sz="2000" dirty="0"/>
              <a:t>: </a:t>
            </a:r>
            <a:r>
              <a:rPr lang="ko-KR" altLang="en-US" sz="2000" dirty="0"/>
              <a:t>동서남북의 모든 </a:t>
            </a:r>
            <a:r>
              <a:rPr lang="ko-KR" altLang="en-US" sz="2000" dirty="0" smtClean="0"/>
              <a:t>방향 </a:t>
            </a:r>
            <a:r>
              <a:rPr lang="en-US" altLang="ko-KR" sz="2000" dirty="0" smtClean="0"/>
              <a:t>(8:8, 11:4)</a:t>
            </a:r>
            <a:endParaRPr lang="ko-KR" altLang="en-US" sz="2000" dirty="0"/>
          </a:p>
          <a:p>
            <a:pPr marL="109728" indent="0">
              <a:buNone/>
            </a:pPr>
            <a:r>
              <a:rPr lang="en-US" altLang="ko-KR" sz="2000" dirty="0" smtClean="0"/>
              <a:t>  -  </a:t>
            </a:r>
            <a:r>
              <a:rPr lang="ko-KR" altLang="en-US" sz="2000" dirty="0" smtClean="0"/>
              <a:t>바람</a:t>
            </a:r>
            <a:r>
              <a:rPr lang="en-US" altLang="ko-KR" sz="2000" dirty="0"/>
              <a:t> </a:t>
            </a:r>
            <a:r>
              <a:rPr lang="en-US" altLang="ko-KR" sz="2000" dirty="0" smtClean="0"/>
              <a:t>:  </a:t>
            </a:r>
            <a:r>
              <a:rPr lang="ko-KR" altLang="en-US" sz="2000" dirty="0" err="1"/>
              <a:t>바벨론의</a:t>
            </a:r>
            <a:r>
              <a:rPr lang="ko-KR" altLang="en-US" sz="2000" dirty="0"/>
              <a:t> 창조 서사시와 관련</a:t>
            </a:r>
          </a:p>
          <a:p>
            <a:pPr marL="109728" indent="0">
              <a:buNone/>
            </a:pPr>
            <a:r>
              <a:rPr lang="en-US" altLang="ko-KR" sz="2000" dirty="0" smtClean="0"/>
              <a:t>                  </a:t>
            </a:r>
            <a:r>
              <a:rPr lang="ko-KR" altLang="en-US" sz="2000" dirty="0" err="1" smtClean="0"/>
              <a:t>티아맛</a:t>
            </a:r>
            <a:r>
              <a:rPr lang="en-US" altLang="ko-KR" sz="2000" dirty="0" smtClean="0"/>
              <a:t>(</a:t>
            </a:r>
            <a:r>
              <a:rPr lang="en-US" altLang="ko-KR" sz="2000" dirty="0" err="1" smtClean="0"/>
              <a:t>Tiamt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의 도망을 막기 위해 </a:t>
            </a:r>
            <a:r>
              <a:rPr lang="ko-KR" altLang="en-US" sz="2000" dirty="0" err="1" smtClean="0"/>
              <a:t>마르둑이</a:t>
            </a:r>
            <a:r>
              <a:rPr lang="ko-KR" altLang="en-US" sz="2000" dirty="0" smtClean="0"/>
              <a:t> 손에 들고 있던 도구</a:t>
            </a:r>
            <a:r>
              <a:rPr lang="en-US" altLang="ko-KR" sz="2000" dirty="0" smtClean="0"/>
              <a:t>(</a:t>
            </a:r>
            <a:r>
              <a:rPr lang="en-US" altLang="ko-KR" sz="2000" dirty="0" err="1" smtClean="0"/>
              <a:t>Enuma</a:t>
            </a:r>
            <a:r>
              <a:rPr lang="en-US" altLang="ko-KR" sz="2000" dirty="0" smtClean="0"/>
              <a:t> </a:t>
            </a:r>
            <a:r>
              <a:rPr lang="en-US" altLang="ko-KR" sz="2000" dirty="0" err="1" smtClean="0"/>
              <a:t>Elish</a:t>
            </a:r>
            <a:r>
              <a:rPr lang="en-US" altLang="ko-KR" sz="2000" dirty="0" smtClean="0"/>
              <a:t> </a:t>
            </a:r>
            <a:r>
              <a:rPr lang="ko-KR" altLang="en-US" sz="2000" dirty="0"/>
              <a:t> </a:t>
            </a:r>
            <a:r>
              <a:rPr lang="en-US" altLang="ko-KR" sz="2000" dirty="0" smtClean="0"/>
              <a:t>Ⅳ,40-44)</a:t>
            </a:r>
          </a:p>
          <a:p>
            <a:pPr marL="109728" indent="0">
              <a:buNone/>
            </a:pPr>
            <a:endParaRPr lang="en-US" altLang="ko-KR" sz="2000" dirty="0"/>
          </a:p>
          <a:p>
            <a:pPr marL="109728" indent="0">
              <a:buNone/>
            </a:pPr>
            <a:r>
              <a:rPr lang="en-US" altLang="ko-KR" sz="2000" dirty="0"/>
              <a:t>✔ 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큰 바다</a:t>
            </a:r>
            <a:r>
              <a:rPr lang="en-US" altLang="ko-KR" sz="2000" dirty="0" smtClean="0"/>
              <a:t>”:  </a:t>
            </a:r>
            <a:r>
              <a:rPr lang="ko-KR" altLang="en-US" sz="2000" dirty="0" smtClean="0"/>
              <a:t>혼돈의 </a:t>
            </a:r>
            <a:r>
              <a:rPr lang="ko-KR" altLang="en-US" sz="2000" dirty="0"/>
              <a:t>세력</a:t>
            </a:r>
            <a:r>
              <a:rPr lang="en-US" altLang="ko-KR" sz="2000" dirty="0"/>
              <a:t>, </a:t>
            </a:r>
            <a:r>
              <a:rPr lang="ko-KR" altLang="en-US" sz="2000" dirty="0"/>
              <a:t>구약성서에서의 바다는 하나님과 대적하고 있는 악의 </a:t>
            </a:r>
            <a:r>
              <a:rPr lang="ko-KR" altLang="en-US" sz="2000" dirty="0" smtClean="0"/>
              <a:t>세력</a:t>
            </a:r>
            <a:endParaRPr lang="en-US" altLang="ko-KR" sz="2000" dirty="0" smtClean="0"/>
          </a:p>
          <a:p>
            <a:pPr marL="109728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                    </a:t>
            </a:r>
            <a:r>
              <a:rPr lang="ko-KR" altLang="en-US" sz="2000" dirty="0" smtClean="0"/>
              <a:t>창</a:t>
            </a:r>
            <a:r>
              <a:rPr lang="en-US" altLang="ko-KR" sz="2000" dirty="0"/>
              <a:t>1:2, </a:t>
            </a:r>
            <a:r>
              <a:rPr lang="ko-KR" altLang="en-US" sz="2000" dirty="0"/>
              <a:t>시</a:t>
            </a:r>
            <a:r>
              <a:rPr lang="en-US" altLang="ko-KR" sz="2000" dirty="0"/>
              <a:t>46:3, </a:t>
            </a:r>
            <a:r>
              <a:rPr lang="ko-KR" altLang="en-US" sz="2000" dirty="0"/>
              <a:t>사</a:t>
            </a:r>
            <a:r>
              <a:rPr lang="en-US" altLang="ko-KR" sz="2000" dirty="0"/>
              <a:t>8:7</a:t>
            </a:r>
            <a:r>
              <a:rPr lang="en-US" altLang="ko-KR" sz="2000" dirty="0" smtClean="0"/>
              <a:t>, 27:1) </a:t>
            </a:r>
            <a:endParaRPr lang="en-US" altLang="ko-KR" sz="2000" dirty="0"/>
          </a:p>
          <a:p>
            <a:pPr marL="109728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07554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en-US" altLang="ko-KR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"</a:t>
            </a:r>
            <a:r>
              <a:rPr lang="ko-KR" altLang="en-US" sz="2400" b="1" dirty="0" err="1">
                <a:latin typeface="HY강B" panose="02030600000101010101" pitchFamily="18" charset="-127"/>
                <a:ea typeface="HY강B" panose="02030600000101010101" pitchFamily="18" charset="-127"/>
              </a:rPr>
              <a:t>다니엘이</a:t>
            </a:r>
            <a:r>
              <a:rPr lang="ko-KR" altLang="en-US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 진술하여 이르되 내가 밤에 환상을 보았는데 </a:t>
            </a:r>
            <a:br>
              <a:rPr lang="ko-KR" altLang="en-US" sz="24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하늘의 네 바람이 큰 바다로 몰려 불더니</a:t>
            </a:r>
            <a:r>
              <a:rPr lang="en-US" altLang="ko-KR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(2) </a:t>
            </a:r>
            <a:br>
              <a:rPr lang="en-US" altLang="ko-KR" sz="24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b="1" dirty="0">
                <a:latin typeface="HY강B" panose="02030600000101010101" pitchFamily="18" charset="-127"/>
                <a:ea typeface="HY강B" panose="02030600000101010101" pitchFamily="18" charset="-127"/>
              </a:rPr>
              <a:t>큰 짐승 넷이 바다에서 나왔는데 그 모양이 각각 </a:t>
            </a:r>
            <a:r>
              <a:rPr lang="ko-KR" altLang="en-US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다르더라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”(</a:t>
            </a:r>
            <a:r>
              <a:rPr lang="en-US" altLang="ko-KR" sz="24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3)</a:t>
            </a:r>
            <a:endParaRPr lang="ko-KR" altLang="en-US" sz="24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ko-KR" altLang="en-US" sz="1400" dirty="0" smtClean="0">
                <a:latin typeface="+mj-ea"/>
                <a:ea typeface="+mj-ea"/>
              </a:rPr>
              <a:t>✔</a:t>
            </a:r>
            <a:r>
              <a:rPr lang="en-US" altLang="ko-KR" sz="1400" b="1" dirty="0" smtClean="0">
                <a:latin typeface="+mj-ea"/>
                <a:ea typeface="+mj-ea"/>
              </a:rPr>
              <a:t> </a:t>
            </a:r>
            <a:r>
              <a:rPr lang="ko-KR" altLang="en-US" sz="1400" b="1" dirty="0" smtClean="0">
                <a:latin typeface="+mj-ea"/>
                <a:ea typeface="+mj-ea"/>
              </a:rPr>
              <a:t>큰 </a:t>
            </a:r>
            <a:r>
              <a:rPr lang="ko-KR" altLang="en-US" sz="1400" b="1" dirty="0">
                <a:latin typeface="+mj-ea"/>
                <a:ea typeface="+mj-ea"/>
              </a:rPr>
              <a:t>짐승 </a:t>
            </a:r>
            <a:r>
              <a:rPr lang="ko-KR" altLang="en-US" sz="1400" b="1" dirty="0" smtClean="0">
                <a:latin typeface="+mj-ea"/>
                <a:ea typeface="+mj-ea"/>
              </a:rPr>
              <a:t>넷</a:t>
            </a:r>
            <a:endParaRPr lang="en-US" altLang="ko-KR" sz="1400" b="1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000" dirty="0">
                <a:latin typeface="+mj-ea"/>
                <a:ea typeface="+mj-ea"/>
              </a:rPr>
              <a:t>    </a:t>
            </a:r>
            <a:r>
              <a:rPr lang="en-US" altLang="ko-KR" sz="1000" dirty="0" smtClean="0">
                <a:latin typeface="+mj-ea"/>
                <a:ea typeface="+mj-ea"/>
              </a:rPr>
              <a:t>- </a:t>
            </a:r>
            <a:r>
              <a:rPr lang="ko-KR" altLang="en-US" sz="1000" dirty="0" smtClean="0">
                <a:latin typeface="+mj-ea"/>
                <a:ea typeface="+mj-ea"/>
              </a:rPr>
              <a:t>바벨론</a:t>
            </a:r>
            <a:r>
              <a:rPr lang="en-US" altLang="ko-KR" sz="1000" dirty="0">
                <a:latin typeface="+mj-ea"/>
                <a:ea typeface="+mj-ea"/>
              </a:rPr>
              <a:t>, </a:t>
            </a:r>
            <a:r>
              <a:rPr lang="ko-KR" altLang="en-US" sz="1000" dirty="0">
                <a:latin typeface="+mj-ea"/>
                <a:ea typeface="+mj-ea"/>
              </a:rPr>
              <a:t>메대</a:t>
            </a:r>
            <a:r>
              <a:rPr lang="en-US" altLang="ko-KR" sz="1000" dirty="0">
                <a:latin typeface="+mj-ea"/>
                <a:ea typeface="+mj-ea"/>
              </a:rPr>
              <a:t>, </a:t>
            </a:r>
            <a:r>
              <a:rPr lang="ko-KR" altLang="en-US" sz="1000" dirty="0">
                <a:latin typeface="+mj-ea"/>
                <a:ea typeface="+mj-ea"/>
              </a:rPr>
              <a:t>페르시아</a:t>
            </a:r>
            <a:r>
              <a:rPr lang="en-US" altLang="ko-KR" sz="1000" dirty="0">
                <a:latin typeface="+mj-ea"/>
                <a:ea typeface="+mj-ea"/>
              </a:rPr>
              <a:t>, </a:t>
            </a:r>
            <a:r>
              <a:rPr lang="ko-KR" altLang="en-US" sz="1000" dirty="0">
                <a:latin typeface="+mj-ea"/>
                <a:ea typeface="+mj-ea"/>
              </a:rPr>
              <a:t>그리스</a:t>
            </a:r>
          </a:p>
          <a:p>
            <a:pPr marL="109728" indent="0">
              <a:buNone/>
            </a:pPr>
            <a:r>
              <a:rPr lang="ko-KR" altLang="en-US" sz="1000" dirty="0">
                <a:latin typeface="+mj-ea"/>
                <a:ea typeface="+mj-ea"/>
              </a:rPr>
              <a:t>    </a:t>
            </a:r>
            <a:r>
              <a:rPr lang="en-US" altLang="ko-KR" sz="1000" dirty="0" smtClean="0">
                <a:latin typeface="+mj-ea"/>
                <a:ea typeface="+mj-ea"/>
              </a:rPr>
              <a:t>- </a:t>
            </a:r>
            <a:r>
              <a:rPr lang="ko-KR" altLang="en-US" sz="1000" dirty="0" smtClean="0">
                <a:latin typeface="+mj-ea"/>
                <a:ea typeface="+mj-ea"/>
              </a:rPr>
              <a:t>네 </a:t>
            </a:r>
            <a:r>
              <a:rPr lang="ko-KR" altLang="en-US" sz="1000" dirty="0">
                <a:latin typeface="+mj-ea"/>
                <a:ea typeface="+mj-ea"/>
              </a:rPr>
              <a:t>짐승이 바다에서 동시에 올라왔는가</a:t>
            </a:r>
            <a:r>
              <a:rPr lang="en-US" altLang="ko-KR" sz="1000" dirty="0">
                <a:latin typeface="+mj-ea"/>
                <a:ea typeface="+mj-ea"/>
              </a:rPr>
              <a:t>? </a:t>
            </a:r>
            <a:r>
              <a:rPr lang="ko-KR" altLang="en-US" sz="1000" dirty="0">
                <a:latin typeface="+mj-ea"/>
                <a:ea typeface="+mj-ea"/>
              </a:rPr>
              <a:t>연속적으로 나왔는가</a:t>
            </a:r>
            <a:r>
              <a:rPr lang="en-US" altLang="ko-KR" sz="1000" dirty="0">
                <a:latin typeface="+mj-ea"/>
                <a:ea typeface="+mj-ea"/>
              </a:rPr>
              <a:t>?</a:t>
            </a:r>
          </a:p>
          <a:p>
            <a:pPr marL="109728" indent="0">
              <a:buNone/>
            </a:pPr>
            <a:r>
              <a:rPr lang="en-US" altLang="ko-KR" sz="1000" dirty="0">
                <a:latin typeface="+mj-ea"/>
                <a:ea typeface="+mj-ea"/>
              </a:rPr>
              <a:t>    </a:t>
            </a:r>
            <a:r>
              <a:rPr lang="en-US" altLang="ko-KR" sz="1000" dirty="0" smtClean="0">
                <a:latin typeface="+mj-ea"/>
                <a:ea typeface="+mj-ea"/>
              </a:rPr>
              <a:t>- </a:t>
            </a:r>
            <a:r>
              <a:rPr lang="ko-KR" altLang="en-US" sz="1000" dirty="0" smtClean="0">
                <a:latin typeface="+mj-ea"/>
                <a:ea typeface="+mj-ea"/>
              </a:rPr>
              <a:t>구체적으로 </a:t>
            </a:r>
            <a:r>
              <a:rPr lang="ko-KR" altLang="en-US" sz="1000" dirty="0">
                <a:latin typeface="+mj-ea"/>
                <a:ea typeface="+mj-ea"/>
              </a:rPr>
              <a:t>순번을 정해 연속적으로 등장했다고 </a:t>
            </a:r>
            <a:r>
              <a:rPr lang="ko-KR" altLang="en-US" sz="1000" dirty="0" smtClean="0">
                <a:latin typeface="+mj-ea"/>
                <a:ea typeface="+mj-ea"/>
              </a:rPr>
              <a:t>본다</a:t>
            </a:r>
            <a:endParaRPr lang="en-US" altLang="ko-KR" sz="1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400" dirty="0">
                <a:latin typeface="+mj-ea"/>
                <a:ea typeface="+mj-ea"/>
              </a:rPr>
              <a:t>✔  </a:t>
            </a:r>
            <a:r>
              <a:rPr lang="ko-KR" altLang="en-US" sz="1400" b="1" dirty="0" smtClean="0">
                <a:latin typeface="+mj-ea"/>
                <a:ea typeface="+mj-ea"/>
              </a:rPr>
              <a:t>짐승</a:t>
            </a:r>
            <a:r>
              <a:rPr lang="ko-KR" altLang="en-US" sz="1400" dirty="0" smtClean="0">
                <a:latin typeface="+mj-ea"/>
                <a:ea typeface="+mj-ea"/>
              </a:rPr>
              <a:t> </a:t>
            </a:r>
            <a:r>
              <a:rPr lang="he-IL" altLang="ko-KR" sz="1400" dirty="0">
                <a:latin typeface="+mj-ea"/>
                <a:ea typeface="+mj-ea"/>
              </a:rPr>
              <a:t>היון</a:t>
            </a:r>
            <a:endParaRPr lang="en-US" altLang="ko-KR" sz="14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000" dirty="0" smtClean="0">
                <a:latin typeface="+mj-ea"/>
                <a:ea typeface="+mj-ea"/>
              </a:rPr>
              <a:t>   - </a:t>
            </a:r>
            <a:r>
              <a:rPr lang="ko-KR" altLang="en-US" sz="1000" dirty="0" smtClean="0">
                <a:latin typeface="+mj-ea"/>
                <a:ea typeface="+mj-ea"/>
              </a:rPr>
              <a:t>신화적인 </a:t>
            </a:r>
            <a:r>
              <a:rPr lang="ko-KR" altLang="en-US" sz="1000" dirty="0">
                <a:latin typeface="+mj-ea"/>
                <a:ea typeface="+mj-ea"/>
              </a:rPr>
              <a:t>괴물</a:t>
            </a:r>
            <a:r>
              <a:rPr lang="en-US" altLang="ko-KR" sz="1000" dirty="0">
                <a:latin typeface="+mj-ea"/>
                <a:ea typeface="+mj-ea"/>
              </a:rPr>
              <a:t>, </a:t>
            </a:r>
          </a:p>
          <a:p>
            <a:pPr marL="109728" indent="0">
              <a:buNone/>
            </a:pPr>
            <a:r>
              <a:rPr lang="en-US" altLang="ko-KR" sz="1000" dirty="0" smtClean="0">
                <a:latin typeface="+mj-ea"/>
                <a:ea typeface="+mj-ea"/>
              </a:rPr>
              <a:t>   - </a:t>
            </a:r>
            <a:r>
              <a:rPr lang="ko-KR" altLang="en-US" sz="1000" dirty="0" smtClean="0">
                <a:latin typeface="+mj-ea"/>
                <a:ea typeface="+mj-ea"/>
              </a:rPr>
              <a:t>짐승들의 </a:t>
            </a:r>
            <a:r>
              <a:rPr lang="ko-KR" altLang="en-US" sz="1000" dirty="0">
                <a:latin typeface="+mj-ea"/>
                <a:ea typeface="+mj-ea"/>
              </a:rPr>
              <a:t>등장 배경에는 구약 성서에서 자주 언급되는 </a:t>
            </a:r>
            <a:endParaRPr lang="en-US" altLang="ko-KR" sz="1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000" dirty="0">
                <a:latin typeface="+mj-ea"/>
                <a:ea typeface="+mj-ea"/>
              </a:rPr>
              <a:t> </a:t>
            </a:r>
            <a:r>
              <a:rPr lang="en-US" altLang="ko-KR" sz="1000" dirty="0" smtClean="0">
                <a:latin typeface="+mj-ea"/>
                <a:ea typeface="+mj-ea"/>
              </a:rPr>
              <a:t>     </a:t>
            </a:r>
            <a:r>
              <a:rPr lang="ko-KR" altLang="en-US" sz="1000" dirty="0" smtClean="0">
                <a:latin typeface="+mj-ea"/>
                <a:ea typeface="+mj-ea"/>
              </a:rPr>
              <a:t>역사이해로 하나님께서 </a:t>
            </a:r>
            <a:r>
              <a:rPr lang="ko-KR" altLang="en-US" sz="1000" dirty="0">
                <a:latin typeface="+mj-ea"/>
                <a:ea typeface="+mj-ea"/>
              </a:rPr>
              <a:t>그의 구원의 역사를 진행시키시는 </a:t>
            </a:r>
            <a:endParaRPr lang="en-US" altLang="ko-KR" sz="1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000" dirty="0">
                <a:latin typeface="+mj-ea"/>
                <a:ea typeface="+mj-ea"/>
              </a:rPr>
              <a:t> </a:t>
            </a:r>
            <a:r>
              <a:rPr lang="en-US" altLang="ko-KR" sz="1000" dirty="0" smtClean="0">
                <a:latin typeface="+mj-ea"/>
                <a:ea typeface="+mj-ea"/>
              </a:rPr>
              <a:t>     </a:t>
            </a:r>
            <a:r>
              <a:rPr lang="ko-KR" altLang="en-US" sz="1000" dirty="0" smtClean="0">
                <a:latin typeface="+mj-ea"/>
                <a:ea typeface="+mj-ea"/>
              </a:rPr>
              <a:t>과정에서 </a:t>
            </a:r>
            <a:r>
              <a:rPr lang="ko-KR" altLang="en-US" sz="1000" dirty="0">
                <a:latin typeface="+mj-ea"/>
                <a:ea typeface="+mj-ea"/>
              </a:rPr>
              <a:t>이방 세력들을 일시적으로 사용하신다는 사고로 볼 수 </a:t>
            </a:r>
            <a:r>
              <a:rPr lang="ko-KR" altLang="en-US" sz="1000" dirty="0" smtClean="0">
                <a:latin typeface="+mj-ea"/>
                <a:ea typeface="+mj-ea"/>
              </a:rPr>
              <a:t>있다</a:t>
            </a:r>
            <a:endParaRPr lang="en-US" altLang="ko-KR" sz="1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000" dirty="0" smtClean="0">
                <a:latin typeface="+mj-ea"/>
                <a:ea typeface="+mj-ea"/>
              </a:rPr>
              <a:t>      (</a:t>
            </a:r>
            <a:r>
              <a:rPr lang="ko-KR" altLang="en-US" sz="1000" dirty="0">
                <a:latin typeface="+mj-ea"/>
                <a:ea typeface="+mj-ea"/>
              </a:rPr>
              <a:t>사</a:t>
            </a:r>
            <a:r>
              <a:rPr lang="en-US" altLang="ko-KR" sz="1000" dirty="0">
                <a:latin typeface="+mj-ea"/>
                <a:ea typeface="+mj-ea"/>
              </a:rPr>
              <a:t>5:26-29, 45:1-7, </a:t>
            </a:r>
            <a:r>
              <a:rPr lang="ko-KR" altLang="en-US" sz="1000" dirty="0" err="1">
                <a:latin typeface="+mj-ea"/>
                <a:ea typeface="+mj-ea"/>
              </a:rPr>
              <a:t>렘</a:t>
            </a:r>
            <a:r>
              <a:rPr lang="en-US" altLang="ko-KR" sz="1000" dirty="0">
                <a:latin typeface="+mj-ea"/>
                <a:ea typeface="+mj-ea"/>
              </a:rPr>
              <a:t>1:15, 4:6, 25:9, </a:t>
            </a:r>
            <a:r>
              <a:rPr lang="ko-KR" altLang="en-US" sz="1000" dirty="0">
                <a:latin typeface="+mj-ea"/>
                <a:ea typeface="+mj-ea"/>
              </a:rPr>
              <a:t>호</a:t>
            </a:r>
            <a:r>
              <a:rPr lang="en-US" altLang="ko-KR" sz="1000" dirty="0">
                <a:latin typeface="+mj-ea"/>
                <a:ea typeface="+mj-ea"/>
              </a:rPr>
              <a:t>13:7</a:t>
            </a:r>
            <a:r>
              <a:rPr lang="en-US" altLang="ko-KR" sz="1000" dirty="0" smtClean="0">
                <a:latin typeface="+mj-ea"/>
                <a:ea typeface="+mj-ea"/>
              </a:rPr>
              <a:t>)</a:t>
            </a:r>
          </a:p>
          <a:p>
            <a:pPr marL="109728" indent="0">
              <a:buNone/>
            </a:pPr>
            <a:endParaRPr lang="en-US" altLang="ko-KR" sz="1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✔</a:t>
            </a: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ko-KR" altLang="en-US" sz="1400" b="1" dirty="0" smtClean="0">
                <a:latin typeface="+mj-ea"/>
                <a:ea typeface="+mj-ea"/>
              </a:rPr>
              <a:t>그 모양이 각각 다르니 </a:t>
            </a:r>
            <a:r>
              <a:rPr lang="en-US" altLang="ko-KR" sz="1400" b="1" dirty="0" smtClean="0">
                <a:latin typeface="+mj-ea"/>
                <a:ea typeface="+mj-ea"/>
              </a:rPr>
              <a:t>&lt;2</a:t>
            </a:r>
            <a:r>
              <a:rPr lang="ko-KR" altLang="en-US" sz="1400" b="1" dirty="0" smtClean="0">
                <a:latin typeface="+mj-ea"/>
                <a:ea typeface="+mj-ea"/>
              </a:rPr>
              <a:t>장과 </a:t>
            </a:r>
            <a:r>
              <a:rPr lang="en-US" altLang="ko-KR" sz="1400" b="1" dirty="0" smtClean="0">
                <a:latin typeface="+mj-ea"/>
                <a:ea typeface="+mj-ea"/>
              </a:rPr>
              <a:t>7</a:t>
            </a:r>
            <a:r>
              <a:rPr lang="ko-KR" altLang="en-US" sz="1400" b="1" dirty="0" smtClean="0">
                <a:latin typeface="+mj-ea"/>
                <a:ea typeface="+mj-ea"/>
              </a:rPr>
              <a:t>장의 비교</a:t>
            </a:r>
            <a:r>
              <a:rPr lang="en-US" altLang="ko-KR" sz="1400" b="1" dirty="0" smtClean="0">
                <a:latin typeface="+mj-ea"/>
                <a:ea typeface="+mj-ea"/>
              </a:rPr>
              <a:t>&gt;</a:t>
            </a:r>
          </a:p>
          <a:p>
            <a:pPr marL="109728" indent="0">
              <a:buNone/>
            </a:pPr>
            <a:endParaRPr lang="en-US" altLang="ko-KR" sz="2000" b="1" dirty="0">
              <a:latin typeface="210 블로그 R" panose="02020603020101020101" pitchFamily="18" charset="-127"/>
              <a:ea typeface="210 블로그 R" panose="02020603020101020101" pitchFamily="18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210 블로그 R" panose="02020603020101020101" pitchFamily="18" charset="-127"/>
              <a:ea typeface="210 블로그 R" panose="02020603020101020101" pitchFamily="18" charset="-127"/>
            </a:endParaRPr>
          </a:p>
          <a:p>
            <a:pPr marL="109728" indent="0">
              <a:buNone/>
            </a:pPr>
            <a:endParaRPr lang="ko-KR" altLang="en-US" sz="2000" dirty="0">
              <a:latin typeface="210 블로그 R" panose="02020603020101020101" pitchFamily="18" charset="-127"/>
              <a:ea typeface="210 블로그 R" panose="02020603020101020101" pitchFamily="18" charset="-127"/>
            </a:endParaRPr>
          </a:p>
          <a:p>
            <a:pPr marL="109728" indent="0">
              <a:buNone/>
            </a:pPr>
            <a:endParaRPr lang="ko-KR" altLang="en-US" sz="2000" dirty="0">
              <a:latin typeface="210 블로그 R" panose="02020603020101020101" pitchFamily="18" charset="-127"/>
              <a:ea typeface="210 블로그 R" panose="02020603020101020101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212174"/>
              </p:ext>
            </p:extLst>
          </p:nvPr>
        </p:nvGraphicFramePr>
        <p:xfrm>
          <a:off x="899592" y="4725144"/>
          <a:ext cx="6096000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1347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세계 제국들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2</a:t>
                      </a:r>
                      <a:r>
                        <a:rPr lang="ko-KR" altLang="en-US" sz="1400" dirty="0" smtClean="0"/>
                        <a:t>장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거대한 신상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7</a:t>
                      </a:r>
                      <a:r>
                        <a:rPr lang="ko-KR" altLang="en-US" sz="1400" dirty="0" smtClean="0"/>
                        <a:t>장 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큰 짐승들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</a:tr>
              <a:tr h="26259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바벨론</a:t>
                      </a:r>
                      <a:endParaRPr lang="en-US" altLang="ko-KR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정금</a:t>
                      </a:r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머리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날개가 달린 사자</a:t>
                      </a:r>
                      <a:endParaRPr lang="ko-KR" altLang="en-US" sz="11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메대</a:t>
                      </a:r>
                      <a:endParaRPr lang="ko-KR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은</a:t>
                      </a:r>
                      <a:r>
                        <a:rPr lang="en-US" altLang="ko-KR" sz="1100" dirty="0" smtClean="0"/>
                        <a:t>( </a:t>
                      </a:r>
                      <a:r>
                        <a:rPr lang="ko-KR" altLang="en-US" sz="1100" dirty="0" smtClean="0"/>
                        <a:t>가슴과 팔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곰</a:t>
                      </a:r>
                      <a:endParaRPr lang="ko-KR" altLang="en-US" sz="11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페르시아</a:t>
                      </a:r>
                      <a:endParaRPr lang="ko-KR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놋</a:t>
                      </a:r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배와 넓적다리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네 개의 날개와 머리가 달린 표범</a:t>
                      </a:r>
                      <a:endParaRPr lang="ko-KR" altLang="en-US" sz="1100" dirty="0"/>
                    </a:p>
                  </a:txBody>
                  <a:tcPr/>
                </a:tc>
              </a:tr>
              <a:tr h="2933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그리스</a:t>
                      </a:r>
                      <a:endParaRPr lang="ko-KR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철</a:t>
                      </a:r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종아리</a:t>
                      </a:r>
                      <a:r>
                        <a:rPr lang="en-US" altLang="ko-KR" sz="1100" dirty="0" smtClean="0"/>
                        <a:t>)+</a:t>
                      </a:r>
                      <a:r>
                        <a:rPr lang="ko-KR" altLang="en-US" sz="1100" dirty="0" err="1" smtClean="0"/>
                        <a:t>철과진흙</a:t>
                      </a:r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발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철로 된 이와 열 뿔 달린 괴물</a:t>
                      </a:r>
                      <a:endParaRPr lang="ko-KR" altLang="en-US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9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27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7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en-US" altLang="ko-KR" sz="27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“</a:t>
            </a:r>
            <a:r>
              <a:rPr lang="ko-KR" altLang="en-US" sz="22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첫째는 </a:t>
            </a:r>
            <a:r>
              <a:rPr lang="ko-KR" altLang="en-US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사자와 같은데 독수리의 날개가 있더니 내가 보는 중에 그 날개가 뽑혔고 또 땅에서 들려서 사람처럼 두 발로 </a:t>
            </a:r>
            <a:r>
              <a:rPr lang="ko-KR" altLang="en-US" sz="2200" b="1" dirty="0" err="1">
                <a:latin typeface="HY강B" panose="02030600000101010101" pitchFamily="18" charset="-127"/>
                <a:ea typeface="HY강B" panose="02030600000101010101" pitchFamily="18" charset="-127"/>
              </a:rPr>
              <a:t>서게함을</a:t>
            </a:r>
            <a:r>
              <a:rPr lang="ko-KR" altLang="en-US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 받았으며 또 사람의 마음을 받았더라 또 보니”</a:t>
            </a:r>
            <a:r>
              <a:rPr lang="en-US" altLang="ko-KR" sz="2200" b="1" dirty="0">
                <a:latin typeface="HY강B" panose="02030600000101010101" pitchFamily="18" charset="-127"/>
                <a:ea typeface="HY강B" panose="02030600000101010101" pitchFamily="18" charset="-127"/>
              </a:rPr>
              <a:t>(4)</a:t>
            </a:r>
            <a:br>
              <a:rPr lang="en-US" altLang="ko-KR" sz="2200" b="1" dirty="0">
                <a:latin typeface="HY강B" panose="02030600000101010101" pitchFamily="18" charset="-127"/>
                <a:ea typeface="HY강B" panose="02030600000101010101" pitchFamily="18" charset="-127"/>
              </a:rPr>
            </a:br>
            <a:endParaRPr lang="ko-KR" altLang="en-US" sz="2200" b="1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altLang="ko-KR" sz="1800" dirty="0" smtClean="0"/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✔ "</a:t>
            </a:r>
            <a:r>
              <a:rPr lang="ko-KR" altLang="en-US" sz="1800" dirty="0">
                <a:latin typeface="+mj-ea"/>
                <a:ea typeface="+mj-ea"/>
              </a:rPr>
              <a:t>사자와 같은데 독수리의 </a:t>
            </a:r>
            <a:r>
              <a:rPr lang="ko-KR" altLang="en-US" sz="1800" dirty="0" smtClean="0">
                <a:latin typeface="+mj-ea"/>
                <a:ea typeface="+mj-ea"/>
              </a:rPr>
              <a:t>날개</a:t>
            </a:r>
            <a:r>
              <a:rPr lang="en-US" altLang="ko-KR" sz="1800" dirty="0" smtClean="0">
                <a:latin typeface="+mj-ea"/>
                <a:ea typeface="+mj-ea"/>
              </a:rPr>
              <a:t>“</a:t>
            </a:r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 -  </a:t>
            </a:r>
            <a:r>
              <a:rPr lang="ko-KR" altLang="en-US" sz="1800" dirty="0" smtClean="0">
                <a:latin typeface="+mj-ea"/>
                <a:ea typeface="+mj-ea"/>
              </a:rPr>
              <a:t>메소포타미아의 고대 유적지에서 발견되는 신화적인 존재들과 관련</a:t>
            </a:r>
            <a:endParaRPr lang="en-US" altLang="ko-KR" sz="18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 -  </a:t>
            </a:r>
            <a:r>
              <a:rPr lang="ko-KR" altLang="en-US" sz="1800" dirty="0" smtClean="0">
                <a:latin typeface="+mj-ea"/>
                <a:ea typeface="+mj-ea"/>
              </a:rPr>
              <a:t>각 동물들의 </a:t>
            </a:r>
            <a:r>
              <a:rPr lang="ko-KR" altLang="en-US" sz="1800" dirty="0">
                <a:latin typeface="+mj-ea"/>
                <a:ea typeface="+mj-ea"/>
              </a:rPr>
              <a:t>강인함과 날렵함 등을 상징하는 신체 부위를 결합시켜 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 </a:t>
            </a:r>
            <a:r>
              <a:rPr lang="en-US" altLang="ko-KR" sz="1800" dirty="0" smtClean="0">
                <a:latin typeface="+mj-ea"/>
                <a:ea typeface="+mj-ea"/>
              </a:rPr>
              <a:t>   </a:t>
            </a:r>
            <a:r>
              <a:rPr lang="ko-KR" altLang="en-US" sz="1800" dirty="0" smtClean="0">
                <a:latin typeface="+mj-ea"/>
                <a:ea typeface="+mj-ea"/>
              </a:rPr>
              <a:t>기이한 괴물  을 만들어냄</a:t>
            </a:r>
            <a:r>
              <a:rPr lang="en-US" altLang="ko-KR" sz="1800" dirty="0" smtClean="0">
                <a:latin typeface="+mj-ea"/>
                <a:ea typeface="+mj-ea"/>
              </a:rPr>
              <a:t> -  </a:t>
            </a:r>
            <a:r>
              <a:rPr lang="ko-KR" altLang="en-US" sz="1800" dirty="0" smtClean="0">
                <a:latin typeface="+mj-ea"/>
                <a:ea typeface="+mj-ea"/>
              </a:rPr>
              <a:t>독수리와 </a:t>
            </a:r>
            <a:r>
              <a:rPr lang="ko-KR" altLang="en-US" sz="1800" dirty="0">
                <a:latin typeface="+mj-ea"/>
                <a:ea typeface="+mj-ea"/>
              </a:rPr>
              <a:t>사자는 특히 예언자들의 선포에서 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 </a:t>
            </a:r>
            <a:r>
              <a:rPr lang="en-US" altLang="ko-KR" sz="1800" dirty="0" smtClean="0">
                <a:latin typeface="+mj-ea"/>
                <a:ea typeface="+mj-ea"/>
              </a:rPr>
              <a:t>   </a:t>
            </a:r>
            <a:r>
              <a:rPr lang="ko-KR" altLang="en-US" sz="1800" dirty="0" smtClean="0">
                <a:latin typeface="+mj-ea"/>
                <a:ea typeface="+mj-ea"/>
              </a:rPr>
              <a:t>바벨론 </a:t>
            </a:r>
            <a:r>
              <a:rPr lang="ko-KR" altLang="en-US" sz="1800" dirty="0">
                <a:latin typeface="+mj-ea"/>
                <a:ea typeface="+mj-ea"/>
              </a:rPr>
              <a:t>제국을 </a:t>
            </a:r>
            <a:r>
              <a:rPr lang="ko-KR" altLang="en-US" sz="1800" dirty="0" smtClean="0">
                <a:latin typeface="+mj-ea"/>
                <a:ea typeface="+mj-ea"/>
              </a:rPr>
              <a:t>상징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  </a:t>
            </a:r>
            <a:endParaRPr lang="en-US" altLang="ko-KR" sz="18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✔"</a:t>
            </a:r>
            <a:r>
              <a:rPr lang="ko-KR" altLang="en-US" sz="1800" dirty="0">
                <a:latin typeface="+mj-ea"/>
                <a:ea typeface="+mj-ea"/>
              </a:rPr>
              <a:t>그 날개가 뽑혔고 또 땅에서 들려서 사람처럼 두 발로 서게 함을 입었으며 또 사람의 마음을 받았으며</a:t>
            </a:r>
            <a:r>
              <a:rPr lang="en-US" altLang="ko-KR" sz="1800" dirty="0">
                <a:latin typeface="+mj-ea"/>
                <a:ea typeface="+mj-ea"/>
              </a:rPr>
              <a:t>"</a:t>
            </a:r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 - </a:t>
            </a:r>
            <a:r>
              <a:rPr lang="ko-KR" altLang="en-US" sz="1800" dirty="0" smtClean="0">
                <a:latin typeface="+mj-ea"/>
                <a:ea typeface="+mj-ea"/>
              </a:rPr>
              <a:t>바벨론 </a:t>
            </a:r>
            <a:r>
              <a:rPr lang="ko-KR" altLang="en-US" sz="1800" dirty="0">
                <a:latin typeface="+mj-ea"/>
                <a:ea typeface="+mj-ea"/>
              </a:rPr>
              <a:t>제국의 영광과 국력의 완전한 상실을 </a:t>
            </a:r>
            <a:r>
              <a:rPr lang="ko-KR" altLang="en-US" sz="1800" dirty="0" smtClean="0">
                <a:latin typeface="+mj-ea"/>
                <a:ea typeface="+mj-ea"/>
              </a:rPr>
              <a:t>의미</a:t>
            </a:r>
            <a:endParaRPr lang="en-US" altLang="ko-KR" sz="18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 - </a:t>
            </a:r>
            <a:r>
              <a:rPr lang="ko-KR" altLang="en-US" sz="1800" dirty="0" err="1" smtClean="0">
                <a:latin typeface="+mj-ea"/>
                <a:ea typeface="+mj-ea"/>
              </a:rPr>
              <a:t>바벨론은</a:t>
            </a:r>
            <a:r>
              <a:rPr lang="ko-KR" altLang="en-US" sz="1800" dirty="0" smtClean="0">
                <a:latin typeface="+mj-ea"/>
                <a:ea typeface="+mj-ea"/>
              </a:rPr>
              <a:t> </a:t>
            </a:r>
            <a:r>
              <a:rPr lang="ko-KR" altLang="en-US" sz="1800" dirty="0">
                <a:latin typeface="+mj-ea"/>
                <a:ea typeface="+mj-ea"/>
              </a:rPr>
              <a:t>더 이상 위엄과 무서운 힘을 가진 사가가 아닌 연약한 인간과 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>
                <a:latin typeface="+mj-ea"/>
                <a:ea typeface="+mj-ea"/>
              </a:rPr>
              <a:t> </a:t>
            </a:r>
            <a:r>
              <a:rPr lang="en-US" altLang="ko-KR" sz="1800" dirty="0" smtClean="0">
                <a:latin typeface="+mj-ea"/>
                <a:ea typeface="+mj-ea"/>
              </a:rPr>
              <a:t>   </a:t>
            </a:r>
            <a:r>
              <a:rPr lang="ko-KR" altLang="en-US" sz="1800" dirty="0" smtClean="0">
                <a:latin typeface="+mj-ea"/>
                <a:ea typeface="+mj-ea"/>
              </a:rPr>
              <a:t>다를 바 없는 존재</a:t>
            </a:r>
            <a:endParaRPr lang="en-US" altLang="ko-KR" sz="18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1800" dirty="0" smtClean="0">
                <a:latin typeface="+mj-ea"/>
                <a:ea typeface="+mj-ea"/>
              </a:rPr>
              <a:t> - </a:t>
            </a:r>
            <a:r>
              <a:rPr lang="ko-KR" altLang="en-US" sz="1800" dirty="0" smtClean="0">
                <a:latin typeface="+mj-ea"/>
                <a:ea typeface="+mj-ea"/>
              </a:rPr>
              <a:t>인간처럼 서 있는 사자의 모습은 고대 근동의 세계에 이미 알려져 있었음</a:t>
            </a:r>
            <a:endParaRPr lang="ko-KR" altLang="en-US" sz="1800" dirty="0">
              <a:latin typeface="+mj-ea"/>
              <a:ea typeface="+mj-ea"/>
            </a:endParaRPr>
          </a:p>
          <a:p>
            <a:pPr marL="109728" indent="0">
              <a:buNone/>
            </a:pPr>
            <a:endParaRPr lang="ko-KR" altLang="en-US" sz="1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5563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numCol="2">
            <a:normAutofit/>
          </a:bodyPr>
          <a:lstStyle/>
          <a:p>
            <a:pPr algn="ctr"/>
            <a:r>
              <a:rPr lang="ko-KR" altLang="en-US" sz="1800" b="1" dirty="0" smtClean="0"/>
              <a:t>몸은 사자인 동물이 인간의 얼굴을 하고 있으며 독수리의 날개를 가지고 있다</a:t>
            </a:r>
            <a:r>
              <a:rPr lang="en-US" altLang="ko-KR" sz="1800" b="1" dirty="0" smtClean="0"/>
              <a:t>.</a:t>
            </a:r>
            <a:br>
              <a:rPr lang="en-US" altLang="ko-KR" sz="1800" b="1" dirty="0" smtClean="0"/>
            </a:br>
            <a:r>
              <a:rPr lang="en-US" altLang="ko-KR" sz="1800" b="1" dirty="0"/>
              <a:t/>
            </a:r>
            <a:br>
              <a:rPr lang="en-US" altLang="ko-KR" sz="1800" b="1" dirty="0"/>
            </a:br>
            <a:r>
              <a:rPr lang="en-US" altLang="ko-KR" sz="1800" b="1" dirty="0" smtClean="0"/>
              <a:t>    </a:t>
            </a:r>
            <a:r>
              <a:rPr lang="ko-KR" altLang="en-US" sz="1800" b="1" dirty="0" err="1" smtClean="0"/>
              <a:t>이쉬타르</a:t>
            </a:r>
            <a:r>
              <a:rPr lang="ko-KR" altLang="en-US" sz="1800" b="1" dirty="0" smtClean="0"/>
              <a:t> 문으로 향하는 행진도로 </a:t>
            </a:r>
            <a:r>
              <a:rPr lang="en-US" altLang="ko-KR" sz="1800" b="1" dirty="0" smtClean="0"/>
              <a:t/>
            </a:r>
            <a:br>
              <a:rPr lang="en-US" altLang="ko-KR" sz="1800" b="1" dirty="0" smtClean="0"/>
            </a:br>
            <a:r>
              <a:rPr lang="ko-KR" altLang="en-US" sz="1800" b="1" dirty="0" smtClean="0"/>
              <a:t>벽에 새겨져 있는 사자의 모습</a:t>
            </a:r>
            <a:endParaRPr lang="ko-KR" altLang="en-US" sz="1800" b="1" dirty="0"/>
          </a:p>
        </p:txBody>
      </p:sp>
      <p:pic>
        <p:nvPicPr>
          <p:cNvPr id="6" name="내용 개체 틀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3068959"/>
            <a:ext cx="3960440" cy="2592289"/>
          </a:xfrm>
        </p:spPr>
      </p:pic>
      <p:pic>
        <p:nvPicPr>
          <p:cNvPr id="5" name="내용 개체 틀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852936"/>
            <a:ext cx="4104456" cy="2952328"/>
          </a:xfrm>
        </p:spPr>
      </p:pic>
    </p:spTree>
    <p:extLst>
      <p:ext uri="{BB962C8B-B14F-4D97-AF65-F5344CB8AC3E}">
        <p14:creationId xmlns:p14="http://schemas.microsoft.com/office/powerpoint/2010/main" val="123635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1798</TotalTime>
  <Words>3422</Words>
  <Application>Microsoft Office PowerPoint</Application>
  <PresentationFormat>화면 슬라이드 쇼(4:3)</PresentationFormat>
  <Paragraphs>440</Paragraphs>
  <Slides>32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32</vt:i4>
      </vt:variant>
    </vt:vector>
  </HeadingPairs>
  <TitlesOfParts>
    <vt:vector size="33" baseType="lpstr">
      <vt:lpstr>도시</vt:lpstr>
      <vt:lpstr>묵시문학 연구 </vt:lpstr>
      <vt:lpstr>개요</vt:lpstr>
      <vt:lpstr>구조 네 짐승과 인자에 대한 다니엘의 환상(7:1-28)</vt:lpstr>
      <vt:lpstr>주석</vt:lpstr>
      <vt:lpstr> '바벨론 왕 벨사살 원년에 다니엘이 그 침상에서 꿈을 꾸며 머리 속으로 환상을 받고 그 꿈을 기록하며 그 일의 대략을 진술하니라’(1)  </vt:lpstr>
      <vt:lpstr>   (2)네 짐승에 대한 환상(2-8) "다니엘이 진술하여 이르되 내가 밤에 환상을 보았는데  하늘의 네 바람이 큰 바다로 몰려 불더니(2)  큰 짐승 넷이 바다에서 나왔는데 그 모양이 각각 다르더라(3)“  </vt:lpstr>
      <vt:lpstr>"다니엘이 진술하여 이르되 내가 밤에 환상을 보았는데  하늘의 네 바람이 큰 바다로 몰려 불더니(2)  큰 짐승 넷이 바다에서 나왔는데 그 모양이 각각 다르더라”(3)</vt:lpstr>
      <vt:lpstr> “첫째는 사자와 같은데 독수리의 날개가 있더니 내가 보는 중에 그 날개가 뽑혔고 또 땅에서 들려서 사람처럼 두 발로 서게함을 받았으며 또 사람의 마음을 받았더라 또 보니”(4) </vt:lpstr>
      <vt:lpstr>몸은 사자인 동물이 인간의 얼굴을 하고 있으며 독수리의 날개를 가지고 있다.      이쉬타르 문으로 향하는 행진도로  벽에 새겨져 있는 사자의 모습</vt:lpstr>
      <vt:lpstr>우르에서 발견된 벽화 사자와 곰이 인간처럼  똑바로 서 있다. 셀레우코스 1세의 은전에 새겨진  그리스 코끼리 군대</vt:lpstr>
      <vt:lpstr>알렉산드로스 대왕이 양의 뿔을 귀에  달고 있는 모습의 동전  머리에 여러 개의 뿔을 하고 있는  안티오커스 4세의 화려한 모습</vt:lpstr>
      <vt:lpstr>“다른 짐승 곧 둘째는 곰과 같은데 그것이 몸 한쪽을 들었고 그 입의  잇 사이에는  세 갈빗대가 물렸는데 그것에게 말하는 자들이 있어  이르기를 일어나서 많은 고기를 먹으라 하였더라”(5)</vt:lpstr>
      <vt:lpstr>"그 후에 내가 또 본즉 다른 짐승 곧 표범과 같은 것이 있는데 그 등에는 새의 날개 넷이 있고 그 짐승에게  또 머리 넷이 있으며 권세를 받았더라”(6)</vt:lpstr>
      <vt:lpstr>“내가 밤 환상 가운데에 그 다음에 본 넷째 짐승은 무섭고 놀라우며  또 매우 강하며 또 쇠로 된 큰 이가 있어서 먹고 부서뜨리고 그 나머지를 발로 밟았으며 이 짐승은 전의 모든 짐승과 다르고 또 열 뿔이 있더라”(7)</vt:lpstr>
      <vt:lpstr>"내가 그 뿔을 유심히 보는 중에 다른 작은 뿔이 그 사이에서 나더니  첫 번째 뿔 중의 셋이 그 앞에서 뿌리까지 뽑혔으며 이 작은 뿔에는  사람의 눈 같은 눈들이 있고 또 일이 있어 큰 말을 하였더라”(8)</vt:lpstr>
      <vt:lpstr>(3) 옛적부터 계신 이에 대한 환상(9-12절)</vt:lpstr>
      <vt:lpstr> "불이 강처럼 흘러 그의 앞에서 나오며 그를 섬기는 자는  천천이요 그 앞에서 모셔 선 자는 만만이며  심판을 베푸는데 책들이 펴 놓였더라”(10) </vt:lpstr>
      <vt:lpstr>"그때에 내가 작은 뿔이 말하는 큰 목소리로 말미암아 주목하여 보는  사이에 짐승이 죽임을 당하고 그의 시체가 상한 바 되어  타오르는 불에 던져졌으며”(11) </vt:lpstr>
      <vt:lpstr>“그 남은 짐승들은 그의 권세를 빼앗겼으나 그 생명은 보존되어  정한 시기가 이르기를 기다리게 되었더라”(12)</vt:lpstr>
      <vt:lpstr>  (4) 인자에 대한 환상(13-14) "내가 또 밤 환상 중에 보니 인자 같은 이가  하늘 구름을 타고 와서 옛적부터 항상 계신 이에게 나아가  그 앞으로 인도되매”(13)  </vt:lpstr>
      <vt:lpstr>  "내가 또 밤 환상 중에 보니 인자 같은 이가  하늘 구름을 타고 와서 옛적부터 항상 계신 이에게 나아가  그 앞으로 인도되매”(13)  </vt:lpstr>
      <vt:lpstr>"그에게 권세와 영광과 나라를 주고 모든 백성과 나라들과 다른 언어를  말하는 모든 자들이 그를 섬기게 하였으니 그의 권세는 소멸되지  아니하는 영원한 권세요 그의 나라는 멸망하지 아니할 것이니라”(14)</vt:lpstr>
      <vt:lpstr>2) 환상에 대한 해석(7:15-28)   (1) 환상의 해석자를 찾는 다니엘(15-16)</vt:lpstr>
      <vt:lpstr>(2) 네 짐승에 대한 해석(17-28)</vt:lpstr>
      <vt:lpstr> </vt:lpstr>
      <vt:lpstr>“내가 본즉 이 뿔이 성도들과 더불어 싸워 그들에게 이겼더니(21)  옛적부터 항상 계신 이가 와서 지극히 높으신 이의 성도들을 위하여 원한을 풀어 주셨고  때가 이르매 성도들이 나라를 얻었더라”(22)</vt:lpstr>
      <vt:lpstr> "모신 자가 이처럼 이르되 넷째 짐승은 곧 땅의 넷째 나라인데 이는 다른 나라들과는 달라서 온 천하를 삼키고 밟아 부서뜨릴 것이며(23) 그 열 뿔은 그 나라에서 일어날 열 왕이요 그 후에 또 하나가 일어나리리 그는 먼저 있던 자들과 다르고 또 세 왕을 복종시킬 것이며“(24) </vt:lpstr>
      <vt:lpstr>"그가 장차 지극히 높으신 이를 말로 대적하며 또 지극히 높으신 이의  성도를 괴롭게 할 것이며 그가 또 때와 법을 고치고사 할 것이며 성도들은 그의 손에 붙인 바 되어 한 때와 두 때와 반 때를 지내리라”(25)</vt:lpstr>
      <vt:lpstr>“그러나 심판이 시작되면 그는 권세를 빼앗기고  완전히 멸망할 것이요”(26)</vt:lpstr>
      <vt:lpstr>“나라와 권세와 온 천하 나라들이 위세가 지극히 높으신 이의  거룩한 백성에게 붙인바 되리니 그의 나라는 영원한 나라이라  모든 권세 있는 자들이 다 그를 섬기며 복종하리라”(27)</vt:lpstr>
      <vt:lpstr>“그 말이 이에 그친지라 나 다니엘은 중심에 번민하였으며 내 얼굴빛이  변하였으나 내가 이 일을 마음에 간직하였느니라”(28)</vt:lpstr>
      <vt:lpstr>신학적 메시지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묵시문학 연구</dc:title>
  <dc:creator>Windows 사용자</dc:creator>
  <cp:lastModifiedBy>Registered User</cp:lastModifiedBy>
  <cp:revision>62</cp:revision>
  <cp:lastPrinted>2016-11-18T11:47:20Z</cp:lastPrinted>
  <dcterms:created xsi:type="dcterms:W3CDTF">2016-11-17T02:16:08Z</dcterms:created>
  <dcterms:modified xsi:type="dcterms:W3CDTF">2016-11-20T11:24:01Z</dcterms:modified>
</cp:coreProperties>
</file>