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4" r:id="rId15"/>
    <p:sldId id="283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5" r:id="rId29"/>
    <p:sldId id="281" r:id="rId30"/>
    <p:sldId id="282" r:id="rId31"/>
    <p:sldId id="286" r:id="rId32"/>
    <p:sldId id="287" r:id="rId33"/>
    <p:sldId id="288" r:id="rId34"/>
    <p:sldId id="294" r:id="rId35"/>
    <p:sldId id="293" r:id="rId36"/>
    <p:sldId id="292" r:id="rId37"/>
    <p:sldId id="291" r:id="rId38"/>
    <p:sldId id="290" r:id="rId39"/>
    <p:sldId id="289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5" r:id="rId50"/>
    <p:sldId id="304" r:id="rId5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46" autoAdjust="0"/>
  </p:normalViewPr>
  <p:slideViewPr>
    <p:cSldViewPr>
      <p:cViewPr varScale="1">
        <p:scale>
          <a:sx n="82" d="100"/>
          <a:sy n="82" d="100"/>
        </p:scale>
        <p:origin x="-1464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8D7F37-94F3-41C8-B35D-D264A95EA4F2}" type="datetimeFigureOut">
              <a:rPr lang="ko-KR" altLang="en-US" smtClean="0"/>
              <a:t>2016-10-31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302DB50-982F-4523-A538-178B90B6805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95400" y="3645024"/>
            <a:ext cx="6400800" cy="216024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1. 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장면</a:t>
            </a:r>
            <a:endParaRPr lang="en-US" altLang="ko-KR" dirty="0" smtClean="0"/>
          </a:p>
          <a:p>
            <a:r>
              <a:rPr lang="en-US" altLang="ko-KR" dirty="0" smtClean="0"/>
              <a:t>2. 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장면</a:t>
            </a:r>
            <a:endParaRPr lang="en-US" altLang="ko-KR" dirty="0" smtClean="0"/>
          </a:p>
          <a:p>
            <a:r>
              <a:rPr lang="en-US" altLang="ko-KR" dirty="0" smtClean="0"/>
              <a:t>3. 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장면</a:t>
            </a:r>
            <a:endParaRPr lang="en-US" altLang="ko-KR" dirty="0" smtClean="0"/>
          </a:p>
          <a:p>
            <a:r>
              <a:rPr lang="en-US" altLang="ko-KR" dirty="0" smtClean="0"/>
              <a:t>4.  </a:t>
            </a:r>
            <a:r>
              <a:rPr lang="ko-KR" altLang="en-US" dirty="0" smtClean="0"/>
              <a:t>신학적 메시지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다니엘서 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200" dirty="0" smtClean="0"/>
              <a:t>412021 </a:t>
            </a:r>
            <a:r>
              <a:rPr lang="ko-KR" altLang="en-US" sz="3200" dirty="0" smtClean="0"/>
              <a:t>류창혁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755576" y="1447800"/>
            <a:ext cx="7931224" cy="4572000"/>
          </a:xfrm>
        </p:spPr>
        <p:txBody>
          <a:bodyPr/>
          <a:lstStyle/>
          <a:p>
            <a:endParaRPr lang="en-US" altLang="ko-KR" dirty="0" smtClean="0"/>
          </a:p>
          <a:p>
            <a:pPr algn="ctr">
              <a:buNone/>
            </a:pPr>
            <a:r>
              <a:rPr lang="en-US" altLang="ko-KR" dirty="0" smtClean="0"/>
              <a:t> 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왕이여 우리가 섬기는  하나님이 계시다면 우리를 극렬히 타는 풀무 불 가운데서 능히 건져내시겠고 왕의 손에서도 </a:t>
            </a:r>
            <a:r>
              <a:rPr lang="ko-KR" altLang="en-US" b="1" dirty="0" err="1" smtClean="0"/>
              <a:t>건져내시리이다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err="1" smtClean="0"/>
              <a:t>사드락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아벳느고의</a:t>
            </a:r>
            <a:r>
              <a:rPr lang="ko-KR" altLang="en-US" dirty="0" smtClean="0"/>
              <a:t> 신앙 확신 극명하게 드러남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고백을 통해서 결연한 의지와 하나님을 향한 신뢰</a:t>
            </a:r>
            <a:endParaRPr lang="en-US" altLang="ko-KR" dirty="0" smtClean="0"/>
          </a:p>
          <a:p>
            <a:pPr>
              <a:buNone/>
            </a:pPr>
            <a:r>
              <a:rPr lang="en-US" altLang="ko-KR" sz="2400" dirty="0" smtClean="0"/>
              <a:t>15</a:t>
            </a:r>
            <a:r>
              <a:rPr lang="ko-KR" altLang="en-US" sz="2400" dirty="0" smtClean="0"/>
              <a:t>절에서 왕의 조롱 앞에 대답하는 것이다</a:t>
            </a:r>
            <a:endParaRPr lang="en-US" altLang="ko-KR" dirty="0" smtClean="0"/>
          </a:p>
          <a:p>
            <a:pPr>
              <a:buNone/>
            </a:pP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b="1" dirty="0" smtClean="0"/>
              <a:t>논란이 </a:t>
            </a:r>
            <a:r>
              <a:rPr lang="ko-KR" altLang="en-US" b="1" dirty="0" err="1" smtClean="0"/>
              <a:t>되는구절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“</a:t>
            </a:r>
            <a:r>
              <a:rPr lang="ko-KR" altLang="en-US" dirty="0" smtClean="0"/>
              <a:t>만일 그럴 것이면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개정판 번역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err="1" smtClean="0"/>
              <a:t>조건절로</a:t>
            </a:r>
            <a:r>
              <a:rPr lang="ko-KR" altLang="en-US" dirty="0" smtClean="0"/>
              <a:t> 번역 하면 안 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하나님이 계시다면 이 구절을 번역하려면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오히려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우리 하나님이 우리를 구원하실 수 있을 때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이렇게 번역 되어야 한다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이 번역에는 우리가 섬기는 하나님은 우리를 구원하신다 즉 전적인 신뢰가 담겨 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altLang="ko-KR" sz="1200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그리 아니하실지라도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sz="1400" b="1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세 명의 피고발인들의 신앙이 최고의 수준에 도달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하나님이 자신들을 향해 구원의 손길을 펼쳐 보이지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않는다고 할 지라도 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사드락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메삭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아벳느고는</a:t>
            </a:r>
            <a:r>
              <a:rPr lang="ko-KR" altLang="en-US" sz="2400" dirty="0" smtClean="0"/>
              <a:t> 왕의 신상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앞에 절하지 않겠다는 것을 다시 분명하게 하는 것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ko-KR" altLang="en-US" sz="2400" b="1" dirty="0" smtClean="0"/>
              <a:t>이런 고백 </a:t>
            </a:r>
            <a:r>
              <a:rPr lang="en-US" altLang="ko-KR" sz="2400" dirty="0" smtClean="0"/>
              <a:t>&gt;&gt; 3</a:t>
            </a:r>
            <a:r>
              <a:rPr lang="ko-KR" altLang="en-US" sz="2400" dirty="0" smtClean="0"/>
              <a:t>장 전체의 사건 전개에서 가장 핵심 위치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참혹한 시련을 받아들인다는 각오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478951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o-KR" altLang="en-US" dirty="0" smtClean="0"/>
              <a:t>본문 읽기 </a:t>
            </a:r>
            <a:r>
              <a:rPr lang="en-US" altLang="ko-KR" dirty="0" smtClean="0"/>
              <a:t>19-25</a:t>
            </a:r>
            <a:r>
              <a:rPr lang="ko-KR" altLang="en-US" dirty="0" smtClean="0"/>
              <a:t>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 </a:t>
            </a:r>
            <a:r>
              <a:rPr lang="ko-KR" altLang="en-US" dirty="0" err="1" smtClean="0"/>
              <a:t>느부갓네살이</a:t>
            </a:r>
            <a:r>
              <a:rPr lang="ko-KR" altLang="en-US" dirty="0" smtClean="0"/>
              <a:t> 분이 가득하여 </a:t>
            </a:r>
            <a:r>
              <a:rPr lang="ko-KR" altLang="en-US" dirty="0" err="1" smtClean="0"/>
              <a:t>사드락과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아벳느고를</a:t>
            </a:r>
            <a:r>
              <a:rPr lang="ko-KR" altLang="en-US" dirty="0" smtClean="0"/>
              <a:t> 향하여 얼굴빛을 바꾸고 명령하여 이르되 그 </a:t>
            </a:r>
            <a:r>
              <a:rPr lang="ko-KR" altLang="en-US" dirty="0" err="1" smtClean="0"/>
              <a:t>풀무불을</a:t>
            </a:r>
            <a:r>
              <a:rPr lang="ko-KR" altLang="en-US" dirty="0" smtClean="0"/>
              <a:t> 뜨겁게 하기를 평소보다 칠 배나 뜨겁게 하라 하고</a:t>
            </a:r>
            <a:endParaRPr lang="en-US" altLang="ko-KR" dirty="0" smtClean="0"/>
          </a:p>
          <a:p>
            <a:pPr>
              <a:buNone/>
            </a:pPr>
            <a:r>
              <a:rPr lang="en-US" altLang="ko-KR" b="1" dirty="0" smtClean="0"/>
              <a:t> </a:t>
            </a:r>
            <a:r>
              <a:rPr lang="ko-KR" altLang="en-US" dirty="0" smtClean="0"/>
              <a:t>군대 중 용사 몇 사람에게 명령하여 </a:t>
            </a:r>
            <a:r>
              <a:rPr lang="ko-KR" altLang="en-US" dirty="0" err="1" smtClean="0"/>
              <a:t>사드락과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아벳느고를</a:t>
            </a:r>
            <a:r>
              <a:rPr lang="ko-KR" altLang="en-US" dirty="0" smtClean="0"/>
              <a:t> 결박하여 극렬히 타는 </a:t>
            </a:r>
            <a:r>
              <a:rPr lang="ko-KR" altLang="en-US" dirty="0" err="1" smtClean="0"/>
              <a:t>풀무불</a:t>
            </a:r>
            <a:r>
              <a:rPr lang="ko-KR" altLang="en-US" dirty="0" smtClean="0"/>
              <a:t> 가운데에 던지라 하니라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그러자 그 사람들을 겉옷과 속옷과 모자와 다른 옷을 입은 채 결박하여 맹렬히 타는 </a:t>
            </a:r>
            <a:r>
              <a:rPr lang="ko-KR" altLang="en-US" dirty="0" err="1" smtClean="0"/>
              <a:t>풀무불</a:t>
            </a:r>
            <a:r>
              <a:rPr lang="ko-KR" altLang="en-US" dirty="0" smtClean="0"/>
              <a:t> 가운데에 던졌더라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 왕의 명령이 엄하고 </a:t>
            </a:r>
            <a:r>
              <a:rPr lang="ko-KR" altLang="en-US" dirty="0" err="1" smtClean="0"/>
              <a:t>풀무불이</a:t>
            </a:r>
            <a:r>
              <a:rPr lang="ko-KR" altLang="en-US" dirty="0" smtClean="0"/>
              <a:t> 심히 뜨거우므로 불꽃이 </a:t>
            </a:r>
            <a:r>
              <a:rPr lang="ko-KR" altLang="en-US" dirty="0" err="1" smtClean="0"/>
              <a:t>사드락과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아벳느고를</a:t>
            </a:r>
            <a:r>
              <a:rPr lang="ko-KR" altLang="en-US" dirty="0" smtClean="0"/>
              <a:t> 붙든 사람을 태워 죽였고</a:t>
            </a:r>
            <a:br>
              <a:rPr lang="ko-KR" altLang="en-US" dirty="0" smtClean="0"/>
            </a:br>
            <a:endParaRPr lang="en-US" altLang="ko-K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/>
              <a:t>본문 읽기 </a:t>
            </a:r>
            <a:r>
              <a:rPr lang="en-US" altLang="ko-KR" dirty="0" smtClean="0"/>
              <a:t>19-25</a:t>
            </a:r>
            <a:r>
              <a:rPr lang="ko-KR" altLang="en-US" dirty="0" smtClean="0"/>
              <a:t>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이 세 사람 </a:t>
            </a:r>
            <a:r>
              <a:rPr lang="ko-KR" altLang="en-US" dirty="0" err="1" smtClean="0"/>
              <a:t>사드락과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아벳느고는</a:t>
            </a:r>
            <a:r>
              <a:rPr lang="ko-KR" altLang="en-US" dirty="0" smtClean="0"/>
              <a:t> 결박된 채 맹렬히 타는 </a:t>
            </a:r>
            <a:r>
              <a:rPr lang="ko-KR" altLang="en-US" dirty="0" err="1" smtClean="0"/>
              <a:t>풀무불</a:t>
            </a:r>
            <a:r>
              <a:rPr lang="ko-KR" altLang="en-US" dirty="0" smtClean="0"/>
              <a:t> 가운데에 떨어졌더라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그 때에 </a:t>
            </a:r>
            <a:r>
              <a:rPr lang="ko-KR" altLang="en-US" dirty="0" err="1" smtClean="0"/>
              <a:t>느부갓네살</a:t>
            </a:r>
            <a:r>
              <a:rPr lang="ko-KR" altLang="en-US" dirty="0" smtClean="0"/>
              <a:t> 왕이 놀라 급히 일어나서 모사들에게 물어 이르되 우리가 결박하여 불 가운데에 던진 자는 세 사람이 아니었느냐 하니 그들이 왕에게 대답하여 이르되 왕이여 옳소이다 하더라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왕이 또 말하여 이르되 내가 보니 결박되지 아니한 네 사람이 불 가운데로 다니는데 상하지도 아니하였고 그 넷째의 모양은 신들의 아들과 같도다 하고 </a:t>
            </a:r>
            <a:endParaRPr lang="en-US" altLang="ko-K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b="1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분이 가득하여 </a:t>
            </a:r>
            <a:r>
              <a:rPr lang="ko-KR" altLang="en-US" b="1" dirty="0" err="1" smtClean="0"/>
              <a:t>사드락과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메삭과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아벳느고를</a:t>
            </a:r>
            <a:r>
              <a:rPr lang="ko-KR" altLang="en-US" b="1" dirty="0" smtClean="0"/>
              <a:t> </a:t>
            </a:r>
            <a:endParaRPr lang="en-US" altLang="ko-KR" b="1" dirty="0" smtClean="0"/>
          </a:p>
          <a:p>
            <a:pPr algn="ctr">
              <a:buNone/>
            </a:pPr>
            <a:r>
              <a:rPr lang="ko-KR" altLang="en-US" b="1" dirty="0" smtClean="0"/>
              <a:t>향하여 얼굴빛을 바꾸고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이때의 분이 가득함은 </a:t>
            </a:r>
            <a:r>
              <a:rPr lang="en-US" altLang="ko-KR" sz="2400" dirty="0" smtClean="0"/>
              <a:t>13</a:t>
            </a:r>
            <a:r>
              <a:rPr lang="ko-KR" altLang="en-US" sz="2400" dirty="0" smtClean="0"/>
              <a:t>절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보고를 받았을 때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때 보다 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왕의 분노가 최고조에 도달 했음을 의미한다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endParaRPr lang="en-US" altLang="ko-KR" sz="2800" b="1" dirty="0" smtClean="0"/>
          </a:p>
          <a:p>
            <a:pPr algn="ctr">
              <a:buNone/>
            </a:pPr>
            <a:r>
              <a:rPr lang="en-US" altLang="ko-KR" sz="2800" b="1" dirty="0" smtClean="0"/>
              <a:t>“</a:t>
            </a:r>
            <a:r>
              <a:rPr lang="ko-KR" altLang="en-US" sz="2800" b="1" dirty="0" smtClean="0"/>
              <a:t>그 </a:t>
            </a:r>
            <a:r>
              <a:rPr lang="ko-KR" altLang="en-US" sz="2800" b="1" dirty="0" err="1" smtClean="0"/>
              <a:t>풀무불을</a:t>
            </a:r>
            <a:r>
              <a:rPr lang="ko-KR" altLang="en-US" sz="2800" b="1" dirty="0" smtClean="0"/>
              <a:t> 뜨겁게 하기를 평소보다 </a:t>
            </a:r>
            <a:endParaRPr lang="en-US" altLang="ko-KR" sz="2800" b="1" dirty="0" smtClean="0"/>
          </a:p>
          <a:p>
            <a:pPr algn="ctr">
              <a:buNone/>
            </a:pPr>
            <a:r>
              <a:rPr lang="ko-KR" altLang="en-US" sz="2800" b="1" dirty="0" smtClean="0"/>
              <a:t>칠 배나 뜨겁게 하라</a:t>
            </a:r>
            <a:r>
              <a:rPr lang="en-US" altLang="ko-KR" sz="2800" b="1" dirty="0" smtClean="0"/>
              <a:t>”</a:t>
            </a:r>
            <a:endParaRPr lang="en-US" altLang="ko-K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이성적 판단이 마비된 왕은 광적 흥분 상태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신상 숭배를 거절한 것에 대해 죽이는 것 계획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이미 불을 붙여 놓은 풀무에 연료를 추가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평소보다 </a:t>
            </a:r>
            <a:r>
              <a:rPr lang="en-US" altLang="ko-KR" dirty="0" smtClean="0"/>
              <a:t>7</a:t>
            </a:r>
            <a:r>
              <a:rPr lang="ko-KR" altLang="en-US" dirty="0" smtClean="0"/>
              <a:t>배 뜨겁게 하라는 명령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7</a:t>
            </a:r>
            <a:r>
              <a:rPr lang="ko-KR" altLang="en-US" dirty="0" smtClean="0"/>
              <a:t>이라는 숫자가 가지는 상징 의미에 의한 해석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할 수 있는 최대한 뜨겁게 하라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군대 중 용사 몇 사람에게 명령하여</a:t>
            </a:r>
            <a:endParaRPr lang="en-US" altLang="ko-KR" b="1" dirty="0" smtClean="0"/>
          </a:p>
          <a:p>
            <a:pPr algn="ctr">
              <a:buNone/>
            </a:pPr>
            <a:r>
              <a:rPr lang="ko-KR" altLang="en-US" b="1" dirty="0" err="1" smtClean="0"/>
              <a:t>사드락과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메삭과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아벳느고를</a:t>
            </a:r>
            <a:r>
              <a:rPr lang="ko-KR" altLang="en-US" b="1" dirty="0" smtClean="0"/>
              <a:t> 결박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세 명을 묶은 것은 도망가지 못하도록 하기 위함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왕이 용사들에게 명령을 내린 것은 강한 결박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겉옷과 속옷과 모자와 다른 옷을 입은 채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ko-KR" altLang="en-US" dirty="0" smtClean="0"/>
              <a:t>처형 당하기 전에 사형수들의 옷을 벗기는 것은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고대 근동 사회에서 일반적인 관례였다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왕은 세 명의 옷을 벗기지도 않고 불 속에 넣었다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이 장면은 왕의 분노에 찬 모습 속 사형 집행</a:t>
            </a:r>
            <a:r>
              <a:rPr lang="en-US" altLang="ko-KR" dirty="0" smtClean="0"/>
              <a:t> </a:t>
            </a:r>
            <a:r>
              <a:rPr lang="ko-KR" altLang="en-US" dirty="0" smtClean="0"/>
              <a:t>암시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동시에 다음 장면에 일어날 극적 기적을 준비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err="1" smtClean="0"/>
              <a:t>풀무불이</a:t>
            </a:r>
            <a:r>
              <a:rPr lang="ko-KR" altLang="en-US" b="1" dirty="0" smtClean="0"/>
              <a:t> 심히 뜨거우므로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왕의 명령을 받은 용사들은 </a:t>
            </a:r>
            <a:r>
              <a:rPr lang="ko-KR" altLang="en-US" dirty="0" err="1" smtClean="0"/>
              <a:t>풀무불에</a:t>
            </a:r>
            <a:r>
              <a:rPr lang="ko-KR" altLang="en-US" dirty="0" smtClean="0"/>
              <a:t> 세 유대인을 집어 넣기 위해 가까이 갔다가 불길에 타 죽게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불길에 가까이 가도 위험할 것을 알았지만 왕의 명령이기에 거절 할 수 없었다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* </a:t>
            </a:r>
            <a:r>
              <a:rPr lang="ko-KR" altLang="en-US" dirty="0" err="1" smtClean="0"/>
              <a:t>페쉬타역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고대 </a:t>
            </a:r>
            <a:r>
              <a:rPr lang="ko-KR" altLang="en-US" dirty="0" err="1" smtClean="0"/>
              <a:t>수리아어로</a:t>
            </a:r>
            <a:r>
              <a:rPr lang="ko-KR" altLang="en-US" dirty="0" smtClean="0"/>
              <a:t> 번역된 성경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&gt;&gt;&gt; </a:t>
            </a:r>
            <a:r>
              <a:rPr lang="ko-KR" altLang="en-US" dirty="0" err="1" smtClean="0"/>
              <a:t>페쉬타역에서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풀무불에</a:t>
            </a:r>
            <a:r>
              <a:rPr lang="ko-KR" altLang="en-US" dirty="0" smtClean="0"/>
              <a:t> 타 죽은 자들이 용사가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아니라 </a:t>
            </a:r>
            <a:r>
              <a:rPr lang="ko-KR" altLang="en-US" dirty="0" err="1" smtClean="0"/>
              <a:t>갈대아</a:t>
            </a:r>
            <a:r>
              <a:rPr lang="ko-KR" altLang="en-US" dirty="0" smtClean="0"/>
              <a:t> 술사라고 말하고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ko-KR" altLang="en-US" sz="3600" dirty="0" smtClean="0">
                <a:solidFill>
                  <a:schemeClr val="tx1"/>
                </a:solidFill>
              </a:rPr>
              <a:t>제 </a:t>
            </a:r>
            <a:r>
              <a:rPr lang="en-US" altLang="ko-KR" sz="3600" dirty="0" smtClean="0">
                <a:solidFill>
                  <a:schemeClr val="tx1"/>
                </a:solidFill>
              </a:rPr>
              <a:t>2</a:t>
            </a:r>
            <a:r>
              <a:rPr lang="ko-KR" altLang="en-US" sz="3600" dirty="0" smtClean="0">
                <a:solidFill>
                  <a:schemeClr val="tx1"/>
                </a:solidFill>
              </a:rPr>
              <a:t>장면</a:t>
            </a:r>
            <a:r>
              <a:rPr lang="en-US" altLang="ko-KR" sz="3600" dirty="0" smtClean="0">
                <a:solidFill>
                  <a:schemeClr val="tx1"/>
                </a:solidFill>
              </a:rPr>
              <a:t>:  </a:t>
            </a:r>
            <a:r>
              <a:rPr lang="ko-KR" altLang="en-US" sz="3600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2700" dirty="0" smtClean="0">
                <a:solidFill>
                  <a:schemeClr val="tx1"/>
                </a:solidFill>
              </a:rPr>
              <a:t>(</a:t>
            </a:r>
            <a:r>
              <a:rPr lang="ko-KR" altLang="en-US" sz="27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2700" dirty="0" smtClean="0">
                <a:solidFill>
                  <a:schemeClr val="tx1"/>
                </a:solidFill>
              </a:rPr>
              <a:t>3</a:t>
            </a:r>
            <a:r>
              <a:rPr lang="ko-KR" altLang="en-US" sz="2700" dirty="0" smtClean="0">
                <a:solidFill>
                  <a:schemeClr val="tx1"/>
                </a:solidFill>
              </a:rPr>
              <a:t>장</a:t>
            </a:r>
            <a:r>
              <a:rPr lang="ko-KR" altLang="en-US" sz="3100" dirty="0" smtClean="0">
                <a:solidFill>
                  <a:schemeClr val="tx1"/>
                </a:solidFill>
              </a:rPr>
              <a:t> </a:t>
            </a:r>
            <a:r>
              <a:rPr lang="en-US" altLang="ko-KR" sz="3100" dirty="0" smtClean="0">
                <a:solidFill>
                  <a:schemeClr val="tx1"/>
                </a:solidFill>
              </a:rPr>
              <a:t>13- 18</a:t>
            </a:r>
            <a:r>
              <a:rPr lang="ko-KR" altLang="en-US" sz="3100" dirty="0" smtClean="0">
                <a:solidFill>
                  <a:schemeClr val="tx1"/>
                </a:solidFill>
              </a:rPr>
              <a:t>절</a:t>
            </a:r>
            <a:r>
              <a:rPr lang="en-US" altLang="ko-KR" sz="3100" dirty="0" smtClean="0">
                <a:solidFill>
                  <a:schemeClr val="tx1"/>
                </a:solidFill>
              </a:rPr>
              <a:t>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o-KR" altLang="en-US" sz="2400" dirty="0" smtClean="0"/>
              <a:t>본문 읽기</a:t>
            </a:r>
            <a:r>
              <a:rPr lang="en-US" altLang="ko-KR" sz="2400" dirty="0" smtClean="0"/>
              <a:t>. 13 – 15 </a:t>
            </a:r>
            <a:r>
              <a:rPr lang="ko-KR" altLang="en-US" sz="2400" dirty="0" smtClean="0"/>
              <a:t>절</a:t>
            </a:r>
            <a:r>
              <a:rPr lang="en-US" altLang="ko-KR" sz="2400" dirty="0" smtClean="0"/>
              <a:t> </a:t>
            </a:r>
          </a:p>
          <a:p>
            <a:pPr marL="0" indent="0">
              <a:buNone/>
            </a:pPr>
            <a:r>
              <a:rPr lang="en-US" altLang="ko-KR" sz="2400" dirty="0" smtClean="0"/>
              <a:t>   </a:t>
            </a:r>
            <a:r>
              <a:rPr lang="ko-KR" altLang="en-US" sz="2400" dirty="0" err="1" smtClean="0"/>
              <a:t>느부갓네살</a:t>
            </a:r>
            <a:r>
              <a:rPr lang="ko-KR" altLang="en-US" sz="2400" dirty="0" smtClean="0"/>
              <a:t> 왕이 노하고 분하여 </a:t>
            </a:r>
            <a:r>
              <a:rPr lang="ko-KR" altLang="en-US" sz="2400" dirty="0" err="1" smtClean="0"/>
              <a:t>사드락과메삭과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아벳느고를</a:t>
            </a:r>
            <a:r>
              <a:rPr lang="ko-KR" altLang="en-US" sz="2400" dirty="0" smtClean="0"/>
              <a:t> 끌어오라 말아해 드디어 그 사람들을 왕의 앞으로 </a:t>
            </a:r>
            <a:r>
              <a:rPr lang="ko-KR" altLang="en-US" sz="2400" dirty="0" err="1" smtClean="0"/>
              <a:t>끌어온지라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   </a:t>
            </a:r>
            <a:r>
              <a:rPr lang="ko-KR" altLang="en-US" sz="2400" dirty="0" err="1" smtClean="0"/>
              <a:t>느부갓네살이</a:t>
            </a:r>
            <a:r>
              <a:rPr lang="ko-KR" altLang="en-US" sz="2400" dirty="0" smtClean="0"/>
              <a:t> 그들에게 물어 이르되 </a:t>
            </a:r>
            <a:r>
              <a:rPr lang="ko-KR" altLang="en-US" sz="2400" dirty="0" err="1" smtClean="0"/>
              <a:t>사드락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메삭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아벳느고야</a:t>
            </a:r>
            <a:r>
              <a:rPr lang="ko-KR" altLang="en-US" sz="2400" dirty="0" smtClean="0"/>
              <a:t> 너희가 내 신을 섬기지 아니하며 내가 세운 금 신상에 절하지 아니한다 하니 사실이냐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 smtClean="0"/>
              <a:t>   </a:t>
            </a:r>
            <a:r>
              <a:rPr lang="ko-KR" altLang="en-US" sz="2400" dirty="0" smtClean="0"/>
              <a:t>이제라도 너희가 준비하였다가 나팔과 피리와 수금과 </a:t>
            </a:r>
            <a:r>
              <a:rPr lang="ko-KR" altLang="en-US" sz="2400" dirty="0" err="1" smtClean="0"/>
              <a:t>삼현금과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양금과</a:t>
            </a:r>
            <a:r>
              <a:rPr lang="ko-KR" altLang="en-US" sz="2400" dirty="0" smtClean="0"/>
              <a:t> 생황과 및 모든 악기 소리를 들을 때 내가 만든 신상 앞에 엎드려 절하면 좋거니와 너희가 만일 절하지 아니하면 즉시 너희를 맹렬히 타는 </a:t>
            </a:r>
            <a:r>
              <a:rPr lang="ko-KR" altLang="en-US" sz="2400" dirty="0" err="1" smtClean="0"/>
              <a:t>풀무불</a:t>
            </a:r>
            <a:r>
              <a:rPr lang="ko-KR" altLang="en-US" sz="2400" dirty="0" smtClean="0"/>
              <a:t> 가운데에 던져 넣을 것이니 능히 너희를 내 손에서 건져낼 신이 누구 이겠느냐 하니</a:t>
            </a:r>
            <a:endParaRPr lang="en-US" altLang="ko-KR" sz="2400" dirty="0" smtClean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</a:p>
          <a:p>
            <a:pPr>
              <a:buNone/>
            </a:pPr>
            <a:r>
              <a:rPr lang="ko-KR" altLang="en-US" sz="2400" dirty="0" smtClean="0"/>
              <a:t>불꽃이 그들을 태워 죽이는 일이 발생하게 되었다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이 사건 속에 풀무불의 뜨거움을 강조함으로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곧 일어날 세 명의 유대인들을 보호하시는 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하나님의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구원의 능력을 훨씬 더 크게 부각 시키고 있다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성급한 왕의 명령으로 인하여 유능한 용사들만 억울하게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죽음 당하게 되었다</a:t>
            </a:r>
            <a:r>
              <a:rPr lang="en-US" altLang="ko-KR" sz="2400" dirty="0" smtClean="0"/>
              <a:t>. </a:t>
            </a:r>
          </a:p>
          <a:p>
            <a:pPr>
              <a:buNone/>
            </a:pPr>
            <a:r>
              <a:rPr lang="ko-KR" altLang="en-US" sz="2400" dirty="0" smtClean="0"/>
              <a:t>이 사건을 통해 왕의 판단이 잘못되었다는 것을 암시</a:t>
            </a:r>
            <a:r>
              <a:rPr lang="en-US" altLang="ko-KR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err="1" smtClean="0"/>
              <a:t>사드락과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메삭과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아벳느고는</a:t>
            </a:r>
            <a:r>
              <a:rPr lang="ko-KR" altLang="en-US" b="1" dirty="0" smtClean="0"/>
              <a:t> 결박된 채</a:t>
            </a:r>
            <a:endParaRPr lang="en-US" altLang="ko-KR" b="1" dirty="0" smtClean="0"/>
          </a:p>
          <a:p>
            <a:pPr algn="ctr">
              <a:buNone/>
            </a:pPr>
            <a:r>
              <a:rPr lang="ko-KR" altLang="en-US" b="1" dirty="0" smtClean="0"/>
              <a:t>맹렬히 타는 </a:t>
            </a:r>
            <a:r>
              <a:rPr lang="ko-KR" altLang="en-US" b="1" dirty="0" err="1" smtClean="0"/>
              <a:t>풀무불</a:t>
            </a:r>
            <a:r>
              <a:rPr lang="ko-KR" altLang="en-US" b="1" dirty="0" smtClean="0"/>
              <a:t> 가운데에 떨어졌더라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ko-KR" altLang="en-US" sz="2400" dirty="0" smtClean="0"/>
              <a:t>독자들은 이 문장을 통해 이제 모든 것이 끝났다는 생각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뜨거운 </a:t>
            </a:r>
            <a:r>
              <a:rPr lang="ko-KR" altLang="en-US" sz="2400" dirty="0" err="1" smtClean="0"/>
              <a:t>풀무불에</a:t>
            </a:r>
            <a:r>
              <a:rPr lang="ko-KR" altLang="en-US" sz="2400" dirty="0" smtClean="0"/>
              <a:t> 떨어진 자들에게 무슨 희망이 있는가</a:t>
            </a:r>
            <a:r>
              <a:rPr lang="en-US" altLang="ko-KR" sz="2400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때에 </a:t>
            </a:r>
            <a:r>
              <a:rPr lang="ko-KR" altLang="en-US" b="1" dirty="0" err="1" smtClean="0"/>
              <a:t>느부갓네살</a:t>
            </a:r>
            <a:r>
              <a:rPr lang="ko-KR" altLang="en-US" b="1" dirty="0" smtClean="0"/>
              <a:t> 왕이 놀라 </a:t>
            </a:r>
            <a:endParaRPr lang="en-US" altLang="ko-KR" b="1" dirty="0" smtClean="0"/>
          </a:p>
          <a:p>
            <a:pPr algn="ctr">
              <a:buNone/>
            </a:pPr>
            <a:r>
              <a:rPr lang="ko-KR" altLang="en-US" b="1" dirty="0" smtClean="0"/>
              <a:t>급히 일어나 모사들에게 물어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왕은 신상숭배를 거절했던 세 유대인들을 풀무에 던짐으로 얻어질 심리적 만족감을 기대했지만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그런 상황이 아닌 다른 상황으로 전개 된다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풀무 불을 보고 놀라지 않을 수 없었을 것이다</a:t>
            </a:r>
            <a:r>
              <a:rPr lang="en-US" altLang="ko-KR" sz="2400" dirty="0" smtClean="0"/>
              <a:t>. </a:t>
            </a:r>
          </a:p>
          <a:p>
            <a:pPr>
              <a:buNone/>
            </a:pPr>
            <a:r>
              <a:rPr lang="ko-KR" altLang="en-US" sz="2400" dirty="0" smtClean="0"/>
              <a:t>그래서 모사들에게 물어본 것이다</a:t>
            </a:r>
            <a:r>
              <a:rPr lang="en-US" altLang="ko-KR" sz="2400" dirty="0" smtClean="0"/>
              <a:t>. </a:t>
            </a:r>
          </a:p>
          <a:p>
            <a:pPr>
              <a:buNone/>
            </a:pPr>
            <a:r>
              <a:rPr lang="ko-KR" altLang="en-US" sz="2400" dirty="0" smtClean="0"/>
              <a:t> 모사는 왕을 가까이에서 보필하며 국가의 중대사에 관한 자문이나 의견을 제시해주는 참모를 말한다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우리가 결박하여 불 가운데에</a:t>
            </a:r>
            <a:endParaRPr lang="en-US" altLang="ko-KR" b="1" dirty="0" smtClean="0"/>
          </a:p>
          <a:p>
            <a:pPr algn="ctr">
              <a:buNone/>
            </a:pPr>
            <a:r>
              <a:rPr lang="ko-KR" altLang="en-US" b="1" dirty="0" smtClean="0"/>
              <a:t>던진 자는 세 사람이 아니었느냐</a:t>
            </a:r>
            <a:r>
              <a:rPr lang="en-US" altLang="ko-KR" b="1" dirty="0" smtClean="0"/>
              <a:t>?”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ko-KR" altLang="en-US" sz="2400" dirty="0" smtClean="0"/>
              <a:t>모사에게 물어볼 정도로 왕은 충격을 받은 것이다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왕은 도저히 그 장면을 믿을 수 없었던 것이다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그래서 다시 확인한 것이다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왕이 모사에게 질문을 한 이유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결박 되지 아니한 네 사람이 불 가운데로 </a:t>
            </a:r>
            <a:endParaRPr lang="en-US" altLang="ko-KR" b="1" dirty="0" smtClean="0"/>
          </a:p>
          <a:p>
            <a:pPr algn="ctr">
              <a:buNone/>
            </a:pPr>
            <a:r>
              <a:rPr lang="ko-KR" altLang="en-US" b="1" dirty="0" smtClean="0"/>
              <a:t>다니는데 상하지도 아니하였고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ko-KR" altLang="en-US" sz="2400" dirty="0" smtClean="0"/>
              <a:t>이 모습을 보았기 때문에 질문한 것이다</a:t>
            </a:r>
            <a:r>
              <a:rPr lang="en-US" altLang="ko-KR" sz="2400" dirty="0" smtClean="0"/>
              <a:t>.  </a:t>
            </a:r>
          </a:p>
          <a:p>
            <a:pPr>
              <a:buNone/>
            </a:pPr>
            <a:r>
              <a:rPr lang="ko-KR" altLang="en-US" sz="2400" dirty="0" smtClean="0"/>
              <a:t>설화문학이 가지고 있는 극적 반전 특징이 잘 드러났다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왕의 놀라움에 대해 네 가지 요약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풀무 속 던진 자들 살아있다는 것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풀무 속 던져진 자들의 결박이 풀려있었다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셋째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세 사람이 아니라 네 사람이 있었다는 것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넷째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풀무 속에 있는 자들의 몸이 전혀 상하지 않음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신상 숭배 거부자 들을 죽이려는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</a:t>
            </a:r>
            <a:r>
              <a:rPr lang="ko-KR" altLang="en-US" dirty="0" smtClean="0">
                <a:solidFill>
                  <a:schemeClr val="tx1"/>
                </a:solidFill>
              </a:rPr>
              <a:t>계획의 실패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19- 25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807524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왕은 풀무 속에서 걸어 다니는 한 사람이 다른 세 사람들과 완전히 구별 되는 외모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“</a:t>
            </a:r>
            <a:r>
              <a:rPr lang="ko-KR" altLang="en-US" dirty="0" smtClean="0"/>
              <a:t>신들의 아들</a:t>
            </a:r>
            <a:r>
              <a:rPr lang="en-US" altLang="ko-KR" dirty="0" smtClean="0"/>
              <a:t>”</a:t>
            </a:r>
            <a:r>
              <a:rPr lang="ko-KR" altLang="en-US" dirty="0" smtClean="0"/>
              <a:t>과 같았다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다니엘서 에서 처음으로 초월적 존재가 소개된다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초월적 존재는 앞으로 이야기 전개에서 중요한 역할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28</a:t>
            </a:r>
            <a:r>
              <a:rPr lang="ko-KR" altLang="en-US" dirty="0" smtClean="0"/>
              <a:t>절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신들의 아들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하나님이 보낸 사자로 풀이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‘</a:t>
            </a:r>
            <a:r>
              <a:rPr lang="ko-KR" altLang="en-US" dirty="0" smtClean="0"/>
              <a:t>신들의 아들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은 히브리어로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하나님의 아들들</a:t>
            </a:r>
            <a:r>
              <a:rPr lang="en-US" altLang="ko-KR" dirty="0" smtClean="0"/>
              <a:t>’</a:t>
            </a:r>
          </a:p>
          <a:p>
            <a:pPr>
              <a:buNone/>
            </a:pPr>
            <a:r>
              <a:rPr lang="ko-KR" altLang="en-US" dirty="0" smtClean="0"/>
              <a:t>초월적 존재는 풀무라는 공간에 현현하여 초월 발휘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4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왕의 심경 변화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           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26- 29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본문 읽기 </a:t>
            </a:r>
            <a:r>
              <a:rPr lang="en-US" altLang="ko-KR" dirty="0" smtClean="0"/>
              <a:t>26-29</a:t>
            </a:r>
            <a:r>
              <a:rPr lang="ko-KR" altLang="en-US" dirty="0" smtClean="0"/>
              <a:t>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느부갓네살이</a:t>
            </a:r>
            <a:r>
              <a:rPr lang="ko-KR" altLang="en-US" dirty="0" smtClean="0"/>
              <a:t> 맹렬히 타는 </a:t>
            </a:r>
            <a:r>
              <a:rPr lang="ko-KR" altLang="en-US" dirty="0" err="1" smtClean="0"/>
              <a:t>풀무불</a:t>
            </a:r>
            <a:r>
              <a:rPr lang="ko-KR" altLang="en-US" dirty="0" smtClean="0"/>
              <a:t> 아귀 가까이 가서 불러 이르되 지극히 높으신 하나님의 종 </a:t>
            </a:r>
            <a:r>
              <a:rPr lang="ko-KR" altLang="en-US" dirty="0" err="1" smtClean="0"/>
              <a:t>사드락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메삭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아벳느고야</a:t>
            </a:r>
            <a:r>
              <a:rPr lang="ko-KR" altLang="en-US" dirty="0" smtClean="0"/>
              <a:t> 나와서 이리로 오라 하매 </a:t>
            </a:r>
            <a:r>
              <a:rPr lang="ko-KR" altLang="en-US" dirty="0" err="1" smtClean="0"/>
              <a:t>사드락과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아벳느고가</a:t>
            </a:r>
            <a:r>
              <a:rPr lang="ko-KR" altLang="en-US" dirty="0" smtClean="0"/>
              <a:t> 불 가운데에서 </a:t>
            </a:r>
            <a:r>
              <a:rPr lang="ko-KR" altLang="en-US" dirty="0" err="1" smtClean="0"/>
              <a:t>나온지라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총독과 지사와 행정관과 왕의 모사들이 모여 이 사람들을 본즉 불이 능히 그들의 몸을 해하지 못하였고 머리털도 그을리지 아니하였고 겉옷 빛도 변하지 아니하였고 불 탄 냄새도 없었더라 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4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왕의 심경 변화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           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26- 29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/>
              <a:t>본문 읽기 </a:t>
            </a:r>
            <a:r>
              <a:rPr lang="en-US" altLang="ko-KR" dirty="0" smtClean="0"/>
              <a:t>26-29</a:t>
            </a:r>
            <a:r>
              <a:rPr lang="ko-KR" altLang="en-US" dirty="0" smtClean="0"/>
              <a:t>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느부갓네살이</a:t>
            </a:r>
            <a:r>
              <a:rPr lang="ko-KR" altLang="en-US" dirty="0" smtClean="0"/>
              <a:t> 말하여 이르되 </a:t>
            </a:r>
            <a:r>
              <a:rPr lang="ko-KR" altLang="en-US" dirty="0" err="1" smtClean="0"/>
              <a:t>사드락과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아벳느고의</a:t>
            </a:r>
            <a:r>
              <a:rPr lang="ko-KR" altLang="en-US" dirty="0" smtClean="0"/>
              <a:t> 하나님을 </a:t>
            </a:r>
            <a:r>
              <a:rPr lang="ko-KR" altLang="en-US" dirty="0" err="1" smtClean="0"/>
              <a:t>찬송할지로다</a:t>
            </a:r>
            <a:r>
              <a:rPr lang="ko-KR" altLang="en-US" dirty="0" smtClean="0"/>
              <a:t> 그가 그의 천사를 보내사 자기를 의뢰하고 그들의 몸을 바쳐 왕의 명령을 거역하고 그 하나님 밖에는 다른 신을 섬기지 아니하며 그에게 절하지 아니한 종들을 </a:t>
            </a:r>
            <a:r>
              <a:rPr lang="ko-KR" altLang="en-US" dirty="0" err="1" smtClean="0"/>
              <a:t>구원하셨도다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그러므로 내가 이제 조서를 </a:t>
            </a:r>
            <a:r>
              <a:rPr lang="ko-KR" altLang="en-US" dirty="0" err="1" smtClean="0"/>
              <a:t>내리노니</a:t>
            </a:r>
            <a:r>
              <a:rPr lang="ko-KR" altLang="en-US" dirty="0" smtClean="0"/>
              <a:t> 각 백성과 각 나라와 각 언어를 말하는 자가 모두 </a:t>
            </a:r>
            <a:r>
              <a:rPr lang="ko-KR" altLang="en-US" dirty="0" err="1" smtClean="0"/>
              <a:t>사드락과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아벳느고의</a:t>
            </a:r>
            <a:r>
              <a:rPr lang="ko-KR" altLang="en-US" dirty="0" smtClean="0"/>
              <a:t> 하나님께 경솔히 말하거든 그 몸을 쪼개고 그 집을 </a:t>
            </a:r>
            <a:r>
              <a:rPr lang="ko-KR" altLang="en-US" dirty="0" err="1" smtClean="0"/>
              <a:t>거름터로</a:t>
            </a:r>
            <a:r>
              <a:rPr lang="ko-KR" altLang="en-US" dirty="0" smtClean="0"/>
              <a:t> 삼을지니 이는 이같이 사람을 구원할 다른 신이 없음이니라 하더라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4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왕의 심경 변화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           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26- 29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지극히 높으신 하나님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ko-KR" altLang="en-US" sz="2400" dirty="0" smtClean="0"/>
              <a:t>누가 알려주지 않아도 왕은 자신의 눈 앞에서 일어난 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기적의 이유를 충분히 알고 있었다</a:t>
            </a:r>
            <a:r>
              <a:rPr lang="en-US" altLang="ko-KR" sz="2400" dirty="0" smtClean="0"/>
              <a:t>. </a:t>
            </a:r>
          </a:p>
          <a:p>
            <a:pPr>
              <a:buNone/>
            </a:pPr>
            <a:r>
              <a:rPr lang="ko-KR" altLang="en-US" sz="2400" dirty="0" smtClean="0"/>
              <a:t>하나님을 </a:t>
            </a:r>
            <a:r>
              <a:rPr lang="en-US" altLang="ko-KR" sz="2400" dirty="0" smtClean="0"/>
              <a:t>‘</a:t>
            </a:r>
            <a:r>
              <a:rPr lang="ko-KR" altLang="en-US" sz="2400" dirty="0" smtClean="0"/>
              <a:t>지극히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높으신 분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으로 칭하는 일이 일어난다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이 칭호는 하나님이 인간과 질적으로 다른 세계에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존재하고 계시며 그분의 신적 능력은 인간과 비교 불가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왕은 풀무 앞에 서서 그들의 이름을 불러 불러내었다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err="1" smtClean="0"/>
              <a:t>갈대아</a:t>
            </a:r>
            <a:r>
              <a:rPr lang="ko-KR" altLang="en-US" dirty="0" smtClean="0"/>
              <a:t> 사람들의 고발을 들었던 </a:t>
            </a:r>
            <a:r>
              <a:rPr lang="ko-KR" altLang="en-US" dirty="0" err="1" smtClean="0"/>
              <a:t>느부갓네살</a:t>
            </a:r>
            <a:endParaRPr lang="en-US" altLang="ko-KR" dirty="0"/>
          </a:p>
          <a:p>
            <a:pPr marL="0" indent="0" algn="ctr">
              <a:buNone/>
            </a:pPr>
            <a:r>
              <a:rPr lang="en-US" altLang="ko-KR" sz="2800" b="1" dirty="0" smtClean="0"/>
              <a:t>“</a:t>
            </a:r>
            <a:r>
              <a:rPr lang="ko-KR" altLang="en-US" sz="2800" b="1" dirty="0" smtClean="0"/>
              <a:t>노하고 분하여</a:t>
            </a:r>
            <a:r>
              <a:rPr lang="en-US" altLang="ko-KR" sz="2800" b="1" dirty="0" smtClean="0"/>
              <a:t>” (13</a:t>
            </a:r>
            <a:r>
              <a:rPr lang="ko-KR" altLang="en-US" sz="2800" b="1" dirty="0" smtClean="0"/>
              <a:t>절</a:t>
            </a:r>
            <a:r>
              <a:rPr lang="en-US" altLang="ko-KR" sz="2800" b="1" dirty="0" smtClean="0"/>
              <a:t>)</a:t>
            </a:r>
          </a:p>
          <a:p>
            <a:pPr marL="0" indent="0" algn="ctr">
              <a:buNone/>
            </a:pPr>
            <a:endParaRPr lang="en-US" altLang="ko-KR" sz="1400" b="1" dirty="0" smtClean="0"/>
          </a:p>
          <a:p>
            <a:pPr>
              <a:buNone/>
            </a:pPr>
            <a:r>
              <a:rPr lang="ko-KR" altLang="en-US" dirty="0" err="1" smtClean="0"/>
              <a:t>느부갓네살의</a:t>
            </a:r>
            <a:r>
              <a:rPr lang="ko-KR" altLang="en-US" dirty="0" smtClean="0"/>
              <a:t> 심리 상태 </a:t>
            </a:r>
            <a:r>
              <a:rPr lang="en-US" altLang="ko-KR" dirty="0" smtClean="0"/>
              <a:t>&gt; </a:t>
            </a:r>
            <a:r>
              <a:rPr lang="ko-KR" altLang="en-US" dirty="0" smtClean="0"/>
              <a:t>극도로 격양된 심리 상태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이유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느부갓네살은</a:t>
            </a:r>
            <a:r>
              <a:rPr lang="ko-KR" altLang="en-US" dirty="0" smtClean="0"/>
              <a:t> 누구도 자신의 명령을 거역할 거라고 생각하지 못 했기 때문이다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sz="1600" dirty="0" smtClean="0"/>
          </a:p>
          <a:p>
            <a:pPr algn="ctr">
              <a:buNone/>
            </a:pPr>
            <a:r>
              <a:rPr lang="en-US" altLang="ko-KR" sz="2800" b="1" dirty="0" smtClean="0"/>
              <a:t>“</a:t>
            </a:r>
            <a:r>
              <a:rPr lang="ko-KR" altLang="en-US" sz="2800" b="1" dirty="0" err="1" smtClean="0"/>
              <a:t>사드락과</a:t>
            </a:r>
            <a:r>
              <a:rPr lang="ko-KR" altLang="en-US" sz="2800" b="1" dirty="0" smtClean="0"/>
              <a:t> </a:t>
            </a:r>
            <a:r>
              <a:rPr lang="ko-KR" altLang="en-US" sz="2800" b="1" dirty="0" err="1" smtClean="0"/>
              <a:t>메삭과</a:t>
            </a:r>
            <a:r>
              <a:rPr lang="ko-KR" altLang="en-US" sz="2800" b="1" dirty="0" smtClean="0"/>
              <a:t> </a:t>
            </a:r>
            <a:r>
              <a:rPr lang="ko-KR" altLang="en-US" sz="2800" b="1" dirty="0" err="1" smtClean="0"/>
              <a:t>아벳느고를</a:t>
            </a:r>
            <a:r>
              <a:rPr lang="ko-KR" altLang="en-US" sz="2800" b="1" dirty="0" smtClean="0"/>
              <a:t> 끌어오라</a:t>
            </a:r>
            <a:r>
              <a:rPr lang="en-US" altLang="ko-KR" sz="2800" b="1" dirty="0" smtClean="0"/>
              <a:t>”(13</a:t>
            </a:r>
            <a:r>
              <a:rPr lang="ko-KR" altLang="en-US" sz="2800" b="1" dirty="0" smtClean="0"/>
              <a:t>절</a:t>
            </a:r>
            <a:r>
              <a:rPr lang="en-US" altLang="ko-KR" sz="2800" b="1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명령에 불 복종한 신하를 그냥 둘 수 없다</a:t>
            </a:r>
            <a:r>
              <a:rPr lang="en-US" altLang="ko-KR" dirty="0" smtClean="0"/>
              <a:t>!</a:t>
            </a:r>
          </a:p>
          <a:p>
            <a:pPr>
              <a:buNone/>
            </a:pPr>
            <a:r>
              <a:rPr lang="ko-KR" altLang="en-US" dirty="0" smtClean="0"/>
              <a:t>바로 세 명의 유대인들을 즉시 왕 앞에 끌었다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4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왕의 심경 변화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           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26- 29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세 명의 유대인들을 부르는 말 속에서 고압적이고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기세 등등 했던 왕의 모습은 사라지고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다정스럽고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편안하고 겸손한 왕의 모습을 보게 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왕은 신하를 시켜 나오라고 하는 것이 아니라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직접 풀무 앞까지 갔다는 사실이다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ko-KR" altLang="en-US" dirty="0" smtClean="0"/>
              <a:t>풀무의 입구는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죽음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에서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구원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으로 바뀌었다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이때 초월적 존재인 신들의 아들은 종적을 감추었다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4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왕의 심경 변화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          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26- 29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총독과 지사와 행정관과 왕의 모사들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고관대작들은 극렬히 타는 풀무에서도 살아난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세 명의 유대인들을 평가 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세 명의 상태는 </a:t>
            </a:r>
            <a:r>
              <a:rPr lang="ko-KR" altLang="en-US" sz="2400" dirty="0" err="1" smtClean="0"/>
              <a:t>풀무불에</a:t>
            </a:r>
            <a:r>
              <a:rPr lang="ko-KR" altLang="en-US" sz="2400" dirty="0" smtClean="0"/>
              <a:t> 들어갔다가 나온 모습이 전혀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 아니었다</a:t>
            </a:r>
            <a:r>
              <a:rPr lang="en-US" altLang="ko-KR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4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왕의 심경 변화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 smtClean="0">
                <a:solidFill>
                  <a:schemeClr val="tx1"/>
                </a:solidFill>
              </a:rPr>
              <a:t>                    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26- 29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사람들을 본즉 불이 능히 그들의 몸을 해하지 못하였고 머리털도 그을리지 아니하였고 겉옷 빛도 변하지 아니하였고 불 탄 냄새도 없었더라</a:t>
            </a:r>
            <a:r>
              <a:rPr lang="en-US" altLang="ko-KR" b="1" dirty="0" smtClean="0"/>
              <a:t>”</a:t>
            </a:r>
          </a:p>
          <a:p>
            <a:pPr algn="ctr">
              <a:buNone/>
            </a:pPr>
            <a:endParaRPr lang="en-US" altLang="ko-KR" b="1" dirty="0"/>
          </a:p>
          <a:p>
            <a:pPr>
              <a:buNone/>
            </a:pPr>
            <a:r>
              <a:rPr lang="ko-KR" altLang="en-US" sz="2400" dirty="0" smtClean="0"/>
              <a:t>세 명의 유대인들에 대해서 네 가지 측면에서 관찰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그들의 몸과 머리털은 불에 상하지 않았고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불에 탈 수 있는 옷에도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연기 냄새 조차 나지 않았다</a:t>
            </a:r>
            <a:r>
              <a:rPr lang="en-US" altLang="ko-KR" sz="2400" dirty="0"/>
              <a:t>.</a:t>
            </a:r>
            <a:endParaRPr lang="en-US" altLang="ko-KR" sz="2400" dirty="0" smtClean="0"/>
          </a:p>
          <a:p>
            <a:pPr algn="ctr">
              <a:buNone/>
            </a:pPr>
            <a:endParaRPr lang="en-US" altLang="ko-KR" b="1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제 </a:t>
            </a:r>
            <a:r>
              <a:rPr lang="en-US" altLang="ko-KR" dirty="0">
                <a:solidFill>
                  <a:schemeClr val="tx1"/>
                </a:solidFill>
              </a:rPr>
              <a:t>4</a:t>
            </a:r>
            <a:r>
              <a:rPr lang="ko-KR" altLang="en-US" dirty="0">
                <a:solidFill>
                  <a:schemeClr val="tx1"/>
                </a:solidFill>
              </a:rPr>
              <a:t>장면</a:t>
            </a:r>
            <a:r>
              <a:rPr lang="en-US" altLang="ko-KR" dirty="0">
                <a:solidFill>
                  <a:schemeClr val="tx1"/>
                </a:solidFill>
              </a:rPr>
              <a:t>:  </a:t>
            </a:r>
            <a:r>
              <a:rPr lang="ko-KR" altLang="en-US" dirty="0">
                <a:solidFill>
                  <a:schemeClr val="tx1"/>
                </a:solidFill>
              </a:rPr>
              <a:t>왕의 심경 변화 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                     </a:t>
            </a:r>
            <a:r>
              <a:rPr lang="en-US" altLang="ko-KR" sz="3200" dirty="0">
                <a:solidFill>
                  <a:schemeClr val="tx1"/>
                </a:solidFill>
              </a:rPr>
              <a:t>(</a:t>
            </a:r>
            <a:r>
              <a:rPr lang="ko-KR" altLang="en-US" sz="3200" dirty="0">
                <a:solidFill>
                  <a:schemeClr val="tx1"/>
                </a:solidFill>
              </a:rPr>
              <a:t>다니엘서 </a:t>
            </a:r>
            <a:r>
              <a:rPr lang="en-US" altLang="ko-KR" sz="3200" dirty="0">
                <a:solidFill>
                  <a:schemeClr val="tx1"/>
                </a:solidFill>
              </a:rPr>
              <a:t>3</a:t>
            </a:r>
            <a:r>
              <a:rPr lang="ko-KR" altLang="en-US" sz="3200" dirty="0">
                <a:solidFill>
                  <a:schemeClr val="tx1"/>
                </a:solidFill>
              </a:rPr>
              <a:t>장</a:t>
            </a:r>
            <a:r>
              <a:rPr lang="ko-KR" altLang="en-US" sz="3600" dirty="0">
                <a:solidFill>
                  <a:schemeClr val="tx1"/>
                </a:solidFill>
              </a:rPr>
              <a:t> </a:t>
            </a:r>
            <a:r>
              <a:rPr lang="en-US" altLang="ko-KR" sz="3600" dirty="0">
                <a:solidFill>
                  <a:schemeClr val="tx1"/>
                </a:solidFill>
              </a:rPr>
              <a:t>26- 29</a:t>
            </a:r>
            <a:r>
              <a:rPr lang="ko-KR" altLang="en-US" sz="3600" dirty="0">
                <a:solidFill>
                  <a:schemeClr val="tx1"/>
                </a:solidFill>
              </a:rPr>
              <a:t>절</a:t>
            </a:r>
            <a:r>
              <a:rPr lang="en-US" altLang="ko-KR" sz="3600" dirty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err="1" smtClean="0"/>
              <a:t>사드락과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메삭과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아벳느고의</a:t>
            </a:r>
            <a:r>
              <a:rPr lang="ko-KR" altLang="en-US" b="1" dirty="0" smtClean="0"/>
              <a:t> 하나님을 찬송</a:t>
            </a:r>
            <a:r>
              <a:rPr lang="en-US" altLang="ko-KR" b="1" dirty="0" smtClean="0"/>
              <a:t>”</a:t>
            </a:r>
          </a:p>
          <a:p>
            <a:pPr marL="0" indent="0" algn="ctr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dirty="0" smtClean="0"/>
              <a:t>잡혀 왔던 세 명의 유대인들에게 그들의 하나님을 조롱하듯 말했던 회의적인 외침이 이제는 정반대로 하나님을 향한 찬양으로 뒤바뀌게 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 smtClean="0"/>
              <a:t>왕은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너희를 내 손에서 건져낼 신이 있느냐</a:t>
            </a:r>
            <a:r>
              <a:rPr lang="en-US" altLang="ko-KR" dirty="0" smtClean="0"/>
              <a:t>?”</a:t>
            </a:r>
            <a:r>
              <a:rPr lang="ko-KR" altLang="en-US" dirty="0" smtClean="0"/>
              <a:t>물은 것이고 이에 대한 신을 보게 된 것이다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제 </a:t>
            </a:r>
            <a:r>
              <a:rPr lang="en-US" altLang="ko-KR" dirty="0">
                <a:solidFill>
                  <a:schemeClr val="tx1"/>
                </a:solidFill>
              </a:rPr>
              <a:t>4</a:t>
            </a:r>
            <a:r>
              <a:rPr lang="ko-KR" altLang="en-US" dirty="0">
                <a:solidFill>
                  <a:schemeClr val="tx1"/>
                </a:solidFill>
              </a:rPr>
              <a:t>장면</a:t>
            </a:r>
            <a:r>
              <a:rPr lang="en-US" altLang="ko-KR" dirty="0">
                <a:solidFill>
                  <a:schemeClr val="tx1"/>
                </a:solidFill>
              </a:rPr>
              <a:t>:  </a:t>
            </a:r>
            <a:r>
              <a:rPr lang="ko-KR" altLang="en-US" dirty="0">
                <a:solidFill>
                  <a:schemeClr val="tx1"/>
                </a:solidFill>
              </a:rPr>
              <a:t>왕의 심경 변화 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                     </a:t>
            </a:r>
            <a:r>
              <a:rPr lang="en-US" altLang="ko-KR" sz="3200" dirty="0">
                <a:solidFill>
                  <a:schemeClr val="tx1"/>
                </a:solidFill>
              </a:rPr>
              <a:t>(</a:t>
            </a:r>
            <a:r>
              <a:rPr lang="ko-KR" altLang="en-US" sz="3200" dirty="0">
                <a:solidFill>
                  <a:schemeClr val="tx1"/>
                </a:solidFill>
              </a:rPr>
              <a:t>다니엘서 </a:t>
            </a:r>
            <a:r>
              <a:rPr lang="en-US" altLang="ko-KR" sz="3200" dirty="0">
                <a:solidFill>
                  <a:schemeClr val="tx1"/>
                </a:solidFill>
              </a:rPr>
              <a:t>3</a:t>
            </a:r>
            <a:r>
              <a:rPr lang="ko-KR" altLang="en-US" sz="3200" dirty="0">
                <a:solidFill>
                  <a:schemeClr val="tx1"/>
                </a:solidFill>
              </a:rPr>
              <a:t>장</a:t>
            </a:r>
            <a:r>
              <a:rPr lang="ko-KR" altLang="en-US" sz="3600" dirty="0">
                <a:solidFill>
                  <a:schemeClr val="tx1"/>
                </a:solidFill>
              </a:rPr>
              <a:t> </a:t>
            </a:r>
            <a:r>
              <a:rPr lang="en-US" altLang="ko-KR" sz="3600" dirty="0">
                <a:solidFill>
                  <a:schemeClr val="tx1"/>
                </a:solidFill>
              </a:rPr>
              <a:t>26- 29</a:t>
            </a:r>
            <a:r>
              <a:rPr lang="ko-KR" altLang="en-US" sz="3600" dirty="0">
                <a:solidFill>
                  <a:schemeClr val="tx1"/>
                </a:solidFill>
              </a:rPr>
              <a:t>절</a:t>
            </a:r>
            <a:r>
              <a:rPr lang="en-US" altLang="ko-KR" sz="3600" dirty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왕은 자신의 </a:t>
            </a:r>
            <a:r>
              <a:rPr lang="ko-KR" altLang="en-US" dirty="0" err="1" smtClean="0"/>
              <a:t>꿈을의</a:t>
            </a:r>
            <a:r>
              <a:rPr lang="ko-KR" altLang="en-US" dirty="0" smtClean="0"/>
              <a:t> 내용을 알려주고 해석해준 </a:t>
            </a:r>
            <a:r>
              <a:rPr lang="ko-KR" altLang="en-US" dirty="0" err="1" smtClean="0"/>
              <a:t>다니엘에게</a:t>
            </a:r>
            <a:r>
              <a:rPr lang="ko-KR" altLang="en-US" dirty="0" smtClean="0"/>
              <a:t> 했던 것</a:t>
            </a:r>
            <a:r>
              <a:rPr lang="en-US" altLang="ko-KR" dirty="0" smtClean="0"/>
              <a:t>(2:46)</a:t>
            </a:r>
            <a:r>
              <a:rPr lang="ko-KR" altLang="en-US" dirty="0" smtClean="0"/>
              <a:t>과 달리 풀무에서 살아난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세 유대인 들에게 절을 하고 있지는 않다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ko-KR" altLang="en-US" dirty="0" smtClean="0"/>
              <a:t> 왕은 기적을 체험 했지만 </a:t>
            </a:r>
            <a:r>
              <a:rPr lang="ko-KR" altLang="en-US" dirty="0" err="1" smtClean="0"/>
              <a:t>다니엘과</a:t>
            </a:r>
            <a:r>
              <a:rPr lang="ko-KR" altLang="en-US" dirty="0" smtClean="0"/>
              <a:t> 같은 급으로 취급 하고 있지는 않다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 smtClean="0"/>
              <a:t>2</a:t>
            </a:r>
            <a:r>
              <a:rPr lang="ko-KR" altLang="en-US" dirty="0" smtClean="0"/>
              <a:t>장의 </a:t>
            </a:r>
            <a:r>
              <a:rPr lang="ko-KR" altLang="en-US" dirty="0" err="1" smtClean="0"/>
              <a:t>찬양시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“</a:t>
            </a:r>
            <a:r>
              <a:rPr lang="ko-KR" altLang="en-US" dirty="0" smtClean="0"/>
              <a:t>하나님은 참으로 신이다 모든 왕의 주재다</a:t>
            </a:r>
            <a:r>
              <a:rPr lang="en-US" altLang="ko-KR" dirty="0" smtClean="0"/>
              <a:t>”</a:t>
            </a:r>
          </a:p>
          <a:p>
            <a:pPr marL="0" indent="0">
              <a:buNone/>
            </a:pPr>
            <a:r>
              <a:rPr lang="en-US" altLang="ko-KR" dirty="0" smtClean="0"/>
              <a:t>3</a:t>
            </a:r>
            <a:r>
              <a:rPr lang="ko-KR" altLang="en-US" dirty="0" smtClean="0"/>
              <a:t>장 </a:t>
            </a:r>
            <a:r>
              <a:rPr lang="ko-KR" altLang="en-US" dirty="0" err="1" smtClean="0"/>
              <a:t>찬양시에는</a:t>
            </a:r>
            <a:r>
              <a:rPr lang="ko-KR" altLang="en-US" dirty="0" smtClean="0"/>
              <a:t> 풀무에서 구원한 하나님만 찬양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58912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제 </a:t>
            </a:r>
            <a:r>
              <a:rPr lang="en-US" altLang="ko-KR" dirty="0">
                <a:solidFill>
                  <a:schemeClr val="tx1"/>
                </a:solidFill>
              </a:rPr>
              <a:t>4</a:t>
            </a:r>
            <a:r>
              <a:rPr lang="ko-KR" altLang="en-US" dirty="0">
                <a:solidFill>
                  <a:schemeClr val="tx1"/>
                </a:solidFill>
              </a:rPr>
              <a:t>장면</a:t>
            </a:r>
            <a:r>
              <a:rPr lang="en-US" altLang="ko-KR" dirty="0">
                <a:solidFill>
                  <a:schemeClr val="tx1"/>
                </a:solidFill>
              </a:rPr>
              <a:t>:  </a:t>
            </a:r>
            <a:r>
              <a:rPr lang="ko-KR" altLang="en-US" dirty="0">
                <a:solidFill>
                  <a:schemeClr val="tx1"/>
                </a:solidFill>
              </a:rPr>
              <a:t>왕의 심경 변화 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                     </a:t>
            </a:r>
            <a:r>
              <a:rPr lang="en-US" altLang="ko-KR" sz="3200" dirty="0">
                <a:solidFill>
                  <a:schemeClr val="tx1"/>
                </a:solidFill>
              </a:rPr>
              <a:t>(</a:t>
            </a:r>
            <a:r>
              <a:rPr lang="ko-KR" altLang="en-US" sz="3200" dirty="0">
                <a:solidFill>
                  <a:schemeClr val="tx1"/>
                </a:solidFill>
              </a:rPr>
              <a:t>다니엘서 </a:t>
            </a:r>
            <a:r>
              <a:rPr lang="en-US" altLang="ko-KR" sz="3200" dirty="0">
                <a:solidFill>
                  <a:schemeClr val="tx1"/>
                </a:solidFill>
              </a:rPr>
              <a:t>3</a:t>
            </a:r>
            <a:r>
              <a:rPr lang="ko-KR" altLang="en-US" sz="3200" dirty="0">
                <a:solidFill>
                  <a:schemeClr val="tx1"/>
                </a:solidFill>
              </a:rPr>
              <a:t>장</a:t>
            </a:r>
            <a:r>
              <a:rPr lang="ko-KR" altLang="en-US" sz="3600" dirty="0">
                <a:solidFill>
                  <a:schemeClr val="tx1"/>
                </a:solidFill>
              </a:rPr>
              <a:t> </a:t>
            </a:r>
            <a:r>
              <a:rPr lang="en-US" altLang="ko-KR" sz="3600" dirty="0">
                <a:solidFill>
                  <a:schemeClr val="tx1"/>
                </a:solidFill>
              </a:rPr>
              <a:t>26- 29</a:t>
            </a:r>
            <a:r>
              <a:rPr lang="ko-KR" altLang="en-US" sz="3600" dirty="0">
                <a:solidFill>
                  <a:schemeClr val="tx1"/>
                </a:solidFill>
              </a:rPr>
              <a:t>절</a:t>
            </a:r>
            <a:r>
              <a:rPr lang="en-US" altLang="ko-KR" sz="3600" dirty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그가 그의 천사를 보내사 자기를</a:t>
            </a:r>
            <a:endParaRPr lang="en-US" altLang="ko-KR" b="1" dirty="0" smtClean="0"/>
          </a:p>
          <a:p>
            <a:pPr marL="0" indent="0" algn="ctr">
              <a:buNone/>
            </a:pPr>
            <a:r>
              <a:rPr lang="ko-KR" altLang="en-US" b="1" dirty="0" smtClean="0"/>
              <a:t>의뢰하고 그들의 몸을 바쳐 왕의 명령을</a:t>
            </a:r>
            <a:endParaRPr lang="en-US" altLang="ko-KR" b="1" dirty="0" smtClean="0"/>
          </a:p>
          <a:p>
            <a:pPr marL="0" indent="0" algn="ctr">
              <a:buNone/>
            </a:pPr>
            <a:r>
              <a:rPr lang="ko-KR" altLang="en-US" b="1" dirty="0" smtClean="0"/>
              <a:t>거역하고 그 하나님 밖에는 다른 신을 </a:t>
            </a:r>
            <a:endParaRPr lang="en-US" altLang="ko-KR" b="1" dirty="0" smtClean="0"/>
          </a:p>
          <a:p>
            <a:pPr marL="0" indent="0" algn="ctr">
              <a:buNone/>
            </a:pPr>
            <a:r>
              <a:rPr lang="ko-KR" altLang="en-US" b="1" dirty="0" smtClean="0"/>
              <a:t>섬기지 아니하며 그에게 절하지 아니한 종들을</a:t>
            </a:r>
            <a:endParaRPr lang="en-US" altLang="ko-KR" b="1" dirty="0" smtClean="0"/>
          </a:p>
          <a:p>
            <a:pPr marL="0" indent="0" algn="ctr">
              <a:buNone/>
            </a:pPr>
            <a:r>
              <a:rPr lang="ko-KR" altLang="en-US" b="1" dirty="0" err="1" smtClean="0"/>
              <a:t>구원하셨도</a:t>
            </a:r>
            <a:r>
              <a:rPr lang="ko-KR" altLang="en-US" b="1" dirty="0" err="1"/>
              <a:t>다</a:t>
            </a:r>
            <a:r>
              <a:rPr lang="en-US" altLang="ko-KR" b="1" dirty="0" smtClean="0"/>
              <a:t>”</a:t>
            </a:r>
          </a:p>
          <a:p>
            <a:pPr marL="0" indent="0">
              <a:buNone/>
            </a:pPr>
            <a:r>
              <a:rPr lang="ko-KR" altLang="en-US" sz="2400" dirty="0" smtClean="0"/>
              <a:t>찬양의 </a:t>
            </a:r>
            <a:r>
              <a:rPr lang="ko-KR" altLang="en-US" sz="2400" dirty="0" err="1" smtClean="0"/>
              <a:t>고백속에</a:t>
            </a:r>
            <a:r>
              <a:rPr lang="ko-KR" altLang="en-US" sz="2400" dirty="0" smtClean="0"/>
              <a:t> 세 가지 태도 묘사</a:t>
            </a:r>
            <a:endParaRPr lang="en-US" altLang="ko-KR" sz="2400" dirty="0"/>
          </a:p>
          <a:p>
            <a:pPr marL="0" indent="0">
              <a:buNone/>
            </a:pPr>
            <a:r>
              <a:rPr lang="ko-KR" altLang="en-US" sz="2400" dirty="0" smtClean="0"/>
              <a:t>첫째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하나님을 무조건 의뢰한자다</a:t>
            </a:r>
            <a:r>
              <a:rPr lang="en-US" altLang="ko-KR" sz="2400" dirty="0" smtClean="0"/>
              <a:t>. </a:t>
            </a:r>
          </a:p>
          <a:p>
            <a:pPr marL="0" indent="0">
              <a:buNone/>
            </a:pPr>
            <a:r>
              <a:rPr lang="ko-KR" altLang="en-US" sz="2400" dirty="0"/>
              <a:t>둘</a:t>
            </a:r>
            <a:r>
              <a:rPr lang="ko-KR" altLang="en-US" sz="2400" dirty="0" smtClean="0"/>
              <a:t>째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목숨을 걸고 순교를 각오한 신앙의 용기자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r>
              <a:rPr lang="ko-KR" altLang="en-US" sz="2400" dirty="0" smtClean="0"/>
              <a:t>셋째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하나님 이외에 절대로 다른 신을 섬기지 </a:t>
            </a:r>
            <a:r>
              <a:rPr lang="ko-KR" altLang="en-US" sz="2400" dirty="0" err="1" smtClean="0"/>
              <a:t>않는자</a:t>
            </a:r>
            <a:r>
              <a:rPr lang="en-US" altLang="ko-KR" sz="2400" dirty="0" smtClean="0"/>
              <a:t>. 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201427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제 </a:t>
            </a:r>
            <a:r>
              <a:rPr lang="en-US" altLang="ko-KR" dirty="0">
                <a:solidFill>
                  <a:schemeClr val="tx1"/>
                </a:solidFill>
              </a:rPr>
              <a:t>4</a:t>
            </a:r>
            <a:r>
              <a:rPr lang="ko-KR" altLang="en-US" dirty="0">
                <a:solidFill>
                  <a:schemeClr val="tx1"/>
                </a:solidFill>
              </a:rPr>
              <a:t>장면</a:t>
            </a:r>
            <a:r>
              <a:rPr lang="en-US" altLang="ko-KR" dirty="0">
                <a:solidFill>
                  <a:schemeClr val="tx1"/>
                </a:solidFill>
              </a:rPr>
              <a:t>:  </a:t>
            </a:r>
            <a:r>
              <a:rPr lang="ko-KR" altLang="en-US" dirty="0">
                <a:solidFill>
                  <a:schemeClr val="tx1"/>
                </a:solidFill>
              </a:rPr>
              <a:t>왕의 심경 변화 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                     </a:t>
            </a:r>
            <a:r>
              <a:rPr lang="en-US" altLang="ko-KR" sz="3200" dirty="0">
                <a:solidFill>
                  <a:schemeClr val="tx1"/>
                </a:solidFill>
              </a:rPr>
              <a:t>(</a:t>
            </a:r>
            <a:r>
              <a:rPr lang="ko-KR" altLang="en-US" sz="3200" dirty="0">
                <a:solidFill>
                  <a:schemeClr val="tx1"/>
                </a:solidFill>
              </a:rPr>
              <a:t>다니엘서 </a:t>
            </a:r>
            <a:r>
              <a:rPr lang="en-US" altLang="ko-KR" sz="3200" dirty="0">
                <a:solidFill>
                  <a:schemeClr val="tx1"/>
                </a:solidFill>
              </a:rPr>
              <a:t>3</a:t>
            </a:r>
            <a:r>
              <a:rPr lang="ko-KR" altLang="en-US" sz="3200" dirty="0">
                <a:solidFill>
                  <a:schemeClr val="tx1"/>
                </a:solidFill>
              </a:rPr>
              <a:t>장</a:t>
            </a:r>
            <a:r>
              <a:rPr lang="ko-KR" altLang="en-US" sz="3600" dirty="0">
                <a:solidFill>
                  <a:schemeClr val="tx1"/>
                </a:solidFill>
              </a:rPr>
              <a:t> </a:t>
            </a:r>
            <a:r>
              <a:rPr lang="en-US" altLang="ko-KR" sz="3600" dirty="0">
                <a:solidFill>
                  <a:schemeClr val="tx1"/>
                </a:solidFill>
              </a:rPr>
              <a:t>26- 29</a:t>
            </a:r>
            <a:r>
              <a:rPr lang="ko-KR" altLang="en-US" sz="3600" dirty="0">
                <a:solidFill>
                  <a:schemeClr val="tx1"/>
                </a:solidFill>
              </a:rPr>
              <a:t>절</a:t>
            </a:r>
            <a:r>
              <a:rPr lang="en-US" altLang="ko-KR" sz="3600" dirty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sz="1200" dirty="0" smtClean="0"/>
          </a:p>
          <a:p>
            <a:pPr marL="0" indent="0"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err="1" smtClean="0"/>
              <a:t>사드락과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메삭과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아벳느고의</a:t>
            </a:r>
            <a:r>
              <a:rPr lang="ko-KR" altLang="en-US" b="1" dirty="0" smtClean="0"/>
              <a:t> 하나님</a:t>
            </a:r>
            <a:r>
              <a:rPr lang="en-US" altLang="ko-KR" b="1" dirty="0" smtClean="0"/>
              <a:t>”</a:t>
            </a:r>
          </a:p>
          <a:p>
            <a:pPr marL="0" indent="0" algn="ctr">
              <a:buNone/>
            </a:pPr>
            <a:endParaRPr lang="en-US" altLang="ko-KR" sz="1100" b="1" dirty="0" smtClean="0"/>
          </a:p>
          <a:p>
            <a:pPr marL="0" indent="0" algn="ctr">
              <a:buNone/>
            </a:pPr>
            <a:r>
              <a:rPr lang="ko-KR" altLang="en-US" sz="2400" dirty="0" smtClean="0"/>
              <a:t>찬양하는 찬양 시를 마치고 </a:t>
            </a:r>
            <a:r>
              <a:rPr lang="ko-KR" altLang="en-US" sz="2400" dirty="0" err="1" smtClean="0"/>
              <a:t>조서를내리게</a:t>
            </a:r>
            <a:r>
              <a:rPr lang="ko-KR" altLang="en-US" sz="2400" dirty="0" smtClean="0"/>
              <a:t> 된다</a:t>
            </a:r>
            <a:r>
              <a:rPr lang="en-US" altLang="ko-KR" sz="2400" dirty="0" smtClean="0"/>
              <a:t>.</a:t>
            </a:r>
          </a:p>
          <a:p>
            <a:pPr marL="0" indent="0" algn="ctr">
              <a:buNone/>
            </a:pPr>
            <a:endParaRPr lang="en-US" altLang="ko-KR" sz="1050" b="1" dirty="0" smtClean="0"/>
          </a:p>
          <a:p>
            <a:pPr marL="0" indent="0"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조서를 </a:t>
            </a:r>
            <a:r>
              <a:rPr lang="ko-KR" altLang="en-US" b="1" dirty="0" err="1" smtClean="0"/>
              <a:t>내리노니</a:t>
            </a:r>
            <a:r>
              <a:rPr lang="en-US" altLang="ko-KR" b="1" dirty="0" smtClean="0"/>
              <a:t>”</a:t>
            </a:r>
          </a:p>
          <a:p>
            <a:pPr marL="0" indent="0" algn="ctr">
              <a:buNone/>
            </a:pPr>
            <a:endParaRPr lang="en-US" altLang="ko-KR" sz="1200" b="1" dirty="0" smtClean="0"/>
          </a:p>
          <a:p>
            <a:pPr marL="0" indent="0" algn="ctr">
              <a:buNone/>
            </a:pPr>
            <a:r>
              <a:rPr lang="ko-KR" altLang="en-US" sz="2400" dirty="0" smtClean="0"/>
              <a:t>이것은 왕의 절대적인 통치를 의지를 담고 있다</a:t>
            </a:r>
            <a:r>
              <a:rPr lang="en-US" altLang="ko-KR" sz="2400" dirty="0" smtClean="0"/>
              <a:t>.</a:t>
            </a:r>
          </a:p>
          <a:p>
            <a:pPr marL="0" indent="0" algn="ctr">
              <a:buNone/>
            </a:pPr>
            <a:endParaRPr lang="en-US" altLang="ko-KR" sz="1100" dirty="0" smtClean="0"/>
          </a:p>
          <a:p>
            <a:pPr marL="0" indent="0"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각 나라와 각 언어를 말하는 자</a:t>
            </a:r>
            <a:r>
              <a:rPr lang="en-US" altLang="ko-KR" b="1" dirty="0" smtClean="0"/>
              <a:t>”</a:t>
            </a:r>
          </a:p>
          <a:p>
            <a:pPr marL="0" indent="0" algn="ctr">
              <a:buNone/>
            </a:pPr>
            <a:endParaRPr lang="en-US" altLang="ko-KR" sz="500" b="1" dirty="0" smtClean="0"/>
          </a:p>
          <a:p>
            <a:pPr marL="0" indent="0" algn="ctr">
              <a:buNone/>
            </a:pPr>
            <a:r>
              <a:rPr lang="ko-KR" altLang="en-US" sz="2400" dirty="0" smtClean="0"/>
              <a:t>왕국의 공식적인 행정 지시였다</a:t>
            </a:r>
            <a:r>
              <a:rPr lang="en-US" altLang="ko-KR" sz="2400" dirty="0" smtClean="0"/>
              <a:t>.(</a:t>
            </a:r>
            <a:r>
              <a:rPr lang="ko-KR" altLang="en-US" sz="2400" dirty="0" smtClean="0"/>
              <a:t>바벨론 통치 </a:t>
            </a:r>
            <a:r>
              <a:rPr lang="ko-KR" altLang="en-US" sz="2400" dirty="0" err="1" smtClean="0"/>
              <a:t>임하는곳</a:t>
            </a:r>
            <a:r>
              <a:rPr lang="en-US" altLang="ko-KR" sz="2400" dirty="0" smtClean="0"/>
              <a:t>) 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300136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제 </a:t>
            </a:r>
            <a:r>
              <a:rPr lang="en-US" altLang="ko-KR" dirty="0">
                <a:solidFill>
                  <a:schemeClr val="tx1"/>
                </a:solidFill>
              </a:rPr>
              <a:t>4</a:t>
            </a:r>
            <a:r>
              <a:rPr lang="ko-KR" altLang="en-US" dirty="0">
                <a:solidFill>
                  <a:schemeClr val="tx1"/>
                </a:solidFill>
              </a:rPr>
              <a:t>장면</a:t>
            </a:r>
            <a:r>
              <a:rPr lang="en-US" altLang="ko-KR" dirty="0">
                <a:solidFill>
                  <a:schemeClr val="tx1"/>
                </a:solidFill>
              </a:rPr>
              <a:t>:  </a:t>
            </a:r>
            <a:r>
              <a:rPr lang="ko-KR" altLang="en-US" dirty="0">
                <a:solidFill>
                  <a:schemeClr val="tx1"/>
                </a:solidFill>
              </a:rPr>
              <a:t>왕의 심경 변화 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                     </a:t>
            </a:r>
            <a:r>
              <a:rPr lang="en-US" altLang="ko-KR" sz="3200" dirty="0">
                <a:solidFill>
                  <a:schemeClr val="tx1"/>
                </a:solidFill>
              </a:rPr>
              <a:t>(</a:t>
            </a:r>
            <a:r>
              <a:rPr lang="ko-KR" altLang="en-US" sz="3200" dirty="0">
                <a:solidFill>
                  <a:schemeClr val="tx1"/>
                </a:solidFill>
              </a:rPr>
              <a:t>다니엘서 </a:t>
            </a:r>
            <a:r>
              <a:rPr lang="en-US" altLang="ko-KR" sz="3200" dirty="0">
                <a:solidFill>
                  <a:schemeClr val="tx1"/>
                </a:solidFill>
              </a:rPr>
              <a:t>3</a:t>
            </a:r>
            <a:r>
              <a:rPr lang="ko-KR" altLang="en-US" sz="3200" dirty="0">
                <a:solidFill>
                  <a:schemeClr val="tx1"/>
                </a:solidFill>
              </a:rPr>
              <a:t>장</a:t>
            </a:r>
            <a:r>
              <a:rPr lang="ko-KR" altLang="en-US" sz="3600" dirty="0">
                <a:solidFill>
                  <a:schemeClr val="tx1"/>
                </a:solidFill>
              </a:rPr>
              <a:t> </a:t>
            </a:r>
            <a:r>
              <a:rPr lang="en-US" altLang="ko-KR" sz="3600" dirty="0">
                <a:solidFill>
                  <a:schemeClr val="tx1"/>
                </a:solidFill>
              </a:rPr>
              <a:t>26- 29</a:t>
            </a:r>
            <a:r>
              <a:rPr lang="ko-KR" altLang="en-US" sz="3600" dirty="0">
                <a:solidFill>
                  <a:schemeClr val="tx1"/>
                </a:solidFill>
              </a:rPr>
              <a:t>절</a:t>
            </a:r>
            <a:r>
              <a:rPr lang="en-US" altLang="ko-KR" sz="3600" dirty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이 구절을 통해 한 가지 알 수 있는 것은</a:t>
            </a:r>
            <a:r>
              <a:rPr lang="en-US" altLang="ko-KR" dirty="0"/>
              <a:t> </a:t>
            </a:r>
            <a:r>
              <a:rPr lang="ko-KR" altLang="en-US" dirty="0" smtClean="0"/>
              <a:t>법률을 규정하여 반포하던 당시의 옛 관습을 추측해 볼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각 지역으로 보내진 조서들은 그 지역의 언어로 번역된 후에 공포되었을 것이다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 왕이 내린 조서는 유대인들의 종교를 소위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공인된 종교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선포하는 것이었다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조서는 제국 내에 존재하는 소수민족의 신을 인정하겠다는 규정이다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20097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제 </a:t>
            </a:r>
            <a:r>
              <a:rPr lang="en-US" altLang="ko-KR" dirty="0">
                <a:solidFill>
                  <a:schemeClr val="tx1"/>
                </a:solidFill>
              </a:rPr>
              <a:t>4</a:t>
            </a:r>
            <a:r>
              <a:rPr lang="ko-KR" altLang="en-US" dirty="0">
                <a:solidFill>
                  <a:schemeClr val="tx1"/>
                </a:solidFill>
              </a:rPr>
              <a:t>장면</a:t>
            </a:r>
            <a:r>
              <a:rPr lang="en-US" altLang="ko-KR" dirty="0">
                <a:solidFill>
                  <a:schemeClr val="tx1"/>
                </a:solidFill>
              </a:rPr>
              <a:t>:  </a:t>
            </a:r>
            <a:r>
              <a:rPr lang="ko-KR" altLang="en-US" dirty="0">
                <a:solidFill>
                  <a:schemeClr val="tx1"/>
                </a:solidFill>
              </a:rPr>
              <a:t>왕의 심경 변화 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                     </a:t>
            </a:r>
            <a:r>
              <a:rPr lang="en-US" altLang="ko-KR" sz="3200" dirty="0">
                <a:solidFill>
                  <a:schemeClr val="tx1"/>
                </a:solidFill>
              </a:rPr>
              <a:t>(</a:t>
            </a:r>
            <a:r>
              <a:rPr lang="ko-KR" altLang="en-US" sz="3200" dirty="0">
                <a:solidFill>
                  <a:schemeClr val="tx1"/>
                </a:solidFill>
              </a:rPr>
              <a:t>다니엘서 </a:t>
            </a:r>
            <a:r>
              <a:rPr lang="en-US" altLang="ko-KR" sz="3200" dirty="0">
                <a:solidFill>
                  <a:schemeClr val="tx1"/>
                </a:solidFill>
              </a:rPr>
              <a:t>3</a:t>
            </a:r>
            <a:r>
              <a:rPr lang="ko-KR" altLang="en-US" sz="3200" dirty="0">
                <a:solidFill>
                  <a:schemeClr val="tx1"/>
                </a:solidFill>
              </a:rPr>
              <a:t>장</a:t>
            </a:r>
            <a:r>
              <a:rPr lang="ko-KR" altLang="en-US" sz="3600" dirty="0">
                <a:solidFill>
                  <a:schemeClr val="tx1"/>
                </a:solidFill>
              </a:rPr>
              <a:t> </a:t>
            </a:r>
            <a:r>
              <a:rPr lang="en-US" altLang="ko-KR" sz="3600" dirty="0">
                <a:solidFill>
                  <a:schemeClr val="tx1"/>
                </a:solidFill>
              </a:rPr>
              <a:t>26- 29</a:t>
            </a:r>
            <a:r>
              <a:rPr lang="ko-KR" altLang="en-US" sz="3600" dirty="0">
                <a:solidFill>
                  <a:schemeClr val="tx1"/>
                </a:solidFill>
              </a:rPr>
              <a:t>절</a:t>
            </a:r>
            <a:r>
              <a:rPr lang="en-US" altLang="ko-KR" sz="3600" dirty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하나님께 경솔히 말하거든 </a:t>
            </a:r>
            <a:r>
              <a:rPr lang="ko-KR" altLang="en-US" b="1" dirty="0" err="1" smtClean="0"/>
              <a:t>그몸을</a:t>
            </a:r>
            <a:r>
              <a:rPr lang="ko-KR" altLang="en-US" b="1" dirty="0" smtClean="0"/>
              <a:t> 쪼개고</a:t>
            </a:r>
            <a:endParaRPr lang="en-US" altLang="ko-KR" b="1" dirty="0" smtClean="0"/>
          </a:p>
          <a:p>
            <a:pPr marL="0" indent="0" algn="ctr">
              <a:buNone/>
            </a:pPr>
            <a:r>
              <a:rPr lang="ko-KR" altLang="en-US" b="1" dirty="0" smtClean="0"/>
              <a:t>그 집을 </a:t>
            </a:r>
            <a:r>
              <a:rPr lang="ko-KR" altLang="en-US" b="1" dirty="0" err="1" smtClean="0"/>
              <a:t>거름터로</a:t>
            </a:r>
            <a:r>
              <a:rPr lang="ko-KR" altLang="en-US" b="1" dirty="0" smtClean="0"/>
              <a:t> 삼을지니</a:t>
            </a:r>
            <a:r>
              <a:rPr lang="en-US" altLang="ko-KR" b="1" dirty="0" smtClean="0"/>
              <a:t>”</a:t>
            </a:r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이런 처벌 규정을 만들게 된다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세 유대인의 하나님을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말로 비방하거나 모욕하는 자는 준엄한 처벌을 내린다는 것이다</a:t>
            </a:r>
            <a:r>
              <a:rPr lang="en-US" altLang="ko-KR" sz="2400" dirty="0" smtClean="0"/>
              <a:t>. </a:t>
            </a:r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ko-KR" altLang="en-US" sz="2400" dirty="0" smtClean="0"/>
              <a:t>이제 유대인의 종교는 이방 땅에서 제도적인 보호를 받는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합법적인 종교가 되었다</a:t>
            </a:r>
            <a:r>
              <a:rPr lang="en-US" altLang="ko-K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43365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제 </a:t>
            </a:r>
            <a:r>
              <a:rPr lang="en-US" altLang="ko-KR" dirty="0">
                <a:solidFill>
                  <a:schemeClr val="tx1"/>
                </a:solidFill>
              </a:rPr>
              <a:t>4</a:t>
            </a:r>
            <a:r>
              <a:rPr lang="ko-KR" altLang="en-US" dirty="0">
                <a:solidFill>
                  <a:schemeClr val="tx1"/>
                </a:solidFill>
              </a:rPr>
              <a:t>장면</a:t>
            </a:r>
            <a:r>
              <a:rPr lang="en-US" altLang="ko-KR" dirty="0">
                <a:solidFill>
                  <a:schemeClr val="tx1"/>
                </a:solidFill>
              </a:rPr>
              <a:t>:  </a:t>
            </a:r>
            <a:r>
              <a:rPr lang="ko-KR" altLang="en-US" dirty="0">
                <a:solidFill>
                  <a:schemeClr val="tx1"/>
                </a:solidFill>
              </a:rPr>
              <a:t>왕의 심경 변화 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                     </a:t>
            </a:r>
            <a:r>
              <a:rPr lang="en-US" altLang="ko-KR" sz="3200" dirty="0">
                <a:solidFill>
                  <a:schemeClr val="tx1"/>
                </a:solidFill>
              </a:rPr>
              <a:t>(</a:t>
            </a:r>
            <a:r>
              <a:rPr lang="ko-KR" altLang="en-US" sz="3200" dirty="0">
                <a:solidFill>
                  <a:schemeClr val="tx1"/>
                </a:solidFill>
              </a:rPr>
              <a:t>다니엘서 </a:t>
            </a:r>
            <a:r>
              <a:rPr lang="en-US" altLang="ko-KR" sz="3200" dirty="0">
                <a:solidFill>
                  <a:schemeClr val="tx1"/>
                </a:solidFill>
              </a:rPr>
              <a:t>3</a:t>
            </a:r>
            <a:r>
              <a:rPr lang="ko-KR" altLang="en-US" sz="3200" dirty="0">
                <a:solidFill>
                  <a:schemeClr val="tx1"/>
                </a:solidFill>
              </a:rPr>
              <a:t>장</a:t>
            </a:r>
            <a:r>
              <a:rPr lang="ko-KR" altLang="en-US" sz="3600" dirty="0">
                <a:solidFill>
                  <a:schemeClr val="tx1"/>
                </a:solidFill>
              </a:rPr>
              <a:t> </a:t>
            </a:r>
            <a:r>
              <a:rPr lang="en-US" altLang="ko-KR" sz="3600" dirty="0">
                <a:solidFill>
                  <a:schemeClr val="tx1"/>
                </a:solidFill>
              </a:rPr>
              <a:t>26- 29</a:t>
            </a:r>
            <a:r>
              <a:rPr lang="ko-KR" altLang="en-US" sz="3600" dirty="0">
                <a:solidFill>
                  <a:schemeClr val="tx1"/>
                </a:solidFill>
              </a:rPr>
              <a:t>절</a:t>
            </a:r>
            <a:r>
              <a:rPr lang="en-US" altLang="ko-KR" sz="3600" dirty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이 같이 사람을 구원할 다른 신이 없음이니라</a:t>
            </a:r>
            <a:r>
              <a:rPr lang="en-US" altLang="ko-KR" b="1" dirty="0" smtClean="0"/>
              <a:t>”</a:t>
            </a:r>
          </a:p>
          <a:p>
            <a:pPr marL="0" indent="0" algn="ctr">
              <a:buNone/>
            </a:pPr>
            <a:endParaRPr lang="en-US" altLang="ko-KR" b="1" dirty="0"/>
          </a:p>
          <a:p>
            <a:pPr marL="0" indent="0">
              <a:buNone/>
            </a:pPr>
            <a:r>
              <a:rPr lang="ko-KR" altLang="en-US" sz="2400" dirty="0" smtClean="0"/>
              <a:t> 바벨론 왕이 자국의 종교와 신을 공개적으로 낮추고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유대인의 신을 높이는 일은 불가능했을 것이다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의도적으로 이방의 신을 깎아 내리는 이런 표현 속에는 다니엘서의 저자의 신학이 내포되어 있는 것이다</a:t>
            </a:r>
            <a:r>
              <a:rPr lang="en-US" altLang="ko-KR" sz="2400" dirty="0" smtClean="0"/>
              <a:t>. 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ko-KR" altLang="en-US" sz="2400" dirty="0" smtClean="0"/>
              <a:t>저자는 </a:t>
            </a:r>
            <a:r>
              <a:rPr lang="ko-KR" altLang="en-US" sz="2400" dirty="0" err="1" smtClean="0"/>
              <a:t>이방왕의</a:t>
            </a:r>
            <a:r>
              <a:rPr lang="ko-KR" altLang="en-US" sz="2400" dirty="0" smtClean="0"/>
              <a:t> 입을 통하여 </a:t>
            </a:r>
            <a:r>
              <a:rPr lang="ko-KR" altLang="en-US" sz="2400" dirty="0" err="1" smtClean="0"/>
              <a:t>야웨</a:t>
            </a:r>
            <a:r>
              <a:rPr lang="ko-KR" altLang="en-US" sz="2400" dirty="0" smtClean="0"/>
              <a:t> 하나님을 찬양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r>
              <a:rPr lang="ko-KR" altLang="en-US" sz="2400" dirty="0" err="1" smtClean="0"/>
              <a:t>풀무불</a:t>
            </a:r>
            <a:r>
              <a:rPr lang="ko-KR" altLang="en-US" sz="2400" dirty="0" smtClean="0"/>
              <a:t> 속에 던져진 용감한 세 유대인의 이야기의 끝에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독자들로 하여금 하나님이 이런 분이다</a:t>
            </a:r>
            <a:r>
              <a:rPr lang="en-US" altLang="ko-KR" sz="2400" dirty="0" smtClean="0"/>
              <a:t>! </a:t>
            </a:r>
            <a:r>
              <a:rPr lang="ko-KR" altLang="en-US" sz="2400" dirty="0" smtClean="0"/>
              <a:t>메시지 담았다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6924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곧 바로 사형 선고를 내리지 않았다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err="1" smtClean="0"/>
              <a:t>느부갓네살은</a:t>
            </a:r>
            <a:r>
              <a:rPr lang="ko-KR" altLang="en-US" dirty="0" smtClean="0"/>
              <a:t> 분노한 마음을 가다듬고 심문 시작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err="1" smtClean="0"/>
              <a:t>갈대아</a:t>
            </a:r>
            <a:r>
              <a:rPr lang="ko-KR" altLang="en-US" dirty="0" smtClean="0"/>
              <a:t> 사람들에게 보고 받은 내용을 확인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세 명의 유대인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사드락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에게 확인</a:t>
            </a:r>
            <a:endParaRPr lang="en-US" altLang="ko-KR" dirty="0" smtClean="0"/>
          </a:p>
          <a:p>
            <a:pPr>
              <a:buNone/>
            </a:pPr>
            <a:endParaRPr lang="en-US" altLang="ko-KR" sz="1000" dirty="0" smtClean="0"/>
          </a:p>
          <a:p>
            <a:pPr algn="ctr">
              <a:buNone/>
            </a:pPr>
            <a:r>
              <a:rPr lang="en-US" altLang="ko-KR" sz="2800" b="1" dirty="0" smtClean="0"/>
              <a:t>“</a:t>
            </a:r>
            <a:r>
              <a:rPr lang="ko-KR" altLang="en-US" sz="2800" b="1" dirty="0" smtClean="0"/>
              <a:t>내 신을 섬기지 아니하며 내가 세운 </a:t>
            </a:r>
            <a:endParaRPr lang="en-US" altLang="ko-KR" sz="2800" b="1" dirty="0" smtClean="0"/>
          </a:p>
          <a:p>
            <a:pPr algn="ctr">
              <a:buNone/>
            </a:pPr>
            <a:r>
              <a:rPr lang="ko-KR" altLang="en-US" sz="2800" b="1" dirty="0" smtClean="0"/>
              <a:t>금 신상에게 절하지 아니하니 사실이냐</a:t>
            </a:r>
            <a:r>
              <a:rPr lang="en-US" altLang="ko-KR" sz="2800" b="1" dirty="0" smtClean="0"/>
              <a:t>”</a:t>
            </a:r>
          </a:p>
          <a:p>
            <a:pPr algn="ctr">
              <a:buNone/>
            </a:pPr>
            <a:endParaRPr lang="en-US" altLang="ko-KR" sz="900" b="1" dirty="0" smtClean="0"/>
          </a:p>
          <a:p>
            <a:pPr>
              <a:buNone/>
            </a:pPr>
            <a:r>
              <a:rPr lang="ko-KR" altLang="en-US" sz="2400" dirty="0" smtClean="0"/>
              <a:t>여기에서 </a:t>
            </a:r>
            <a:r>
              <a:rPr lang="ko-KR" altLang="en-US" sz="2400" dirty="0" err="1" smtClean="0"/>
              <a:t>느부갓네살은</a:t>
            </a:r>
            <a:r>
              <a:rPr lang="ko-KR" altLang="en-US" sz="2400" dirty="0" smtClean="0"/>
              <a:t> 왕의 신상에게 절하는 행위를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신을 숭배하는 행위로 보고 있다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제 </a:t>
            </a:r>
            <a:r>
              <a:rPr lang="en-US" altLang="ko-KR" dirty="0">
                <a:solidFill>
                  <a:schemeClr val="tx1"/>
                </a:solidFill>
              </a:rPr>
              <a:t>4</a:t>
            </a:r>
            <a:r>
              <a:rPr lang="ko-KR" altLang="en-US" dirty="0">
                <a:solidFill>
                  <a:schemeClr val="tx1"/>
                </a:solidFill>
              </a:rPr>
              <a:t>장면</a:t>
            </a:r>
            <a:r>
              <a:rPr lang="en-US" altLang="ko-KR" dirty="0">
                <a:solidFill>
                  <a:schemeClr val="tx1"/>
                </a:solidFill>
              </a:rPr>
              <a:t>:  </a:t>
            </a:r>
            <a:r>
              <a:rPr lang="ko-KR" altLang="en-US" dirty="0" err="1" smtClean="0">
                <a:solidFill>
                  <a:schemeClr val="tx1"/>
                </a:solidFill>
              </a:rPr>
              <a:t>바벨론에서</a:t>
            </a:r>
            <a:r>
              <a:rPr lang="ko-KR" altLang="en-US" dirty="0" smtClean="0">
                <a:solidFill>
                  <a:schemeClr val="tx1"/>
                </a:solidFill>
              </a:rPr>
              <a:t> 더욱 높은 자리에 </a:t>
            </a:r>
            <a:r>
              <a:rPr lang="en-US" altLang="ko-KR" dirty="0" smtClean="0">
                <a:solidFill>
                  <a:schemeClr val="tx1"/>
                </a:solidFill>
              </a:rPr>
              <a:t/>
            </a:r>
            <a:br>
              <a:rPr lang="en-US" altLang="ko-KR" dirty="0" smtClean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</a:rPr>
              <a:t>오른 세 명의 유대인 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다니엘서 </a:t>
            </a:r>
            <a:r>
              <a:rPr lang="en-US" altLang="ko-KR" dirty="0" smtClean="0">
                <a:solidFill>
                  <a:schemeClr val="tx1"/>
                </a:solidFill>
              </a:rPr>
              <a:t>3</a:t>
            </a:r>
            <a:r>
              <a:rPr lang="ko-KR" altLang="en-US" dirty="0" smtClean="0">
                <a:solidFill>
                  <a:schemeClr val="tx1"/>
                </a:solidFill>
              </a:rPr>
              <a:t>장 </a:t>
            </a:r>
            <a:r>
              <a:rPr lang="en-US" altLang="ko-KR" dirty="0" smtClean="0">
                <a:solidFill>
                  <a:schemeClr val="tx1"/>
                </a:solidFill>
              </a:rPr>
              <a:t>30</a:t>
            </a:r>
            <a:r>
              <a:rPr lang="ko-KR" altLang="en-US" dirty="0" smtClean="0">
                <a:solidFill>
                  <a:schemeClr val="tx1"/>
                </a:solidFill>
              </a:rPr>
              <a:t>절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ko-KR" sz="1200" dirty="0" smtClean="0"/>
          </a:p>
          <a:p>
            <a:pPr marL="0" indent="0"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바벨론 지방에서 더욱 높이니라</a:t>
            </a:r>
            <a:r>
              <a:rPr lang="en-US" altLang="ko-KR" b="1" dirty="0" smtClean="0"/>
              <a:t>”</a:t>
            </a:r>
          </a:p>
          <a:p>
            <a:pPr marL="0" indent="0" algn="ctr">
              <a:buNone/>
            </a:pPr>
            <a:endParaRPr lang="en-US" altLang="ko-KR" sz="1200" b="1" dirty="0"/>
          </a:p>
          <a:p>
            <a:pPr marL="0" indent="0"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세 명의 신앙적 영웅들에 관한 이야기는 다른 모든 순교자 전설의 경우와 마찬가지로 매우 교훈적인 내용으로 끝을 맺고 있다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ko-KR" altLang="en-US" sz="2400" dirty="0" smtClean="0"/>
              <a:t>하나님을 신실한 믿음으로 극한 고난을 이겨 낸 자들을 지위를 얻을 수 있게 되었다</a:t>
            </a:r>
            <a:r>
              <a:rPr lang="en-US" altLang="ko-KR" sz="2400" dirty="0" smtClean="0"/>
              <a:t>. 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 smtClean="0"/>
              <a:t>*</a:t>
            </a:r>
            <a:r>
              <a:rPr lang="ko-KR" altLang="en-US" sz="2400" dirty="0" smtClean="0"/>
              <a:t>고난을 견디어 낸 자들에게 큰 상급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/>
              <a:t>  </a:t>
            </a:r>
            <a:r>
              <a:rPr lang="ko-KR" altLang="en-US" sz="2400" dirty="0" smtClean="0"/>
              <a:t>순교자적 고난의 삶을 살았던 자들은 현실에서 충분히 의의 대가를 받은 것이고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그것을 통해 하나님의 능력이 드러난 것이다</a:t>
            </a:r>
            <a:r>
              <a:rPr lang="en-US" altLang="ko-K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5222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>
                <a:solidFill>
                  <a:schemeClr val="tx1"/>
                </a:solidFill>
              </a:rPr>
              <a:t>제 </a:t>
            </a:r>
            <a:r>
              <a:rPr lang="en-US" altLang="ko-KR" dirty="0">
                <a:solidFill>
                  <a:schemeClr val="tx1"/>
                </a:solidFill>
              </a:rPr>
              <a:t>4</a:t>
            </a:r>
            <a:r>
              <a:rPr lang="ko-KR" altLang="en-US" dirty="0">
                <a:solidFill>
                  <a:schemeClr val="tx1"/>
                </a:solidFill>
              </a:rPr>
              <a:t>장면</a:t>
            </a:r>
            <a:r>
              <a:rPr lang="en-US" altLang="ko-KR" dirty="0">
                <a:solidFill>
                  <a:schemeClr val="tx1"/>
                </a:solidFill>
              </a:rPr>
              <a:t>:  </a:t>
            </a:r>
            <a:r>
              <a:rPr lang="ko-KR" altLang="en-US" dirty="0" err="1">
                <a:solidFill>
                  <a:schemeClr val="tx1"/>
                </a:solidFill>
              </a:rPr>
              <a:t>바벨론에서</a:t>
            </a:r>
            <a:r>
              <a:rPr lang="ko-KR" altLang="en-US" dirty="0">
                <a:solidFill>
                  <a:schemeClr val="tx1"/>
                </a:solidFill>
              </a:rPr>
              <a:t> 더욱 높은 자리에 </a:t>
            </a:r>
            <a:r>
              <a:rPr lang="en-US" altLang="ko-KR" dirty="0">
                <a:solidFill>
                  <a:schemeClr val="tx1"/>
                </a:solidFill>
              </a:rPr>
              <a:t/>
            </a:r>
            <a:br>
              <a:rPr lang="en-US" altLang="ko-KR" dirty="0">
                <a:solidFill>
                  <a:schemeClr val="tx1"/>
                </a:solidFill>
              </a:rPr>
            </a:br>
            <a:r>
              <a:rPr lang="en-US" altLang="ko-KR" dirty="0">
                <a:solidFill>
                  <a:schemeClr val="tx1"/>
                </a:solidFill>
              </a:rPr>
              <a:t>  </a:t>
            </a:r>
            <a:r>
              <a:rPr lang="ko-KR" altLang="en-US" dirty="0">
                <a:solidFill>
                  <a:schemeClr val="tx1"/>
                </a:solidFill>
              </a:rPr>
              <a:t>오른 세 명의 유대인 </a:t>
            </a:r>
            <a:r>
              <a:rPr lang="en-US" altLang="ko-KR" dirty="0">
                <a:solidFill>
                  <a:schemeClr val="tx1"/>
                </a:solidFill>
              </a:rPr>
              <a:t>(</a:t>
            </a:r>
            <a:r>
              <a:rPr lang="ko-KR" altLang="en-US" dirty="0">
                <a:solidFill>
                  <a:schemeClr val="tx1"/>
                </a:solidFill>
              </a:rPr>
              <a:t>다니엘서 </a:t>
            </a:r>
            <a:r>
              <a:rPr lang="en-US" altLang="ko-KR" dirty="0">
                <a:solidFill>
                  <a:schemeClr val="tx1"/>
                </a:solidFill>
              </a:rPr>
              <a:t>3</a:t>
            </a:r>
            <a:r>
              <a:rPr lang="ko-KR" altLang="en-US" dirty="0">
                <a:solidFill>
                  <a:schemeClr val="tx1"/>
                </a:solidFill>
              </a:rPr>
              <a:t>장 </a:t>
            </a:r>
            <a:r>
              <a:rPr lang="en-US" altLang="ko-KR" dirty="0">
                <a:solidFill>
                  <a:schemeClr val="tx1"/>
                </a:solidFill>
              </a:rPr>
              <a:t>30</a:t>
            </a:r>
            <a:r>
              <a:rPr lang="ko-KR" altLang="en-US" dirty="0">
                <a:solidFill>
                  <a:schemeClr val="tx1"/>
                </a:solidFill>
              </a:rPr>
              <a:t>절</a:t>
            </a:r>
            <a:r>
              <a:rPr lang="en-US" altLang="ko-KR" dirty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장의 이야기는 </a:t>
            </a:r>
            <a:r>
              <a:rPr lang="ko-KR" altLang="en-US" dirty="0" err="1" smtClean="0"/>
              <a:t>안티오코스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4</a:t>
            </a:r>
            <a:r>
              <a:rPr lang="ko-KR" altLang="en-US" dirty="0" smtClean="0"/>
              <a:t>세에 의한 유대인 박해 사건이 일어나기 이전에 탄생했다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 smtClean="0"/>
              <a:t> 틀림 없이 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장의 이야기는 당시 이스라엘 백성으로 하여금 신앙에 큰 위로를 주었을 것이다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 이방의 땅에서 미래에 대한 희망을 가졌을 것이다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08168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 smtClean="0">
                <a:solidFill>
                  <a:schemeClr val="tx1"/>
                </a:solidFill>
              </a:rPr>
              <a:t>신학적 </a:t>
            </a:r>
            <a:r>
              <a:rPr lang="ko-KR" altLang="en-US" sz="5400" dirty="0" err="1" smtClean="0">
                <a:solidFill>
                  <a:schemeClr val="tx1"/>
                </a:solidFill>
              </a:rPr>
              <a:t>메세지</a:t>
            </a:r>
            <a:endParaRPr lang="ko-KR" altLang="en-US" sz="5400" dirty="0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33528"/>
          </a:xfrm>
        </p:spPr>
        <p:txBody>
          <a:bodyPr/>
          <a:lstStyle/>
          <a:p>
            <a:pPr marL="0" indent="0">
              <a:buNone/>
            </a:pPr>
            <a:endParaRPr lang="en-US" altLang="ko-KR" sz="900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2</a:t>
            </a:r>
            <a:r>
              <a:rPr lang="ko-KR" altLang="en-US" dirty="0" smtClean="0"/>
              <a:t>장과 마찬가지로 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장은 사건 전개의 중간에 하나님께 충성하고 그분을 전적으로 신뢰하는 유대인을 등장시키고 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sz="900" dirty="0" smtClean="0"/>
              <a:t>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끝 부분에 가서는 이방의 신보다 비교할 수 없을 정도로 우월하신 하나님을 강조하고 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sz="700" dirty="0" smtClean="0"/>
          </a:p>
          <a:p>
            <a:pPr marL="0" indent="0">
              <a:buNone/>
            </a:pPr>
            <a:r>
              <a:rPr lang="en-US" altLang="ko-KR" dirty="0" smtClean="0"/>
              <a:t>2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장의 내용은 유대인과 이방인 왕 사이의 대화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결론은 하나님을 향한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송영 찬송</a:t>
            </a:r>
            <a:r>
              <a:rPr lang="en-US" altLang="ko-KR" dirty="0" smtClean="0"/>
              <a:t>’ </a:t>
            </a:r>
          </a:p>
          <a:p>
            <a:pPr marL="0" indent="0">
              <a:buNone/>
            </a:pPr>
            <a:r>
              <a:rPr lang="ko-KR" altLang="en-US" dirty="0"/>
              <a:t> </a:t>
            </a:r>
            <a:r>
              <a:rPr lang="ko-KR" altLang="en-US" dirty="0" smtClean="0"/>
              <a:t>대 제국의 분명한 한계를 드러내는 신학적의도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제국의 왕도 하나님 앞에 절대적 종속관계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072789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>
                <a:solidFill>
                  <a:schemeClr val="tx1"/>
                </a:solidFill>
              </a:rPr>
              <a:t>신학적 </a:t>
            </a:r>
            <a:r>
              <a:rPr lang="ko-KR" altLang="en-US" sz="6000" dirty="0" err="1">
                <a:solidFill>
                  <a:schemeClr val="tx1"/>
                </a:solidFill>
              </a:rPr>
              <a:t>메세지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3</a:t>
            </a:r>
            <a:r>
              <a:rPr lang="ko-KR" altLang="en-US" dirty="0" smtClean="0"/>
              <a:t>장이 전하고 있는 세 가지 교훈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 smtClean="0"/>
              <a:t>첫째</a:t>
            </a:r>
            <a:r>
              <a:rPr lang="en-US" altLang="ko-KR" dirty="0" smtClean="0"/>
              <a:t>, 1-2</a:t>
            </a:r>
            <a:r>
              <a:rPr lang="ko-KR" altLang="en-US" dirty="0" smtClean="0"/>
              <a:t>장과 마찬가지로 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 역시 지나간 과거의 역사적 사건 보도에 목적이 아니라 독자들에게 진한 신앙적 감동을 선사하는데 있다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이방 땅에서 살아가는 동시대인들에게 어떻게 </a:t>
            </a:r>
            <a:r>
              <a:rPr lang="ko-KR" altLang="en-US" dirty="0"/>
              <a:t>살</a:t>
            </a:r>
            <a:r>
              <a:rPr lang="ko-KR" altLang="en-US" dirty="0" smtClean="0"/>
              <a:t>아가는 것이 신앙적인 삶이며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굳건한 신앙을 소유하고 있다는 것은 무엇을 의미하는지 해답을 주는 것이다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918427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>
                <a:solidFill>
                  <a:schemeClr val="tx1"/>
                </a:solidFill>
              </a:rPr>
              <a:t>신학적 </a:t>
            </a:r>
            <a:r>
              <a:rPr lang="ko-KR" altLang="en-US" sz="6000" dirty="0" err="1">
                <a:solidFill>
                  <a:schemeClr val="tx1"/>
                </a:solidFill>
              </a:rPr>
              <a:t>메세지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해답은 사건 전개에 대한 외적인 서술에서보다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등장인물들이 내뱉는 신앙고백을 통해 정확하게 제시되고 있다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동시대에 살고 있는 모든 독자들의 영웅이고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신앙적 모범생들이다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신앙의 인물을 박해하는 자의 입에서 나오는 고백은 박해 받았던 백성들에게 엄청난 위로와 감동이 되었을 것이다</a:t>
            </a:r>
            <a:r>
              <a:rPr lang="en-US" altLang="ko-KR" dirty="0" smtClean="0"/>
              <a:t>. (</a:t>
            </a:r>
            <a:r>
              <a:rPr lang="ko-KR" altLang="en-US" dirty="0" smtClean="0"/>
              <a:t>고도의 문학적 장치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신학적 메시지 표현하는 문학적 기술</a:t>
            </a:r>
            <a:r>
              <a:rPr lang="en-US" altLang="ko-K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81195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>
                <a:solidFill>
                  <a:schemeClr val="tx1"/>
                </a:solidFill>
              </a:rPr>
              <a:t>신학적 </a:t>
            </a:r>
            <a:r>
              <a:rPr lang="ko-KR" altLang="en-US" sz="6000" dirty="0" err="1">
                <a:solidFill>
                  <a:schemeClr val="tx1"/>
                </a:solidFill>
              </a:rPr>
              <a:t>메세지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본문을 통해 </a:t>
            </a:r>
            <a:r>
              <a:rPr lang="ko-KR" altLang="en-US" dirty="0" err="1" smtClean="0"/>
              <a:t>디아스포라</a:t>
            </a:r>
            <a:r>
              <a:rPr lang="ko-KR" altLang="en-US" dirty="0" smtClean="0"/>
              <a:t> 유대인들이 이방 땅에서 자기 정체성을 찾아가는 모습을 볼 수 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장이 예루살렘 성전을 파괴했던 </a:t>
            </a:r>
            <a:r>
              <a:rPr lang="ko-KR" altLang="en-US" dirty="0" err="1" smtClean="0"/>
              <a:t>바벨론의</a:t>
            </a:r>
            <a:r>
              <a:rPr lang="ko-KR" altLang="en-US" dirty="0" smtClean="0"/>
              <a:t> 왕 </a:t>
            </a:r>
            <a:r>
              <a:rPr lang="ko-KR" altLang="en-US" dirty="0" err="1" smtClean="0"/>
              <a:t>느부갓네살을</a:t>
            </a:r>
            <a:r>
              <a:rPr lang="ko-KR" altLang="en-US" dirty="0" smtClean="0"/>
              <a:t> 놀랍게도 유대종교의 보호자로 그려내고 있음을 주의해야 한다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유대인 자신들은 세계에 흩어진 소수 민족으로 살아가고 있고 화려한 성전도 없지만 자신들이 믿는 하나님만이 참된 신이며 자신들의 종교가 다른 모든 종교에 비해 우월하다고 증명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605270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6000" dirty="0">
                <a:solidFill>
                  <a:schemeClr val="tx1"/>
                </a:solidFill>
              </a:rPr>
              <a:t>신학적 </a:t>
            </a:r>
            <a:r>
              <a:rPr lang="ko-KR" altLang="en-US" sz="6000" dirty="0" err="1">
                <a:solidFill>
                  <a:schemeClr val="tx1"/>
                </a:solidFill>
              </a:rPr>
              <a:t>메세지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하나님은 한편으로는 크신 권능으로 세계의 역사를 이끌어가시는 분이고 동시에 그분을 위해 신실하게 살아가는 자들을 버려두지 않으시고 돌보시는 분이라고 자신 있게 선포하고 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이러한 자기고양 의식은 유다 왕국이 멸망 당한 후에 뿔뿔이 흩어져 패배주의에 사로잡혀 살았던 </a:t>
            </a:r>
            <a:r>
              <a:rPr lang="ko-KR" altLang="en-US" dirty="0" err="1" smtClean="0"/>
              <a:t>디아스포라</a:t>
            </a:r>
            <a:r>
              <a:rPr lang="ko-KR" altLang="en-US" dirty="0" smtClean="0"/>
              <a:t> 유대인들의 민족적 유대감을 가능하게 했던 원동력이었고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주체성을 갖도록 하였다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80227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>
                <a:solidFill>
                  <a:schemeClr val="tx1"/>
                </a:solidFill>
              </a:rPr>
              <a:t>신학적 </a:t>
            </a:r>
            <a:r>
              <a:rPr lang="ko-KR" altLang="en-US" sz="6000" dirty="0" err="1">
                <a:solidFill>
                  <a:schemeClr val="tx1"/>
                </a:solidFill>
              </a:rPr>
              <a:t>메세지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셋째</a:t>
            </a:r>
            <a:r>
              <a:rPr lang="en-US" altLang="ko-KR" dirty="0" smtClean="0"/>
              <a:t>, 3</a:t>
            </a:r>
            <a:r>
              <a:rPr lang="ko-KR" altLang="en-US" dirty="0" smtClean="0"/>
              <a:t>장에서 죽음을 각오한 위대한 신앙인들의 모습을 만나게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세 명의 유대인들은 신상에게 절하라는 왕의 명령에 불복종함으로 목숨을 잃을 뻔 했다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신앙의 문제를 정면으로 도전하여 맞서 싸운 자들이었다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사드락과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아벳느고는</a:t>
            </a:r>
            <a:r>
              <a:rPr lang="ko-KR" altLang="en-US" dirty="0" smtClean="0"/>
              <a:t> 역경 속에서 피어난 아름다운 신앙의 모습을 소유하고 있었다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신앙의 유혹은 언제나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누구에게나 찾아오기 마련이다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부한자</a:t>
            </a:r>
            <a:r>
              <a:rPr lang="en-US" altLang="ko-KR" dirty="0" smtClean="0"/>
              <a:t>,</a:t>
            </a:r>
            <a:r>
              <a:rPr lang="ko-KR" altLang="en-US" dirty="0" smtClean="0"/>
              <a:t> 가난한자</a:t>
            </a:r>
            <a:r>
              <a:rPr lang="en-US" altLang="ko-KR" dirty="0" smtClean="0"/>
              <a:t>,</a:t>
            </a:r>
            <a:r>
              <a:rPr lang="ko-KR" altLang="en-US" dirty="0" smtClean="0"/>
              <a:t> 높은 지위</a:t>
            </a:r>
            <a:r>
              <a:rPr lang="en-US" altLang="ko-KR" dirty="0" smtClean="0"/>
              <a:t>,</a:t>
            </a:r>
            <a:r>
              <a:rPr lang="ko-KR" altLang="en-US" dirty="0" smtClean="0"/>
              <a:t> 낮은 </a:t>
            </a:r>
            <a:r>
              <a:rPr lang="ko-KR" altLang="en-US" dirty="0" err="1" smtClean="0"/>
              <a:t>지위등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078209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dirty="0">
                <a:solidFill>
                  <a:schemeClr val="tx1"/>
                </a:solidFill>
              </a:rPr>
              <a:t>신학적 </a:t>
            </a:r>
            <a:r>
              <a:rPr lang="ko-KR" altLang="en-US" sz="6000" dirty="0" err="1">
                <a:solidFill>
                  <a:schemeClr val="tx1"/>
                </a:solidFill>
              </a:rPr>
              <a:t>메세지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일사각오의 자세로 하루하루를 살아가는 종말론적 신앙의 소유자였던 </a:t>
            </a:r>
            <a:r>
              <a:rPr lang="ko-KR" altLang="en-US" dirty="0" err="1" smtClean="0"/>
              <a:t>사드락과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세 명의 유대인들이 던지는 메시지는 어떤 시간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어떤 장소에서도 하나님께 대한 신뢰를 잃지 말아야 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신앙인들의 생존은 신앙의 포기로 인한 결과가 아니라 죽기를 각오한 믿음 때문이다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68395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>
                <a:solidFill>
                  <a:schemeClr val="tx1"/>
                </a:solidFill>
              </a:rPr>
              <a:t>신학적 </a:t>
            </a:r>
            <a:r>
              <a:rPr lang="ko-KR" altLang="en-US" sz="6000" dirty="0" err="1">
                <a:solidFill>
                  <a:schemeClr val="tx1"/>
                </a:solidFill>
              </a:rPr>
              <a:t>메세지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넷째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우리는 </a:t>
            </a:r>
            <a:r>
              <a:rPr lang="en-US" altLang="ko-KR" dirty="0" smtClean="0"/>
              <a:t>3</a:t>
            </a:r>
            <a:r>
              <a:rPr lang="ko-KR" altLang="en-US" dirty="0" smtClean="0"/>
              <a:t>장으로부터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그리 아니하실지라도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고백적인 신앙 모습을 배울 수 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신앙의 지조는 기적이 일어나지 않는다고 할지라도 아름다운 것이며 가치 있는 것이다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불의한 일에 대한 타협적 자세는 기적이 일어나거나 일어나지 않는다거나 할 것 없이 하나님이 원하시는 바가 아니다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진정한 신앙인이란 하나님이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그렇게 아니하실지라도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감사하며 순종하며 희생할 자세를 </a:t>
            </a:r>
            <a:r>
              <a:rPr lang="ko-KR" altLang="en-US" dirty="0" err="1" smtClean="0"/>
              <a:t>가진자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2139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왕의 질문 에는 </a:t>
            </a:r>
            <a:r>
              <a:rPr lang="ko-KR" altLang="en-US" dirty="0" err="1" smtClean="0"/>
              <a:t>갈대아</a:t>
            </a:r>
            <a:r>
              <a:rPr lang="ko-KR" altLang="en-US" dirty="0" smtClean="0"/>
              <a:t> 사람들에 의한 고발 내용 중의 하나가 빠져 있다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신상 절하는 행위는 종교적 차원 뿐 아니라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정치적 차원으로도 해석했다 </a:t>
            </a:r>
            <a:r>
              <a:rPr lang="en-US" altLang="ko-KR" dirty="0" smtClean="0"/>
              <a:t>(12</a:t>
            </a:r>
            <a:r>
              <a:rPr lang="ko-KR" altLang="en-US" dirty="0" smtClean="0"/>
              <a:t>절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하지만 그 질문을 하지 않았다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이유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신상에게 절하지 않은 것이 곧 나에게 반역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 smtClean="0">
                <a:solidFill>
                  <a:schemeClr val="tx1"/>
                </a:solidFill>
              </a:rPr>
              <a:t>고민</a:t>
            </a:r>
            <a:r>
              <a:rPr lang="en-US" altLang="ko-KR" sz="6000" dirty="0" smtClean="0">
                <a:solidFill>
                  <a:schemeClr val="tx1"/>
                </a:solidFill>
              </a:rPr>
              <a:t>..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50055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800" dirty="0" smtClean="0"/>
          </a:p>
          <a:p>
            <a:pPr marL="0" indent="0"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진정한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기독교적 가치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를 </a:t>
            </a:r>
            <a:r>
              <a:rPr lang="ko-KR" altLang="en-US" dirty="0" smtClean="0"/>
              <a:t>지</a:t>
            </a:r>
            <a:r>
              <a:rPr lang="ko-KR" altLang="en-US" dirty="0"/>
              <a:t>닌</a:t>
            </a:r>
            <a:r>
              <a:rPr lang="ko-KR" altLang="en-US" dirty="0" smtClean="0"/>
              <a:t>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신앙인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</a:t>
            </a:r>
            <a:r>
              <a:rPr lang="ko-KR" altLang="en-US" dirty="0" smtClean="0"/>
              <a:t>세 명의 유대인을 </a:t>
            </a:r>
            <a:r>
              <a:rPr lang="ko-KR" altLang="en-US" dirty="0" smtClean="0"/>
              <a:t>보며</a:t>
            </a:r>
            <a:r>
              <a:rPr lang="en-US" altLang="ko-KR" dirty="0"/>
              <a:t> </a:t>
            </a:r>
            <a:r>
              <a:rPr lang="ko-KR" altLang="en-US" dirty="0" smtClean="0"/>
              <a:t>내가 있는 지금 시대현실에 대해서 생각해 보고 나는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신앙인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으로서 어떻게 살아 내고 있는지 성찰하게 되었다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en-US" altLang="ko-KR" sz="800" dirty="0" smtClean="0"/>
          </a:p>
          <a:p>
            <a:pPr marL="0" indent="0">
              <a:buNone/>
            </a:pPr>
            <a:r>
              <a:rPr lang="ko-KR" altLang="en-US" dirty="0" smtClean="0"/>
              <a:t> 묵시문학의 사상은 시대 현실 앞에 소극적 태도로 일관하는 것도 아니고 적극적 태도로 나서는 것이 아니라 일관된 신앙적 가치로 비폭력적 저항을 </a:t>
            </a:r>
            <a:r>
              <a:rPr lang="ko-KR" altLang="en-US" dirty="0" smtClean="0"/>
              <a:t>했다는 것이다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sz="700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묵시문학을 배운 나는 어떻게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신앙인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으로서 행동 해야 할까</a:t>
            </a:r>
            <a:r>
              <a:rPr lang="en-US" altLang="ko-KR" dirty="0" smtClean="0"/>
              <a:t>? </a:t>
            </a:r>
            <a:r>
              <a:rPr lang="en-US" altLang="ko-KR" dirty="0" smtClean="0"/>
              <a:t>(</a:t>
            </a:r>
            <a:r>
              <a:rPr lang="ko-KR" altLang="en-US" dirty="0" smtClean="0"/>
              <a:t>현 정권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교계 비리</a:t>
            </a:r>
            <a:r>
              <a:rPr lang="en-US" altLang="ko-KR" dirty="0" smtClean="0"/>
              <a:t>)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243239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2800" b="1" dirty="0" smtClean="0"/>
          </a:p>
          <a:p>
            <a:pPr algn="ctr">
              <a:buNone/>
            </a:pPr>
            <a:r>
              <a:rPr lang="en-US" altLang="ko-KR" sz="2800" b="1" dirty="0" smtClean="0"/>
              <a:t>“</a:t>
            </a:r>
            <a:r>
              <a:rPr lang="ko-KR" altLang="en-US" sz="2800" b="1" dirty="0" smtClean="0"/>
              <a:t>너희가 만일 절하지 아니하면 즉시 </a:t>
            </a:r>
            <a:endParaRPr lang="en-US" altLang="ko-KR" sz="2800" b="1" dirty="0" smtClean="0"/>
          </a:p>
          <a:p>
            <a:pPr algn="ctr">
              <a:buNone/>
            </a:pPr>
            <a:r>
              <a:rPr lang="ko-KR" altLang="en-US" sz="2800" b="1" dirty="0" smtClean="0"/>
              <a:t>너희를 맹렬히 타는 </a:t>
            </a:r>
            <a:r>
              <a:rPr lang="ko-KR" altLang="en-US" sz="2800" b="1" dirty="0" err="1" smtClean="0"/>
              <a:t>풀무불</a:t>
            </a:r>
            <a:r>
              <a:rPr lang="ko-KR" altLang="en-US" sz="2800" b="1" dirty="0" smtClean="0"/>
              <a:t> 가운데에 </a:t>
            </a:r>
            <a:endParaRPr lang="en-US" altLang="ko-KR" sz="2800" b="1" dirty="0" smtClean="0"/>
          </a:p>
          <a:p>
            <a:pPr algn="ctr">
              <a:buNone/>
            </a:pPr>
            <a:r>
              <a:rPr lang="ko-KR" altLang="en-US" sz="2800" b="1" dirty="0" smtClean="0"/>
              <a:t>던져 </a:t>
            </a:r>
            <a:r>
              <a:rPr lang="ko-KR" altLang="en-US" sz="2800" b="1" dirty="0" err="1" smtClean="0"/>
              <a:t>넣을것</a:t>
            </a:r>
            <a:r>
              <a:rPr lang="en-US" altLang="ko-KR" sz="2800" b="1" dirty="0" smtClean="0"/>
              <a:t>”</a:t>
            </a:r>
          </a:p>
          <a:p>
            <a:pPr>
              <a:buNone/>
            </a:pPr>
            <a:r>
              <a:rPr lang="en-US" altLang="ko-KR" sz="2800" b="1" dirty="0" smtClean="0"/>
              <a:t> </a:t>
            </a:r>
            <a:r>
              <a:rPr lang="ko-KR" altLang="en-US" sz="2400" dirty="0" smtClean="0"/>
              <a:t>왕의 회유이자 협박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자신의 명령에 불복종한 신하가 없길 바라는 것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err="1" smtClean="0"/>
              <a:t>사드락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메삭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아벳느고</a:t>
            </a:r>
            <a:r>
              <a:rPr lang="ko-KR" altLang="en-US" dirty="0" smtClean="0"/>
              <a:t> 마음 바꿔 절하길 바람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기회를 줌으로서 덕스러운 왕으로 백성에게 보여주기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sz="2800" b="1" dirty="0" smtClean="0"/>
          </a:p>
          <a:p>
            <a:pPr>
              <a:buNone/>
            </a:pPr>
            <a:r>
              <a:rPr lang="en-US" altLang="ko-KR" sz="2800" b="1" dirty="0" smtClean="0"/>
              <a:t>   “</a:t>
            </a:r>
            <a:r>
              <a:rPr lang="ko-KR" altLang="en-US" sz="2800" b="1" dirty="0" smtClean="0"/>
              <a:t>능히 너희를 내 손에서 건져낼 신이 누구냐</a:t>
            </a:r>
            <a:r>
              <a:rPr lang="en-US" altLang="ko-KR" sz="2800" b="1" dirty="0" smtClean="0"/>
              <a:t>”</a:t>
            </a:r>
          </a:p>
          <a:p>
            <a:pPr>
              <a:buNone/>
            </a:pPr>
            <a:endParaRPr lang="en-US" altLang="ko-KR" sz="2800" b="1" dirty="0" smtClean="0"/>
          </a:p>
          <a:p>
            <a:pPr>
              <a:buNone/>
            </a:pPr>
            <a:r>
              <a:rPr lang="ko-KR" altLang="en-US" sz="2400" dirty="0" smtClean="0"/>
              <a:t>왕의 마지막 말은 반어적 질문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왕은 유대인들이 자신들의 신에 대한 충성심 때문에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거절할 것을 짐작했을 것으로 보인다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왕의 말 속에 유대인을 경멸하고 조롱하는 태도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왕은 유대인의 신이 바벨론 신보다 열등하며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심지어 자신의 신적 능력이 더 뛰어나다고 생각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본문 읽기 </a:t>
            </a:r>
            <a:r>
              <a:rPr lang="en-US" altLang="ko-KR" dirty="0" smtClean="0"/>
              <a:t>16 - 18</a:t>
            </a:r>
            <a:r>
              <a:rPr lang="ko-KR" altLang="en-US" dirty="0" smtClean="0"/>
              <a:t>절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</a:p>
          <a:p>
            <a:pPr>
              <a:buNone/>
            </a:pPr>
            <a:r>
              <a:rPr lang="ko-KR" altLang="en-US" sz="2400" dirty="0" err="1" smtClean="0"/>
              <a:t>사드락과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메삭과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아벳느고가</a:t>
            </a:r>
            <a:r>
              <a:rPr lang="ko-KR" altLang="en-US" sz="2400" dirty="0" smtClean="0"/>
              <a:t> 왕에게 대답하여 이르되 </a:t>
            </a:r>
            <a:r>
              <a:rPr lang="ko-KR" altLang="en-US" sz="2400" dirty="0" err="1" smtClean="0"/>
              <a:t>느부갓네살이여</a:t>
            </a:r>
            <a:r>
              <a:rPr lang="ko-KR" altLang="en-US" sz="2400" dirty="0" smtClean="0"/>
              <a:t> 우리가 </a:t>
            </a:r>
            <a:r>
              <a:rPr lang="ko-KR" altLang="en-US" sz="2400" dirty="0" err="1" smtClean="0"/>
              <a:t>이일에</a:t>
            </a:r>
            <a:r>
              <a:rPr lang="ko-KR" altLang="en-US" sz="2400" dirty="0" smtClean="0"/>
              <a:t> 대하여 왕에게 대답할 필요가 없나이다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왕이여 우리가 섬기는 하나님이 계시다면 우리를 맹렬히 타는 </a:t>
            </a:r>
            <a:r>
              <a:rPr lang="ko-KR" altLang="en-US" sz="2400" dirty="0" err="1" smtClean="0"/>
              <a:t>풀무불</a:t>
            </a:r>
            <a:r>
              <a:rPr lang="ko-KR" altLang="en-US" sz="2400" dirty="0" smtClean="0"/>
              <a:t> 가운데서 능히 건져내시겠고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왕의 손에서도 </a:t>
            </a:r>
            <a:r>
              <a:rPr lang="ko-KR" altLang="en-US" sz="2400" dirty="0" err="1" smtClean="0"/>
              <a:t>건져내시리이다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그렇게 하지 아니하실지라도 왕이여 우리가 왕의 신들을 섬기지도 아니하고 왕이 새우신 금 신상에게 절하지도 아니할 줄을 아옵소서</a:t>
            </a:r>
            <a:endParaRPr lang="en-US" altLang="ko-K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제 </a:t>
            </a:r>
            <a:r>
              <a:rPr lang="en-US" altLang="ko-KR" dirty="0" smtClean="0">
                <a:solidFill>
                  <a:schemeClr val="tx1"/>
                </a:solidFill>
              </a:rPr>
              <a:t>2</a:t>
            </a:r>
            <a:r>
              <a:rPr lang="ko-KR" altLang="en-US" dirty="0" smtClean="0">
                <a:solidFill>
                  <a:schemeClr val="tx1"/>
                </a:solidFill>
              </a:rPr>
              <a:t>장면</a:t>
            </a:r>
            <a:r>
              <a:rPr lang="en-US" altLang="ko-KR" dirty="0" smtClean="0">
                <a:solidFill>
                  <a:schemeClr val="tx1"/>
                </a:solidFill>
              </a:rPr>
              <a:t>:  </a:t>
            </a:r>
            <a:r>
              <a:rPr lang="ko-KR" altLang="en-US" dirty="0" smtClean="0">
                <a:solidFill>
                  <a:schemeClr val="tx1"/>
                </a:solidFill>
              </a:rPr>
              <a:t>왕과 신상 숭배를 거부한 유대인들 사이의 논쟁 </a:t>
            </a:r>
            <a:r>
              <a:rPr lang="en-US" altLang="ko-KR" sz="3200" dirty="0" smtClean="0">
                <a:solidFill>
                  <a:schemeClr val="tx1"/>
                </a:solidFill>
              </a:rPr>
              <a:t>(</a:t>
            </a:r>
            <a:r>
              <a:rPr lang="ko-KR" altLang="en-US" sz="3200" dirty="0" smtClean="0">
                <a:solidFill>
                  <a:schemeClr val="tx1"/>
                </a:solidFill>
              </a:rPr>
              <a:t>다니엘서 </a:t>
            </a:r>
            <a:r>
              <a:rPr lang="en-US" altLang="ko-KR" sz="3200" dirty="0" smtClean="0">
                <a:solidFill>
                  <a:schemeClr val="tx1"/>
                </a:solidFill>
              </a:rPr>
              <a:t>3</a:t>
            </a:r>
            <a:r>
              <a:rPr lang="ko-KR" altLang="en-US" sz="3200" dirty="0" smtClean="0">
                <a:solidFill>
                  <a:schemeClr val="tx1"/>
                </a:solidFill>
              </a:rPr>
              <a:t>장</a:t>
            </a:r>
            <a:r>
              <a:rPr lang="ko-KR" altLang="en-US" sz="3600" dirty="0" smtClean="0">
                <a:solidFill>
                  <a:schemeClr val="tx1"/>
                </a:solidFill>
              </a:rPr>
              <a:t> </a:t>
            </a:r>
            <a:r>
              <a:rPr lang="en-US" altLang="ko-KR" sz="3600" dirty="0" smtClean="0">
                <a:solidFill>
                  <a:schemeClr val="tx1"/>
                </a:solidFill>
              </a:rPr>
              <a:t>13- 18</a:t>
            </a:r>
            <a:r>
              <a:rPr lang="ko-KR" altLang="en-US" sz="3600" dirty="0" smtClean="0">
                <a:solidFill>
                  <a:schemeClr val="tx1"/>
                </a:solidFill>
              </a:rPr>
              <a:t>절</a:t>
            </a:r>
            <a:r>
              <a:rPr lang="en-US" altLang="ko-KR" sz="3600" dirty="0" smtClean="0">
                <a:solidFill>
                  <a:schemeClr val="tx1"/>
                </a:solidFill>
              </a:rPr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   </a:t>
            </a:r>
          </a:p>
          <a:p>
            <a:pPr algn="ctr"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err="1" smtClean="0"/>
              <a:t>느부갓네살이여</a:t>
            </a:r>
            <a:r>
              <a:rPr lang="ko-KR" altLang="en-US" b="1" dirty="0" smtClean="0"/>
              <a:t> 이 일에 대하여 </a:t>
            </a:r>
            <a:endParaRPr lang="en-US" altLang="ko-KR" b="1" dirty="0" smtClean="0"/>
          </a:p>
          <a:p>
            <a:pPr algn="ctr">
              <a:buNone/>
            </a:pPr>
            <a:r>
              <a:rPr lang="ko-KR" altLang="en-US" b="1" dirty="0" smtClean="0"/>
              <a:t>왕에게 대답할 필요가 없나이다</a:t>
            </a:r>
            <a:r>
              <a:rPr lang="en-US" altLang="ko-KR" b="1" dirty="0" smtClean="0"/>
              <a:t>” 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신상에게 절하지 않기로 한 그들의 마음을 바꾸지 않음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구차한 변론 포기 </a:t>
            </a:r>
            <a:r>
              <a:rPr lang="en-US" altLang="ko-KR" sz="2400" dirty="0" smtClean="0"/>
              <a:t>(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사람들의 고발에 대하여</a:t>
            </a:r>
            <a:r>
              <a:rPr lang="en-US" altLang="ko-KR" sz="2400" dirty="0" smtClean="0"/>
              <a:t>)</a:t>
            </a:r>
          </a:p>
          <a:p>
            <a:pPr>
              <a:buNone/>
            </a:pPr>
            <a:r>
              <a:rPr lang="en-US" altLang="ko-KR" sz="2400" dirty="0" smtClean="0"/>
              <a:t> “</a:t>
            </a:r>
            <a:r>
              <a:rPr lang="ko-KR" altLang="en-US" sz="2400" dirty="0" smtClean="0"/>
              <a:t>할 말이 없다</a:t>
            </a:r>
            <a:r>
              <a:rPr lang="en-US" altLang="ko-KR" sz="2400" dirty="0" smtClean="0"/>
              <a:t>”</a:t>
            </a:r>
            <a:r>
              <a:rPr lang="ko-KR" altLang="en-US" sz="2400" dirty="0" smtClean="0"/>
              <a:t>  </a:t>
            </a:r>
            <a:r>
              <a:rPr lang="en-US" altLang="ko-KR" sz="2400" dirty="0" smtClean="0"/>
              <a:t>&gt;&gt;&gt;&gt; </a:t>
            </a:r>
            <a:r>
              <a:rPr lang="ko-KR" altLang="en-US" sz="2400" dirty="0" smtClean="0"/>
              <a:t>목숨을 내어 놓는 각오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신앙의 자존심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 종교적 신념의 문제 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십계명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계명 </a:t>
            </a:r>
            <a:r>
              <a:rPr lang="en-US" altLang="ko-KR" sz="2400" dirty="0" smtClean="0"/>
              <a:t>)</a:t>
            </a:r>
          </a:p>
          <a:p>
            <a:pPr>
              <a:buNone/>
            </a:pPr>
            <a:r>
              <a:rPr lang="ko-KR" altLang="en-US" sz="2400" dirty="0" smtClean="0"/>
              <a:t>유대인들은 이방 신상에게 엎드려 절하는 것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&gt; &gt;&gt;&gt; </a:t>
            </a:r>
            <a:r>
              <a:rPr lang="ko-KR" altLang="en-US" sz="2400" dirty="0" smtClean="0"/>
              <a:t>십계명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계명을 어기는 행위 임을 알았다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모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855</TotalTime>
  <Words>3003</Words>
  <Application>Microsoft Office PowerPoint</Application>
  <PresentationFormat>화면 슬라이드 쇼(4:3)</PresentationFormat>
  <Paragraphs>388</Paragraphs>
  <Slides>50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50</vt:i4>
      </vt:variant>
    </vt:vector>
  </HeadingPairs>
  <TitlesOfParts>
    <vt:vector size="51" baseType="lpstr">
      <vt:lpstr>균형</vt:lpstr>
      <vt:lpstr>다니엘서 3장 412021 류창혁</vt:lpstr>
      <vt:lpstr> 제 2장면:  왕과 신상 숭배를 거부한 유대인들 사이의 논쟁 (다니엘서 3장 13- 18절)</vt:lpstr>
      <vt:lpstr>제 2장면:  왕과 신상 숭배를 거부한 유대인들 사이의 논쟁 (다니엘서 3장 13- 18절)</vt:lpstr>
      <vt:lpstr>제 2장면:  왕과 신상 숭배를 거부한 유대인들 사이의 논쟁 (다니엘서 3장 13- 18절)</vt:lpstr>
      <vt:lpstr>제 2장면:  왕과 신상 숭배를 거부한 유대인들 사이의 논쟁 (다니엘서 3장 13- 18절)</vt:lpstr>
      <vt:lpstr>제 2장면:  왕과 신상 숭배를 거부한 유대인들 사이의 논쟁 (다니엘서 3장 13- 18절)</vt:lpstr>
      <vt:lpstr>제 2장면:  왕과 신상 숭배를 거부한 유대인들 사이의 논쟁 (다니엘서 3장 13- 18절)</vt:lpstr>
      <vt:lpstr>제 2장면:  왕과 신상 숭배를 거부한 유대인들 사이의 논쟁 (다니엘서 3장 13- 18절)</vt:lpstr>
      <vt:lpstr>제 2장면:  왕과 신상 숭배를 거부한 유대인들 사이의 논쟁 (다니엘서 3장 13- 18절)</vt:lpstr>
      <vt:lpstr>제 2장면:  왕과 신상 숭배를 거부한 유대인들 사이의 논쟁 (다니엘서 3장 13- 18절)</vt:lpstr>
      <vt:lpstr>제 2장면:  왕과 신상 숭배를 거부한 유대인들 사이의 논쟁 (다니엘서 3장 13- 18절)</vt:lpstr>
      <vt:lpstr>제 2장면:  왕과 신상 숭배를 거부한 유대인들 사이의 논쟁 (다니엘서 3장 13- 18절)</vt:lpstr>
      <vt:lpstr>제 3장면:  신상 숭배 거부자 들을 죽이려는           계획의 실패 (다니엘서 3장 19- 25절)</vt:lpstr>
      <vt:lpstr>제 3장면:  신상 숭배 거부자 들을 죽이려는           계획의 실패 (다니엘서 3장 19- 25절)</vt:lpstr>
      <vt:lpstr>제 3장면:  신상 숭배 거부자 들을 죽이려는           계획의 실패 (다니엘서 3장 19- 25절)</vt:lpstr>
      <vt:lpstr>제 3장면:  신상 숭배 거부자 들을 죽이려는           계획의 실패 (다니엘서 3장 19- 25절)</vt:lpstr>
      <vt:lpstr>제 3장면:  신상 숭배 거부자 들을 죽이려는          계획의 실패 (다니엘서 3장 19- 25절)</vt:lpstr>
      <vt:lpstr>제 3장면:  신상 숭배 거부자 들을 죽이려는           계획의 실패 (다니엘서 3장 19- 25절)</vt:lpstr>
      <vt:lpstr>제 3장면:  신상 숭배 거부자 들을 죽이려는           계획의 실패 (다니엘서 3장 19- 25절)</vt:lpstr>
      <vt:lpstr>제 3장면:  신상 숭배 거부자 들을 죽이려는           계획의 실패 (다니엘서 3장 19- 25절)</vt:lpstr>
      <vt:lpstr>제 3장면:  신상 숭배 거부자 들을 죽이려는            계획의 실패 (다니엘서 3장 19- 25절)</vt:lpstr>
      <vt:lpstr>제 3장면:  신상 숭배 거부자 들을 죽이려는            계획의 실패 (다니엘서 3장 19- 25절)</vt:lpstr>
      <vt:lpstr>제 3장면:  신상 숭배 거부자 들을 죽이려는            계획의 실패 (다니엘서 3장 19- 25절)</vt:lpstr>
      <vt:lpstr>제 3장면:  신상 숭배 거부자 들을 죽이려는            계획의 실패 (다니엘서 3장 19- 25절)</vt:lpstr>
      <vt:lpstr>제 3장면:  신상 숭배 거부자 들을 죽이려는            계획의 실패 (다니엘서 3장 19- 25절)</vt:lpstr>
      <vt:lpstr>제 3장면:  신상 숭배 거부자 들을 죽이려는           계획의 실패 (다니엘서 3장 19- 25절)</vt:lpstr>
      <vt:lpstr>제 4장면:  왕의 심경 변화                        (다니엘서 3장 26- 29절)</vt:lpstr>
      <vt:lpstr>제 4장면:  왕의 심경 변화                        (다니엘서 3장 26- 29절)</vt:lpstr>
      <vt:lpstr>제 4장면:  왕의 심경 변화                        (다니엘서 3장 26- 29절)</vt:lpstr>
      <vt:lpstr>제 4장면:  왕의 심경 변화                        (다니엘서 3장 26- 29절)</vt:lpstr>
      <vt:lpstr>제 4장면:  왕의 심경 변화                       (다니엘서 3장 26- 29절)</vt:lpstr>
      <vt:lpstr>제 4장면:  왕의 심경 변화                       (다니엘서 3장 26- 29절)</vt:lpstr>
      <vt:lpstr>제 4장면:  왕의 심경 변화                       (다니엘서 3장 26- 29절)</vt:lpstr>
      <vt:lpstr>제 4장면:  왕의 심경 변화                       (다니엘서 3장 26- 29절)</vt:lpstr>
      <vt:lpstr>제 4장면:  왕의 심경 변화                       (다니엘서 3장 26- 29절)</vt:lpstr>
      <vt:lpstr>제 4장면:  왕의 심경 변화                       (다니엘서 3장 26- 29절)</vt:lpstr>
      <vt:lpstr>제 4장면:  왕의 심경 변화                       (다니엘서 3장 26- 29절)</vt:lpstr>
      <vt:lpstr>제 4장면:  왕의 심경 변화                       (다니엘서 3장 26- 29절)</vt:lpstr>
      <vt:lpstr>제 4장면:  왕의 심경 변화                       (다니엘서 3장 26- 29절)</vt:lpstr>
      <vt:lpstr>제 4장면:  바벨론에서 더욱 높은 자리에    오른 세 명의 유대인 (다니엘서 3장 30절)</vt:lpstr>
      <vt:lpstr>제 4장면:  바벨론에서 더욱 높은 자리에    오른 세 명의 유대인 (다니엘서 3장 30절)</vt:lpstr>
      <vt:lpstr>신학적 메세지</vt:lpstr>
      <vt:lpstr>신학적 메세지</vt:lpstr>
      <vt:lpstr>신학적 메세지</vt:lpstr>
      <vt:lpstr>신학적 메세지</vt:lpstr>
      <vt:lpstr>신학적 메세지</vt:lpstr>
      <vt:lpstr>신학적 메세지</vt:lpstr>
      <vt:lpstr>신학적 메세지</vt:lpstr>
      <vt:lpstr>신학적 메세지</vt:lpstr>
      <vt:lpstr>고민..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다니엘서 3장 412021 류창혁</dc:title>
  <dc:creator>류창혁</dc:creator>
  <cp:lastModifiedBy>니엘니엘</cp:lastModifiedBy>
  <cp:revision>12</cp:revision>
  <dcterms:created xsi:type="dcterms:W3CDTF">2016-10-30T15:04:54Z</dcterms:created>
  <dcterms:modified xsi:type="dcterms:W3CDTF">2016-10-31T05:51:50Z</dcterms:modified>
</cp:coreProperties>
</file>