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8" r:id="rId3"/>
    <p:sldId id="269" r:id="rId4"/>
    <p:sldId id="270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192">
          <p15:clr>
            <a:srgbClr val="A4A3A4"/>
          </p15:clr>
        </p15:guide>
        <p15:guide id="3" orient="horz" pos="96">
          <p15:clr>
            <a:srgbClr val="A4A3A4"/>
          </p15:clr>
        </p15:guide>
        <p15:guide id="4">
          <p15:clr>
            <a:srgbClr val="A4A3A4"/>
          </p15:clr>
        </p15:guide>
        <p15:guide id="5" pos="48">
          <p15:clr>
            <a:srgbClr val="A4A3A4"/>
          </p15:clr>
        </p15:guide>
        <p15:guide id="6" pos="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80"/>
    <a:srgbClr val="F2FDF7"/>
    <a:srgbClr val="6D5F2B"/>
    <a:srgbClr val="80004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8" autoAdjust="0"/>
    <p:restoredTop sz="92980" autoAdjust="0"/>
  </p:normalViewPr>
  <p:slideViewPr>
    <p:cSldViewPr snapToObjects="1">
      <p:cViewPr varScale="1">
        <p:scale>
          <a:sx n="86" d="100"/>
          <a:sy n="86" d="100"/>
        </p:scale>
        <p:origin x="1332" y="84"/>
      </p:cViewPr>
      <p:guideLst>
        <p:guide orient="horz"/>
        <p:guide orient="horz" pos="192"/>
        <p:guide orient="horz" pos="96"/>
        <p:guide/>
        <p:guide pos="48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55B964F-E492-492F-9C30-EB42BBB8B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3183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447CA2B-2AFA-4C02-A580-8E7AC11941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613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16E1C64-D489-43AC-AE1E-B0D6EAB356D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089997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7EFE99D-60DF-4218-94BC-57C0F379703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505362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9009575-A0BB-41D0-AEAF-1BDDE0E04F6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918447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61AC4E-DDE1-4184-AFA1-0A02EA1F1FC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436589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7EFE99D-60DF-4218-94BC-57C0F3797033}" type="slidenum">
              <a:rPr lang="en-US" altLang="en-US"/>
              <a:pPr/>
              <a:t>5</a:t>
            </a:fld>
            <a:endParaRPr lang="en-US" altLang="en-US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03730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9009575-A0BB-41D0-AEAF-1BDDE0E04F6F}" type="slidenum">
              <a:rPr lang="en-US" altLang="en-US"/>
              <a:pPr/>
              <a:t>6</a:t>
            </a:fld>
            <a:endParaRPr lang="en-US" alt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8235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61AC4E-DDE1-4184-AFA1-0A02EA1F1FCF}" type="slidenum">
              <a:rPr lang="en-US" altLang="en-US"/>
              <a:pPr/>
              <a:t>7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3634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7478A2-FA94-4F03-B717-30DDCD87A3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84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3C25B-E43C-4BEC-A3BE-1C4F3B489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733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235D3-7A32-4F1B-AAC5-B6F018A4D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312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34EB8-5C1B-4830-9CAD-A02C2FF5D7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52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513D1-9D20-433B-A882-D5BAC238F1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56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54903-346A-4AB7-976D-B9666E1AE8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31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FA813-607D-4C19-8682-EFBB02BBB8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186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6032C-628E-40EC-B836-5F8C4AD4D8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44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75788-4A84-4057-9FB4-D9F39D02A6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438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A8DAC-66ED-4C85-B624-2173B82090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357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D277E-FE31-4574-A1C1-9821261547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444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FAEEF-CE2E-43CD-8DC3-68F1A7B54F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519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44C61-F391-4A85-A505-B73D9A7CF0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0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370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DBF8FA9-5D67-4DEB-A690-678414B73A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1.JP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10.JPG"/><Relationship Id="rId5" Type="http://schemas.openxmlformats.org/officeDocument/2006/relationships/image" Target="../media/image3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2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9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3.jpe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11" Type="http://schemas.openxmlformats.org/officeDocument/2006/relationships/image" Target="../media/image10.JPG"/><Relationship Id="rId5" Type="http://schemas.openxmlformats.org/officeDocument/2006/relationships/image" Target="../media/image3.png"/><Relationship Id="rId15" Type="http://schemas.openxmlformats.org/officeDocument/2006/relationships/image" Target="../media/image15.jpeg"/><Relationship Id="rId10" Type="http://schemas.openxmlformats.org/officeDocument/2006/relationships/image" Target="../media/image12.jpeg"/><Relationship Id="rId4" Type="http://schemas.openxmlformats.org/officeDocument/2006/relationships/image" Target="../media/image2.png"/><Relationship Id="rId9" Type="http://schemas.openxmlformats.org/officeDocument/2006/relationships/image" Target="../media/image14.jpeg"/><Relationship Id="rId1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2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01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0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99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 Box 93"/>
          <p:cNvSpPr txBox="1">
            <a:spLocks noChangeArrowheads="1"/>
          </p:cNvSpPr>
          <p:nvPr/>
        </p:nvSpPr>
        <p:spPr bwMode="auto">
          <a:xfrm>
            <a:off x="3124200" y="442913"/>
            <a:ext cx="51054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600" b="1" dirty="0">
                <a:solidFill>
                  <a:srgbClr val="FF0080"/>
                </a:solidFill>
              </a:rPr>
              <a:t>WINTER</a:t>
            </a:r>
            <a:endParaRPr lang="en-US" altLang="en-US" sz="9600" dirty="0">
              <a:solidFill>
                <a:srgbClr val="FF0080"/>
              </a:solidFill>
            </a:endParaRPr>
          </a:p>
        </p:txBody>
      </p:sp>
      <p:sp>
        <p:nvSpPr>
          <p:cNvPr id="5127" name="Text Box 90"/>
          <p:cNvSpPr txBox="1">
            <a:spLocks noChangeArrowheads="1"/>
          </p:cNvSpPr>
          <p:nvPr/>
        </p:nvSpPr>
        <p:spPr bwMode="auto">
          <a:xfrm>
            <a:off x="3352800" y="1677988"/>
            <a:ext cx="213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chemeClr val="bg2"/>
                </a:solidFill>
              </a:rPr>
              <a:t>Template</a:t>
            </a:r>
            <a:endParaRPr lang="en-US" altLang="en-US" dirty="0"/>
          </a:p>
        </p:txBody>
      </p:sp>
      <p:pic>
        <p:nvPicPr>
          <p:cNvPr id="5128" name="Picture 9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9" name="Text Box 103"/>
          <p:cNvSpPr txBox="1">
            <a:spLocks noChangeArrowheads="1"/>
          </p:cNvSpPr>
          <p:nvPr/>
        </p:nvSpPr>
        <p:spPr bwMode="auto">
          <a:xfrm>
            <a:off x="107504" y="1756410"/>
            <a:ext cx="79248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ko-KR" altLang="en-US" sz="5000" dirty="0" err="1" smtClean="0">
                <a:solidFill>
                  <a:schemeClr val="tx2"/>
                </a:solidFill>
              </a:rPr>
              <a:t>느부갓네살</a:t>
            </a:r>
            <a:r>
              <a:rPr lang="ko-KR" altLang="en-US" sz="5000" dirty="0" smtClean="0">
                <a:solidFill>
                  <a:schemeClr val="tx2"/>
                </a:solidFill>
              </a:rPr>
              <a:t> 왕의 두번째 꿈</a:t>
            </a:r>
            <a:r>
              <a:rPr lang="en-US" altLang="en-US" sz="5000" dirty="0" smtClean="0">
                <a:solidFill>
                  <a:srgbClr val="F2FDF7"/>
                </a:solidFill>
              </a:rPr>
              <a:t>      </a:t>
            </a:r>
            <a:r>
              <a:rPr lang="en-US" altLang="en-US" sz="4000" dirty="0" smtClean="0"/>
              <a:t>(</a:t>
            </a:r>
            <a:r>
              <a:rPr lang="ko-KR" altLang="en-US" sz="4000" dirty="0" smtClean="0"/>
              <a:t>다니엘서 </a:t>
            </a:r>
            <a:r>
              <a:rPr lang="en-US" altLang="ko-KR" sz="4000" dirty="0" smtClean="0"/>
              <a:t>4</a:t>
            </a:r>
            <a:r>
              <a:rPr lang="ko-KR" altLang="en-US" sz="4000" dirty="0" smtClean="0"/>
              <a:t>장 </a:t>
            </a:r>
            <a:r>
              <a:rPr lang="en-US" altLang="ko-KR" sz="4000" dirty="0" smtClean="0"/>
              <a:t>1-18</a:t>
            </a:r>
            <a:r>
              <a:rPr lang="ko-KR" altLang="en-US" sz="4000" dirty="0" smtClean="0"/>
              <a:t>절</a:t>
            </a:r>
            <a:r>
              <a:rPr lang="en-US" altLang="en-US" sz="4000" dirty="0" smtClean="0"/>
              <a:t>)</a:t>
            </a:r>
            <a:endParaRPr lang="en-US" altLang="en-US" sz="4000" dirty="0"/>
          </a:p>
        </p:txBody>
      </p:sp>
      <p:sp>
        <p:nvSpPr>
          <p:cNvPr id="5130" name="Rectangle 105"/>
          <p:cNvSpPr>
            <a:spLocks noChangeArrowheads="1"/>
          </p:cNvSpPr>
          <p:nvPr/>
        </p:nvSpPr>
        <p:spPr bwMode="auto">
          <a:xfrm>
            <a:off x="5715000" y="166688"/>
            <a:ext cx="1447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/>
          </a:p>
        </p:txBody>
      </p:sp>
      <p:sp>
        <p:nvSpPr>
          <p:cNvPr id="5131" name="Text Box 108"/>
          <p:cNvSpPr txBox="1">
            <a:spLocks noChangeArrowheads="1"/>
          </p:cNvSpPr>
          <p:nvPr/>
        </p:nvSpPr>
        <p:spPr bwMode="auto">
          <a:xfrm>
            <a:off x="3124200" y="280405"/>
            <a:ext cx="5841554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5000" smtClean="0">
                <a:solidFill>
                  <a:srgbClr val="F2FDF7"/>
                </a:solidFill>
              </a:rPr>
              <a:t>4152068 </a:t>
            </a:r>
            <a:r>
              <a:rPr lang="ko-KR" altLang="en-US" sz="5000" dirty="0" err="1" smtClean="0">
                <a:solidFill>
                  <a:srgbClr val="F2FDF7"/>
                </a:solidFill>
              </a:rPr>
              <a:t>정승옥</a:t>
            </a:r>
            <a:endParaRPr lang="en-US" altLang="en-US" sz="50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3419565"/>
            <a:ext cx="2857500" cy="28575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4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5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6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7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 w="9525" cmpd="dbl">
            <a:gradFill flip="none" rotWithShape="1">
              <a:gsLst>
                <a:gs pos="0">
                  <a:schemeClr val="accent2">
                    <a:lumMod val="10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8100000" scaled="1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5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38"/>
          <a:stretch>
            <a:fillRect/>
          </a:stretch>
        </p:blipFill>
        <p:spPr bwMode="auto">
          <a:xfrm>
            <a:off x="0" y="0"/>
            <a:ext cx="1943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Text Box 60"/>
          <p:cNvSpPr txBox="1">
            <a:spLocks noChangeArrowheads="1"/>
          </p:cNvSpPr>
          <p:nvPr/>
        </p:nvSpPr>
        <p:spPr bwMode="auto">
          <a:xfrm>
            <a:off x="6705600" y="166688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dirty="0" smtClean="0">
                <a:solidFill>
                  <a:srgbClr val="F2FDF7"/>
                </a:solidFill>
              </a:rPr>
              <a:t>01</a:t>
            </a:r>
            <a:endParaRPr lang="en-US" altLang="en-US" dirty="0"/>
          </a:p>
        </p:txBody>
      </p:sp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1043212" y="308106"/>
            <a:ext cx="1911472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ko-KR" altLang="en-US" sz="4500" b="1" dirty="0" smtClean="0">
                <a:cs typeface="Arial" panose="020B0604020202020204" pitchFamily="34" charset="0"/>
              </a:rPr>
              <a:t>개요</a:t>
            </a:r>
            <a:endParaRPr lang="en-GB" altLang="en-US" sz="4500" b="1" dirty="0">
              <a:cs typeface="Arial" panose="020B0604020202020204" pitchFamily="34" charset="0"/>
            </a:endParaRPr>
          </a:p>
        </p:txBody>
      </p:sp>
      <p:sp>
        <p:nvSpPr>
          <p:cNvPr id="10" name="Text Box 46"/>
          <p:cNvSpPr txBox="1">
            <a:spLocks noChangeArrowheads="1"/>
          </p:cNvSpPr>
          <p:nvPr/>
        </p:nvSpPr>
        <p:spPr bwMode="auto">
          <a:xfrm>
            <a:off x="956560" y="1846039"/>
            <a:ext cx="753903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ko-KR" sz="1600" dirty="0" smtClean="0"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ko-KR" sz="1600" b="1" dirty="0">
                <a:cs typeface="Arial" panose="020B0604020202020204" pitchFamily="34" charset="0"/>
              </a:rPr>
              <a:t>- </a:t>
            </a:r>
            <a:r>
              <a:rPr lang="en-US" altLang="ko-KR" sz="1600" b="1" dirty="0" smtClean="0">
                <a:cs typeface="Arial" panose="020B0604020202020204" pitchFamily="34" charset="0"/>
              </a:rPr>
              <a:t> </a:t>
            </a:r>
            <a:r>
              <a:rPr lang="ko-KR" altLang="en-US" sz="1600" dirty="0" smtClean="0">
                <a:cs typeface="Arial" panose="020B0604020202020204" pitchFamily="34" charset="0"/>
              </a:rPr>
              <a:t>다니엘의 세 친구가 더 이상 등장하지 않음</a:t>
            </a:r>
            <a:endParaRPr lang="en-US" altLang="ko-KR" sz="1600" dirty="0" smtClean="0"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ko-KR" sz="1600" b="1" dirty="0">
                <a:cs typeface="Arial" panose="020B0604020202020204" pitchFamily="34" charset="0"/>
              </a:rPr>
              <a:t>- </a:t>
            </a:r>
            <a:r>
              <a:rPr lang="en-US" altLang="ko-KR" sz="1600" b="1" dirty="0" smtClean="0">
                <a:cs typeface="Arial" panose="020B0604020202020204" pitchFamily="34" charset="0"/>
              </a:rPr>
              <a:t> </a:t>
            </a:r>
            <a:r>
              <a:rPr lang="ko-KR" altLang="en-US" sz="1600" dirty="0" smtClean="0">
                <a:cs typeface="Arial" panose="020B0604020202020204" pitchFamily="34" charset="0"/>
              </a:rPr>
              <a:t>순교</a:t>
            </a:r>
            <a:r>
              <a:rPr lang="en-US" altLang="ko-KR" sz="1600" dirty="0" smtClean="0">
                <a:cs typeface="Arial" panose="020B0604020202020204" pitchFamily="34" charset="0"/>
              </a:rPr>
              <a:t>? </a:t>
            </a:r>
            <a:r>
              <a:rPr lang="ko-KR" altLang="en-US" sz="1600" dirty="0" smtClean="0">
                <a:cs typeface="Arial" panose="020B0604020202020204" pitchFamily="34" charset="0"/>
              </a:rPr>
              <a:t>영웅</a:t>
            </a:r>
            <a:r>
              <a:rPr lang="en-US" altLang="ko-KR" sz="1600" dirty="0" smtClean="0">
                <a:cs typeface="Arial" panose="020B0604020202020204" pitchFamily="34" charset="0"/>
              </a:rPr>
              <a:t>? </a:t>
            </a:r>
            <a:r>
              <a:rPr lang="en-US" altLang="ko-KR" sz="1600" dirty="0">
                <a:cs typeface="Arial" panose="020B0604020202020204" pitchFamily="34" charset="0"/>
              </a:rPr>
              <a:t> </a:t>
            </a:r>
            <a:r>
              <a:rPr lang="en-US" altLang="ko-KR" sz="1600" dirty="0" smtClean="0">
                <a:cs typeface="Arial" panose="020B0604020202020204" pitchFamily="34" charset="0"/>
              </a:rPr>
              <a:t> -&gt;  </a:t>
            </a:r>
            <a:r>
              <a:rPr lang="ko-KR" altLang="en-US" sz="1600" dirty="0" smtClean="0">
                <a:cs typeface="Arial" panose="020B0604020202020204" pitchFamily="34" charset="0"/>
              </a:rPr>
              <a:t>다니엘과 </a:t>
            </a:r>
            <a:r>
              <a:rPr lang="ko-KR" altLang="en-US" sz="1600" dirty="0" err="1" smtClean="0">
                <a:cs typeface="Arial" panose="020B0604020202020204" pitchFamily="34" charset="0"/>
              </a:rPr>
              <a:t>느부갓네살이</a:t>
            </a:r>
            <a:r>
              <a:rPr lang="ko-KR" altLang="en-US" sz="1600" dirty="0" smtClean="0">
                <a:cs typeface="Arial" panose="020B0604020202020204" pitchFamily="34" charset="0"/>
              </a:rPr>
              <a:t> 이야기 전개의 중심에 섬</a:t>
            </a:r>
            <a:endParaRPr lang="en-US" altLang="ko-KR" sz="1600" dirty="0" smtClean="0"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ko-KR" sz="1600" b="1" dirty="0" smtClean="0">
                <a:cs typeface="Arial" panose="020B0604020202020204" pitchFamily="34" charset="0"/>
              </a:rPr>
              <a:t>- </a:t>
            </a:r>
            <a:r>
              <a:rPr lang="en-US" altLang="ko-KR" sz="1600" dirty="0" smtClean="0">
                <a:cs typeface="Arial" panose="020B0604020202020204" pitchFamily="34" charset="0"/>
              </a:rPr>
              <a:t> </a:t>
            </a:r>
            <a:r>
              <a:rPr lang="ko-KR" altLang="en-US" sz="1600" dirty="0" err="1" smtClean="0">
                <a:cs typeface="Arial" panose="020B0604020202020204" pitchFamily="34" charset="0"/>
              </a:rPr>
              <a:t>바벨론이</a:t>
            </a:r>
            <a:r>
              <a:rPr lang="ko-KR" altLang="en-US" sz="1600" dirty="0" smtClean="0">
                <a:cs typeface="Arial" panose="020B0604020202020204" pitchFamily="34" charset="0"/>
              </a:rPr>
              <a:t> 하나님의 계획에 따라 빠르게 붕괴되었음을 암시</a:t>
            </a:r>
            <a:r>
              <a:rPr lang="en-US" altLang="ko-KR" sz="1600" dirty="0" smtClean="0"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ko-KR" sz="1600" dirty="0" smtClean="0">
                <a:cs typeface="Arial" panose="020B0604020202020204" pitchFamily="34" charset="0"/>
              </a:rPr>
              <a:t>                                                                      </a:t>
            </a:r>
            <a:r>
              <a:rPr lang="ko-KR" altLang="en-US" sz="1600" dirty="0" err="1" smtClean="0">
                <a:cs typeface="Arial" panose="020B0604020202020204" pitchFamily="34" charset="0"/>
              </a:rPr>
              <a:t>ㅡ</a:t>
            </a:r>
            <a:r>
              <a:rPr lang="en-US" altLang="ko-KR" sz="1600" dirty="0" smtClean="0">
                <a:cs typeface="Arial" panose="020B0604020202020204" pitchFamily="34" charset="0"/>
              </a:rPr>
              <a:t>&gt; 6</a:t>
            </a:r>
            <a:r>
              <a:rPr lang="ko-KR" altLang="en-US" sz="1600" dirty="0" smtClean="0">
                <a:cs typeface="Arial" panose="020B0604020202020204" pitchFamily="34" charset="0"/>
              </a:rPr>
              <a:t>장에서 </a:t>
            </a:r>
            <a:r>
              <a:rPr lang="en-US" altLang="ko-KR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“</a:t>
            </a:r>
            <a:r>
              <a:rPr lang="ko-KR" altLang="en-US" sz="1600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메대의</a:t>
            </a:r>
            <a:r>
              <a:rPr lang="ko-KR" altLang="en-US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 시대</a:t>
            </a:r>
            <a:r>
              <a:rPr lang="en-US" altLang="ko-KR" sz="160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ko-KR" altLang="en-US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도래</a:t>
            </a:r>
            <a:r>
              <a:rPr lang="en-US" altLang="ko-KR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”</a:t>
            </a:r>
            <a:r>
              <a:rPr lang="en-US" altLang="ko-KR" sz="1600" dirty="0" smtClean="0">
                <a:cs typeface="Arial" panose="020B0604020202020204" pitchFamily="34" charset="0"/>
              </a:rPr>
              <a:t> </a:t>
            </a:r>
            <a:r>
              <a:rPr lang="ko-KR" altLang="en-US" sz="1600" dirty="0" smtClean="0">
                <a:cs typeface="Arial" panose="020B0604020202020204" pitchFamily="34" charset="0"/>
              </a:rPr>
              <a:t>주장</a:t>
            </a:r>
            <a:endParaRPr lang="en-US" altLang="en-US" sz="1600" dirty="0"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2558" y="2051935"/>
            <a:ext cx="7359861" cy="1631391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>
            <a:softEdge rad="1270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43212" y="3847253"/>
            <a:ext cx="720119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+mj-ea"/>
                <a:ea typeface="+mj-ea"/>
              </a:rPr>
              <a:t>- </a:t>
            </a:r>
            <a:r>
              <a:rPr lang="ko-KR" altLang="en-US" dirty="0" smtClean="0">
                <a:latin typeface="+mj-ea"/>
                <a:ea typeface="+mj-ea"/>
              </a:rPr>
              <a:t>왕이 백성에게 자신의 생각을 공식적으로 전달하는 </a:t>
            </a:r>
            <a:r>
              <a:rPr lang="en-US" altLang="ko-KR" dirty="0" smtClean="0">
                <a:solidFill>
                  <a:srgbClr val="FF0000"/>
                </a:solidFill>
                <a:latin typeface="+mj-ea"/>
                <a:ea typeface="+mj-ea"/>
              </a:rPr>
              <a:t>“</a:t>
            </a:r>
            <a:r>
              <a:rPr lang="ko-KR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조서</a:t>
            </a:r>
            <a:r>
              <a:rPr lang="en-US" altLang="ko-KR" b="1" dirty="0" smtClean="0">
                <a:solidFill>
                  <a:srgbClr val="FF0000"/>
                </a:solidFill>
                <a:latin typeface="+mj-ea"/>
                <a:ea typeface="+mj-ea"/>
              </a:rPr>
              <a:t>”</a:t>
            </a:r>
            <a:r>
              <a:rPr lang="ko-KR" altLang="en-US" dirty="0" smtClean="0">
                <a:latin typeface="+mj-ea"/>
                <a:ea typeface="+mj-ea"/>
              </a:rPr>
              <a:t>의 형식과 문체가 </a:t>
            </a:r>
            <a:r>
              <a:rPr lang="en-US" altLang="ko-KR" dirty="0" smtClean="0">
                <a:latin typeface="+mj-ea"/>
                <a:ea typeface="+mj-ea"/>
              </a:rPr>
              <a:t>4</a:t>
            </a:r>
            <a:r>
              <a:rPr lang="ko-KR" altLang="en-US" dirty="0" smtClean="0">
                <a:latin typeface="+mj-ea"/>
                <a:ea typeface="+mj-ea"/>
              </a:rPr>
              <a:t>장 전체의 골격을 이루고 있다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  <a:r>
              <a:rPr lang="ko-KR" altLang="en-US" dirty="0" smtClean="0">
                <a:latin typeface="+mj-ea"/>
                <a:ea typeface="+mj-ea"/>
              </a:rPr>
              <a:t> </a:t>
            </a:r>
            <a:endParaRPr lang="en-US" altLang="ko-KR" dirty="0" smtClean="0">
              <a:latin typeface="+mj-ea"/>
              <a:ea typeface="+mj-ea"/>
            </a:endParaRPr>
          </a:p>
          <a:p>
            <a:r>
              <a:rPr lang="en-US" altLang="ko-KR" dirty="0" smtClean="0"/>
              <a:t>                                          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중간 부분 </a:t>
            </a:r>
            <a:r>
              <a:rPr lang="en-US" altLang="ko-KR" sz="1400" dirty="0" smtClean="0"/>
              <a:t>19-27</a:t>
            </a:r>
            <a:r>
              <a:rPr lang="ko-KR" altLang="en-US" sz="1400" dirty="0" smtClean="0"/>
              <a:t>절만 조서의 형식을 벗어나고 있음 </a:t>
            </a:r>
            <a:r>
              <a:rPr lang="en-US" altLang="ko-KR" sz="1400" dirty="0" smtClean="0"/>
              <a:t>)</a:t>
            </a:r>
          </a:p>
          <a:p>
            <a:endParaRPr lang="en-US" altLang="ko-KR" dirty="0"/>
          </a:p>
          <a:p>
            <a:pPr marL="285750" indent="-285750">
              <a:buFontTx/>
              <a:buChar char="-"/>
            </a:pPr>
            <a:r>
              <a:rPr lang="ko-KR" altLang="en-US" dirty="0" smtClean="0">
                <a:latin typeface="+mj-ea"/>
                <a:ea typeface="+mj-ea"/>
              </a:rPr>
              <a:t>왕의 조서는 잘 다듬어진 한편의 </a:t>
            </a:r>
            <a:r>
              <a:rPr lang="en-US" altLang="ko-KR" dirty="0" smtClean="0">
                <a:solidFill>
                  <a:srgbClr val="FF0000"/>
                </a:solidFill>
                <a:latin typeface="+mj-ea"/>
                <a:ea typeface="+mj-ea"/>
              </a:rPr>
              <a:t>“</a:t>
            </a:r>
            <a:r>
              <a:rPr lang="ko-KR" altLang="en-US" dirty="0" smtClean="0">
                <a:solidFill>
                  <a:srgbClr val="FF0000"/>
                </a:solidFill>
                <a:latin typeface="+mj-ea"/>
                <a:ea typeface="+mj-ea"/>
              </a:rPr>
              <a:t>신학적 </a:t>
            </a:r>
            <a:r>
              <a:rPr lang="ko-KR" altLang="en-US" dirty="0" err="1" smtClean="0">
                <a:solidFill>
                  <a:srgbClr val="FF0000"/>
                </a:solidFill>
                <a:latin typeface="+mj-ea"/>
                <a:ea typeface="+mj-ea"/>
              </a:rPr>
              <a:t>설교문</a:t>
            </a:r>
            <a:r>
              <a:rPr lang="en-US" altLang="ko-KR" dirty="0" smtClean="0">
                <a:solidFill>
                  <a:srgbClr val="FF0000"/>
                </a:solidFill>
                <a:latin typeface="+mj-ea"/>
                <a:ea typeface="+mj-ea"/>
              </a:rPr>
              <a:t>＂</a:t>
            </a:r>
            <a:r>
              <a:rPr lang="ko-KR" altLang="en-US" dirty="0" smtClean="0">
                <a:latin typeface="+mj-ea"/>
                <a:ea typeface="+mj-ea"/>
              </a:rPr>
              <a:t>이라고</a:t>
            </a:r>
            <a:endParaRPr lang="en-US" altLang="ko-KR" dirty="0" smtClean="0">
              <a:latin typeface="+mj-ea"/>
              <a:ea typeface="+mj-ea"/>
            </a:endParaRPr>
          </a:p>
          <a:p>
            <a:r>
              <a:rPr lang="ko-KR" altLang="en-US" dirty="0" smtClean="0">
                <a:latin typeface="+mj-ea"/>
                <a:ea typeface="+mj-ea"/>
              </a:rPr>
              <a:t>    할 수 있다</a:t>
            </a:r>
            <a:r>
              <a:rPr lang="en-US" altLang="ko-KR" dirty="0" smtClean="0">
                <a:latin typeface="+mj-ea"/>
                <a:ea typeface="+mj-ea"/>
              </a:rPr>
              <a:t>. (</a:t>
            </a:r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희망</a:t>
            </a:r>
            <a:r>
              <a:rPr lang="ko-KR" altLang="en-US" dirty="0" smtClean="0">
                <a:latin typeface="+mj-ea"/>
                <a:ea typeface="+mj-ea"/>
              </a:rPr>
              <a:t> 그리고 </a:t>
            </a:r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기대</a:t>
            </a:r>
            <a:r>
              <a:rPr lang="en-US" altLang="ko-KR" dirty="0" smtClean="0">
                <a:latin typeface="+mj-ea"/>
                <a:ea typeface="+mj-ea"/>
              </a:rPr>
              <a:t>!)</a:t>
            </a: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2319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4977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0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dirty="0" smtClean="0">
                <a:solidFill>
                  <a:srgbClr val="F2FDF7"/>
                </a:solidFill>
              </a:rPr>
              <a:t>02</a:t>
            </a:r>
            <a:endParaRPr lang="en-US" altLang="en-US" dirty="0"/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1235295" y="303978"/>
            <a:ext cx="1911472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ko-KR" altLang="en-US" sz="4500" b="1" dirty="0" smtClean="0">
                <a:cs typeface="Arial" panose="020B0604020202020204" pitchFamily="34" charset="0"/>
              </a:rPr>
              <a:t>주석</a:t>
            </a:r>
            <a:endParaRPr lang="en-GB" altLang="en-US" sz="4500" b="1" dirty="0"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8223" y="3374202"/>
            <a:ext cx="72011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dirty="0">
                <a:latin typeface="+mj-ea"/>
                <a:ea typeface="+mj-ea"/>
              </a:rPr>
              <a:t> </a:t>
            </a:r>
            <a:r>
              <a:rPr lang="en-US" altLang="ko-KR" sz="1700" b="1" dirty="0">
                <a:solidFill>
                  <a:srgbClr val="0070C0"/>
                </a:solidFill>
                <a:latin typeface="+mj-ea"/>
                <a:ea typeface="+mj-ea"/>
              </a:rPr>
              <a:t>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1)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  <a:ea typeface="+mj-ea"/>
              </a:rPr>
              <a:t>왕의 특별 조서의 서언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(4:1-3)</a:t>
            </a:r>
          </a:p>
          <a:p>
            <a:endParaRPr lang="en-US" altLang="ko-KR" sz="1700" b="1" dirty="0">
              <a:solidFill>
                <a:schemeClr val="bg2"/>
              </a:solidFill>
              <a:latin typeface="+mj-ea"/>
              <a:ea typeface="+mj-ea"/>
            </a:endParaRPr>
          </a:p>
          <a:p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    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  <a:ea typeface="+mj-ea"/>
              </a:rPr>
              <a:t>고대의 편지형식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: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  <a:ea typeface="+mj-ea"/>
              </a:rPr>
              <a:t>발신인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,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  <a:ea typeface="+mj-ea"/>
              </a:rPr>
              <a:t>수신인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,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  <a:ea typeface="+mj-ea"/>
              </a:rPr>
              <a:t>인사말의 순서</a:t>
            </a:r>
            <a:endParaRPr lang="en-US" altLang="ko-KR" sz="1700" b="1" dirty="0" smtClean="0">
              <a:solidFill>
                <a:schemeClr val="bg2"/>
              </a:solidFill>
              <a:latin typeface="+mj-ea"/>
              <a:ea typeface="+mj-ea"/>
            </a:endParaRPr>
          </a:p>
          <a:p>
            <a:r>
              <a:rPr lang="en-US" altLang="ko-KR" sz="1700" b="1" dirty="0">
                <a:solidFill>
                  <a:schemeClr val="bg2"/>
                </a:solidFill>
                <a:latin typeface="+mj-ea"/>
                <a:ea typeface="+mj-ea"/>
              </a:rPr>
              <a:t>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  </a:t>
            </a:r>
          </a:p>
          <a:p>
            <a:r>
              <a:rPr lang="en-US" altLang="ko-KR" sz="1700" b="1" dirty="0">
                <a:solidFill>
                  <a:schemeClr val="bg2"/>
                </a:solidFill>
                <a:latin typeface="+mj-ea"/>
                <a:ea typeface="+mj-ea"/>
              </a:rPr>
              <a:t>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      -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  <a:ea typeface="+mj-ea"/>
              </a:rPr>
              <a:t>왕의 안부인사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-&gt;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  <a:ea typeface="+mj-ea"/>
              </a:rPr>
              <a:t>조서를 내린 이유에 대해 설명</a:t>
            </a:r>
            <a:endParaRPr lang="en-US" altLang="ko-KR" sz="1700" b="1" dirty="0" smtClean="0">
              <a:solidFill>
                <a:schemeClr val="bg2"/>
              </a:solidFill>
              <a:latin typeface="+mj-ea"/>
              <a:ea typeface="+mj-ea"/>
            </a:endParaRPr>
          </a:p>
          <a:p>
            <a:endParaRPr lang="en-US" altLang="ko-KR" sz="1700" b="1" dirty="0">
              <a:solidFill>
                <a:schemeClr val="bg2"/>
              </a:solidFill>
              <a:latin typeface="+mj-ea"/>
              <a:ea typeface="+mj-ea"/>
            </a:endParaRPr>
          </a:p>
          <a:p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     4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  <a:ea typeface="+mj-ea"/>
              </a:rPr>
              <a:t>장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3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  <a:ea typeface="+mj-ea"/>
              </a:rPr>
              <a:t>절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“</a:t>
            </a:r>
            <a:r>
              <a:rPr lang="ko-KR" altLang="en-US" sz="1600" dirty="0" smtClean="0"/>
              <a:t>참으로 </a:t>
            </a:r>
            <a:r>
              <a:rPr lang="ko-KR" altLang="en-US" sz="1600" dirty="0"/>
              <a:t>크도다 그의 이적이여</a:t>
            </a:r>
            <a:r>
              <a:rPr lang="en-US" altLang="ko-KR" sz="1600" dirty="0"/>
              <a:t>, 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</a:t>
            </a:r>
            <a:r>
              <a:rPr lang="ko-KR" altLang="en-US" sz="1600" dirty="0" smtClean="0"/>
              <a:t>참으로 </a:t>
            </a:r>
            <a:r>
              <a:rPr lang="ko-KR" altLang="en-US" sz="1600" dirty="0"/>
              <a:t>능하도다 그의 놀라운 일이여</a:t>
            </a:r>
            <a:r>
              <a:rPr lang="en-US" altLang="ko-KR" sz="1600" dirty="0"/>
              <a:t>, 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</a:t>
            </a:r>
            <a:r>
              <a:rPr lang="ko-KR" altLang="en-US" sz="1600" dirty="0" smtClean="0"/>
              <a:t>그의 </a:t>
            </a:r>
            <a:r>
              <a:rPr lang="ko-KR" altLang="en-US" sz="1600" dirty="0"/>
              <a:t>나라는 영원한 나라요 그의 통치는 대대에 </a:t>
            </a:r>
            <a:r>
              <a:rPr lang="ko-KR" altLang="en-US" sz="1600" dirty="0" smtClean="0"/>
              <a:t>이르리로다</a:t>
            </a:r>
            <a:r>
              <a:rPr lang="en-US" altLang="ko-KR" sz="1600" dirty="0" smtClean="0"/>
              <a:t>”</a:t>
            </a:r>
            <a:endParaRPr lang="en-US" altLang="ko-KR" sz="1700" b="1" dirty="0" smtClean="0">
              <a:solidFill>
                <a:schemeClr val="bg2"/>
              </a:solidFill>
              <a:latin typeface="+mj-ea"/>
              <a:ea typeface="+mj-ea"/>
            </a:endParaRPr>
          </a:p>
          <a:p>
            <a:r>
              <a:rPr lang="en-US" altLang="ko-KR" sz="1700" b="1" dirty="0" smtClean="0">
                <a:solidFill>
                  <a:schemeClr val="bg2"/>
                </a:solidFill>
                <a:latin typeface="+mj-ea"/>
                <a:ea typeface="+mj-ea"/>
              </a:rPr>
              <a:t>   </a:t>
            </a:r>
            <a:endParaRPr lang="en-US" altLang="ko-KR" sz="1300" dirty="0" smtClean="0">
              <a:latin typeface="+mj-ea"/>
              <a:ea typeface="+mj-ea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148223" y="1338605"/>
            <a:ext cx="5189884" cy="172878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 b="1" dirty="0" smtClean="0">
                <a:solidFill>
                  <a:schemeClr val="bg2"/>
                </a:solidFill>
                <a:latin typeface="+mj-ea"/>
              </a:rPr>
              <a:t> </a:t>
            </a:r>
            <a:r>
              <a:rPr lang="en-US" altLang="ko-KR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1</a:t>
            </a:r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) 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왕의 특별 조서의 서언</a:t>
            </a:r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(4:1-3)</a:t>
            </a:r>
          </a:p>
          <a:p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   </a:t>
            </a:r>
          </a:p>
          <a:p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  2) 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왕의 꿈과 </a:t>
            </a:r>
            <a:r>
              <a:rPr lang="ko-KR" altLang="en-US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다니엘에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 의한 꿈 해석</a:t>
            </a:r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(4:4-33)</a:t>
            </a:r>
          </a:p>
          <a:p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     (1) 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제 </a:t>
            </a:r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1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장면</a:t>
            </a:r>
            <a:r>
              <a:rPr lang="en-US" altLang="ko-KR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: 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큰 나무와 </a:t>
            </a:r>
            <a:r>
              <a:rPr lang="ko-KR" altLang="en-US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순찰자에</a:t>
            </a:r>
            <a:r>
              <a:rPr lang="ko-KR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</a:rPr>
              <a:t> 대한 왕의 꿈</a:t>
            </a:r>
            <a:endParaRPr lang="en-US" altLang="ko-KR" sz="1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822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9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60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61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0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62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28" r="6224"/>
          <a:stretch>
            <a:fillRect/>
          </a:stretch>
        </p:blipFill>
        <p:spPr bwMode="auto">
          <a:xfrm>
            <a:off x="0" y="0"/>
            <a:ext cx="11430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3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 r="8714"/>
          <a:stretch>
            <a:fillRect/>
          </a:stretch>
        </p:blipFill>
        <p:spPr bwMode="auto">
          <a:xfrm>
            <a:off x="0" y="0"/>
            <a:ext cx="8382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66"/>
          <p:cNvSpPr txBox="1">
            <a:spLocks noChangeArrowheads="1"/>
          </p:cNvSpPr>
          <p:nvPr/>
        </p:nvSpPr>
        <p:spPr bwMode="auto">
          <a:xfrm>
            <a:off x="7162800" y="166688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dirty="0" smtClean="0">
                <a:solidFill>
                  <a:srgbClr val="F2FDF7"/>
                </a:solidFill>
              </a:rPr>
              <a:t>03</a:t>
            </a:r>
            <a:endParaRPr lang="en-US" altLang="en-US" dirty="0"/>
          </a:p>
        </p:txBody>
      </p:sp>
      <p:sp>
        <p:nvSpPr>
          <p:cNvPr id="112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447800"/>
            <a:ext cx="7152456" cy="3700463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b="1" dirty="0" smtClean="0">
                <a:solidFill>
                  <a:schemeClr val="bg2"/>
                </a:solidFill>
                <a:latin typeface="+mj-ea"/>
              </a:rPr>
              <a:t>2) </a:t>
            </a:r>
            <a:r>
              <a:rPr lang="ko-KR" altLang="en-US" sz="2000" b="1" dirty="0">
                <a:solidFill>
                  <a:schemeClr val="bg2"/>
                </a:solidFill>
                <a:latin typeface="+mj-ea"/>
              </a:rPr>
              <a:t>왕의 </a:t>
            </a:r>
            <a:r>
              <a:rPr lang="ko-KR" altLang="en-US" sz="2000" b="1" dirty="0" smtClean="0">
                <a:solidFill>
                  <a:schemeClr val="bg2"/>
                </a:solidFill>
                <a:latin typeface="+mj-ea"/>
              </a:rPr>
              <a:t>꿈과 </a:t>
            </a:r>
            <a:r>
              <a:rPr lang="ko-KR" altLang="en-US" sz="2000" b="1" dirty="0" err="1" smtClean="0">
                <a:solidFill>
                  <a:schemeClr val="bg2"/>
                </a:solidFill>
                <a:latin typeface="+mj-ea"/>
              </a:rPr>
              <a:t>다니엘에</a:t>
            </a:r>
            <a:r>
              <a:rPr lang="ko-KR" altLang="en-US" sz="2000" b="1" dirty="0" smtClean="0">
                <a:solidFill>
                  <a:schemeClr val="bg2"/>
                </a:solidFill>
                <a:latin typeface="+mj-ea"/>
              </a:rPr>
              <a:t> 의한 꿈 해석</a:t>
            </a:r>
            <a:r>
              <a:rPr lang="en-US" altLang="ko-KR" sz="2000" b="1" dirty="0" smtClean="0">
                <a:solidFill>
                  <a:schemeClr val="bg2"/>
                </a:solidFill>
                <a:latin typeface="+mj-ea"/>
              </a:rPr>
              <a:t>(4:4-33)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bg2"/>
                </a:solidFill>
                <a:latin typeface="+mj-ea"/>
              </a:rPr>
              <a:t> </a:t>
            </a:r>
            <a:r>
              <a:rPr lang="en-US" altLang="ko-KR" sz="2800" b="1" dirty="0" smtClean="0">
                <a:solidFill>
                  <a:schemeClr val="bg2"/>
                </a:solidFill>
                <a:latin typeface="+mj-ea"/>
              </a:rPr>
              <a:t>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(1)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제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1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장면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: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큰 나무와 </a:t>
            </a:r>
            <a:r>
              <a:rPr lang="ko-KR" altLang="en-US" sz="1700" b="1" dirty="0" err="1" smtClean="0">
                <a:solidFill>
                  <a:schemeClr val="bg2"/>
                </a:solidFill>
                <a:latin typeface="+mj-ea"/>
              </a:rPr>
              <a:t>순찰자에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 대한 왕의 꿈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(4-18</a:t>
            </a:r>
            <a:r>
              <a:rPr lang="ko-KR" altLang="en-US" sz="1700" b="1" dirty="0">
                <a:solidFill>
                  <a:schemeClr val="bg2"/>
                </a:solidFill>
                <a:latin typeface="+mj-ea"/>
              </a:rPr>
              <a:t>절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)</a:t>
            </a:r>
          </a:p>
          <a:p>
            <a:pPr marL="0" indent="0">
              <a:buNone/>
            </a:pPr>
            <a:endParaRPr lang="en-US" altLang="ko-KR" sz="1700" b="1" dirty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 “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내 집에 편히 있으며 내 궁에서 평가할 때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”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꿈을 꾸게 됨 </a:t>
            </a:r>
            <a:endParaRPr lang="en-US" altLang="ko-KR" sz="1700" b="1" dirty="0" smtClean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1700" b="1" dirty="0">
                <a:solidFill>
                  <a:schemeClr val="bg2"/>
                </a:solidFill>
                <a:latin typeface="+mj-ea"/>
              </a:rPr>
              <a:t>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                   -&gt;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심상치 않은 사건을 경고하는 의미를 가짐</a:t>
            </a:r>
            <a:endParaRPr lang="en-US" altLang="ko-KR" sz="1700" b="1" dirty="0" smtClean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   </a:t>
            </a:r>
          </a:p>
          <a:p>
            <a:pPr marL="0" indent="0">
              <a:buNone/>
            </a:pPr>
            <a:r>
              <a:rPr lang="en-US" altLang="ko-KR" sz="1700" b="1" dirty="0">
                <a:solidFill>
                  <a:schemeClr val="bg2"/>
                </a:solidFill>
                <a:latin typeface="+mj-ea"/>
              </a:rPr>
              <a:t>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때문에 번민하며</a:t>
            </a:r>
            <a:r>
              <a:rPr lang="en-US" altLang="ko-KR" sz="1700" b="1" dirty="0">
                <a:solidFill>
                  <a:schemeClr val="bg2"/>
                </a:solidFill>
                <a:latin typeface="+mj-ea"/>
              </a:rPr>
              <a:t> </a:t>
            </a:r>
            <a:r>
              <a:rPr lang="ko-KR" altLang="en-US" sz="1700" b="1" dirty="0">
                <a:solidFill>
                  <a:schemeClr val="bg2"/>
                </a:solidFill>
                <a:latin typeface="+mj-ea"/>
              </a:rPr>
              <a:t>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네 집단의 박사들을 소환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.</a:t>
            </a:r>
          </a:p>
          <a:p>
            <a:pPr marL="0" indent="0">
              <a:buNone/>
            </a:pPr>
            <a:endParaRPr lang="en-US" altLang="ko-KR" sz="1700" b="1" dirty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1700" b="1" dirty="0" smtClean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1700" b="1" dirty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1700" b="1" dirty="0" smtClean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1700" b="1" dirty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1700" b="1" dirty="0" smtClean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1700" b="1" dirty="0" smtClean="0">
              <a:solidFill>
                <a:schemeClr val="bg2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1700" b="1" dirty="0">
                <a:solidFill>
                  <a:schemeClr val="bg2"/>
                </a:solidFill>
                <a:latin typeface="+mj-ea"/>
              </a:rPr>
              <a:t> 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그러나 실패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 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후 </a:t>
            </a:r>
            <a:r>
              <a:rPr lang="en-US" altLang="ko-KR" sz="1700" b="1" u="sng" dirty="0">
                <a:solidFill>
                  <a:schemeClr val="bg2"/>
                </a:solidFill>
                <a:latin typeface="+mj-ea"/>
              </a:rPr>
              <a:t>＂</a:t>
            </a:r>
            <a:r>
              <a:rPr lang="ko-KR" altLang="en-US" sz="1700" b="1" u="sng" dirty="0">
                <a:solidFill>
                  <a:schemeClr val="bg2"/>
                </a:solidFill>
                <a:latin typeface="+mj-ea"/>
              </a:rPr>
              <a:t>모든 박사의 어른</a:t>
            </a:r>
            <a:r>
              <a:rPr lang="en-US" altLang="ko-KR" sz="1700" b="1" u="sng" dirty="0">
                <a:solidFill>
                  <a:schemeClr val="bg2"/>
                </a:solidFill>
                <a:latin typeface="+mj-ea"/>
              </a:rPr>
              <a:t>”(</a:t>
            </a:r>
            <a:r>
              <a:rPr lang="en-US" altLang="ko-KR" sz="1700" b="1" dirty="0">
                <a:solidFill>
                  <a:schemeClr val="bg2"/>
                </a:solidFill>
                <a:latin typeface="+mj-ea"/>
              </a:rPr>
              <a:t>2:48) </a:t>
            </a:r>
            <a:r>
              <a:rPr lang="ko-KR" altLang="en-US" sz="1700" b="1" dirty="0" err="1" smtClean="0">
                <a:solidFill>
                  <a:schemeClr val="bg2"/>
                </a:solidFill>
                <a:latin typeface="+mj-ea"/>
              </a:rPr>
              <a:t>다니엘을</a:t>
            </a:r>
            <a:r>
              <a:rPr lang="ko-KR" altLang="en-US" sz="1700" b="1" dirty="0" smtClean="0">
                <a:solidFill>
                  <a:schemeClr val="bg2"/>
                </a:solidFill>
                <a:latin typeface="+mj-ea"/>
              </a:rPr>
              <a:t> 소환하게 된다</a:t>
            </a:r>
            <a:r>
              <a:rPr lang="en-US" altLang="ko-KR" sz="1700" b="1" dirty="0" smtClean="0">
                <a:solidFill>
                  <a:schemeClr val="bg2"/>
                </a:solidFill>
                <a:latin typeface="+mj-ea"/>
              </a:rPr>
              <a:t>.</a:t>
            </a:r>
          </a:p>
        </p:txBody>
      </p:sp>
      <p:sp>
        <p:nvSpPr>
          <p:cNvPr id="12" name="Text Box 42"/>
          <p:cNvSpPr txBox="1">
            <a:spLocks noChangeArrowheads="1"/>
          </p:cNvSpPr>
          <p:nvPr/>
        </p:nvSpPr>
        <p:spPr bwMode="auto">
          <a:xfrm>
            <a:off x="1316210" y="308106"/>
            <a:ext cx="1911472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ko-KR" altLang="en-US" sz="4500" b="1" dirty="0" smtClean="0">
                <a:cs typeface="Arial" panose="020B0604020202020204" pitchFamily="34" charset="0"/>
              </a:rPr>
              <a:t>주석</a:t>
            </a:r>
            <a:endParaRPr lang="en-GB" altLang="en-US" sz="4500" b="1" dirty="0">
              <a:cs typeface="Arial" panose="020B0604020202020204" pitchFamily="34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1638329" y="3933056"/>
            <a:ext cx="6714091" cy="1980220"/>
          </a:xfrm>
          <a:prstGeom prst="rect">
            <a:avLst/>
          </a:prstGeom>
          <a:ln w="57150">
            <a:solidFill>
              <a:schemeClr val="tx2"/>
            </a:solidFill>
            <a:headEnd/>
            <a:tailEnd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ko-KR" sz="1500" dirty="0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1) </a:t>
            </a:r>
            <a:r>
              <a:rPr lang="ko-KR" altLang="en-US" sz="1500" dirty="0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박수</a:t>
            </a:r>
            <a:r>
              <a:rPr lang="en-US" altLang="ko-KR" sz="1400" dirty="0" smtClean="0">
                <a:ln w="0"/>
                <a:solidFill>
                  <a:srgbClr val="FF008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ko-KR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– </a:t>
            </a:r>
            <a:r>
              <a:rPr lang="ko-KR" altLang="en-US" sz="1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바벨론의</a:t>
            </a:r>
            <a:r>
              <a:rPr lang="ko-KR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전형적인 지혜자 집단</a:t>
            </a:r>
            <a:r>
              <a:rPr lang="en-US" altLang="ko-KR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 </a:t>
            </a:r>
            <a:r>
              <a:rPr lang="ko-KR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신전과 관련되어 일하는 제사장이 아니라</a:t>
            </a:r>
            <a:r>
              <a:rPr lang="en-US" altLang="ko-KR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pPr algn="ctr" eaLnBrk="1" hangingPunct="1"/>
            <a:r>
              <a:rPr lang="ko-KR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신에게 조언을 구하여 꿈을 풀이하는 자들</a:t>
            </a:r>
            <a:r>
              <a:rPr lang="en-US" altLang="ko-KR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ctr" eaLnBrk="1" hangingPunct="1"/>
            <a:endParaRPr lang="en-US" altLang="ko-K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1" hangingPunct="1"/>
            <a:r>
              <a:rPr lang="en-US" altLang="ko-KR" sz="1400" dirty="0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2)</a:t>
            </a:r>
            <a:r>
              <a:rPr lang="en-US" altLang="ko-KR" sz="1400" dirty="0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ko-KR" altLang="en-US" sz="1400" dirty="0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술객 </a:t>
            </a:r>
            <a:r>
              <a:rPr lang="en-US" altLang="ko-KR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– </a:t>
            </a:r>
            <a:r>
              <a:rPr lang="ko-KR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주문이나 마법을 통해 악귀를 내쫓는 일에 종사하는 전문가</a:t>
            </a:r>
            <a:r>
              <a:rPr lang="en-US" altLang="ko-KR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ctr" eaLnBrk="1" hangingPunct="1"/>
            <a:endParaRPr lang="en-US" altLang="ko-KR" sz="1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1" hangingPunct="1"/>
            <a:r>
              <a:rPr lang="en-US" altLang="ko-KR" sz="1400" dirty="0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3) </a:t>
            </a:r>
            <a:r>
              <a:rPr lang="ko-KR" altLang="en-US" sz="1400" dirty="0" err="1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점장이</a:t>
            </a:r>
            <a:r>
              <a:rPr lang="ko-KR" altLang="en-US" sz="1400" dirty="0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ko-K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– </a:t>
            </a:r>
            <a:r>
              <a:rPr lang="ko-KR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무당</a:t>
            </a:r>
            <a:r>
              <a:rPr lang="en-US" altLang="ko-KR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ko-KR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어떤 상황이 도래했을 때에 신을 달래기 위해 주술적인 행위를 동원하여</a:t>
            </a:r>
            <a:endParaRPr lang="en-US" altLang="ko-K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1" hangingPunct="1"/>
            <a:r>
              <a:rPr lang="ko-KR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마술을 걸어 기도하는 무당을 일컬음</a:t>
            </a:r>
            <a:r>
              <a:rPr lang="en-US" altLang="ko-KR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ctr" eaLnBrk="1" hangingPunct="1"/>
            <a:endParaRPr lang="en-US" altLang="ko-KR" sz="1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1" hangingPunct="1"/>
            <a:r>
              <a:rPr lang="en-US" altLang="ko-KR" sz="1400" dirty="0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4) </a:t>
            </a:r>
            <a:r>
              <a:rPr lang="ko-KR" altLang="en-US" sz="1400" dirty="0" err="1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갈대아</a:t>
            </a:r>
            <a:r>
              <a:rPr lang="ko-KR" altLang="en-US" sz="1400" dirty="0" smtClean="0">
                <a:ln w="0"/>
                <a:solidFill>
                  <a:srgbClr val="FF0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술사 </a:t>
            </a:r>
            <a:r>
              <a:rPr lang="en-US" altLang="ko-K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– </a:t>
            </a:r>
            <a:r>
              <a:rPr lang="ko-KR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신전에서 일하는 제사장을 도와 천체의 변화를 통해 앞으로 일어날 일을</a:t>
            </a:r>
            <a:endParaRPr lang="en-US" altLang="ko-KR" sz="1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1" hangingPunct="1"/>
            <a:r>
              <a:rPr lang="ko-KR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예견하고 주문을 통해 악귀를 물리치는 일을 하는 마술적 전문가</a:t>
            </a:r>
            <a:r>
              <a:rPr lang="en-US" altLang="ko-KR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GB" altLang="en-US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93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4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5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6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7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5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38"/>
          <a:stretch>
            <a:fillRect/>
          </a:stretch>
        </p:blipFill>
        <p:spPr bwMode="auto">
          <a:xfrm>
            <a:off x="0" y="0"/>
            <a:ext cx="1943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Text Box 60"/>
          <p:cNvSpPr txBox="1">
            <a:spLocks noChangeArrowheads="1"/>
          </p:cNvSpPr>
          <p:nvPr/>
        </p:nvSpPr>
        <p:spPr bwMode="auto">
          <a:xfrm>
            <a:off x="6705600" y="166688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dirty="0" smtClean="0">
                <a:solidFill>
                  <a:srgbClr val="F2FDF7"/>
                </a:solidFill>
              </a:rPr>
              <a:t>01</a:t>
            </a:r>
            <a:endParaRPr lang="en-US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78" y="1289056"/>
            <a:ext cx="4428542" cy="5221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6" name="Text Box 33"/>
          <p:cNvSpPr txBox="1">
            <a:spLocks noChangeArrowheads="1"/>
          </p:cNvSpPr>
          <p:nvPr/>
        </p:nvSpPr>
        <p:spPr bwMode="auto">
          <a:xfrm>
            <a:off x="4908668" y="2441923"/>
            <a:ext cx="39244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dirty="0"/>
              <a:t>(</a:t>
            </a:r>
            <a:r>
              <a:rPr lang="ko-KR" altLang="en-US" dirty="0" smtClean="0"/>
              <a:t>단 </a:t>
            </a:r>
            <a:r>
              <a:rPr lang="en-US" altLang="ko-KR" dirty="0" smtClean="0"/>
              <a:t>4:10) </a:t>
            </a:r>
            <a:r>
              <a:rPr lang="ko-KR" altLang="en-US" dirty="0" smtClean="0"/>
              <a:t>땅의 중앙에 한 나무가 있는데 높이가 높더니</a:t>
            </a:r>
            <a:endParaRPr lang="en-US" altLang="en-US" dirty="0"/>
          </a:p>
        </p:txBody>
      </p:sp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4843111" y="3769786"/>
            <a:ext cx="39244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dirty="0"/>
              <a:t>(</a:t>
            </a:r>
            <a:r>
              <a:rPr lang="ko-KR" altLang="en-US" dirty="0" smtClean="0"/>
              <a:t>단 </a:t>
            </a:r>
            <a:r>
              <a:rPr lang="en-US" altLang="ko-KR" dirty="0" smtClean="0"/>
              <a:t>4:11) </a:t>
            </a:r>
            <a:r>
              <a:rPr lang="ko-KR" altLang="en-US" dirty="0" smtClean="0"/>
              <a:t>나무가 자라 견고해지고 높이는 하늘에 닿았으니</a:t>
            </a:r>
            <a:endParaRPr lang="en-US" altLang="en-US" dirty="0"/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4229404" y="5046252"/>
            <a:ext cx="428447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dirty="0"/>
              <a:t>(</a:t>
            </a:r>
            <a:r>
              <a:rPr lang="ko-KR" altLang="en-US" dirty="0" smtClean="0"/>
              <a:t>단 </a:t>
            </a:r>
            <a:r>
              <a:rPr lang="en-US" altLang="ko-KR" dirty="0" smtClean="0"/>
              <a:t>4:12) </a:t>
            </a:r>
            <a:r>
              <a:rPr lang="ko-KR" altLang="en-US" dirty="0" smtClean="0"/>
              <a:t>잎사귀는 아름답고 열매는 많아서 만민의 먹을 것이 될 만하고 들짐승이 그 그늘에 있으며 공중의 나는 새는 그 가지에서 먹을 것을 얻었더라</a:t>
            </a:r>
            <a:endParaRPr lang="en-US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10" y="5357738"/>
            <a:ext cx="456000" cy="577355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577" y="4629199"/>
            <a:ext cx="589593" cy="49710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73" y="2818357"/>
            <a:ext cx="489967" cy="53979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18631">
            <a:off x="1790054" y="4354618"/>
            <a:ext cx="957640" cy="70261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24" y="1396760"/>
            <a:ext cx="1531190" cy="8664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5655" y="3115129"/>
            <a:ext cx="733169" cy="57096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111" y="2110712"/>
            <a:ext cx="604769" cy="525091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1553">
            <a:off x="3210582" y="4434671"/>
            <a:ext cx="978756" cy="9787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0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Rectangle 37"/>
          <p:cNvSpPr>
            <a:spLocks noChangeArrowheads="1"/>
          </p:cNvSpPr>
          <p:nvPr/>
        </p:nvSpPr>
        <p:spPr bwMode="auto">
          <a:xfrm>
            <a:off x="5490103" y="3362511"/>
            <a:ext cx="314119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b="1" dirty="0" smtClean="0"/>
              <a:t>(</a:t>
            </a:r>
            <a:r>
              <a:rPr lang="ko-KR" altLang="en-US" b="1" dirty="0" smtClean="0"/>
              <a:t>단</a:t>
            </a:r>
            <a:r>
              <a:rPr lang="en-US" altLang="ko-KR" b="1" dirty="0" smtClean="0"/>
              <a:t>4:15) </a:t>
            </a:r>
            <a:r>
              <a:rPr lang="ko-KR" altLang="en-US" b="1" dirty="0" smtClean="0"/>
              <a:t>나무를 베고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가지를 자르고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잎사귀를 떨고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열매를 헤치고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짐승을 다 떠나게 하고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새들을 쫓아라</a:t>
            </a:r>
            <a:endParaRPr lang="en-US" altLang="en-US" dirty="0"/>
          </a:p>
        </p:txBody>
      </p:sp>
      <p:sp>
        <p:nvSpPr>
          <p:cNvPr id="9225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dirty="0">
                <a:solidFill>
                  <a:srgbClr val="F2FDF7"/>
                </a:solidFill>
              </a:rPr>
              <a:t>03</a:t>
            </a:r>
            <a:endParaRPr lang="en-US" altLang="en-US" dirty="0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78" y="1289056"/>
            <a:ext cx="4428542" cy="5221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111" y="2110712"/>
            <a:ext cx="604769" cy="525091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24" y="1396760"/>
            <a:ext cx="1531190" cy="866403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73" y="2818357"/>
            <a:ext cx="489967" cy="539794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073" y="2897348"/>
            <a:ext cx="733169" cy="57096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577" y="4629199"/>
            <a:ext cx="589593" cy="497108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18631">
            <a:off x="1790054" y="4354618"/>
            <a:ext cx="957640" cy="702616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1553">
            <a:off x="3210582" y="4434671"/>
            <a:ext cx="978756" cy="978756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10" y="5357738"/>
            <a:ext cx="456000" cy="577355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6129" y="1266775"/>
            <a:ext cx="2155809" cy="2155809"/>
          </a:xfrm>
          <a:prstGeom prst="rect">
            <a:avLst/>
          </a:prstGeom>
        </p:spPr>
      </p:pic>
      <p:sp>
        <p:nvSpPr>
          <p:cNvPr id="20" name="Rectangle 37"/>
          <p:cNvSpPr>
            <a:spLocks noChangeArrowheads="1"/>
          </p:cNvSpPr>
          <p:nvPr/>
        </p:nvSpPr>
        <p:spPr bwMode="auto">
          <a:xfrm>
            <a:off x="5650881" y="1185231"/>
            <a:ext cx="3033572" cy="369332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  <a:effectLst>
            <a:softEdge rad="76200"/>
          </a:effectLst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(</a:t>
            </a:r>
            <a:r>
              <a:rPr lang="ko-KR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단</a:t>
            </a:r>
            <a:r>
              <a:rPr lang="en-US" altLang="ko-K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4:14) </a:t>
            </a:r>
            <a:r>
              <a:rPr lang="ko-KR" altLang="en-US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순찰자</a:t>
            </a:r>
            <a:r>
              <a:rPr lang="en-US" altLang="ko-K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, </a:t>
            </a:r>
            <a:r>
              <a:rPr lang="ko-KR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거룩한 자</a:t>
            </a:r>
            <a:endParaRPr lang="en-US" alt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1" name="Rectangle 37"/>
          <p:cNvSpPr>
            <a:spLocks noChangeArrowheads="1"/>
          </p:cNvSpPr>
          <p:nvPr/>
        </p:nvSpPr>
        <p:spPr bwMode="auto">
          <a:xfrm>
            <a:off x="5490102" y="4575041"/>
            <a:ext cx="31411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b="1" dirty="0" smtClean="0"/>
              <a:t>(</a:t>
            </a:r>
            <a:r>
              <a:rPr lang="ko-KR" altLang="en-US" b="1" dirty="0" smtClean="0"/>
              <a:t>단</a:t>
            </a:r>
            <a:r>
              <a:rPr lang="en-US" altLang="ko-KR" b="1" dirty="0" smtClean="0"/>
              <a:t>4:16) </a:t>
            </a:r>
            <a:r>
              <a:rPr lang="ko-KR" altLang="en-US" b="1" dirty="0" smtClean="0"/>
              <a:t>그루터기를 땅에 남겨 쇠와 </a:t>
            </a:r>
            <a:r>
              <a:rPr lang="ko-KR" altLang="en-US" b="1" dirty="0" err="1" smtClean="0"/>
              <a:t>놋줄로</a:t>
            </a:r>
            <a:r>
              <a:rPr lang="ko-KR" altLang="en-US" b="1" dirty="0" smtClean="0"/>
              <a:t> 동여라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9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60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61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0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62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28" r="6224"/>
          <a:stretch>
            <a:fillRect/>
          </a:stretch>
        </p:blipFill>
        <p:spPr bwMode="auto">
          <a:xfrm>
            <a:off x="0" y="0"/>
            <a:ext cx="11430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3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 r="8714"/>
          <a:stretch>
            <a:fillRect/>
          </a:stretch>
        </p:blipFill>
        <p:spPr bwMode="auto">
          <a:xfrm>
            <a:off x="0" y="0"/>
            <a:ext cx="8382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66"/>
          <p:cNvSpPr txBox="1">
            <a:spLocks noChangeArrowheads="1"/>
          </p:cNvSpPr>
          <p:nvPr/>
        </p:nvSpPr>
        <p:spPr bwMode="auto">
          <a:xfrm>
            <a:off x="7162800" y="166688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dirty="0">
                <a:solidFill>
                  <a:srgbClr val="F2FDF7"/>
                </a:solidFill>
              </a:rPr>
              <a:t>04</a:t>
            </a:r>
            <a:endParaRPr lang="en-US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948" y="1803694"/>
            <a:ext cx="6408204" cy="4186693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273" y="3688373"/>
            <a:ext cx="1824794" cy="1368596"/>
          </a:xfrm>
          <a:prstGeom prst="rect">
            <a:avLst/>
          </a:prstGeom>
        </p:spPr>
      </p:pic>
      <p:sp>
        <p:nvSpPr>
          <p:cNvPr id="11274" name="Rectangle 45"/>
          <p:cNvSpPr>
            <a:spLocks noChangeArrowheads="1"/>
          </p:cNvSpPr>
          <p:nvPr/>
        </p:nvSpPr>
        <p:spPr bwMode="auto">
          <a:xfrm>
            <a:off x="4847294" y="3681028"/>
            <a:ext cx="1811611" cy="1015663"/>
          </a:xfrm>
          <a:prstGeom prst="rect">
            <a:avLst/>
          </a:prstGeom>
          <a:solidFill>
            <a:srgbClr val="F2FDF7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ko-KR" altLang="en-US" sz="6000" b="1" dirty="0" err="1" smtClean="0">
                <a:solidFill>
                  <a:srgbClr val="6D5F2B"/>
                </a:solidFill>
              </a:rPr>
              <a:t>놋줄</a:t>
            </a:r>
            <a:endParaRPr lang="en-US" altLang="en-US" sz="6000" dirty="0">
              <a:solidFill>
                <a:srgbClr val="6D5F2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4C4C4C"/>
      </a:dk1>
      <a:lt1>
        <a:srgbClr val="CCCCCC"/>
      </a:lt1>
      <a:dk2>
        <a:srgbClr val="FF0080"/>
      </a:dk2>
      <a:lt2>
        <a:srgbClr val="666666"/>
      </a:lt2>
      <a:accent1>
        <a:srgbClr val="333333"/>
      </a:accent1>
      <a:accent2>
        <a:srgbClr val="66CCFF"/>
      </a:accent2>
      <a:accent3>
        <a:srgbClr val="E2E2E2"/>
      </a:accent3>
      <a:accent4>
        <a:srgbClr val="404040"/>
      </a:accent4>
      <a:accent5>
        <a:srgbClr val="ADADAD"/>
      </a:accent5>
      <a:accent6>
        <a:srgbClr val="5CB9E7"/>
      </a:accent6>
      <a:hlink>
        <a:srgbClr val="FF0080"/>
      </a:hlink>
      <a:folHlink>
        <a:srgbClr val="6666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3053</TotalTime>
  <Words>463</Words>
  <Application>Microsoft Office PowerPoint</Application>
  <PresentationFormat>화면 슬라이드 쇼(4:3)</PresentationFormat>
  <Paragraphs>76</Paragraphs>
  <Slides>7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Presentation Magazine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Coloured slides template background</dc:title>
  <dc:creator>Presentation Magazine</dc:creator>
  <cp:lastModifiedBy>김재왕</cp:lastModifiedBy>
  <cp:revision>148</cp:revision>
  <dcterms:modified xsi:type="dcterms:W3CDTF">2016-10-07T11:48:34Z</dcterms:modified>
</cp:coreProperties>
</file>