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handoutMasterIdLst>
    <p:handoutMasterId r:id="rId29"/>
  </p:handoutMasterIdLst>
  <p:sldIdLst>
    <p:sldId id="256" r:id="rId3"/>
    <p:sldId id="274" r:id="rId4"/>
    <p:sldId id="257" r:id="rId5"/>
    <p:sldId id="278" r:id="rId6"/>
    <p:sldId id="293" r:id="rId7"/>
    <p:sldId id="324" r:id="rId8"/>
    <p:sldId id="294" r:id="rId9"/>
    <p:sldId id="295" r:id="rId10"/>
    <p:sldId id="325" r:id="rId11"/>
    <p:sldId id="326" r:id="rId12"/>
    <p:sldId id="327" r:id="rId13"/>
    <p:sldId id="330" r:id="rId14"/>
    <p:sldId id="329" r:id="rId15"/>
    <p:sldId id="332" r:id="rId16"/>
    <p:sldId id="310" r:id="rId17"/>
    <p:sldId id="337" r:id="rId18"/>
    <p:sldId id="313" r:id="rId19"/>
    <p:sldId id="314" r:id="rId20"/>
    <p:sldId id="338" r:id="rId21"/>
    <p:sldId id="315" r:id="rId22"/>
    <p:sldId id="305" r:id="rId23"/>
    <p:sldId id="322" r:id="rId24"/>
    <p:sldId id="306" r:id="rId25"/>
    <p:sldId id="298" r:id="rId26"/>
    <p:sldId id="307" r:id="rId27"/>
    <p:sldId id="30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9" autoAdjust="0"/>
    <p:restoredTop sz="94660"/>
  </p:normalViewPr>
  <p:slideViewPr>
    <p:cSldViewPr snapToGrid="0">
      <p:cViewPr>
        <p:scale>
          <a:sx n="68" d="100"/>
          <a:sy n="68" d="100"/>
        </p:scale>
        <p:origin x="-780" y="-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7E74B-FF65-4C54-8783-63EF4709AA13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50473-B810-4FC6-A27F-23EDAD356DB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6189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1315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578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7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6539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48094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4893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76740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6066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98371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9468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776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3731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25909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41423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73232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9015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55985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16037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35494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2844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857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9479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7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89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9939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1896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1061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694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AFEAA-F5E8-4E82-AB6C-31921A0183DD}" type="datetimeFigureOut">
              <a:rPr lang="ko-KR" altLang="en-US" smtClean="0"/>
              <a:t>2017-12-11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4FCA8C-C8E2-4E7A-A3E5-854E6C9CE9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4802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frm=1&amp;source=images&amp;cd=&amp;cad=rja&amp;uact=8&amp;ved=0ahUKEwiV5Yq_hOnXAhUKopQKHRfMBssQjRwIBw&amp;url=http://www.simoneventurini.com/en/the-composition-of-the-historical-books-from-judges-to-2-kings/&amp;psig=AOvVaw3FzSIDXirNlHhQjGLwP6mm&amp;ust=1512225241336986" TargetMode="Externa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esrc=s&amp;frm=1&amp;source=images&amp;cd=&amp;cad=rja&amp;uact=8&amp;ved=0ahUKEwjI2fSsg-7XAhXJE7wKHZlDBQ0QjRwIBw&amp;url=http://175.117.144.167/_bbxe/index.php?mid%3Dbs_pds%26page%3D2%26document_srl%3D190699%26sort_index%3Dreaded_count%26order_type%3Dasc&amp;psig=AOvVaw0AgHI4gCGJb-nVQGTNfiW1&amp;ust=1512396807984352" TargetMode="Externa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CB2D5721-636E-4327-BCEC-6B5933FEC5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0175" y="903980"/>
            <a:ext cx="7766936" cy="1165452"/>
          </a:xfrm>
        </p:spPr>
        <p:txBody>
          <a:bodyPr/>
          <a:lstStyle/>
          <a:p>
            <a:pPr algn="ctr"/>
            <a:r>
              <a:rPr lang="ko-KR" altLang="en-US" sz="50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 명 기</a:t>
            </a:r>
            <a:endParaRPr lang="ko-KR" altLang="en-US" sz="5000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="" xmlns:a16="http://schemas.microsoft.com/office/drawing/2014/main" id="{54238851-3D2D-4EF3-8A7D-3EFC391DF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7277" y="4756686"/>
            <a:ext cx="7766936" cy="1096899"/>
          </a:xfrm>
        </p:spPr>
        <p:txBody>
          <a:bodyPr>
            <a:normAutofit/>
          </a:bodyPr>
          <a:lstStyle/>
          <a:p>
            <a:r>
              <a:rPr lang="ko-KR" altLang="en-US" sz="25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오경문헌 연구 세미나</a:t>
            </a:r>
            <a:endParaRPr lang="en-US" altLang="ko-KR" sz="2500" b="1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r>
              <a:rPr lang="en-US" altLang="ko-KR" sz="25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4152012 </a:t>
            </a:r>
            <a:r>
              <a:rPr lang="ko-KR" altLang="en-US" sz="25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김영선</a:t>
            </a:r>
            <a:endParaRPr lang="ko-KR" altLang="en-US" sz="25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5968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F6AE254-E1A0-427E-8140-D278933CE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160" y="245350"/>
            <a:ext cx="3509591" cy="770021"/>
          </a:xfrm>
        </p:spPr>
        <p:txBody>
          <a:bodyPr/>
          <a:lstStyle/>
          <a:p>
            <a:r>
              <a:rPr lang="en-US" altLang="ko-KR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</a:t>
            </a:r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구조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650440" y="1084825"/>
            <a:ext cx="8596668" cy="5396657"/>
          </a:xfrm>
        </p:spPr>
        <p:txBody>
          <a:bodyPr/>
          <a:lstStyle/>
          <a:p>
            <a:pPr marL="0" indent="0">
              <a:buNone/>
            </a:pPr>
            <a:r>
              <a:rPr lang="en-US" altLang="ko-KR" sz="2500" b="1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</a:t>
            </a:r>
            <a:r>
              <a:rPr lang="en-US" altLang="ko-KR" sz="25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-1. </a:t>
            </a:r>
            <a:r>
              <a:rPr lang="ko-KR" altLang="en-US" sz="25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조약 형식에 의한 신명기 구조</a:t>
            </a:r>
            <a:endParaRPr lang="en-US" altLang="ko-KR" sz="2500" b="1" dirty="0" smtClean="0">
              <a:solidFill>
                <a:srgbClr val="7030A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많은 구약 학자들은 히타이트의 종주권 조약의 형태가 언약에 관한 구약 이해의 바탕에 깔려 있다고 동의하며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신명기에서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그 유사점을 발견함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하나님께서는 종주국이 속국에게 하듯이 이스라엘과 언약을 맺으심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“ </a:t>
            </a:r>
            <a:r>
              <a:rPr lang="ko-KR" altLang="en-US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 전체 구조에서 모세 시대의 종주권 조약들의 고전적인 법적 형식을 보여</a:t>
            </a:r>
            <a:endParaRPr lang="en-US" altLang="ko-KR" dirty="0" smtClean="0">
              <a:solidFill>
                <a:srgbClr val="FF000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</a:t>
            </a:r>
            <a:r>
              <a:rPr lang="ko-KR" altLang="en-US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주는 언약 갱신 문서이다</a:t>
            </a: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” – </a:t>
            </a:r>
            <a:r>
              <a:rPr lang="ko-KR" altLang="en-US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클라인</a:t>
            </a:r>
            <a:r>
              <a:rPr lang="ko-KR" altLang="en-US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 Meredith G. Kline)</a:t>
            </a:r>
          </a:p>
          <a:p>
            <a:pPr marL="0" indent="0">
              <a:buNone/>
            </a:pPr>
            <a:endParaRPr lang="en-US" altLang="ko-KR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398650"/>
              </p:ext>
            </p:extLst>
          </p:nvPr>
        </p:nvGraphicFramePr>
        <p:xfrm>
          <a:off x="700741" y="3731807"/>
          <a:ext cx="9088717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3670051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함무라비법전</a:t>
                      </a:r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(1750 B.C)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신명기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히타히트</a:t>
                      </a:r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조약</a:t>
                      </a:r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(1500-1200 B.C)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역사적 서언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 </a:t>
                      </a:r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1-3</a:t>
                      </a:r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장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역사적 서언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법  들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4-26</a:t>
                      </a:r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장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조약 규정</a:t>
                      </a:r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요구</a:t>
                      </a:r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)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문서 조항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27:3</a:t>
                      </a:r>
                      <a:r>
                        <a:rPr lang="en-US" altLang="ko-KR" baseline="0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;                                 31:9-13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문서 조항</a:t>
                      </a:r>
                      <a:endParaRPr lang="en-US" altLang="ko-KR" dirty="0" smtClean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신들의 조약 증인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축복들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28:1-14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저주</a:t>
                      </a:r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)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저주들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28:15-68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축복</a:t>
                      </a:r>
                      <a:r>
                        <a:rPr lang="en-US" altLang="ko-KR" dirty="0" smtClean="0"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)</a:t>
                      </a:r>
                      <a:endParaRPr lang="ko-KR" altLang="en-US" dirty="0"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7255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F6AE254-E1A0-427E-8140-D278933CE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689" y="312584"/>
            <a:ext cx="8596668" cy="770021"/>
          </a:xfrm>
        </p:spPr>
        <p:txBody>
          <a:bodyPr/>
          <a:lstStyle/>
          <a:p>
            <a:r>
              <a:rPr lang="en-US" altLang="ko-KR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</a:t>
            </a:r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구조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59982" y="1070757"/>
            <a:ext cx="10542480" cy="5396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500" b="1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</a:t>
            </a:r>
            <a:r>
              <a:rPr lang="en-US" altLang="ko-KR" sz="25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-2. </a:t>
            </a:r>
            <a:r>
              <a:rPr lang="ko-KR" altLang="en-US" sz="25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내용에 의한 신명기 구조</a:t>
            </a:r>
            <a:endParaRPr lang="en-US" altLang="ko-KR" sz="2500" b="1" dirty="0" smtClean="0">
              <a:solidFill>
                <a:srgbClr val="7030A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b="1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1) </a:t>
            </a:r>
            <a:r>
              <a:rPr lang="ko-KR" altLang="en-US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이스라엘 백성의 역사를 재 해석하는 이야기 </a:t>
            </a:r>
            <a:r>
              <a:rPr lang="en-US" altLang="ko-KR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 </a:t>
            </a:r>
            <a:r>
              <a:rPr lang="ko-KR" altLang="en-US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1-11 , 27-34</a:t>
            </a:r>
            <a:r>
              <a:rPr lang="ko-KR" altLang="en-US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장</a:t>
            </a:r>
            <a:r>
              <a:rPr lang="en-US" altLang="ko-KR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)</a:t>
            </a:r>
          </a:p>
          <a:p>
            <a:pPr marL="0" indent="0">
              <a:buNone/>
            </a:pPr>
            <a:r>
              <a:rPr lang="ko-KR" altLang="en-US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</a:t>
            </a:r>
            <a:r>
              <a:rPr lang="en-US" altLang="ko-KR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이스라엘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백성들을 향해 호소하는 모세의 연설</a:t>
            </a:r>
            <a:endParaRPr lang="en-US" altLang="ko-KR" sz="2200" dirty="0" smtClean="0">
              <a:solidFill>
                <a:srgbClr val="0070C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2) </a:t>
            </a:r>
            <a:r>
              <a:rPr lang="ko-KR" altLang="en-US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이스라엘 백성으로 산다는 것이 어떤 삶을 의미하는지를 가르치는 법령집</a:t>
            </a:r>
            <a:r>
              <a:rPr lang="en-US" altLang="ko-KR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12-26</a:t>
            </a:r>
            <a:r>
              <a:rPr lang="ko-KR" altLang="en-US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장</a:t>
            </a:r>
            <a:r>
              <a:rPr lang="en-US" altLang="ko-KR" sz="22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-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요단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강을 건너 가나안에 들어간 후 그 곳에서 지켜야 할 몸가짐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마음가짐에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대한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법적인 가르침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en-US" altLang="ko-KR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6929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F6AE254-E1A0-427E-8140-D278933CE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689" y="143772"/>
            <a:ext cx="8596668" cy="770021"/>
          </a:xfrm>
        </p:spPr>
        <p:txBody>
          <a:bodyPr/>
          <a:lstStyle/>
          <a:p>
            <a:r>
              <a:rPr lang="en-US" altLang="ko-KR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</a:t>
            </a:r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구조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556930" y="901945"/>
            <a:ext cx="8596668" cy="58505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5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4-3. </a:t>
            </a:r>
            <a:r>
              <a:rPr lang="ko-KR" altLang="en-US" sz="25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모세의 연설에 의한 신명기 구조</a:t>
            </a:r>
            <a:endParaRPr lang="en-US" altLang="ko-KR" sz="2000" dirty="0" smtClean="0">
              <a:solidFill>
                <a:srgbClr val="FF000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1)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신명기에는 문학 형식상 모세의 연설이 모두 세 번 반복되어 있음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제목을 중심으로 살펴보면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: </a:t>
            </a:r>
            <a:r>
              <a:rPr lang="en-US" altLang="ko-KR" sz="20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“</a:t>
            </a:r>
            <a:r>
              <a:rPr lang="ko-KR" altLang="en-US" sz="20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이것은 </a:t>
            </a:r>
            <a:r>
              <a:rPr lang="en-US" altLang="ko-KR" sz="20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…</a:t>
            </a:r>
            <a:r>
              <a:rPr lang="ko-KR" altLang="en-US" sz="20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이다</a:t>
            </a:r>
            <a:r>
              <a:rPr lang="en-US" altLang="ko-KR" sz="20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”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의 형식을 띰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: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첫 번째 연설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이것은 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…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선포한 </a:t>
            </a:r>
            <a:r>
              <a:rPr lang="ko-KR" altLang="en-US" sz="17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말씀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이다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.(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1:1)</a:t>
            </a:r>
          </a:p>
          <a:p>
            <a:pPr marL="0" indent="0">
              <a:buNone/>
            </a:pP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: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두 번째 연설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이것은 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…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  <a:r>
              <a:rPr lang="ko-KR" altLang="en-US" sz="17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율법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이다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.(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4:44)</a:t>
            </a:r>
          </a:p>
          <a:p>
            <a:pPr marL="0" indent="0">
              <a:buNone/>
            </a:pP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: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세 번째 연설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이것은 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…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  <a:r>
              <a:rPr lang="ko-KR" altLang="en-US" sz="17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언약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의 말씀이다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.(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29:1)</a:t>
            </a: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즉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 말씀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율법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토라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),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언약이라는 제목이 붙은 세 개의 연설로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되어있다고 볼 수 있음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2)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세 개의 연설은 각각 서론과 머리말로 시작해서 본론에 해당되는 모세의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연설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말씀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 이어지는 형식을 띠고 있음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en-US" altLang="ko-KR" sz="20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: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서론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모세의 말씀을 소개하는 기능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: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본론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모세의 연설은 글의 형식에서 회고와 권고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권고와 경고를 반복함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 defTabSz="914400">
              <a:lnSpc>
                <a:spcPct val="90000"/>
              </a:lnSpc>
              <a:buClrTx/>
              <a:buSzTx/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3)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후기에 해당되는 단락은 복합적임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2000" dirty="0">
              <a:solidFill>
                <a:prstClr val="black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 defTabSz="914400">
              <a:lnSpc>
                <a:spcPct val="90000"/>
              </a:lnSpc>
              <a:buClrTx/>
              <a:buSzTx/>
              <a:buNone/>
            </a:pP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: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여호수아를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후계자로 임명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모세의 노래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모세의 죽음보도</a:t>
            </a:r>
            <a:endParaRPr lang="en-US" altLang="ko-KR" sz="2000" dirty="0">
              <a:solidFill>
                <a:prstClr val="black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20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20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0229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F6AE254-E1A0-427E-8140-D278933CE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689" y="312584"/>
            <a:ext cx="8596668" cy="770021"/>
          </a:xfrm>
        </p:spPr>
        <p:txBody>
          <a:bodyPr/>
          <a:lstStyle/>
          <a:p>
            <a:r>
              <a:rPr lang="en-US" altLang="ko-KR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</a:t>
            </a:r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구조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542863" y="1084825"/>
            <a:ext cx="8596668" cy="5396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5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4-3. </a:t>
            </a:r>
            <a:r>
              <a:rPr lang="ko-KR" altLang="en-US" sz="25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모세의 연설에 의한 신명기 구조</a:t>
            </a:r>
            <a:endParaRPr lang="en-US" altLang="ko-KR" sz="2500" b="1" dirty="0" smtClean="0">
              <a:solidFill>
                <a:srgbClr val="7030A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233414"/>
              </p:ext>
            </p:extLst>
          </p:nvPr>
        </p:nvGraphicFramePr>
        <p:xfrm>
          <a:off x="716851" y="1758458"/>
          <a:ext cx="9721376" cy="4563618"/>
        </p:xfrm>
        <a:graphic>
          <a:graphicData uri="http://schemas.openxmlformats.org/drawingml/2006/table">
            <a:tbl>
              <a:tblPr/>
              <a:tblGrid>
                <a:gridCol w="4860688"/>
                <a:gridCol w="4860688"/>
              </a:tblGrid>
              <a:tr h="3938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Ⅰ. </a:t>
                      </a:r>
                      <a:r>
                        <a:rPr lang="ko-KR" altLang="en-US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모세의 첫 번째 연설</a:t>
                      </a:r>
                      <a:r>
                        <a:rPr lang="en-US" altLang="ko-KR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: </a:t>
                      </a:r>
                      <a:r>
                        <a:rPr lang="ko-KR" altLang="en-US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말씀 </a:t>
                      </a:r>
                      <a:r>
                        <a:rPr lang="ko-KR" altLang="en-US" sz="1800" b="1" kern="0" spc="0" dirty="0" smtClean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</a:t>
                      </a:r>
                      <a:r>
                        <a:rPr lang="ko-KR" altLang="en-US" sz="1800" b="1" kern="0" spc="0" baseline="0" dirty="0" smtClean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1:1-4:43)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Ⅱ. </a:t>
                      </a:r>
                      <a:r>
                        <a:rPr lang="ko-KR" altLang="en-US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모세의 두 번째 연설 </a:t>
                      </a:r>
                      <a:r>
                        <a:rPr lang="en-US" altLang="ko-KR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: </a:t>
                      </a:r>
                      <a:r>
                        <a:rPr lang="ko-KR" altLang="en-US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율법</a:t>
                      </a:r>
                      <a:r>
                        <a:rPr lang="en-US" altLang="ko-KR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토라</a:t>
                      </a:r>
                      <a:r>
                        <a:rPr lang="en-US" altLang="ko-KR" sz="1800" b="1" kern="0" spc="0" dirty="0" smtClean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)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4:44-28:68)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938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</a:t>
                      </a:r>
                      <a:r>
                        <a:rPr lang="en-US" altLang="ko-KR" sz="1500" b="1" kern="0" spc="0" dirty="0" smtClean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A</a:t>
                      </a:r>
                      <a:r>
                        <a:rPr lang="en-US" altLang="ko-KR" sz="1500" b="1" kern="0" spc="0" dirty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신명기 서론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      </a:t>
                      </a:r>
                      <a:r>
                        <a:rPr lang="ko-KR" altLang="en-US" sz="15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1:1-5)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</a:t>
                      </a:r>
                      <a:r>
                        <a:rPr lang="en-US" altLang="ko-KR" sz="1500" b="1" kern="0" spc="0" dirty="0" smtClean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A</a:t>
                      </a:r>
                      <a:r>
                        <a:rPr lang="en-US" altLang="ko-KR" sz="1500" b="1" kern="0" spc="0" dirty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서론 </a:t>
                      </a:r>
                      <a:r>
                        <a:rPr lang="en-US" altLang="ko-KR" sz="1500" b="1" kern="0" spc="0" dirty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: </a:t>
                      </a:r>
                      <a:r>
                        <a:rPr lang="ko-KR" altLang="en-US" sz="1500" b="1" kern="0" spc="0" dirty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율법 소개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4:44-49)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938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</a:t>
                      </a:r>
                      <a:r>
                        <a:rPr lang="en-US" altLang="ko-KR" sz="1500" b="1" kern="0" spc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B. </a:t>
                      </a:r>
                      <a:r>
                        <a:rPr lang="ko-KR" altLang="en-US" sz="1500" b="1" kern="0" spc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모세의 </a:t>
                      </a:r>
                      <a:r>
                        <a:rPr lang="ko-KR" altLang="en-US" sz="1500" b="1" kern="0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말씀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1:6-4:43) </a:t>
                      </a:r>
                      <a:endParaRPr lang="en-US" altLang="ko-KR" sz="1500" b="1" kern="0" spc="0" dirty="0">
                        <a:solidFill>
                          <a:srgbClr val="000000"/>
                        </a:solidFill>
                        <a:effectLst/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</a:t>
                      </a:r>
                      <a:r>
                        <a:rPr lang="en-US" altLang="ko-KR" sz="1500" b="1" kern="0" spc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B</a:t>
                      </a:r>
                      <a:r>
                        <a:rPr lang="en-US" altLang="ko-KR" sz="1500" b="1" kern="0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모세의 말씀 </a:t>
                      </a:r>
                      <a:r>
                        <a:rPr lang="ko-KR" altLang="en-US" sz="1500" b="1" kern="0" spc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5:1-28:68) 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938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1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회고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: </a:t>
                      </a:r>
                      <a:r>
                        <a:rPr lang="ko-KR" altLang="en-US" sz="15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호렙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산에서 </a:t>
                      </a:r>
                      <a:r>
                        <a:rPr lang="ko-KR" altLang="en-US" sz="1500" b="1" kern="0" spc="0" dirty="0" err="1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모압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평원까지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1:6-3:29)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1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권고와 경고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5:1-11:32)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938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2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권고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: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이스라엘아 들어라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</a:t>
                      </a:r>
                      <a:r>
                        <a:rPr lang="ko-KR" altLang="en-US" sz="15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4:1-43)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2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신명기 법전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</a:t>
                      </a:r>
                      <a:r>
                        <a:rPr lang="ko-KR" altLang="en-US" sz="15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12:1-26:19)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938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3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축복과 저주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27:1-28:68)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938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Ⅲ. </a:t>
                      </a:r>
                      <a:r>
                        <a:rPr lang="ko-KR" altLang="en-US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모세의 세 번째 연설 </a:t>
                      </a:r>
                      <a:r>
                        <a:rPr lang="en-US" altLang="ko-KR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: </a:t>
                      </a:r>
                      <a:r>
                        <a:rPr lang="ko-KR" altLang="en-US" sz="1800" b="1" kern="0" spc="0" dirty="0" smtClean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언약    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29:1-30:20)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F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Ⅳ. </a:t>
                      </a:r>
                      <a:r>
                        <a:rPr lang="ko-KR" altLang="en-US" sz="1800" b="1" kern="0" spc="0" dirty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후 기 </a:t>
                      </a:r>
                      <a:r>
                        <a:rPr lang="ko-KR" altLang="en-US" sz="1800" b="1" kern="0" spc="0" dirty="0" smtClean="0">
                          <a:solidFill>
                            <a:srgbClr val="0070C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31:1-34:12)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휴먼모음T" panose="02030504000101010101" pitchFamily="18" charset="-127"/>
                        <a:ea typeface="휴먼모음T" panose="02030504000101010101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FF"/>
                    </a:solidFill>
                  </a:tcPr>
                </a:tc>
              </a:tr>
              <a:tr h="3938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</a:t>
                      </a:r>
                      <a:r>
                        <a:rPr lang="en-US" sz="1500" b="1" kern="0" spc="0" dirty="0" smtClean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A</a:t>
                      </a:r>
                      <a:r>
                        <a:rPr lang="en-US" sz="1500" b="1" kern="0" spc="0" dirty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머리말 </a:t>
                      </a:r>
                      <a:r>
                        <a:rPr lang="ko-KR" altLang="en-US" sz="1500" b="1" kern="0" spc="0" dirty="0" smtClean="0">
                          <a:solidFill>
                            <a:srgbClr val="FF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29:1)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F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A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모세의 고별사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31:1-33:29)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FF"/>
                    </a:solidFill>
                  </a:tcPr>
                </a:tc>
              </a:tr>
              <a:tr h="3938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B</a:t>
                      </a:r>
                      <a:r>
                        <a:rPr lang="en-US" altLang="ko-KR" sz="1500" b="1" kern="0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모세의 말씀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29:2-30:20) 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F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1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모세의 마지막 지시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31:1-13)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FF"/>
                    </a:solidFill>
                  </a:tcPr>
                </a:tc>
              </a:tr>
              <a:tr h="3938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1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권고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: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언약을 세움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29:2-29)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F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2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모세의 노래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31:14-32:47)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FF"/>
                    </a:solidFill>
                  </a:tcPr>
                </a:tc>
              </a:tr>
              <a:tr h="393896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2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경고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: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언약의 내용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30:1-20)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F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B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. 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모세의 죽음 보도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          </a:t>
                      </a:r>
                      <a:r>
                        <a:rPr lang="ko-KR" altLang="en-US" sz="1500" b="1" kern="0" spc="0" baseline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</a:t>
                      </a:r>
                      <a:r>
                        <a:rPr lang="ko-KR" altLang="en-US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  </a:t>
                      </a:r>
                      <a:r>
                        <a:rPr lang="en-US" altLang="ko-KR" sz="1500" b="1" kern="0" spc="0" dirty="0" smtClean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신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휴먼모음T" panose="02030504000101010101" pitchFamily="18" charset="-127"/>
                          <a:ea typeface="휴먼모음T" panose="02030504000101010101" pitchFamily="18" charset="-127"/>
                        </a:rPr>
                        <a:t>32:48-34:12)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58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F9C4430-C99F-41DE-B620-624456308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578" y="154125"/>
            <a:ext cx="8596668" cy="773723"/>
          </a:xfrm>
        </p:spPr>
        <p:txBody>
          <a:bodyPr>
            <a:noAutofit/>
          </a:bodyPr>
          <a:lstStyle/>
          <a:p>
            <a:r>
              <a:rPr lang="en-US" altLang="ko-KR" sz="3500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en-US" altLang="ko-KR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연구사</a:t>
            </a:r>
            <a:r>
              <a:rPr lang="en-US" altLang="ko-KR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/>
            </a:r>
            <a:br>
              <a:rPr lang="en-US" altLang="ko-KR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</a:br>
            <a:endParaRPr lang="ko-KR" altLang="en-US" sz="3500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73D39AC9-7F8E-46AB-99F1-B6B037258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2761" y="1856087"/>
            <a:ext cx="9835663" cy="476025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u"/>
            </a:pPr>
            <a:r>
              <a:rPr lang="en-US" altLang="ko-KR" sz="23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주전 </a:t>
            </a:r>
            <a:r>
              <a:rPr lang="en-US" altLang="ko-KR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13</a:t>
            </a:r>
            <a:r>
              <a:rPr lang="ko-KR" altLang="en-US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세기 경 모세가 쓴 율법서 이다</a:t>
            </a:r>
            <a:r>
              <a:rPr lang="en-US" altLang="ko-KR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( </a:t>
            </a:r>
            <a:r>
              <a:rPr lang="ko-KR" altLang="en-US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 단일 저작 설 </a:t>
            </a:r>
            <a:r>
              <a:rPr lang="en-US" altLang="ko-KR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algn="just">
              <a:buFont typeface="Wingdings" panose="05000000000000000000" pitchFamily="2" charset="2"/>
              <a:buChar char="u"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 가나안 땅에 정착하기 전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모압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평지에서 모세가 이스라엘에게 준 하나님의 말씀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just">
              <a:buFont typeface="Wingdings" panose="05000000000000000000" pitchFamily="2" charset="2"/>
              <a:buChar char="u"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근거말씀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31:9, 24</a:t>
            </a:r>
            <a:endParaRPr lang="en-US" altLang="ko-KR" sz="15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 algn="just">
              <a:buNone/>
            </a:pPr>
            <a:r>
              <a:rPr lang="ko-KR" altLang="en-US" sz="16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31:9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또 </a:t>
            </a:r>
            <a:r>
              <a:rPr lang="ko-KR" altLang="en-US" sz="17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모세가 이 율법을 써서 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여호와의 </a:t>
            </a:r>
            <a:r>
              <a:rPr lang="ko-KR" altLang="en-US" sz="17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언약궤를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메는 </a:t>
            </a:r>
            <a:r>
              <a:rPr lang="ko-KR" altLang="en-US" sz="17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레위자손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제사장들과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모든  장로에게 </a:t>
            </a:r>
            <a:r>
              <a:rPr lang="ko-KR" altLang="en-US" sz="17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주고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17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 algn="just">
              <a:buNone/>
            </a:pP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신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31:24 </a:t>
            </a:r>
            <a:r>
              <a:rPr lang="ko-KR" altLang="en-US" sz="17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모세가 이 율법의 말씀을 다 책에 써서 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마친 후에 </a:t>
            </a:r>
            <a:endParaRPr lang="en-US" altLang="ko-KR" sz="17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just">
              <a:buFont typeface="Wingdings" panose="05000000000000000000" pitchFamily="2" charset="2"/>
              <a:buChar char="u"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 저작의 성경적인 다른 증거들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 algn="just">
              <a:buNone/>
            </a:pPr>
            <a:r>
              <a:rPr lang="ko-KR" altLang="en-US" sz="1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구약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1:1, 4:44, 29:1 ,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수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1:7 ,</a:t>
            </a:r>
            <a:r>
              <a:rPr lang="ko-KR" altLang="en-US" sz="17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삿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3:4 , </a:t>
            </a:r>
            <a:r>
              <a:rPr lang="ko-KR" altLang="en-US" sz="17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왕하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14:6, </a:t>
            </a:r>
            <a:r>
              <a:rPr lang="ko-KR" altLang="en-US" sz="17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스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3:2, </a:t>
            </a:r>
            <a:r>
              <a:rPr lang="ko-KR" altLang="en-US" sz="17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느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1:67,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시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103:7,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단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9:11,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말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4:4</a:t>
            </a:r>
          </a:p>
          <a:p>
            <a:pPr marL="0" indent="0" algn="just">
              <a:buNone/>
            </a:pP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신약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–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마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4:7,10, 19:7,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막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7:10, </a:t>
            </a:r>
            <a:r>
              <a:rPr lang="ko-KR" altLang="en-US" sz="17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눅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20:28,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행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3:22,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롬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1-19,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고전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9:9</a:t>
            </a:r>
          </a:p>
          <a:p>
            <a:pPr lvl="0" algn="just">
              <a:buClr>
                <a:srgbClr val="90C226"/>
              </a:buClr>
              <a:buFont typeface="Wingdings" panose="05000000000000000000" pitchFamily="2" charset="2"/>
              <a:buChar char="u"/>
            </a:pP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모세가 죽은 이후에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여호수아나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다른 사람들이 모세의 죽은 사건에 대해서 추가기록 했을 것으로 추정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(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모세의 죽음을 기록한  말씀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34:5-12)</a:t>
            </a:r>
          </a:p>
          <a:p>
            <a:pPr marL="0" indent="0" algn="just">
              <a:buNone/>
            </a:pPr>
            <a:endParaRPr lang="en-US" altLang="ko-KR" sz="16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ko-KR" altLang="en-US" sz="20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4742" y="927849"/>
            <a:ext cx="104260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en-US" altLang="ko-KR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-1. </a:t>
            </a:r>
            <a:r>
              <a:rPr lang="ko-KR" altLang="en-US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저자와 연대 </a:t>
            </a:r>
            <a:r>
              <a:rPr lang="en-US" altLang="ko-KR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– </a:t>
            </a:r>
            <a:r>
              <a:rPr lang="ko-KR" altLang="en-US" sz="2500" dirty="0" smtClean="0">
                <a:solidFill>
                  <a:schemeClr val="accent5">
                    <a:lumMod val="7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전통적인 기독교 학자들의 견해</a:t>
            </a:r>
            <a:endParaRPr lang="ko-KR" altLang="en-US" sz="2500" dirty="0">
              <a:solidFill>
                <a:schemeClr val="accent5">
                  <a:lumMod val="75000"/>
                </a:schemeClr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0479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73D39AC9-7F8E-46AB-99F1-B6B037258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6858" y="1586753"/>
            <a:ext cx="7839636" cy="4919554"/>
          </a:xfrm>
        </p:spPr>
        <p:txBody>
          <a:bodyPr>
            <a:noAutofit/>
          </a:bodyPr>
          <a:lstStyle/>
          <a:p>
            <a:pPr marL="0" lvl="0" indent="0">
              <a:buClr>
                <a:srgbClr val="90C226"/>
              </a:buClr>
              <a:buNone/>
            </a:pPr>
            <a:r>
              <a:rPr lang="en-US" altLang="ko-KR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rPr>
              <a:t>1) </a:t>
            </a:r>
            <a:r>
              <a:rPr lang="ko-KR" altLang="en-US" sz="2500" dirty="0" err="1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rPr>
              <a:t>드</a:t>
            </a:r>
            <a:r>
              <a:rPr lang="ko-KR" altLang="en-US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rPr>
              <a:t> </a:t>
            </a:r>
            <a:r>
              <a:rPr lang="ko-KR" altLang="en-US" sz="2500" dirty="0" err="1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Arial" panose="020B0604020202020204" pitchFamily="34" charset="0"/>
              </a:rPr>
              <a:t>베테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 W.M.L. De Wette,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1805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endParaRPr lang="en-US" altLang="ko-KR" sz="2700" dirty="0">
              <a:solidFill>
                <a:srgbClr val="E76618">
                  <a:lumMod val="75000"/>
                </a:srgbClr>
              </a:solidFill>
              <a:latin typeface="휴먼모음T" panose="02030504000101010101" pitchFamily="18" charset="-127"/>
              <a:ea typeface="휴먼모음T" panose="02030504000101010101" pitchFamily="18" charset="-127"/>
              <a:cs typeface="Arial" panose="020B0604020202020204" pitchFamily="34" charset="0"/>
            </a:endParaRP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B.C. 621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년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요시야의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개혁 때 예루살렘 성전에서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발견된 두루마리와 연관이 있는 것으로  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(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왕하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22-23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장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원 신명기는 주전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7C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경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요시아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왕의 개혁 때에 예루살렘 성전에서 발견된 두루마리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율법책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</a:t>
            </a:r>
            <a:r>
              <a:rPr lang="en-US" altLang="ko-KR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요시아의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종교개혁의 기초가 되었다고 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r>
              <a:rPr lang="ko-KR" altLang="en-US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다른 오경들과는 별개로 다른 저자에 의해 후대에 쓰여졌다고 주장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드베테의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주장은 모세 단일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저작설을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부정하게 되었고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자료층을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구분하게 되었으며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 여러 다양한 편집단계를 거쳐 이루어졌다는 가설을 세우게 됨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 </a:t>
            </a:r>
            <a:r>
              <a:rPr lang="ko-KR" altLang="en-US" sz="2000" dirty="0" err="1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요시아가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발견한 율법 책인 원 신명기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12-26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장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와 추가된 본문으로 구성되어 있을 것이라는 견해로 발전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en-US" altLang="ko-KR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      -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비평학자들 가운데에서 가장 정설로 받아들여지고 있음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 </a:t>
            </a: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pic>
        <p:nvPicPr>
          <p:cNvPr id="8" name="Picture 2" descr="Image result for 종교개혁 요시야">
            <a:extLst>
              <a:ext uri="{FF2B5EF4-FFF2-40B4-BE49-F238E27FC236}">
                <a16:creationId xmlns="" xmlns:a16="http://schemas.microsoft.com/office/drawing/2014/main" id="{8C026DE5-1D57-40C2-AC01-B666EC7F36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5343" y="1695365"/>
            <a:ext cx="3501909" cy="452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제목 1">
            <a:extLst>
              <a:ext uri="{FF2B5EF4-FFF2-40B4-BE49-F238E27FC236}">
                <a16:creationId xmlns="" xmlns:a16="http://schemas.microsoft.com/office/drawing/2014/main" id="{6F9C4430-C99F-41DE-B620-624456308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060" y="154125"/>
            <a:ext cx="8596668" cy="773723"/>
          </a:xfrm>
        </p:spPr>
        <p:txBody>
          <a:bodyPr>
            <a:noAutofit/>
          </a:bodyPr>
          <a:lstStyle/>
          <a:p>
            <a:r>
              <a:rPr lang="en-US" altLang="ko-KR" sz="3500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en-US" altLang="ko-KR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연구사</a:t>
            </a:r>
            <a:r>
              <a:rPr lang="en-US" altLang="ko-KR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/>
            </a:r>
            <a:br>
              <a:rPr lang="en-US" altLang="ko-KR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</a:br>
            <a:endParaRPr lang="ko-KR" altLang="en-US" sz="3500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7881" y="779930"/>
            <a:ext cx="108147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en-US" altLang="ko-KR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-1. </a:t>
            </a:r>
            <a:r>
              <a:rPr lang="ko-KR" altLang="en-US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저자와 연대 </a:t>
            </a:r>
            <a:r>
              <a:rPr lang="en-US" altLang="ko-KR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– </a:t>
            </a:r>
            <a:r>
              <a:rPr lang="ko-KR" altLang="en-US" sz="2500" dirty="0" smtClean="0">
                <a:solidFill>
                  <a:schemeClr val="accent5">
                    <a:lumMod val="7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현대비평학자들의 견해</a:t>
            </a:r>
            <a:endParaRPr lang="ko-KR" altLang="en-US" sz="2500" dirty="0">
              <a:solidFill>
                <a:schemeClr val="accent5">
                  <a:lumMod val="75000"/>
                </a:schemeClr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7706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>
            <a:extLst>
              <a:ext uri="{FF2B5EF4-FFF2-40B4-BE49-F238E27FC236}">
                <a16:creationId xmlns:a16="http://schemas.microsoft.com/office/drawing/2014/main" xmlns="" id="{6F9C4430-C99F-41DE-B620-624456308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060" y="154125"/>
            <a:ext cx="8596668" cy="773723"/>
          </a:xfrm>
        </p:spPr>
        <p:txBody>
          <a:bodyPr>
            <a:noAutofit/>
          </a:bodyPr>
          <a:lstStyle/>
          <a:p>
            <a:r>
              <a:rPr lang="en-US" altLang="ko-KR" sz="3500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en-US" altLang="ko-KR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연구사</a:t>
            </a:r>
            <a:r>
              <a:rPr lang="en-US" altLang="ko-KR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/>
            </a:r>
            <a:br>
              <a:rPr lang="en-US" altLang="ko-KR" sz="35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</a:br>
            <a:endParaRPr lang="ko-KR" altLang="en-US" sz="3500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73D39AC9-7F8E-46AB-99F1-B6B037258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16858" y="1586753"/>
            <a:ext cx="9247648" cy="4919554"/>
          </a:xfrm>
        </p:spPr>
        <p:txBody>
          <a:bodyPr>
            <a:noAutofit/>
          </a:bodyPr>
          <a:lstStyle/>
          <a:p>
            <a:pPr marL="0" lvl="0" indent="0">
              <a:buClr>
                <a:srgbClr val="90C226"/>
              </a:buClr>
              <a:buNone/>
            </a:pPr>
            <a:r>
              <a:rPr lang="en-US" altLang="ko-KR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2) </a:t>
            </a:r>
            <a:r>
              <a:rPr lang="ko-KR" altLang="en-US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벨 </a:t>
            </a:r>
            <a:r>
              <a:rPr lang="ko-KR" altLang="en-US" sz="2500" dirty="0" err="1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하우젠</a:t>
            </a:r>
            <a:r>
              <a:rPr lang="en-US" altLang="ko-KR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(J. </a:t>
            </a:r>
            <a:r>
              <a:rPr lang="en-US" altLang="ko-KR" sz="2500" dirty="0" err="1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Wellhausen</a:t>
            </a:r>
            <a:r>
              <a:rPr lang="en-US" altLang="ko-KR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90C226"/>
              </a:buClr>
              <a:buSzPct val="80000"/>
              <a:buFont typeface="Wingdings" panose="05000000000000000000" pitchFamily="2" charset="2"/>
              <a:buChar char="u"/>
            </a:pP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오경은 네 개의 문서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(J.E.D.P)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로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이루어졌는데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7C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경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자료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(D)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 편집되었고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P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문서는 포로기 이후에 기록되었으며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오경의 최종편집은 </a:t>
            </a:r>
            <a:r>
              <a:rPr lang="ko-KR" altLang="en-US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포로 후기인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주전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400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경에 완성된 것으로 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342900" lvl="0" indent="-342900" defTabSz="457200">
              <a:lnSpc>
                <a:spcPct val="100000"/>
              </a:lnSpc>
              <a:buClr>
                <a:srgbClr val="90C226"/>
              </a:buClr>
              <a:buSzPct val="80000"/>
              <a:buFont typeface="Wingdings" panose="05000000000000000000" pitchFamily="2" charset="2"/>
              <a:buChar char="u"/>
            </a:pP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요시아가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발견한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율법책을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신명기의 일부라 </a:t>
            </a:r>
            <a:r>
              <a:rPr lang="ko-KR" altLang="en-US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생각하였고</a:t>
            </a:r>
            <a:r>
              <a:rPr lang="en-US" altLang="ko-KR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오경과 신명기를 분리하여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바라보려는 시도를 발전시킴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                            </a:t>
            </a:r>
          </a:p>
          <a:p>
            <a:pPr marL="0" lvl="0" indent="0">
              <a:buClr>
                <a:srgbClr val="90C226"/>
              </a:buClr>
              <a:buNone/>
            </a:pPr>
            <a:endParaRPr lang="en-US" altLang="ko-KR" sz="2500" dirty="0" smtClean="0">
              <a:solidFill>
                <a:srgbClr val="0070C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7881" y="779930"/>
            <a:ext cx="108006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en-US" altLang="ko-KR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-1. </a:t>
            </a:r>
            <a:r>
              <a:rPr lang="ko-KR" altLang="en-US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저자와 연대 </a:t>
            </a:r>
            <a:r>
              <a:rPr lang="en-US" altLang="ko-KR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– </a:t>
            </a:r>
            <a:r>
              <a:rPr lang="ko-KR" altLang="en-US" sz="2500" dirty="0" smtClean="0">
                <a:solidFill>
                  <a:srgbClr val="C42F1A">
                    <a:lumMod val="60000"/>
                    <a:lumOff val="40000"/>
                  </a:srgb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현대 비평학자들의 견해</a:t>
            </a:r>
            <a:endParaRPr lang="ko-KR" altLang="en-US" sz="2500" dirty="0">
              <a:solidFill>
                <a:srgbClr val="C42F1A">
                  <a:lumMod val="60000"/>
                  <a:lumOff val="40000"/>
                </a:srgbClr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7752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73D39AC9-7F8E-46AB-99F1-B6B037258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5998" y="1394974"/>
            <a:ext cx="8755178" cy="5259044"/>
          </a:xfrm>
        </p:spPr>
        <p:txBody>
          <a:bodyPr>
            <a:noAutofit/>
          </a:bodyPr>
          <a:lstStyle/>
          <a:p>
            <a:pPr marL="0" lvl="0" indent="0">
              <a:buClr>
                <a:srgbClr val="90C226"/>
              </a:buClr>
              <a:buNone/>
            </a:pPr>
            <a:r>
              <a:rPr lang="en-US" altLang="ko-KR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</a:t>
            </a:r>
            <a:r>
              <a:rPr lang="en-US" altLang="ko-KR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</a:t>
            </a:r>
            <a:r>
              <a:rPr lang="ko-KR" altLang="en-US" sz="2500" dirty="0" err="1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마틴</a:t>
            </a:r>
            <a:r>
              <a:rPr lang="ko-KR" altLang="en-US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노트</a:t>
            </a:r>
            <a:r>
              <a:rPr lang="en-US" altLang="ko-KR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(M. </a:t>
            </a:r>
            <a:r>
              <a:rPr lang="en-US" altLang="ko-KR" sz="2500" dirty="0" err="1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Noth</a:t>
            </a:r>
            <a:r>
              <a:rPr lang="en-US" altLang="ko-KR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</a:t>
            </a:r>
            <a:r>
              <a:rPr lang="en-US" altLang="ko-KR" sz="3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“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전승사적 연구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”(1943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년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구약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연구에 중요한 토대를 마련하였고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이해에 획기적인 전환점이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됨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en-US" altLang="ko-KR" sz="20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최초 저작을 왕국시대 이전으로 추정하였고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최종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편집은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포로기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주전 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6 C )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때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팔레스틴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땅에 남아 있던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사가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en-US" altLang="ko-KR" sz="20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Deuteronomistic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History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약자로 </a:t>
            </a:r>
            <a:r>
              <a:rPr lang="en-US" altLang="ko-KR" sz="20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DtrH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에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의해 완성된 것으로 봄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신명기를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뒤에 오는 역사서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17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여호수아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사사기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17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사무엘상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역대기상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의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서론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구실을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하는 본문으로 여김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>
              <a:buClr>
                <a:srgbClr val="90C226"/>
              </a:buClr>
              <a:buFont typeface="Wingdings" panose="05000000000000000000" pitchFamily="2" charset="2"/>
              <a:buChar char="u"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최종 저자를 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‘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신명기사가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’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라는 이름으로 정리함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 </a:t>
            </a: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r>
              <a:rPr lang="ko-KR" altLang="en-US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신명기를 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오경의 결론으로 보지 않고 신명기적 역사서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en-US" altLang="ko-KR" sz="2000" dirty="0" err="1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DtrH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의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출발로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보게 됨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: But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노트는 신명기 본문 자체의 분석과 해석은 심각하게 고려하지 않음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: </a:t>
            </a:r>
            <a:r>
              <a:rPr lang="ko-KR" altLang="en-US" sz="20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마틴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노트 이후 신명기 연구가 매우 활발하게 진행됨</a:t>
            </a:r>
            <a:endParaRPr lang="en-US" altLang="ko-KR" sz="20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endParaRPr lang="en-US" altLang="ko-KR" sz="20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endParaRPr lang="en-US" altLang="ko-KR" sz="2000" dirty="0" smtClean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b="1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0" y="142400"/>
            <a:ext cx="29225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600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5</a:t>
            </a:r>
            <a:r>
              <a:rPr lang="en-US" altLang="ko-KR" sz="36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. </a:t>
            </a:r>
            <a:r>
              <a:rPr lang="ko-KR" altLang="en-US" sz="36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신명기 연구</a:t>
            </a:r>
            <a:endParaRPr lang="ko-KR" altLang="en-US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pic>
        <p:nvPicPr>
          <p:cNvPr id="2050" name="Picture 2" descr="Image result for martin noth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924" y="1379965"/>
            <a:ext cx="26955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183189" y="841773"/>
            <a:ext cx="81375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0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5-1. </a:t>
            </a:r>
            <a:r>
              <a:rPr lang="ko-KR" altLang="en-US" sz="30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저자와 연대 </a:t>
            </a:r>
            <a:r>
              <a:rPr lang="en-US" altLang="ko-KR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– </a:t>
            </a:r>
            <a:r>
              <a:rPr lang="ko-KR" altLang="en-US" sz="2500" dirty="0">
                <a:solidFill>
                  <a:schemeClr val="accent5">
                    <a:lumMod val="7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현대비평학자들의 견해</a:t>
            </a:r>
          </a:p>
        </p:txBody>
      </p:sp>
    </p:spTree>
    <p:extLst>
      <p:ext uri="{BB962C8B-B14F-4D97-AF65-F5344CB8AC3E}">
        <p14:creationId xmlns:p14="http://schemas.microsoft.com/office/powerpoint/2010/main" val="2890619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73D39AC9-7F8E-46AB-99F1-B6B037258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5666" y="1491175"/>
            <a:ext cx="9091355" cy="5264889"/>
          </a:xfrm>
        </p:spPr>
        <p:txBody>
          <a:bodyPr>
            <a:noAutofit/>
          </a:bodyPr>
          <a:lstStyle/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4</a:t>
            </a:r>
            <a:r>
              <a:rPr lang="en-US" altLang="ko-KR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</a:t>
            </a:r>
            <a:r>
              <a:rPr lang="ko-KR" altLang="en-US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폰 </a:t>
            </a:r>
            <a:r>
              <a:rPr lang="ko-KR" altLang="en-US" sz="2500" dirty="0" err="1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라드</a:t>
            </a:r>
            <a:r>
              <a:rPr lang="en-US" altLang="ko-KR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(G. von Rad) </a:t>
            </a:r>
            <a:r>
              <a:rPr lang="en-US" altLang="ko-KR" sz="25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“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연구들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”(1953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: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최종 형태의 신명기가 어떤 상황에서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무슨 의도로 전승되었는지 연구함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: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삶의 자리를 하나님의 말씀이 낭송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/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낭독 되는 예배로 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: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레위인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저작설을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주장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5) </a:t>
            </a:r>
            <a:r>
              <a:rPr lang="ko-KR" altLang="en-US" sz="2500" dirty="0" err="1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니콜슨</a:t>
            </a:r>
            <a:r>
              <a:rPr lang="en-US" altLang="ko-KR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(E. W. Nicholson)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–“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신명기와 전승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”(1967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: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신명기와 북쪽 출신 예언자인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호세아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서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),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신명기에 나타난 모세의 중재자 직분과 </a:t>
            </a:r>
            <a:endParaRPr lang="en-US" altLang="ko-KR" sz="2000" dirty="0">
              <a:solidFill>
                <a:prstClr val="black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예언자의 중재자 직분의 유사함을 지적함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: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북쪽 출신 예언자 집단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저작설을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주장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6) </a:t>
            </a:r>
            <a:r>
              <a:rPr lang="ko-KR" altLang="en-US" sz="2500" dirty="0" err="1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바인펠트</a:t>
            </a:r>
            <a:r>
              <a:rPr lang="en-US" altLang="ko-KR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(M. </a:t>
            </a:r>
            <a:r>
              <a:rPr lang="en-US" altLang="ko-KR" sz="2500" dirty="0" err="1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Weinfelt</a:t>
            </a:r>
            <a:r>
              <a:rPr lang="en-US" altLang="ko-KR" sz="2500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</a:t>
            </a:r>
            <a:r>
              <a:rPr lang="en-US" altLang="ko-KR" sz="25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–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“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1-11”(1967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년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5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문학적 구조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용어와 문장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조약 양식이 지혜전승과 유사함을 지적함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(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예 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8:5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과 잠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3:11-12 /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20:1-4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과 잠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21:31 /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23:16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과 잠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30:10)</a:t>
            </a:r>
          </a:p>
          <a:p>
            <a:pPr marL="0" lvl="0" indent="0" defTabSz="914400">
              <a:lnSpc>
                <a:spcPct val="90000"/>
              </a:lnSpc>
              <a:buClr>
                <a:srgbClr val="90C226"/>
              </a:buClr>
              <a:buSzTx/>
              <a:buNone/>
            </a:pP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: 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저자를 예루살렘 궁중에서 활동하던 지혜문서 서기관으로 추정함</a:t>
            </a:r>
            <a:r>
              <a:rPr lang="en-US" altLang="ko-KR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en-US" altLang="ko-KR" sz="2500" dirty="0">
              <a:solidFill>
                <a:prstClr val="black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228600" lvl="0" indent="-228600" defTabSz="914400">
              <a:lnSpc>
                <a:spcPct val="90000"/>
              </a:lnSpc>
              <a:buClr>
                <a:srgbClr val="90C226"/>
              </a:buClr>
              <a:buSzTx/>
              <a:buFont typeface="Wingdings" panose="05000000000000000000" pitchFamily="2" charset="2"/>
              <a:buChar char="u"/>
            </a:pPr>
            <a:endParaRPr lang="en-US" altLang="ko-KR" sz="2000" dirty="0">
              <a:solidFill>
                <a:prstClr val="black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endParaRPr lang="en-US" altLang="ko-KR" sz="2000" dirty="0" smtClean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b="1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83189" y="142401"/>
            <a:ext cx="29225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600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5</a:t>
            </a:r>
            <a:r>
              <a:rPr lang="en-US" altLang="ko-KR" sz="36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. </a:t>
            </a:r>
            <a:r>
              <a:rPr lang="ko-KR" altLang="en-US" sz="36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신명기 연구</a:t>
            </a:r>
            <a:endParaRPr lang="ko-KR" altLang="en-US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pic>
        <p:nvPicPr>
          <p:cNvPr id="2050" name="Picture 2" descr="Image result for 폰라드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4887" y="848977"/>
            <a:ext cx="2279771" cy="2724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086266" y="2939365"/>
            <a:ext cx="1069145" cy="3798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폰 </a:t>
            </a:r>
            <a:r>
              <a:rPr lang="ko-KR" altLang="en-US" b="1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라드</a:t>
            </a:r>
            <a:endParaRPr lang="ko-KR" altLang="en-US" b="1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53" name="_x177784360" descr="EMB00002998726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7021" y="3948994"/>
            <a:ext cx="2307637" cy="2662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100199" y="6063175"/>
            <a:ext cx="10691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니콜슨</a:t>
            </a:r>
            <a:endParaRPr lang="ko-KR" altLang="en-US" b="1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29677" y="841773"/>
            <a:ext cx="81375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0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5-1. </a:t>
            </a:r>
            <a:r>
              <a:rPr lang="ko-KR" altLang="en-US" sz="30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저자와 연대 </a:t>
            </a:r>
            <a:r>
              <a:rPr lang="en-US" altLang="ko-KR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– </a:t>
            </a:r>
            <a:r>
              <a:rPr lang="ko-KR" altLang="en-US" sz="2500" dirty="0">
                <a:solidFill>
                  <a:schemeClr val="accent5">
                    <a:lumMod val="7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현대비평학자들의 견해</a:t>
            </a:r>
          </a:p>
        </p:txBody>
      </p:sp>
    </p:spTree>
    <p:extLst>
      <p:ext uri="{BB962C8B-B14F-4D97-AF65-F5344CB8AC3E}">
        <p14:creationId xmlns:p14="http://schemas.microsoft.com/office/powerpoint/2010/main" val="136983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E93B0A8D-6908-4CC9-B4D0-C2CD2B5D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6" y="233083"/>
            <a:ext cx="3067360" cy="788893"/>
          </a:xfrm>
        </p:spPr>
        <p:txBody>
          <a:bodyPr>
            <a:noAutofit/>
          </a:bodyPr>
          <a:lstStyle/>
          <a:p>
            <a:r>
              <a:rPr lang="en-US" altLang="ko-KR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연구</a:t>
            </a:r>
            <a:r>
              <a:rPr lang="en-US" altLang="ko-KR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/>
            </a:r>
            <a:br>
              <a:rPr lang="en-US" altLang="ko-KR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</a:b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CBD6C165-0E9D-4EC6-908A-8F7C6EB53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963" y="776650"/>
            <a:ext cx="10593267" cy="6081350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ko-KR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5-2. </a:t>
            </a:r>
            <a:r>
              <a:rPr lang="ko-KR" altLang="en-US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신명기 </a:t>
            </a:r>
            <a:r>
              <a:rPr lang="ko-KR" altLang="en-US" sz="30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기원에 대한 역사적 발전 </a:t>
            </a:r>
            <a:r>
              <a:rPr lang="ko-KR" altLang="en-US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과정</a:t>
            </a:r>
            <a:endParaRPr lang="en-US" altLang="ko-KR" sz="500" dirty="0" smtClean="0">
              <a:solidFill>
                <a:srgbClr val="7030A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1.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기원전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721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년 북 왕국 멸망 후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북 왕국의 종교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지도자들이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전승자료들을 가지고 남쪽으로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피신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         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(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핵심자료는 이때 가지고 내려온 자료 일 것으로 추정 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endParaRPr lang="en-US" altLang="ko-KR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2.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그들이 남쪽의 다른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종교지도자 들과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함께 </a:t>
            </a:r>
            <a:r>
              <a:rPr lang="ko-KR" altLang="en-US" sz="20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히스기야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때의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종교개혁을 </a:t>
            </a:r>
            <a:r>
              <a:rPr lang="ko-KR" altLang="en-US" sz="20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이끔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왕하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18:1-8)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3. </a:t>
            </a:r>
            <a:r>
              <a:rPr lang="ko-KR" altLang="en-US" sz="20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므낫세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기원전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687-642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년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의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통치기간 동안 억압을 피해 지하로 숨었다가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요시야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때 활동 재개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en-US" altLang="ko-KR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4.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그러나 </a:t>
            </a:r>
            <a:r>
              <a:rPr lang="ko-KR" altLang="en-US" sz="20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요시야의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사망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기원전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609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년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과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바벨론 군대의 위협으로 좌절됨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5.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기원전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587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년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남 왕국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예루살렘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이 망하고 </a:t>
            </a:r>
            <a:r>
              <a:rPr lang="ko-KR" altLang="en-US" sz="20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바벨론의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포로로 잡혀감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en-US" altLang="ko-KR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6.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이 전승들은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포로기간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동안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에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도 계속 보존되고 편집되었는데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이는 신명기의 틀을 구성한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편집자가 </a:t>
            </a:r>
            <a:endParaRPr lang="en-US" altLang="ko-KR" sz="20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예루살렘의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멸망과 포로사건을 알고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있었던 점을 통해 알 수 있음 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신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4:25-31, 28-31)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7.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신명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기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의 핵심본문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아마도 신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12-26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장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은 오랜 기간을 통해 계속 확장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편집되었고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완성되었을 것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ko-KR" altLang="en-US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728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B0203792-A866-4BD3-B814-1C16A3BA5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0631"/>
            <a:ext cx="8596668" cy="773723"/>
          </a:xfrm>
        </p:spPr>
        <p:txBody>
          <a:bodyPr/>
          <a:lstStyle/>
          <a:p>
            <a:pPr algn="ctr"/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목 차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9A9C591D-B1C7-41B8-A6F1-35B4E062D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356" y="995350"/>
            <a:ext cx="8596668" cy="51795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1.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책의 명칭</a:t>
            </a:r>
            <a:endParaRPr lang="en-US" altLang="ko-KR" sz="25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2.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배경 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–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장소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수신자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기록목적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5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3. </a:t>
            </a:r>
            <a:r>
              <a:rPr lang="ko-KR" altLang="en-US" sz="25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문학적 형태와 특징</a:t>
            </a:r>
            <a:endParaRPr lang="en-US" altLang="ko-KR" sz="2500" dirty="0">
              <a:solidFill>
                <a:prstClr val="black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5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4. </a:t>
            </a:r>
            <a:r>
              <a:rPr lang="ko-KR" altLang="en-US" sz="25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</a:t>
            </a:r>
            <a:r>
              <a:rPr lang="ko-KR" altLang="en-US" sz="25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구조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5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연구사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5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-1.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저자와 연대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-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전통적인 기독교 학자들의 견해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&amp;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현대 비평학자들의 견해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5-2.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기원에 대한 역사적 발전 과정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5-3.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사가는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6.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신학의 특징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25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25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25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25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ko-KR" altLang="en-US" sz="25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501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73D39AC9-7F8E-46AB-99F1-B6B037258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8480" y="1085337"/>
            <a:ext cx="10574070" cy="5569070"/>
          </a:xfrm>
        </p:spPr>
        <p:txBody>
          <a:bodyPr>
            <a:noAutofit/>
          </a:bodyPr>
          <a:lstStyle/>
          <a:p>
            <a:pPr marL="0" lvl="0" indent="0">
              <a:buClr>
                <a:srgbClr val="90C226"/>
              </a:buClr>
              <a:buNone/>
            </a:pPr>
            <a:r>
              <a:rPr lang="en-US" altLang="ko-KR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5-3. </a:t>
            </a:r>
            <a:r>
              <a:rPr lang="ko-KR" altLang="en-US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사가는</a:t>
            </a:r>
            <a:r>
              <a:rPr lang="en-US" altLang="ko-KR" sz="3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? 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b="1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편집자는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바벨론 포로기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 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B.C. 550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년경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에 포로로 끌려가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바벨론에서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활동함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- </a:t>
            </a:r>
            <a:r>
              <a:rPr lang="ko-KR" altLang="en-US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말씀에 준해서 역사를 해석한 역사가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로서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역사가 사실인지의 여부를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중요시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하지 않고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그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역사적 사건의 의미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교훈에 대해 초점을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맞춤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- </a:t>
            </a:r>
            <a:r>
              <a:rPr lang="ko-KR" altLang="en-US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왜 우리가 망하게  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되었는가</a:t>
            </a:r>
            <a:r>
              <a:rPr lang="en-US" altLang="ko-KR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?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에 대한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신학적인 답변을 찾기 위해 노력함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-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이스라엘의 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멸망 원인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은 </a:t>
            </a:r>
            <a:r>
              <a:rPr lang="ko-KR" altLang="en-US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하나님께 </a:t>
            </a:r>
            <a:r>
              <a:rPr lang="ko-KR" altLang="en-US" sz="20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죄를 범하고 우상숭배를 했기 </a:t>
            </a:r>
            <a:r>
              <a:rPr lang="ko-KR" altLang="en-US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때문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이라 말함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-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사가가 추구하는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것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: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이스라엘이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현재 겪고 있는 고통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포로기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은 이스라엘의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범죄에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대한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마땅한 하나님의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의로운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징벌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지금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이스라엘의 고통은 회개로써 구원의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새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출발이 가능하다는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것을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주지시킴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-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예언자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서기관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레위인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혹은 예루살렘의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종교 책임자로 추정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즉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지도자 출신으로 이스라엘 종교전통을 잘 알고 있었으며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이스라엘의 영적 생활에 관심을 갖고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깊이 헌신하려고 했던 그룹으로 추정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endParaRPr lang="en-US" altLang="ko-KR" sz="20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endParaRPr lang="en-US" altLang="ko-KR" sz="20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endParaRPr lang="ko-KR" altLang="en-US" sz="20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56294" y="289991"/>
            <a:ext cx="29225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600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5</a:t>
            </a:r>
            <a:r>
              <a:rPr lang="en-US" altLang="ko-KR" sz="36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. </a:t>
            </a:r>
            <a:r>
              <a:rPr lang="ko-KR" altLang="en-US" sz="36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+mj-cs"/>
              </a:rPr>
              <a:t>신명기 연구</a:t>
            </a:r>
            <a:endParaRPr lang="ko-KR" altLang="en-US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0774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F6AE254-E1A0-427E-8140-D278933CE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242" y="339479"/>
            <a:ext cx="8596668" cy="770021"/>
          </a:xfrm>
        </p:spPr>
        <p:txBody>
          <a:bodyPr/>
          <a:lstStyle/>
          <a:p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6.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신학의 특징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0474" y="1322113"/>
            <a:ext cx="9558775" cy="526218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ko-KR" altLang="en-US" sz="2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하나님과 언약을 체결한 선택 받은 백성으로서 하나님의 말씀에 대한 </a:t>
            </a:r>
            <a:endParaRPr lang="en-US" altLang="ko-KR" sz="25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ko-KR" altLang="en-US" sz="2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 순종을 강조하고 있음</a:t>
            </a:r>
            <a:r>
              <a:rPr lang="en-US" altLang="ko-KR" sz="2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25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하나님의 백성답게 살아야 할 책임과 의무를 강조</a:t>
            </a:r>
            <a:r>
              <a:rPr lang="en-US" altLang="ko-KR" sz="2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</a:p>
          <a:p>
            <a:pPr marL="0" indent="0">
              <a:buNone/>
            </a:pPr>
            <a:r>
              <a:rPr lang="ko-KR" altLang="en-US" sz="2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 즉</a:t>
            </a:r>
            <a:r>
              <a:rPr lang="en-US" altLang="ko-KR" sz="2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2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하나님의 명령과 규례와 법도를 지켜야 함을 강조하고 있음</a:t>
            </a:r>
            <a:r>
              <a:rPr lang="en-US" altLang="ko-KR" sz="2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32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25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25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586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F6AE254-E1A0-427E-8140-D278933CE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72" y="311344"/>
            <a:ext cx="8596668" cy="770021"/>
          </a:xfrm>
        </p:spPr>
        <p:txBody>
          <a:bodyPr/>
          <a:lstStyle/>
          <a:p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6.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신학의 특징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0474" y="1125166"/>
            <a:ext cx="10895206" cy="5500717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altLang="ko-KR" sz="32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1) </a:t>
            </a:r>
            <a:r>
              <a:rPr lang="ko-KR" altLang="en-US" sz="32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유일신 신앙의 강조</a:t>
            </a:r>
            <a:endParaRPr lang="en-US" altLang="ko-KR" sz="3200" b="1" dirty="0" smtClean="0">
              <a:solidFill>
                <a:srgbClr val="7030A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6:4-9 (</a:t>
            </a:r>
            <a:r>
              <a:rPr lang="ko-KR" altLang="en-US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개역한글</a:t>
            </a:r>
            <a:r>
              <a:rPr lang="en-US" altLang="ko-KR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4</a:t>
            </a:r>
            <a:r>
              <a:rPr lang="en-US" altLang="ko-KR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이스라엘아 들으라 우리 하나님 여호와는 오직 하나인 여호와시니  </a:t>
            </a: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5</a:t>
            </a:r>
            <a:r>
              <a:rPr lang="en-US" altLang="ko-KR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너는 마음을 다하고 성품을 다하고 힘을 다하여 네 하나님 </a:t>
            </a:r>
            <a:endParaRPr lang="en-US" altLang="ko-KR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ko-KR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여호와를 사랑하라  </a:t>
            </a: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6</a:t>
            </a:r>
            <a:r>
              <a:rPr lang="en-US" altLang="ko-KR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오늘날 내가 네게 명하는 이 말씀을 너는 마음에 새기고  </a:t>
            </a: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7</a:t>
            </a:r>
            <a:r>
              <a:rPr lang="en-US" altLang="ko-KR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네 자녀에게 부지런히 가르치며 집에 앉았을 때에든지 </a:t>
            </a:r>
            <a:endParaRPr lang="en-US" altLang="ko-KR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ko-KR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길에 행할 때에든지 </a:t>
            </a:r>
            <a:r>
              <a:rPr lang="ko-KR" altLang="en-US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누웠을 때에든지 일어날 때에든지 이 말씀을 강론할 것이며  </a:t>
            </a: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8</a:t>
            </a:r>
            <a:r>
              <a:rPr lang="en-US" altLang="ko-KR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너는 또 그것을 네 손목에 매어 기호를 삼으며 네 </a:t>
            </a:r>
            <a:endParaRPr lang="en-US" altLang="ko-KR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ko-KR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미간에 </a:t>
            </a:r>
            <a:r>
              <a:rPr lang="ko-KR" altLang="en-US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붙여 </a:t>
            </a:r>
            <a:r>
              <a:rPr lang="ko-KR" altLang="en-US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표를 </a:t>
            </a:r>
            <a:r>
              <a:rPr lang="ko-KR" altLang="en-US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삼고 </a:t>
            </a:r>
            <a:r>
              <a:rPr lang="en-US" altLang="ko-KR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9</a:t>
            </a:r>
            <a:r>
              <a:rPr lang="en-US" altLang="ko-KR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또 네 집 문설주와 바깥 문에 </a:t>
            </a:r>
            <a:r>
              <a:rPr lang="ko-KR" altLang="en-US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기록할찌니라</a:t>
            </a:r>
            <a:r>
              <a:rPr lang="ko-KR" altLang="en-US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ko-KR" altLang="en-US" sz="1700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1700" b="1" dirty="0" smtClean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u"/>
            </a:pPr>
            <a:r>
              <a:rPr lang="ko-KR" altLang="en-US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신명기를 통해 가장 강조하고 있는 것으로 구약 신앙의 핵심이 됨</a:t>
            </a:r>
            <a:r>
              <a:rPr lang="en-US" altLang="ko-KR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u"/>
            </a:pPr>
            <a:r>
              <a:rPr lang="ko-KR" altLang="en-US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이스라엘의 신앙의 대상은 오직 유일한 한 분 여호와시며</a:t>
            </a:r>
            <a:r>
              <a:rPr lang="en-US" altLang="ko-KR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 하나님을 마음을 다하고 </a:t>
            </a:r>
            <a:endParaRPr lang="en-US" altLang="ko-KR" sz="24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ko-KR" sz="24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성품을 다하고 힘을 다하여 사랑하라고 명령함</a:t>
            </a:r>
            <a:r>
              <a:rPr lang="en-US" altLang="ko-KR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u"/>
            </a:pPr>
            <a:r>
              <a:rPr lang="ko-KR" altLang="en-US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히브리적 사고방식에서 </a:t>
            </a:r>
            <a:r>
              <a:rPr lang="en-US" altLang="ko-KR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‘</a:t>
            </a:r>
            <a:r>
              <a:rPr lang="ko-KR" altLang="en-US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사랑</a:t>
            </a:r>
            <a:r>
              <a:rPr lang="en-US" altLang="ko-KR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’</a:t>
            </a:r>
            <a:r>
              <a:rPr lang="ko-KR" altLang="en-US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은 단순히 감정의 차원이 아닌 구체적인 행동으로 </a:t>
            </a:r>
            <a:endParaRPr lang="en-US" altLang="ko-KR" sz="24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altLang="ko-KR" sz="24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구현되어야 하는 역동적인 것임</a:t>
            </a:r>
            <a:r>
              <a:rPr lang="en-US" altLang="ko-KR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ko-KR" altLang="en-US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즉</a:t>
            </a:r>
            <a:r>
              <a:rPr lang="en-US" altLang="ko-KR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하나님을 사랑한다는 것은 구체적으로 하나님의 뜻을 따르고 실천하는 것</a:t>
            </a:r>
            <a:r>
              <a:rPr lang="en-US" altLang="ko-KR" sz="24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lnSpc>
                <a:spcPct val="110000"/>
              </a:lnSpc>
              <a:buNone/>
            </a:pPr>
            <a:endParaRPr lang="en-US" altLang="ko-KR" sz="2500" b="1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altLang="ko-KR" sz="25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altLang="ko-KR" sz="25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7330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F6AE254-E1A0-427E-8140-D278933CE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136" y="339479"/>
            <a:ext cx="8596668" cy="770021"/>
          </a:xfrm>
        </p:spPr>
        <p:txBody>
          <a:bodyPr/>
          <a:lstStyle/>
          <a:p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6.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신학의 특징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2180" y="1192401"/>
            <a:ext cx="10255126" cy="52621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2) </a:t>
            </a:r>
            <a:r>
              <a:rPr lang="ko-KR" altLang="en-US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중앙 성소의 강조</a:t>
            </a:r>
            <a:endParaRPr lang="en-US" altLang="ko-KR" sz="3000" b="1" dirty="0" smtClean="0">
              <a:solidFill>
                <a:srgbClr val="7030A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 </a:t>
            </a:r>
            <a:r>
              <a:rPr lang="en-US" altLang="ko-KR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12:10-11</a:t>
            </a:r>
            <a:r>
              <a:rPr lang="ko-KR" altLang="en-US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절 </a:t>
            </a:r>
            <a:r>
              <a:rPr lang="en-US" altLang="ko-KR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개역한글 </a:t>
            </a:r>
            <a:r>
              <a:rPr lang="en-US" altLang="ko-KR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10.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너희가 </a:t>
            </a:r>
            <a:r>
              <a:rPr lang="ko-KR" altLang="en-US" sz="17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요단을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건너 너희 하나님 여호와께서 너희에게 기업으로 주시는 땅에 거하게 될 때 또는 여호와께서 너희로 너희 사방의 모든 대적을 이기게 하시고 너희에게 안식을 주사 너희로 평안히 거하게 하실 때에 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11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너희는 너희 하나님 여호와께서 자기 이름을 두시려고 </a:t>
            </a:r>
            <a:r>
              <a:rPr lang="ko-KR" altLang="en-US" sz="1700" i="1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한 곳을 택하실 </a:t>
            </a:r>
            <a:r>
              <a:rPr lang="ko-KR" altLang="en-US" sz="1700" i="1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그곳으로</a:t>
            </a:r>
            <a:r>
              <a:rPr lang="en-US" altLang="ko-KR" sz="1700" i="1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…</a:t>
            </a:r>
          </a:p>
          <a:p>
            <a:pPr marL="0" indent="0">
              <a:buNone/>
            </a:pPr>
            <a:r>
              <a:rPr lang="ko-KR" altLang="en-US" sz="17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17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가나안에서 오직 한 곳에서만 예배를 드려야 한다는 중앙성소의 원칙을 내세우고 있음</a:t>
            </a: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가나안 땅에 들어가서 많은 장소에서 예배를 드릴 때 자연히 가나안 원주민들의 영향을 </a:t>
            </a:r>
            <a:endParaRPr lang="en-US" altLang="ko-KR" sz="22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2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받을 위험이 있기 때문에 이스라엘의 예배가 변질 될 우려가 있음</a:t>
            </a: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“</a:t>
            </a: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하나님께서 택하실 그 곳</a:t>
            </a: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”</a:t>
            </a: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이라고만 언급되어 있는데 후대 역사에서 예루살렘 성전이 </a:t>
            </a:r>
            <a:endParaRPr lang="en-US" altLang="ko-KR" sz="22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2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중앙성소의 위치를 차지함</a:t>
            </a: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2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</a:p>
          <a:p>
            <a:pPr marL="0" indent="0">
              <a:buNone/>
            </a:pPr>
            <a:r>
              <a:rPr lang="ko-KR" altLang="en-US" sz="17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ko-KR" altLang="en-US" sz="17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17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25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586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F6AE254-E1A0-427E-8140-D278933CE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40" y="312584"/>
            <a:ext cx="8596668" cy="770021"/>
          </a:xfrm>
        </p:spPr>
        <p:txBody>
          <a:bodyPr/>
          <a:lstStyle/>
          <a:p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6.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신학의 특징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7709" y="1138613"/>
            <a:ext cx="10120655" cy="54591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3) </a:t>
            </a:r>
            <a:r>
              <a:rPr lang="ko-KR" altLang="en-US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가나안에 대한 부정적 평가</a:t>
            </a:r>
            <a:endParaRPr lang="en-US" altLang="ko-KR" sz="3000" b="1" dirty="0" smtClean="0">
              <a:solidFill>
                <a:srgbClr val="7030A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 </a:t>
            </a:r>
            <a:r>
              <a:rPr lang="en-US" altLang="ko-KR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7: 2-4</a:t>
            </a:r>
          </a:p>
          <a:p>
            <a:pPr marL="0" indent="0">
              <a:buNone/>
            </a:pP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네 하나님 여호와께서 그들을 네게 붙여 너로 치게 하시리니 그 때에 너는 그들을 진멸할 것이라 그들과 무슨 언약도 말 것이요 그들을 불쌍히 여기지도 말 것이며 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또 그들과 혼인하지 </a:t>
            </a:r>
            <a:r>
              <a:rPr lang="ko-KR" altLang="en-US" sz="17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말찌니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네 딸을 그 아들에게 주지 말 것이요 그 딸로 네 며느리를 삼지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말 것은 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그가 네 아들을 유혹하여 그로 여호와를 떠나고 다른 신들을 섬기게 하므로 여호와께서 너희에게 진노하사 갑자기 너희를 멸하실 </a:t>
            </a:r>
            <a:r>
              <a:rPr lang="ko-KR" altLang="en-US" sz="17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것임이니라</a:t>
            </a:r>
            <a:endParaRPr lang="en-US" altLang="ko-KR" sz="17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ko-KR" altLang="en-US" sz="1700" i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1700" i="1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이스라엘이 들어가 살 게 될 가나안에서의 생활을 부정적으로 평가하며 이스라엘만의 신앙의 순수성을 간직할 것을 명령하심</a:t>
            </a: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가나안에 대한 부정적인 평가의 결과는 크게 </a:t>
            </a: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</a:t>
            </a: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가지로 나타남</a:t>
            </a: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1)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가나안 땅에서 가나안 사람들에 의해 그들의 삶의 일부분으로 행해지고 있는 모든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우상숭배를 금지하고 있음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7:5 ; 12:2-3 ; 16:21-22)</a:t>
            </a: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2)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가나안의 우상숭배하는 자들을 칼로 진멸하고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도시 전체를 불사르라는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전멸법을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명령하심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3)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가나안 사람과의 혼혈 결혼을 철저히 금지시킴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0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17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3000" b="1" dirty="0" smtClean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3000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3000" b="1" dirty="0" smtClean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3000" b="1" dirty="0" smtClean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ko-KR" altLang="en-US" sz="25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103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5F6AE254-E1A0-427E-8140-D278933CE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48" y="285691"/>
            <a:ext cx="8596668" cy="770021"/>
          </a:xfrm>
        </p:spPr>
        <p:txBody>
          <a:bodyPr/>
          <a:lstStyle/>
          <a:p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6.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 신학의 특징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4603" y="1178954"/>
            <a:ext cx="10793009" cy="55176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4) </a:t>
            </a:r>
            <a:r>
              <a:rPr lang="ko-KR" altLang="en-US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사랑과 정의의 공동체에 대한 강조</a:t>
            </a:r>
            <a:endParaRPr lang="en-US" altLang="ko-KR" sz="3000" b="1" dirty="0" smtClean="0">
              <a:solidFill>
                <a:srgbClr val="7030A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10:17-19(</a:t>
            </a:r>
            <a:r>
              <a:rPr lang="ko-KR" altLang="en-US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개역한글</a:t>
            </a:r>
            <a:r>
              <a:rPr lang="en-US" altLang="ko-KR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</a:t>
            </a:r>
          </a:p>
          <a:p>
            <a:pPr marL="0" indent="0">
              <a:buNone/>
            </a:pP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17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너희의 하나님 여호와는 신의 신이시며 주의 주시요 크고 능하시며 두려우신 하나님이시라 사람을 외모로 보지 아니하시며 뇌물을 받지 아니하시고 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18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고아와 과부를 위하여 신원하시며 나그네를 사랑하사 그에게 식물과 의복을 주시나니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19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너희는 나그네를 사랑하라 전에 너희도 </a:t>
            </a:r>
            <a:r>
              <a:rPr lang="ko-KR" altLang="en-US" sz="17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애굽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땅에서 나그네 되었었음이니라 </a:t>
            </a:r>
            <a:endParaRPr lang="en-US" altLang="ko-KR" sz="17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사회적 약자에 대한 배려 즉</a:t>
            </a: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사회적 약자들에게 공의와 사랑을 베풀어 주는 책임을 </a:t>
            </a:r>
            <a:endParaRPr lang="en-US" altLang="ko-KR" sz="22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2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강조함</a:t>
            </a:r>
            <a:r>
              <a:rPr lang="en-US" altLang="ko-KR" sz="22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고아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과부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나그네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19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레위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인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땅을 분배 받지 않아 경제적 독립 못함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2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사랑과 정의의 공동체를 이루기 위한 구체적 준수 사항</a:t>
            </a:r>
            <a:endParaRPr lang="en-US" altLang="ko-KR" sz="22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1)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공정한 재판요구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24:17)</a:t>
            </a:r>
          </a:p>
          <a:p>
            <a:pPr marL="0" indent="0">
              <a:buNone/>
            </a:pP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2)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곡식 단을 완전히 거두지 않고 조금은 남겨서 과부나 객이 취할 수 있게 함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.(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24:19-22)</a:t>
            </a:r>
          </a:p>
          <a:p>
            <a:pPr marL="0" indent="0">
              <a:buNone/>
            </a:pP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3)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그릇에 담아가지 않는다면 이웃의 포도원에서 마음대로 포도를 배불리 먹을 수 있게 함</a:t>
            </a: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23:24-25)</a:t>
            </a:r>
          </a:p>
          <a:p>
            <a:pPr marL="0" indent="0">
              <a:buNone/>
            </a:pP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4)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품삯을 밀리지 않게 일몰 전 당일에 지급하도록 함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.(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24:14-15)</a:t>
            </a:r>
          </a:p>
          <a:p>
            <a:pPr marL="0" indent="0">
              <a:buNone/>
            </a:pP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5)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유월절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19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칠칠절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19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초막절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등의 절기에 성전에 모여 잔치를 벌일 때 가진 자만의 잔치가 아닌</a:t>
            </a:r>
            <a:endParaRPr lang="en-US" altLang="ko-KR" sz="19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사회적 약자들과 함께 하는 절기가 될 것을 강하게 요구함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.(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26:11)</a:t>
            </a:r>
            <a:endParaRPr lang="ko-KR" altLang="en-US" sz="19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207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719538" y="457200"/>
            <a:ext cx="9141914" cy="5078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3200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참고 </a:t>
            </a:r>
            <a:r>
              <a:rPr lang="ko-KR" altLang="en-US" sz="3200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문헌</a:t>
            </a:r>
            <a:endParaRPr lang="en-US" altLang="ko-KR" sz="2000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노희원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 『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최근의 </a:t>
            </a:r>
            <a:r>
              <a:rPr lang="ko-KR" altLang="en-US" sz="20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신명기역사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연구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』.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서울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연세대학교출판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부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2001.</a:t>
            </a:r>
          </a:p>
          <a:p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오택현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 『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신명기와 신명기 역사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』.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서울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크리스천헤럴드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, 2007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한민수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 『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신명기와 땅 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언약의 눈으로 보기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』.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서울 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그리심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2008.</a:t>
            </a:r>
          </a:p>
          <a:p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한동구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『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오경이해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』.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서울 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프리칭아카데미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, 2006.</a:t>
            </a:r>
          </a:p>
          <a:p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한동구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『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신명기 해석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』.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서울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도서출판 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B&amp;A, 2004.</a:t>
            </a:r>
          </a:p>
          <a:p>
            <a:r>
              <a:rPr lang="ko-KR" altLang="en-US" sz="20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테렌스</a:t>
            </a:r>
            <a:r>
              <a:rPr lang="ko-KR" altLang="en-US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E. </a:t>
            </a:r>
            <a:r>
              <a:rPr lang="ko-KR" altLang="en-US" sz="20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프랫하임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 『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오경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』.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이영미 역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서울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</a:t>
            </a:r>
            <a:r>
              <a:rPr lang="ko-KR" altLang="en-US" sz="20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대한기독교서회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, 2015</a:t>
            </a: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endParaRPr lang="en-US" altLang="ko-KR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ko-KR" altLang="en-US" sz="3200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논 </a:t>
            </a:r>
            <a:r>
              <a:rPr lang="ko-KR" altLang="en-US" sz="32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문</a:t>
            </a:r>
            <a:endParaRPr lang="ko-KR" altLang="en-US" sz="2000" dirty="0">
              <a:solidFill>
                <a:srgbClr val="00B050"/>
              </a:solidFill>
            </a:endParaRPr>
          </a:p>
          <a:p>
            <a:pPr fontAlgn="base"/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왕대일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 “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다시 듣는 토라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신명기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.” 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⌜신학과 세계⌟ 제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35</a:t>
            </a:r>
            <a:r>
              <a:rPr lang="ko-KR" altLang="en-US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권 </a:t>
            </a:r>
            <a:r>
              <a:rPr lang="en-US" altLang="ko-KR" sz="20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(1997).</a:t>
            </a:r>
          </a:p>
          <a:p>
            <a:endParaRPr lang="en-US" altLang="ko-KR" sz="2000" dirty="0" smtClean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endParaRPr lang="en-US" altLang="ko-KR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endParaRPr lang="en-US" altLang="ko-KR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endParaRPr lang="ko-KR" altLang="en-US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endParaRPr lang="ko-KR" altLang="en-US" sz="2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3507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089AC00-C005-4CA3-BA8B-091FB8F50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68" y="299076"/>
            <a:ext cx="8104299" cy="762000"/>
          </a:xfrm>
        </p:spPr>
        <p:txBody>
          <a:bodyPr/>
          <a:lstStyle/>
          <a:p>
            <a:r>
              <a:rPr lang="en-US" altLang="ko-KR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1. </a:t>
            </a:r>
            <a:r>
              <a:rPr lang="ko-KR" altLang="en-US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책의 명칭</a:t>
            </a:r>
            <a:endParaRPr lang="ko-KR" altLang="en-US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124B43A5-FF44-496E-A9CA-D2A4D5D01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8736" y="1037059"/>
            <a:ext cx="9791374" cy="557889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히브리 성서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he-IL" altLang="ko-KR" sz="20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אֵ֣לֶּה הַדְּבָרִ֗ים</a:t>
            </a:r>
            <a:r>
              <a:rPr lang="he-IL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(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엘레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하데바림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이것들은 그 말씀들이다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endParaRPr lang="en-US" altLang="ko-KR" sz="20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 : “</a:t>
            </a:r>
            <a:r>
              <a:rPr lang="ko-KR" altLang="en-US" sz="2000" dirty="0" err="1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데바림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”(</a:t>
            </a:r>
            <a:r>
              <a:rPr lang="ko-KR" altLang="en-US" sz="20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말씀들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 :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모세가 이스라엘에게 전한 훈계와 가르침의 말씀들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     </a:t>
            </a:r>
            <a:endParaRPr lang="en-US" altLang="ko-KR" sz="20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accent5">
                    <a:lumMod val="7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70</a:t>
            </a:r>
            <a:r>
              <a:rPr lang="ko-KR" altLang="en-US" sz="2000" dirty="0" smtClean="0">
                <a:solidFill>
                  <a:schemeClr val="accent5">
                    <a:lumMod val="7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인 역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en-US" altLang="ko-KR" sz="2000" dirty="0" err="1" smtClean="0">
                <a:solidFill>
                  <a:schemeClr val="accent5">
                    <a:lumMod val="7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deuteronomion</a:t>
            </a:r>
            <a:r>
              <a:rPr lang="en-US" altLang="ko-KR" sz="2000" dirty="0" smtClean="0">
                <a:solidFill>
                  <a:schemeClr val="accent5">
                    <a:lumMod val="7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튜테로노미온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-“</a:t>
            </a:r>
            <a:r>
              <a:rPr lang="ko-KR" altLang="en-US" sz="2000" dirty="0">
                <a:solidFill>
                  <a:schemeClr val="accent5">
                    <a:lumMod val="7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두 번째 </a:t>
            </a:r>
            <a:r>
              <a:rPr lang="ko-KR" altLang="en-US" sz="2000" dirty="0" smtClean="0">
                <a:solidFill>
                  <a:schemeClr val="accent5">
                    <a:lumMod val="7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율법</a:t>
            </a:r>
            <a:r>
              <a:rPr lang="en-US" altLang="ko-KR" sz="2000" dirty="0">
                <a:solidFill>
                  <a:schemeClr val="accent5">
                    <a:lumMod val="7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” </a:t>
            </a: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: </a:t>
            </a:r>
            <a:r>
              <a:rPr lang="en-US" altLang="ko-KR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deutero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(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두  번째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nomos (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법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율법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 합쳐져서 이루어진 명칭      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             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17:18–“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토</a:t>
            </a:r>
            <a:r>
              <a:rPr lang="ko-KR" altLang="en-US" sz="20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라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의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등사</a:t>
            </a:r>
            <a:r>
              <a:rPr lang="ko-KR" altLang="en-US" sz="20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본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he-IL" altLang="ko-KR" sz="20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מִשְׁנֵ֨ה </a:t>
            </a:r>
            <a:r>
              <a:rPr lang="he-IL" altLang="ko-KR" sz="2000" b="1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הַתּוֹרָ֤ה </a:t>
            </a:r>
            <a:r>
              <a:rPr lang="he-IL" altLang="ko-KR" sz="20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הַזֹּאת֙</a:t>
            </a:r>
            <a:r>
              <a:rPr lang="ko-KR" altLang="en-US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err="1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미쉬네</a:t>
            </a:r>
            <a:r>
              <a:rPr lang="ko-KR" altLang="en-US" sz="2000" dirty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하토라 </a:t>
            </a:r>
            <a:r>
              <a:rPr lang="ko-KR" altLang="en-US" sz="2000" dirty="0" err="1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하쪼트</a:t>
            </a:r>
            <a:r>
              <a:rPr lang="en-US" altLang="ko-KR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 smtClean="0">
                <a:solidFill>
                  <a:prstClr val="black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”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을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70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인 역에서 두 번째 율법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 to </a:t>
            </a:r>
            <a:r>
              <a:rPr lang="en-US" altLang="ko-KR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deuteronomion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touto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토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듀테로노미온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투토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으로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</a:p>
          <a:p>
            <a:pPr marL="0" indent="0">
              <a:buNone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잘못 번역함으로 생겨난 명칭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: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첫 번째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율법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–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시내 산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율법 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출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19-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민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10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</a:t>
            </a: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           </a:t>
            </a:r>
            <a:r>
              <a:rPr lang="en-US" altLang="ko-KR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하나님이 모세를 통해 이스라엘에게 직접 선포하신 말씀</a:t>
            </a:r>
            <a:endParaRPr lang="en-US" altLang="ko-KR" sz="2000" dirty="0">
              <a:solidFill>
                <a:srgbClr val="FF000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두 번째 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율법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20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모압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땅에서의 율법 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 </a:t>
            </a: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1:1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           </a:t>
            </a:r>
            <a:r>
              <a:rPr lang="en-US" altLang="ko-KR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- </a:t>
            </a:r>
            <a:r>
              <a:rPr lang="ko-KR" altLang="en-US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모세가 이스라엘에게 직접 선포한 말씀</a:t>
            </a:r>
            <a:r>
              <a:rPr lang="en-US" altLang="ko-KR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smtClean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일종의 고별사</a:t>
            </a:r>
            <a:endParaRPr lang="en-US" altLang="ko-KR" sz="2000" dirty="0">
              <a:solidFill>
                <a:srgbClr val="FF000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6524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089AC00-C005-4CA3-BA8B-091FB8F50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65" y="300317"/>
            <a:ext cx="8596668" cy="762000"/>
          </a:xfrm>
        </p:spPr>
        <p:txBody>
          <a:bodyPr/>
          <a:lstStyle/>
          <a:p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책의 명칭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124B43A5-FF44-496E-A9CA-D2A4D5D01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904" y="1605414"/>
            <a:ext cx="9791374" cy="479538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ko-KR" sz="20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5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영어성경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Deuteronomy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(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듀트로노미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 – </a:t>
            </a:r>
            <a:r>
              <a:rPr lang="en-US" altLang="ko-KR" sz="25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deuteronomion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에서 유래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500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한글성경</a:t>
            </a:r>
            <a:r>
              <a:rPr lang="ko-KR" alt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5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</a:t>
            </a:r>
            <a:r>
              <a:rPr lang="en-US" altLang="ko-KR" sz="2500" b="1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申</a:t>
            </a:r>
            <a:r>
              <a:rPr lang="ko-KR" altLang="en-US" sz="2500" b="1" dirty="0" smtClean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命記</a:t>
            </a:r>
            <a:r>
              <a:rPr lang="en-US" altLang="ko-KR" sz="25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</a:t>
            </a:r>
          </a:p>
          <a:p>
            <a:pPr marL="0" indent="0">
              <a:buNone/>
            </a:pPr>
            <a:r>
              <a:rPr lang="en-US" altLang="ko-KR" sz="25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중국 한문 성경에서 유래한 명칭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: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申 의 훈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의미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  –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펼 신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기지개켤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신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거듭 신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낯살펼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신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아홉째지신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신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원숭이 신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en-US" altLang="ko-KR" sz="25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“</a:t>
            </a:r>
            <a:r>
              <a:rPr lang="ko-KR" altLang="en-US" sz="2500" b="1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거듭 강조하는 계명</a:t>
            </a:r>
            <a:r>
              <a:rPr lang="en-US" altLang="ko-KR" sz="2500" b="1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500" b="1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제</a:t>
            </a:r>
            <a:r>
              <a:rPr lang="en-US" altLang="ko-KR" sz="2500" b="1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</a:t>
            </a:r>
            <a:r>
              <a:rPr lang="ko-KR" altLang="en-US" sz="2500" b="1" dirty="0">
                <a:solidFill>
                  <a:srgbClr val="0070C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의 계명</a:t>
            </a:r>
            <a:r>
              <a:rPr lang="en-US" altLang="ko-KR" sz="25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”</a:t>
            </a:r>
            <a:r>
              <a:rPr lang="en-US" altLang="ko-KR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</a:t>
            </a:r>
            <a:endParaRPr lang="en-US" altLang="ko-KR" sz="2000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457200" lvl="1" indent="0">
              <a:buNone/>
            </a:pPr>
            <a:endParaRPr lang="en-US" altLang="ko-KR" sz="2000" i="1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041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089AC00-C005-4CA3-BA8B-091FB8F50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175" y="286870"/>
            <a:ext cx="8171343" cy="762000"/>
          </a:xfrm>
        </p:spPr>
        <p:txBody>
          <a:bodyPr/>
          <a:lstStyle/>
          <a:p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배경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569757" y="1246190"/>
            <a:ext cx="9824820" cy="49125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2-1. </a:t>
            </a:r>
            <a:r>
              <a:rPr lang="ko-KR" altLang="en-US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장소</a:t>
            </a:r>
            <a:r>
              <a:rPr lang="ko-KR" altLang="en-US" sz="30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30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40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년 광야생활을 마치고 가나안 땅에 들어가기 직전인 </a:t>
            </a:r>
            <a:r>
              <a:rPr lang="ko-KR" altLang="en-US" sz="2500" dirty="0" err="1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모압</a:t>
            </a:r>
            <a:r>
              <a:rPr lang="ko-KR" altLang="en-US" sz="2500" dirty="0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 평지</a:t>
            </a:r>
            <a:endParaRPr lang="en-US" altLang="ko-KR" sz="1900" dirty="0" smtClean="0">
              <a:solidFill>
                <a:srgbClr val="FF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신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1: 5 -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모세가 </a:t>
            </a:r>
            <a:r>
              <a:rPr lang="ko-KR" altLang="en-US" sz="19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요단</a:t>
            </a:r>
            <a:r>
              <a:rPr lang="ko-KR" altLang="en-US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저쪽 </a:t>
            </a:r>
            <a:r>
              <a:rPr lang="ko-KR" altLang="en-US" sz="1900" b="1" dirty="0" err="1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모압</a:t>
            </a:r>
            <a:r>
              <a:rPr lang="ko-KR" altLang="en-US" sz="1900" b="1" dirty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 땅</a:t>
            </a:r>
            <a:r>
              <a:rPr lang="ko-KR" altLang="en-US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에서 이 율법을 설명하기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시작하였더라</a:t>
            </a:r>
            <a:endParaRPr lang="en-US" altLang="ko-KR" sz="19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34:1 –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모세가 </a:t>
            </a:r>
            <a:r>
              <a:rPr lang="ko-KR" altLang="en-US" sz="1900" dirty="0" err="1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모압</a:t>
            </a:r>
            <a:r>
              <a:rPr lang="ko-KR" altLang="en-US" sz="1900" dirty="0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 평지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에서 </a:t>
            </a:r>
            <a:r>
              <a:rPr lang="ko-KR" altLang="en-US" sz="19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느보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산에 올라 여리고 맞은편 </a:t>
            </a:r>
            <a:r>
              <a:rPr lang="ko-KR" altLang="en-US" sz="19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비스가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산 꼭대기에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…</a:t>
            </a:r>
          </a:p>
          <a:p>
            <a:pPr marL="0" indent="0">
              <a:buNone/>
            </a:pP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민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33:50–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여리고 맞은편 </a:t>
            </a:r>
            <a:r>
              <a:rPr lang="ko-KR" altLang="en-US" sz="19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요단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가 </a:t>
            </a:r>
            <a:r>
              <a:rPr lang="ko-KR" altLang="en-US" sz="1900" dirty="0" err="1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모압</a:t>
            </a:r>
            <a:r>
              <a:rPr lang="ko-KR" altLang="en-US" sz="1900" dirty="0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 평지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에서 여호와께서 모세에게 이러러 가라사대 </a:t>
            </a:r>
            <a:endParaRPr lang="en-US" altLang="ko-KR" sz="19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500" b="1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40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년이 걸린 이유 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0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가데스바네아에서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12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정탐꾼의 보고를 듣고 올라가기를 즐겨 하지 아니하고 하나님의 명을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0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</a:t>
            </a: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거역하고 원망했기 때문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ko-KR" altLang="en-US" sz="1900" i="1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       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1:26 -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그러나 </a:t>
            </a:r>
            <a:r>
              <a:rPr lang="ko-KR" altLang="en-US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너희가 올라가기를 원하지 아니하고 너희의 하나님 여호와의 명령을 </a:t>
            </a:r>
            <a:endParaRPr lang="en-US" altLang="ko-KR" sz="19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         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거역하여</a:t>
            </a:r>
            <a:endParaRPr lang="en-US" altLang="ko-KR" sz="19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6697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criptures.lds.org/ko/biblemaps/map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89" y="168813"/>
            <a:ext cx="6555545" cy="6689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6733735" y="168812"/>
            <a:ext cx="5350412" cy="649408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altLang="ko-KR" sz="1300" b="1" dirty="0" smtClean="0"/>
              <a:t>1. </a:t>
            </a:r>
            <a:r>
              <a:rPr lang="ko-KR" altLang="en-US" sz="1300" b="1" dirty="0" err="1"/>
              <a:t>라암셋</a:t>
            </a:r>
            <a:r>
              <a:rPr lang="ko-KR" altLang="en-US" sz="1300" dirty="0"/>
              <a:t> 이스라엘이 </a:t>
            </a:r>
            <a:r>
              <a:rPr lang="ko-KR" altLang="en-US" sz="1300" dirty="0" err="1"/>
              <a:t>애굽에서</a:t>
            </a:r>
            <a:r>
              <a:rPr lang="ko-KR" altLang="en-US" sz="1300" dirty="0"/>
              <a:t> 쫓겨났다</a:t>
            </a:r>
            <a:r>
              <a:rPr lang="en-US" altLang="ko-KR" sz="1300" dirty="0"/>
              <a:t>(</a:t>
            </a:r>
            <a:r>
              <a:rPr lang="ko-KR" altLang="en-US" sz="1300" dirty="0"/>
              <a:t>출 </a:t>
            </a:r>
            <a:r>
              <a:rPr lang="en-US" altLang="ko-KR" sz="1300" dirty="0"/>
              <a:t>12; </a:t>
            </a:r>
            <a:r>
              <a:rPr lang="ko-KR" altLang="en-US" sz="1300" dirty="0"/>
              <a:t>민 </a:t>
            </a:r>
            <a:r>
              <a:rPr lang="en-US" altLang="ko-KR" sz="1300" dirty="0"/>
              <a:t>33:5). </a:t>
            </a:r>
          </a:p>
          <a:p>
            <a:r>
              <a:rPr lang="en-US" altLang="ko-KR" sz="1300" b="1" dirty="0"/>
              <a:t>2. </a:t>
            </a:r>
            <a:r>
              <a:rPr lang="ko-KR" altLang="en-US" sz="1300" b="1" dirty="0" err="1"/>
              <a:t>숙곳</a:t>
            </a:r>
            <a:r>
              <a:rPr lang="ko-KR" altLang="en-US" sz="1300" dirty="0"/>
              <a:t> 히브리 민족이 이 첫 야영지를 떠난 후에 주께서 낮에는 구름으로 밤에는 불기둥으로 그들과 함께 하셨다</a:t>
            </a:r>
            <a:r>
              <a:rPr lang="en-US" altLang="ko-KR" sz="1300" dirty="0"/>
              <a:t>(</a:t>
            </a:r>
            <a:r>
              <a:rPr lang="ko-KR" altLang="en-US" sz="1300" dirty="0"/>
              <a:t>출 </a:t>
            </a:r>
            <a:r>
              <a:rPr lang="en-US" altLang="ko-KR" sz="1300" dirty="0"/>
              <a:t>13:20~22). </a:t>
            </a:r>
          </a:p>
          <a:p>
            <a:r>
              <a:rPr lang="en-US" altLang="ko-KR" sz="1300" b="1" dirty="0"/>
              <a:t>3. </a:t>
            </a:r>
            <a:r>
              <a:rPr lang="ko-KR" altLang="en-US" sz="1300" b="1" dirty="0" err="1"/>
              <a:t>비하히롯</a:t>
            </a:r>
            <a:r>
              <a:rPr lang="ko-KR" altLang="en-US" sz="1300" dirty="0"/>
              <a:t> 이스라엘이 홍해를 통과하였다</a:t>
            </a:r>
            <a:r>
              <a:rPr lang="en-US" altLang="ko-KR" sz="1300" dirty="0"/>
              <a:t>(</a:t>
            </a:r>
            <a:r>
              <a:rPr lang="ko-KR" altLang="en-US" sz="1300" dirty="0"/>
              <a:t>출 </a:t>
            </a:r>
            <a:r>
              <a:rPr lang="en-US" altLang="ko-KR" sz="1300" dirty="0"/>
              <a:t>14; </a:t>
            </a:r>
            <a:r>
              <a:rPr lang="ko-KR" altLang="en-US" sz="1300" dirty="0"/>
              <a:t>민 </a:t>
            </a:r>
            <a:r>
              <a:rPr lang="en-US" altLang="ko-KR" sz="1300" dirty="0"/>
              <a:t>33:8). </a:t>
            </a:r>
          </a:p>
          <a:p>
            <a:r>
              <a:rPr lang="en-US" altLang="ko-KR" sz="1300" b="1" dirty="0"/>
              <a:t>4. </a:t>
            </a:r>
            <a:r>
              <a:rPr lang="ko-KR" altLang="en-US" sz="1300" b="1" dirty="0"/>
              <a:t>마라</a:t>
            </a:r>
            <a:r>
              <a:rPr lang="ko-KR" altLang="en-US" sz="1300" dirty="0"/>
              <a:t> 주께서 </a:t>
            </a:r>
            <a:r>
              <a:rPr lang="ko-KR" altLang="en-US" sz="1300" dirty="0" err="1"/>
              <a:t>마라의</a:t>
            </a:r>
            <a:r>
              <a:rPr lang="ko-KR" altLang="en-US" sz="1300" dirty="0"/>
              <a:t> 물을 고치셨다</a:t>
            </a:r>
            <a:r>
              <a:rPr lang="en-US" altLang="ko-KR" sz="1300" dirty="0"/>
              <a:t>(</a:t>
            </a:r>
            <a:r>
              <a:rPr lang="ko-KR" altLang="en-US" sz="1300" dirty="0"/>
              <a:t>출 </a:t>
            </a:r>
            <a:r>
              <a:rPr lang="en-US" altLang="ko-KR" sz="1300" dirty="0"/>
              <a:t>15:23~26). </a:t>
            </a:r>
          </a:p>
          <a:p>
            <a:r>
              <a:rPr lang="en-US" altLang="ko-KR" sz="1300" b="1" dirty="0"/>
              <a:t>5. </a:t>
            </a:r>
            <a:r>
              <a:rPr lang="ko-KR" altLang="en-US" sz="1300" b="1" dirty="0" err="1"/>
              <a:t>엘림</a:t>
            </a:r>
            <a:r>
              <a:rPr lang="ko-KR" altLang="en-US" sz="1300" dirty="0"/>
              <a:t> 이스라엘이 열두 </a:t>
            </a:r>
            <a:r>
              <a:rPr lang="ko-KR" altLang="en-US" sz="1300" dirty="0" err="1"/>
              <a:t>샘가에</a:t>
            </a:r>
            <a:r>
              <a:rPr lang="ko-KR" altLang="en-US" sz="1300" dirty="0"/>
              <a:t> 천막을 쳤다</a:t>
            </a:r>
            <a:r>
              <a:rPr lang="en-US" altLang="ko-KR" sz="1300" dirty="0"/>
              <a:t>(</a:t>
            </a:r>
            <a:r>
              <a:rPr lang="ko-KR" altLang="en-US" sz="1300" dirty="0"/>
              <a:t>출 </a:t>
            </a:r>
            <a:r>
              <a:rPr lang="en-US" altLang="ko-KR" sz="1300" dirty="0"/>
              <a:t>15:27). </a:t>
            </a:r>
          </a:p>
          <a:p>
            <a:r>
              <a:rPr lang="en-US" altLang="ko-KR" sz="1300" b="1" dirty="0"/>
              <a:t>6. </a:t>
            </a:r>
            <a:r>
              <a:rPr lang="ko-KR" altLang="en-US" sz="1300" b="1" dirty="0"/>
              <a:t>신 광야</a:t>
            </a:r>
            <a:r>
              <a:rPr lang="ko-KR" altLang="en-US" sz="1300" dirty="0"/>
              <a:t> 주께서 만나와 </a:t>
            </a:r>
            <a:r>
              <a:rPr lang="ko-KR" altLang="en-US" sz="1300" dirty="0" err="1"/>
              <a:t>메추라기를</a:t>
            </a:r>
            <a:r>
              <a:rPr lang="ko-KR" altLang="en-US" sz="1300" dirty="0"/>
              <a:t> 보내어 이스라엘을 먹이셨다</a:t>
            </a:r>
            <a:r>
              <a:rPr lang="en-US" altLang="ko-KR" sz="1300" dirty="0"/>
              <a:t>(</a:t>
            </a:r>
            <a:r>
              <a:rPr lang="ko-KR" altLang="en-US" sz="1300" dirty="0"/>
              <a:t>출 </a:t>
            </a:r>
            <a:r>
              <a:rPr lang="en-US" altLang="ko-KR" sz="1300" dirty="0"/>
              <a:t>16). </a:t>
            </a:r>
          </a:p>
          <a:p>
            <a:r>
              <a:rPr lang="en-US" altLang="ko-KR" sz="1300" b="1" dirty="0"/>
              <a:t>7. </a:t>
            </a:r>
            <a:r>
              <a:rPr lang="ko-KR" altLang="en-US" sz="1300" b="1" dirty="0" err="1"/>
              <a:t>르비딤</a:t>
            </a:r>
            <a:r>
              <a:rPr lang="ko-KR" altLang="en-US" sz="1300" dirty="0"/>
              <a:t> 이스라엘이 </a:t>
            </a:r>
            <a:r>
              <a:rPr lang="ko-KR" altLang="en-US" sz="1300" dirty="0" err="1"/>
              <a:t>아말렉과</a:t>
            </a:r>
            <a:r>
              <a:rPr lang="ko-KR" altLang="en-US" sz="1300" dirty="0"/>
              <a:t> 싸웠다</a:t>
            </a:r>
            <a:r>
              <a:rPr lang="en-US" altLang="ko-KR" sz="1300" dirty="0"/>
              <a:t>(</a:t>
            </a:r>
            <a:r>
              <a:rPr lang="ko-KR" altLang="en-US" sz="1300" dirty="0"/>
              <a:t>출 </a:t>
            </a:r>
            <a:r>
              <a:rPr lang="en-US" altLang="ko-KR" sz="1300" dirty="0"/>
              <a:t>17:8~16). </a:t>
            </a:r>
          </a:p>
          <a:p>
            <a:r>
              <a:rPr lang="en-US" altLang="ko-KR" sz="1300" b="1" dirty="0"/>
              <a:t>8. </a:t>
            </a:r>
            <a:r>
              <a:rPr lang="ko-KR" altLang="en-US" sz="1300" b="1" dirty="0"/>
              <a:t>시내 산</a:t>
            </a:r>
            <a:r>
              <a:rPr lang="en-US" altLang="ko-KR" sz="1300" b="1" dirty="0"/>
              <a:t>(</a:t>
            </a:r>
            <a:r>
              <a:rPr lang="ko-KR" altLang="en-US" sz="1300" b="1" dirty="0" err="1"/>
              <a:t>호렙</a:t>
            </a:r>
            <a:r>
              <a:rPr lang="ko-KR" altLang="en-US" sz="1300" b="1" dirty="0"/>
              <a:t> 산 또는 </a:t>
            </a:r>
            <a:r>
              <a:rPr lang="ko-KR" altLang="en-US" sz="1300" b="1" dirty="0" err="1"/>
              <a:t>예벨무사</a:t>
            </a:r>
            <a:r>
              <a:rPr lang="en-US" altLang="ko-KR" sz="1300" b="1" dirty="0"/>
              <a:t>)</a:t>
            </a:r>
            <a:r>
              <a:rPr lang="ko-KR" altLang="en-US" sz="1300" dirty="0"/>
              <a:t> 주께서 십계명을 계시해 주셨다</a:t>
            </a:r>
            <a:r>
              <a:rPr lang="en-US" altLang="ko-KR" sz="1300" dirty="0"/>
              <a:t>(</a:t>
            </a:r>
            <a:r>
              <a:rPr lang="ko-KR" altLang="en-US" sz="1300" dirty="0"/>
              <a:t>출 </a:t>
            </a:r>
            <a:r>
              <a:rPr lang="en-US" altLang="ko-KR" sz="1300" dirty="0"/>
              <a:t>19~20). </a:t>
            </a:r>
          </a:p>
          <a:p>
            <a:r>
              <a:rPr lang="en-US" altLang="ko-KR" sz="1300" b="1" dirty="0"/>
              <a:t>9. </a:t>
            </a:r>
            <a:r>
              <a:rPr lang="ko-KR" altLang="en-US" sz="1300" b="1" dirty="0"/>
              <a:t>시내 광야</a:t>
            </a:r>
            <a:r>
              <a:rPr lang="ko-KR" altLang="en-US" sz="1300" dirty="0"/>
              <a:t> 이스라엘이 </a:t>
            </a:r>
            <a:r>
              <a:rPr lang="ko-KR" altLang="en-US" sz="1300" dirty="0" err="1"/>
              <a:t>성막을</a:t>
            </a:r>
            <a:r>
              <a:rPr lang="ko-KR" altLang="en-US" sz="1300" dirty="0"/>
              <a:t> 지었다</a:t>
            </a:r>
            <a:r>
              <a:rPr lang="en-US" altLang="ko-KR" sz="1300" dirty="0"/>
              <a:t>(</a:t>
            </a:r>
            <a:r>
              <a:rPr lang="ko-KR" altLang="en-US" sz="1300" dirty="0"/>
              <a:t>출 </a:t>
            </a:r>
            <a:r>
              <a:rPr lang="en-US" altLang="ko-KR" sz="1300" dirty="0"/>
              <a:t>25~30). </a:t>
            </a:r>
          </a:p>
          <a:p>
            <a:r>
              <a:rPr lang="en-US" altLang="ko-KR" sz="1300" b="1" dirty="0"/>
              <a:t>10. </a:t>
            </a:r>
            <a:r>
              <a:rPr lang="ko-KR" altLang="en-US" sz="1300" b="1" dirty="0"/>
              <a:t>광야에서의 진영</a:t>
            </a:r>
            <a:r>
              <a:rPr lang="ko-KR" altLang="en-US" sz="1300" dirty="0"/>
              <a:t> 모세를 도와 백성을 다스리기 위하여 장로 </a:t>
            </a:r>
            <a:r>
              <a:rPr lang="ko-KR" altLang="en-US" sz="1300" dirty="0" err="1"/>
              <a:t>칠십인이</a:t>
            </a:r>
            <a:r>
              <a:rPr lang="ko-KR" altLang="en-US" sz="1300" dirty="0"/>
              <a:t> 부름을 받았다</a:t>
            </a:r>
            <a:r>
              <a:rPr lang="en-US" altLang="ko-KR" sz="1300" dirty="0"/>
              <a:t>(</a:t>
            </a:r>
            <a:r>
              <a:rPr lang="ko-KR" altLang="en-US" sz="1300" dirty="0"/>
              <a:t>민 </a:t>
            </a:r>
            <a:r>
              <a:rPr lang="en-US" altLang="ko-KR" sz="1300" dirty="0"/>
              <a:t>11:16~17). </a:t>
            </a:r>
          </a:p>
          <a:p>
            <a:r>
              <a:rPr lang="en-US" altLang="ko-KR" sz="1300" b="1" dirty="0"/>
              <a:t>11. </a:t>
            </a:r>
            <a:r>
              <a:rPr lang="ko-KR" altLang="en-US" sz="1300" b="1" dirty="0" err="1"/>
              <a:t>에시온게벨</a:t>
            </a:r>
            <a:r>
              <a:rPr lang="ko-KR" altLang="en-US" sz="1300" dirty="0"/>
              <a:t> 이스라엘이 에서와 </a:t>
            </a:r>
            <a:r>
              <a:rPr lang="ko-KR" altLang="en-US" sz="1300" dirty="0" err="1"/>
              <a:t>암몬의</a:t>
            </a:r>
            <a:r>
              <a:rPr lang="ko-KR" altLang="en-US" sz="1300" dirty="0"/>
              <a:t> 땅을 평화롭게 통과하였다</a:t>
            </a:r>
            <a:r>
              <a:rPr lang="en-US" altLang="ko-KR" sz="1300" dirty="0"/>
              <a:t>(</a:t>
            </a:r>
            <a:r>
              <a:rPr lang="ko-KR" altLang="en-US" sz="1300" dirty="0"/>
              <a:t>신 </a:t>
            </a:r>
            <a:r>
              <a:rPr lang="en-US" altLang="ko-KR" sz="1300" dirty="0"/>
              <a:t>2). </a:t>
            </a:r>
          </a:p>
          <a:p>
            <a:r>
              <a:rPr lang="en-US" altLang="ko-KR" sz="1300" b="1" dirty="0"/>
              <a:t>12. </a:t>
            </a:r>
            <a:r>
              <a:rPr lang="ko-KR" altLang="en-US" sz="1300" b="1" dirty="0" err="1"/>
              <a:t>가데스바네아</a:t>
            </a:r>
            <a:r>
              <a:rPr lang="ko-KR" altLang="en-US" sz="1300" dirty="0"/>
              <a:t> 모세가 약속의 땅에 정탐꾼들을 보냈다</a:t>
            </a:r>
            <a:r>
              <a:rPr lang="en-US" altLang="ko-KR" sz="1300" dirty="0"/>
              <a:t>. </a:t>
            </a:r>
            <a:r>
              <a:rPr lang="ko-KR" altLang="en-US" sz="1300" dirty="0"/>
              <a:t>이스라엘이 거역하였고 그 땅에 들어가는 데 실패하였다</a:t>
            </a:r>
            <a:r>
              <a:rPr lang="en-US" altLang="ko-KR" sz="1300" dirty="0"/>
              <a:t>. </a:t>
            </a:r>
            <a:r>
              <a:rPr lang="ko-KR" altLang="en-US" sz="1300" dirty="0" err="1"/>
              <a:t>가데스는</a:t>
            </a:r>
            <a:r>
              <a:rPr lang="ko-KR" altLang="en-US" sz="1300" dirty="0"/>
              <a:t> 여러 해 동안 이스라엘의 주 진영 구실을 하였다</a:t>
            </a:r>
            <a:r>
              <a:rPr lang="en-US" altLang="ko-KR" sz="1300" dirty="0"/>
              <a:t>(</a:t>
            </a:r>
            <a:r>
              <a:rPr lang="ko-KR" altLang="en-US" sz="1300" dirty="0"/>
              <a:t>민 </a:t>
            </a:r>
            <a:r>
              <a:rPr lang="en-US" altLang="ko-KR" sz="1300" dirty="0"/>
              <a:t>13:1~3,17~33; 14; 32:8; </a:t>
            </a:r>
            <a:r>
              <a:rPr lang="ko-KR" altLang="en-US" sz="1300" dirty="0"/>
              <a:t>신 </a:t>
            </a:r>
            <a:r>
              <a:rPr lang="en-US" altLang="ko-KR" sz="1300" dirty="0"/>
              <a:t>2:14). </a:t>
            </a:r>
          </a:p>
          <a:p>
            <a:r>
              <a:rPr lang="en-US" altLang="ko-KR" sz="1300" b="1" dirty="0"/>
              <a:t>13. </a:t>
            </a:r>
            <a:r>
              <a:rPr lang="ko-KR" altLang="en-US" sz="1300" b="1" dirty="0"/>
              <a:t>동쪽 광야</a:t>
            </a:r>
            <a:r>
              <a:rPr lang="ko-KR" altLang="en-US" sz="1300" dirty="0"/>
              <a:t> 이스라엘은 </a:t>
            </a:r>
            <a:r>
              <a:rPr lang="ko-KR" altLang="en-US" sz="1300" dirty="0" err="1"/>
              <a:t>에돔하고</a:t>
            </a:r>
            <a:r>
              <a:rPr lang="ko-KR" altLang="en-US" sz="1300" dirty="0"/>
              <a:t> </a:t>
            </a:r>
            <a:r>
              <a:rPr lang="ko-KR" altLang="en-US" sz="1300" dirty="0" err="1"/>
              <a:t>모압과</a:t>
            </a:r>
            <a:r>
              <a:rPr lang="ko-KR" altLang="en-US" sz="1300" dirty="0"/>
              <a:t> 더불어 싸우기를 피하였다</a:t>
            </a:r>
            <a:r>
              <a:rPr lang="en-US" altLang="ko-KR" sz="1300" dirty="0"/>
              <a:t>(</a:t>
            </a:r>
            <a:r>
              <a:rPr lang="ko-KR" altLang="en-US" sz="1300" dirty="0"/>
              <a:t>민 </a:t>
            </a:r>
            <a:r>
              <a:rPr lang="en-US" altLang="ko-KR" sz="1300" dirty="0"/>
              <a:t>20:14~21; 22~24). </a:t>
            </a:r>
          </a:p>
          <a:p>
            <a:r>
              <a:rPr lang="en-US" altLang="ko-KR" sz="1300" b="1" dirty="0"/>
              <a:t>14. </a:t>
            </a:r>
            <a:r>
              <a:rPr lang="ko-KR" altLang="en-US" sz="1300" b="1" dirty="0" err="1"/>
              <a:t>아르논</a:t>
            </a:r>
            <a:r>
              <a:rPr lang="ko-KR" altLang="en-US" sz="1300" b="1" dirty="0"/>
              <a:t> 강</a:t>
            </a:r>
            <a:r>
              <a:rPr lang="ko-KR" altLang="en-US" sz="1300" dirty="0"/>
              <a:t> 이스라엘이 자기들을 대적하여 싸우는 </a:t>
            </a:r>
            <a:r>
              <a:rPr lang="ko-KR" altLang="en-US" sz="1300" dirty="0" err="1"/>
              <a:t>아모리</a:t>
            </a:r>
            <a:r>
              <a:rPr lang="ko-KR" altLang="en-US" sz="1300" dirty="0"/>
              <a:t> 족속을 멸하였다</a:t>
            </a:r>
            <a:r>
              <a:rPr lang="en-US" altLang="ko-KR" sz="1300" dirty="0"/>
              <a:t>(</a:t>
            </a:r>
            <a:r>
              <a:rPr lang="ko-KR" altLang="en-US" sz="1300" dirty="0"/>
              <a:t>신 </a:t>
            </a:r>
            <a:r>
              <a:rPr lang="en-US" altLang="ko-KR" sz="1300" dirty="0"/>
              <a:t>2:24~37). </a:t>
            </a:r>
          </a:p>
          <a:p>
            <a:r>
              <a:rPr lang="en-US" altLang="ko-KR" sz="1300" b="1" dirty="0"/>
              <a:t>15. </a:t>
            </a:r>
            <a:r>
              <a:rPr lang="ko-KR" altLang="en-US" sz="1300" b="1" dirty="0" err="1"/>
              <a:t>느보</a:t>
            </a:r>
            <a:r>
              <a:rPr lang="ko-KR" altLang="en-US" sz="1300" b="1" dirty="0"/>
              <a:t> 산</a:t>
            </a:r>
            <a:r>
              <a:rPr lang="ko-KR" altLang="en-US" sz="1300" dirty="0"/>
              <a:t> 모세가 약속된 땅을 바라보았다</a:t>
            </a:r>
            <a:r>
              <a:rPr lang="en-US" altLang="ko-KR" sz="1300" dirty="0"/>
              <a:t>(</a:t>
            </a:r>
            <a:r>
              <a:rPr lang="ko-KR" altLang="en-US" sz="1300" dirty="0"/>
              <a:t>신 </a:t>
            </a:r>
            <a:r>
              <a:rPr lang="en-US" altLang="ko-KR" sz="1300" dirty="0"/>
              <a:t>34:1~4). </a:t>
            </a:r>
            <a:r>
              <a:rPr lang="ko-KR" altLang="en-US" sz="1300" dirty="0"/>
              <a:t>모세가 그의 마지막 세 가지 설교를 전하였다</a:t>
            </a:r>
            <a:r>
              <a:rPr lang="en-US" altLang="ko-KR" sz="1300" dirty="0"/>
              <a:t>(</a:t>
            </a:r>
            <a:r>
              <a:rPr lang="ko-KR" altLang="en-US" sz="1300" dirty="0"/>
              <a:t>신 </a:t>
            </a:r>
            <a:r>
              <a:rPr lang="en-US" altLang="ko-KR" sz="1300" dirty="0"/>
              <a:t>1~32). </a:t>
            </a:r>
          </a:p>
          <a:p>
            <a:r>
              <a:rPr lang="en-US" altLang="ko-KR" sz="1300" b="1" dirty="0"/>
              <a:t>16. </a:t>
            </a:r>
            <a:r>
              <a:rPr lang="ko-KR" altLang="en-US" sz="1300" b="1" dirty="0" err="1"/>
              <a:t>모압</a:t>
            </a:r>
            <a:r>
              <a:rPr lang="ko-KR" altLang="en-US" sz="1300" b="1" dirty="0"/>
              <a:t> 평지</a:t>
            </a:r>
            <a:r>
              <a:rPr lang="ko-KR" altLang="en-US" sz="1300" dirty="0"/>
              <a:t> 주께서 이스라엘에게 그 땅을 나눌 것과 그 주민을 쫓아낼 것을 말씀하셨다</a:t>
            </a:r>
            <a:r>
              <a:rPr lang="en-US" altLang="ko-KR" sz="1300" dirty="0"/>
              <a:t>(</a:t>
            </a:r>
            <a:r>
              <a:rPr lang="ko-KR" altLang="en-US" sz="1300" dirty="0"/>
              <a:t>민 </a:t>
            </a:r>
            <a:r>
              <a:rPr lang="en-US" altLang="ko-KR" sz="1300" dirty="0"/>
              <a:t>33: 50~56). </a:t>
            </a:r>
          </a:p>
          <a:p>
            <a:r>
              <a:rPr lang="en-US" altLang="ko-KR" sz="1300" b="1" dirty="0"/>
              <a:t>17. </a:t>
            </a:r>
            <a:r>
              <a:rPr lang="ko-KR" altLang="en-US" sz="1300" b="1" dirty="0" err="1"/>
              <a:t>요단</a:t>
            </a:r>
            <a:r>
              <a:rPr lang="ko-KR" altLang="en-US" sz="1300" b="1" dirty="0"/>
              <a:t> 강</a:t>
            </a:r>
            <a:r>
              <a:rPr lang="ko-KR" altLang="en-US" sz="1300" dirty="0"/>
              <a:t> 이스라엘이 마른 땅을 밟고 </a:t>
            </a:r>
            <a:r>
              <a:rPr lang="ko-KR" altLang="en-US" sz="1300" dirty="0" err="1"/>
              <a:t>요단</a:t>
            </a:r>
            <a:r>
              <a:rPr lang="ko-KR" altLang="en-US" sz="1300" dirty="0"/>
              <a:t> 강을 건넜다</a:t>
            </a:r>
            <a:r>
              <a:rPr lang="en-US" altLang="ko-KR" sz="1300" dirty="0"/>
              <a:t>. </a:t>
            </a:r>
            <a:r>
              <a:rPr lang="ko-KR" altLang="en-US" sz="1300" dirty="0"/>
              <a:t>길갈 근처에 </a:t>
            </a:r>
            <a:r>
              <a:rPr lang="ko-KR" altLang="en-US" sz="1300" dirty="0" err="1"/>
              <a:t>요단</a:t>
            </a:r>
            <a:r>
              <a:rPr lang="ko-KR" altLang="en-US" sz="1300" dirty="0"/>
              <a:t> 강 바닥에서 가져온 돌로 </a:t>
            </a:r>
            <a:r>
              <a:rPr lang="ko-KR" altLang="en-US" sz="1300" dirty="0" err="1"/>
              <a:t>요단</a:t>
            </a:r>
            <a:r>
              <a:rPr lang="ko-KR" altLang="en-US" sz="1300" dirty="0"/>
              <a:t> 강이 갈라졌던 것을 기념하는 기념비를 세웠다</a:t>
            </a:r>
            <a:r>
              <a:rPr lang="en-US" altLang="ko-KR" sz="1300" dirty="0"/>
              <a:t>(</a:t>
            </a:r>
            <a:r>
              <a:rPr lang="ko-KR" altLang="en-US" sz="1300" dirty="0"/>
              <a:t>수 </a:t>
            </a:r>
            <a:r>
              <a:rPr lang="en-US" altLang="ko-KR" sz="1300" dirty="0"/>
              <a:t>3~5:1). </a:t>
            </a:r>
          </a:p>
          <a:p>
            <a:r>
              <a:rPr lang="en-US" altLang="ko-KR" sz="1300" b="1" dirty="0"/>
              <a:t>18. </a:t>
            </a:r>
            <a:r>
              <a:rPr lang="ko-KR" altLang="en-US" sz="1300" b="1" dirty="0"/>
              <a:t>여리고</a:t>
            </a:r>
            <a:r>
              <a:rPr lang="ko-KR" altLang="en-US" sz="1300" dirty="0"/>
              <a:t> 이스라엘 자손들이 그 도시를 점령하고 파괴하였다</a:t>
            </a:r>
            <a:r>
              <a:rPr lang="en-US" altLang="ko-KR" sz="1300" dirty="0"/>
              <a:t>(</a:t>
            </a:r>
            <a:r>
              <a:rPr lang="ko-KR" altLang="en-US" sz="1300" dirty="0"/>
              <a:t>수 </a:t>
            </a:r>
            <a:r>
              <a:rPr lang="en-US" altLang="ko-KR" sz="1300" dirty="0"/>
              <a:t>6).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33735" y="4994031"/>
            <a:ext cx="5350412" cy="369332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33735" y="5363363"/>
            <a:ext cx="5350412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포인트가 5개인 별 6"/>
          <p:cNvSpPr/>
          <p:nvPr/>
        </p:nvSpPr>
        <p:spPr>
          <a:xfrm>
            <a:off x="5482883" y="910884"/>
            <a:ext cx="163537" cy="228600"/>
          </a:xfrm>
          <a:prstGeom prst="star5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75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089AC00-C005-4CA3-BA8B-091FB8F50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57" y="179294"/>
            <a:ext cx="8596668" cy="762000"/>
          </a:xfrm>
        </p:spPr>
        <p:txBody>
          <a:bodyPr/>
          <a:lstStyle/>
          <a:p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배경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636993" y="1021976"/>
            <a:ext cx="9394513" cy="50560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2-2. </a:t>
            </a:r>
            <a:r>
              <a:rPr lang="ko-KR" altLang="en-US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수신자 </a:t>
            </a:r>
            <a:r>
              <a:rPr lang="en-US" altLang="ko-KR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 </a:t>
            </a:r>
            <a:r>
              <a:rPr lang="ko-KR" altLang="en-US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청중 </a:t>
            </a:r>
            <a:r>
              <a:rPr lang="en-US" altLang="ko-KR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5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여호수아와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5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갈렙이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지도자가 된 세대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12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명의 정탐꾼 사건 당시 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20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세 미만이었던 새로운 세대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40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년 광야생활 동안 새로 태어난 출애굽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세대로 가나안에 들어가 그 땅을 분배 받을 새로운 세대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b="1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</a:t>
            </a:r>
            <a:r>
              <a:rPr lang="en-US" altLang="ko-KR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1:35-39 </a:t>
            </a:r>
          </a:p>
          <a:p>
            <a:pPr marL="0" indent="0">
              <a:buNone/>
            </a:pPr>
            <a:r>
              <a:rPr lang="en-US" altLang="ko-KR" sz="1700" b="1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700" b="1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 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35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 악한 세대 사람들 중에는 내가 그들의 조상에게 주기로 맹세한 좋은 땅을 볼 자가 하나도 없으리라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36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오직 </a:t>
            </a:r>
            <a:r>
              <a:rPr lang="ko-KR" altLang="en-US" sz="17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여분네의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아들 </a:t>
            </a:r>
            <a:r>
              <a:rPr lang="ko-KR" altLang="en-US" sz="1700" dirty="0" err="1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갈렙</a:t>
            </a:r>
            <a:r>
              <a:rPr lang="ko-KR" altLang="en-US" sz="17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은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온전히 여호와께 </a:t>
            </a:r>
            <a:r>
              <a:rPr lang="ko-KR" altLang="en-US" sz="17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순종하였은즉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그는 그것을 볼 것이요 그가 밟은 땅을 내가 그와 그의 자손에게 주리라 하시고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37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여호와께서 너희 때문에 내게도 진노하사 이르시되 너도 그리로 들어가지 못하리라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38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네 앞에 서 있는 눈의 아들 </a:t>
            </a:r>
            <a:r>
              <a:rPr lang="ko-KR" altLang="en-US" sz="1700" dirty="0" err="1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여호수아</a:t>
            </a:r>
            <a:r>
              <a:rPr lang="ko-KR" altLang="en-US" sz="1700" dirty="0" err="1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는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그리로 들어갈 것이니 너는 그를 담대하게 하라 그가 이스라엘에게 그 땅을 기업으로 차지하게 하리라 </a:t>
            </a:r>
            <a:r>
              <a:rPr lang="ko-KR" altLang="en-US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7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39</a:t>
            </a:r>
            <a:r>
              <a:rPr lang="en-US" altLang="ko-KR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또 너희가 사로잡히리라 하던 </a:t>
            </a:r>
            <a:r>
              <a:rPr lang="ko-KR" altLang="en-US" sz="17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너희의 아이들과 당시에 선악을 분별하지 못하던 너희의 자녀들도 그리로 들어갈 것이라 내가 그 땅을 그들에게 주어 산업이 되게 하리라</a:t>
            </a: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</a:p>
          <a:p>
            <a:pPr marL="0" indent="0">
              <a:buNone/>
            </a:pPr>
            <a:r>
              <a:rPr lang="ko-KR" altLang="en-US" sz="17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1700" b="1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b="1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30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777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="" xmlns:a16="http://schemas.microsoft.com/office/drawing/2014/main" id="{6089AC00-C005-4CA3-BA8B-091FB8F50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99" y="192741"/>
            <a:ext cx="8596668" cy="762000"/>
          </a:xfrm>
        </p:spPr>
        <p:txBody>
          <a:bodyPr/>
          <a:lstStyle/>
          <a:p>
            <a:r>
              <a:rPr lang="en-US" altLang="ko-KR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2. </a:t>
            </a:r>
            <a:r>
              <a:rPr lang="ko-KR" altLang="en-US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배경</a:t>
            </a:r>
            <a:endParaRPr lang="ko-KR" altLang="en-US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650440" y="1183340"/>
            <a:ext cx="10125412" cy="53862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2-3. </a:t>
            </a:r>
            <a:r>
              <a:rPr lang="ko-KR" altLang="en-US" sz="3000" b="1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기록 목적</a:t>
            </a:r>
            <a:endParaRPr lang="en-US" altLang="ko-KR" sz="3000" b="1" dirty="0" smtClean="0">
              <a:solidFill>
                <a:srgbClr val="7030A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직접적인 목적 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2500" dirty="0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모음T" panose="02030504000101010101" pitchFamily="18" charset="-127"/>
                <a:ea typeface="휴먼모음T" panose="02030504000101010101" pitchFamily="18" charset="-127"/>
              </a:rPr>
              <a:t>언약갱신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을 위해</a:t>
            </a:r>
            <a:r>
              <a:rPr lang="en-US" altLang="ko-KR" sz="25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500" dirty="0" err="1" smtClean="0">
                <a:solidFill>
                  <a:srgbClr val="00B0F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시내산</a:t>
            </a:r>
            <a:r>
              <a:rPr lang="ko-KR" altLang="en-US" sz="2500" dirty="0" smtClean="0">
                <a:solidFill>
                  <a:srgbClr val="00B0F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율법을 모세가</a:t>
            </a:r>
            <a:r>
              <a:rPr lang="en-US" altLang="ko-KR" sz="2500" dirty="0">
                <a:solidFill>
                  <a:srgbClr val="00B0F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500" dirty="0" smtClean="0">
                <a:solidFill>
                  <a:srgbClr val="00B0F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해석하여 </a:t>
            </a:r>
            <a:r>
              <a:rPr lang="en-US" altLang="ko-KR" sz="2500" dirty="0" smtClean="0">
                <a:solidFill>
                  <a:srgbClr val="00B0F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</a:t>
            </a:r>
            <a:r>
              <a:rPr lang="ko-KR" altLang="en-US" sz="2500" dirty="0" smtClean="0">
                <a:solidFill>
                  <a:srgbClr val="00B0F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세대에게 들려준 하나님의 말씀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</a:t>
            </a:r>
          </a:p>
          <a:p>
            <a:pPr marL="0" indent="0">
              <a:buNone/>
            </a:pPr>
            <a:endParaRPr lang="en-US" altLang="ko-KR" sz="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5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하나님과 맺은 언약과 율법 내용의 핵심을 전달하고 그 언약과 율법에 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5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순종하도록 </a:t>
            </a:r>
            <a:r>
              <a:rPr lang="ko-KR" altLang="en-US" sz="25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권면하여 가나안 땅에서 참된 하나님의 언약 백성이 될 수 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5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있도록 </a:t>
            </a:r>
            <a:r>
              <a:rPr lang="ko-KR" altLang="en-US" sz="25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가르치고 경계하기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위해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endParaRPr lang="en-US" altLang="ko-KR" sz="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출애굽의 역사와 시내 산의 언약 체험이 없는 신세대에게 이스라엘의 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과거 역사를 들려주고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이스라엘의 과거 역사를 교훈 삼아 오직 순종의 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5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삶만이 장차 들어갈 가나안 땅에서 하나님의 축복을 보장받는 길 임을 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None/>
            </a:pPr>
            <a:r>
              <a:rPr lang="en-US" altLang="ko-KR" sz="25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알려주기 위해</a:t>
            </a:r>
            <a:endParaRPr lang="en-US" altLang="ko-KR" sz="25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359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="" xmlns:a16="http://schemas.microsoft.com/office/drawing/2014/main" id="{73D39AC9-7F8E-46AB-99F1-B6B037258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3189" y="922582"/>
            <a:ext cx="11090417" cy="5423809"/>
          </a:xfrm>
        </p:spPr>
        <p:txBody>
          <a:bodyPr>
            <a:noAutofit/>
          </a:bodyPr>
          <a:lstStyle/>
          <a:p>
            <a:pPr marL="0" lvl="0" indent="0">
              <a:buClr>
                <a:srgbClr val="90C226"/>
              </a:buClr>
              <a:buNone/>
            </a:pPr>
            <a:r>
              <a:rPr lang="en-US" altLang="ko-KR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1) </a:t>
            </a:r>
            <a:r>
              <a:rPr lang="ko-KR" altLang="en-US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</a:t>
            </a:r>
            <a:r>
              <a:rPr lang="ko-KR" altLang="en-US" sz="22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문학적 형태는 복합적이다</a:t>
            </a:r>
            <a:r>
              <a:rPr lang="en-US" altLang="ko-KR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신명기에는 법이 들어있지만 그 문학적 형태가 법전은 아니고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 법에 대한 설교형식으로 이루어진 </a:t>
            </a:r>
            <a:endParaRPr lang="en-US" altLang="ko-KR" sz="19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글이지만 그 문학적 형태가 설교는 아님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 법에 대한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설교요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법에 대한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가르침을 정리해 </a:t>
            </a:r>
            <a:r>
              <a:rPr lang="ko-KR" altLang="en-US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놓은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책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buClr>
                <a:srgbClr val="90C226"/>
              </a:buClr>
              <a:buNone/>
            </a:pPr>
            <a:r>
              <a:rPr lang="ko-KR" altLang="en-US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2) </a:t>
            </a:r>
            <a:r>
              <a:rPr lang="ko-KR" altLang="en-US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 고별연설이라는 형식을 빌려서 주제를 전달하고 있다</a:t>
            </a:r>
            <a:r>
              <a:rPr lang="en-US" altLang="ko-KR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en-US" altLang="ko-KR" sz="19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Clr>
                <a:srgbClr val="90C226"/>
              </a:buClr>
              <a:buNone/>
            </a:pP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: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종교적이고 윤리적인 고별연설을 이스라엘의 지도자와 연결시키는 것은 이스라엘 역사를 기록하는 편집자의  </a:t>
            </a:r>
            <a:endParaRPr lang="en-US" altLang="ko-KR" sz="19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Clr>
                <a:srgbClr val="90C226"/>
              </a:buClr>
              <a:buNone/>
            </a:pP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일반적인 습관이다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endParaRPr lang="en-US" altLang="ko-KR" sz="19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indent="0">
              <a:buClr>
                <a:srgbClr val="90C226"/>
              </a:buClr>
              <a:buNone/>
            </a:pPr>
            <a:r>
              <a:rPr lang="ko-KR" altLang="en-US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3) </a:t>
            </a:r>
            <a:r>
              <a:rPr lang="ko-KR" altLang="en-US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문체적 </a:t>
            </a:r>
            <a:r>
              <a:rPr lang="ko-KR" altLang="en-US" sz="22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특징은 설교적</a:t>
            </a:r>
            <a:r>
              <a:rPr lang="en-US" altLang="ko-KR" sz="22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2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훈계적</a:t>
            </a:r>
            <a:r>
              <a:rPr lang="en-US" altLang="ko-KR" sz="22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22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교훈적이다</a:t>
            </a:r>
            <a:r>
              <a:rPr lang="en-US" altLang="ko-KR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indent="0">
              <a:buClr>
                <a:srgbClr val="90C226"/>
              </a:buClr>
              <a:buNone/>
            </a:pPr>
            <a:r>
              <a:rPr lang="en-US" altLang="ko-KR" sz="2200" dirty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모세가 하나님의 말씀을 백성들에게 설교함</a:t>
            </a:r>
            <a:r>
              <a:rPr lang="en-US" altLang="ko-KR" sz="1900" dirty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– “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들으라 이스라엘아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~ “</a:t>
            </a:r>
            <a:endParaRPr lang="en-US" altLang="ko-KR" sz="22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19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신명기에서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두드러지는 것은 가르침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(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토라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),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훈계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설교이다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ko-KR" altLang="en-US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4) </a:t>
            </a:r>
            <a:r>
              <a:rPr lang="ko-KR" altLang="en-US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 계약 백성인 이스라엘이 </a:t>
            </a:r>
            <a:r>
              <a:rPr lang="ko-KR" altLang="en-US" sz="2200" dirty="0" err="1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야웨</a:t>
            </a:r>
            <a:r>
              <a:rPr lang="ko-KR" altLang="en-US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하나님과 어떤 관계를 맺어야 하는지 규정하고 있다</a:t>
            </a:r>
            <a:r>
              <a:rPr lang="en-US" altLang="ko-KR" sz="2200" dirty="0" smtClean="0">
                <a:solidFill>
                  <a:srgbClr val="7030A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en-US" altLang="ko-KR" sz="2200" dirty="0">
              <a:solidFill>
                <a:srgbClr val="7030A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en-US" altLang="ko-KR" sz="25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신명기는 주전 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7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세기의 이스라엘이 </a:t>
            </a:r>
            <a:r>
              <a:rPr lang="ko-KR" altLang="en-US" sz="19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앗시리아나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19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바벨론을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군주로 섬기는 것이 아니라 </a:t>
            </a:r>
            <a:r>
              <a:rPr lang="ko-KR" altLang="en-US" sz="19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야웨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하나님을 군주로 </a:t>
            </a:r>
            <a:endParaRPr lang="en-US" altLang="ko-KR" sz="19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섬겨야 할 것을 가르치고 있음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 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즉 이스라엘의 하나님 </a:t>
            </a:r>
            <a:r>
              <a:rPr lang="ko-KR" altLang="en-US" sz="1900" dirty="0" err="1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야웨를</a:t>
            </a: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군주로 섬기는 봉신조약을 체결해야 됨을 </a:t>
            </a:r>
            <a:endParaRPr lang="en-US" altLang="ko-KR" sz="19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r>
              <a:rPr lang="ko-KR" altLang="en-US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 가르치고 있다</a:t>
            </a:r>
            <a:r>
              <a:rPr lang="en-US" altLang="ko-KR" sz="19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marL="0" lvl="0" indent="0">
              <a:buClr>
                <a:srgbClr val="90C226"/>
              </a:buClr>
              <a:buNone/>
            </a:pPr>
            <a:r>
              <a:rPr lang="ko-KR" altLang="en-US" sz="2000" dirty="0" smtClean="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 </a:t>
            </a: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0" lvl="0" indent="0">
              <a:buClr>
                <a:srgbClr val="90C226"/>
              </a:buClr>
              <a:buNone/>
            </a:pPr>
            <a:endParaRPr lang="en-US" altLang="ko-KR" sz="2000" dirty="0" smtClean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lvl="0">
              <a:buClr>
                <a:srgbClr val="90C226"/>
              </a:buClr>
              <a:buFont typeface="Wingdings" panose="05000000000000000000" pitchFamily="2" charset="2"/>
              <a:buChar char="u"/>
            </a:pPr>
            <a:endParaRPr lang="en-US" altLang="ko-KR" sz="2000" dirty="0" smtClean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b="1" dirty="0">
              <a:solidFill>
                <a:schemeClr val="tx1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b="1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83188" y="142401"/>
            <a:ext cx="60260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6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3.</a:t>
            </a:r>
            <a:r>
              <a:rPr lang="ko-KR" altLang="en-US" sz="36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</a:t>
            </a:r>
            <a:r>
              <a:rPr lang="ko-KR" altLang="en-US" sz="3600" b="1" dirty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신명기의 문학적 형태와 </a:t>
            </a:r>
            <a:r>
              <a:rPr lang="ko-KR" altLang="en-US" sz="3600" b="1" dirty="0" smtClean="0">
                <a:solidFill>
                  <a:srgbClr val="00B05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특징</a:t>
            </a:r>
            <a:endParaRPr lang="en-US" altLang="ko-KR" sz="3600" b="1" dirty="0">
              <a:solidFill>
                <a:srgbClr val="00B05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77438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패싯">
  <a:themeElements>
    <a:clrScheme name="패싯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패싯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패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TM02900743[[fn=자연주의]]</Template>
  <TotalTime>5948</TotalTime>
  <Words>3489</Words>
  <Application>Microsoft Office PowerPoint</Application>
  <PresentationFormat>사용자 지정</PresentationFormat>
  <Paragraphs>352</Paragraphs>
  <Slides>26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26</vt:i4>
      </vt:variant>
    </vt:vector>
  </HeadingPairs>
  <TitlesOfParts>
    <vt:vector size="28" baseType="lpstr">
      <vt:lpstr>HDOfficeLightV0</vt:lpstr>
      <vt:lpstr>패싯</vt:lpstr>
      <vt:lpstr>신 명 기</vt:lpstr>
      <vt:lpstr>목 차</vt:lpstr>
      <vt:lpstr>1. 책의 명칭</vt:lpstr>
      <vt:lpstr>1. 책의 명칭</vt:lpstr>
      <vt:lpstr>2. 신명기의 배경</vt:lpstr>
      <vt:lpstr>PowerPoint 프레젠테이션</vt:lpstr>
      <vt:lpstr>2. 신명기의 배경</vt:lpstr>
      <vt:lpstr> 2. 신명기의 배경</vt:lpstr>
      <vt:lpstr>PowerPoint 프레젠테이션</vt:lpstr>
      <vt:lpstr>4. 신명기의 구조</vt:lpstr>
      <vt:lpstr>4. 신명기의 구조</vt:lpstr>
      <vt:lpstr>4. 신명기의 구조</vt:lpstr>
      <vt:lpstr>4. 신명기의 구조</vt:lpstr>
      <vt:lpstr>5. 신명기 연구사 </vt:lpstr>
      <vt:lpstr>5. 신명기 연구사 </vt:lpstr>
      <vt:lpstr>5. 신명기 연구사 </vt:lpstr>
      <vt:lpstr>PowerPoint 프레젠테이션</vt:lpstr>
      <vt:lpstr>PowerPoint 프레젠테이션</vt:lpstr>
      <vt:lpstr>5. 신명기 연구 </vt:lpstr>
      <vt:lpstr>PowerPoint 프레젠테이션</vt:lpstr>
      <vt:lpstr>6. 신명기 신학의 특징</vt:lpstr>
      <vt:lpstr>6. 신명기 신학의 특징</vt:lpstr>
      <vt:lpstr>6. 신명기 신학의 특징</vt:lpstr>
      <vt:lpstr>6. 신명기 신학의 특징</vt:lpstr>
      <vt:lpstr>6. 신명기 신학의 특징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오경문헌연구 세미나 -신명기</dc:title>
  <dc:creator>Ativ Book6</dc:creator>
  <cp:lastModifiedBy>samsung</cp:lastModifiedBy>
  <cp:revision>244</cp:revision>
  <dcterms:created xsi:type="dcterms:W3CDTF">2017-10-31T08:45:57Z</dcterms:created>
  <dcterms:modified xsi:type="dcterms:W3CDTF">2017-12-10T16:08:32Z</dcterms:modified>
</cp:coreProperties>
</file>