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63" r:id="rId4"/>
    <p:sldId id="272" r:id="rId5"/>
    <p:sldId id="259" r:id="rId6"/>
    <p:sldId id="260" r:id="rId7"/>
    <p:sldId id="264" r:id="rId8"/>
    <p:sldId id="265" r:id="rId9"/>
    <p:sldId id="266" r:id="rId10"/>
    <p:sldId id="267" r:id="rId11"/>
    <p:sldId id="271" r:id="rId12"/>
    <p:sldId id="274" r:id="rId13"/>
    <p:sldId id="275" r:id="rId14"/>
    <p:sldId id="277" r:id="rId15"/>
    <p:sldId id="276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6FAF924-C86C-4FDF-8676-5A68CAA40F45}" type="datetimeFigureOut">
              <a:rPr lang="ko-KR" altLang="en-US" smtClean="0"/>
              <a:t>2019-06-08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2B7A64B-DBD6-4205-B3C2-451C0DA5132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5867" y="3681402"/>
            <a:ext cx="7643866" cy="1500198"/>
          </a:xfrm>
        </p:spPr>
        <p:txBody>
          <a:bodyPr>
            <a:normAutofit/>
          </a:bodyPr>
          <a:lstStyle/>
          <a:p>
            <a:r>
              <a:rPr lang="ko-KR" altLang="en-US" sz="4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</a:t>
            </a:r>
            <a:r>
              <a:rPr lang="en-US" altLang="ko-KR" sz="4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4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행전의 개론적 이해</a:t>
            </a:r>
            <a:r>
              <a:rPr lang="en-US" altLang="ko-KR" sz="4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(2)</a:t>
            </a:r>
            <a:endParaRPr lang="ko-KR" altLang="en-US" sz="4000" b="1" dirty="0"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029200" y="5943600"/>
            <a:ext cx="3657600" cy="628656"/>
          </a:xfrm>
        </p:spPr>
        <p:txBody>
          <a:bodyPr>
            <a:normAutofit/>
          </a:bodyPr>
          <a:lstStyle/>
          <a:p>
            <a:r>
              <a:rPr lang="ko-KR" altLang="en-US" b="1" dirty="0">
                <a:solidFill>
                  <a:srgbClr val="7030A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누가복음 사도행전 연구</a:t>
            </a:r>
          </a:p>
          <a:p>
            <a:endParaRPr lang="ko-KR" altLang="en-US" b="1" dirty="0">
              <a:solidFill>
                <a:srgbClr val="7030A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5" name="직선 연결선 4"/>
          <p:cNvCxnSpPr/>
          <p:nvPr/>
        </p:nvCxnSpPr>
        <p:spPr>
          <a:xfrm>
            <a:off x="2133600" y="5181600"/>
            <a:ext cx="6248400" cy="0"/>
          </a:xfrm>
          <a:prstGeom prst="line">
            <a:avLst/>
          </a:prstGeom>
          <a:ln w="825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09600" y="6019800"/>
            <a:ext cx="33890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저작 </a:t>
            </a:r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이민규 교수 </a:t>
            </a:r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(2019.3</a:t>
            </a:r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20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05733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4038600" cy="461665"/>
          </a:xfrm>
          <a:prstGeom prst="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err="1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누가복음의</a:t>
            </a:r>
            <a:r>
              <a:rPr lang="ko-KR" altLang="en-US" sz="2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영광의 신</a:t>
            </a:r>
            <a:r>
              <a:rPr lang="ko-KR" altLang="en-US" sz="2400" b="1" dirty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학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381000" y="914400"/>
            <a:ext cx="3962400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09600" y="1219200"/>
            <a:ext cx="80010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부활의 신학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누가가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그린 예수의 죽음에는 다른 공관복음서와 다르게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죄의 용서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와 연관성이 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약화되어 있다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오히려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옛날 유대인들의 손에 죽은 예언자들의 경우에 해당하는 일종의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순교자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적 죽음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의 성격이 강하다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22:15-19 “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최후의 만찬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 후</a:t>
            </a:r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제자들에게 위임된 일도 예수의 고난과 부활의 증인이 되는 일</a:t>
            </a:r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(24:46-48)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**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대속의 신학적 개념을 담고 있는 죽음보다 부활과 승천을 강조한다</a:t>
            </a:r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승천의 신학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행전에만 기록된 승천이야기</a:t>
            </a:r>
            <a:endParaRPr lang="en-US" altLang="ko-KR" sz="1600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(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24:51;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1:3, 9-10)</a:t>
            </a:r>
          </a:p>
          <a:p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예루살렘은 예수의 사역에 있어서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정점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으로 부활과 승천의 장소이며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이를 이루기 위하여 여행길에 나서는 것으로 언급된다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(</a:t>
            </a:r>
            <a:r>
              <a:rPr lang="ko-KR" altLang="en-US" sz="1600" dirty="0" err="1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9:51)</a:t>
            </a:r>
          </a:p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승천 이야기는 예수가 하나님의 우편에 계심을 강조한다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(22:69)</a:t>
            </a:r>
            <a:endParaRPr lang="en-US" altLang="ko-KR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9220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28600"/>
            <a:ext cx="8143932" cy="642942"/>
          </a:xfrm>
        </p:spPr>
        <p:txBody>
          <a:bodyPr/>
          <a:lstStyle/>
          <a:p>
            <a:r>
              <a:rPr lang="ko-KR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성령의 역할과 민감성</a:t>
            </a:r>
            <a:endParaRPr lang="ko-KR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219200"/>
            <a:ext cx="79248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성령의 민감성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유아기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공생애 등 여러가지 사역에 있어서 그 시작과 행위의 원동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력은 성령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(1:15, 35, 41, 67, 80; 2:25-27; 3:21-22; 4:1-13; 4:16-21)</a:t>
            </a:r>
          </a:p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예수는 성령에 의해서 기름부음을 받고 그 성령을 제자들에게 전달하는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자로 묘사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20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20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사도행전에서 성령은 믿는 자들에게 부어진다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 (2:1-4; 4:28-31; 8:15-17;</a:t>
            </a:r>
          </a:p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10:44; 19:6)</a:t>
            </a:r>
          </a:p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성령이 진행되는 이야기에 적극 개입하고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등장인물을 </a:t>
            </a:r>
            <a:r>
              <a:rPr lang="ko-KR" altLang="en-US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가이드한다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(8:29,</a:t>
            </a:r>
          </a:p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39; 10:19; 11:15; 13:2; 15:28; 16:6; 20:22; 21:4, 11)</a:t>
            </a: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**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성령은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예언의 영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으로 그려지며 예수님과 그를 따르는 제자들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교회 공</a:t>
            </a:r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동체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을 연결시키는 매개로 그 기능을 다한다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궁극적으로 인간의 전인적인 정체성</a:t>
            </a:r>
            <a:r>
              <a:rPr lang="en-US" altLang="ko-KR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성격</a:t>
            </a:r>
            <a:r>
              <a:rPr lang="en-US" altLang="ko-KR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삶의 방향</a:t>
            </a:r>
            <a:r>
              <a:rPr lang="en-US" altLang="ko-KR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모든 것을 변화시키는 능력의 영이다</a:t>
            </a:r>
            <a:r>
              <a:rPr lang="en-US" altLang="ko-KR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 (The Radical Transformation of Human Identity)</a:t>
            </a:r>
          </a:p>
        </p:txBody>
      </p:sp>
    </p:spTree>
    <p:extLst>
      <p:ext uri="{BB962C8B-B14F-4D97-AF65-F5344CB8AC3E}">
        <p14:creationId xmlns:p14="http://schemas.microsoft.com/office/powerpoint/2010/main" val="3466772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43932" cy="642942"/>
          </a:xfrm>
        </p:spPr>
        <p:txBody>
          <a:bodyPr/>
          <a:lstStyle/>
          <a:p>
            <a:r>
              <a:rPr lang="ko-KR" altLang="en-US" sz="2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 공동체와 선교에 대한 고찰</a:t>
            </a:r>
            <a:endParaRPr lang="ko-KR" altLang="en-US" sz="2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2"/>
          </p:nvPr>
        </p:nvSpPr>
        <p:spPr>
          <a:xfrm>
            <a:off x="500034" y="1006231"/>
            <a:ext cx="2214578" cy="3641970"/>
          </a:xfrm>
        </p:spPr>
        <p:txBody>
          <a:bodyPr>
            <a:normAutofit lnSpcReduction="10000"/>
          </a:bodyPr>
          <a:lstStyle/>
          <a:p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제자들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 </a:t>
            </a:r>
          </a:p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–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용어의 포괄적 의미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-</a:t>
            </a:r>
            <a:endParaRPr lang="ko-KR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36480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</a:t>
            </a: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행전의 제자는 열 두 제자에 국한되지 않는다</a:t>
            </a: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>
              <a:buFontTx/>
              <a:buChar char="-"/>
            </a:pP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8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6:13; </a:t>
            </a:r>
            <a:r>
              <a:rPr lang="ko-KR" altLang="en-US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행</a:t>
            </a: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6:1-2, 7)</a:t>
            </a:r>
          </a:p>
          <a:p>
            <a:pPr>
              <a:buFontTx/>
              <a:buChar char="-"/>
            </a:pPr>
            <a:r>
              <a:rPr lang="ko-KR" altLang="en-US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모든 믿는 자들을 위한 호칭으로 사용된다</a:t>
            </a: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>
              <a:buFontTx/>
              <a:buChar char="-"/>
            </a:pPr>
            <a:r>
              <a:rPr lang="ko-KR" altLang="en-US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숫자상으로 급격하게 확장되고 있었던 당대 교회 공동체의 멤버들을 과거의 제자들과 일치시키도록 하기 위해서</a:t>
            </a: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…</a:t>
            </a:r>
          </a:p>
          <a:p>
            <a:pPr>
              <a:buFontTx/>
              <a:buChar char="-"/>
            </a:pP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70</a:t>
            </a:r>
            <a:r>
              <a:rPr lang="ko-KR" altLang="en-US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인의 제자와 </a:t>
            </a: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7</a:t>
            </a:r>
            <a:r>
              <a:rPr lang="ko-KR" altLang="en-US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명의 집사 </a:t>
            </a: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역할</a:t>
            </a:r>
            <a:r>
              <a:rPr lang="en-US" altLang="ko-KR" sz="18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01847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457201"/>
            <a:ext cx="8143932" cy="413388"/>
          </a:xfrm>
        </p:spPr>
        <p:txBody>
          <a:bodyPr/>
          <a:lstStyle/>
          <a:p>
            <a:r>
              <a:rPr lang="ko-KR" altLang="en-US" sz="2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 공동체와 선교에 대한 고찰</a:t>
            </a:r>
            <a:endParaRPr lang="ko-KR" altLang="en-US" sz="2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2"/>
          </p:nvPr>
        </p:nvSpPr>
        <p:spPr>
          <a:xfrm>
            <a:off x="500034" y="1524001"/>
            <a:ext cx="2214578" cy="4343400"/>
          </a:xfrm>
        </p:spPr>
        <p:txBody>
          <a:bodyPr/>
          <a:lstStyle/>
          <a:p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이방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인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그리스도인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- J. A. </a:t>
            </a:r>
            <a:r>
              <a:rPr lang="en-US" altLang="ko-KR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Fitzmeyer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유대인 그리스도인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- J. </a:t>
            </a:r>
            <a:r>
              <a:rPr lang="en-US" altLang="ko-KR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Jervell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2786064" y="1447800"/>
            <a:ext cx="5857875" cy="44196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마가나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Q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자료 중 유대적 사상이 드러나는 부분을 삭제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Ex. 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5:19; 6:48-49 –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헬라적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상황에 적용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복음과 구원의 확장성에 있어 유대인이 아니라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또한 유대적 배경에 있는 이방인 그리스도인이 아니라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주로 이방적인 배경 속에 있는 이방인 그리스도인이 주 독자가 된다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>
              <a:buFontTx/>
              <a:buChar char="-"/>
            </a:pP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행전에서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이스라엘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은 유대인 백성을 뜻하며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이는 회개한 그룹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유대인 그리스도인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과 완고한 그룹으로 분리되어 있다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>
              <a:buFontTx/>
              <a:buChar char="-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할례로부터 자유를 근거로 삼고 전개시켜 나간 이방선교의 정당성을 유대인 그리스도인에게 설득시키기 위한 목적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>
              <a:buFontTx/>
              <a:buChar char="-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교회는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새로운 이스라엘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 아니라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회복된 이스라엘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>
              <a:buFontTx/>
              <a:buChar char="-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이방인의 경우도 순수 이방인이 아니라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유대화된 이방인들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로 규정한다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–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순수한 이방인은 누가 공동체의 멤버가 아니었을 것으로 가정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895989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 </a:t>
            </a:r>
            <a:r>
              <a:rPr lang="ko-KR" altLang="en-US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유대인 그리스도인  </a:t>
            </a:r>
            <a:r>
              <a:rPr lang="en-US" altLang="ko-KR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VS. </a:t>
            </a:r>
            <a:r>
              <a:rPr lang="ko-KR" altLang="en-US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이방인</a:t>
            </a:r>
            <a:r>
              <a:rPr lang="en-US" altLang="ko-KR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그리스도인</a:t>
            </a:r>
            <a:endParaRPr lang="ko-KR" altLang="en-US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018474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27647"/>
            <a:ext cx="8143932" cy="642942"/>
          </a:xfrm>
        </p:spPr>
        <p:txBody>
          <a:bodyPr/>
          <a:lstStyle/>
          <a:p>
            <a:r>
              <a:rPr lang="ko-KR" altLang="en-US" sz="2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 공동체와 선교에 대한 고찰</a:t>
            </a:r>
            <a:endParaRPr lang="ko-KR" altLang="en-US" sz="2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2"/>
          </p:nvPr>
        </p:nvSpPr>
        <p:spPr>
          <a:xfrm>
            <a:off x="500034" y="1524001"/>
            <a:ext cx="2214578" cy="3657599"/>
          </a:xfrm>
        </p:spPr>
        <p:txBody>
          <a:bodyPr/>
          <a:lstStyle/>
          <a:p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부유한 자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- H. J. Cadbury</a:t>
            </a: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R. J. </a:t>
            </a:r>
            <a:r>
              <a:rPr lang="en-US" altLang="ko-KR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Crris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가난한 자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- S. H. </a:t>
            </a:r>
            <a:r>
              <a:rPr lang="en-US" altLang="ko-KR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Ringe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J. Jeremias 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2786064" y="1447800"/>
            <a:ext cx="5857875" cy="3810000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가난한 자들을 위한 자선에 관한 가르침은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공동체의 부유한 계층을 향한 것이며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그들에 대한 예언자적 비판을 담고 있는 것이다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>
              <a:buFontTx/>
              <a:buChar char="-"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부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 대한 대답에 일관성이 보이지 않는다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(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삭케오의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경우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재산을 다 팔아야 하는 래디컬한 주문이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요구되지 않는다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.)</a:t>
            </a:r>
          </a:p>
          <a:p>
            <a:pPr>
              <a:buFontTx/>
              <a:buChar char="-"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희년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모티브가 강하게 드러난 것은 가난한 자에게 초점이 맞추어져 있는 것이다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>
              <a:buFontTx/>
              <a:buChar char="-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가난한 자들에게 하나님의 약속을 선포하려는 것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부에 대한 경고를 통해 공동체 내의 가난한 자들을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가난한 자들에 대한 이념적 비전을 공유한다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895989"/>
            <a:ext cx="586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prstClr val="black"/>
                </a:solidFill>
              </a:rPr>
              <a:t> </a:t>
            </a:r>
            <a:r>
              <a:rPr lang="ko-KR" altLang="en-US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가난한 계층  </a:t>
            </a:r>
            <a:r>
              <a:rPr lang="en-US" altLang="ko-KR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VS. </a:t>
            </a:r>
            <a:r>
              <a:rPr lang="ko-KR" altLang="en-US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부유한 계층</a:t>
            </a:r>
            <a:endParaRPr lang="ko-KR" altLang="en-US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54102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**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두 그룹 혹은 두 계층 모두 포함하고 있는 공동체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가난한 자나 부유한 자 모두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 선교적 목적 아래 하나로 통합되어야 한다는 것을 깨닫게 하려는 의도</a:t>
            </a:r>
            <a:endParaRPr lang="ko-KR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548256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57200" y="609600"/>
            <a:ext cx="8229599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** </a:t>
            </a:r>
            <a:r>
              <a:rPr lang="ko-KR" altLang="en-US" sz="2000" b="1" dirty="0" err="1">
                <a:latin typeface="맑은 고딕" panose="020B0503020000020004" pitchFamily="50" charset="-127"/>
                <a:ea typeface="맑은 고딕" panose="020B0503020000020004" pitchFamily="50" charset="-127"/>
              </a:rPr>
              <a:t>누가의</a:t>
            </a:r>
            <a:r>
              <a:rPr lang="ko-KR" altLang="en-US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이중적인 선교전략 </a:t>
            </a:r>
            <a:endParaRPr lang="en-US" altLang="ko-KR" sz="20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endParaRPr lang="en-US" altLang="ko-KR" sz="2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공동체 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내에 존재하고 있었던 두 주요한 인종적 그룹에 대한 누가의 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균형잡힌 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관심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** </a:t>
            </a:r>
            <a:r>
              <a:rPr lang="ko-KR" altLang="en-US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두 </a:t>
            </a:r>
            <a:r>
              <a:rPr lang="ko-KR" altLang="en-US" sz="20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그룹 혹은 두 계층 모두 포함하고 있는 </a:t>
            </a:r>
            <a:r>
              <a:rPr lang="ko-KR" altLang="en-US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공동체 </a:t>
            </a:r>
            <a:endParaRPr lang="en-US" altLang="ko-KR" sz="20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</a:p>
          <a:p>
            <a:pPr lvl="0"/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가난한 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자나 부유한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 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모두가 선교적 목적 아래 하나로 통합되어야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한다는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것을 깨닫게 하려는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의도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endParaRPr lang="en-US" altLang="ko-KR" sz="20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** “</a:t>
            </a:r>
            <a:r>
              <a:rPr lang="ko-KR" altLang="en-US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라오스</a:t>
            </a:r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endParaRPr lang="ko-KR" altLang="en-US" sz="2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누가는 라오스를 새롭게 재해석하고 정의한다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lvl="0"/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유대인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/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이방인의 구분이 아니라 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하나님의 말씀을 듣고 행하는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사람이 </a:t>
            </a:r>
            <a:endParaRPr lang="en-US" altLang="ko-KR" b="1" dirty="0" smtClean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구별의 기준이 된다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(8:21)</a:t>
            </a:r>
          </a:p>
          <a:p>
            <a:pPr lvl="0"/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- “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하나님은 이방인들 중에서 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… 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자기 이름을 위할 백성을 찾으신다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…” </a:t>
            </a:r>
          </a:p>
          <a:p>
            <a:pPr lvl="0"/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(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행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15:14; 18:10)</a:t>
            </a:r>
          </a:p>
          <a:p>
            <a:pPr lvl="0"/>
            <a:endParaRPr lang="en-US" altLang="ko-KR" b="1" dirty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lvl="0"/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-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예루살렘으로부터 시작하여 모든 족속들에게 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24:47)</a:t>
            </a:r>
          </a:p>
          <a:p>
            <a:pPr lvl="0"/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“</a:t>
            </a:r>
            <a:r>
              <a:rPr lang="ko-KR" altLang="en-US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모든 육체가 하나님의 구원하심을 보리라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” (</a:t>
            </a:r>
            <a:r>
              <a:rPr lang="ko-KR" altLang="en-US" b="1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눅</a:t>
            </a:r>
            <a:r>
              <a:rPr lang="en-US" altLang="ko-KR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3:6)</a:t>
            </a:r>
            <a:endParaRPr lang="ko-KR" altLang="en-US" b="1" dirty="0">
              <a:solidFill>
                <a:srgbClr val="0070C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78367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43932" cy="642942"/>
          </a:xfrm>
        </p:spPr>
        <p:txBody>
          <a:bodyPr/>
          <a:lstStyle/>
          <a:p>
            <a:r>
              <a:rPr lang="ko-KR" altLang="en-US" sz="2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누가복음의 사회적 관심</a:t>
            </a:r>
            <a:endParaRPr lang="ko-KR" altLang="en-US" sz="2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계층간의 갈등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-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세리들의 등장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-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죄인들</a:t>
            </a:r>
            <a:endParaRPr lang="ko-KR" altLang="en-US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- 15:1-32 (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잃은 양의 비유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;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되찾은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드라크마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비유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;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탕자 이야기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- 19:1-10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삭케오 이야기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세리장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);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▶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세리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레위를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부른 사건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세례요한의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장면에서 세리가 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세례를 받으러 나온다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(3:12)</a:t>
            </a:r>
          </a:p>
          <a:p>
            <a:pPr marL="0" indent="0">
              <a:buNone/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▶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세리장의 집에 들어가 함께 식사하고 머무는 장면은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사회 계층간의 장벽을 넘어서는 예언적 사역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▶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경계를 허무는데 그치지 않고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그들에게 구원을 선포하며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하나님 나라가 그들의 것임을 선언한다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바리새인과 세리의 비교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기도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; 18:9-14) </a:t>
            </a:r>
          </a:p>
          <a:p>
            <a:pPr marL="0" indent="0">
              <a:buNone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의인을 부르러 온 것이 아니요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죄인을 불러 회개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(5:32)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베드로가 제자로 부르심에 응답할 때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(5:8)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발에 기름 부은 여인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죄인으로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.. 7:36-50)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십자가 상의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두 강도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endParaRPr lang="ko-KR" altLang="en-US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4484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43932" cy="642942"/>
          </a:xfrm>
        </p:spPr>
        <p:txBody>
          <a:bodyPr/>
          <a:lstStyle/>
          <a:p>
            <a:r>
              <a:rPr lang="ko-KR" altLang="en-US" sz="2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누가복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음</a:t>
            </a:r>
            <a:r>
              <a:rPr lang="ko-KR" altLang="en-US" sz="2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 사회적 관심</a:t>
            </a:r>
            <a:endParaRPr lang="ko-KR" altLang="en-US" sz="2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가난한 자들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-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과부들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성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(gender)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 문제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여인들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ko-KR" altLang="en-US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누가는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가난한 자를 옹호하며 그들에게 전한 복음을 기록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(4:18; 6:20-21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평지설교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;  7:22-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요한의 물음에 대한 응답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0" indent="0">
              <a:buNone/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**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기타 사회적 약자들을 함께 언급하고 있다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indent="0">
              <a:buNone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과</a:t>
            </a:r>
            <a:r>
              <a:rPr lang="ko-KR" altLang="en-US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부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 죽은 아들을 살리심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(7:12-15)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어느 과부가 드린 헌금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(21:1-4) </a:t>
            </a:r>
          </a:p>
          <a:p>
            <a:pPr marL="0" indent="0">
              <a:buNone/>
            </a:pP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다른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복음서에 비해 내러티브 안에 여성들을 많이 배치하며 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긍정적으로 묘사한다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여성 제자들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(8:12)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십자가 사건에 등장하는 여인들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(23:39)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무덤의 시신을 위해 향유를 준비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(23:56)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부활 소식을 전함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(24:10)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928729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43932" cy="642942"/>
          </a:xfrm>
        </p:spPr>
        <p:txBody>
          <a:bodyPr/>
          <a:lstStyle/>
          <a:p>
            <a:r>
              <a:rPr lang="ko-KR" altLang="en-US" sz="2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누가복</a:t>
            </a:r>
            <a:r>
              <a:rPr lang="ko-KR" altLang="en-US" sz="24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음</a:t>
            </a:r>
            <a:r>
              <a:rPr lang="ko-KR" altLang="en-US" sz="2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 사회적 관심</a:t>
            </a:r>
            <a:endParaRPr lang="ko-KR" altLang="en-US" sz="24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민족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(ethnic)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 문제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사마리아의 비중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경제적 관심</a:t>
            </a:r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6129336" cy="535783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사마리아를 관통하는 예루살렘 여행길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(9:51-55)</a:t>
            </a: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- 10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명의 나병환자 중 사마리아인만 감사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(17:11-16)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선한 사마리아인 비유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(10:25-29)</a:t>
            </a:r>
          </a:p>
          <a:p>
            <a:pPr marL="0" indent="0">
              <a:buNone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>
              <a:buFontTx/>
              <a:buChar char="-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누가는 소유와 재물 문제에 있어서 다른 복음서보다 더 많은 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관심을 보이고 있다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그리고 그 관점이 다분히 진보적이다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>
              <a:buFont typeface="Arial" charset="0"/>
              <a:buChar char="•"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초기 기독교 공동체와 관련하여 누가에게 있어서 경제문제가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큰 신학적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또는 공동체적 관심사였음을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짐작케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한다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pPr marL="0" indent="0">
              <a:buNone/>
            </a:pP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**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경제문제는 사도행전에서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….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5564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4038600" cy="461665"/>
          </a:xfrm>
          <a:prstGeom prst="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err="1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누가의</a:t>
            </a:r>
            <a:r>
              <a:rPr lang="ko-KR" altLang="en-US" sz="2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복음과 예수 이야기</a:t>
            </a:r>
            <a:endParaRPr lang="ko-KR" altLang="en-US" sz="2400" b="1" dirty="0"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81000" y="914400"/>
            <a:ext cx="3962400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09600" y="1219200"/>
            <a:ext cx="80010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서문과 헌정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(1:1-4)</a:t>
            </a:r>
          </a:p>
          <a:p>
            <a:endParaRPr lang="en-US" altLang="ko-KR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2. 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출생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세례요한의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출생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  1:5-2:52</a:t>
            </a:r>
          </a:p>
          <a:p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3. 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사역 준비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(3:1-4:13)</a:t>
            </a: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역의 준비에는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세례요한의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선포와 감금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(3:1-20),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세례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족보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시험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(3:21-4:13)</a:t>
            </a: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4. 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</a:t>
            </a:r>
            <a:r>
              <a:rPr lang="ko-KR" altLang="en-US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갈릴리에서의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사역 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가르침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치유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제자들을 부름</a:t>
            </a:r>
            <a:r>
              <a:rPr lang="en-US" altLang="ko-KR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 – 4:14-9:50</a:t>
            </a: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나사렛에서의 배척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(4:14-30),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설교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치유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가버나움에서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사역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귀신들린 자 고치고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고기를 잡게 하신 일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; 4:31-5:16),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바리새파와의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논쟁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(5:12-6:11),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열 두 제자 선택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평지설교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(6:12-49)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 세상을 향한 심판과 비유들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(7:1-8:21),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폭풍을 잠잠케 하심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제자들의 선교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(8:22-9:10),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무리를 먹이심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베드로의 고백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예언된 수난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변화산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사건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(9:37-50)</a:t>
            </a:r>
          </a:p>
        </p:txBody>
      </p:sp>
    </p:spTree>
    <p:extLst>
      <p:ext uri="{BB962C8B-B14F-4D97-AF65-F5344CB8AC3E}">
        <p14:creationId xmlns:p14="http://schemas.microsoft.com/office/powerpoint/2010/main" val="160717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4038600" cy="461665"/>
          </a:xfrm>
          <a:prstGeom prst="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err="1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누가의</a:t>
            </a:r>
            <a:r>
              <a:rPr lang="ko-KR" altLang="en-US" sz="2400" b="1" dirty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복음과 예수 이야기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381000" y="914400"/>
            <a:ext cx="3962400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85800" y="1143000"/>
            <a:ext cx="81534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ko-KR" b="1" dirty="0">
                <a:latin typeface="맑은 고딕"/>
                <a:ea typeface="맑은 고딕"/>
                <a:cs typeface="Times New Roman"/>
              </a:rPr>
              <a:t>5. </a:t>
            </a:r>
            <a:r>
              <a:rPr lang="ko-KR" altLang="ko-KR" b="1" dirty="0">
                <a:latin typeface="맑은 고딕"/>
                <a:ea typeface="맑은 고딕"/>
                <a:cs typeface="Times New Roman"/>
              </a:rPr>
              <a:t>예루살렘으로의 여행</a:t>
            </a:r>
            <a:r>
              <a:rPr lang="en-US" altLang="ko-KR" b="1" dirty="0">
                <a:latin typeface="맑은 고딕"/>
                <a:ea typeface="맑은 고딕"/>
                <a:cs typeface="Times New Roman"/>
              </a:rPr>
              <a:t> (9:51-18:14</a:t>
            </a:r>
            <a:r>
              <a:rPr lang="en-US" altLang="ko-KR" b="1" dirty="0" smtClean="0">
                <a:latin typeface="맑은 고딕"/>
                <a:ea typeface="맑은 고딕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endParaRPr lang="ko-KR" altLang="ko-KR" b="1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 err="1">
                <a:latin typeface="맑은 고딕"/>
                <a:ea typeface="맑은 고딕"/>
                <a:cs typeface="Times New Roman"/>
              </a:rPr>
              <a:t>사마리아인들과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 연계된 사건들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(9:51-62)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-- 70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인의 </a:t>
            </a:r>
            <a:r>
              <a:rPr lang="ko-KR" altLang="ko-KR" sz="1600" dirty="0" err="1">
                <a:latin typeface="맑은 고딕"/>
                <a:ea typeface="맑은 고딕"/>
                <a:cs typeface="Times New Roman"/>
              </a:rPr>
              <a:t>파송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(10:1-20)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선한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사마리아</a:t>
            </a:r>
            <a:r>
              <a:rPr lang="ko-KR" altLang="en-US" sz="1600" dirty="0" smtClean="0">
                <a:latin typeface="맑은 고딕"/>
                <a:ea typeface="맑은 고딕"/>
                <a:cs typeface="Times New Roman"/>
              </a:rPr>
              <a:t>인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의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비유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(10:21-37)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마리아와 마르다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(10:38-42)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기도와 주기도문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(11:1-13)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 err="1">
                <a:latin typeface="맑은 고딕"/>
                <a:ea typeface="맑은 고딕"/>
                <a:cs typeface="Times New Roman"/>
              </a:rPr>
              <a:t>바알세불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 논쟁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en-US" sz="1600" dirty="0" smtClean="0">
                <a:latin typeface="맑은 고딕"/>
                <a:ea typeface="맑은 고딕"/>
                <a:cs typeface="Times New Roman"/>
              </a:rPr>
              <a:t>요나</a:t>
            </a:r>
            <a:r>
              <a:rPr lang="ko-KR" altLang="en-US" sz="1600" dirty="0">
                <a:latin typeface="맑은 고딕"/>
                <a:ea typeface="맑은 고딕"/>
                <a:cs typeface="Times New Roman"/>
              </a:rPr>
              <a:t>의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표적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성령과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여러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말씀들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(11:14-12:15)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어리석은 부자의 비유와 연관된 말씀들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(12:16-13:9)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안식일에 병든 여인을 고치심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비유들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천국의 거부와 영접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(13:10-30)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헤롯이 예수를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죽이려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함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예루살렘을 향한 애통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(13:31-35)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치유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저녁식사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소금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비유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잃은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양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비유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en-US" sz="1600" dirty="0">
                <a:latin typeface="맑은 고딕"/>
                <a:ea typeface="맑은 고딕"/>
                <a:cs typeface="Times New Roman"/>
              </a:rPr>
              <a:t>동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전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탕자의 비유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불의한 청지기 비유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  </a:t>
            </a: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       (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14:1-16:15)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율법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이혼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부자와 나사로 비유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실족하게 함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용서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믿음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무익한 종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(16:6-17:10)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어린이 축복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/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부자 청년과 제자들에게 부에 대하여 말하심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(18:15-20)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시각장애인을 고치시고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 err="1">
                <a:latin typeface="맑은 고딕"/>
                <a:ea typeface="맑은 고딕"/>
                <a:cs typeface="Times New Roman"/>
              </a:rPr>
              <a:t>삭개오가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 예수를 만남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(18:31-19:10)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므나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비유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(19:11-27)</a:t>
            </a:r>
            <a:endParaRPr lang="ko-KR" altLang="ko-KR" sz="1600" dirty="0">
              <a:effectLst/>
              <a:latin typeface="맑은 고딕"/>
              <a:ea typeface="맑은 고딕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361610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4038600" cy="461665"/>
          </a:xfrm>
          <a:prstGeom prst="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err="1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누가의</a:t>
            </a:r>
            <a:r>
              <a:rPr lang="ko-KR" altLang="en-US" sz="2400" b="1" dirty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복음과 예수 이야기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381000" y="914400"/>
            <a:ext cx="3962400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85800" y="1143000"/>
            <a:ext cx="815340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US" altLang="ko-KR" b="1" dirty="0">
                <a:latin typeface="맑은 고딕"/>
                <a:ea typeface="맑은 고딕"/>
                <a:cs typeface="Times New Roman"/>
              </a:rPr>
              <a:t>6. </a:t>
            </a:r>
            <a:r>
              <a:rPr lang="ko-KR" altLang="ko-KR" b="1" dirty="0">
                <a:latin typeface="맑은 고딕"/>
                <a:ea typeface="맑은 고딕"/>
                <a:cs typeface="Times New Roman"/>
              </a:rPr>
              <a:t>예루살렘 안에서의 예수의 활동</a:t>
            </a:r>
            <a:r>
              <a:rPr lang="en-US" altLang="ko-KR" b="1" dirty="0">
                <a:latin typeface="맑은 고딕"/>
                <a:ea typeface="맑은 고딕"/>
                <a:cs typeface="Times New Roman"/>
              </a:rPr>
              <a:t> (19:28-21:38)</a:t>
            </a:r>
            <a:endParaRPr lang="ko-KR" altLang="ko-KR" b="1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dirty="0">
                <a:latin typeface="맑은 고딕"/>
                <a:ea typeface="맑은 고딕"/>
                <a:cs typeface="Times New Roman"/>
              </a:rPr>
              <a:t>   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예루살렘과 성전 입성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(19:28-40)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성전정화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(19:41-46)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예수의 권위에 대한 논쟁과 종교 지도자들의 반응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19:47-20:8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악한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소작</a:t>
            </a:r>
            <a:r>
              <a:rPr lang="ko-KR" altLang="en-US" sz="1600" dirty="0" smtClean="0">
                <a:latin typeface="맑은 고딕"/>
                <a:ea typeface="맑은 고딕"/>
                <a:cs typeface="Times New Roman"/>
              </a:rPr>
              <a:t>농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의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비유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세를 바치는 문제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다윗의 자손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부활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(20:9-44)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서기관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가난한 과부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성전의 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운명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,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종말의 징조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(20:45-21:22)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en-US" sz="1600" dirty="0" smtClean="0">
                <a:latin typeface="맑은 고딕"/>
                <a:ea typeface="맑은 고딕"/>
                <a:cs typeface="Times New Roman"/>
              </a:rPr>
              <a:t>재난을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ko-KR" altLang="en-US" sz="1600" dirty="0" smtClean="0">
                <a:latin typeface="맑은 고딕"/>
                <a:ea typeface="맑은 고딕"/>
                <a:cs typeface="Times New Roman"/>
              </a:rPr>
              <a:t>예언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함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(21:11-18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)</a:t>
            </a:r>
          </a:p>
          <a:p>
            <a:pPr>
              <a:spcAft>
                <a:spcPts val="0"/>
              </a:spcAft>
            </a:pP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dirty="0">
                <a:latin typeface="맑은 고딕"/>
                <a:ea typeface="맑은 고딕"/>
                <a:cs typeface="Times New Roman"/>
              </a:rPr>
              <a:t> </a:t>
            </a:r>
            <a:r>
              <a:rPr lang="en-US" altLang="ko-KR" b="1" dirty="0">
                <a:latin typeface="맑은 고딕"/>
                <a:ea typeface="맑은 고딕"/>
                <a:cs typeface="Times New Roman"/>
              </a:rPr>
              <a:t>7. </a:t>
            </a:r>
            <a:r>
              <a:rPr lang="ko-KR" altLang="ko-KR" b="1" dirty="0">
                <a:latin typeface="맑은 고딕"/>
                <a:ea typeface="맑은 고딕"/>
                <a:cs typeface="Times New Roman"/>
              </a:rPr>
              <a:t>예수의 고난과 죽음</a:t>
            </a:r>
            <a:r>
              <a:rPr lang="en-US" altLang="ko-KR" b="1" dirty="0">
                <a:latin typeface="맑은 고딕"/>
                <a:ea typeface="맑은 고딕"/>
                <a:cs typeface="Times New Roman"/>
              </a:rPr>
              <a:t> (22:1-23:56)</a:t>
            </a:r>
            <a:endParaRPr lang="ko-KR" altLang="ko-KR" b="1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dirty="0">
                <a:latin typeface="맑은 고딕"/>
                <a:ea typeface="맑은 고딕"/>
                <a:cs typeface="Times New Roman"/>
              </a:rPr>
              <a:t>   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음모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(22:1-2),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배신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(22:3-6),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최후의 만찬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(22:7-23)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제자들과 그들의 역할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(22:24-38)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en-US" sz="1600" dirty="0" smtClean="0">
                <a:latin typeface="맑은 고딕"/>
                <a:ea typeface="맑은 고딕"/>
                <a:cs typeface="Times New Roman"/>
              </a:rPr>
              <a:t>올리브</a:t>
            </a:r>
            <a:r>
              <a:rPr lang="ko-KR" altLang="en-US" sz="1600" dirty="0">
                <a:latin typeface="맑은 고딕"/>
                <a:ea typeface="맑은 고딕"/>
                <a:cs typeface="Times New Roman"/>
              </a:rPr>
              <a:t>산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기도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체포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베드로의 부인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(22:39-71)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 err="1">
                <a:latin typeface="맑은 고딕"/>
                <a:ea typeface="맑은 고딕"/>
                <a:cs typeface="Times New Roman"/>
              </a:rPr>
              <a:t>빌라도와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 </a:t>
            </a:r>
            <a:r>
              <a:rPr lang="ko-KR" altLang="ko-KR" sz="1600" dirty="0" err="1">
                <a:latin typeface="맑은 고딕"/>
                <a:ea typeface="맑은 고딕"/>
                <a:cs typeface="Times New Roman"/>
              </a:rPr>
              <a:t>헤롯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 앞에서 재판을 받고 사형선고를 받으심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(23:1-25)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십자가를 지심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두 강도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죽음과 매장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(23:26-56)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dirty="0">
                <a:latin typeface="맑은 고딕"/>
                <a:ea typeface="맑은 고딕"/>
                <a:cs typeface="Times New Roman"/>
              </a:rPr>
              <a:t>   </a:t>
            </a:r>
            <a:endParaRPr lang="ko-KR" altLang="ko-KR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b="1" dirty="0">
                <a:latin typeface="맑은 고딕"/>
                <a:ea typeface="맑은 고딕"/>
                <a:cs typeface="Times New Roman"/>
              </a:rPr>
              <a:t>8. </a:t>
            </a:r>
            <a:r>
              <a:rPr lang="ko-KR" altLang="ko-KR" b="1" dirty="0">
                <a:latin typeface="맑은 고딕"/>
                <a:ea typeface="맑은 고딕"/>
                <a:cs typeface="Times New Roman"/>
              </a:rPr>
              <a:t>부활과 승천 이야기</a:t>
            </a:r>
            <a:r>
              <a:rPr lang="en-US" altLang="ko-KR" b="1" dirty="0">
                <a:latin typeface="맑은 고딕"/>
                <a:ea typeface="맑은 고딕"/>
                <a:cs typeface="Times New Roman"/>
              </a:rPr>
              <a:t> (24:1-53)</a:t>
            </a:r>
            <a:endParaRPr lang="ko-KR" altLang="ko-KR" b="1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dirty="0">
                <a:latin typeface="맑은 고딕"/>
                <a:ea typeface="맑은 고딕"/>
                <a:cs typeface="Times New Roman"/>
              </a:rPr>
              <a:t>   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빈 무덤 앞의 여인들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(24:1-12)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 err="1" smtClean="0">
                <a:latin typeface="맑은 고딕"/>
                <a:ea typeface="맑은 고딕"/>
                <a:cs typeface="Times New Roman"/>
              </a:rPr>
              <a:t>엠마오</a:t>
            </a:r>
            <a:r>
              <a:rPr lang="ko-KR" altLang="en-US" sz="1600" dirty="0" err="1" smtClean="0">
                <a:latin typeface="맑은 고딕"/>
                <a:ea typeface="맑은 고딕"/>
                <a:cs typeface="Times New Roman"/>
              </a:rPr>
              <a:t>로</a:t>
            </a:r>
            <a:r>
              <a:rPr lang="ko-KR" altLang="en-US" sz="1600" dirty="0" smtClean="0">
                <a:latin typeface="맑은 고딕"/>
                <a:ea typeface="맑은 고딕"/>
                <a:cs typeface="Times New Roman"/>
              </a:rPr>
              <a:t> 가는 길</a:t>
            </a:r>
            <a:r>
              <a:rPr lang="ko-KR" altLang="ko-KR" sz="1600" dirty="0" smtClean="0">
                <a:latin typeface="맑은 고딕"/>
                <a:ea typeface="맑은 고딕"/>
                <a:cs typeface="Times New Roman"/>
              </a:rPr>
              <a:t>에서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예수님이 나타나심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(24:13-35)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  <a:p>
            <a:pPr>
              <a:spcAft>
                <a:spcPts val="0"/>
              </a:spcAft>
            </a:pP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  --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제자들에게 나타나심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위임명령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, </a:t>
            </a:r>
            <a:r>
              <a:rPr lang="ko-KR" altLang="ko-KR" sz="1600" dirty="0">
                <a:latin typeface="맑은 고딕"/>
                <a:ea typeface="맑은 고딕"/>
                <a:cs typeface="Times New Roman"/>
              </a:rPr>
              <a:t>승천</a:t>
            </a:r>
            <a:r>
              <a:rPr lang="en-US" altLang="ko-KR" sz="1600" dirty="0">
                <a:latin typeface="맑은 고딕"/>
                <a:ea typeface="맑은 고딕"/>
                <a:cs typeface="Times New Roman"/>
              </a:rPr>
              <a:t> (24:36-53</a:t>
            </a:r>
            <a:r>
              <a:rPr lang="en-US" altLang="ko-KR" sz="1600" dirty="0" smtClean="0">
                <a:latin typeface="맑은 고딕"/>
                <a:ea typeface="맑은 고딕"/>
                <a:cs typeface="Times New Roman"/>
              </a:rPr>
              <a:t>)</a:t>
            </a:r>
            <a:endParaRPr lang="ko-KR" altLang="ko-KR" sz="1600" dirty="0">
              <a:latin typeface="맑은 고딕"/>
              <a:ea typeface="맑은 고딕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40533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12353" y="304800"/>
            <a:ext cx="8545927" cy="838200"/>
          </a:xfrm>
        </p:spPr>
        <p:txBody>
          <a:bodyPr>
            <a:normAutofit/>
          </a:bodyPr>
          <a:lstStyle/>
          <a:p>
            <a:pPr algn="l"/>
            <a:r>
              <a:rPr lang="ko-KR" altLang="en-US" sz="20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누가문서의</a:t>
            </a:r>
            <a:r>
              <a:rPr lang="ko-KR" altLang="en-US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문학적 특징과 패턴</a:t>
            </a:r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-- </a:t>
            </a:r>
            <a:r>
              <a:rPr lang="ko-KR" altLang="en-US" sz="20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탄생 이야기의 구조적 </a:t>
            </a:r>
            <a:r>
              <a:rPr lang="ko-KR" altLang="en-US" sz="20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평행성</a:t>
            </a:r>
            <a:endParaRPr lang="ko-KR" altLang="en-US" sz="20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4495800" cy="4624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요한의 부모 소개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(1:5-7)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천사가 요한의 아버지에게 나타남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(1:8-11)</a:t>
            </a:r>
          </a:p>
          <a:p>
            <a:pPr marL="0" indent="0">
              <a:buNone/>
            </a:pP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사가랴가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천사를 보고 두려워함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(1:12)</a:t>
            </a:r>
          </a:p>
          <a:p>
            <a:pPr marL="0" indent="0">
              <a:buNone/>
            </a:pPr>
            <a:endParaRPr lang="en-US" altLang="ko-KR" sz="16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천사의 대답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(1:13-17)</a:t>
            </a:r>
          </a:p>
          <a:p>
            <a:pPr marL="0" indent="0">
              <a:buNone/>
            </a:pP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“</a:t>
            </a:r>
            <a:r>
              <a:rPr lang="ko-KR" altLang="en-US" sz="14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두려워말라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…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아들을 낳으리니 요한이라 하라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marL="0" indent="0">
              <a:buNone/>
            </a:pP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사가랴의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의심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(1:18)</a:t>
            </a:r>
          </a:p>
          <a:p>
            <a:pPr marL="0" indent="0">
              <a:buNone/>
            </a:pP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“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늙고 아내도 나이가 많은데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…”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의문에 대한 천사의 대답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(1:19-20)</a:t>
            </a:r>
          </a:p>
          <a:p>
            <a:pPr marL="0" indent="0">
              <a:buNone/>
            </a:pPr>
            <a:endParaRPr lang="en-US" altLang="ko-KR" sz="16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엘리사벳의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해산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(1:57)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여드레 되던 날 할례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– 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요한이라 불림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(1:59-64)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요한의 역할에 대한 예언적 찬양</a:t>
            </a:r>
            <a:r>
              <a:rPr lang="en-US" altLang="ko-KR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(1:67-79)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자라는 대로 심령이 강하여 지고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(1:80)</a:t>
            </a:r>
          </a:p>
          <a:p>
            <a:pPr marL="0" indent="0">
              <a:buNone/>
            </a:pPr>
            <a:endParaRPr lang="en-US" altLang="ko-KR" sz="14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724400" y="1447800"/>
            <a:ext cx="4191000" cy="4624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부모 소개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(1:26-27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천사가 예수의 어머니에게 나타남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(1:28)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마리아가 천사의 말을 듣고 두려워함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(1:29)</a:t>
            </a:r>
          </a:p>
          <a:p>
            <a:pPr marL="0" indent="0">
              <a:buNone/>
            </a:pPr>
            <a:endParaRPr lang="en-US" altLang="ko-KR" sz="16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천사의 대답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(1:30-33)</a:t>
            </a:r>
          </a:p>
          <a:p>
            <a:pPr marL="0" indent="0">
              <a:buNone/>
            </a:pP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“</a:t>
            </a:r>
            <a:r>
              <a:rPr lang="ko-KR" altLang="en-US" sz="14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두려워말라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…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아들을 낳으리니 예수라 하라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마리아의 의심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(1:34)</a:t>
            </a:r>
          </a:p>
          <a:p>
            <a:pPr marL="0" indent="0">
              <a:buNone/>
            </a:pP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“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남자를 알지 못하는데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…”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의문에 대한 천사의 대답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(1:3-37)</a:t>
            </a:r>
          </a:p>
          <a:p>
            <a:pPr marL="0" indent="0">
              <a:buNone/>
            </a:pPr>
            <a:endParaRPr lang="en-US" altLang="ko-KR" sz="16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마리아의 해산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(2:6-7)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여드레 되던 날 할례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예수라 불림</a:t>
            </a:r>
            <a:r>
              <a:rPr lang="en-US" altLang="ko-KR" sz="16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(2:21)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역할에 대한 예언적 찬양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(2:22-38)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아이가 자라서 튼튼해지고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(2:40)</a:t>
            </a:r>
            <a:endParaRPr lang="ko-KR" altLang="en-US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143000"/>
            <a:ext cx="624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세례요한                                  </a:t>
            </a:r>
            <a:r>
              <a:rPr lang="ko-KR" altLang="en-US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        예수 </a:t>
            </a:r>
            <a:endParaRPr lang="ko-KR" altLang="en-US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79755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792162"/>
          </a:xfrm>
        </p:spPr>
        <p:txBody>
          <a:bodyPr>
            <a:normAutofit/>
          </a:bodyPr>
          <a:lstStyle/>
          <a:p>
            <a:r>
              <a:rPr lang="en-US" altLang="ko-KR" sz="2000" b="1" dirty="0" smtClean="0">
                <a:solidFill>
                  <a:srgbClr val="00206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4:16~7:17</a:t>
            </a:r>
            <a:r>
              <a:rPr lang="ko-KR" altLang="en-US" sz="2000" b="1" dirty="0" smtClean="0">
                <a:solidFill>
                  <a:srgbClr val="00206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과 </a:t>
            </a:r>
            <a:r>
              <a:rPr lang="en-US" altLang="ko-KR" sz="2000" b="1" dirty="0" smtClean="0">
                <a:solidFill>
                  <a:srgbClr val="00206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7:18~8:56</a:t>
            </a:r>
            <a:r>
              <a:rPr lang="ko-KR" altLang="en-US" sz="2000" b="1" dirty="0">
                <a:solidFill>
                  <a:srgbClr val="00206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000" b="1" dirty="0" smtClean="0">
                <a:solidFill>
                  <a:srgbClr val="002060"/>
                </a:solidFill>
                <a:effectLst/>
                <a:latin typeface="맑은 고딕" panose="020B0503020000020004" pitchFamily="50" charset="-127"/>
                <a:ea typeface="맑은 고딕" panose="020B0503020000020004" pitchFamily="50" charset="-127"/>
              </a:rPr>
              <a:t>사이의 평행구조</a:t>
            </a:r>
            <a:endParaRPr lang="ko-KR" altLang="en-US" sz="2000" b="1" dirty="0">
              <a:solidFill>
                <a:srgbClr val="002060"/>
              </a:solidFill>
              <a:effectLst/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sz="half" idx="2"/>
          </p:nvPr>
        </p:nvSpPr>
        <p:spPr>
          <a:xfrm>
            <a:off x="304800" y="1066800"/>
            <a:ext cx="42672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가난한 자에게 복음을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(4:18)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예수와 죄 용서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(4:17-26)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나사렛 예수에 대한 의심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(4:22-23)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귀신 축출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(4:31-41)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귀신들린 자의 질문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(4:34)</a:t>
            </a:r>
          </a:p>
          <a:p>
            <a:pPr marL="0" indent="0">
              <a:buNone/>
            </a:pP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예수가 사회 약자들과 함께하는 것에 관한 논평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(5:30)</a:t>
            </a:r>
          </a:p>
          <a:p>
            <a:pPr marL="0" indent="0">
              <a:buNone/>
            </a:pP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세례요한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제자들의 금식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(5:33)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행동을 강조하는 설교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(6:46-49)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half" idx="4"/>
          </p:nvPr>
        </p:nvSpPr>
        <p:spPr>
          <a:xfrm>
            <a:off x="4724400" y="1066800"/>
            <a:ext cx="4122268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가난한 자에게 복음을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(7:22)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예수와 죄 용서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(7:36-50)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예수에 대한 </a:t>
            </a: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세례요한의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의심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(7:19-20)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귀신 축출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(8:26-39)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귀신들린 자의 질문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(8:28)</a:t>
            </a:r>
          </a:p>
          <a:p>
            <a:pPr marL="0" indent="0">
              <a:buNone/>
            </a:pP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예수가 부도덕한 여인들을 용납하는 것에 대한 논평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(7:39-49)</a:t>
            </a:r>
          </a:p>
          <a:p>
            <a:pPr marL="0" indent="0">
              <a:buNone/>
            </a:pPr>
            <a:endParaRPr lang="en-US" altLang="ko-KR" sz="16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6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세례요한의</a:t>
            </a: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고행주의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(7:33)</a:t>
            </a:r>
          </a:p>
          <a:p>
            <a:pPr marL="0" indent="0">
              <a:buNone/>
            </a:pPr>
            <a:r>
              <a:rPr lang="ko-KR" altLang="en-US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실천을 강조하는 설교 </a:t>
            </a:r>
            <a:r>
              <a:rPr lang="en-US" altLang="ko-KR" sz="16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(8:19-21)</a:t>
            </a:r>
          </a:p>
        </p:txBody>
      </p:sp>
    </p:spTree>
    <p:extLst>
      <p:ext uri="{BB962C8B-B14F-4D97-AF65-F5344CB8AC3E}">
        <p14:creationId xmlns:p14="http://schemas.microsoft.com/office/powerpoint/2010/main" val="2170362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545927" cy="457200"/>
          </a:xfrm>
        </p:spPr>
        <p:txBody>
          <a:bodyPr>
            <a:noAutofit/>
          </a:bodyPr>
          <a:lstStyle/>
          <a:p>
            <a:pPr algn="l"/>
            <a:r>
              <a:rPr lang="en-US" altLang="ko-KR" sz="18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**</a:t>
            </a:r>
            <a:r>
              <a:rPr lang="ko-KR" altLang="en-US" sz="18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예수의 갈릴리 사역과 이 후 사마리아 지역에서의 사역이 동일한 패턴을    </a:t>
            </a:r>
            <a:r>
              <a:rPr lang="en-US" altLang="ko-KR" sz="18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/>
            </a:r>
            <a:br>
              <a:rPr lang="en-US" altLang="ko-KR" sz="18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</a:br>
            <a:r>
              <a:rPr lang="en-US" altLang="ko-KR" sz="1800" b="1" dirty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8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18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보인다</a:t>
            </a:r>
            <a:r>
              <a:rPr lang="en-US" altLang="ko-KR" sz="18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endParaRPr lang="ko-KR" altLang="en-US" sz="1800" b="1" dirty="0"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4495800" cy="46244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사역의 시작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–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나사렛에서 배척을 당함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(4:16-30)</a:t>
            </a:r>
          </a:p>
          <a:p>
            <a:pPr marL="0" indent="0">
              <a:buNone/>
            </a:pP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갈릴리에서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12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명의 제자 선택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(6:13)</a:t>
            </a:r>
          </a:p>
          <a:p>
            <a:pPr marL="0" indent="0">
              <a:buNone/>
            </a:pP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- 12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제자를 </a:t>
            </a:r>
            <a:r>
              <a:rPr lang="ko-KR" altLang="en-US" sz="14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갈릴리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지역으로 보냄</a:t>
            </a: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바리새파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사람들이 문제를 일으킴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(5:29-32; 6:1-11)</a:t>
            </a:r>
          </a:p>
          <a:p>
            <a:pPr marL="0" indent="0">
              <a:buNone/>
            </a:pP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-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세리들과 더불어 식사하는 것에 대한 비난</a:t>
            </a: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어머니와 형제들에 대한 언급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- “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하나님의 말씀을 듣고 행하는 자가 복이 있다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.” (8:18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이하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큰 무리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 대한 언급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(6:17-19)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//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평지설교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(6:20~)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갈릴리 지방에서 나병환자 치료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(5:12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이하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하나님 나라 비밀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–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씨 뿌리는 자의 비유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(8:4-10)</a:t>
            </a:r>
          </a:p>
          <a:p>
            <a:pPr marL="0" indent="0">
              <a:buNone/>
            </a:pP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4191000" cy="46244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사마리아 사</a:t>
            </a:r>
            <a:r>
              <a:rPr lang="ko-KR" altLang="en-US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역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시작에서 배척을 당함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(9:51-56)</a:t>
            </a:r>
          </a:p>
          <a:p>
            <a:pPr marL="0" indent="0">
              <a:buNone/>
            </a:pP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70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인의 제자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(10:1)</a:t>
            </a:r>
          </a:p>
          <a:p>
            <a:pPr marL="0" indent="0">
              <a:buNone/>
            </a:pP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- 70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인의 제자들은 사마리아에서 보냄을 받음</a:t>
            </a: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바리새인과 서기관들의 비난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(11:53-53; 15:1~)</a:t>
            </a:r>
          </a:p>
          <a:p>
            <a:pPr marL="0" indent="0">
              <a:buNone/>
            </a:pP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- “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 사람이 죄인들을 환영하고 함께 식사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..”</a:t>
            </a:r>
          </a:p>
          <a:p>
            <a:pPr marL="0" indent="0">
              <a:buNone/>
            </a:pP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어머니에 대한 언급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–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동시에 하나님의 말씀을 듣고 행하는 자가 복이 있다는 선언 </a:t>
            </a: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큰 무리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 대한 언급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(12:1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이하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 –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평지설교에 버금가는 설교가 주어진다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(12:2-13)</a:t>
            </a:r>
          </a:p>
          <a:p>
            <a:pPr marL="0" indent="0">
              <a:buNone/>
            </a:pPr>
            <a:endParaRPr lang="en-US" altLang="ko-KR" sz="1400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사마리아인이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포함된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10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인의 나병환자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(17:11-17)</a:t>
            </a: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하나님 나라의 비유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–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겨자씨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/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누룩 비유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(13:18-21)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003005"/>
            <a:ext cx="1705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err="1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갈릴리</a:t>
            </a:r>
            <a:r>
              <a:rPr lang="ko-KR" altLang="en-US" sz="20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사역</a:t>
            </a:r>
            <a:endParaRPr lang="ko-KR" altLang="en-US" sz="2000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81600" y="1027814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사마리아 사역</a:t>
            </a:r>
            <a:endParaRPr lang="ko-KR" altLang="en-US" sz="2000" b="1" dirty="0">
              <a:solidFill>
                <a:srgbClr val="C0000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977299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545927" cy="457200"/>
          </a:xfrm>
        </p:spPr>
        <p:txBody>
          <a:bodyPr>
            <a:normAutofit/>
          </a:bodyPr>
          <a:lstStyle/>
          <a:p>
            <a:pPr algn="l"/>
            <a:r>
              <a:rPr lang="en-US" altLang="ko-KR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**</a:t>
            </a:r>
            <a:r>
              <a:rPr lang="ko-KR" altLang="en-US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예수의 </a:t>
            </a:r>
            <a:r>
              <a:rPr lang="ko-KR" altLang="en-US" sz="2000" b="1" dirty="0" err="1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갈릴리</a:t>
            </a:r>
            <a:r>
              <a:rPr lang="ko-KR" altLang="en-US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사역과 예루살렘 사역의 동일한 패턴</a:t>
            </a:r>
            <a:r>
              <a:rPr lang="en-US" altLang="ko-KR" sz="20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endParaRPr lang="ko-KR" altLang="en-US" sz="2000" b="1" dirty="0"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28600" y="1447800"/>
            <a:ext cx="4495800" cy="4624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12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제자의 </a:t>
            </a:r>
            <a:r>
              <a:rPr lang="ko-KR" altLang="en-US" sz="14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파송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(9:1-6)</a:t>
            </a: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헤롯이 예수의 소식을 듣고 보고자 함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(9:7-9)</a:t>
            </a: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예수가 식사와 관련하여 하나님 나라를 말씀하심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;</a:t>
            </a:r>
          </a:p>
          <a:p>
            <a:pPr marL="0" indent="0">
              <a:buNone/>
            </a:pP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떡을 가지사 축사하시고 나누어 주심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9:10-17)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베드로의 식사 직후의 고백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(9:20-22)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변화산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위에 계심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기도하실 때 두 사람이 나타났고 제자들은 잠들어 있음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(9:28-36)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산에서 내려온 후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이적을 행하심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(9:37-43)</a:t>
            </a: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예수와 병을 고치지 못한 제자들이 대조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인자가 사람들의 손에 넘겨지리라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(9:43-45)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위대함에 대한 제자들의 논쟁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(9:46-48)</a:t>
            </a:r>
          </a:p>
          <a:p>
            <a:pPr marL="0" indent="0">
              <a:buNone/>
            </a:pPr>
            <a:endParaRPr lang="en-US" altLang="ko-KR" sz="14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86300" y="1447800"/>
            <a:ext cx="4191000" cy="46244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12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제자 </a:t>
            </a:r>
            <a:r>
              <a:rPr lang="ko-KR" altLang="en-US" sz="1400" b="1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파송에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대한 언급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여행규정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22:35-58)</a:t>
            </a: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헤롯이 예수를 보게 되자 즐거워함</a:t>
            </a:r>
            <a:r>
              <a:rPr lang="en-US" altLang="ko-KR" sz="1400" b="1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(23:6-16)</a:t>
            </a: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식사와 관련하여 하나님 나라를 말씀하심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; </a:t>
            </a:r>
          </a:p>
          <a:p>
            <a:pPr marL="0" indent="0">
              <a:buNone/>
            </a:pP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떡을 가지사 축사하시고 떼어 주심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22:7-20)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베드로의 고백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죽음까지도 함께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… 22:31-34)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겟세마네 동산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기도하실 때 천사가 나타났고 제자들은 잠들어 있었다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(22:39-46)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산 위의 장면 직후 이적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:  (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대제사장의 종의 귀를 고침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–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검을 사용한 제자와 대조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22:47-53)</a:t>
            </a:r>
          </a:p>
          <a:p>
            <a:pPr marL="0" indent="0">
              <a:buNone/>
            </a:pPr>
            <a:endParaRPr lang="en-US" altLang="ko-KR" sz="1400" b="1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인자는 정해진 길을 가고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그를 파는 자에게 화가 있으리라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(22:21-23)</a:t>
            </a:r>
          </a:p>
          <a:p>
            <a:pPr marL="0" indent="0">
              <a:buNone/>
            </a:pPr>
            <a:r>
              <a:rPr lang="ko-KR" altLang="en-US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위대함에 대한 제자들의 논쟁 </a:t>
            </a:r>
            <a:r>
              <a:rPr lang="en-US" altLang="ko-KR" sz="1400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(22:24-27)</a:t>
            </a:r>
          </a:p>
          <a:p>
            <a:pPr marL="0" indent="0">
              <a:buNone/>
            </a:pPr>
            <a:endParaRPr lang="en-US" altLang="ko-KR" sz="14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1031696"/>
            <a:ext cx="19337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err="1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갈릴리</a:t>
            </a:r>
            <a:r>
              <a:rPr lang="ko-KR" altLang="en-US" sz="20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사역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181600" y="1027814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예루살</a:t>
            </a:r>
            <a:r>
              <a:rPr lang="ko-KR" altLang="en-US" sz="20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렘</a:t>
            </a:r>
            <a:r>
              <a:rPr lang="ko-KR" altLang="en-US" sz="2000" b="1" dirty="0" smtClean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ko-KR" altLang="en-US" sz="2000" b="1" dirty="0">
                <a:solidFill>
                  <a:srgbClr val="C0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사역</a:t>
            </a:r>
          </a:p>
        </p:txBody>
      </p:sp>
    </p:spTree>
    <p:extLst>
      <p:ext uri="{BB962C8B-B14F-4D97-AF65-F5344CB8AC3E}">
        <p14:creationId xmlns:p14="http://schemas.microsoft.com/office/powerpoint/2010/main" val="1652435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81000"/>
            <a:ext cx="4038600" cy="461665"/>
          </a:xfrm>
          <a:prstGeom prst="rect">
            <a:avLst/>
          </a:prstGeom>
          <a:solidFill>
            <a:schemeClr val="accent3">
              <a:lumMod val="60000"/>
              <a:lumOff val="40000"/>
              <a:alpha val="27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err="1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누가복음의</a:t>
            </a:r>
            <a:r>
              <a:rPr lang="ko-KR" altLang="en-US" sz="2400" b="1" dirty="0" smtClean="0">
                <a:solidFill>
                  <a:srgbClr val="00206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예수</a:t>
            </a:r>
            <a:endParaRPr lang="ko-KR" altLang="en-US" sz="2400" b="1" dirty="0">
              <a:solidFill>
                <a:srgbClr val="002060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6" name="직선 연결선 5"/>
          <p:cNvCxnSpPr/>
          <p:nvPr/>
        </p:nvCxnSpPr>
        <p:spPr>
          <a:xfrm>
            <a:off x="381000" y="914400"/>
            <a:ext cx="3962400" cy="0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09600" y="1219200"/>
            <a:ext cx="80010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예언자  예수</a:t>
            </a:r>
            <a:endParaRPr lang="en-US" altLang="ko-KR" b="1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</a:p>
          <a:p>
            <a:r>
              <a:rPr lang="en-US" altLang="ko-KR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-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누가의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예수 이야기를 하나로 엮어주는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주제구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”(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프레임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같은 구절이 있다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이는 그가 증언할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하나님 나라의 복음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의 내용을 표현한다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누가복음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4:18-19 //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이사야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61:1</a:t>
            </a:r>
          </a:p>
          <a:p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예수의 현재적 사역이 이스라엘의 종말론적 구원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소망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에 초점을 두고 있는 것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-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“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가장 이상적으로 증언하는 예언자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”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로 그려진다</a:t>
            </a:r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-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죽음을 당당하게 맞이하는 예언자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(13:32-33)</a:t>
            </a:r>
          </a:p>
          <a:p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285750" indent="-285750">
              <a:buFont typeface="Arial" charset="0"/>
              <a:buChar char="•"/>
            </a:pP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예수는 죽음을 피하지 않는다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오히려 자신의 증언의 활동이 피치 못하게 죽음을 동반한다는 사실을 인식하고 행동한다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여기서 예수는 하나님의 구원사역을 증언하는 예언자로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,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그리고 의롭게 그 죽음을 당당하게 맞이하는 순교자처럼 그려진다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  <a:p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** </a:t>
            </a:r>
            <a:r>
              <a:rPr lang="ko-KR" altLang="en-US" sz="1600" b="1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엘리야</a:t>
            </a:r>
            <a:r>
              <a:rPr lang="en-US" altLang="ko-KR" sz="1600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-</a:t>
            </a:r>
            <a:r>
              <a:rPr lang="ko-KR" altLang="en-US" sz="1600" b="1" dirty="0" err="1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엘리사의</a:t>
            </a:r>
            <a:r>
              <a:rPr lang="ko-KR" altLang="en-US" sz="1600" b="1" dirty="0" smtClean="0">
                <a:solidFill>
                  <a:srgbClr val="0070C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이미지로 본 예수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(C. A. Evans)</a:t>
            </a:r>
          </a:p>
          <a:p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나인성 과부의 아들을 살린 이야기</a:t>
            </a:r>
            <a:endParaRPr lang="en-US" altLang="ko-KR" sz="1600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r>
              <a:rPr lang="en-US" altLang="ko-KR" sz="1600" dirty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               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백부장의 종을 낫게 하신 이야기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VS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왕상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17:17-24 &amp; </a:t>
            </a:r>
            <a:r>
              <a:rPr lang="ko-KR" altLang="en-US" sz="1600" dirty="0" err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왕하</a:t>
            </a:r>
            <a:r>
              <a:rPr lang="ko-KR" altLang="en-US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16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4:32-37</a:t>
            </a:r>
            <a:endParaRPr lang="en-US" altLang="ko-KR" sz="1600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endParaRPr lang="en-US" altLang="ko-KR" dirty="0" smtClean="0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25347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1040</TotalTime>
  <Words>2330</Words>
  <Application>Microsoft Office PowerPoint</Application>
  <PresentationFormat>화면 슬라이드 쇼(4:3)</PresentationFormat>
  <Paragraphs>382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고구려 벽화</vt:lpstr>
      <vt:lpstr>누가-행전의 개론적 이해(2)</vt:lpstr>
      <vt:lpstr>PowerPoint 프레젠테이션</vt:lpstr>
      <vt:lpstr>PowerPoint 프레젠테이션</vt:lpstr>
      <vt:lpstr>PowerPoint 프레젠테이션</vt:lpstr>
      <vt:lpstr>누가문서의 문학적 특징과 패턴   -- 탄생 이야기의 구조적 평행성</vt:lpstr>
      <vt:lpstr>4:16~7:17과 7:18~8:56 사이의 평행구조</vt:lpstr>
      <vt:lpstr>**예수의 갈릴리 사역과 이 후 사마리아 지역에서의 사역이 동일한 패턴을       보인다. </vt:lpstr>
      <vt:lpstr>**예수의 갈릴리 사역과 예루살렘 사역의 동일한 패턴 </vt:lpstr>
      <vt:lpstr>PowerPoint 프레젠테이션</vt:lpstr>
      <vt:lpstr>PowerPoint 프레젠테이션</vt:lpstr>
      <vt:lpstr>성령의 역할과 민감성</vt:lpstr>
      <vt:lpstr>누가 공동체와 선교에 대한 고찰</vt:lpstr>
      <vt:lpstr>누가 공동체와 선교에 대한 고찰</vt:lpstr>
      <vt:lpstr>누가 공동체와 선교에 대한 고찰</vt:lpstr>
      <vt:lpstr>PowerPoint 프레젠테이션</vt:lpstr>
      <vt:lpstr>누가복음의 사회적 관심</vt:lpstr>
      <vt:lpstr>누가복음의 사회적 관심</vt:lpstr>
      <vt:lpstr>누가복음의 사회적 관심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누가복음 개론적 이해</dc:title>
  <dc:creator>Minkyu Lee</dc:creator>
  <cp:lastModifiedBy>1</cp:lastModifiedBy>
  <cp:revision>66</cp:revision>
  <dcterms:created xsi:type="dcterms:W3CDTF">2017-03-16T06:10:41Z</dcterms:created>
  <dcterms:modified xsi:type="dcterms:W3CDTF">2019-06-08T07:02:37Z</dcterms:modified>
</cp:coreProperties>
</file>