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72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25D9B3F-243B-4D47-9713-0779FF363D00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CF2C98-7F82-4746-AD48-3904944782C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B3F-243B-4D47-9713-0779FF363D00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2C98-7F82-4746-AD48-3904944782C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25D9B3F-243B-4D47-9713-0779FF363D00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ECF2C98-7F82-4746-AD48-3904944782C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B3F-243B-4D47-9713-0779FF363D00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CF2C98-7F82-4746-AD48-3904944782C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B3F-243B-4D47-9713-0779FF363D00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ECF2C98-7F82-4746-AD48-3904944782C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25D9B3F-243B-4D47-9713-0779FF363D00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ECF2C98-7F82-4746-AD48-3904944782C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25D9B3F-243B-4D47-9713-0779FF363D00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ECF2C98-7F82-4746-AD48-3904944782C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B3F-243B-4D47-9713-0779FF363D00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CF2C98-7F82-4746-AD48-3904944782C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B3F-243B-4D47-9713-0779FF363D00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ECF2C98-7F82-4746-AD48-3904944782C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9B3F-243B-4D47-9713-0779FF363D00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CF2C98-7F82-4746-AD48-3904944782C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25D9B3F-243B-4D47-9713-0779FF363D00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ECF2C98-7F82-4746-AD48-3904944782C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25D9B3F-243B-4D47-9713-0779FF363D00}" type="datetimeFigureOut">
              <a:rPr lang="ko-KR" altLang="en-US" smtClean="0"/>
              <a:t>2019-03-20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CF2C98-7F82-4746-AD48-3904944782C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8600" y="990600"/>
            <a:ext cx="8763000" cy="1447800"/>
          </a:xfrm>
        </p:spPr>
        <p:txBody>
          <a:bodyPr>
            <a:normAutofit/>
          </a:bodyPr>
          <a:lstStyle/>
          <a:p>
            <a:r>
              <a:rPr lang="ko-KR" altLang="en-US" sz="5400" b="1" dirty="0" smtClean="0"/>
              <a:t>누가</a:t>
            </a:r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행전의 개론적 이해</a:t>
            </a:r>
            <a:r>
              <a:rPr lang="en-US" altLang="ko-KR" sz="5400" b="1" dirty="0" smtClean="0"/>
              <a:t>(1)</a:t>
            </a:r>
            <a:r>
              <a:rPr lang="ko-KR" altLang="en-US" sz="5400" b="1" dirty="0" smtClean="0"/>
              <a:t> </a:t>
            </a:r>
            <a:endParaRPr lang="ko-KR" altLang="en-US" sz="5400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ko-KR" altLang="en-US" sz="3600" b="1" dirty="0" smtClean="0"/>
              <a:t>     누가복음 사도행전 연구</a:t>
            </a:r>
            <a:endParaRPr lang="ko-KR" altLang="en-US" sz="3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5244534"/>
            <a:ext cx="46923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smtClean="0"/>
              <a:t>저작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이민규 교수 </a:t>
            </a:r>
            <a:r>
              <a:rPr lang="en-US" altLang="ko-KR" sz="2800" dirty="0" smtClean="0"/>
              <a:t>(2019. 3)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42449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53400" cy="990600"/>
          </a:xfrm>
        </p:spPr>
        <p:txBody>
          <a:bodyPr/>
          <a:lstStyle/>
          <a:p>
            <a:r>
              <a:rPr lang="ko-KR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사도행전은 어떤 장르의 책인가</a:t>
            </a:r>
            <a:r>
              <a:rPr lang="en-US" altLang="ko-KR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600200"/>
            <a:ext cx="84582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b="1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헬레니스틱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역사 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(Hellenistic History)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행전의 서문에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나오는 헌정사의 경우 그리스 역사가들의 글쓰기와 동일한 형식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-  Cadbury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등 여러 학자의 연구를 통해 드러난 일정한 서문 작성의 규칙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**</a:t>
            </a:r>
          </a:p>
          <a:p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-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행전의 저자는 이전에 존재하던 구전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기타 전승을 언급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(1:1-2),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개인이 정확한 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조사활동을 통하여 자료를 수집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(1:3),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시간의 순서에 따라 기록했음을 확증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(1:4)</a:t>
            </a:r>
          </a:p>
          <a:p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-  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여러가지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사건들을 일반 역사적 사건들을 명시하며 동일하게 전개한다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                                       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12:20-21; 19:31; 18:12-17)</a:t>
            </a:r>
          </a:p>
          <a:p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누가복음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1:1 (</a:t>
            </a:r>
            <a:r>
              <a:rPr lang="en-US" altLang="ko-KR" sz="1600" dirty="0" err="1" smtClean="0">
                <a:solidFill>
                  <a:prstClr val="black"/>
                </a:solidFill>
                <a:latin typeface="Bwgrkl" pitchFamily="2" charset="0"/>
                <a:ea typeface="맑은 고딕" panose="020B0503020000020004" pitchFamily="50" charset="-127"/>
              </a:rPr>
              <a:t>dih,ghsin</a:t>
            </a:r>
            <a:r>
              <a:rPr lang="en-US" altLang="ko-KR" sz="1600" dirty="0" smtClean="0">
                <a:solidFill>
                  <a:prstClr val="black"/>
                </a:solidFill>
                <a:latin typeface="Bwgrkl" pitchFamily="2" charset="0"/>
                <a:ea typeface="맑은 고딕" panose="020B0503020000020004" pitchFamily="50" charset="-127"/>
              </a:rPr>
              <a:t> </a:t>
            </a:r>
            <a:r>
              <a:rPr lang="en-US" altLang="ko-KR" sz="1600" dirty="0" err="1" smtClean="0">
                <a:solidFill>
                  <a:prstClr val="black"/>
                </a:solidFill>
                <a:latin typeface="Bwgrkl" pitchFamily="2" charset="0"/>
                <a:ea typeface="맑은 고딕" panose="020B0503020000020004" pitchFamily="50" charset="-127"/>
              </a:rPr>
              <a:t>peri</a:t>
            </a:r>
            <a:r>
              <a:rPr lang="en-US" altLang="ko-KR" sz="1600" dirty="0" smtClean="0">
                <a:solidFill>
                  <a:prstClr val="black"/>
                </a:solidFill>
                <a:latin typeface="Bwgrkl" pitchFamily="2" charset="0"/>
                <a:ea typeface="맑은 고딕" panose="020B0503020000020004" pitchFamily="50" charset="-127"/>
              </a:rPr>
              <a:t>. </a:t>
            </a:r>
            <a:r>
              <a:rPr lang="en-US" altLang="ko-KR" sz="1600" dirty="0" err="1" smtClean="0">
                <a:solidFill>
                  <a:prstClr val="black"/>
                </a:solidFill>
                <a:latin typeface="Bwgrkl" pitchFamily="2" charset="0"/>
                <a:ea typeface="맑은 고딕" panose="020B0503020000020004" pitchFamily="50" charset="-127"/>
              </a:rPr>
              <a:t>tw</a:t>
            </a:r>
            <a:r>
              <a:rPr lang="en-US" altLang="ko-KR" sz="1600" dirty="0" smtClean="0">
                <a:solidFill>
                  <a:prstClr val="black"/>
                </a:solidFill>
                <a:latin typeface="Bwgrkl" pitchFamily="2" charset="0"/>
                <a:ea typeface="맑은 고딕" panose="020B0503020000020004" pitchFamily="50" charset="-127"/>
              </a:rPr>
              <a:t>/n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… </a:t>
            </a:r>
            <a:r>
              <a:rPr lang="en-US" altLang="ko-KR" sz="1600" dirty="0" err="1" smtClean="0">
                <a:solidFill>
                  <a:prstClr val="black"/>
                </a:solidFill>
                <a:latin typeface="Bwgrkl" pitchFamily="2" charset="0"/>
                <a:ea typeface="맑은 고딕" panose="020B0503020000020004" pitchFamily="50" charset="-127"/>
              </a:rPr>
              <a:t>pragmatwn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사건들에 관한 설화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..</a:t>
            </a:r>
          </a:p>
          <a:p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(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이미 발생한 한 사건에 대한 하나의 이야기 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– narrative, account)</a:t>
            </a:r>
          </a:p>
          <a:p>
            <a:endParaRPr lang="en-US" altLang="ko-KR" sz="16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 “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유앙겔리온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 대체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역사가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혹은 역사적 기록으로서의 변증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눅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1:1-4)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                 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            ** </a:t>
            </a: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글에 대한 변증인가</a:t>
            </a:r>
            <a:r>
              <a:rPr lang="en-US" altLang="ko-KR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 </a:t>
            </a:r>
            <a:r>
              <a:rPr lang="ko-KR" altLang="en-US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역사에 대한 변증인가</a:t>
            </a:r>
            <a:r>
              <a:rPr lang="en-US" altLang="ko-KR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2433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53400" cy="990600"/>
          </a:xfrm>
        </p:spPr>
        <p:txBody>
          <a:bodyPr/>
          <a:lstStyle/>
          <a:p>
            <a:r>
              <a:rPr lang="ko-KR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사도행전은 어떤 장르의 책인가</a:t>
            </a:r>
            <a:r>
              <a:rPr lang="en-US" altLang="ko-KR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600200"/>
            <a:ext cx="84582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b="1" dirty="0" err="1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헬레니스틱</a:t>
            </a:r>
            <a:r>
              <a:rPr lang="ko-KR" altLang="en-US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</a:t>
            </a:r>
            <a:r>
              <a:rPr lang="ko-KR" altLang="en-US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(Hellenistic 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Biography)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헬라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철학자들의 전기에 대한 연구를 통해 그 형식이 비슷함을 발견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신비로운 탄생 이야기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상징적 행위와 가르침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예수의 이미지와 철학자들의 가르침과 행위의 연관성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헬라 철학자들의 심포지엄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– Symposia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와 예수의 만찬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연회 비교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; 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                                                                     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눅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14:1-24; 22:14-38)</a:t>
            </a:r>
          </a:p>
          <a:p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죽음에 의연하게 대처하는 순결과 용기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눅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22:39-53; 23:39-47)</a:t>
            </a:r>
          </a:p>
          <a:p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한 인물의 전기적 요소가 교회의 발전과 사회적 변화를 그려내는 장면으로 확장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en-US" altLang="ko-KR" sz="1400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** </a:t>
            </a:r>
            <a:r>
              <a:rPr lang="ko-KR" altLang="en-US" sz="1400" b="1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헬라시대의</a:t>
            </a:r>
            <a:r>
              <a:rPr lang="ko-KR" altLang="en-US" sz="1400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전기에서 개인의 이야기를 넘어 사회와 공적인 정치 상황에 관심을 보임</a:t>
            </a:r>
            <a:endParaRPr lang="en-US" altLang="ko-KR" sz="1400" b="1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예수의 이야기가 완벽한 전기의 요소를 갖추지 못했다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또한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편의 교회 이야기로 연결되며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전기의 요소가 사라진다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1311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53400" cy="990600"/>
          </a:xfrm>
        </p:spPr>
        <p:txBody>
          <a:bodyPr/>
          <a:lstStyle/>
          <a:p>
            <a:r>
              <a:rPr lang="ko-KR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사도행전은 어떤 장르의 책인가</a:t>
            </a:r>
            <a:r>
              <a:rPr lang="en-US" altLang="ko-KR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6002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객관적 자료에 근거하여 역사적 증명을 목적으로 기록한 역사서로 볼 수 있는가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개인을 비롯하여 공동체의 발전을 담은 전기적 기록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1311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53400" cy="990600"/>
          </a:xfrm>
        </p:spPr>
        <p:txBody>
          <a:bodyPr/>
          <a:lstStyle/>
          <a:p>
            <a:r>
              <a:rPr lang="ko-KR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사도행전은 어떤 장르의 책인가</a:t>
            </a:r>
            <a:r>
              <a:rPr lang="en-US" altLang="ko-KR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600200"/>
            <a:ext cx="84582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3. 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역사적 서사문 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or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서사담론 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(Narrative </a:t>
            </a:r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D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iscourse)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누가는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다른 성서 저자들보다 더욱 역사적 기록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즉 객관성을 기초로 역사적 차원과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합리성에 기대어 사건을 기록하는 작가로 스스로를 드러내고 있다는 점은 분명하다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600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기독론적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찬양이나 사변적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종교적 표현에 중심을 두기 보다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좀 더 단순한 표현으로 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시사성과 객관성을 회복하려 한 듯 보인다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.)</a:t>
            </a: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en-US" altLang="ko-KR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Eg., “</a:t>
            </a:r>
            <a:r>
              <a:rPr lang="ko-KR" alt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하나님의 종</a:t>
            </a:r>
            <a:r>
              <a:rPr lang="en-US" altLang="ko-KR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,” “</a:t>
            </a:r>
            <a:r>
              <a:rPr lang="ko-KR" alt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의로운</a:t>
            </a:r>
            <a:r>
              <a:rPr lang="en-US" altLang="ko-KR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,” </a:t>
            </a:r>
            <a:r>
              <a:rPr lang="ko-KR" altLang="en-US" sz="14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가난과 경제에 대한 관심과 새로운 성찰 등</a:t>
            </a:r>
            <a:endParaRPr lang="en-US" altLang="ko-KR" sz="16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동시에 표현에 있어서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역사적 실체의 나열보다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이야기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-narrative”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로서 전달하고자 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하는 메시지를 극대화 한다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이야기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설교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연설 등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sz="16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-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역사 기록의 형식과 자료를 중심으로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저자가 속한 공동체의 역사적 상황과 문화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사회</a:t>
            </a:r>
            <a:endParaRPr lang="en-US" altLang="ko-KR" sz="1600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적 정황에 기초한 신학적 메시지를 함께 엮음으로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하나의 의미있는 담론 체계로서의 </a:t>
            </a:r>
            <a:endParaRPr lang="en-US" altLang="ko-KR" sz="1600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“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서사담</a:t>
            </a:r>
            <a:r>
              <a:rPr lang="ko-KR" altLang="en-US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론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(Narrative Discourse)”</a:t>
            </a:r>
            <a:r>
              <a:rPr lang="ko-KR" altLang="en-US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을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형성한다고 볼 수 있다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endParaRPr lang="en-US" altLang="ko-KR" sz="16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-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저자의 자유로운 문학적 상상력과 생동감 넘치는 문장력이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역사적 사실의 공백과 자료</a:t>
            </a:r>
            <a:endParaRPr lang="en-US" altLang="ko-KR" sz="1600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 빈틈을 </a:t>
            </a:r>
            <a:r>
              <a:rPr lang="ko-KR" altLang="en-US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메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꾸며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딱딱한 역사가 아닌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생동감 넘치는 기독교 관점의 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신학적 역사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,” </a:t>
            </a:r>
          </a:p>
          <a:p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“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서사적 역사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 구성되었다고 볼 수 있다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11311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53400" cy="990600"/>
          </a:xfrm>
        </p:spPr>
        <p:txBody>
          <a:bodyPr/>
          <a:lstStyle/>
          <a:p>
            <a:r>
              <a:rPr lang="ko-KR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사도행전은 어떤 장르의 책인가</a:t>
            </a:r>
            <a:r>
              <a:rPr lang="en-US" altLang="ko-KR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600200"/>
            <a:ext cx="84582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4.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기독교 변증의 문서 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(Christian Apologetic Literature)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역사적 관점이든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서사 담론의 형식이든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행전의 궁극적 목적과 이에 근거한 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장르는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기독교 변증의 문서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다</a:t>
            </a:r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기독교에 대한 정치적 변증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유대교로부터 온전히 독립된 종교로서의 자기 확증과 자유로운 종교활동을 위한 변증</a:t>
            </a:r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바울에 대한 변증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이방인의 전도사로서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…)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이방 선교를 위한 당위성 설명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</a:p>
          <a:p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**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변증은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‘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방어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’(security)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와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‘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재확신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’(reassurance)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을 목적으로 내적으로는 공동체의 정체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성과 이념적 비전을 확증하며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외적으로는 공동체의 정당성을 표출하며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자신들의 전통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과 가치를 증명한다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32625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609600"/>
            <a:ext cx="7924800" cy="685800"/>
          </a:xfrm>
        </p:spPr>
        <p:txBody>
          <a:bodyPr>
            <a:noAutofit/>
          </a:bodyPr>
          <a:lstStyle/>
          <a:p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역사적 형식의 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서사담론</a:t>
            </a:r>
            <a:r>
              <a:rPr lang="en-US" altLang="ko-K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으로서의 사도 행전의 의미</a:t>
            </a:r>
            <a:endParaRPr lang="ko-KR" alt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1796534"/>
            <a:ext cx="7924800" cy="381642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endParaRPr lang="en-US" altLang="ko-KR" dirty="0">
              <a:latin typeface="Times New Roman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dirty="0" smtClean="0">
                <a:effectLst/>
                <a:latin typeface="Times New Roman"/>
                <a:ea typeface="맑은 고딕"/>
                <a:cs typeface="Times New Roman"/>
              </a:rPr>
              <a:t>    </a:t>
            </a:r>
            <a:r>
              <a:rPr lang="en-US" altLang="ko-KR" sz="1600" dirty="0" smtClean="0">
                <a:effectLst/>
                <a:latin typeface="Times New Roman"/>
                <a:ea typeface="맑은 고딕"/>
                <a:cs typeface="Times New Roman"/>
              </a:rPr>
              <a:t>** </a:t>
            </a:r>
            <a:r>
              <a:rPr lang="ko-KR" altLang="ko-KR" b="1" dirty="0" smtClean="0">
                <a:solidFill>
                  <a:srgbClr val="C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세상을 향한 하나님의 구원 계획은 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메시아 이신 예수와 성령이 부어진 사도 교회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 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안에서 성취된다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. 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이러선 성취는 이스라엘로부터 이어지는 하나님의 백성들의 종교적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-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영적 삶과 세속의 역사의 불연속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, 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또는 괴리에서 나타나는 현상이 아니라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, </a:t>
            </a:r>
            <a:r>
              <a:rPr lang="ko-KR" altLang="ko-KR" b="1" dirty="0" smtClean="0">
                <a:solidFill>
                  <a:srgbClr val="C0000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세상의 역사 한 복판에서 이루어 지는 것이다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.</a:t>
            </a:r>
            <a:endParaRPr lang="ko-KR" altLang="ko-KR" b="1" dirty="0" smtClean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2000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 </a:t>
            </a:r>
          </a:p>
          <a:p>
            <a:pPr>
              <a:spcAft>
                <a:spcPts val="0"/>
              </a:spcAft>
            </a:pPr>
            <a:endParaRPr lang="ko-KR" altLang="ko-KR" sz="2000" b="1" dirty="0" smtClean="0">
              <a:effectLst/>
              <a:latin typeface="맑은 고딕" panose="020B0503020000020004" pitchFamily="50" charset="-127"/>
              <a:ea typeface="맑은 고딕" panose="020B0503020000020004" pitchFamily="50" charset="-127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2000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   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하나님의 </a:t>
            </a:r>
            <a:r>
              <a:rPr lang="ko-KR" altLang="ko-KR" b="1" dirty="0" err="1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구속사는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 세상의 객관적인 역사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, 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또는 로마의 역사를 통해 담아낼 수 없지만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, 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구속의 사건들은 인간 역사 안에서 발생하는 것이며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, 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세상의 권력과 제국의 힘도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, 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예수의 잔혹한 죽음도 하나님의 구원 역사를 멈추게 하지 못했음을 드러낸다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. 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이러한 모든 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(</a:t>
            </a:r>
            <a:r>
              <a:rPr lang="ko-KR" altLang="ko-KR" b="1" dirty="0" err="1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구속사든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, </a:t>
            </a:r>
            <a:r>
              <a:rPr lang="ko-KR" altLang="ko-KR" b="1" dirty="0" err="1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세속사든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) 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역사는 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“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하나님이 정하신 뜻과 미리 아심에 따라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” 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발생하였다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. (</a:t>
            </a:r>
            <a:r>
              <a:rPr lang="ko-KR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행</a:t>
            </a:r>
            <a:r>
              <a:rPr lang="en-US" altLang="ko-KR" b="1" dirty="0" smtClean="0">
                <a:effectLst/>
                <a:latin typeface="맑은 고딕" panose="020B0503020000020004" pitchFamily="50" charset="-127"/>
                <a:ea typeface="맑은 고딕" panose="020B0503020000020004" pitchFamily="50" charset="-127"/>
                <a:cs typeface="Times New Roman"/>
              </a:rPr>
              <a:t>2:23)</a:t>
            </a:r>
          </a:p>
          <a:p>
            <a:pPr>
              <a:spcAft>
                <a:spcPts val="0"/>
              </a:spcAft>
            </a:pPr>
            <a:endParaRPr lang="en-US" altLang="ko-KR" sz="2000" b="1" dirty="0">
              <a:latin typeface="맑은 고딕" panose="020B0503020000020004" pitchFamily="50" charset="-127"/>
              <a:ea typeface="맑은 고딕" panose="020B0503020000020004" pitchFamily="50" charset="-127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508808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869950"/>
          </a:xfrm>
        </p:spPr>
        <p:txBody>
          <a:bodyPr>
            <a:normAutofit/>
          </a:bodyPr>
          <a:lstStyle/>
          <a:p>
            <a:r>
              <a:rPr lang="ko-KR" altLang="en-US" sz="4000" dirty="0" smtClean="0">
                <a:solidFill>
                  <a:schemeClr val="tx1"/>
                </a:solidFill>
              </a:rPr>
              <a:t>사도행전의 수신자</a:t>
            </a:r>
            <a:endParaRPr lang="ko-KR" altLang="en-US" sz="4000" dirty="0">
              <a:solidFill>
                <a:schemeClr val="tx1"/>
              </a:solidFill>
            </a:endParaRP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1"/>
          </p:nvPr>
        </p:nvSpPr>
        <p:spPr>
          <a:xfrm>
            <a:off x="609600" y="1600200"/>
            <a:ext cx="6019800" cy="533400"/>
          </a:xfrm>
          <a:solidFill>
            <a:schemeClr val="accent2">
              <a:alpha val="47000"/>
            </a:schemeClr>
          </a:solidFill>
        </p:spPr>
        <p:txBody>
          <a:bodyPr>
            <a:normAutofit/>
          </a:bodyPr>
          <a:lstStyle/>
          <a:p>
            <a:r>
              <a:rPr lang="ko-KR" altLang="en-US" dirty="0" err="1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데오빌로</a:t>
            </a:r>
            <a:r>
              <a:rPr lang="ko-KR" altLang="en-US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en-US" altLang="ko-KR" dirty="0" err="1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Theophilus</a:t>
            </a:r>
            <a:r>
              <a:rPr lang="en-US" altLang="ko-KR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): </a:t>
            </a:r>
            <a:r>
              <a:rPr lang="ko-KR" altLang="en-US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역사적 인물인가</a:t>
            </a:r>
            <a:r>
              <a:rPr lang="en-US" altLang="ko-KR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 </a:t>
            </a:r>
            <a:endParaRPr lang="ko-KR" altLang="en-US" dirty="0"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3"/>
          </p:nvPr>
        </p:nvSpPr>
        <p:spPr>
          <a:xfrm>
            <a:off x="616527" y="4648200"/>
            <a:ext cx="6629400" cy="640080"/>
          </a:xfrm>
          <a:solidFill>
            <a:srgbClr val="FFC000">
              <a:alpha val="48000"/>
            </a:srgbClr>
          </a:solidFill>
        </p:spPr>
        <p:txBody>
          <a:bodyPr/>
          <a:lstStyle/>
          <a:p>
            <a:r>
              <a:rPr lang="ko-KR" altLang="en-US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하나님을 두려워 하는 자들 </a:t>
            </a:r>
            <a:r>
              <a:rPr lang="en-US" altLang="ko-KR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(God-fearer, God-lover)</a:t>
            </a:r>
            <a:endParaRPr lang="ko-KR" altLang="en-US" dirty="0"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362200"/>
            <a:ext cx="7924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>
                <a:latin typeface="Bwgrkl" pitchFamily="2" charset="0"/>
              </a:rPr>
              <a:t>Kratistoj</a:t>
            </a:r>
            <a:r>
              <a:rPr lang="en-US" altLang="ko-KR" dirty="0" smtClean="0">
                <a:latin typeface="Bwgrkl" pitchFamily="2" charset="0"/>
              </a:rPr>
              <a:t> 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”Most Excellent” –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고위층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로마의 고급 관리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용어는 유대 지방을 다스리는 로마 총독 들에게 사용되었다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행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23:36; 24:3)</a:t>
            </a:r>
          </a:p>
          <a:p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로마 제국을 향한 정치적 변증이 목적인가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고위층 인사이면서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기독교 복음을 이미 받아들인 신자</a:t>
            </a: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이미 믿은 신앙인들에게 이미 배운 바의 내용을 더 잘 교육시키기 위하여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교육과 </a:t>
            </a:r>
            <a:r>
              <a:rPr lang="ko-KR" altLang="en-US" sz="14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호교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** </a:t>
            </a:r>
            <a:r>
              <a:rPr lang="ko-KR" altLang="en-US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한 인물만을 위하여 두 편에 걸친 대작을 기록했을까</a:t>
            </a:r>
            <a:r>
              <a:rPr lang="en-US" altLang="ko-KR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lang="en-US" altLang="ko-KR" sz="2000" b="1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7696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누가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행전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(Luke-Acts)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828800"/>
            <a:ext cx="84582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사도행전은 제</a:t>
            </a:r>
            <a:r>
              <a:rPr lang="en-US" altLang="ko-KR" sz="2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2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 누가</a:t>
            </a:r>
            <a:r>
              <a:rPr lang="en-US" altLang="ko-KR" sz="2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복음</a:t>
            </a:r>
            <a:r>
              <a:rPr lang="en-US" altLang="ko-KR" sz="2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2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문서인가</a:t>
            </a:r>
            <a:r>
              <a:rPr lang="en-US" altLang="ko-KR" sz="2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lang="ko-KR" altLang="en-US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누가복음과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사도행전은 동일한 저자의 손에 의해 기록된 문서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각각 서두에 동일한 인물에게 헌정되고 있다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(</a:t>
            </a:r>
            <a:r>
              <a:rPr lang="ko-KR" altLang="en-US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데오빌로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; </a:t>
            </a:r>
            <a:r>
              <a:rPr lang="ko-KR" altLang="en-US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눅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1:3;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행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1:1)</a:t>
            </a: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 “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먼저 쓴 글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에 대하여 언급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 Cadbury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 고대문서와의 비교연구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언어상의 동일성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문학적 </a:t>
            </a:r>
            <a:r>
              <a:rPr lang="ko-KR" altLang="en-US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평행성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누가복음과 사도행전이 한 사람의 손에서 기록된 두 개의 독립된 책이 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아니라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동일한 단행본의 제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권과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권으로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전편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후편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기록된 것이다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ko-KR" altLang="en-US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83177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4182" y="609600"/>
            <a:ext cx="8077200" cy="644236"/>
          </a:xfrm>
        </p:spPr>
        <p:txBody>
          <a:bodyPr>
            <a:normAutofit/>
          </a:bodyPr>
          <a:lstStyle/>
          <a:p>
            <a:r>
              <a:rPr lang="ko-KR" altLang="en-US" sz="24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서문 </a:t>
            </a:r>
            <a:r>
              <a:rPr lang="en-US" altLang="ko-KR" sz="24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Luke-Acts</a:t>
            </a:r>
            <a:endParaRPr lang="ko-KR" altLang="en-US" sz="2400" b="1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828800" cy="4343400"/>
          </a:xfrm>
        </p:spPr>
        <p:txBody>
          <a:bodyPr/>
          <a:lstStyle/>
          <a:p>
            <a:endParaRPr lang="en-US" altLang="ko-KR" dirty="0"/>
          </a:p>
          <a:p>
            <a:r>
              <a:rPr lang="ko-KR" altLang="en-US" sz="1400" b="1" dirty="0" err="1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누가복음</a:t>
            </a:r>
            <a:r>
              <a:rPr lang="ko-KR" altLang="en-US" sz="14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1:1-4</a:t>
            </a:r>
          </a:p>
          <a:p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4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사도행전 </a:t>
            </a:r>
            <a:r>
              <a:rPr lang="en-US" altLang="ko-KR" sz="14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1:1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14600" y="2133600"/>
            <a:ext cx="6096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b="1" dirty="0" smtClean="0">
                <a:solidFill>
                  <a:schemeClr val="bg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우리 가운데서 일어난 일들에 대하여 차례대로 이야기를 엮어내려고 손을 댄 사람이 많이 있었습니다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그들은 이것을 처음부터 말씀의 목격자요 전파자가 된 이들이 우리에게 전하여 </a:t>
            </a:r>
            <a:r>
              <a:rPr lang="ko-KR" altLang="en-US" sz="1600" b="1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준대로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엮어냈습니다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그런데 존귀하신 </a:t>
            </a:r>
            <a:r>
              <a:rPr lang="ko-KR" altLang="en-US" sz="1600" b="1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데오빌로님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나도 모든 것을 시초부터 정확하게 조사하여 보았으므로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각하께 그것을 순서대로 써 드리는 것이 좋겠다고 생각하였습니다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이리하여 각하께서 이미 배우신 일들이 확실한 사실임을 아시게 되기를 바라는 바입니다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b="1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데오빌로님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나는 </a:t>
            </a:r>
            <a:r>
              <a:rPr lang="ko-KR" altLang="en-US" sz="16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첫 번째 책에서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예수께서 행하시고 가르치신 모든 일을 다루었습니다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거기에서 나는 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….” </a:t>
            </a:r>
            <a:endParaRPr lang="ko-KR" altLang="en-US" sz="16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96148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4182" y="609600"/>
            <a:ext cx="8077200" cy="644236"/>
          </a:xfrm>
        </p:spPr>
        <p:txBody>
          <a:bodyPr>
            <a:normAutofit/>
          </a:bodyPr>
          <a:lstStyle/>
          <a:p>
            <a:r>
              <a:rPr lang="en-US" altLang="ko-KR" sz="24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H. J. Cadbury – Luke-Acts</a:t>
            </a:r>
            <a:endParaRPr lang="ko-KR" altLang="en-US" sz="2400" b="1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828800" cy="4343400"/>
          </a:xfrm>
        </p:spPr>
        <p:txBody>
          <a:bodyPr/>
          <a:lstStyle/>
          <a:p>
            <a:endParaRPr lang="en-US" altLang="ko-KR" dirty="0" smtClean="0"/>
          </a:p>
          <a:p>
            <a:r>
              <a:rPr lang="ko-KR" altLang="en-US" sz="1400" b="1" dirty="0" err="1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요세푸스</a:t>
            </a:r>
            <a:r>
              <a:rPr lang="en-US" altLang="ko-KR" sz="1400" b="1" dirty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(</a:t>
            </a:r>
            <a:r>
              <a:rPr lang="ko-KR" altLang="en-US" sz="1400" b="1" dirty="0" err="1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아피온</a:t>
            </a:r>
            <a:r>
              <a:rPr lang="ko-KR" altLang="en-US" sz="14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400" b="1" dirty="0" err="1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반박문</a:t>
            </a:r>
            <a:r>
              <a:rPr lang="en-US" altLang="ko-KR" sz="14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sz="14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필로의 저작</a:t>
            </a:r>
            <a:endParaRPr lang="en-US" altLang="ko-KR" sz="1400" b="1" dirty="0" smtClean="0"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2133600"/>
            <a:ext cx="6096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가장 존경하옵는 </a:t>
            </a: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에바브로디도여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앞의 책에서 나는 </a:t>
            </a: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베니키아인들과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갈대아인들과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애굽인들의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글을 통해서 우리의 </a:t>
            </a:r>
            <a:r>
              <a:rPr lang="ko-KR" altLang="en-US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오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랜 역사를 보여 주었고 또 그 진리를 확증해 주었습니다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.”</a:t>
            </a:r>
          </a:p>
          <a:p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데오도투스여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우리의 전편은 모든 악한 사람은 종이라는 주제에 대한 것이었습니다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.” </a:t>
            </a:r>
            <a:endParaRPr lang="ko-KR" altLang="en-US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37372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권의 존재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828800"/>
            <a:ext cx="8458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권이 계획되었으나  기록되지 않았다</a:t>
            </a:r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VS.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기록되었으나 발견되지 않았다</a:t>
            </a:r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--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권인 사도행전의 끝 부분이 책의 종결답게 끝나지 않는다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--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지리적으로 로마에서 끝나고 있기 때문</a:t>
            </a:r>
            <a:endParaRPr lang="en-US" altLang="ko-KR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(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로마서 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15:23, 28  -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스페인으로 가기 원했던 바울의 계획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**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권 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=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목회서신 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b="1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디모데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전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후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b="1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디도서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--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바울의 최후에 대한 힌트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딤후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3:11; 4:17)</a:t>
            </a:r>
          </a:p>
          <a:p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--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행전에 나타난 정치적 변증의 성향이 드러난다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딤전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2:1; 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딛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3:1-2)</a:t>
            </a:r>
          </a:p>
          <a:p>
            <a:r>
              <a:rPr lang="en-US" altLang="ko-KR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-- C. H. Talbert,  S. G. Wilson</a:t>
            </a:r>
          </a:p>
          <a:p>
            <a:r>
              <a:rPr lang="en-US" altLang="ko-KR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(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 문서와 목회서신 사이의 문학적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언어적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신학적 유사성</a:t>
            </a:r>
            <a:r>
              <a:rPr lang="en-US" altLang="ko-KR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등 연구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** </a:t>
            </a:r>
            <a:r>
              <a:rPr lang="ko-KR" altLang="en-US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 문서와 목회서신간의 문학적 형식의 차이 극복하기 어려운 과제</a:t>
            </a:r>
            <a:endParaRPr lang="en-US" altLang="ko-KR" b="1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ko-KR" altLang="en-US" b="1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88095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8873" y="381000"/>
            <a:ext cx="8153400" cy="990600"/>
          </a:xfrm>
        </p:spPr>
        <p:txBody>
          <a:bodyPr/>
          <a:lstStyle/>
          <a:p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저자</a:t>
            </a:r>
            <a:r>
              <a:rPr lang="en-US" altLang="ko-K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(author)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828800"/>
            <a:ext cx="8458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전통적으로 의사이면서 바울의 동역자 였던 한 인물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어떤 누가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en-US" altLang="ko-KR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--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초기 기독교 공동체 내에서 문서의 권위를 위하여 저작과 그 배경에 있어서</a:t>
            </a:r>
            <a:endParaRPr lang="en-US" altLang="ko-KR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사도들과의 연관성이 강조 되었다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-- 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우리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단락 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 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16:8-17; 20:5-15; 21:1-18; 27:1-28:6)</a:t>
            </a:r>
          </a:p>
          <a:p>
            <a:endParaRPr lang="en-US" altLang="ko-KR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--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바울과 함께 </a:t>
            </a:r>
            <a:r>
              <a:rPr lang="ko-KR" altLang="en-US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동역한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인물 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몬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23-24; </a:t>
            </a:r>
            <a:r>
              <a:rPr lang="ko-KR" altLang="en-US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딤후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4:9-11;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골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4:14)</a:t>
            </a:r>
          </a:p>
          <a:p>
            <a:endParaRPr lang="en-US" altLang="ko-KR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--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의사 직업을 떠올리게 하는 전문어휘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??</a:t>
            </a:r>
          </a:p>
          <a:p>
            <a:endParaRPr lang="en-US" altLang="ko-KR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-- 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초기 교부들의 확신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en-US" altLang="ko-KR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23625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8873" y="381000"/>
            <a:ext cx="8153400" cy="990600"/>
          </a:xfrm>
        </p:spPr>
        <p:txBody>
          <a:bodyPr/>
          <a:lstStyle/>
          <a:p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누가 </a:t>
            </a:r>
            <a:r>
              <a:rPr lang="ko-KR" alt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저자론의</a:t>
            </a:r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논쟁점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828800"/>
            <a:ext cx="84582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바울 서신과의 비교를 통해 드러나는 모순</a:t>
            </a:r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저자가 바울의 서신을 익숙하게 숙지하고 있지 못한 듯 보인다</a:t>
            </a:r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바울의 </a:t>
            </a:r>
            <a:r>
              <a:rPr lang="ko-KR" altLang="en-US" b="1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사도권에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대한 표현</a:t>
            </a:r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바울 서신에서는 그의 사도적 지위가 중요한 사안이지만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갈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1:1-19; 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고후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11:15), 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사도행전에서는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사도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라는 타이틀이 거의 사용되지 않는다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3. “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우리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단락의 문학적 전략과 표현</a:t>
            </a:r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모든 사역에 동참하지 않았어도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긴밀한 조사를 통하여 정보를 얻은 후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문학적 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전략으로 자신의 글에 신빙성을 더하기 위한 표현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4.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이방 선교의 시작의 문제</a:t>
            </a:r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이방인 선교 시작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10:1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이후 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고넬료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이야기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);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바울의 일차적 선교가 유대인인가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 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이방인인가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 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갈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1:16; 2:7-9;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롬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1:5; 11:13-15)</a:t>
            </a: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5.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기타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..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약에 대한 전문성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;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신학적 내용의 상이점</a:t>
            </a:r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8566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8873" y="381000"/>
            <a:ext cx="8153400" cy="990600"/>
          </a:xfrm>
        </p:spPr>
        <p:txBody>
          <a:bodyPr/>
          <a:lstStyle/>
          <a:p>
            <a:r>
              <a:rPr lang="ko-KR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저자에 대하여 유추할 수 있는 내용</a:t>
            </a:r>
            <a:endParaRPr lang="ko-KR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828800"/>
            <a:ext cx="8458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저자는 역사를 기록하는 일에 </a:t>
            </a:r>
            <a:r>
              <a:rPr lang="ko-KR" altLang="en-US" b="1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관심있고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능력있는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인물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그의 언어는 비교적 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교양있는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인물이며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풍부한 어휘력과 문어적 표현 능력이 있다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문학적 기술 기법을 잘 알고 있는 듯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역사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다양한 자료 보유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정리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이방인인가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유대인인가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만약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의사 누가라면 이방인일 확률이 높다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// </a:t>
            </a:r>
            <a:r>
              <a:rPr lang="ko-KR" altLang="en-US" sz="1600" b="1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안디옥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출신</a:t>
            </a:r>
            <a:r>
              <a:rPr lang="en-US" altLang="ko-KR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이방인 복음 전도에 큰 관심을 가진 인물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600" b="1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헬라파</a:t>
            </a:r>
            <a:r>
              <a:rPr lang="ko-KR" altLang="en-US" sz="16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유대인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유대 풍습과 지역정보에 대한 부족한 지식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그러나 유대교의 종교적 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전승과 전통에 대하여 해박한 지식이 있다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 (</a:t>
            </a:r>
            <a:r>
              <a:rPr lang="en-US" altLang="ko-KR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eg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., 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스데반의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연설 기록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3. </a:t>
            </a:r>
            <a:r>
              <a:rPr lang="ko-KR" altLang="en-US" b="1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친유대적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 VS. </a:t>
            </a:r>
            <a:r>
              <a:rPr lang="ko-KR" altLang="en-US" b="1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친로마적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로마에 대하여 비판적 목소리를 찾기 힘들다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의도인가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숨은 뜻이 있는가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?)</a:t>
            </a:r>
          </a:p>
          <a:p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**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기록 시기</a:t>
            </a:r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60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년대부터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135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년에 이르기 까지 다양한 견해가 존재한다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누가복음을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75-85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년으로 본다면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사도행전을 그보다 조금 늦은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85-90</a:t>
            </a:r>
            <a:r>
              <a:rPr lang="ko-KR" altLang="en-US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정도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…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바울의 선교와 기록 연대의 차이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…</a:t>
            </a:r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8474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153400" cy="990600"/>
          </a:xfrm>
        </p:spPr>
        <p:txBody>
          <a:bodyPr/>
          <a:lstStyle/>
          <a:p>
            <a:r>
              <a:rPr lang="ko-KR" alt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사도행전은 어떤 장르의 책인가</a:t>
            </a:r>
            <a:r>
              <a:rPr lang="en-US" altLang="ko-KR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lang="ko-KR" alt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8288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기독교 역사를 기록한 역사서인가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4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복음서와 같은 종류의 복음서인가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</a:t>
            </a:r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문학적 상상력에 의한 창조 작품인가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?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84744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725</TotalTime>
  <Words>1560</Words>
  <Application>Microsoft Office PowerPoint</Application>
  <PresentationFormat>화면 슬라이드 쇼(4:3)</PresentationFormat>
  <Paragraphs>213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가을</vt:lpstr>
      <vt:lpstr>누가-행전의 개론적 이해(1) </vt:lpstr>
      <vt:lpstr>누가-행전(Luke-Acts)</vt:lpstr>
      <vt:lpstr>서문 - Luke-Acts</vt:lpstr>
      <vt:lpstr>H. J. Cadbury – Luke-Acts</vt:lpstr>
      <vt:lpstr>제3권의 존재?</vt:lpstr>
      <vt:lpstr>저자 (author)</vt:lpstr>
      <vt:lpstr>누가 저자론의 논쟁점</vt:lpstr>
      <vt:lpstr>저자에 대하여 유추할 수 있는 내용</vt:lpstr>
      <vt:lpstr>사도행전은 어떤 장르의 책인가?</vt:lpstr>
      <vt:lpstr>사도행전은 어떤 장르의 책인가?</vt:lpstr>
      <vt:lpstr>사도행전은 어떤 장르의 책인가?</vt:lpstr>
      <vt:lpstr>사도행전은 어떤 장르의 책인가?</vt:lpstr>
      <vt:lpstr>사도행전은 어떤 장르의 책인가?</vt:lpstr>
      <vt:lpstr>사도행전은 어떤 장르의 책인가?</vt:lpstr>
      <vt:lpstr>PowerPoint 프레젠테이션</vt:lpstr>
      <vt:lpstr>사도행전의 수신자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사도행전의 개론적 이해</dc:title>
  <dc:creator>Minkyu Lee</dc:creator>
  <cp:lastModifiedBy>1</cp:lastModifiedBy>
  <cp:revision>46</cp:revision>
  <dcterms:created xsi:type="dcterms:W3CDTF">2017-03-08T04:22:14Z</dcterms:created>
  <dcterms:modified xsi:type="dcterms:W3CDTF">2019-03-20T09:13:56Z</dcterms:modified>
</cp:coreProperties>
</file>