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10680700" cy="7556500"/>
  <p:notesSz cx="10680700" cy="75565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0562" y="1067752"/>
            <a:ext cx="0" cy="5603875"/>
          </a:xfrm>
          <a:custGeom>
            <a:avLst/>
            <a:gdLst/>
            <a:ahLst/>
            <a:cxnLst/>
            <a:rect l="l" t="t" r="r" b="b"/>
            <a:pathLst>
              <a:path w="0" h="5603875">
                <a:moveTo>
                  <a:pt x="0" y="0"/>
                </a:moveTo>
                <a:lnTo>
                  <a:pt x="0" y="5603786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905789" y="1079931"/>
            <a:ext cx="0" cy="5572125"/>
          </a:xfrm>
          <a:custGeom>
            <a:avLst/>
            <a:gdLst/>
            <a:ahLst/>
            <a:cxnLst/>
            <a:rect l="l" t="t" r="r" b="b"/>
            <a:pathLst>
              <a:path w="0" h="5572125">
                <a:moveTo>
                  <a:pt x="0" y="0"/>
                </a:moveTo>
                <a:lnTo>
                  <a:pt x="0" y="5571794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9773386" y="1079931"/>
            <a:ext cx="0" cy="5572125"/>
          </a:xfrm>
          <a:custGeom>
            <a:avLst/>
            <a:gdLst/>
            <a:ahLst/>
            <a:cxnLst/>
            <a:rect l="l" t="t" r="r" b="b"/>
            <a:pathLst>
              <a:path w="0" h="5572125">
                <a:moveTo>
                  <a:pt x="0" y="0"/>
                </a:moveTo>
                <a:lnTo>
                  <a:pt x="0" y="5571794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9788614" y="1067752"/>
            <a:ext cx="0" cy="5603875"/>
          </a:xfrm>
          <a:custGeom>
            <a:avLst/>
            <a:gdLst/>
            <a:ahLst/>
            <a:cxnLst/>
            <a:rect l="l" t="t" r="r" b="b"/>
            <a:pathLst>
              <a:path w="0" h="5603875">
                <a:moveTo>
                  <a:pt x="0" y="0"/>
                </a:moveTo>
                <a:lnTo>
                  <a:pt x="0" y="5603786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bk object 20"/>
          <p:cNvSpPr/>
          <p:nvPr/>
        </p:nvSpPr>
        <p:spPr>
          <a:xfrm>
            <a:off x="887526" y="1070800"/>
            <a:ext cx="8909050" cy="0"/>
          </a:xfrm>
          <a:custGeom>
            <a:avLst/>
            <a:gdLst/>
            <a:ahLst/>
            <a:cxnLst/>
            <a:rect l="l" t="t" r="r" b="b"/>
            <a:pathLst>
              <a:path w="8909050" h="0">
                <a:moveTo>
                  <a:pt x="0" y="0"/>
                </a:moveTo>
                <a:lnTo>
                  <a:pt x="8908694" y="0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bk object 21"/>
          <p:cNvSpPr/>
          <p:nvPr/>
        </p:nvSpPr>
        <p:spPr>
          <a:xfrm>
            <a:off x="899693" y="1086027"/>
            <a:ext cx="8877300" cy="0"/>
          </a:xfrm>
          <a:custGeom>
            <a:avLst/>
            <a:gdLst/>
            <a:ahLst/>
            <a:cxnLst/>
            <a:rect l="l" t="t" r="r" b="b"/>
            <a:pathLst>
              <a:path w="8877300" h="0">
                <a:moveTo>
                  <a:pt x="0" y="0"/>
                </a:moveTo>
                <a:lnTo>
                  <a:pt x="8876741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bk object 22"/>
          <p:cNvSpPr/>
          <p:nvPr/>
        </p:nvSpPr>
        <p:spPr>
          <a:xfrm>
            <a:off x="899693" y="6648678"/>
            <a:ext cx="8877300" cy="0"/>
          </a:xfrm>
          <a:custGeom>
            <a:avLst/>
            <a:gdLst/>
            <a:ahLst/>
            <a:cxnLst/>
            <a:rect l="l" t="t" r="r" b="b"/>
            <a:pathLst>
              <a:path w="8877300" h="0">
                <a:moveTo>
                  <a:pt x="0" y="0"/>
                </a:moveTo>
                <a:lnTo>
                  <a:pt x="8876741" y="0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bk object 23"/>
          <p:cNvSpPr/>
          <p:nvPr/>
        </p:nvSpPr>
        <p:spPr>
          <a:xfrm>
            <a:off x="887526" y="6663918"/>
            <a:ext cx="8909050" cy="0"/>
          </a:xfrm>
          <a:custGeom>
            <a:avLst/>
            <a:gdLst/>
            <a:ahLst/>
            <a:cxnLst/>
            <a:rect l="l" t="t" r="r" b="b"/>
            <a:pathLst>
              <a:path w="8909050" h="0">
                <a:moveTo>
                  <a:pt x="0" y="0"/>
                </a:moveTo>
                <a:lnTo>
                  <a:pt x="8908694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66636" y="1186038"/>
            <a:ext cx="2373629" cy="5137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66636" y="1672540"/>
            <a:ext cx="8549005" cy="43529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066636" y="6840351"/>
            <a:ext cx="410209" cy="189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179945"/>
            <a:ext cx="8075295" cy="55943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500" spc="-355" b="1">
                <a:latin typeface="맑은 고딕"/>
                <a:cs typeface="맑은 고딕"/>
              </a:rPr>
              <a:t>루터의 신학이해 </a:t>
            </a:r>
            <a:r>
              <a:rPr dirty="0" sz="3500" spc="-335" b="1">
                <a:latin typeface="맑은 고딕"/>
                <a:cs typeface="맑은 고딕"/>
              </a:rPr>
              <a:t>“신학공부의 </a:t>
            </a:r>
            <a:r>
              <a:rPr dirty="0" sz="3500" spc="-355" b="1">
                <a:latin typeface="맑은 고딕"/>
                <a:cs typeface="맑은 고딕"/>
              </a:rPr>
              <a:t>올바른</a:t>
            </a:r>
            <a:r>
              <a:rPr dirty="0" sz="3500" spc="409" b="1">
                <a:latin typeface="맑은 고딕"/>
                <a:cs typeface="맑은 고딕"/>
              </a:rPr>
              <a:t> </a:t>
            </a:r>
            <a:r>
              <a:rPr dirty="0" sz="3500" spc="-310" b="1">
                <a:latin typeface="맑은 고딕"/>
                <a:cs typeface="맑은 고딕"/>
              </a:rPr>
              <a:t>방법”</a:t>
            </a:r>
            <a:endParaRPr sz="3500">
              <a:latin typeface="맑은 고딕"/>
              <a:cs typeface="맑은 고딕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2383863"/>
            <a:ext cx="8548370" cy="39249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400"/>
              </a:lnSpc>
              <a:spcBef>
                <a:spcPts val="95"/>
              </a:spcBef>
              <a:tabLst>
                <a:tab pos="574040" algn="l"/>
                <a:tab pos="1310640" algn="l"/>
                <a:tab pos="1516380" algn="l"/>
                <a:tab pos="3556635" algn="l"/>
                <a:tab pos="5550535" algn="l"/>
                <a:tab pos="6859905" algn="l"/>
                <a:tab pos="8169275" algn="l"/>
              </a:tabLst>
            </a:pPr>
            <a:r>
              <a:rPr dirty="0" sz="3200" spc="415">
                <a:latin typeface="Arial Unicode MS"/>
                <a:cs typeface="Arial Unicode MS"/>
              </a:rPr>
              <a:t>I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 spc="55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바</a:t>
            </a:r>
            <a:r>
              <a:rPr dirty="0" sz="3200" spc="-320">
                <a:latin typeface="Arial Unicode MS"/>
                <a:cs typeface="Arial Unicode MS"/>
              </a:rPr>
              <a:t>른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신학함이</a:t>
            </a:r>
            <a:r>
              <a:rPr dirty="0" sz="3200" spc="-320">
                <a:latin typeface="Arial Unicode MS"/>
                <a:cs typeface="Arial Unicode MS"/>
              </a:rPr>
              <a:t>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무엇인가</a:t>
            </a:r>
            <a:r>
              <a:rPr dirty="0" sz="3200" spc="745">
                <a:latin typeface="Arial Unicode MS"/>
                <a:cs typeface="Arial Unicode MS"/>
              </a:rPr>
              <a:t>?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신학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바르</a:t>
            </a:r>
            <a:r>
              <a:rPr dirty="0" sz="3200" spc="-320">
                <a:latin typeface="Arial Unicode MS"/>
                <a:cs typeface="Arial Unicode MS"/>
              </a:rPr>
              <a:t>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공  </a:t>
            </a:r>
            <a:r>
              <a:rPr dirty="0" sz="3200" spc="-325">
                <a:latin typeface="Arial Unicode MS"/>
                <a:cs typeface="Arial Unicode MS"/>
              </a:rPr>
              <a:t>부하는	</a:t>
            </a:r>
            <a:r>
              <a:rPr dirty="0" sz="3200" spc="-60">
                <a:latin typeface="Arial Unicode MS"/>
                <a:cs typeface="Arial Unicode MS"/>
              </a:rPr>
              <a:t>방법은?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270"/>
              </a:spcBef>
              <a:tabLst>
                <a:tab pos="645795" algn="l"/>
                <a:tab pos="1944370" algn="l"/>
                <a:tab pos="2512060" algn="l"/>
                <a:tab pos="3446779" algn="l"/>
                <a:tab pos="5110480" algn="l"/>
                <a:tab pos="6409055" algn="l"/>
              </a:tabLst>
            </a:pPr>
            <a:r>
              <a:rPr dirty="0" sz="3200" spc="270">
                <a:latin typeface="Arial Unicode MS"/>
                <a:cs typeface="Arial Unicode MS"/>
              </a:rPr>
              <a:t>1)	</a:t>
            </a:r>
            <a:r>
              <a:rPr dirty="0" sz="3200" spc="-325">
                <a:latin typeface="Arial Unicode MS"/>
                <a:cs typeface="Arial Unicode MS"/>
              </a:rPr>
              <a:t>루터는	</a:t>
            </a:r>
            <a:r>
              <a:rPr dirty="0" sz="3200" spc="-320">
                <a:latin typeface="Arial Unicode MS"/>
                <a:cs typeface="Arial Unicode MS"/>
              </a:rPr>
              <a:t>세	</a:t>
            </a:r>
            <a:r>
              <a:rPr dirty="0" sz="3200" spc="-325">
                <a:latin typeface="Arial Unicode MS"/>
                <a:cs typeface="Arial Unicode MS"/>
              </a:rPr>
              <a:t>가지	개념으로	대답을	</a:t>
            </a:r>
            <a:r>
              <a:rPr dirty="0" sz="3200" spc="-35">
                <a:latin typeface="Arial Unicode MS"/>
                <a:cs typeface="Arial Unicode MS"/>
              </a:rPr>
              <a:t>한다.</a:t>
            </a:r>
            <a:endParaRPr sz="3200">
              <a:latin typeface="Arial Unicode MS"/>
              <a:cs typeface="Arial Unicode MS"/>
            </a:endParaRPr>
          </a:p>
          <a:p>
            <a:pPr marL="633730" indent="-621030">
              <a:lnSpc>
                <a:spcPct val="100000"/>
              </a:lnSpc>
              <a:spcBef>
                <a:spcPts val="1280"/>
              </a:spcBef>
              <a:buAutoNum type="arabicPeriod"/>
              <a:tabLst>
                <a:tab pos="633730" algn="l"/>
                <a:tab pos="634365" algn="l"/>
                <a:tab pos="2490470" algn="l"/>
              </a:tabLst>
            </a:pPr>
            <a:r>
              <a:rPr dirty="0" sz="3200" spc="585">
                <a:latin typeface="Arial Unicode MS"/>
                <a:cs typeface="Arial Unicode MS"/>
              </a:rPr>
              <a:t>oratio.	</a:t>
            </a:r>
            <a:r>
              <a:rPr dirty="0" sz="3200" spc="-325">
                <a:latin typeface="Arial Unicode MS"/>
                <a:cs typeface="Arial Unicode MS"/>
              </a:rPr>
              <a:t>기도</a:t>
            </a:r>
            <a:endParaRPr sz="3200">
              <a:latin typeface="Arial Unicode MS"/>
              <a:cs typeface="Arial Unicode MS"/>
            </a:endParaRPr>
          </a:p>
          <a:p>
            <a:pPr marL="681990" indent="-669290">
              <a:lnSpc>
                <a:spcPct val="100000"/>
              </a:lnSpc>
              <a:spcBef>
                <a:spcPts val="1285"/>
              </a:spcBef>
              <a:buAutoNum type="arabicPeriod"/>
              <a:tabLst>
                <a:tab pos="681990" algn="l"/>
                <a:tab pos="682625" algn="l"/>
                <a:tab pos="3388995" algn="l"/>
              </a:tabLst>
            </a:pPr>
            <a:r>
              <a:rPr dirty="0" sz="3200" spc="580">
                <a:latin typeface="Arial Unicode MS"/>
                <a:cs typeface="Arial Unicode MS"/>
              </a:rPr>
              <a:t>meditatio.	</a:t>
            </a:r>
            <a:r>
              <a:rPr dirty="0" sz="3200" spc="-325">
                <a:latin typeface="Arial Unicode MS"/>
                <a:cs typeface="Arial Unicode MS"/>
              </a:rPr>
              <a:t>묵상</a:t>
            </a:r>
            <a:endParaRPr sz="3200">
              <a:latin typeface="Arial Unicode MS"/>
              <a:cs typeface="Arial Unicode MS"/>
            </a:endParaRPr>
          </a:p>
          <a:p>
            <a:pPr marL="689610" indent="-676910">
              <a:lnSpc>
                <a:spcPct val="100000"/>
              </a:lnSpc>
              <a:spcBef>
                <a:spcPts val="1270"/>
              </a:spcBef>
              <a:buAutoNum type="arabicPeriod"/>
              <a:tabLst>
                <a:tab pos="689610" algn="l"/>
                <a:tab pos="690245" algn="l"/>
                <a:tab pos="3005455" algn="l"/>
              </a:tabLst>
            </a:pPr>
            <a:r>
              <a:rPr dirty="0" sz="3200" spc="580">
                <a:latin typeface="Arial Unicode MS"/>
                <a:cs typeface="Arial Unicode MS"/>
              </a:rPr>
              <a:t>tentatio.	</a:t>
            </a:r>
            <a:r>
              <a:rPr dirty="0" sz="3200" spc="-325">
                <a:latin typeface="Arial Unicode MS"/>
                <a:cs typeface="Arial Unicode MS"/>
              </a:rPr>
              <a:t>시련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186038"/>
            <a:ext cx="1964055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54075" algn="l"/>
              </a:tabLst>
            </a:pPr>
            <a:r>
              <a:rPr dirty="0" spc="560"/>
              <a:t>=</a:t>
            </a:r>
            <a:r>
              <a:rPr dirty="0" spc="50"/>
              <a:t>&gt;</a:t>
            </a:r>
            <a:r>
              <a:rPr dirty="0" spc="50"/>
              <a:t>	</a:t>
            </a:r>
            <a:r>
              <a:rPr dirty="0" spc="-325"/>
              <a:t>이것</a:t>
            </a:r>
            <a:r>
              <a:rPr dirty="0" spc="-320"/>
              <a:t>은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3814" y="1186038"/>
            <a:ext cx="250634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3060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짧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말이지</a:t>
            </a:r>
            <a:r>
              <a:rPr dirty="0" sz="3200" spc="-320">
                <a:latin typeface="Arial Unicode MS"/>
                <a:cs typeface="Arial Unicode MS"/>
              </a:rPr>
              <a:t>만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62944" y="1186038"/>
            <a:ext cx="355219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97635" algn="l"/>
                <a:tab pos="280733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루터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-325">
                <a:latin typeface="Arial Unicode MS"/>
                <a:cs typeface="Arial Unicode MS"/>
              </a:rPr>
              <a:t>신학</a:t>
            </a:r>
            <a:r>
              <a:rPr dirty="0" sz="3200" spc="470">
                <a:latin typeface="Arial Unicode MS"/>
                <a:cs typeface="Arial Unicode MS"/>
              </a:rPr>
              <a:t>)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개</a:t>
            </a:r>
            <a:r>
              <a:rPr dirty="0" sz="3200" spc="-320">
                <a:latin typeface="Arial Unicode MS"/>
                <a:cs typeface="Arial Unicode MS"/>
              </a:rPr>
              <a:t>혁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just" marL="12700" marR="5715">
              <a:lnSpc>
                <a:spcPct val="133400"/>
              </a:lnSpc>
              <a:spcBef>
                <a:spcPts val="95"/>
              </a:spcBef>
            </a:pPr>
            <a:r>
              <a:rPr dirty="0" spc="-325"/>
              <a:t>사상의 핵심을 담고 </a:t>
            </a:r>
            <a:r>
              <a:rPr dirty="0" spc="-110"/>
              <a:t>있으며, </a:t>
            </a:r>
            <a:r>
              <a:rPr dirty="0" spc="-65"/>
              <a:t>18세기에 </a:t>
            </a:r>
            <a:r>
              <a:rPr dirty="0" spc="-325"/>
              <a:t>이르기까  </a:t>
            </a:r>
            <a:r>
              <a:rPr dirty="0" spc="-320"/>
              <a:t>지 </a:t>
            </a:r>
            <a:r>
              <a:rPr dirty="0" spc="-325"/>
              <a:t>루터교 </a:t>
            </a:r>
            <a:r>
              <a:rPr dirty="0" spc="-320"/>
              <a:t>및 </a:t>
            </a:r>
            <a:r>
              <a:rPr dirty="0" spc="-325"/>
              <a:t>개신교 내에서 신학함에 대한 모델  </a:t>
            </a:r>
            <a:r>
              <a:rPr dirty="0" spc="-320"/>
              <a:t>이</a:t>
            </a:r>
            <a:r>
              <a:rPr dirty="0" spc="125"/>
              <a:t> </a:t>
            </a:r>
            <a:r>
              <a:rPr dirty="0" spc="-110"/>
              <a:t>되었다.</a:t>
            </a:r>
          </a:p>
          <a:p>
            <a:pPr algn="just" marL="12700" marR="5080">
              <a:lnSpc>
                <a:spcPct val="133300"/>
              </a:lnSpc>
              <a:spcBef>
                <a:spcPts val="160"/>
              </a:spcBef>
            </a:pPr>
            <a:r>
              <a:rPr dirty="0" sz="2900" spc="-290"/>
              <a:t>이 </a:t>
            </a:r>
            <a:r>
              <a:rPr dirty="0" sz="2900" spc="-295"/>
              <a:t>개념은 </a:t>
            </a:r>
            <a:r>
              <a:rPr dirty="0" sz="2900" spc="240"/>
              <a:t>1539년 </a:t>
            </a:r>
            <a:r>
              <a:rPr dirty="0" sz="2900" spc="-290"/>
              <a:t>출판된 그의 독일어 전집 제 </a:t>
            </a:r>
            <a:r>
              <a:rPr dirty="0" sz="2900" spc="-114"/>
              <a:t>1권  </a:t>
            </a:r>
            <a:r>
              <a:rPr dirty="0" sz="2900" spc="-295"/>
              <a:t>서문에 </a:t>
            </a:r>
            <a:r>
              <a:rPr dirty="0" sz="2900" spc="-95"/>
              <a:t>나온다. </a:t>
            </a:r>
            <a:r>
              <a:rPr dirty="0" sz="2900" spc="-290"/>
              <a:t>이 </a:t>
            </a:r>
            <a:r>
              <a:rPr dirty="0" sz="2900" spc="-295"/>
              <a:t>개념은 소위 오늘날의 영성훈련의  </a:t>
            </a:r>
            <a:r>
              <a:rPr dirty="0" sz="2900" spc="-290"/>
              <a:t>한 </a:t>
            </a:r>
            <a:r>
              <a:rPr dirty="0" sz="2900" spc="-295"/>
              <a:t>방법으로 소개되는 </a:t>
            </a:r>
            <a:r>
              <a:rPr dirty="0" sz="2900" spc="-290"/>
              <a:t>것이 </a:t>
            </a:r>
            <a:r>
              <a:rPr dirty="0" sz="2900" spc="-95"/>
              <a:t>아니라, </a:t>
            </a:r>
            <a:r>
              <a:rPr dirty="0" sz="2900" spc="-295"/>
              <a:t>이미 말했듯이  </a:t>
            </a:r>
            <a:r>
              <a:rPr dirty="0" sz="2900" spc="-165"/>
              <a:t>“신학을 </a:t>
            </a:r>
            <a:r>
              <a:rPr dirty="0" sz="2900" spc="-295"/>
              <a:t>바르게 공부하는 </a:t>
            </a:r>
            <a:r>
              <a:rPr dirty="0" sz="2900" spc="-190"/>
              <a:t>방법”으로</a:t>
            </a:r>
            <a:r>
              <a:rPr dirty="0" sz="2900" spc="425"/>
              <a:t> </a:t>
            </a:r>
            <a:r>
              <a:rPr dirty="0" sz="2900" spc="-295"/>
              <a:t>소개되고</a:t>
            </a:r>
            <a:r>
              <a:rPr dirty="0" sz="2900" spc="180"/>
              <a:t> </a:t>
            </a:r>
            <a:r>
              <a:rPr dirty="0" sz="2900" spc="-30"/>
              <a:t>있다.</a:t>
            </a:r>
            <a:endParaRPr sz="29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56679" y="1186038"/>
            <a:ext cx="185293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신학공부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140757" y="1186038"/>
            <a:ext cx="247396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6398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시작</a:t>
            </a:r>
            <a:r>
              <a:rPr dirty="0" sz="3200" spc="-320">
                <a:latin typeface="Arial Unicode MS"/>
                <a:cs typeface="Arial Unicode MS"/>
              </a:rPr>
              <a:t>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중심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1025191"/>
            <a:ext cx="3758565" cy="13233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749300" algn="l"/>
                <a:tab pos="2101215" algn="l"/>
              </a:tabLst>
            </a:pPr>
            <a:r>
              <a:rPr dirty="0" sz="3200" spc="455">
                <a:latin typeface="Arial Unicode MS"/>
                <a:cs typeface="Arial Unicode MS"/>
              </a:rPr>
              <a:t>2</a:t>
            </a:r>
            <a:r>
              <a:rPr dirty="0" sz="3200" spc="470">
                <a:latin typeface="Arial Unicode MS"/>
                <a:cs typeface="Arial Unicode MS"/>
              </a:rPr>
              <a:t>)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신학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성서주석</a:t>
            </a:r>
            <a:r>
              <a:rPr dirty="0" sz="3200" spc="550">
                <a:latin typeface="Arial Unicode MS"/>
                <a:cs typeface="Arial Unicode MS"/>
              </a:rPr>
              <a:t>,  </a:t>
            </a:r>
            <a:r>
              <a:rPr dirty="0" u="heavy" sz="3200" spc="-20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성서연구</a:t>
            </a:r>
            <a:r>
              <a:rPr dirty="0" sz="3200" spc="-200">
                <a:latin typeface="Arial Unicode MS"/>
                <a:cs typeface="Arial Unicode MS"/>
              </a:rPr>
              <a:t>이다.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2974854"/>
            <a:ext cx="8548370" cy="262445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just" marL="12700" marR="5080">
              <a:lnSpc>
                <a:spcPct val="133300"/>
              </a:lnSpc>
              <a:spcBef>
                <a:spcPts val="90"/>
              </a:spcBef>
            </a:pPr>
            <a:r>
              <a:rPr dirty="0" sz="3200" spc="-325">
                <a:latin typeface="Arial Unicode MS"/>
                <a:cs typeface="Arial Unicode MS"/>
              </a:rPr>
              <a:t>특히 여기서 우리의 주의를 끄는 </a:t>
            </a:r>
            <a:r>
              <a:rPr dirty="0" sz="3200" spc="-35">
                <a:latin typeface="Arial Unicode MS"/>
                <a:cs typeface="Arial Unicode MS"/>
              </a:rPr>
              <a:t>것은, </a:t>
            </a:r>
            <a:r>
              <a:rPr dirty="0" sz="3200" spc="-325">
                <a:latin typeface="Arial Unicode MS"/>
                <a:cs typeface="Arial Unicode MS"/>
              </a:rPr>
              <a:t>루터가  신학이 무엇이며 신학을 어떻게 공부해야 하는가  </a:t>
            </a:r>
            <a:r>
              <a:rPr dirty="0" sz="3200" spc="-320">
                <a:latin typeface="Arial Unicode MS"/>
                <a:cs typeface="Arial Unicode MS"/>
              </a:rPr>
              <a:t>에 </a:t>
            </a:r>
            <a:r>
              <a:rPr dirty="0" sz="3200" spc="-325">
                <a:latin typeface="Arial Unicode MS"/>
                <a:cs typeface="Arial Unicode MS"/>
              </a:rPr>
              <a:t>대해 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시편 </a:t>
            </a:r>
            <a:r>
              <a:rPr dirty="0" u="heavy" sz="3200" spc="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119편</a:t>
            </a:r>
            <a:r>
              <a:rPr dirty="0" sz="3200" spc="5">
                <a:latin typeface="Arial Unicode MS"/>
                <a:cs typeface="Arial Unicode MS"/>
              </a:rPr>
              <a:t>을 </a:t>
            </a:r>
            <a:r>
              <a:rPr dirty="0" sz="3200" spc="-325">
                <a:latin typeface="Arial Unicode MS"/>
                <a:cs typeface="Arial Unicode MS"/>
              </a:rPr>
              <a:t>통해 정립하고 있다는 </a:t>
            </a:r>
            <a:r>
              <a:rPr dirty="0" sz="3200" spc="-320">
                <a:latin typeface="Arial Unicode MS"/>
                <a:cs typeface="Arial Unicode MS"/>
              </a:rPr>
              <a:t>사  </a:t>
            </a:r>
            <a:r>
              <a:rPr dirty="0" sz="3200" spc="-110">
                <a:latin typeface="Arial Unicode MS"/>
                <a:cs typeface="Arial Unicode MS"/>
              </a:rPr>
              <a:t>실이다.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025191"/>
            <a:ext cx="8548370" cy="3273425"/>
          </a:xfrm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algn="just" marL="12700" marR="5080">
              <a:lnSpc>
                <a:spcPct val="133200"/>
              </a:lnSpc>
              <a:spcBef>
                <a:spcPts val="90"/>
              </a:spcBef>
            </a:pPr>
            <a:r>
              <a:rPr dirty="0" spc="-325"/>
              <a:t>그는 </a:t>
            </a:r>
            <a:r>
              <a:rPr dirty="0" spc="-320"/>
              <a:t>잘 </a:t>
            </a:r>
            <a:r>
              <a:rPr dirty="0" spc="-325"/>
              <a:t>알고 있던 </a:t>
            </a:r>
            <a:r>
              <a:rPr dirty="0" u="heavy" spc="-325">
                <a:uFill>
                  <a:solidFill>
                    <a:srgbClr val="000000"/>
                  </a:solidFill>
                </a:uFill>
              </a:rPr>
              <a:t>중세의 학문적 전통</a:t>
            </a:r>
            <a:r>
              <a:rPr dirty="0" spc="-325"/>
              <a:t>을 따르지  않고 </a:t>
            </a:r>
            <a:r>
              <a:rPr dirty="0" u="heavy" spc="-325">
                <a:uFill>
                  <a:solidFill>
                    <a:srgbClr val="000000"/>
                  </a:solidFill>
                </a:uFill>
              </a:rPr>
              <a:t>성서</a:t>
            </a:r>
            <a:r>
              <a:rPr dirty="0" spc="-325"/>
              <a:t>에 근거해 주장하고 </a:t>
            </a:r>
            <a:r>
              <a:rPr dirty="0" spc="-35"/>
              <a:t>있다. </a:t>
            </a:r>
            <a:r>
              <a:rPr dirty="0" spc="-325"/>
              <a:t>여기에 성서  </a:t>
            </a:r>
            <a:r>
              <a:rPr dirty="0" spc="-320"/>
              <a:t>에 </a:t>
            </a:r>
            <a:r>
              <a:rPr dirty="0" spc="-325"/>
              <a:t>권위를 두는 루터의 입장이 </a:t>
            </a:r>
            <a:r>
              <a:rPr dirty="0" spc="-150"/>
              <a:t>나타난다. </a:t>
            </a:r>
            <a:r>
              <a:rPr dirty="0" spc="-325"/>
              <a:t>루터에  </a:t>
            </a:r>
            <a:r>
              <a:rPr dirty="0" spc="-320"/>
              <a:t>게 </a:t>
            </a:r>
            <a:r>
              <a:rPr dirty="0" spc="-325"/>
              <a:t>있어 신학은 무엇보다도 </a:t>
            </a:r>
            <a:r>
              <a:rPr dirty="0" spc="-200"/>
              <a:t>성서주석이며, </a:t>
            </a:r>
            <a:r>
              <a:rPr dirty="0" spc="-325"/>
              <a:t>신학공  부의 시작과 중심은</a:t>
            </a:r>
            <a:r>
              <a:rPr dirty="0" spc="-80"/>
              <a:t> </a:t>
            </a:r>
            <a:r>
              <a:rPr dirty="0" spc="-200"/>
              <a:t>성서연구이다.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025191"/>
            <a:ext cx="4676775" cy="13233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656590" algn="l"/>
                <a:tab pos="789940" algn="l"/>
                <a:tab pos="2029460" algn="l"/>
                <a:tab pos="2178685" algn="l"/>
                <a:tab pos="3404235" algn="l"/>
                <a:tab pos="3566795" algn="l"/>
              </a:tabLst>
            </a:pPr>
            <a:r>
              <a:rPr dirty="0" spc="520"/>
              <a:t>3</a:t>
            </a:r>
            <a:r>
              <a:rPr dirty="0" spc="470"/>
              <a:t>)</a:t>
            </a:r>
            <a:r>
              <a:rPr dirty="0" spc="470"/>
              <a:t>		</a:t>
            </a:r>
            <a:r>
              <a:rPr dirty="0" spc="-325"/>
              <a:t>루터</a:t>
            </a:r>
            <a:r>
              <a:rPr dirty="0" spc="-320"/>
              <a:t>가</a:t>
            </a:r>
            <a:r>
              <a:rPr dirty="0"/>
              <a:t>		</a:t>
            </a:r>
            <a:r>
              <a:rPr dirty="0" spc="-325"/>
              <a:t>복음</a:t>
            </a:r>
            <a:r>
              <a:rPr dirty="0" spc="-320"/>
              <a:t>을</a:t>
            </a:r>
            <a:r>
              <a:rPr dirty="0"/>
              <a:t>		</a:t>
            </a:r>
            <a:r>
              <a:rPr dirty="0" spc="-325"/>
              <a:t>깨닫</a:t>
            </a:r>
            <a:r>
              <a:rPr dirty="0" spc="-170"/>
              <a:t>고  </a:t>
            </a:r>
            <a:r>
              <a:rPr dirty="0" spc="-320"/>
              <a:t>된	</a:t>
            </a:r>
            <a:r>
              <a:rPr dirty="0" spc="-325"/>
              <a:t>계기도	초기에	행한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466188" y="1834910"/>
            <a:ext cx="314071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21715" algn="l"/>
                <a:tab pos="239649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성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강의</a:t>
            </a:r>
            <a:r>
              <a:rPr dirty="0" sz="3200" spc="-320">
                <a:latin typeface="Arial Unicode MS"/>
                <a:cs typeface="Arial Unicode MS"/>
              </a:rPr>
              <a:t>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08140" y="1025191"/>
            <a:ext cx="3606800" cy="1323340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1365"/>
              </a:spcBef>
              <a:tabLst>
                <a:tab pos="284924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종교개혁신학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갖</a:t>
            </a:r>
            <a:r>
              <a:rPr dirty="0" sz="3200" spc="-320">
                <a:latin typeface="Arial Unicode MS"/>
                <a:cs typeface="Arial Unicode MS"/>
              </a:rPr>
              <a:t>게</a:t>
            </a:r>
            <a:endParaRPr sz="3200">
              <a:latin typeface="Arial Unicode MS"/>
              <a:cs typeface="Arial Unicode MS"/>
            </a:endParaRPr>
          </a:p>
          <a:p>
            <a:pPr algn="r" marR="5080">
              <a:lnSpc>
                <a:spcPct val="100000"/>
              </a:lnSpc>
              <a:spcBef>
                <a:spcPts val="1270"/>
              </a:spcBef>
            </a:pPr>
            <a:r>
              <a:rPr dirty="0" sz="3200" spc="-325">
                <a:latin typeface="Arial Unicode MS"/>
                <a:cs typeface="Arial Unicode MS"/>
              </a:rPr>
              <a:t>위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82542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50"/>
              </a:spcBef>
              <a:tabLst>
                <a:tab pos="2041525" algn="l"/>
              </a:tabLst>
            </a:pPr>
            <a:r>
              <a:rPr dirty="0" spc="-325"/>
              <a:t>성서연구에	</a:t>
            </a:r>
            <a:r>
              <a:rPr dirty="0" spc="-110"/>
              <a:t>있었다.</a:t>
            </a:r>
          </a:p>
          <a:p>
            <a:pPr marL="12700">
              <a:lnSpc>
                <a:spcPct val="100000"/>
              </a:lnSpc>
              <a:spcBef>
                <a:spcPts val="1320"/>
              </a:spcBef>
              <a:tabLst>
                <a:tab pos="2169160" algn="l"/>
                <a:tab pos="4105910" algn="l"/>
                <a:tab pos="6267450" algn="l"/>
                <a:tab pos="7706359" algn="l"/>
              </a:tabLst>
            </a:pPr>
            <a:r>
              <a:rPr dirty="0" sz="2900" spc="60"/>
              <a:t>1</a:t>
            </a:r>
            <a:r>
              <a:rPr dirty="0" sz="2900" spc="470"/>
              <a:t>5</a:t>
            </a:r>
            <a:r>
              <a:rPr dirty="0" sz="2900" spc="60"/>
              <a:t>1</a:t>
            </a:r>
            <a:r>
              <a:rPr dirty="0" sz="2900" spc="455"/>
              <a:t>3</a:t>
            </a:r>
            <a:r>
              <a:rPr dirty="0" sz="2900" spc="1235"/>
              <a:t>-</a:t>
            </a:r>
            <a:r>
              <a:rPr dirty="0" sz="2900" spc="60"/>
              <a:t>1</a:t>
            </a:r>
            <a:r>
              <a:rPr dirty="0" sz="2900" spc="470"/>
              <a:t>5</a:t>
            </a:r>
            <a:r>
              <a:rPr dirty="0" sz="2900"/>
              <a:t>	</a:t>
            </a:r>
            <a:r>
              <a:rPr dirty="0" sz="2900" spc="-290"/>
              <a:t>시편</a:t>
            </a:r>
            <a:r>
              <a:rPr dirty="0" sz="2900" spc="-300"/>
              <a:t>강</a:t>
            </a:r>
            <a:r>
              <a:rPr dirty="0" sz="2900" spc="-290"/>
              <a:t>의</a:t>
            </a:r>
            <a:r>
              <a:rPr dirty="0" sz="2900" spc="495"/>
              <a:t>,</a:t>
            </a:r>
            <a:r>
              <a:rPr dirty="0" sz="2900"/>
              <a:t>	</a:t>
            </a:r>
            <a:r>
              <a:rPr dirty="0" sz="2900" spc="60"/>
              <a:t>1</a:t>
            </a:r>
            <a:r>
              <a:rPr dirty="0" sz="2900" spc="470"/>
              <a:t>5</a:t>
            </a:r>
            <a:r>
              <a:rPr dirty="0" sz="2900" spc="60"/>
              <a:t>1</a:t>
            </a:r>
            <a:r>
              <a:rPr dirty="0" sz="2900" spc="455"/>
              <a:t>5</a:t>
            </a:r>
            <a:r>
              <a:rPr dirty="0" sz="2900" spc="1235"/>
              <a:t>-</a:t>
            </a:r>
            <a:r>
              <a:rPr dirty="0" sz="2900" spc="60"/>
              <a:t>1</a:t>
            </a:r>
            <a:r>
              <a:rPr dirty="0" sz="2900" spc="495"/>
              <a:t>6</a:t>
            </a:r>
            <a:r>
              <a:rPr dirty="0" sz="2900"/>
              <a:t>	</a:t>
            </a:r>
            <a:r>
              <a:rPr dirty="0" sz="2900" spc="-300"/>
              <a:t>로</a:t>
            </a:r>
            <a:r>
              <a:rPr dirty="0" sz="2900" spc="-290"/>
              <a:t>마서</a:t>
            </a:r>
            <a:r>
              <a:rPr dirty="0" sz="2900"/>
              <a:t>	</a:t>
            </a:r>
            <a:r>
              <a:rPr dirty="0" sz="2900" spc="-290"/>
              <a:t>강의</a:t>
            </a:r>
            <a:r>
              <a:rPr dirty="0" sz="2900" spc="495"/>
              <a:t>,</a:t>
            </a:r>
            <a:endParaRPr sz="2900"/>
          </a:p>
          <a:p>
            <a:pPr algn="just" marL="12700" marR="5080">
              <a:lnSpc>
                <a:spcPct val="133300"/>
              </a:lnSpc>
            </a:pPr>
            <a:r>
              <a:rPr dirty="0" sz="2900" spc="380"/>
              <a:t>1516-17 </a:t>
            </a:r>
            <a:r>
              <a:rPr dirty="0" sz="2900" spc="-295"/>
              <a:t>갈라디아서 </a:t>
            </a:r>
            <a:r>
              <a:rPr dirty="0" sz="2900" spc="-30"/>
              <a:t>강의, </a:t>
            </a:r>
            <a:r>
              <a:rPr dirty="0" sz="2900" spc="385"/>
              <a:t>1517-18 </a:t>
            </a:r>
            <a:r>
              <a:rPr dirty="0" sz="2900" spc="-295"/>
              <a:t>히브리서 </a:t>
            </a:r>
            <a:r>
              <a:rPr dirty="0" sz="2900" spc="-290"/>
              <a:t>강  의를 </a:t>
            </a:r>
            <a:r>
              <a:rPr dirty="0" sz="2900" spc="-95"/>
              <a:t>하였다. </a:t>
            </a:r>
            <a:r>
              <a:rPr dirty="0" sz="2900" spc="-290"/>
              <a:t>이 가운데 </a:t>
            </a:r>
            <a:r>
              <a:rPr dirty="0" sz="2900" spc="-295"/>
              <a:t>루터는 </a:t>
            </a:r>
            <a:r>
              <a:rPr dirty="0" sz="2900" spc="-30"/>
              <a:t>칭의, 믿음, </a:t>
            </a:r>
            <a:r>
              <a:rPr dirty="0" sz="2900" spc="-295"/>
              <a:t>하나님의  </a:t>
            </a:r>
            <a:r>
              <a:rPr dirty="0" sz="2900" spc="105"/>
              <a:t>의, </a:t>
            </a:r>
            <a:r>
              <a:rPr dirty="0" sz="2900" spc="-295"/>
              <a:t>복음의 </a:t>
            </a:r>
            <a:r>
              <a:rPr dirty="0" sz="2900" spc="-290"/>
              <a:t>의미를 </a:t>
            </a:r>
            <a:r>
              <a:rPr dirty="0" sz="2900" spc="-95"/>
              <a:t>깨닫고, </a:t>
            </a:r>
            <a:r>
              <a:rPr dirty="0" sz="2900" spc="-290"/>
              <a:t>오직 </a:t>
            </a:r>
            <a:r>
              <a:rPr dirty="0" sz="2900" spc="-30"/>
              <a:t>은혜, </a:t>
            </a:r>
            <a:r>
              <a:rPr dirty="0" sz="2900" spc="-290"/>
              <a:t>오직 </a:t>
            </a:r>
            <a:r>
              <a:rPr dirty="0" sz="2900" spc="-30"/>
              <a:t>믿음, </a:t>
            </a:r>
            <a:r>
              <a:rPr dirty="0" sz="2900" spc="-290"/>
              <a:t>오  직 </a:t>
            </a:r>
            <a:r>
              <a:rPr dirty="0" sz="2900" spc="-295"/>
              <a:t>그리스도라는 종교개혁 </a:t>
            </a:r>
            <a:r>
              <a:rPr dirty="0" sz="2900" spc="-290"/>
              <a:t>신학을 </a:t>
            </a:r>
            <a:r>
              <a:rPr dirty="0" sz="2900" spc="-295"/>
              <a:t>발견하게</a:t>
            </a:r>
            <a:r>
              <a:rPr dirty="0" sz="2900" spc="185"/>
              <a:t> </a:t>
            </a:r>
            <a:r>
              <a:rPr dirty="0" sz="2900" spc="-95"/>
              <a:t>되었다.</a:t>
            </a:r>
            <a:endParaRPr sz="29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327342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z="3200" spc="409" b="1">
                <a:latin typeface="맑은 고딕"/>
                <a:cs typeface="맑은 고딕"/>
              </a:rPr>
              <a:t>II.</a:t>
            </a:r>
            <a:r>
              <a:rPr dirty="0" sz="3200" spc="459" b="1">
                <a:latin typeface="맑은 고딕"/>
                <a:cs typeface="맑은 고딕"/>
              </a:rPr>
              <a:t> </a:t>
            </a:r>
            <a:r>
              <a:rPr dirty="0" sz="3200" spc="445" b="1">
                <a:latin typeface="맑은 고딕"/>
                <a:cs typeface="맑은 고딕"/>
              </a:rPr>
              <a:t>Oratio.</a:t>
            </a:r>
            <a:endParaRPr sz="3200">
              <a:latin typeface="맑은 고딕"/>
              <a:cs typeface="맑은 고딕"/>
            </a:endParaRPr>
          </a:p>
          <a:p>
            <a:pPr algn="just" marL="12700" marR="5080">
              <a:lnSpc>
                <a:spcPts val="5120"/>
              </a:lnSpc>
              <a:spcBef>
                <a:spcPts val="375"/>
              </a:spcBef>
            </a:pPr>
            <a:r>
              <a:rPr dirty="0" sz="3200" spc="270">
                <a:latin typeface="Arial Unicode MS"/>
                <a:cs typeface="Arial Unicode MS"/>
              </a:rPr>
              <a:t>1) </a:t>
            </a:r>
            <a:r>
              <a:rPr dirty="0" sz="3200" spc="-325">
                <a:latin typeface="Arial Unicode MS"/>
                <a:cs typeface="Arial Unicode MS"/>
              </a:rPr>
              <a:t>기도의 </a:t>
            </a:r>
            <a:r>
              <a:rPr dirty="0" sz="3200" spc="-110">
                <a:latin typeface="Arial Unicode MS"/>
                <a:cs typeface="Arial Unicode MS"/>
              </a:rPr>
              <a:t>중요성: </a:t>
            </a:r>
            <a:r>
              <a:rPr dirty="0" u="heavy" sz="3200" spc="-325" b="1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하나님 말씀은 이성으로 이해 </a:t>
            </a:r>
            <a:r>
              <a:rPr dirty="0" u="heavy" sz="3200" spc="-325" b="1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 </a:t>
            </a:r>
            <a:r>
              <a:rPr dirty="0" u="heavy" sz="3200" spc="-320" b="1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할 수 </a:t>
            </a:r>
            <a:r>
              <a:rPr dirty="0" u="heavy" sz="3200" spc="-325" b="1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있는 것이 아니라 성령의 깨닫게 하심으로 </a:t>
            </a:r>
            <a:r>
              <a:rPr dirty="0" u="heavy" sz="3200" spc="-325" b="1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 </a:t>
            </a:r>
            <a:r>
              <a:rPr dirty="0" u="heavy" sz="3200" spc="-320" b="1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만</a:t>
            </a:r>
            <a:r>
              <a:rPr dirty="0" u="heavy" sz="3200" spc="459" b="1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 </a:t>
            </a:r>
            <a:r>
              <a:rPr dirty="0" u="heavy" sz="3200" spc="-325" b="1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가능</a:t>
            </a:r>
            <a:endParaRPr sz="3200">
              <a:latin typeface="맑은 고딕"/>
              <a:cs typeface="맑은 고딕"/>
            </a:endParaRPr>
          </a:p>
          <a:p>
            <a:pPr algn="just" marL="12700">
              <a:lnSpc>
                <a:spcPct val="100000"/>
              </a:lnSpc>
              <a:spcBef>
                <a:spcPts val="890"/>
              </a:spcBef>
            </a:pPr>
            <a:r>
              <a:rPr dirty="0" sz="3200" spc="-325">
                <a:latin typeface="Arial Unicode MS"/>
                <a:cs typeface="Arial Unicode MS"/>
              </a:rPr>
              <a:t>신학 공부는 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성령의 조명</a:t>
            </a:r>
            <a:r>
              <a:rPr dirty="0" sz="3200" spc="-325">
                <a:latin typeface="Arial Unicode MS"/>
                <a:cs typeface="Arial Unicode MS"/>
              </a:rPr>
              <a:t>이</a:t>
            </a:r>
            <a:r>
              <a:rPr dirty="0" sz="3200" spc="-190">
                <a:latin typeface="Arial Unicode MS"/>
                <a:cs typeface="Arial Unicode MS"/>
              </a:rPr>
              <a:t> </a:t>
            </a:r>
            <a:r>
              <a:rPr dirty="0" sz="3200" spc="-150">
                <a:latin typeface="Arial Unicode MS"/>
                <a:cs typeface="Arial Unicode MS"/>
              </a:rPr>
              <a:t>필요하다.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186038"/>
            <a:ext cx="211645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064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물</a:t>
            </a:r>
            <a:r>
              <a:rPr dirty="0" sz="3200" spc="-320">
                <a:latin typeface="Arial Unicode MS"/>
                <a:cs typeface="Arial Unicode MS"/>
              </a:rPr>
              <a:t>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루터</a:t>
            </a:r>
            <a:r>
              <a:rPr dirty="0" sz="3200" spc="-320">
                <a:latin typeface="Arial Unicode MS"/>
                <a:cs typeface="Arial Unicode MS"/>
              </a:rPr>
              <a:t>가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20168" y="1186038"/>
            <a:ext cx="248158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71600" algn="l"/>
              </a:tabLst>
            </a:pP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인간</a:t>
            </a:r>
            <a:r>
              <a:rPr dirty="0" u="heavy" sz="3200" spc="-32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의</a:t>
            </a:r>
            <a:r>
              <a:rPr dirty="0" u="heavy" sz="320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이성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1834910"/>
            <a:ext cx="474408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19835" algn="l"/>
                <a:tab pos="1878964" algn="l"/>
                <a:tab pos="326834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하고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이성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통해서</a:t>
            </a:r>
            <a:r>
              <a:rPr dirty="0" sz="3200" spc="-320">
                <a:latin typeface="Arial Unicode MS"/>
                <a:cs typeface="Arial Unicode MS"/>
              </a:rPr>
              <a:t>도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078167" y="1025191"/>
            <a:ext cx="3536950" cy="13233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60325">
              <a:lnSpc>
                <a:spcPct val="133100"/>
              </a:lnSpc>
              <a:spcBef>
                <a:spcPts val="95"/>
              </a:spcBef>
              <a:tabLst>
                <a:tab pos="1402080" algn="l"/>
                <a:tab pos="1432560" algn="l"/>
                <a:tab pos="279209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중요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가치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부</a:t>
            </a:r>
            <a:r>
              <a:rPr dirty="0" sz="3200" spc="-170">
                <a:latin typeface="Arial Unicode MS"/>
                <a:cs typeface="Arial Unicode MS"/>
              </a:rPr>
              <a:t>여  </a:t>
            </a:r>
            <a:r>
              <a:rPr dirty="0" sz="3200" spc="-325">
                <a:latin typeface="Arial Unicode MS"/>
                <a:cs typeface="Arial Unicode MS"/>
              </a:rPr>
              <a:t>성서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기록</a:t>
            </a:r>
            <a:r>
              <a:rPr dirty="0" sz="3200" spc="-320">
                <a:latin typeface="Arial Unicode MS"/>
                <a:cs typeface="Arial Unicode MS"/>
              </a:rPr>
              <a:t>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것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2485306"/>
            <a:ext cx="820547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10640" algn="l"/>
                <a:tab pos="1880235" algn="l"/>
                <a:tab pos="2813685" algn="l"/>
                <a:tab pos="4112260" algn="l"/>
                <a:tab pos="4681220" algn="l"/>
                <a:tab pos="5248910" algn="l"/>
                <a:tab pos="6547484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이해</a:t>
            </a:r>
            <a:r>
              <a:rPr dirty="0" sz="3200" spc="-320">
                <a:latin typeface="Arial Unicode MS"/>
                <a:cs typeface="Arial Unicode MS"/>
              </a:rPr>
              <a:t>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있</a:t>
            </a:r>
            <a:r>
              <a:rPr dirty="0" sz="3200" spc="-320">
                <a:latin typeface="Arial Unicode MS"/>
                <a:cs typeface="Arial Unicode MS"/>
              </a:rPr>
              <a:t>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설교</a:t>
            </a:r>
            <a:r>
              <a:rPr dirty="0" sz="3200" spc="-320">
                <a:latin typeface="Arial Unicode MS"/>
                <a:cs typeface="Arial Unicode MS"/>
              </a:rPr>
              <a:t>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있음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인정한다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6636" y="2974854"/>
            <a:ext cx="4835525" cy="13233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1006475" algn="l"/>
                <a:tab pos="1371600" algn="l"/>
                <a:tab pos="2000250" algn="l"/>
                <a:tab pos="2366010" algn="l"/>
                <a:tab pos="3359785" algn="l"/>
                <a:tab pos="372554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하지</a:t>
            </a:r>
            <a:r>
              <a:rPr dirty="0" sz="3200" spc="-320">
                <a:latin typeface="Arial Unicode MS"/>
                <a:cs typeface="Arial Unicode MS"/>
              </a:rPr>
              <a:t>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이성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가지고</a:t>
            </a:r>
            <a:r>
              <a:rPr dirty="0" sz="3200" spc="-170">
                <a:latin typeface="Arial Unicode MS"/>
                <a:cs typeface="Arial Unicode MS"/>
              </a:rPr>
              <a:t>는  </a:t>
            </a:r>
            <a:r>
              <a:rPr dirty="0" sz="3200" spc="-325">
                <a:latin typeface="Arial Unicode MS"/>
                <a:cs typeface="Arial Unicode MS"/>
              </a:rPr>
              <a:t>님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계시</a:t>
            </a:r>
            <a:r>
              <a:rPr dirty="0" sz="3200" spc="-320">
                <a:latin typeface="Arial Unicode MS"/>
                <a:cs typeface="Arial Unicode MS"/>
              </a:rPr>
              <a:t>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구원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이르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39060" y="2974854"/>
            <a:ext cx="3475990" cy="13233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1371600" algn="l"/>
                <a:tab pos="273113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성서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나타</a:t>
            </a:r>
            <a:r>
              <a:rPr dirty="0" sz="3200" spc="-320">
                <a:latin typeface="Arial Unicode MS"/>
                <a:cs typeface="Arial Unicode MS"/>
              </a:rPr>
              <a:t>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하</a:t>
            </a:r>
            <a:r>
              <a:rPr dirty="0" sz="3200" spc="-170">
                <a:latin typeface="Arial Unicode MS"/>
                <a:cs typeface="Arial Unicode MS"/>
              </a:rPr>
              <a:t>나  </a:t>
            </a:r>
            <a:r>
              <a:rPr dirty="0" sz="3200" spc="-325">
                <a:latin typeface="Arial Unicode MS"/>
                <a:cs typeface="Arial Unicode MS"/>
              </a:rPr>
              <a:t>지혜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온전</a:t>
            </a:r>
            <a:r>
              <a:rPr dirty="0" sz="3200" spc="-320">
                <a:latin typeface="Arial Unicode MS"/>
                <a:cs typeface="Arial Unicode MS"/>
              </a:rPr>
              <a:t>히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깨</a:t>
            </a:r>
            <a:r>
              <a:rPr dirty="0" sz="3200" spc="-320">
                <a:latin typeface="Arial Unicode MS"/>
                <a:cs typeface="Arial Unicode MS"/>
              </a:rPr>
              <a:t>닫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66636" y="4272599"/>
            <a:ext cx="8548370" cy="13265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400"/>
              </a:lnSpc>
              <a:spcBef>
                <a:spcPts val="95"/>
              </a:spcBef>
              <a:tabLst>
                <a:tab pos="580390" algn="l"/>
                <a:tab pos="628650" algn="l"/>
                <a:tab pos="1612265" algn="l"/>
                <a:tab pos="1880235" algn="l"/>
                <a:tab pos="2959735" algn="l"/>
                <a:tab pos="3178810" algn="l"/>
                <a:tab pos="4477385" algn="l"/>
                <a:tab pos="5838190" algn="l"/>
                <a:tab pos="7186930" algn="l"/>
                <a:tab pos="8169275" algn="l"/>
              </a:tabLst>
            </a:pP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 spc="-32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데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한계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가진다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785">
                <a:latin typeface="Arial Unicode MS"/>
                <a:cs typeface="Arial Unicode MS"/>
              </a:rPr>
              <a:t> </a:t>
            </a:r>
            <a:r>
              <a:rPr dirty="0" sz="3200" spc="-325">
                <a:latin typeface="Arial Unicode MS"/>
                <a:cs typeface="Arial Unicode MS"/>
              </a:rPr>
              <a:t>여기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성령</a:t>
            </a:r>
            <a:r>
              <a:rPr dirty="0" u="heavy" sz="3200" spc="-32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에</a:t>
            </a:r>
            <a:r>
              <a:rPr dirty="0" u="heavy" sz="320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의</a:t>
            </a:r>
            <a:r>
              <a:rPr dirty="0" u="heavy" sz="3200" spc="-32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해</a:t>
            </a:r>
            <a:r>
              <a:rPr dirty="0" u="heavy" sz="320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	</a:t>
            </a:r>
            <a:r>
              <a:rPr dirty="0" u="heavy" sz="3200" spc="-204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다 </a:t>
            </a:r>
            <a:r>
              <a:rPr dirty="0" sz="3200" spc="-90">
                <a:latin typeface="Arial Unicode MS"/>
                <a:cs typeface="Arial Unicode MS"/>
              </a:rPr>
              <a:t> </a:t>
            </a:r>
            <a:r>
              <a:rPr dirty="0" u="heavy" sz="3200" spc="-32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시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밝아진	계몽된	이성이	</a:t>
            </a:r>
            <a:r>
              <a:rPr dirty="0" u="heavy" sz="3200" spc="-15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요구</a:t>
            </a:r>
            <a:r>
              <a:rPr dirty="0" sz="3200" spc="-150">
                <a:latin typeface="Arial Unicode MS"/>
                <a:cs typeface="Arial Unicode MS"/>
              </a:rPr>
              <a:t>된다.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186038"/>
            <a:ext cx="311023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37360" algn="l"/>
                <a:tab pos="236601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신학함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첫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번</a:t>
            </a:r>
            <a:r>
              <a:rPr dirty="0" sz="3200" spc="-320">
                <a:latin typeface="Arial Unicode MS"/>
                <a:cs typeface="Arial Unicode MS"/>
              </a:rPr>
              <a:t>째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14253" y="1186038"/>
            <a:ext cx="520065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71600" algn="l"/>
                <a:tab pos="2731135" algn="l"/>
                <a:tab pos="409067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과제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이성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한계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인식</a:t>
            </a:r>
            <a:r>
              <a:rPr dirty="0" sz="3200" spc="-320">
                <a:latin typeface="Arial Unicode MS"/>
                <a:cs typeface="Arial Unicode MS"/>
              </a:rPr>
              <a:t>하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44975" y="1834910"/>
            <a:ext cx="446976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71600" algn="l"/>
                <a:tab pos="2731135" algn="l"/>
                <a:tab pos="409067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성령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조명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구해</a:t>
            </a:r>
            <a:r>
              <a:rPr dirty="0" sz="3200" spc="-320">
                <a:latin typeface="Arial Unicode MS"/>
                <a:cs typeface="Arial Unicode MS"/>
              </a:rPr>
              <a:t>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하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1672540"/>
            <a:ext cx="3841115" cy="13265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400"/>
              </a:lnSpc>
              <a:spcBef>
                <a:spcPts val="95"/>
              </a:spcBef>
              <a:tabLst>
                <a:tab pos="580390" algn="l"/>
                <a:tab pos="641350" algn="l"/>
                <a:tab pos="2366010" algn="l"/>
              </a:tabLst>
            </a:pPr>
            <a:r>
              <a:rPr dirty="0" sz="3200" spc="-320">
                <a:latin typeface="Arial Unicode MS"/>
                <a:cs typeface="Arial Unicode MS"/>
              </a:rPr>
              <a:t>고</a:t>
            </a:r>
            <a:r>
              <a:rPr dirty="0" sz="3200" spc="-32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겸손하</a:t>
            </a:r>
            <a:r>
              <a:rPr dirty="0" sz="3200" spc="-320">
                <a:latin typeface="Arial Unicode MS"/>
                <a:cs typeface="Arial Unicode MS"/>
              </a:rPr>
              <a:t>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하나님</a:t>
            </a:r>
            <a:r>
              <a:rPr dirty="0" sz="3200" spc="-170">
                <a:latin typeface="Arial Unicode MS"/>
                <a:cs typeface="Arial Unicode MS"/>
              </a:rPr>
              <a:t>께  </a:t>
            </a:r>
            <a:r>
              <a:rPr dirty="0" sz="3200" spc="-320">
                <a:latin typeface="Arial Unicode MS"/>
                <a:cs typeface="Arial Unicode MS"/>
              </a:rPr>
              <a:t>는	</a:t>
            </a:r>
            <a:r>
              <a:rPr dirty="0" u="heavy" sz="3200" spc="-15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기도</a:t>
            </a:r>
            <a:r>
              <a:rPr dirty="0" sz="3200" spc="-150">
                <a:latin typeface="Arial Unicode MS"/>
                <a:cs typeface="Arial Unicode MS"/>
              </a:rPr>
              <a:t>이다.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025191"/>
            <a:ext cx="8548370" cy="13233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580390" algn="l"/>
                <a:tab pos="715645" algn="l"/>
                <a:tab pos="1670050" algn="l"/>
                <a:tab pos="2201545" algn="l"/>
                <a:tab pos="3341370" algn="l"/>
                <a:tab pos="3521075" algn="l"/>
                <a:tab pos="5005705" algn="l"/>
                <a:tab pos="5935980" algn="l"/>
                <a:tab pos="7438390" algn="l"/>
              </a:tabLst>
            </a:pPr>
            <a:r>
              <a:rPr dirty="0" spc="455"/>
              <a:t>2</a:t>
            </a:r>
            <a:r>
              <a:rPr dirty="0" spc="470"/>
              <a:t>)</a:t>
            </a:r>
            <a:r>
              <a:rPr dirty="0"/>
              <a:t>		</a:t>
            </a:r>
            <a:r>
              <a:rPr dirty="0" u="heavy" spc="-325">
                <a:uFill>
                  <a:solidFill>
                    <a:srgbClr val="000000"/>
                  </a:solidFill>
                </a:uFill>
              </a:rPr>
              <a:t>기</a:t>
            </a:r>
            <a:r>
              <a:rPr dirty="0" u="heavy" spc="-320">
                <a:uFill>
                  <a:solidFill>
                    <a:srgbClr val="000000"/>
                  </a:solidFill>
                </a:uFill>
              </a:rPr>
              <a:t>도</a:t>
            </a:r>
            <a:r>
              <a:rPr dirty="0" u="heavy">
                <a:uFill>
                  <a:solidFill>
                    <a:srgbClr val="000000"/>
                  </a:solidFill>
                </a:uFill>
              </a:rPr>
              <a:t>	</a:t>
            </a:r>
            <a:r>
              <a:rPr dirty="0" u="heavy" spc="560">
                <a:uFill>
                  <a:solidFill>
                    <a:srgbClr val="000000"/>
                  </a:solidFill>
                </a:uFill>
              </a:rPr>
              <a:t>=</a:t>
            </a:r>
            <a:r>
              <a:rPr dirty="0" u="heavy">
                <a:uFill>
                  <a:solidFill>
                    <a:srgbClr val="000000"/>
                  </a:solidFill>
                </a:uFill>
              </a:rPr>
              <a:t>	</a:t>
            </a:r>
            <a:r>
              <a:rPr dirty="0" u="heavy" spc="-325">
                <a:uFill>
                  <a:solidFill>
                    <a:srgbClr val="000000"/>
                  </a:solidFill>
                </a:uFill>
              </a:rPr>
              <a:t>자기</a:t>
            </a:r>
            <a:r>
              <a:rPr dirty="0" u="heavy" spc="-320">
                <a:uFill>
                  <a:solidFill>
                    <a:srgbClr val="000000"/>
                  </a:solidFill>
                </a:uFill>
              </a:rPr>
              <a:t>가</a:t>
            </a:r>
            <a:r>
              <a:rPr dirty="0" u="heavy">
                <a:uFill>
                  <a:solidFill>
                    <a:srgbClr val="000000"/>
                  </a:solidFill>
                </a:uFill>
              </a:rPr>
              <a:t>		</a:t>
            </a:r>
            <a:r>
              <a:rPr dirty="0" u="heavy" spc="-325">
                <a:uFill>
                  <a:solidFill>
                    <a:srgbClr val="000000"/>
                  </a:solidFill>
                </a:uFill>
              </a:rPr>
              <a:t>성서해석자</a:t>
            </a:r>
            <a:r>
              <a:rPr dirty="0" u="heavy" spc="-320">
                <a:uFill>
                  <a:solidFill>
                    <a:srgbClr val="000000"/>
                  </a:solidFill>
                </a:uFill>
              </a:rPr>
              <a:t>가</a:t>
            </a:r>
            <a:r>
              <a:rPr dirty="0" u="heavy">
                <a:uFill>
                  <a:solidFill>
                    <a:srgbClr val="000000"/>
                  </a:solidFill>
                </a:uFill>
              </a:rPr>
              <a:t>	</a:t>
            </a:r>
            <a:r>
              <a:rPr dirty="0" u="heavy" spc="-325">
                <a:uFill>
                  <a:solidFill>
                    <a:srgbClr val="000000"/>
                  </a:solidFill>
                </a:uFill>
              </a:rPr>
              <a:t>아니라</a:t>
            </a:r>
            <a:r>
              <a:rPr dirty="0" u="heavy" spc="550">
                <a:uFill>
                  <a:solidFill>
                    <a:srgbClr val="000000"/>
                  </a:solidFill>
                </a:uFill>
              </a:rPr>
              <a:t>,</a:t>
            </a:r>
            <a:r>
              <a:rPr dirty="0" u="heavy">
                <a:uFill>
                  <a:solidFill>
                    <a:srgbClr val="000000"/>
                  </a:solidFill>
                </a:uFill>
              </a:rPr>
              <a:t>	</a:t>
            </a:r>
            <a:r>
              <a:rPr dirty="0" u="heavy" spc="-325">
                <a:uFill>
                  <a:solidFill>
                    <a:srgbClr val="000000"/>
                  </a:solidFill>
                </a:uFill>
              </a:rPr>
              <a:t>하나</a:t>
            </a:r>
            <a:r>
              <a:rPr dirty="0" u="heavy" spc="-204">
                <a:uFill>
                  <a:solidFill>
                    <a:srgbClr val="000000"/>
                  </a:solidFill>
                </a:uFill>
              </a:rPr>
              <a:t>님 </a:t>
            </a:r>
            <a:r>
              <a:rPr dirty="0" spc="-90"/>
              <a:t> </a:t>
            </a:r>
            <a:r>
              <a:rPr dirty="0" u="heavy" spc="-320">
                <a:uFill>
                  <a:solidFill>
                    <a:srgbClr val="000000"/>
                  </a:solidFill>
                </a:uFill>
              </a:rPr>
              <a:t>이	</a:t>
            </a:r>
            <a:r>
              <a:rPr dirty="0" u="heavy" spc="-325">
                <a:uFill>
                  <a:solidFill>
                    <a:srgbClr val="000000"/>
                  </a:solidFill>
                </a:uFill>
              </a:rPr>
              <a:t>성서해석자임을	인정하는	</a:t>
            </a:r>
            <a:r>
              <a:rPr dirty="0" u="heavy" spc="-320">
                <a:uFill>
                  <a:solidFill>
                    <a:srgbClr val="000000"/>
                  </a:solidFill>
                </a:uFill>
              </a:rPr>
              <a:t>것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2352181"/>
            <a:ext cx="8547735" cy="40055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200"/>
              </a:lnSpc>
              <a:spcBef>
                <a:spcPts val="100"/>
              </a:spcBef>
              <a:tabLst>
                <a:tab pos="509905" algn="l"/>
                <a:tab pos="537845" algn="l"/>
                <a:tab pos="1184275" algn="l"/>
                <a:tab pos="1219835" algn="l"/>
                <a:tab pos="1383665" algn="l"/>
                <a:tab pos="1639570" algn="l"/>
                <a:tab pos="2106930" algn="l"/>
                <a:tab pos="2356485" algn="l"/>
                <a:tab pos="2615565" algn="l"/>
                <a:tab pos="2783205" algn="l"/>
                <a:tab pos="2868295" algn="l"/>
                <a:tab pos="3208020" algn="l"/>
                <a:tab pos="3273425" algn="l"/>
                <a:tab pos="3474085" algn="l"/>
                <a:tab pos="3714750" algn="l"/>
                <a:tab pos="4239895" algn="l"/>
                <a:tab pos="4531995" algn="l"/>
                <a:tab pos="5019040" algn="l"/>
                <a:tab pos="5039360" algn="l"/>
                <a:tab pos="5209540" algn="l"/>
                <a:tab pos="5320665" algn="l"/>
                <a:tab pos="5375275" algn="l"/>
                <a:tab pos="6191250" algn="l"/>
                <a:tab pos="6512559" algn="l"/>
                <a:tab pos="7010400" algn="l"/>
                <a:tab pos="7095490" algn="l"/>
                <a:tab pos="7363459" algn="l"/>
                <a:tab pos="8214359" algn="l"/>
              </a:tabLst>
            </a:pPr>
            <a:r>
              <a:rPr dirty="0" sz="2800" spc="-290">
                <a:latin typeface="Arial Unicode MS"/>
                <a:cs typeface="Arial Unicode MS"/>
              </a:rPr>
              <a:t>기도란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자신과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다른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신학자들의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능력과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권위에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귀를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20">
                <a:latin typeface="Arial Unicode MS"/>
                <a:cs typeface="Arial Unicode MS"/>
              </a:rPr>
              <a:t>기  울이는</a:t>
            </a:r>
            <a:r>
              <a:rPr dirty="0" sz="2800" spc="-220">
                <a:latin typeface="Arial Unicode MS"/>
                <a:cs typeface="Arial Unicode MS"/>
              </a:rPr>
              <a:t>		</a:t>
            </a:r>
            <a:r>
              <a:rPr dirty="0" sz="2800" spc="-290">
                <a:latin typeface="Arial Unicode MS"/>
                <a:cs typeface="Arial Unicode MS"/>
              </a:rPr>
              <a:t>것이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아니라</a:t>
            </a:r>
            <a:r>
              <a:rPr dirty="0" sz="2800" spc="475">
                <a:latin typeface="Arial Unicode MS"/>
                <a:cs typeface="Arial Unicode MS"/>
              </a:rPr>
              <a:t>,</a:t>
            </a:r>
            <a:r>
              <a:rPr dirty="0" sz="2800" spc="475">
                <a:latin typeface="Arial Unicode MS"/>
                <a:cs typeface="Arial Unicode MS"/>
              </a:rPr>
              <a:t>		</a:t>
            </a:r>
            <a:r>
              <a:rPr dirty="0" u="heavy" sz="2800" spc="-29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성서본문의</a:t>
            </a:r>
            <a:r>
              <a:rPr dirty="0" u="heavy" sz="2800" spc="-29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		</a:t>
            </a:r>
            <a:r>
              <a:rPr dirty="0" u="heavy" sz="2800" spc="-29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영</a:t>
            </a:r>
            <a:r>
              <a:rPr dirty="0" sz="2800" spc="-290">
                <a:latin typeface="Arial Unicode MS"/>
                <a:cs typeface="Arial Unicode MS"/>
              </a:rPr>
              <a:t>에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650">
                <a:latin typeface="Arial Unicode MS"/>
                <a:cs typeface="Arial Unicode MS"/>
              </a:rPr>
              <a:t> </a:t>
            </a:r>
            <a:r>
              <a:rPr dirty="0" sz="2800" spc="-290">
                <a:latin typeface="Arial Unicode MS"/>
                <a:cs typeface="Arial Unicode MS"/>
              </a:rPr>
              <a:t>귀를</a:t>
            </a:r>
            <a:r>
              <a:rPr dirty="0" sz="2800" spc="-290">
                <a:latin typeface="Arial Unicode MS"/>
                <a:cs typeface="Arial Unicode MS"/>
              </a:rPr>
              <a:t>		</a:t>
            </a:r>
            <a:r>
              <a:rPr dirty="0" sz="2800" spc="-290">
                <a:latin typeface="Arial Unicode MS"/>
                <a:cs typeface="Arial Unicode MS"/>
              </a:rPr>
              <a:t>기울이고</a:t>
            </a:r>
            <a:r>
              <a:rPr dirty="0" sz="2800" spc="475">
                <a:latin typeface="Arial Unicode MS"/>
                <a:cs typeface="Arial Unicode MS"/>
              </a:rPr>
              <a:t>,  </a:t>
            </a:r>
            <a:r>
              <a:rPr dirty="0" sz="2800" spc="-290">
                <a:latin typeface="Arial Unicode MS"/>
                <a:cs typeface="Arial Unicode MS"/>
              </a:rPr>
              <a:t>이</a:t>
            </a:r>
            <a:r>
              <a:rPr dirty="0" sz="2800" spc="-290">
                <a:latin typeface="Arial Unicode MS"/>
                <a:cs typeface="Arial Unicode MS"/>
              </a:rPr>
              <a:t>		</a:t>
            </a:r>
            <a:r>
              <a:rPr dirty="0" sz="2800" spc="-290">
                <a:latin typeface="Arial Unicode MS"/>
                <a:cs typeface="Arial Unicode MS"/>
              </a:rPr>
              <a:t>영이</a:t>
            </a:r>
            <a:r>
              <a:rPr dirty="0" sz="2800" spc="-290">
                <a:latin typeface="Arial Unicode MS"/>
                <a:cs typeface="Arial Unicode MS"/>
              </a:rPr>
              <a:t>			</a:t>
            </a:r>
            <a:r>
              <a:rPr dirty="0" sz="2800" spc="-290">
                <a:latin typeface="Arial Unicode MS"/>
                <a:cs typeface="Arial Unicode MS"/>
              </a:rPr>
              <a:t>말하도록</a:t>
            </a:r>
            <a:r>
              <a:rPr dirty="0" sz="2800" spc="-290">
                <a:latin typeface="Arial Unicode MS"/>
                <a:cs typeface="Arial Unicode MS"/>
              </a:rPr>
              <a:t>		</a:t>
            </a:r>
            <a:r>
              <a:rPr dirty="0" sz="2800" spc="-290">
                <a:latin typeface="Arial Unicode MS"/>
                <a:cs typeface="Arial Unicode MS"/>
              </a:rPr>
              <a:t>하는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것이다</a:t>
            </a:r>
            <a:r>
              <a:rPr dirty="0" sz="2800" spc="475">
                <a:latin typeface="Arial Unicode MS"/>
                <a:cs typeface="Arial Unicode MS"/>
              </a:rPr>
              <a:t>.</a:t>
            </a:r>
            <a:r>
              <a:rPr dirty="0" sz="2800" spc="475">
                <a:latin typeface="Arial Unicode MS"/>
                <a:cs typeface="Arial Unicode MS"/>
              </a:rPr>
              <a:t>		</a:t>
            </a:r>
            <a:r>
              <a:rPr dirty="0" sz="2800" spc="-290">
                <a:latin typeface="Arial Unicode MS"/>
                <a:cs typeface="Arial Unicode MS"/>
              </a:rPr>
              <a:t>하나님을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685">
                <a:latin typeface="Arial Unicode MS"/>
                <a:cs typeface="Arial Unicode MS"/>
              </a:rPr>
              <a:t> </a:t>
            </a:r>
            <a:r>
              <a:rPr dirty="0" sz="2800" spc="-290">
                <a:latin typeface="Arial Unicode MS"/>
                <a:cs typeface="Arial Unicode MS"/>
              </a:rPr>
              <a:t>찾는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735">
                <a:latin typeface="Arial Unicode MS"/>
                <a:cs typeface="Arial Unicode MS"/>
              </a:rPr>
              <a:t> </a:t>
            </a:r>
            <a:r>
              <a:rPr dirty="0" sz="2800" spc="-290">
                <a:latin typeface="Arial Unicode MS"/>
                <a:cs typeface="Arial Unicode MS"/>
              </a:rPr>
              <a:t>자는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150">
                <a:latin typeface="Arial Unicode MS"/>
                <a:cs typeface="Arial Unicode MS"/>
              </a:rPr>
              <a:t>오  </a:t>
            </a:r>
            <a:r>
              <a:rPr dirty="0" sz="2800" spc="-290">
                <a:latin typeface="Arial Unicode MS"/>
                <a:cs typeface="Arial Unicode MS"/>
              </a:rPr>
              <a:t>직	</a:t>
            </a:r>
            <a:r>
              <a:rPr dirty="0" u="heavy" sz="2800" spc="-290" b="1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듣는 </a:t>
            </a:r>
            <a:r>
              <a:rPr dirty="0" u="heavy" sz="2800" spc="-270" b="1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 </a:t>
            </a:r>
            <a:r>
              <a:rPr dirty="0" u="heavy" sz="2800" spc="-290" b="1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자</a:t>
            </a:r>
            <a:r>
              <a:rPr dirty="0" sz="2800" spc="-290">
                <a:latin typeface="Arial Unicode MS"/>
                <a:cs typeface="Arial Unicode MS"/>
              </a:rPr>
              <a:t>로서만		하나님의	진리를			경험할	수	</a:t>
            </a:r>
            <a:r>
              <a:rPr dirty="0" sz="2800" spc="-35">
                <a:latin typeface="Arial Unicode MS"/>
                <a:cs typeface="Arial Unicode MS"/>
              </a:rPr>
              <a:t>있다.  </a:t>
            </a:r>
            <a:r>
              <a:rPr dirty="0" sz="2800" spc="-150">
                <a:latin typeface="Arial Unicode MS"/>
                <a:cs typeface="Arial Unicode MS"/>
              </a:rPr>
              <a:t>(신앙인의	</a:t>
            </a:r>
            <a:r>
              <a:rPr dirty="0" sz="2800" spc="-35">
                <a:latin typeface="Arial Unicode MS"/>
                <a:cs typeface="Arial Unicode MS"/>
              </a:rPr>
              <a:t>기관:	</a:t>
            </a:r>
            <a:r>
              <a:rPr dirty="0" sz="2800" spc="95">
                <a:latin typeface="Arial Unicode MS"/>
                <a:cs typeface="Arial Unicode MS"/>
              </a:rPr>
              <a:t>귀,		</a:t>
            </a:r>
            <a:r>
              <a:rPr dirty="0" sz="2800" spc="515">
                <a:latin typeface="Arial Unicode MS"/>
                <a:cs typeface="Arial Unicode MS"/>
              </a:rPr>
              <a:t>fides	</a:t>
            </a:r>
            <a:r>
              <a:rPr dirty="0" sz="2800" spc="490">
                <a:latin typeface="Arial Unicode MS"/>
                <a:cs typeface="Arial Unicode MS"/>
              </a:rPr>
              <a:t>ex		</a:t>
            </a:r>
            <a:r>
              <a:rPr dirty="0" sz="2800" spc="530">
                <a:latin typeface="Arial Unicode MS"/>
                <a:cs typeface="Arial Unicode MS"/>
              </a:rPr>
              <a:t>auditu,</a:t>
            </a:r>
            <a:endParaRPr sz="2800">
              <a:latin typeface="Arial Unicode MS"/>
              <a:cs typeface="Arial Unicode MS"/>
            </a:endParaRPr>
          </a:p>
          <a:p>
            <a:pPr marL="12700" marR="5080">
              <a:lnSpc>
                <a:spcPts val="4490"/>
              </a:lnSpc>
              <a:spcBef>
                <a:spcPts val="320"/>
              </a:spcBef>
              <a:tabLst>
                <a:tab pos="1149350" algn="l"/>
                <a:tab pos="1557655" algn="l"/>
                <a:tab pos="2781300" algn="l"/>
                <a:tab pos="4326890" algn="l"/>
                <a:tab pos="5232400" algn="l"/>
                <a:tab pos="6776084" algn="l"/>
              </a:tabLst>
            </a:pPr>
            <a:r>
              <a:rPr dirty="0" sz="2800" spc="-290">
                <a:latin typeface="Arial Unicode MS"/>
                <a:cs typeface="Arial Unicode MS"/>
              </a:rPr>
              <a:t>하나님을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만나고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경험하는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것은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들음으로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이루어진다</a:t>
            </a:r>
            <a:r>
              <a:rPr dirty="0" sz="2800" spc="475">
                <a:latin typeface="Arial Unicode MS"/>
                <a:cs typeface="Arial Unicode MS"/>
              </a:rPr>
              <a:t>.  </a:t>
            </a:r>
            <a:r>
              <a:rPr dirty="0" sz="2800" spc="-290">
                <a:latin typeface="Arial Unicode MS"/>
                <a:cs typeface="Arial Unicode MS"/>
              </a:rPr>
              <a:t>설교의	</a:t>
            </a:r>
            <a:r>
              <a:rPr dirty="0" sz="2800" spc="-114">
                <a:latin typeface="Arial Unicode MS"/>
                <a:cs typeface="Arial Unicode MS"/>
              </a:rPr>
              <a:t>중요성)</a:t>
            </a:r>
            <a:endParaRPr sz="28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522287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z="3200" spc="380" b="1">
                <a:latin typeface="맑은 고딕"/>
                <a:cs typeface="맑은 고딕"/>
              </a:rPr>
              <a:t>III.</a:t>
            </a:r>
            <a:r>
              <a:rPr dirty="0" sz="3200" spc="459" b="1">
                <a:latin typeface="맑은 고딕"/>
                <a:cs typeface="맑은 고딕"/>
              </a:rPr>
              <a:t> </a:t>
            </a:r>
            <a:r>
              <a:rPr dirty="0" sz="3200" spc="400" b="1">
                <a:latin typeface="맑은 고딕"/>
                <a:cs typeface="맑은 고딕"/>
              </a:rPr>
              <a:t>Meditatio.</a:t>
            </a:r>
            <a:endParaRPr sz="3200">
              <a:latin typeface="맑은 고딕"/>
              <a:cs typeface="맑은 고딕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tabLst>
                <a:tab pos="645795" algn="l"/>
                <a:tab pos="1493520" algn="l"/>
                <a:tab pos="1944370" algn="l"/>
                <a:tab pos="2793365" algn="l"/>
                <a:tab pos="2907665" algn="l"/>
                <a:tab pos="3242945" algn="l"/>
                <a:tab pos="4223385" algn="l"/>
                <a:tab pos="4725670" algn="l"/>
                <a:tab pos="4822825" algn="l"/>
                <a:tab pos="5173345" algn="l"/>
                <a:tab pos="6754495" algn="l"/>
                <a:tab pos="7219315" algn="l"/>
                <a:tab pos="8169275" algn="l"/>
              </a:tabLst>
            </a:pPr>
            <a:r>
              <a:rPr dirty="0" sz="3200" spc="270">
                <a:latin typeface="Arial Unicode MS"/>
                <a:cs typeface="Arial Unicode MS"/>
              </a:rPr>
              <a:t>1)	</a:t>
            </a:r>
            <a:r>
              <a:rPr dirty="0" sz="3200" spc="-325">
                <a:latin typeface="Arial Unicode MS"/>
                <a:cs typeface="Arial Unicode MS"/>
              </a:rPr>
              <a:t>단순한	묵상이	</a:t>
            </a:r>
            <a:r>
              <a:rPr dirty="0" sz="3200" spc="-110">
                <a:latin typeface="Arial Unicode MS"/>
                <a:cs typeface="Arial Unicode MS"/>
              </a:rPr>
              <a:t>아니라,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성서연구</a:t>
            </a:r>
            <a:r>
              <a:rPr dirty="0" sz="3200" spc="-325">
                <a:latin typeface="Arial Unicode MS"/>
                <a:cs typeface="Arial Unicode MS"/>
              </a:rPr>
              <a:t>를	의미  </a:t>
            </a:r>
            <a:r>
              <a:rPr dirty="0" sz="3200" spc="395">
                <a:latin typeface="Arial Unicode MS"/>
                <a:cs typeface="Arial Unicode MS"/>
              </a:rPr>
              <a:t>M</a:t>
            </a:r>
            <a:r>
              <a:rPr dirty="0" sz="3200" spc="540">
                <a:latin typeface="Arial Unicode MS"/>
                <a:cs typeface="Arial Unicode MS"/>
              </a:rPr>
              <a:t>e</a:t>
            </a:r>
            <a:r>
              <a:rPr dirty="0" sz="3200" spc="700">
                <a:latin typeface="Arial Unicode MS"/>
                <a:cs typeface="Arial Unicode MS"/>
              </a:rPr>
              <a:t>d</a:t>
            </a:r>
            <a:r>
              <a:rPr dirty="0" sz="3200" spc="590">
                <a:latin typeface="Arial Unicode MS"/>
                <a:cs typeface="Arial Unicode MS"/>
              </a:rPr>
              <a:t>i</a:t>
            </a:r>
            <a:r>
              <a:rPr dirty="0" sz="3200" spc="555">
                <a:latin typeface="Arial Unicode MS"/>
                <a:cs typeface="Arial Unicode MS"/>
              </a:rPr>
              <a:t>t</a:t>
            </a:r>
            <a:r>
              <a:rPr dirty="0" sz="3200" spc="710">
                <a:latin typeface="Arial Unicode MS"/>
                <a:cs typeface="Arial Unicode MS"/>
              </a:rPr>
              <a:t>a</a:t>
            </a:r>
            <a:r>
              <a:rPr dirty="0" sz="3200" spc="545">
                <a:latin typeface="Arial Unicode MS"/>
                <a:cs typeface="Arial Unicode MS"/>
              </a:rPr>
              <a:t>t</a:t>
            </a:r>
            <a:r>
              <a:rPr dirty="0" sz="3200" spc="590">
                <a:latin typeface="Arial Unicode MS"/>
                <a:cs typeface="Arial Unicode MS"/>
              </a:rPr>
              <a:t>i</a:t>
            </a:r>
            <a:r>
              <a:rPr dirty="0" sz="3200" spc="540">
                <a:latin typeface="Arial Unicode MS"/>
                <a:cs typeface="Arial Unicode MS"/>
              </a:rPr>
              <a:t>o</a:t>
            </a:r>
            <a:r>
              <a:rPr dirty="0" sz="3200" spc="-320">
                <a:latin typeface="Arial Unicode MS"/>
                <a:cs typeface="Arial Unicode MS"/>
              </a:rPr>
              <a:t>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단순</a:t>
            </a:r>
            <a:r>
              <a:rPr dirty="0" sz="3200" spc="-320">
                <a:latin typeface="Arial Unicode MS"/>
                <a:cs typeface="Arial Unicode MS"/>
              </a:rPr>
              <a:t>히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내</a:t>
            </a:r>
            <a:r>
              <a:rPr dirty="0" sz="3200" spc="-320">
                <a:latin typeface="Arial Unicode MS"/>
                <a:cs typeface="Arial Unicode MS"/>
              </a:rPr>
              <a:t>적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경건함양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위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성  </a:t>
            </a:r>
            <a:r>
              <a:rPr dirty="0" sz="3200" spc="-110">
                <a:latin typeface="Arial Unicode MS"/>
                <a:cs typeface="Arial Unicode MS"/>
              </a:rPr>
              <a:t>서묵상,	</a:t>
            </a:r>
            <a:r>
              <a:rPr dirty="0" sz="3200" spc="-325">
                <a:latin typeface="Arial Unicode MS"/>
                <a:cs typeface="Arial Unicode MS"/>
              </a:rPr>
              <a:t>내적인	영성훈련이		</a:t>
            </a:r>
            <a:r>
              <a:rPr dirty="0" sz="3200" spc="-110">
                <a:latin typeface="Arial Unicode MS"/>
                <a:cs typeface="Arial Unicode MS"/>
              </a:rPr>
              <a:t>아니다.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890"/>
              </a:spcBef>
              <a:tabLst>
                <a:tab pos="1341120" algn="l"/>
                <a:tab pos="2670175" algn="l"/>
                <a:tab pos="3816350" algn="l"/>
                <a:tab pos="5145405" algn="l"/>
                <a:tab pos="6109335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루터</a:t>
            </a:r>
            <a:r>
              <a:rPr dirty="0" sz="3200" spc="-320">
                <a:latin typeface="Arial Unicode MS"/>
                <a:cs typeface="Arial Unicode MS"/>
              </a:rPr>
              <a:t>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의미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것은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성령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의</a:t>
            </a:r>
            <a:r>
              <a:rPr dirty="0" sz="3200" spc="-320">
                <a:latin typeface="Arial Unicode MS"/>
                <a:cs typeface="Arial Unicode MS"/>
              </a:rPr>
              <a:t>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조명되</a:t>
            </a:r>
            <a:r>
              <a:rPr dirty="0" sz="3200" spc="-320">
                <a:latin typeface="Arial Unicode MS"/>
                <a:cs typeface="Arial Unicode MS"/>
              </a:rPr>
              <a:t>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계</a:t>
            </a:r>
            <a:r>
              <a:rPr dirty="0" sz="3200" spc="-320">
                <a:latin typeface="Arial Unicode MS"/>
                <a:cs typeface="Arial Unicode MS"/>
              </a:rPr>
              <a:t>몽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200"/>
              </a:lnSpc>
              <a:spcBef>
                <a:spcPts val="5"/>
              </a:spcBef>
            </a:pPr>
            <a:r>
              <a:rPr dirty="0" sz="3200" spc="-320">
                <a:latin typeface="Arial Unicode MS"/>
                <a:cs typeface="Arial Unicode MS"/>
              </a:rPr>
              <a:t>된 </a:t>
            </a:r>
            <a:r>
              <a:rPr dirty="0" sz="3200" spc="-325">
                <a:latin typeface="Arial Unicode MS"/>
                <a:cs typeface="Arial Unicode MS"/>
              </a:rPr>
              <a:t>이성의 도움으로 성서의 본문을 알고 이해하  </a:t>
            </a:r>
            <a:r>
              <a:rPr dirty="0" sz="3200" spc="-320">
                <a:latin typeface="Arial Unicode MS"/>
                <a:cs typeface="Arial Unicode MS"/>
              </a:rPr>
              <a:t>기 </a:t>
            </a:r>
            <a:r>
              <a:rPr dirty="0" sz="3200" spc="-325">
                <a:latin typeface="Arial Unicode MS"/>
                <a:cs typeface="Arial Unicode MS"/>
              </a:rPr>
              <a:t>위해 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성서를 </a:t>
            </a:r>
            <a:r>
              <a:rPr dirty="0" u="heavy" sz="3200" spc="-18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문법적으로, 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내용적으로 주석하는 </a:t>
            </a:r>
            <a:r>
              <a:rPr dirty="0" sz="3200" spc="-325">
                <a:latin typeface="Arial Unicode MS"/>
                <a:cs typeface="Arial Unicode MS"/>
              </a:rPr>
              <a:t> 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학문적인 연구</a:t>
            </a:r>
            <a:r>
              <a:rPr dirty="0" sz="3200" spc="-325">
                <a:latin typeface="Arial Unicode MS"/>
                <a:cs typeface="Arial Unicode MS"/>
              </a:rPr>
              <a:t>를</a:t>
            </a:r>
            <a:r>
              <a:rPr dirty="0" sz="3200" spc="35">
                <a:latin typeface="Arial Unicode MS"/>
                <a:cs typeface="Arial Unicode MS"/>
              </a:rPr>
              <a:t> </a:t>
            </a:r>
            <a:r>
              <a:rPr dirty="0" sz="3200" spc="-110">
                <a:latin typeface="Arial Unicode MS"/>
                <a:cs typeface="Arial Unicode MS"/>
              </a:rPr>
              <a:t>말한다.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672540"/>
            <a:ext cx="8548370" cy="197675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400"/>
              </a:lnSpc>
              <a:spcBef>
                <a:spcPts val="95"/>
              </a:spcBef>
            </a:pPr>
            <a:r>
              <a:rPr dirty="0" spc="-130"/>
              <a:t>(그래서 </a:t>
            </a:r>
            <a:r>
              <a:rPr dirty="0" spc="-325"/>
              <a:t>루터는 묵상하다는 말을 독일어로 번역할  </a:t>
            </a:r>
            <a:r>
              <a:rPr dirty="0" spc="110"/>
              <a:t>때, </a:t>
            </a:r>
            <a:r>
              <a:rPr dirty="0" spc="155"/>
              <a:t>1521년 </a:t>
            </a:r>
            <a:r>
              <a:rPr dirty="0" spc="-325"/>
              <a:t>시편 </a:t>
            </a:r>
            <a:r>
              <a:rPr dirty="0" spc="90"/>
              <a:t>119편 </a:t>
            </a:r>
            <a:r>
              <a:rPr dirty="0" spc="-325"/>
              <a:t>번역에서 </a:t>
            </a:r>
            <a:r>
              <a:rPr dirty="0" spc="-185"/>
              <a:t>“주석하  </a:t>
            </a:r>
            <a:r>
              <a:rPr dirty="0" spc="409"/>
              <a:t>다”(auslegen)로</a:t>
            </a:r>
            <a:r>
              <a:rPr dirty="0" spc="695"/>
              <a:t> </a:t>
            </a:r>
            <a:r>
              <a:rPr dirty="0" spc="-90"/>
              <a:t>번역하였다.)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52228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100"/>
              </a:lnSpc>
              <a:spcBef>
                <a:spcPts val="95"/>
              </a:spcBef>
            </a:pPr>
            <a:r>
              <a:rPr dirty="0" sz="3200" spc="459">
                <a:latin typeface="Arial Unicode MS"/>
                <a:cs typeface="Arial Unicode MS"/>
              </a:rPr>
              <a:t>2) </a:t>
            </a:r>
            <a:r>
              <a:rPr dirty="0" sz="3200" spc="-150">
                <a:latin typeface="Arial Unicode MS"/>
                <a:cs typeface="Arial Unicode MS"/>
              </a:rPr>
              <a:t>주석작업, </a:t>
            </a:r>
            <a:r>
              <a:rPr dirty="0" sz="3200" spc="-325">
                <a:latin typeface="Arial Unicode MS"/>
                <a:cs typeface="Arial Unicode MS"/>
              </a:rPr>
              <a:t>성서연구로서의 묵상 방법 </a:t>
            </a:r>
            <a:r>
              <a:rPr dirty="0" sz="3200" spc="-60">
                <a:latin typeface="Arial Unicode MS"/>
                <a:cs typeface="Arial Unicode MS"/>
              </a:rPr>
              <a:t>(성서  </a:t>
            </a:r>
            <a:r>
              <a:rPr dirty="0" sz="3200" spc="-325">
                <a:latin typeface="Arial Unicode MS"/>
                <a:cs typeface="Arial Unicode MS"/>
              </a:rPr>
              <a:t>원어의 중요성과</a:t>
            </a:r>
            <a:r>
              <a:rPr dirty="0" sz="3200" spc="30">
                <a:latin typeface="Arial Unicode MS"/>
                <a:cs typeface="Arial Unicode MS"/>
              </a:rPr>
              <a:t> </a:t>
            </a:r>
            <a:r>
              <a:rPr dirty="0" sz="3200" spc="-130">
                <a:latin typeface="Arial Unicode MS"/>
                <a:cs typeface="Arial Unicode MS"/>
              </a:rPr>
              <a:t>필요성)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ts val="5120"/>
              </a:lnSpc>
              <a:spcBef>
                <a:spcPts val="385"/>
              </a:spcBef>
            </a:pPr>
            <a:r>
              <a:rPr dirty="0" sz="3200" spc="-325">
                <a:latin typeface="Arial Unicode MS"/>
                <a:cs typeface="Arial Unicode MS"/>
              </a:rPr>
              <a:t>이것은 읽은 본문을 </a:t>
            </a:r>
            <a:r>
              <a:rPr dirty="0" sz="3200" spc="-320">
                <a:latin typeface="Arial Unicode MS"/>
                <a:cs typeface="Arial Unicode MS"/>
              </a:rPr>
              <a:t>한 번 </a:t>
            </a:r>
            <a:r>
              <a:rPr dirty="0" sz="3200" spc="-325">
                <a:latin typeface="Arial Unicode MS"/>
                <a:cs typeface="Arial Unicode MS"/>
              </a:rPr>
              <a:t>묵상하는 것으로 그치  </a:t>
            </a:r>
            <a:r>
              <a:rPr dirty="0" sz="3200" spc="-320">
                <a:latin typeface="Arial Unicode MS"/>
                <a:cs typeface="Arial Unicode MS"/>
              </a:rPr>
              <a:t>는 </a:t>
            </a:r>
            <a:r>
              <a:rPr dirty="0" sz="3200" spc="-325">
                <a:latin typeface="Arial Unicode MS"/>
                <a:cs typeface="Arial Unicode MS"/>
              </a:rPr>
              <a:t>것이</a:t>
            </a:r>
            <a:r>
              <a:rPr dirty="0" sz="3200" spc="20">
                <a:latin typeface="Arial Unicode MS"/>
                <a:cs typeface="Arial Unicode MS"/>
              </a:rPr>
              <a:t> </a:t>
            </a:r>
            <a:r>
              <a:rPr dirty="0" sz="3200" spc="-110">
                <a:latin typeface="Arial Unicode MS"/>
                <a:cs typeface="Arial Unicode MS"/>
              </a:rPr>
              <a:t>아니다.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890"/>
              </a:spcBef>
              <a:tabLst>
                <a:tab pos="1371600" algn="l"/>
                <a:tab pos="2366010" algn="l"/>
                <a:tab pos="3359785" algn="l"/>
                <a:tab pos="5084445" algn="l"/>
                <a:tab pos="6809740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본문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통</a:t>
            </a:r>
            <a:r>
              <a:rPr dirty="0" sz="3200" spc="-320">
                <a:latin typeface="Arial Unicode MS"/>
                <a:cs typeface="Arial Unicode MS"/>
              </a:rPr>
              <a:t>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성</a:t>
            </a:r>
            <a:r>
              <a:rPr dirty="0" sz="3200" spc="-320">
                <a:latin typeface="Arial Unicode MS"/>
                <a:cs typeface="Arial Unicode MS"/>
              </a:rPr>
              <a:t>령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하나님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말하고</a:t>
            </a:r>
            <a:r>
              <a:rPr dirty="0" sz="3200" spc="-320">
                <a:latin typeface="Arial Unicode MS"/>
                <a:cs typeface="Arial Unicode MS"/>
              </a:rPr>
              <a:t>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하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것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200"/>
              </a:lnSpc>
              <a:spcBef>
                <a:spcPts val="5"/>
              </a:spcBef>
            </a:pPr>
            <a:r>
              <a:rPr dirty="0" sz="3200" spc="-325">
                <a:latin typeface="Arial Unicode MS"/>
                <a:cs typeface="Arial Unicode MS"/>
              </a:rPr>
              <a:t>무엇인지 알기 위해 읽고 </a:t>
            </a:r>
            <a:r>
              <a:rPr dirty="0" sz="3200" spc="-320">
                <a:latin typeface="Arial Unicode MS"/>
                <a:cs typeface="Arial Unicode MS"/>
              </a:rPr>
              <a:t>또 </a:t>
            </a:r>
            <a:r>
              <a:rPr dirty="0" sz="3200" spc="-325">
                <a:latin typeface="Arial Unicode MS"/>
                <a:cs typeface="Arial Unicode MS"/>
              </a:rPr>
              <a:t>읽으며 진지하게 </a:t>
            </a:r>
            <a:r>
              <a:rPr dirty="0" sz="3200" spc="-320">
                <a:latin typeface="Arial Unicode MS"/>
                <a:cs typeface="Arial Unicode MS"/>
              </a:rPr>
              <a:t>숙  </a:t>
            </a:r>
            <a:r>
              <a:rPr dirty="0" sz="3200" spc="-325">
                <a:latin typeface="Arial Unicode MS"/>
                <a:cs typeface="Arial Unicode MS"/>
              </a:rPr>
              <a:t>고하는 </a:t>
            </a:r>
            <a:r>
              <a:rPr dirty="0" sz="3200" spc="-110">
                <a:latin typeface="Arial Unicode MS"/>
                <a:cs typeface="Arial Unicode MS"/>
              </a:rPr>
              <a:t>것으로, </a:t>
            </a:r>
            <a:r>
              <a:rPr dirty="0" sz="3200" spc="110">
                <a:latin typeface="Arial Unicode MS"/>
                <a:cs typeface="Arial Unicode MS"/>
              </a:rPr>
              <a:t>한, </a:t>
            </a:r>
            <a:r>
              <a:rPr dirty="0" sz="3200" spc="-320">
                <a:latin typeface="Arial Unicode MS"/>
                <a:cs typeface="Arial Unicode MS"/>
              </a:rPr>
              <a:t>두 </a:t>
            </a:r>
            <a:r>
              <a:rPr dirty="0" sz="3200" spc="-325">
                <a:latin typeface="Arial Unicode MS"/>
                <a:cs typeface="Arial Unicode MS"/>
              </a:rPr>
              <a:t>번에 끝나는 것이 아니라  계속적으로 되풀이하는 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학문적인</a:t>
            </a:r>
            <a:r>
              <a:rPr dirty="0" u="heavy" sz="3200" spc="-9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 </a:t>
            </a:r>
            <a:r>
              <a:rPr dirty="0" u="heavy" sz="3200" spc="-15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작업</a:t>
            </a:r>
            <a:r>
              <a:rPr dirty="0" sz="3200" spc="-150">
                <a:latin typeface="Arial Unicode MS"/>
                <a:cs typeface="Arial Unicode MS"/>
              </a:rPr>
              <a:t>이다.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43469"/>
            <a:ext cx="8549005" cy="53276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400"/>
              </a:lnSpc>
              <a:spcBef>
                <a:spcPts val="95"/>
              </a:spcBef>
            </a:pPr>
            <a:r>
              <a:rPr dirty="0" sz="2900" spc="-295">
                <a:latin typeface="Arial Unicode MS"/>
                <a:cs typeface="Arial Unicode MS"/>
              </a:rPr>
              <a:t>그런데 루터는 영적인 의미보다는 </a:t>
            </a:r>
            <a:r>
              <a:rPr dirty="0" u="heavy" sz="2900" spc="-29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문법적인 정확한 </a:t>
            </a:r>
            <a:r>
              <a:rPr dirty="0" u="heavy" sz="2900" spc="-29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의 </a:t>
            </a:r>
            <a:r>
              <a:rPr dirty="0" sz="2900" spc="-290">
                <a:latin typeface="Arial Unicode MS"/>
                <a:cs typeface="Arial Unicode MS"/>
              </a:rPr>
              <a:t> </a:t>
            </a:r>
            <a:r>
              <a:rPr dirty="0" u="heavy" sz="2900" spc="-29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미</a:t>
            </a:r>
            <a:r>
              <a:rPr dirty="0" sz="2900" spc="-290">
                <a:latin typeface="Arial Unicode MS"/>
                <a:cs typeface="Arial Unicode MS"/>
              </a:rPr>
              <a:t>를 </a:t>
            </a:r>
            <a:r>
              <a:rPr dirty="0" sz="2900" spc="-295">
                <a:latin typeface="Arial Unicode MS"/>
                <a:cs typeface="Arial Unicode MS"/>
              </a:rPr>
              <a:t>파악하는 </a:t>
            </a:r>
            <a:r>
              <a:rPr dirty="0" sz="2900" spc="-290">
                <a:latin typeface="Arial Unicode MS"/>
                <a:cs typeface="Arial Unicode MS"/>
              </a:rPr>
              <a:t>것을</a:t>
            </a:r>
            <a:r>
              <a:rPr dirty="0" sz="2900" spc="-100">
                <a:latin typeface="Arial Unicode MS"/>
                <a:cs typeface="Arial Unicode MS"/>
              </a:rPr>
              <a:t> </a:t>
            </a:r>
            <a:r>
              <a:rPr dirty="0" sz="2900" spc="-30">
                <a:latin typeface="Arial Unicode MS"/>
                <a:cs typeface="Arial Unicode MS"/>
              </a:rPr>
              <a:t>중시.</a:t>
            </a:r>
            <a:endParaRPr sz="29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200"/>
              </a:lnSpc>
              <a:spcBef>
                <a:spcPts val="10"/>
              </a:spcBef>
            </a:pPr>
            <a:r>
              <a:rPr dirty="0" sz="2900" spc="-295">
                <a:latin typeface="Arial Unicode MS"/>
                <a:cs typeface="Arial Unicode MS"/>
              </a:rPr>
              <a:t>루터는 </a:t>
            </a:r>
            <a:r>
              <a:rPr dirty="0" sz="2900" spc="235">
                <a:latin typeface="Arial Unicode MS"/>
                <a:cs typeface="Arial Unicode MS"/>
              </a:rPr>
              <a:t>1545년 </a:t>
            </a:r>
            <a:r>
              <a:rPr dirty="0" sz="2900" spc="-295">
                <a:latin typeface="Arial Unicode MS"/>
                <a:cs typeface="Arial Unicode MS"/>
              </a:rPr>
              <a:t>루터 라틴어 </a:t>
            </a:r>
            <a:r>
              <a:rPr dirty="0" sz="2900" spc="-290">
                <a:latin typeface="Arial Unicode MS"/>
                <a:cs typeface="Arial Unicode MS"/>
              </a:rPr>
              <a:t>전집 </a:t>
            </a:r>
            <a:r>
              <a:rPr dirty="0" sz="2900" spc="-114">
                <a:latin typeface="Arial Unicode MS"/>
                <a:cs typeface="Arial Unicode MS"/>
              </a:rPr>
              <a:t>1권 </a:t>
            </a:r>
            <a:r>
              <a:rPr dirty="0" sz="2900" spc="-135">
                <a:latin typeface="Arial Unicode MS"/>
                <a:cs typeface="Arial Unicode MS"/>
              </a:rPr>
              <a:t>서문에서, </a:t>
            </a:r>
            <a:r>
              <a:rPr dirty="0" sz="2900" spc="-290">
                <a:latin typeface="Arial Unicode MS"/>
                <a:cs typeface="Arial Unicode MS"/>
              </a:rPr>
              <a:t>이  러한 </a:t>
            </a:r>
            <a:r>
              <a:rPr dirty="0" sz="2900" spc="-295">
                <a:latin typeface="Arial Unicode MS"/>
                <a:cs typeface="Arial Unicode MS"/>
              </a:rPr>
              <a:t>성서연구방법을 </a:t>
            </a:r>
            <a:r>
              <a:rPr dirty="0" sz="2900" spc="-290">
                <a:latin typeface="Arial Unicode MS"/>
                <a:cs typeface="Arial Unicode MS"/>
              </a:rPr>
              <a:t>통하여 </a:t>
            </a:r>
            <a:r>
              <a:rPr dirty="0" sz="2900" spc="-295">
                <a:latin typeface="Arial Unicode MS"/>
                <a:cs typeface="Arial Unicode MS"/>
              </a:rPr>
              <a:t>종교개혁적인 </a:t>
            </a:r>
            <a:r>
              <a:rPr dirty="0" sz="2900" spc="-90">
                <a:latin typeface="Arial Unicode MS"/>
                <a:cs typeface="Arial Unicode MS"/>
              </a:rPr>
              <a:t>사상(“하나  </a:t>
            </a:r>
            <a:r>
              <a:rPr dirty="0" sz="2900" spc="-290">
                <a:latin typeface="Arial Unicode MS"/>
                <a:cs typeface="Arial Unicode MS"/>
              </a:rPr>
              <a:t>님의 </a:t>
            </a:r>
            <a:r>
              <a:rPr dirty="0" sz="2900" spc="15">
                <a:latin typeface="Arial Unicode MS"/>
                <a:cs typeface="Arial Unicode MS"/>
              </a:rPr>
              <a:t>의”)을 </a:t>
            </a:r>
            <a:r>
              <a:rPr dirty="0" sz="2900" spc="-295">
                <a:latin typeface="Arial Unicode MS"/>
                <a:cs typeface="Arial Unicode MS"/>
              </a:rPr>
              <a:t>발견하게 되었다고</a:t>
            </a:r>
            <a:r>
              <a:rPr dirty="0" sz="2900" spc="-290">
                <a:latin typeface="Arial Unicode MS"/>
                <a:cs typeface="Arial Unicode MS"/>
              </a:rPr>
              <a:t> </a:t>
            </a:r>
            <a:r>
              <a:rPr dirty="0" sz="2900" spc="-140">
                <a:latin typeface="Arial Unicode MS"/>
                <a:cs typeface="Arial Unicode MS"/>
              </a:rPr>
              <a:t>증언했다.</a:t>
            </a:r>
            <a:endParaRPr sz="2900">
              <a:latin typeface="Arial Unicode MS"/>
              <a:cs typeface="Arial Unicode MS"/>
            </a:endParaRPr>
          </a:p>
          <a:p>
            <a:pPr algn="just" marL="12700" marR="6350">
              <a:lnSpc>
                <a:spcPct val="133000"/>
              </a:lnSpc>
              <a:spcBef>
                <a:spcPts val="10"/>
              </a:spcBef>
              <a:buChar char="-"/>
              <a:tabLst>
                <a:tab pos="478790" algn="l"/>
              </a:tabLst>
            </a:pPr>
            <a:r>
              <a:rPr dirty="0" sz="2900" spc="-30">
                <a:latin typeface="Arial Unicode MS"/>
                <a:cs typeface="Arial Unicode MS"/>
              </a:rPr>
              <a:t>과거: </a:t>
            </a:r>
            <a:r>
              <a:rPr dirty="0" sz="2900" spc="-295">
                <a:latin typeface="Arial Unicode MS"/>
                <a:cs typeface="Arial Unicode MS"/>
              </a:rPr>
              <a:t>능동적인 하나님의 </a:t>
            </a:r>
            <a:r>
              <a:rPr dirty="0" sz="2900" spc="105">
                <a:latin typeface="Arial Unicode MS"/>
                <a:cs typeface="Arial Unicode MS"/>
              </a:rPr>
              <a:t>의, </a:t>
            </a:r>
            <a:r>
              <a:rPr dirty="0" sz="2900" spc="-165">
                <a:latin typeface="Arial Unicode MS"/>
                <a:cs typeface="Arial Unicode MS"/>
              </a:rPr>
              <a:t>심판하시는, </a:t>
            </a:r>
            <a:r>
              <a:rPr dirty="0" sz="2900" spc="-295">
                <a:latin typeface="Arial Unicode MS"/>
                <a:cs typeface="Arial Unicode MS"/>
              </a:rPr>
              <a:t>벌하시는  하나님의 공의로우신</a:t>
            </a:r>
            <a:r>
              <a:rPr dirty="0" sz="2900" spc="15">
                <a:latin typeface="Arial Unicode MS"/>
                <a:cs typeface="Arial Unicode MS"/>
              </a:rPr>
              <a:t> </a:t>
            </a:r>
            <a:r>
              <a:rPr dirty="0" sz="2900" spc="-290">
                <a:latin typeface="Arial Unicode MS"/>
                <a:cs typeface="Arial Unicode MS"/>
              </a:rPr>
              <a:t>의</a:t>
            </a:r>
            <a:endParaRPr sz="29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400"/>
              </a:lnSpc>
              <a:buChar char="-"/>
              <a:tabLst>
                <a:tab pos="523240" algn="l"/>
              </a:tabLst>
            </a:pPr>
            <a:r>
              <a:rPr dirty="0" sz="2900" spc="-30">
                <a:latin typeface="Arial Unicode MS"/>
                <a:cs typeface="Arial Unicode MS"/>
              </a:rPr>
              <a:t>이후: </a:t>
            </a:r>
            <a:r>
              <a:rPr dirty="0" sz="2900" spc="-295">
                <a:latin typeface="Arial Unicode MS"/>
                <a:cs typeface="Arial Unicode MS"/>
              </a:rPr>
              <a:t>수동적인 하나님의 </a:t>
            </a:r>
            <a:r>
              <a:rPr dirty="0" sz="2900" spc="100">
                <a:latin typeface="Arial Unicode MS"/>
                <a:cs typeface="Arial Unicode MS"/>
              </a:rPr>
              <a:t>의. </a:t>
            </a:r>
            <a:r>
              <a:rPr dirty="0" sz="2900" spc="-295">
                <a:latin typeface="Arial Unicode MS"/>
                <a:cs typeface="Arial Unicode MS"/>
              </a:rPr>
              <a:t>죄인을 </a:t>
            </a:r>
            <a:r>
              <a:rPr dirty="0" sz="2900" spc="-290">
                <a:latin typeface="Arial Unicode MS"/>
                <a:cs typeface="Arial Unicode MS"/>
              </a:rPr>
              <a:t>믿음의 선물  을 통해 의롭게 </a:t>
            </a:r>
            <a:r>
              <a:rPr dirty="0" sz="2900" spc="-295">
                <a:latin typeface="Arial Unicode MS"/>
                <a:cs typeface="Arial Unicode MS"/>
              </a:rPr>
              <a:t>하시는 하나님의</a:t>
            </a:r>
            <a:r>
              <a:rPr dirty="0" sz="2900" spc="195">
                <a:latin typeface="Arial Unicode MS"/>
                <a:cs typeface="Arial Unicode MS"/>
              </a:rPr>
              <a:t> </a:t>
            </a:r>
            <a:r>
              <a:rPr dirty="0" sz="2900" spc="-30">
                <a:latin typeface="Arial Unicode MS"/>
                <a:cs typeface="Arial Unicode MS"/>
              </a:rPr>
              <a:t>은혜.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85696" y="2324379"/>
            <a:ext cx="7817484" cy="0"/>
          </a:xfrm>
          <a:custGeom>
            <a:avLst/>
            <a:gdLst/>
            <a:ahLst/>
            <a:cxnLst/>
            <a:rect l="l" t="t" r="r" b="b"/>
            <a:pathLst>
              <a:path w="7817484" h="0">
                <a:moveTo>
                  <a:pt x="0" y="0"/>
                </a:moveTo>
                <a:lnTo>
                  <a:pt x="7817192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066636" y="1025191"/>
            <a:ext cx="8548370" cy="457390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906144" algn="l"/>
              </a:tabLst>
            </a:pPr>
            <a:r>
              <a:rPr dirty="0" sz="3200" spc="505">
                <a:latin typeface="Arial Unicode MS"/>
                <a:cs typeface="Arial Unicode MS"/>
              </a:rPr>
              <a:t>IV.	</a:t>
            </a:r>
            <a:r>
              <a:rPr dirty="0" sz="3200" spc="565">
                <a:latin typeface="Arial Unicode MS"/>
                <a:cs typeface="Arial Unicode MS"/>
              </a:rPr>
              <a:t>Tentatio.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tabLst>
                <a:tab pos="718820" algn="l"/>
                <a:tab pos="1676400" algn="l"/>
                <a:tab pos="1726564" algn="l"/>
                <a:tab pos="2312670" algn="l"/>
                <a:tab pos="2611120" algn="l"/>
                <a:tab pos="4274820" algn="l"/>
                <a:tab pos="4415155" algn="l"/>
                <a:tab pos="5422900" algn="l"/>
                <a:tab pos="5938520" algn="l"/>
                <a:tab pos="6430645" algn="l"/>
                <a:tab pos="7803515" algn="l"/>
                <a:tab pos="7969884" algn="l"/>
              </a:tabLst>
            </a:pP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470">
                <a:latin typeface="Arial Unicode MS"/>
                <a:cs typeface="Arial Unicode MS"/>
              </a:rPr>
              <a:t>)</a:t>
            </a:r>
            <a:r>
              <a:rPr dirty="0" sz="3200" spc="47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시</a:t>
            </a:r>
            <a:r>
              <a:rPr dirty="0" sz="3200" spc="-320">
                <a:latin typeface="Arial Unicode MS"/>
                <a:cs typeface="Arial Unicode MS"/>
              </a:rPr>
              <a:t>련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560">
                <a:latin typeface="Arial Unicode MS"/>
                <a:cs typeface="Arial Unicode MS"/>
              </a:rPr>
              <a:t>=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성서연구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통</a:t>
            </a:r>
            <a:r>
              <a:rPr dirty="0" sz="3200" spc="-320">
                <a:latin typeface="Arial Unicode MS"/>
                <a:cs typeface="Arial Unicode MS"/>
              </a:rPr>
              <a:t>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알</a:t>
            </a:r>
            <a:r>
              <a:rPr dirty="0" sz="3200" spc="-320">
                <a:latin typeface="Arial Unicode MS"/>
                <a:cs typeface="Arial Unicode MS"/>
              </a:rPr>
              <a:t>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이해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것</a:t>
            </a:r>
            <a:r>
              <a:rPr dirty="0" sz="3200" spc="-170">
                <a:latin typeface="Arial Unicode MS"/>
                <a:cs typeface="Arial Unicode MS"/>
              </a:rPr>
              <a:t>을  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실존적인	삶의	자리에서	경험하고	현장화하는		</a:t>
            </a:r>
            <a:r>
              <a:rPr dirty="0" u="heavy" sz="3200" spc="11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것.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10"/>
              </a:lnSpc>
              <a:spcBef>
                <a:spcPts val="10"/>
              </a:spcBef>
              <a:tabLst>
                <a:tab pos="1341120" algn="l"/>
                <a:tab pos="1388745" algn="l"/>
                <a:tab pos="2305050" algn="l"/>
                <a:tab pos="3311525" algn="l"/>
                <a:tab pos="3634104" algn="l"/>
                <a:tab pos="4963160" algn="l"/>
                <a:tab pos="5052695" algn="l"/>
                <a:tab pos="6063615" algn="l"/>
                <a:tab pos="6292215" algn="l"/>
                <a:tab pos="7255509" algn="l"/>
                <a:tab pos="743839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경험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어</a:t>
            </a:r>
            <a:r>
              <a:rPr dirty="0" sz="3200" spc="-320">
                <a:latin typeface="Arial Unicode MS"/>
                <a:cs typeface="Arial Unicode MS"/>
              </a:rPr>
              <a:t>떤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내적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경험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말하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것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아니라</a:t>
            </a:r>
            <a:r>
              <a:rPr dirty="0" sz="3200" spc="550">
                <a:latin typeface="Arial Unicode MS"/>
                <a:cs typeface="Arial Unicode MS"/>
              </a:rPr>
              <a:t>,  </a:t>
            </a:r>
            <a:r>
              <a:rPr dirty="0" sz="3200" spc="-325">
                <a:latin typeface="Arial Unicode MS"/>
                <a:cs typeface="Arial Unicode MS"/>
              </a:rPr>
              <a:t>자신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구체적인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실제적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삶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자리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의미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5"/>
              </a:spcBef>
              <a:tabLst>
                <a:tab pos="854075" algn="l"/>
                <a:tab pos="2244090" algn="l"/>
                <a:tab pos="3634104" algn="l"/>
                <a:tab pos="5389245" algn="l"/>
                <a:tab pos="6413500" algn="l"/>
                <a:tab pos="743839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가정</a:t>
            </a:r>
            <a:r>
              <a:rPr dirty="0" sz="3200" spc="-320">
                <a:latin typeface="Arial Unicode MS"/>
                <a:cs typeface="Arial Unicode MS"/>
              </a:rPr>
              <a:t>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사회</a:t>
            </a:r>
            <a:r>
              <a:rPr dirty="0" sz="3200" spc="-320">
                <a:latin typeface="Arial Unicode MS"/>
                <a:cs typeface="Arial Unicode MS"/>
              </a:rPr>
              <a:t>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학교에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겪</a:t>
            </a:r>
            <a:r>
              <a:rPr dirty="0" sz="3200" spc="-320">
                <a:latin typeface="Arial Unicode MS"/>
                <a:cs typeface="Arial Unicode MS"/>
              </a:rPr>
              <a:t>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되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경험</a:t>
            </a:r>
            <a:r>
              <a:rPr dirty="0" sz="3200" spc="-170">
                <a:latin typeface="Arial Unicode MS"/>
                <a:cs typeface="Arial Unicode MS"/>
              </a:rPr>
              <a:t>이  </a:t>
            </a:r>
            <a:r>
              <a:rPr dirty="0" sz="3200" spc="110">
                <a:latin typeface="Arial Unicode MS"/>
                <a:cs typeface="Arial Unicode MS"/>
              </a:rPr>
              <a:t>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186038"/>
            <a:ext cx="253492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2494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루터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자신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90570" y="1186038"/>
            <a:ext cx="253492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9070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구체적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삶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16026" y="1186038"/>
            <a:ext cx="289877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8879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자리에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만나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1672540"/>
            <a:ext cx="8548370" cy="32759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33300"/>
              </a:lnSpc>
              <a:spcBef>
                <a:spcPts val="100"/>
              </a:spcBef>
            </a:pPr>
            <a:r>
              <a:rPr dirty="0" sz="3200" spc="-185">
                <a:latin typeface="Arial Unicode MS"/>
                <a:cs typeface="Arial Unicode MS"/>
              </a:rPr>
              <a:t>“포악한 </a:t>
            </a:r>
            <a:r>
              <a:rPr dirty="0" sz="3200" spc="-325">
                <a:latin typeface="Arial Unicode MS"/>
                <a:cs typeface="Arial Unicode MS"/>
              </a:rPr>
              <a:t>제후들과 </a:t>
            </a:r>
            <a:r>
              <a:rPr dirty="0" sz="3200" spc="-229">
                <a:latin typeface="Arial Unicode MS"/>
                <a:cs typeface="Arial Unicode MS"/>
              </a:rPr>
              <a:t>전제군주들” “열광주의적 </a:t>
            </a:r>
            <a:r>
              <a:rPr dirty="0" sz="3200" spc="-325">
                <a:latin typeface="Arial Unicode MS"/>
                <a:cs typeface="Arial Unicode MS"/>
              </a:rPr>
              <a:t>신비  </a:t>
            </a:r>
            <a:r>
              <a:rPr dirty="0" sz="3200" spc="-135">
                <a:latin typeface="Arial Unicode MS"/>
                <a:cs typeface="Arial Unicode MS"/>
              </a:rPr>
              <a:t>가들” </a:t>
            </a:r>
            <a:r>
              <a:rPr dirty="0" sz="3200" spc="-180">
                <a:latin typeface="Arial Unicode MS"/>
                <a:cs typeface="Arial Unicode MS"/>
              </a:rPr>
              <a:t>“가톨릭 </a:t>
            </a:r>
            <a:r>
              <a:rPr dirty="0" sz="3200" spc="-235">
                <a:latin typeface="Arial Unicode MS"/>
                <a:cs typeface="Arial Unicode MS"/>
              </a:rPr>
              <a:t>신학자들”의 </a:t>
            </a:r>
            <a:r>
              <a:rPr dirty="0" sz="3200" spc="-325">
                <a:latin typeface="Arial Unicode MS"/>
                <a:cs typeface="Arial Unicode MS"/>
              </a:rPr>
              <a:t>핍박과 도전과 비판이  그로 하여금 더욱 </a:t>
            </a:r>
            <a:r>
              <a:rPr dirty="0" sz="3200" spc="-320">
                <a:latin typeface="Arial Unicode MS"/>
                <a:cs typeface="Arial Unicode MS"/>
              </a:rPr>
              <a:t>더 </a:t>
            </a:r>
            <a:r>
              <a:rPr dirty="0" sz="3200" spc="-325">
                <a:latin typeface="Arial Unicode MS"/>
                <a:cs typeface="Arial Unicode MS"/>
              </a:rPr>
              <a:t>하나님의 말씀을 연구하게  하였으며 이를 통해 자신이 훌륭한 신학자가 </a:t>
            </a:r>
            <a:r>
              <a:rPr dirty="0" sz="3200" spc="-320">
                <a:latin typeface="Arial Unicode MS"/>
                <a:cs typeface="Arial Unicode MS"/>
              </a:rPr>
              <a:t>되  </a:t>
            </a:r>
            <a:r>
              <a:rPr dirty="0" sz="3200" spc="-325">
                <a:latin typeface="Arial Unicode MS"/>
                <a:cs typeface="Arial Unicode MS"/>
              </a:rPr>
              <a:t>었다고</a:t>
            </a:r>
            <a:r>
              <a:rPr dirty="0" sz="3200" spc="130">
                <a:latin typeface="Arial Unicode MS"/>
                <a:cs typeface="Arial Unicode MS"/>
              </a:rPr>
              <a:t> </a:t>
            </a:r>
            <a:r>
              <a:rPr dirty="0" sz="3200" spc="-150">
                <a:latin typeface="Arial Unicode MS"/>
                <a:cs typeface="Arial Unicode MS"/>
              </a:rPr>
              <a:t>고백한다.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94055" algn="l"/>
                <a:tab pos="1628775" algn="l"/>
              </a:tabLst>
            </a:pPr>
            <a:r>
              <a:rPr dirty="0" spc="455"/>
              <a:t>2</a:t>
            </a:r>
            <a:r>
              <a:rPr dirty="0" spc="470"/>
              <a:t>)</a:t>
            </a:r>
            <a:r>
              <a:rPr dirty="0"/>
              <a:t>	</a:t>
            </a:r>
            <a:r>
              <a:rPr dirty="0" spc="-325"/>
              <a:t>경</a:t>
            </a:r>
            <a:r>
              <a:rPr dirty="0" spc="-320"/>
              <a:t>험</a:t>
            </a:r>
            <a:r>
              <a:rPr dirty="0"/>
              <a:t>	</a:t>
            </a:r>
            <a:r>
              <a:rPr dirty="0" spc="-325"/>
              <a:t>강</a:t>
            </a:r>
            <a:r>
              <a:rPr dirty="0" spc="-320"/>
              <a:t>조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1672540"/>
            <a:ext cx="6272530" cy="13265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400"/>
              </a:lnSpc>
              <a:spcBef>
                <a:spcPts val="95"/>
              </a:spcBef>
              <a:tabLst>
                <a:tab pos="1391285" algn="l"/>
                <a:tab pos="2770505" algn="l"/>
                <a:tab pos="3302000" algn="l"/>
                <a:tab pos="4513580" algn="l"/>
                <a:tab pos="5046980" algn="l"/>
                <a:tab pos="55276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루터는	</a:t>
            </a:r>
            <a:r>
              <a:rPr dirty="0" sz="3200" spc="-215">
                <a:latin typeface="Arial Unicode MS"/>
                <a:cs typeface="Arial Unicode MS"/>
              </a:rPr>
              <a:t>“신학자는	</a:t>
            </a:r>
            <a:r>
              <a:rPr dirty="0" sz="3200" spc="-325">
                <a:latin typeface="Arial Unicode MS"/>
                <a:cs typeface="Arial Unicode MS"/>
              </a:rPr>
              <a:t>실천적인	경험을  </a:t>
            </a:r>
            <a:r>
              <a:rPr dirty="0" sz="3200" spc="-325">
                <a:latin typeface="Arial Unicode MS"/>
                <a:cs typeface="Arial Unicode MS"/>
              </a:rPr>
              <a:t>것이</a:t>
            </a:r>
            <a:r>
              <a:rPr dirty="0" sz="3200" spc="-320">
                <a:latin typeface="Arial Unicode MS"/>
                <a:cs typeface="Arial Unicode MS"/>
              </a:rPr>
              <a:t>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독서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통해서</a:t>
            </a:r>
            <a:r>
              <a:rPr dirty="0" sz="3200" spc="-320">
                <a:latin typeface="Arial Unicode MS"/>
                <a:cs typeface="Arial Unicode MS"/>
              </a:rPr>
              <a:t>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되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것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478717" y="1672540"/>
            <a:ext cx="2136140" cy="13265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9539" marR="5080" indent="-117475">
              <a:lnSpc>
                <a:spcPct val="133400"/>
              </a:lnSpc>
              <a:spcBef>
                <a:spcPts val="95"/>
              </a:spcBef>
              <a:tabLst>
                <a:tab pos="139128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통해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되</a:t>
            </a:r>
            <a:r>
              <a:rPr dirty="0" sz="3200" spc="-170">
                <a:latin typeface="Arial Unicode MS"/>
                <a:cs typeface="Arial Unicode MS"/>
              </a:rPr>
              <a:t>는  </a:t>
            </a:r>
            <a:r>
              <a:rPr dirty="0" sz="3200" spc="-325">
                <a:latin typeface="Arial Unicode MS"/>
                <a:cs typeface="Arial Unicode MS"/>
              </a:rPr>
              <a:t>아니다</a:t>
            </a:r>
            <a:r>
              <a:rPr dirty="0" sz="3200" spc="235">
                <a:latin typeface="Arial Unicode MS"/>
                <a:cs typeface="Arial Unicode MS"/>
              </a:rPr>
              <a:t>”</a:t>
            </a:r>
            <a:r>
              <a:rPr dirty="0" sz="3200" spc="-325">
                <a:latin typeface="Arial Unicode MS"/>
                <a:cs typeface="Arial Unicode MS"/>
              </a:rPr>
              <a:t>라</a:t>
            </a:r>
            <a:r>
              <a:rPr dirty="0" sz="3200" spc="-320">
                <a:latin typeface="Arial Unicode MS"/>
                <a:cs typeface="Arial Unicode MS"/>
              </a:rPr>
              <a:t>고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2974854"/>
            <a:ext cx="8548370" cy="31661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945515" algn="l"/>
                <a:tab pos="1863725" algn="l"/>
                <a:tab pos="3164840" algn="l"/>
                <a:tab pos="3341370" algn="l"/>
                <a:tab pos="4468495" algn="l"/>
                <a:tab pos="6136640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말했으며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시련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신학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역동성</a:t>
            </a:r>
            <a:r>
              <a:rPr dirty="0" sz="3200" spc="-320">
                <a:latin typeface="Arial Unicode MS"/>
                <a:cs typeface="Arial Unicode MS"/>
              </a:rPr>
              <a:t>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생동성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측</a:t>
            </a:r>
            <a:r>
              <a:rPr dirty="0" sz="3200" spc="-170">
                <a:latin typeface="Arial Unicode MS"/>
                <a:cs typeface="Arial Unicode MS"/>
              </a:rPr>
              <a:t>정  </a:t>
            </a:r>
            <a:r>
              <a:rPr dirty="0" sz="3200" spc="-325">
                <a:latin typeface="Arial Unicode MS"/>
                <a:cs typeface="Arial Unicode MS"/>
              </a:rPr>
              <a:t>하는	시금석이라고		</a:t>
            </a:r>
            <a:r>
              <a:rPr dirty="0" sz="3200" spc="-110">
                <a:latin typeface="Arial Unicode MS"/>
                <a:cs typeface="Arial Unicode MS"/>
              </a:rPr>
              <a:t>말했다.</a:t>
            </a:r>
            <a:endParaRPr sz="32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4250">
              <a:latin typeface="Times New Roman"/>
              <a:cs typeface="Times New Roman"/>
            </a:endParaRPr>
          </a:p>
          <a:p>
            <a:pPr marL="12700" marR="5715">
              <a:lnSpc>
                <a:spcPct val="133300"/>
              </a:lnSpc>
              <a:tabLst>
                <a:tab pos="1272540" algn="l"/>
                <a:tab pos="1746250" algn="l"/>
                <a:tab pos="3323590" algn="l"/>
                <a:tab pos="5883910" algn="l"/>
              </a:tabLst>
            </a:pPr>
            <a:r>
              <a:rPr dirty="0" sz="3000" spc="229">
                <a:latin typeface="Arial Unicode MS"/>
                <a:cs typeface="Arial Unicode MS"/>
              </a:rPr>
              <a:t>“</a:t>
            </a:r>
            <a:r>
              <a:rPr dirty="0" sz="3000" spc="-305">
                <a:latin typeface="Arial Unicode MS"/>
                <a:cs typeface="Arial Unicode MS"/>
              </a:rPr>
              <a:t>경험만이</a:t>
            </a:r>
            <a:r>
              <a:rPr dirty="0" sz="3000">
                <a:latin typeface="Arial Unicode MS"/>
                <a:cs typeface="Arial Unicode MS"/>
              </a:rPr>
              <a:t>	</a:t>
            </a:r>
            <a:r>
              <a:rPr dirty="0" sz="3000" spc="-305">
                <a:latin typeface="Arial Unicode MS"/>
                <a:cs typeface="Arial Unicode MS"/>
              </a:rPr>
              <a:t>신학자를</a:t>
            </a:r>
            <a:r>
              <a:rPr dirty="0" sz="3000">
                <a:latin typeface="Arial Unicode MS"/>
                <a:cs typeface="Arial Unicode MS"/>
              </a:rPr>
              <a:t>	</a:t>
            </a:r>
            <a:r>
              <a:rPr dirty="0" sz="3000" spc="-305">
                <a:latin typeface="Arial Unicode MS"/>
                <a:cs typeface="Arial Unicode MS"/>
              </a:rPr>
              <a:t>만든다</a:t>
            </a:r>
            <a:r>
              <a:rPr dirty="0" sz="3000" spc="229">
                <a:latin typeface="Arial Unicode MS"/>
                <a:cs typeface="Arial Unicode MS"/>
              </a:rPr>
              <a:t>”</a:t>
            </a:r>
            <a:r>
              <a:rPr dirty="0" sz="3000" spc="480">
                <a:latin typeface="Arial Unicode MS"/>
                <a:cs typeface="Arial Unicode MS"/>
              </a:rPr>
              <a:t>(s</a:t>
            </a:r>
            <a:r>
              <a:rPr dirty="0" sz="3000" spc="509">
                <a:latin typeface="Arial Unicode MS"/>
                <a:cs typeface="Arial Unicode MS"/>
              </a:rPr>
              <a:t>o</a:t>
            </a:r>
            <a:r>
              <a:rPr dirty="0" sz="3000" spc="605">
                <a:latin typeface="Arial Unicode MS"/>
                <a:cs typeface="Arial Unicode MS"/>
              </a:rPr>
              <a:t>la</a:t>
            </a:r>
            <a:r>
              <a:rPr dirty="0" sz="3000">
                <a:latin typeface="Arial Unicode MS"/>
                <a:cs typeface="Arial Unicode MS"/>
              </a:rPr>
              <a:t>	</a:t>
            </a:r>
            <a:r>
              <a:rPr dirty="0" sz="3000" spc="509">
                <a:latin typeface="Arial Unicode MS"/>
                <a:cs typeface="Arial Unicode MS"/>
              </a:rPr>
              <a:t>e</a:t>
            </a:r>
            <a:r>
              <a:rPr dirty="0" sz="3000" spc="520">
                <a:latin typeface="Arial Unicode MS"/>
                <a:cs typeface="Arial Unicode MS"/>
              </a:rPr>
              <a:t>x</a:t>
            </a:r>
            <a:r>
              <a:rPr dirty="0" sz="3000" spc="655">
                <a:latin typeface="Arial Unicode MS"/>
                <a:cs typeface="Arial Unicode MS"/>
              </a:rPr>
              <a:t>p</a:t>
            </a:r>
            <a:r>
              <a:rPr dirty="0" sz="3000" spc="509">
                <a:latin typeface="Arial Unicode MS"/>
                <a:cs typeface="Arial Unicode MS"/>
              </a:rPr>
              <a:t>e</a:t>
            </a:r>
            <a:r>
              <a:rPr dirty="0" sz="3000" spc="580">
                <a:latin typeface="Arial Unicode MS"/>
                <a:cs typeface="Arial Unicode MS"/>
              </a:rPr>
              <a:t>r</a:t>
            </a:r>
            <a:r>
              <a:rPr dirty="0" sz="3000" spc="305">
                <a:latin typeface="Arial Unicode MS"/>
                <a:cs typeface="Arial Unicode MS"/>
              </a:rPr>
              <a:t>i</a:t>
            </a:r>
            <a:r>
              <a:rPr dirty="0" sz="3000" spc="770">
                <a:latin typeface="Arial Unicode MS"/>
                <a:cs typeface="Arial Unicode MS"/>
              </a:rPr>
              <a:t>e</a:t>
            </a:r>
            <a:r>
              <a:rPr dirty="0" sz="3000" spc="570">
                <a:latin typeface="Arial Unicode MS"/>
                <a:cs typeface="Arial Unicode MS"/>
              </a:rPr>
              <a:t>n</a:t>
            </a:r>
            <a:r>
              <a:rPr dirty="0" sz="3000" spc="515">
                <a:latin typeface="Arial Unicode MS"/>
                <a:cs typeface="Arial Unicode MS"/>
              </a:rPr>
              <a:t>t</a:t>
            </a:r>
            <a:r>
              <a:rPr dirty="0" sz="3000" spc="520">
                <a:latin typeface="Arial Unicode MS"/>
                <a:cs typeface="Arial Unicode MS"/>
              </a:rPr>
              <a:t>ia  </a:t>
            </a:r>
            <a:r>
              <a:rPr dirty="0" sz="3000" spc="580">
                <a:latin typeface="Arial Unicode MS"/>
                <a:cs typeface="Arial Unicode MS"/>
              </a:rPr>
              <a:t>facit	</a:t>
            </a:r>
            <a:r>
              <a:rPr dirty="0" sz="3000" spc="525">
                <a:latin typeface="Arial Unicode MS"/>
                <a:cs typeface="Arial Unicode MS"/>
              </a:rPr>
              <a:t>theologum)</a:t>
            </a:r>
            <a:endParaRPr sz="30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186038"/>
            <a:ext cx="6256655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01675" algn="l"/>
                <a:tab pos="2000250" algn="l"/>
                <a:tab pos="3300729" algn="l"/>
                <a:tab pos="4599305" algn="l"/>
              </a:tabLst>
            </a:pPr>
            <a:r>
              <a:rPr dirty="0" spc="520"/>
              <a:t>3</a:t>
            </a:r>
            <a:r>
              <a:rPr dirty="0" spc="470"/>
              <a:t>)</a:t>
            </a:r>
            <a:r>
              <a:rPr dirty="0" spc="470"/>
              <a:t>	</a:t>
            </a:r>
            <a:r>
              <a:rPr dirty="0" spc="-325"/>
              <a:t>신학</a:t>
            </a:r>
            <a:r>
              <a:rPr dirty="0" spc="-320"/>
              <a:t>은</a:t>
            </a:r>
            <a:r>
              <a:rPr dirty="0"/>
              <a:t>	</a:t>
            </a:r>
            <a:r>
              <a:rPr dirty="0" spc="-325"/>
              <a:t>학문</a:t>
            </a:r>
            <a:r>
              <a:rPr dirty="0" spc="-320"/>
              <a:t>이</a:t>
            </a:r>
            <a:r>
              <a:rPr dirty="0"/>
              <a:t>	</a:t>
            </a:r>
            <a:r>
              <a:rPr dirty="0" spc="-325"/>
              <a:t>아니</a:t>
            </a:r>
            <a:r>
              <a:rPr dirty="0" spc="-320"/>
              <a:t>라</a:t>
            </a:r>
            <a:r>
              <a:rPr dirty="0"/>
              <a:t>	</a:t>
            </a:r>
            <a:r>
              <a:rPr dirty="0" spc="-325"/>
              <a:t>실천이다</a:t>
            </a:r>
            <a:r>
              <a:rPr dirty="0" spc="550"/>
              <a:t>.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1723109"/>
            <a:ext cx="8548370" cy="4086225"/>
          </a:xfrm>
          <a:prstGeom prst="rect">
            <a:avLst/>
          </a:prstGeom>
        </p:spPr>
        <p:txBody>
          <a:bodyPr wrap="square" lIns="0" tIns="139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95"/>
              </a:spcBef>
              <a:tabLst>
                <a:tab pos="1027430" algn="l"/>
              </a:tabLst>
            </a:pPr>
            <a:r>
              <a:rPr dirty="0" sz="2500" spc="-260">
                <a:latin typeface="Arial Unicode MS"/>
                <a:cs typeface="Arial Unicode MS"/>
              </a:rPr>
              <a:t>시련을	</a:t>
            </a:r>
            <a:r>
              <a:rPr dirty="0" sz="2500" spc="-254">
                <a:latin typeface="Arial Unicode MS"/>
                <a:cs typeface="Arial Unicode MS"/>
              </a:rPr>
              <a:t>강조</a:t>
            </a:r>
            <a:endParaRPr sz="2500">
              <a:latin typeface="Arial Unicode MS"/>
              <a:cs typeface="Arial Unicode MS"/>
            </a:endParaRPr>
          </a:p>
          <a:p>
            <a:pPr marL="12700" marR="5080">
              <a:lnSpc>
                <a:spcPct val="133100"/>
              </a:lnSpc>
              <a:tabLst>
                <a:tab pos="601345" algn="l"/>
                <a:tab pos="1577340" algn="l"/>
                <a:tab pos="1903095" algn="l"/>
                <a:tab pos="2632075" algn="l"/>
                <a:tab pos="2857500" algn="l"/>
                <a:tab pos="3647440" algn="l"/>
                <a:tab pos="4136390" algn="l"/>
                <a:tab pos="5235575" algn="l"/>
                <a:tab pos="5415280" algn="l"/>
                <a:tab pos="6250940" algn="l"/>
                <a:tab pos="7550784" algn="l"/>
              </a:tabLst>
            </a:pPr>
            <a:r>
              <a:rPr dirty="0" sz="2500" spc="545">
                <a:latin typeface="Arial Unicode MS"/>
                <a:cs typeface="Arial Unicode MS"/>
              </a:rPr>
              <a:t>-&gt;	</a:t>
            </a:r>
            <a:r>
              <a:rPr dirty="0" sz="2500" spc="-254">
                <a:latin typeface="Arial Unicode MS"/>
                <a:cs typeface="Arial Unicode MS"/>
              </a:rPr>
              <a:t>루터에게	있어	신학은	학문이라기	</a:t>
            </a:r>
            <a:r>
              <a:rPr dirty="0" sz="2500" spc="-260">
                <a:latin typeface="Arial Unicode MS"/>
                <a:cs typeface="Arial Unicode MS"/>
              </a:rPr>
              <a:t>보다는	</a:t>
            </a:r>
            <a:r>
              <a:rPr dirty="0" sz="2500" spc="-254">
                <a:latin typeface="Arial Unicode MS"/>
                <a:cs typeface="Arial Unicode MS"/>
              </a:rPr>
              <a:t>경험이기	</a:t>
            </a:r>
            <a:r>
              <a:rPr dirty="0" sz="2500" spc="-25">
                <a:latin typeface="Arial Unicode MS"/>
                <a:cs typeface="Arial Unicode MS"/>
              </a:rPr>
              <a:t>때문.  </a:t>
            </a:r>
            <a:r>
              <a:rPr dirty="0" sz="2500" spc="-254">
                <a:latin typeface="Arial Unicode MS"/>
                <a:cs typeface="Arial Unicode MS"/>
              </a:rPr>
              <a:t>루</a:t>
            </a:r>
            <a:r>
              <a:rPr dirty="0" sz="2500" spc="-265">
                <a:latin typeface="Arial Unicode MS"/>
                <a:cs typeface="Arial Unicode MS"/>
              </a:rPr>
              <a:t>터</a:t>
            </a:r>
            <a:r>
              <a:rPr dirty="0" sz="2500" spc="-254">
                <a:latin typeface="Arial Unicode MS"/>
                <a:cs typeface="Arial Unicode MS"/>
              </a:rPr>
              <a:t>에</a:t>
            </a:r>
            <a:r>
              <a:rPr dirty="0" sz="2500" spc="-260">
                <a:latin typeface="Arial Unicode MS"/>
                <a:cs typeface="Arial Unicode MS"/>
              </a:rPr>
              <a:t>게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신</a:t>
            </a:r>
            <a:r>
              <a:rPr dirty="0" sz="2500" spc="-265">
                <a:latin typeface="Arial Unicode MS"/>
                <a:cs typeface="Arial Unicode MS"/>
              </a:rPr>
              <a:t>학</a:t>
            </a:r>
            <a:r>
              <a:rPr dirty="0" sz="2500" spc="-260">
                <a:latin typeface="Arial Unicode MS"/>
                <a:cs typeface="Arial Unicode MS"/>
              </a:rPr>
              <a:t>은</a:t>
            </a:r>
            <a:r>
              <a:rPr dirty="0" sz="2500">
                <a:latin typeface="Arial Unicode MS"/>
                <a:cs typeface="Arial Unicode MS"/>
              </a:rPr>
              <a:t>		</a:t>
            </a:r>
            <a:r>
              <a:rPr dirty="0" sz="2500" spc="-265">
                <a:latin typeface="Arial Unicode MS"/>
                <a:cs typeface="Arial Unicode MS"/>
              </a:rPr>
              <a:t>경</a:t>
            </a:r>
            <a:r>
              <a:rPr dirty="0" sz="2500" spc="-254">
                <a:latin typeface="Arial Unicode MS"/>
                <a:cs typeface="Arial Unicode MS"/>
              </a:rPr>
              <a:t>험</a:t>
            </a:r>
            <a:r>
              <a:rPr dirty="0" sz="2500" spc="-260">
                <a:latin typeface="Arial Unicode MS"/>
                <a:cs typeface="Arial Unicode MS"/>
              </a:rPr>
              <a:t>과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관</a:t>
            </a:r>
            <a:r>
              <a:rPr dirty="0" sz="2500" spc="-265">
                <a:latin typeface="Arial Unicode MS"/>
                <a:cs typeface="Arial Unicode MS"/>
              </a:rPr>
              <a:t>련</a:t>
            </a:r>
            <a:r>
              <a:rPr dirty="0" sz="2500" spc="-260">
                <a:latin typeface="Arial Unicode MS"/>
                <a:cs typeface="Arial Unicode MS"/>
              </a:rPr>
              <a:t>된</a:t>
            </a:r>
            <a:r>
              <a:rPr dirty="0" sz="2500">
                <a:latin typeface="Arial Unicode MS"/>
                <a:cs typeface="Arial Unicode MS"/>
              </a:rPr>
              <a:t>		</a:t>
            </a:r>
            <a:r>
              <a:rPr dirty="0" sz="2500" spc="-254">
                <a:latin typeface="Arial Unicode MS"/>
                <a:cs typeface="Arial Unicode MS"/>
              </a:rPr>
              <a:t>지혜</a:t>
            </a:r>
            <a:r>
              <a:rPr dirty="0" sz="2500" spc="-265">
                <a:latin typeface="Arial Unicode MS"/>
                <a:cs typeface="Arial Unicode MS"/>
              </a:rPr>
              <a:t>이</a:t>
            </a:r>
            <a:r>
              <a:rPr dirty="0" sz="2500" spc="-254">
                <a:latin typeface="Arial Unicode MS"/>
                <a:cs typeface="Arial Unicode MS"/>
              </a:rPr>
              <a:t>다</a:t>
            </a:r>
            <a:r>
              <a:rPr dirty="0" sz="2500" spc="360">
                <a:latin typeface="Arial Unicode MS"/>
                <a:cs typeface="Arial Unicode MS"/>
              </a:rPr>
              <a:t>(</a:t>
            </a:r>
            <a:r>
              <a:rPr dirty="0" sz="2500" spc="434">
                <a:latin typeface="Arial Unicode MS"/>
                <a:cs typeface="Arial Unicode MS"/>
              </a:rPr>
              <a:t>s</a:t>
            </a:r>
            <a:r>
              <a:rPr dirty="0" sz="2500" spc="545">
                <a:latin typeface="Arial Unicode MS"/>
                <a:cs typeface="Arial Unicode MS"/>
              </a:rPr>
              <a:t>a</a:t>
            </a:r>
            <a:r>
              <a:rPr dirty="0" sz="2500" spc="535">
                <a:latin typeface="Arial Unicode MS"/>
                <a:cs typeface="Arial Unicode MS"/>
              </a:rPr>
              <a:t>p</a:t>
            </a:r>
            <a:r>
              <a:rPr dirty="0" sz="2500" spc="459">
                <a:latin typeface="Arial Unicode MS"/>
                <a:cs typeface="Arial Unicode MS"/>
              </a:rPr>
              <a:t>i</a:t>
            </a:r>
            <a:r>
              <a:rPr dirty="0" sz="2500" spc="425">
                <a:latin typeface="Arial Unicode MS"/>
                <a:cs typeface="Arial Unicode MS"/>
              </a:rPr>
              <a:t>e</a:t>
            </a:r>
            <a:r>
              <a:rPr dirty="0" sz="2500" spc="475">
                <a:latin typeface="Arial Unicode MS"/>
                <a:cs typeface="Arial Unicode MS"/>
              </a:rPr>
              <a:t>n</a:t>
            </a:r>
            <a:r>
              <a:rPr dirty="0" sz="2500" spc="425">
                <a:latin typeface="Arial Unicode MS"/>
                <a:cs typeface="Arial Unicode MS"/>
              </a:rPr>
              <a:t>t</a:t>
            </a:r>
            <a:r>
              <a:rPr dirty="0" sz="2500" spc="459">
                <a:latin typeface="Arial Unicode MS"/>
                <a:cs typeface="Arial Unicode MS"/>
              </a:rPr>
              <a:t>i</a:t>
            </a:r>
            <a:r>
              <a:rPr dirty="0" sz="2500" spc="545">
                <a:latin typeface="Arial Unicode MS"/>
                <a:cs typeface="Arial Unicode MS"/>
              </a:rPr>
              <a:t>a</a:t>
            </a:r>
            <a:endParaRPr sz="25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005"/>
              </a:spcBef>
            </a:pPr>
            <a:r>
              <a:rPr dirty="0" sz="2500" spc="445">
                <a:latin typeface="Arial Unicode MS"/>
                <a:cs typeface="Arial Unicode MS"/>
              </a:rPr>
              <a:t>experimentalis).</a:t>
            </a:r>
            <a:endParaRPr sz="25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994"/>
              </a:spcBef>
            </a:pPr>
            <a:r>
              <a:rPr dirty="0" sz="2500" spc="229">
                <a:latin typeface="Arial Unicode MS"/>
                <a:cs typeface="Arial Unicode MS"/>
              </a:rPr>
              <a:t>=&gt;</a:t>
            </a:r>
            <a:endParaRPr sz="25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995"/>
              </a:spcBef>
              <a:tabLst>
                <a:tab pos="1055370" algn="l"/>
                <a:tab pos="2096135" algn="l"/>
                <a:tab pos="3139440" algn="l"/>
                <a:tab pos="3895725" algn="l"/>
                <a:tab pos="5509260" algn="l"/>
                <a:tab pos="5979795" algn="l"/>
                <a:tab pos="7021195" algn="l"/>
                <a:tab pos="7493000" algn="l"/>
                <a:tab pos="8249920" algn="l"/>
              </a:tabLst>
            </a:pPr>
            <a:r>
              <a:rPr dirty="0" sz="2500" spc="-254">
                <a:latin typeface="Arial Unicode MS"/>
                <a:cs typeface="Arial Unicode MS"/>
              </a:rPr>
              <a:t>신</a:t>
            </a:r>
            <a:r>
              <a:rPr dirty="0" sz="2500" spc="-265">
                <a:latin typeface="Arial Unicode MS"/>
                <a:cs typeface="Arial Unicode MS"/>
              </a:rPr>
              <a:t>학</a:t>
            </a:r>
            <a:r>
              <a:rPr dirty="0" sz="2500" spc="-260">
                <a:latin typeface="Arial Unicode MS"/>
                <a:cs typeface="Arial Unicode MS"/>
              </a:rPr>
              <a:t>은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65">
                <a:latin typeface="Arial Unicode MS"/>
                <a:cs typeface="Arial Unicode MS"/>
              </a:rPr>
              <a:t>학</a:t>
            </a:r>
            <a:r>
              <a:rPr dirty="0" sz="2500" spc="-254">
                <a:latin typeface="Arial Unicode MS"/>
                <a:cs typeface="Arial Unicode MS"/>
              </a:rPr>
              <a:t>문</a:t>
            </a:r>
            <a:r>
              <a:rPr dirty="0" sz="2500" spc="-260">
                <a:latin typeface="Arial Unicode MS"/>
                <a:cs typeface="Arial Unicode MS"/>
              </a:rPr>
              <a:t>적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체계</a:t>
            </a:r>
            <a:r>
              <a:rPr dirty="0" sz="2500" spc="-260">
                <a:latin typeface="Arial Unicode MS"/>
                <a:cs typeface="Arial Unicode MS"/>
              </a:rPr>
              <a:t>에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65">
                <a:latin typeface="Arial Unicode MS"/>
                <a:cs typeface="Arial Unicode MS"/>
              </a:rPr>
              <a:t>의</a:t>
            </a:r>
            <a:r>
              <a:rPr dirty="0" sz="2500" spc="-260">
                <a:latin typeface="Arial Unicode MS"/>
                <a:cs typeface="Arial Unicode MS"/>
              </a:rPr>
              <a:t>해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65">
                <a:latin typeface="Arial Unicode MS"/>
                <a:cs typeface="Arial Unicode MS"/>
              </a:rPr>
              <a:t>논</a:t>
            </a:r>
            <a:r>
              <a:rPr dirty="0" sz="2500" spc="-254">
                <a:latin typeface="Arial Unicode MS"/>
                <a:cs typeface="Arial Unicode MS"/>
              </a:rPr>
              <a:t>리적</a:t>
            </a:r>
            <a:r>
              <a:rPr dirty="0" sz="2500" spc="-265">
                <a:latin typeface="Arial Unicode MS"/>
                <a:cs typeface="Arial Unicode MS"/>
              </a:rPr>
              <a:t>으</a:t>
            </a:r>
            <a:r>
              <a:rPr dirty="0" sz="2500" spc="-260">
                <a:latin typeface="Arial Unicode MS"/>
                <a:cs typeface="Arial Unicode MS"/>
              </a:rPr>
              <a:t>로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60">
                <a:latin typeface="Arial Unicode MS"/>
                <a:cs typeface="Arial Unicode MS"/>
              </a:rPr>
              <a:t>다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설</a:t>
            </a:r>
            <a:r>
              <a:rPr dirty="0" sz="2500" spc="-265">
                <a:latin typeface="Arial Unicode MS"/>
                <a:cs typeface="Arial Unicode MS"/>
              </a:rPr>
              <a:t>명</a:t>
            </a:r>
            <a:r>
              <a:rPr dirty="0" sz="2500" spc="-260">
                <a:latin typeface="Arial Unicode MS"/>
                <a:cs typeface="Arial Unicode MS"/>
              </a:rPr>
              <a:t>할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60">
                <a:latin typeface="Arial Unicode MS"/>
                <a:cs typeface="Arial Unicode MS"/>
              </a:rPr>
              <a:t>수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65">
                <a:latin typeface="Arial Unicode MS"/>
                <a:cs typeface="Arial Unicode MS"/>
              </a:rPr>
              <a:t>없</a:t>
            </a:r>
            <a:r>
              <a:rPr dirty="0" sz="2500" spc="-260">
                <a:latin typeface="Arial Unicode MS"/>
                <a:cs typeface="Arial Unicode MS"/>
              </a:rPr>
              <a:t>는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60">
                <a:latin typeface="Arial Unicode MS"/>
                <a:cs typeface="Arial Unicode MS"/>
              </a:rPr>
              <a:t>하</a:t>
            </a:r>
            <a:endParaRPr sz="2500">
              <a:latin typeface="Arial Unicode MS"/>
              <a:cs typeface="Arial Unicode MS"/>
            </a:endParaRPr>
          </a:p>
          <a:p>
            <a:pPr marL="12700" marR="5080">
              <a:lnSpc>
                <a:spcPct val="133100"/>
              </a:lnSpc>
              <a:spcBef>
                <a:spcPts val="10"/>
              </a:spcBef>
              <a:tabLst>
                <a:tab pos="741680" algn="l"/>
                <a:tab pos="773430" algn="l"/>
                <a:tab pos="1471930" algn="l"/>
                <a:tab pos="1822450" algn="l"/>
                <a:tab pos="2487930" algn="l"/>
                <a:tab pos="2583815" algn="l"/>
                <a:tab pos="3630929" algn="l"/>
                <a:tab pos="3787775" algn="l"/>
                <a:tab pos="4678045" algn="l"/>
                <a:tab pos="6011545" algn="l"/>
                <a:tab pos="6916420" algn="l"/>
                <a:tab pos="7963534" algn="l"/>
              </a:tabLst>
            </a:pPr>
            <a:r>
              <a:rPr dirty="0" sz="2500" spc="-254">
                <a:latin typeface="Arial Unicode MS"/>
                <a:cs typeface="Arial Unicode MS"/>
              </a:rPr>
              <a:t>나</a:t>
            </a:r>
            <a:r>
              <a:rPr dirty="0" sz="2500" spc="-260">
                <a:latin typeface="Arial Unicode MS"/>
                <a:cs typeface="Arial Unicode MS"/>
              </a:rPr>
              <a:t>님</a:t>
            </a:r>
            <a:r>
              <a:rPr dirty="0" sz="2500">
                <a:latin typeface="Arial Unicode MS"/>
                <a:cs typeface="Arial Unicode MS"/>
              </a:rPr>
              <a:t>		</a:t>
            </a:r>
            <a:r>
              <a:rPr dirty="0" sz="2500" spc="-254">
                <a:latin typeface="Arial Unicode MS"/>
                <a:cs typeface="Arial Unicode MS"/>
              </a:rPr>
              <a:t>말씀</a:t>
            </a:r>
            <a:r>
              <a:rPr dirty="0" sz="2500" spc="-260">
                <a:latin typeface="Arial Unicode MS"/>
                <a:cs typeface="Arial Unicode MS"/>
              </a:rPr>
              <a:t>에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65">
                <a:latin typeface="Arial Unicode MS"/>
                <a:cs typeface="Arial Unicode MS"/>
              </a:rPr>
              <a:t>대</a:t>
            </a:r>
            <a:r>
              <a:rPr dirty="0" sz="2500" spc="-260">
                <a:latin typeface="Arial Unicode MS"/>
                <a:cs typeface="Arial Unicode MS"/>
              </a:rPr>
              <a:t>한</a:t>
            </a:r>
            <a:r>
              <a:rPr dirty="0" sz="2500">
                <a:latin typeface="Arial Unicode MS"/>
                <a:cs typeface="Arial Unicode MS"/>
              </a:rPr>
              <a:t>		</a:t>
            </a:r>
            <a:r>
              <a:rPr dirty="0" sz="2500" spc="-254">
                <a:latin typeface="Arial Unicode MS"/>
                <a:cs typeface="Arial Unicode MS"/>
              </a:rPr>
              <a:t>무</a:t>
            </a:r>
            <a:r>
              <a:rPr dirty="0" sz="2500" spc="-265">
                <a:latin typeface="Arial Unicode MS"/>
                <a:cs typeface="Arial Unicode MS"/>
              </a:rPr>
              <a:t>한</a:t>
            </a:r>
            <a:r>
              <a:rPr dirty="0" sz="2500" spc="-260">
                <a:latin typeface="Arial Unicode MS"/>
                <a:cs typeface="Arial Unicode MS"/>
              </a:rPr>
              <a:t>한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경</a:t>
            </a:r>
            <a:r>
              <a:rPr dirty="0" sz="2500" spc="-265">
                <a:latin typeface="Arial Unicode MS"/>
                <a:cs typeface="Arial Unicode MS"/>
              </a:rPr>
              <a:t>험</a:t>
            </a:r>
            <a:r>
              <a:rPr dirty="0" sz="2500" spc="-260">
                <a:latin typeface="Arial Unicode MS"/>
                <a:cs typeface="Arial Unicode MS"/>
              </a:rPr>
              <a:t>과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연</a:t>
            </a:r>
            <a:r>
              <a:rPr dirty="0" sz="2500" spc="-265">
                <a:latin typeface="Arial Unicode MS"/>
                <a:cs typeface="Arial Unicode MS"/>
              </a:rPr>
              <a:t>관</a:t>
            </a:r>
            <a:r>
              <a:rPr dirty="0" sz="2500" spc="-254">
                <a:latin typeface="Arial Unicode MS"/>
                <a:cs typeface="Arial Unicode MS"/>
              </a:rPr>
              <a:t>되</a:t>
            </a:r>
            <a:r>
              <a:rPr dirty="0" sz="2500" spc="-260">
                <a:latin typeface="Arial Unicode MS"/>
                <a:cs typeface="Arial Unicode MS"/>
              </a:rPr>
              <a:t>어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있</a:t>
            </a:r>
            <a:r>
              <a:rPr dirty="0" sz="2500" spc="-265">
                <a:latin typeface="Arial Unicode MS"/>
                <a:cs typeface="Arial Unicode MS"/>
              </a:rPr>
              <a:t>다</a:t>
            </a:r>
            <a:r>
              <a:rPr dirty="0" sz="2500" spc="425">
                <a:latin typeface="Arial Unicode MS"/>
                <a:cs typeface="Arial Unicode MS"/>
              </a:rPr>
              <a:t>.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신</a:t>
            </a:r>
            <a:r>
              <a:rPr dirty="0" sz="2500" spc="-265">
                <a:latin typeface="Arial Unicode MS"/>
                <a:cs typeface="Arial Unicode MS"/>
              </a:rPr>
              <a:t>학</a:t>
            </a:r>
            <a:r>
              <a:rPr dirty="0" sz="2500" spc="-260">
                <a:latin typeface="Arial Unicode MS"/>
                <a:cs typeface="Arial Unicode MS"/>
              </a:rPr>
              <a:t>은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사</a:t>
            </a:r>
            <a:r>
              <a:rPr dirty="0" sz="2500" spc="-135">
                <a:latin typeface="Arial Unicode MS"/>
                <a:cs typeface="Arial Unicode MS"/>
              </a:rPr>
              <a:t>변  </a:t>
            </a:r>
            <a:r>
              <a:rPr dirty="0" sz="2500" spc="-254">
                <a:latin typeface="Arial Unicode MS"/>
                <a:cs typeface="Arial Unicode MS"/>
              </a:rPr>
              <a:t>적인	것이	</a:t>
            </a:r>
            <a:r>
              <a:rPr dirty="0" sz="2500" spc="-260">
                <a:latin typeface="Arial Unicode MS"/>
                <a:cs typeface="Arial Unicode MS"/>
              </a:rPr>
              <a:t>아니라	</a:t>
            </a:r>
            <a:r>
              <a:rPr dirty="0" sz="2500" spc="-254">
                <a:latin typeface="Arial Unicode MS"/>
                <a:cs typeface="Arial Unicode MS"/>
              </a:rPr>
              <a:t>실천적인		</a:t>
            </a:r>
            <a:r>
              <a:rPr dirty="0" sz="2500" spc="-85">
                <a:latin typeface="Arial Unicode MS"/>
                <a:cs typeface="Arial Unicode MS"/>
              </a:rPr>
              <a:t>것이다.</a:t>
            </a:r>
            <a:endParaRPr sz="25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43469"/>
            <a:ext cx="8549005" cy="53276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400"/>
              </a:lnSpc>
              <a:spcBef>
                <a:spcPts val="95"/>
              </a:spcBef>
            </a:pPr>
            <a:r>
              <a:rPr dirty="0" sz="2900" spc="-295">
                <a:latin typeface="Arial Unicode MS"/>
                <a:cs typeface="Arial Unicode MS"/>
              </a:rPr>
              <a:t>루터의 </a:t>
            </a:r>
            <a:r>
              <a:rPr dirty="0" sz="2900" spc="-290">
                <a:latin typeface="Arial Unicode MS"/>
                <a:cs typeface="Arial Unicode MS"/>
              </a:rPr>
              <a:t>신학 이해 </a:t>
            </a:r>
            <a:r>
              <a:rPr dirty="0" sz="2900" spc="275">
                <a:latin typeface="Arial Unicode MS"/>
                <a:cs typeface="Arial Unicode MS"/>
              </a:rPr>
              <a:t>=&gt; </a:t>
            </a:r>
            <a:r>
              <a:rPr dirty="0" u="heavy" sz="2900" spc="-29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어떻게 하면 </a:t>
            </a:r>
            <a:r>
              <a:rPr dirty="0" u="heavy" sz="2900" spc="-29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올바른 신학자가 </a:t>
            </a:r>
            <a:r>
              <a:rPr dirty="0" sz="2900" spc="-295">
                <a:latin typeface="Arial Unicode MS"/>
                <a:cs typeface="Arial Unicode MS"/>
              </a:rPr>
              <a:t> </a:t>
            </a:r>
            <a:r>
              <a:rPr dirty="0" u="heavy" sz="2900" spc="-29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될 수</a:t>
            </a:r>
            <a:r>
              <a:rPr dirty="0" u="heavy" sz="2900" spc="1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 </a:t>
            </a:r>
            <a:r>
              <a:rPr dirty="0" u="heavy" sz="2900" spc="-5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있는가?</a:t>
            </a:r>
            <a:endParaRPr sz="29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300"/>
              </a:lnSpc>
              <a:spcBef>
                <a:spcPts val="5"/>
              </a:spcBef>
            </a:pPr>
            <a:r>
              <a:rPr dirty="0" sz="2900" spc="-295">
                <a:latin typeface="Arial Unicode MS"/>
                <a:cs typeface="Arial Unicode MS"/>
              </a:rPr>
              <a:t>루터에 </a:t>
            </a:r>
            <a:r>
              <a:rPr dirty="0" sz="2900" spc="-95">
                <a:latin typeface="Arial Unicode MS"/>
                <a:cs typeface="Arial Unicode MS"/>
              </a:rPr>
              <a:t>따르면, </a:t>
            </a:r>
            <a:r>
              <a:rPr dirty="0" sz="2900" spc="-295">
                <a:latin typeface="Arial Unicode MS"/>
                <a:cs typeface="Arial Unicode MS"/>
              </a:rPr>
              <a:t>신학자란 독서나 사변을 </a:t>
            </a:r>
            <a:r>
              <a:rPr dirty="0" sz="2900" spc="-290">
                <a:latin typeface="Arial Unicode MS"/>
                <a:cs typeface="Arial Unicode MS"/>
              </a:rPr>
              <a:t>통해 </a:t>
            </a:r>
            <a:r>
              <a:rPr dirty="0" sz="2900" spc="-295">
                <a:latin typeface="Arial Unicode MS"/>
                <a:cs typeface="Arial Unicode MS"/>
              </a:rPr>
              <a:t>얻을 </a:t>
            </a:r>
            <a:r>
              <a:rPr dirty="0" sz="2900" spc="-290">
                <a:latin typeface="Arial Unicode MS"/>
                <a:cs typeface="Arial Unicode MS"/>
              </a:rPr>
              <a:t>수  있는 </a:t>
            </a:r>
            <a:r>
              <a:rPr dirty="0" sz="2900" spc="-295">
                <a:latin typeface="Arial Unicode MS"/>
                <a:cs typeface="Arial Unicode MS"/>
              </a:rPr>
              <a:t>지적인 지식에 </a:t>
            </a:r>
            <a:r>
              <a:rPr dirty="0" sz="2900" spc="-290">
                <a:latin typeface="Arial Unicode MS"/>
                <a:cs typeface="Arial Unicode MS"/>
              </a:rPr>
              <a:t>의해 되는 것이 </a:t>
            </a:r>
            <a:r>
              <a:rPr dirty="0" sz="2900" spc="-95">
                <a:latin typeface="Arial Unicode MS"/>
                <a:cs typeface="Arial Unicode MS"/>
              </a:rPr>
              <a:t>아니라, </a:t>
            </a:r>
            <a:r>
              <a:rPr dirty="0" sz="2900" spc="-295">
                <a:latin typeface="Arial Unicode MS"/>
                <a:cs typeface="Arial Unicode MS"/>
              </a:rPr>
              <a:t>자신에게  주어진 구체적인 </a:t>
            </a:r>
            <a:r>
              <a:rPr dirty="0" sz="2900" spc="-290">
                <a:latin typeface="Arial Unicode MS"/>
                <a:cs typeface="Arial Unicode MS"/>
              </a:rPr>
              <a:t>삶의 장 </a:t>
            </a:r>
            <a:r>
              <a:rPr dirty="0" sz="2900" spc="-295">
                <a:latin typeface="Arial Unicode MS"/>
                <a:cs typeface="Arial Unicode MS"/>
              </a:rPr>
              <a:t>안에서 </a:t>
            </a:r>
            <a:r>
              <a:rPr dirty="0" sz="2900" spc="-290">
                <a:latin typeface="Arial Unicode MS"/>
                <a:cs typeface="Arial Unicode MS"/>
              </a:rPr>
              <a:t>만나게 되는 </a:t>
            </a:r>
            <a:r>
              <a:rPr dirty="0" u="heavy" sz="2900" spc="-29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실천적 </a:t>
            </a:r>
            <a:r>
              <a:rPr dirty="0" sz="2900" spc="-290">
                <a:latin typeface="Arial Unicode MS"/>
                <a:cs typeface="Arial Unicode MS"/>
              </a:rPr>
              <a:t> </a:t>
            </a:r>
            <a:r>
              <a:rPr dirty="0" u="heavy" sz="2900" spc="-29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인 신앙의 </a:t>
            </a:r>
            <a:r>
              <a:rPr dirty="0" u="heavy" sz="2900" spc="-29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경험</a:t>
            </a:r>
            <a:r>
              <a:rPr dirty="0" sz="2900" spc="-295">
                <a:latin typeface="Arial Unicode MS"/>
                <a:cs typeface="Arial Unicode MS"/>
              </a:rPr>
              <a:t>을 통해 되는</a:t>
            </a:r>
            <a:r>
              <a:rPr dirty="0" sz="2900" spc="-270">
                <a:latin typeface="Arial Unicode MS"/>
                <a:cs typeface="Arial Unicode MS"/>
              </a:rPr>
              <a:t> </a:t>
            </a:r>
            <a:r>
              <a:rPr dirty="0" sz="2900" spc="-95">
                <a:latin typeface="Arial Unicode MS"/>
                <a:cs typeface="Arial Unicode MS"/>
              </a:rPr>
              <a:t>것이다.</a:t>
            </a:r>
            <a:endParaRPr sz="29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</a:pPr>
            <a:endParaRPr sz="29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2455"/>
              </a:spcBef>
            </a:pPr>
            <a:r>
              <a:rPr dirty="0" sz="2900" spc="-290">
                <a:latin typeface="Arial Unicode MS"/>
                <a:cs typeface="Arial Unicode MS"/>
              </a:rPr>
              <a:t>이 경험은 곧 </a:t>
            </a:r>
            <a:r>
              <a:rPr dirty="0" u="heavy" sz="2900" spc="-29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십자가의</a:t>
            </a:r>
            <a:r>
              <a:rPr dirty="0" u="heavy" sz="2900" spc="-21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 </a:t>
            </a:r>
            <a:r>
              <a:rPr dirty="0" u="heavy" sz="2900" spc="-14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경험</a:t>
            </a:r>
            <a:r>
              <a:rPr dirty="0" sz="2900" spc="-140">
                <a:latin typeface="Arial Unicode MS"/>
                <a:cs typeface="Arial Unicode MS"/>
              </a:rPr>
              <a:t>이다.</a:t>
            </a:r>
            <a:endParaRPr sz="2900">
              <a:latin typeface="Arial Unicode MS"/>
              <a:cs typeface="Arial Unicode MS"/>
            </a:endParaRPr>
          </a:p>
          <a:p>
            <a:pPr algn="just" marL="12700">
              <a:lnSpc>
                <a:spcPct val="100000"/>
              </a:lnSpc>
              <a:spcBef>
                <a:spcPts val="1165"/>
              </a:spcBef>
            </a:pPr>
            <a:r>
              <a:rPr dirty="0" sz="2900" spc="-295">
                <a:latin typeface="Arial Unicode MS"/>
                <a:cs typeface="Arial Unicode MS"/>
              </a:rPr>
              <a:t>십자가의 경험이란 </a:t>
            </a:r>
            <a:r>
              <a:rPr dirty="0" sz="2900" spc="-290">
                <a:latin typeface="Arial Unicode MS"/>
                <a:cs typeface="Arial Unicode MS"/>
              </a:rPr>
              <a:t>오직 </a:t>
            </a:r>
            <a:r>
              <a:rPr dirty="0" sz="2900" spc="-295">
                <a:latin typeface="Arial Unicode MS"/>
                <a:cs typeface="Arial Unicode MS"/>
              </a:rPr>
              <a:t>하나님의 말씀에 올곧게</a:t>
            </a:r>
            <a:r>
              <a:rPr dirty="0" sz="2900" spc="130">
                <a:latin typeface="Arial Unicode MS"/>
                <a:cs typeface="Arial Unicode MS"/>
              </a:rPr>
              <a:t> </a:t>
            </a:r>
            <a:r>
              <a:rPr dirty="0" sz="2900" spc="-290">
                <a:latin typeface="Arial Unicode MS"/>
                <a:cs typeface="Arial Unicode MS"/>
              </a:rPr>
              <a:t>서려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43469"/>
            <a:ext cx="8549005" cy="53600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400"/>
              </a:lnSpc>
              <a:spcBef>
                <a:spcPts val="95"/>
              </a:spcBef>
            </a:pPr>
            <a:r>
              <a:rPr dirty="0" sz="2900" spc="-290">
                <a:latin typeface="Arial Unicode MS"/>
                <a:cs typeface="Arial Unicode MS"/>
              </a:rPr>
              <a:t>고 할 </a:t>
            </a:r>
            <a:r>
              <a:rPr dirty="0" sz="2900" spc="105">
                <a:latin typeface="Arial Unicode MS"/>
                <a:cs typeface="Arial Unicode MS"/>
              </a:rPr>
              <a:t>때, </a:t>
            </a:r>
            <a:r>
              <a:rPr dirty="0" sz="2900" spc="-295">
                <a:latin typeface="Arial Unicode MS"/>
                <a:cs typeface="Arial Unicode MS"/>
              </a:rPr>
              <a:t>그리고 </a:t>
            </a:r>
            <a:r>
              <a:rPr dirty="0" sz="2900" spc="-290">
                <a:latin typeface="Arial Unicode MS"/>
                <a:cs typeface="Arial Unicode MS"/>
              </a:rPr>
              <a:t>그 </a:t>
            </a:r>
            <a:r>
              <a:rPr dirty="0" sz="2900" spc="-295">
                <a:latin typeface="Arial Unicode MS"/>
                <a:cs typeface="Arial Unicode MS"/>
              </a:rPr>
              <a:t>말씀대로 바르게 살려고 </a:t>
            </a:r>
            <a:r>
              <a:rPr dirty="0" sz="2900" spc="-290">
                <a:latin typeface="Arial Unicode MS"/>
                <a:cs typeface="Arial Unicode MS"/>
              </a:rPr>
              <a:t>할 때  </a:t>
            </a:r>
            <a:r>
              <a:rPr dirty="0" sz="2900" spc="-295">
                <a:latin typeface="Arial Unicode MS"/>
                <a:cs typeface="Arial Unicode MS"/>
              </a:rPr>
              <a:t>따르는 비난과 비웃음과 </a:t>
            </a:r>
            <a:r>
              <a:rPr dirty="0" sz="2900" spc="-290">
                <a:latin typeface="Arial Unicode MS"/>
                <a:cs typeface="Arial Unicode MS"/>
              </a:rPr>
              <a:t>고난 </a:t>
            </a:r>
            <a:r>
              <a:rPr dirty="0" sz="2900" spc="-295">
                <a:latin typeface="Arial Unicode MS"/>
                <a:cs typeface="Arial Unicode MS"/>
              </a:rPr>
              <a:t>심지어는 </a:t>
            </a:r>
            <a:r>
              <a:rPr dirty="0" sz="2900" spc="-290">
                <a:latin typeface="Arial Unicode MS"/>
                <a:cs typeface="Arial Unicode MS"/>
              </a:rPr>
              <a:t>죽음의 위협을  </a:t>
            </a:r>
            <a:r>
              <a:rPr dirty="0" sz="2900" spc="-95">
                <a:latin typeface="Arial Unicode MS"/>
                <a:cs typeface="Arial Unicode MS"/>
              </a:rPr>
              <a:t>말한다.</a:t>
            </a:r>
            <a:endParaRPr sz="2900">
              <a:latin typeface="Arial Unicode MS"/>
              <a:cs typeface="Arial Unicode MS"/>
            </a:endParaRPr>
          </a:p>
          <a:p>
            <a:pPr algn="just" marL="12700" marR="5080">
              <a:lnSpc>
                <a:spcPts val="4640"/>
              </a:lnSpc>
              <a:spcBef>
                <a:spcPts val="340"/>
              </a:spcBef>
            </a:pPr>
            <a:r>
              <a:rPr dirty="0" sz="2900" spc="-295">
                <a:latin typeface="Arial Unicode MS"/>
                <a:cs typeface="Arial Unicode MS"/>
              </a:rPr>
              <a:t>루터는 이러한 </a:t>
            </a:r>
            <a:r>
              <a:rPr dirty="0" sz="2900" spc="-290">
                <a:latin typeface="Arial Unicode MS"/>
                <a:cs typeface="Arial Unicode MS"/>
              </a:rPr>
              <a:t>비난을 받으면 </a:t>
            </a:r>
            <a:r>
              <a:rPr dirty="0" sz="2900" spc="-135">
                <a:latin typeface="Arial Unicode MS"/>
                <a:cs typeface="Arial Unicode MS"/>
              </a:rPr>
              <a:t>받을수록, </a:t>
            </a:r>
            <a:r>
              <a:rPr dirty="0" sz="2900" spc="-295">
                <a:latin typeface="Arial Unicode MS"/>
                <a:cs typeface="Arial Unicode MS"/>
              </a:rPr>
              <a:t>고난을 </a:t>
            </a:r>
            <a:r>
              <a:rPr dirty="0" sz="2900" spc="-290">
                <a:latin typeface="Arial Unicode MS"/>
                <a:cs typeface="Arial Unicode MS"/>
              </a:rPr>
              <a:t>받으  면    </a:t>
            </a:r>
            <a:r>
              <a:rPr dirty="0" sz="2900" spc="-295">
                <a:latin typeface="Arial Unicode MS"/>
                <a:cs typeface="Arial Unicode MS"/>
              </a:rPr>
              <a:t>받을수록    더욱    성서연구에    </a:t>
            </a:r>
            <a:r>
              <a:rPr dirty="0" sz="2900" spc="-160">
                <a:latin typeface="Arial Unicode MS"/>
                <a:cs typeface="Arial Unicode MS"/>
              </a:rPr>
              <a:t>몰두하였다.   </a:t>
            </a:r>
            <a:r>
              <a:rPr dirty="0" sz="2900" spc="-290">
                <a:latin typeface="Arial Unicode MS"/>
                <a:cs typeface="Arial Unicode MS"/>
              </a:rPr>
              <a:t>루터는</a:t>
            </a:r>
            <a:r>
              <a:rPr dirty="0" sz="2900" spc="-10">
                <a:latin typeface="Arial Unicode MS"/>
                <a:cs typeface="Arial Unicode MS"/>
              </a:rPr>
              <a:t> </a:t>
            </a:r>
            <a:r>
              <a:rPr dirty="0" sz="2900" spc="-290">
                <a:latin typeface="Arial Unicode MS"/>
                <a:cs typeface="Arial Unicode MS"/>
              </a:rPr>
              <a:t>이</a:t>
            </a:r>
            <a:endParaRPr sz="2900">
              <a:latin typeface="Arial Unicode MS"/>
              <a:cs typeface="Arial Unicode MS"/>
            </a:endParaRPr>
          </a:p>
          <a:p>
            <a:pPr algn="just" marL="12700" marR="5080">
              <a:lnSpc>
                <a:spcPts val="4630"/>
              </a:lnSpc>
              <a:spcBef>
                <a:spcPts val="10"/>
              </a:spcBef>
            </a:pPr>
            <a:r>
              <a:rPr dirty="0" sz="2900" spc="-290">
                <a:latin typeface="Arial Unicode MS"/>
                <a:cs typeface="Arial Unicode MS"/>
              </a:rPr>
              <a:t>것이 </a:t>
            </a:r>
            <a:r>
              <a:rPr dirty="0" sz="2900" spc="-295">
                <a:latin typeface="Arial Unicode MS"/>
                <a:cs typeface="Arial Unicode MS"/>
              </a:rPr>
              <a:t>자신을 훌륭한 신학자로 만들었다고 </a:t>
            </a:r>
            <a:r>
              <a:rPr dirty="0" sz="2900" spc="-140">
                <a:latin typeface="Arial Unicode MS"/>
                <a:cs typeface="Arial Unicode MS"/>
              </a:rPr>
              <a:t>고백한다.  </a:t>
            </a:r>
            <a:r>
              <a:rPr dirty="0" sz="2900" spc="-135">
                <a:latin typeface="Arial Unicode MS"/>
                <a:cs typeface="Arial Unicode MS"/>
              </a:rPr>
              <a:t>다시말해,   </a:t>
            </a:r>
            <a:r>
              <a:rPr dirty="0" sz="2900" spc="-295">
                <a:latin typeface="Arial Unicode MS"/>
                <a:cs typeface="Arial Unicode MS"/>
              </a:rPr>
              <a:t>시련이란 </a:t>
            </a:r>
            <a:r>
              <a:rPr dirty="0" sz="2900" spc="215">
                <a:latin typeface="Arial Unicode MS"/>
                <a:cs typeface="Arial Unicode MS"/>
              </a:rPr>
              <a:t> </a:t>
            </a:r>
            <a:r>
              <a:rPr dirty="0" sz="2900" spc="-295">
                <a:latin typeface="Arial Unicode MS"/>
                <a:cs typeface="Arial Unicode MS"/>
              </a:rPr>
              <a:t>신학자로   </a:t>
            </a:r>
            <a:r>
              <a:rPr dirty="0" sz="2900" spc="-290">
                <a:latin typeface="Arial Unicode MS"/>
                <a:cs typeface="Arial Unicode MS"/>
              </a:rPr>
              <a:t>하여금   </a:t>
            </a:r>
            <a:r>
              <a:rPr dirty="0" sz="2900" spc="-295">
                <a:latin typeface="Arial Unicode MS"/>
                <a:cs typeface="Arial Unicode MS"/>
              </a:rPr>
              <a:t>학문적으로나  </a:t>
            </a:r>
            <a:r>
              <a:rPr dirty="0" sz="2900" spc="-130">
                <a:latin typeface="Arial Unicode MS"/>
                <a:cs typeface="Arial Unicode MS"/>
              </a:rPr>
              <a:t> </a:t>
            </a:r>
            <a:r>
              <a:rPr dirty="0" sz="2900" spc="-290">
                <a:latin typeface="Arial Unicode MS"/>
                <a:cs typeface="Arial Unicode MS"/>
              </a:rPr>
              <a:t>영</a:t>
            </a:r>
            <a:endParaRPr sz="2900">
              <a:latin typeface="Arial Unicode MS"/>
              <a:cs typeface="Arial Unicode MS"/>
            </a:endParaRPr>
          </a:p>
          <a:p>
            <a:pPr algn="just" marL="12700">
              <a:lnSpc>
                <a:spcPct val="100000"/>
              </a:lnSpc>
              <a:spcBef>
                <a:spcPts val="815"/>
              </a:spcBef>
            </a:pPr>
            <a:r>
              <a:rPr dirty="0" sz="2900" spc="-295">
                <a:latin typeface="Arial Unicode MS"/>
                <a:cs typeface="Arial Unicode MS"/>
              </a:rPr>
              <a:t>적으로   정금같이   훈련받게   하시는   하나님의   사건인  </a:t>
            </a:r>
            <a:r>
              <a:rPr dirty="0" sz="2900" spc="160">
                <a:latin typeface="Arial Unicode MS"/>
                <a:cs typeface="Arial Unicode MS"/>
              </a:rPr>
              <a:t> </a:t>
            </a:r>
            <a:r>
              <a:rPr dirty="0" sz="2900" spc="-290">
                <a:latin typeface="Arial Unicode MS"/>
                <a:cs typeface="Arial Unicode MS"/>
              </a:rPr>
              <a:t>것</a:t>
            </a:r>
            <a:endParaRPr sz="2900">
              <a:latin typeface="Arial Unicode MS"/>
              <a:cs typeface="Arial Unicode MS"/>
            </a:endParaRPr>
          </a:p>
          <a:p>
            <a:pPr algn="just" marL="12700">
              <a:lnSpc>
                <a:spcPct val="100000"/>
              </a:lnSpc>
              <a:spcBef>
                <a:spcPts val="1415"/>
              </a:spcBef>
            </a:pPr>
            <a:r>
              <a:rPr dirty="0" sz="2900" spc="-30">
                <a:latin typeface="Arial Unicode MS"/>
                <a:cs typeface="Arial Unicode MS"/>
              </a:rPr>
              <a:t>이다.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terms:created xsi:type="dcterms:W3CDTF">2020-03-12T10:38:08Z</dcterms:created>
  <dcterms:modified xsi:type="dcterms:W3CDTF">2020-03-12T10:38:08Z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2020-03-12T00:00:00Z</vt:filetime>
  </property>
  <property fmtid="{D5CDD505-2E9C-101B-9397-08002B2CF9AE}" pid="3" name="Creator">
    <vt:lpwstr>Hwp 2018 10.0.0.7888</vt:lpwstr>
  </property>
  <property fmtid="{D5CDD505-2E9C-101B-9397-08002B2CF9AE}" pid="4" name="LastSaved">
    <vt:filetime>2020-03-12T00:00:00Z</vt:filetime>
  </property>
</Properties>
</file>