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x="10680700" cy="7556500"/>
  <p:notesSz cx="10680700" cy="75565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1052" y="2342515"/>
            <a:ext cx="9078595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2105" y="4231640"/>
            <a:ext cx="747649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534035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5500560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893610" y="1067752"/>
            <a:ext cx="0" cy="5602605"/>
          </a:xfrm>
          <a:custGeom>
            <a:avLst/>
            <a:gdLst/>
            <a:ahLst/>
            <a:cxnLst/>
            <a:rect l="l" t="t" r="r" b="b"/>
            <a:pathLst>
              <a:path w="0" h="5602605">
                <a:moveTo>
                  <a:pt x="0" y="0"/>
                </a:moveTo>
                <a:lnTo>
                  <a:pt x="0" y="5602262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/>
        </p:nvSpPr>
        <p:spPr>
          <a:xfrm>
            <a:off x="910361" y="1087551"/>
            <a:ext cx="0" cy="5570855"/>
          </a:xfrm>
          <a:custGeom>
            <a:avLst/>
            <a:gdLst/>
            <a:ahLst/>
            <a:cxnLst/>
            <a:rect l="l" t="t" r="r" b="b"/>
            <a:pathLst>
              <a:path w="0" h="5570855">
                <a:moveTo>
                  <a:pt x="0" y="0"/>
                </a:moveTo>
                <a:lnTo>
                  <a:pt x="0" y="5570270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bk object 18"/>
          <p:cNvSpPr/>
          <p:nvPr/>
        </p:nvSpPr>
        <p:spPr>
          <a:xfrm>
            <a:off x="9774910" y="1087551"/>
            <a:ext cx="0" cy="5570855"/>
          </a:xfrm>
          <a:custGeom>
            <a:avLst/>
            <a:gdLst/>
            <a:ahLst/>
            <a:cxnLst/>
            <a:rect l="l" t="t" r="r" b="b"/>
            <a:pathLst>
              <a:path w="0" h="5570855">
                <a:moveTo>
                  <a:pt x="0" y="0"/>
                </a:moveTo>
                <a:lnTo>
                  <a:pt x="0" y="5570270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bk object 19"/>
          <p:cNvSpPr/>
          <p:nvPr/>
        </p:nvSpPr>
        <p:spPr>
          <a:xfrm>
            <a:off x="9791662" y="1067752"/>
            <a:ext cx="0" cy="5602605"/>
          </a:xfrm>
          <a:custGeom>
            <a:avLst/>
            <a:gdLst/>
            <a:ahLst/>
            <a:cxnLst/>
            <a:rect l="l" t="t" r="r" b="b"/>
            <a:pathLst>
              <a:path w="0" h="5602605">
                <a:moveTo>
                  <a:pt x="0" y="0"/>
                </a:moveTo>
                <a:lnTo>
                  <a:pt x="0" y="5602262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bk object 20"/>
          <p:cNvSpPr/>
          <p:nvPr/>
        </p:nvSpPr>
        <p:spPr>
          <a:xfrm>
            <a:off x="887526" y="1073848"/>
            <a:ext cx="8907780" cy="0"/>
          </a:xfrm>
          <a:custGeom>
            <a:avLst/>
            <a:gdLst/>
            <a:ahLst/>
            <a:cxnLst/>
            <a:rect l="l" t="t" r="r" b="b"/>
            <a:pathLst>
              <a:path w="8907780" h="0">
                <a:moveTo>
                  <a:pt x="0" y="0"/>
                </a:moveTo>
                <a:lnTo>
                  <a:pt x="8907170" y="0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bk object 21"/>
          <p:cNvSpPr/>
          <p:nvPr/>
        </p:nvSpPr>
        <p:spPr>
          <a:xfrm>
            <a:off x="907313" y="1090599"/>
            <a:ext cx="8875395" cy="0"/>
          </a:xfrm>
          <a:custGeom>
            <a:avLst/>
            <a:gdLst/>
            <a:ahLst/>
            <a:cxnLst/>
            <a:rect l="l" t="t" r="r" b="b"/>
            <a:pathLst>
              <a:path w="8875395" h="0">
                <a:moveTo>
                  <a:pt x="0" y="0"/>
                </a:moveTo>
                <a:lnTo>
                  <a:pt x="8875204" y="0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bk object 22"/>
          <p:cNvSpPr/>
          <p:nvPr/>
        </p:nvSpPr>
        <p:spPr>
          <a:xfrm>
            <a:off x="907313" y="6650202"/>
            <a:ext cx="8875395" cy="0"/>
          </a:xfrm>
          <a:custGeom>
            <a:avLst/>
            <a:gdLst/>
            <a:ahLst/>
            <a:cxnLst/>
            <a:rect l="l" t="t" r="r" b="b"/>
            <a:pathLst>
              <a:path w="8875395" h="0">
                <a:moveTo>
                  <a:pt x="0" y="0"/>
                </a:moveTo>
                <a:lnTo>
                  <a:pt x="8875204" y="0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bk object 23"/>
          <p:cNvSpPr/>
          <p:nvPr/>
        </p:nvSpPr>
        <p:spPr>
          <a:xfrm>
            <a:off x="887526" y="6666966"/>
            <a:ext cx="8907780" cy="0"/>
          </a:xfrm>
          <a:custGeom>
            <a:avLst/>
            <a:gdLst/>
            <a:ahLst/>
            <a:cxnLst/>
            <a:rect l="l" t="t" r="r" b="b"/>
            <a:pathLst>
              <a:path w="8907780" h="0">
                <a:moveTo>
                  <a:pt x="0" y="0"/>
                </a:moveTo>
                <a:lnTo>
                  <a:pt x="8907170" y="0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65693" y="1025191"/>
            <a:ext cx="8549312" cy="32734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65693" y="2487439"/>
            <a:ext cx="8549312" cy="39236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631438" y="7027545"/>
            <a:ext cx="3417824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534035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066636" y="6840351"/>
            <a:ext cx="340359" cy="189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6636" y="1170806"/>
            <a:ext cx="4790440" cy="634365"/>
          </a:xfrm>
          <a:prstGeom prst="rect"/>
        </p:spPr>
        <p:txBody>
          <a:bodyPr wrap="square" lIns="0" tIns="114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dirty="0" sz="4000" spc="-409" b="1">
                <a:latin typeface="맑은 고딕"/>
                <a:cs typeface="맑은 고딕"/>
              </a:rPr>
              <a:t>종교개혁란</a:t>
            </a:r>
            <a:r>
              <a:rPr dirty="0" sz="4000" spc="520" b="1">
                <a:latin typeface="맑은 고딕"/>
                <a:cs typeface="맑은 고딕"/>
              </a:rPr>
              <a:t> </a:t>
            </a:r>
            <a:r>
              <a:rPr dirty="0" sz="4000" spc="-60" b="1">
                <a:latin typeface="맑은 고딕"/>
                <a:cs typeface="맑은 고딕"/>
              </a:rPr>
              <a:t>무엇인가?</a:t>
            </a:r>
            <a:endParaRPr sz="4000">
              <a:latin typeface="맑은 고딕"/>
              <a:cs typeface="맑은 고딕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66636" y="2487439"/>
            <a:ext cx="8548370" cy="39236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33100"/>
              </a:lnSpc>
              <a:spcBef>
                <a:spcPts val="95"/>
              </a:spcBef>
              <a:buFont typeface=""/>
              <a:buChar char="•"/>
              <a:tabLst>
                <a:tab pos="760730" algn="l"/>
              </a:tabLst>
            </a:pPr>
            <a:r>
              <a:rPr dirty="0" sz="3200" spc="165">
                <a:latin typeface="Arial Unicode MS"/>
                <a:cs typeface="Arial Unicode MS"/>
              </a:rPr>
              <a:t>‘</a:t>
            </a:r>
            <a:r>
              <a:rPr dirty="0" sz="3200" spc="165" b="1">
                <a:latin typeface="맑은 고딕"/>
                <a:cs typeface="맑은 고딕"/>
              </a:rPr>
              <a:t>종교개혁’(Reformation)</a:t>
            </a:r>
            <a:r>
              <a:rPr dirty="0" sz="3200" spc="165">
                <a:latin typeface="Arial Unicode MS"/>
                <a:cs typeface="Arial Unicode MS"/>
              </a:rPr>
              <a:t>이란, </a:t>
            </a:r>
            <a:r>
              <a:rPr dirty="0" sz="3200" spc="-110">
                <a:latin typeface="Arial Unicode MS"/>
                <a:cs typeface="Arial Unicode MS"/>
              </a:rPr>
              <a:t>라틴어.  </a:t>
            </a:r>
            <a:r>
              <a:rPr dirty="0" sz="3200" spc="575">
                <a:latin typeface="Arial Unicode MS"/>
                <a:cs typeface="Arial Unicode MS"/>
              </a:rPr>
              <a:t>reformatio </a:t>
            </a:r>
            <a:r>
              <a:rPr dirty="0" sz="3200" spc="-5">
                <a:latin typeface="Arial Unicode MS"/>
                <a:cs typeface="Arial Unicode MS"/>
              </a:rPr>
              <a:t>(갱신/개혁)에서 </a:t>
            </a:r>
            <a:r>
              <a:rPr dirty="0" sz="3200" spc="-320">
                <a:latin typeface="Arial Unicode MS"/>
                <a:cs typeface="Arial Unicode MS"/>
              </a:rPr>
              <a:t>온</a:t>
            </a:r>
            <a:r>
              <a:rPr dirty="0" sz="3200" spc="65">
                <a:latin typeface="Arial Unicode MS"/>
                <a:cs typeface="Arial Unicode MS"/>
              </a:rPr>
              <a:t> </a:t>
            </a:r>
            <a:r>
              <a:rPr dirty="0" sz="3200" spc="-110">
                <a:latin typeface="Arial Unicode MS"/>
                <a:cs typeface="Arial Unicode MS"/>
              </a:rPr>
              <a:t>말이다.</a:t>
            </a:r>
            <a:endParaRPr sz="3200">
              <a:latin typeface="Arial Unicode MS"/>
              <a:cs typeface="Arial Unicode MS"/>
            </a:endParaRPr>
          </a:p>
          <a:p>
            <a:pPr algn="just" marL="12700" marR="5080">
              <a:lnSpc>
                <a:spcPct val="133300"/>
              </a:lnSpc>
              <a:spcBef>
                <a:spcPts val="5"/>
              </a:spcBef>
            </a:pPr>
            <a:r>
              <a:rPr dirty="0" sz="3200" spc="-320">
                <a:latin typeface="Arial Unicode MS"/>
                <a:cs typeface="Arial Unicode MS"/>
              </a:rPr>
              <a:t>이 </a:t>
            </a:r>
            <a:r>
              <a:rPr dirty="0" sz="3200" spc="390" b="1">
                <a:latin typeface="맑은 고딕"/>
                <a:cs typeface="맑은 고딕"/>
              </a:rPr>
              <a:t>reformatio </a:t>
            </a:r>
            <a:r>
              <a:rPr dirty="0" sz="3200" spc="-325">
                <a:latin typeface="Arial Unicode MS"/>
                <a:cs typeface="Arial Unicode MS"/>
              </a:rPr>
              <a:t>라는 </a:t>
            </a:r>
            <a:r>
              <a:rPr dirty="0" sz="3200" spc="-35">
                <a:latin typeface="Arial Unicode MS"/>
                <a:cs typeface="Arial Unicode MS"/>
              </a:rPr>
              <a:t>말은, </a:t>
            </a:r>
            <a:r>
              <a:rPr dirty="0" sz="3200" spc="-325">
                <a:latin typeface="Arial Unicode MS"/>
                <a:cs typeface="Arial Unicode MS"/>
              </a:rPr>
              <a:t>일반적으로 교회와  사회의 폐해들을 정화하는 </a:t>
            </a:r>
            <a:r>
              <a:rPr dirty="0" sz="3200" spc="110">
                <a:latin typeface="Arial Unicode MS"/>
                <a:cs typeface="Arial Unicode MS"/>
              </a:rPr>
              <a:t>것, </a:t>
            </a:r>
            <a:r>
              <a:rPr dirty="0" sz="3200" spc="-320">
                <a:latin typeface="Arial Unicode MS"/>
                <a:cs typeface="Arial Unicode MS"/>
              </a:rPr>
              <a:t>즉 </a:t>
            </a:r>
            <a:r>
              <a:rPr dirty="0" sz="3200" spc="-325">
                <a:latin typeface="Arial Unicode MS"/>
                <a:cs typeface="Arial Unicode MS"/>
              </a:rPr>
              <a:t>좋은 규범으로  되돌아가는 것을 </a:t>
            </a:r>
            <a:r>
              <a:rPr dirty="0" sz="3200" spc="-150">
                <a:latin typeface="Arial Unicode MS"/>
                <a:cs typeface="Arial Unicode MS"/>
              </a:rPr>
              <a:t>의미했다. </a:t>
            </a:r>
            <a:r>
              <a:rPr dirty="0" sz="3200" spc="-325">
                <a:latin typeface="Arial Unicode MS"/>
                <a:cs typeface="Arial Unicode MS"/>
              </a:rPr>
              <a:t>특정한 </a:t>
            </a:r>
            <a:r>
              <a:rPr dirty="0" sz="3200" spc="-35">
                <a:latin typeface="Arial Unicode MS"/>
                <a:cs typeface="Arial Unicode MS"/>
              </a:rPr>
              <a:t>제도, 조직,  </a:t>
            </a:r>
            <a:r>
              <a:rPr dirty="0" sz="3200" spc="-325">
                <a:latin typeface="Arial Unicode MS"/>
                <a:cs typeface="Arial Unicode MS"/>
              </a:rPr>
              <a:t>도덕을 회복하는</a:t>
            </a:r>
            <a:r>
              <a:rPr dirty="0" sz="3200" spc="35">
                <a:latin typeface="Arial Unicode MS"/>
                <a:cs typeface="Arial Unicode MS"/>
              </a:rPr>
              <a:t> </a:t>
            </a:r>
            <a:r>
              <a:rPr dirty="0" sz="3200" spc="-110">
                <a:latin typeface="Arial Unicode MS"/>
                <a:cs typeface="Arial Unicode MS"/>
              </a:rPr>
              <a:t>것이다.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414253" y="1834910"/>
            <a:ext cx="520065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71600" algn="l"/>
                <a:tab pos="2731135" algn="l"/>
                <a:tab pos="372554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본래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의미</a:t>
            </a:r>
            <a:r>
              <a:rPr dirty="0" sz="3200" spc="-320">
                <a:latin typeface="Arial Unicode MS"/>
                <a:cs typeface="Arial Unicode MS"/>
              </a:rPr>
              <a:t>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넘</a:t>
            </a:r>
            <a:r>
              <a:rPr dirty="0" sz="3200" spc="-320">
                <a:latin typeface="Arial Unicode MS"/>
                <a:cs typeface="Arial Unicode MS"/>
              </a:rPr>
              <a:t>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시대구</a:t>
            </a:r>
            <a:r>
              <a:rPr dirty="0" u="heavy" sz="3200" spc="-32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분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66636" y="1672540"/>
            <a:ext cx="3333750" cy="39268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33300"/>
              </a:lnSpc>
              <a:spcBef>
                <a:spcPts val="100"/>
              </a:spcBef>
              <a:tabLst>
                <a:tab pos="1310640" algn="l"/>
                <a:tab pos="1371600" algn="l"/>
                <a:tab pos="200025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그런데		</a:t>
            </a:r>
            <a:r>
              <a:rPr dirty="0" sz="3200" spc="-320">
                <a:latin typeface="Arial Unicode MS"/>
                <a:cs typeface="Arial Unicode MS"/>
              </a:rPr>
              <a:t>이	</a:t>
            </a:r>
            <a:r>
              <a:rPr dirty="0" sz="3200" spc="-325">
                <a:latin typeface="Arial Unicode MS"/>
                <a:cs typeface="Arial Unicode MS"/>
              </a:rPr>
              <a:t>용어가  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용어</a:t>
            </a:r>
            <a:r>
              <a:rPr dirty="0" sz="3200" spc="-320">
                <a:latin typeface="Arial Unicode MS"/>
                <a:cs typeface="Arial Unicode MS"/>
              </a:rPr>
              <a:t>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사용되었다</a:t>
            </a:r>
            <a:r>
              <a:rPr dirty="0" sz="3200" spc="550">
                <a:latin typeface="Arial Unicode MS"/>
                <a:cs typeface="Arial Unicode MS"/>
              </a:rPr>
              <a:t>.  </a:t>
            </a:r>
            <a:r>
              <a:rPr dirty="0" sz="3200" spc="-325">
                <a:latin typeface="Arial Unicode MS"/>
                <a:cs typeface="Arial Unicode MS"/>
              </a:rPr>
              <a:t>초대교회사  중세교회사  종교개혁사</a:t>
            </a:r>
            <a:endParaRPr sz="32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1280"/>
              </a:spcBef>
              <a:tabLst>
                <a:tab pos="1493520" algn="l"/>
              </a:tabLst>
            </a:pPr>
            <a:r>
              <a:rPr dirty="0" sz="3200" spc="-110">
                <a:latin typeface="Arial Unicode MS"/>
                <a:cs typeface="Arial Unicode MS"/>
              </a:rPr>
              <a:t>근,현대	교회사.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457390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</a:pPr>
            <a:r>
              <a:rPr dirty="0" sz="3200" spc="-325">
                <a:latin typeface="Arial Unicode MS"/>
                <a:cs typeface="Arial Unicode MS"/>
              </a:rPr>
              <a:t>종교개혁이란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ts val="5120"/>
              </a:lnSpc>
              <a:spcBef>
                <a:spcPts val="375"/>
              </a:spcBef>
              <a:tabLst>
                <a:tab pos="1310640" algn="l"/>
                <a:tab pos="2155825" algn="l"/>
                <a:tab pos="3932554" algn="l"/>
                <a:tab pos="5344795" algn="l"/>
                <a:tab pos="6756400" algn="l"/>
                <a:tab pos="816927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루터로부</a:t>
            </a:r>
            <a:r>
              <a:rPr dirty="0" sz="3200" spc="-320">
                <a:latin typeface="Arial Unicode MS"/>
                <a:cs typeface="Arial Unicode MS"/>
              </a:rPr>
              <a:t>터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출발하</a:t>
            </a:r>
            <a:r>
              <a:rPr dirty="0" sz="3200" spc="-320">
                <a:latin typeface="Arial Unicode MS"/>
                <a:cs typeface="Arial Unicode MS"/>
              </a:rPr>
              <a:t>여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기독</a:t>
            </a:r>
            <a:r>
              <a:rPr dirty="0" sz="3200" spc="-320">
                <a:latin typeface="Arial Unicode MS"/>
                <a:cs typeface="Arial Unicode MS"/>
              </a:rPr>
              <a:t>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교회</a:t>
            </a:r>
            <a:r>
              <a:rPr dirty="0" sz="3200" spc="-320">
                <a:latin typeface="Arial Unicode MS"/>
                <a:cs typeface="Arial Unicode MS"/>
              </a:rPr>
              <a:t>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나뉘</a:t>
            </a:r>
            <a:r>
              <a:rPr dirty="0" sz="3200" spc="-320">
                <a:latin typeface="Arial Unicode MS"/>
                <a:cs typeface="Arial Unicode MS"/>
              </a:rPr>
              <a:t>게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170">
                <a:latin typeface="Arial Unicode MS"/>
                <a:cs typeface="Arial Unicode MS"/>
              </a:rPr>
              <a:t>한  </a:t>
            </a:r>
            <a:r>
              <a:rPr dirty="0" sz="3200" spc="-325">
                <a:latin typeface="Arial Unicode MS"/>
                <a:cs typeface="Arial Unicode MS"/>
              </a:rPr>
              <a:t>운동을	</a:t>
            </a:r>
            <a:r>
              <a:rPr dirty="0" sz="3200" spc="-110">
                <a:latin typeface="Arial Unicode MS"/>
                <a:cs typeface="Arial Unicode MS"/>
              </a:rPr>
              <a:t>말하고,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ts val="5110"/>
              </a:lnSpc>
              <a:spcBef>
                <a:spcPts val="10"/>
              </a:spcBef>
              <a:tabLst>
                <a:tab pos="1818005" algn="l"/>
                <a:tab pos="2447925" algn="l"/>
                <a:tab pos="3786504" algn="l"/>
                <a:tab pos="4536440" algn="l"/>
                <a:tab pos="5125720" algn="l"/>
                <a:tab pos="6464300" algn="l"/>
                <a:tab pos="6707505" algn="l"/>
                <a:tab pos="780351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종교개혁사</a:t>
            </a:r>
            <a:r>
              <a:rPr dirty="0" sz="3200" spc="-320">
                <a:latin typeface="Arial Unicode MS"/>
                <a:cs typeface="Arial Unicode MS"/>
              </a:rPr>
              <a:t>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이러</a:t>
            </a:r>
            <a:r>
              <a:rPr dirty="0" sz="3200" spc="-320">
                <a:latin typeface="Arial Unicode MS"/>
                <a:cs typeface="Arial Unicode MS"/>
              </a:rPr>
              <a:t>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운동</a:t>
            </a:r>
            <a:r>
              <a:rPr dirty="0" sz="3200" spc="-320">
                <a:latin typeface="Arial Unicode MS"/>
                <a:cs typeface="Arial Unicode MS"/>
              </a:rPr>
              <a:t>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일어</a:t>
            </a:r>
            <a:r>
              <a:rPr dirty="0" sz="3200" spc="-320">
                <a:latin typeface="Arial Unicode MS"/>
                <a:cs typeface="Arial Unicode MS"/>
              </a:rPr>
              <a:t>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시기</a:t>
            </a:r>
            <a:r>
              <a:rPr dirty="0" sz="3200" spc="-320">
                <a:latin typeface="Arial Unicode MS"/>
                <a:cs typeface="Arial Unicode MS"/>
              </a:rPr>
              <a:t>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나</a:t>
            </a:r>
            <a:r>
              <a:rPr dirty="0" sz="3200" spc="-170">
                <a:latin typeface="Arial Unicode MS"/>
                <a:cs typeface="Arial Unicode MS"/>
              </a:rPr>
              <a:t>타  </a:t>
            </a:r>
            <a:r>
              <a:rPr dirty="0" sz="3200" spc="-325">
                <a:latin typeface="Arial Unicode MS"/>
                <a:cs typeface="Arial Unicode MS"/>
              </a:rPr>
              <a:t>내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용어이다</a:t>
            </a:r>
            <a:r>
              <a:rPr dirty="0" sz="3200" spc="550">
                <a:latin typeface="Arial Unicode MS"/>
                <a:cs typeface="Arial Unicode MS"/>
              </a:rPr>
              <a:t>.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그래</a:t>
            </a:r>
            <a:r>
              <a:rPr dirty="0" sz="3200" spc="-320">
                <a:latin typeface="Arial Unicode MS"/>
                <a:cs typeface="Arial Unicode MS"/>
              </a:rPr>
              <a:t>서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일반적으</a:t>
            </a:r>
            <a:r>
              <a:rPr dirty="0" sz="3200" spc="-320">
                <a:latin typeface="Arial Unicode MS"/>
                <a:cs typeface="Arial Unicode MS"/>
              </a:rPr>
              <a:t>로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ts val="5120"/>
              </a:lnSpc>
              <a:spcBef>
                <a:spcPts val="5"/>
              </a:spcBef>
              <a:tabLst>
                <a:tab pos="1676400" algn="l"/>
                <a:tab pos="2976245" algn="l"/>
                <a:tab pos="4274820" algn="l"/>
                <a:tab pos="5132070" algn="l"/>
                <a:tab pos="7438390" algn="l"/>
              </a:tabLst>
            </a:pPr>
            <a:r>
              <a:rPr dirty="0" sz="3200" spc="70">
                <a:latin typeface="Arial Unicode MS"/>
                <a:cs typeface="Arial Unicode MS"/>
              </a:rPr>
              <a:t>1</a:t>
            </a:r>
            <a:r>
              <a:rPr dirty="0" sz="3200" spc="505">
                <a:latin typeface="Arial Unicode MS"/>
                <a:cs typeface="Arial Unicode MS"/>
              </a:rPr>
              <a:t>5</a:t>
            </a:r>
            <a:r>
              <a:rPr dirty="0" sz="3200" spc="60">
                <a:latin typeface="Arial Unicode MS"/>
                <a:cs typeface="Arial Unicode MS"/>
              </a:rPr>
              <a:t>1</a:t>
            </a:r>
            <a:r>
              <a:rPr dirty="0" sz="3200" spc="325">
                <a:latin typeface="Arial Unicode MS"/>
                <a:cs typeface="Arial Unicode MS"/>
              </a:rPr>
              <a:t>7</a:t>
            </a:r>
            <a:r>
              <a:rPr dirty="0" sz="3200" spc="1350">
                <a:latin typeface="Arial Unicode MS"/>
                <a:cs typeface="Arial Unicode MS"/>
              </a:rPr>
              <a:t>-</a:t>
            </a:r>
            <a:r>
              <a:rPr dirty="0" sz="3200" spc="70">
                <a:latin typeface="Arial Unicode MS"/>
                <a:cs typeface="Arial Unicode MS"/>
              </a:rPr>
              <a:t>1</a:t>
            </a:r>
            <a:r>
              <a:rPr dirty="0" sz="3200" spc="520">
                <a:latin typeface="Arial Unicode MS"/>
                <a:cs typeface="Arial Unicode MS"/>
              </a:rPr>
              <a:t>5</a:t>
            </a:r>
            <a:r>
              <a:rPr dirty="0" sz="3200" spc="505">
                <a:latin typeface="Arial Unicode MS"/>
                <a:cs typeface="Arial Unicode MS"/>
              </a:rPr>
              <a:t>5</a:t>
            </a:r>
            <a:r>
              <a:rPr dirty="0" sz="3200" spc="520">
                <a:latin typeface="Arial Unicode MS"/>
                <a:cs typeface="Arial Unicode MS"/>
              </a:rPr>
              <a:t>5</a:t>
            </a:r>
            <a:r>
              <a:rPr dirty="0" sz="3200" spc="465">
                <a:latin typeface="Arial Unicode MS"/>
                <a:cs typeface="Arial Unicode MS"/>
              </a:rPr>
              <a:t>(</a:t>
            </a:r>
            <a:r>
              <a:rPr dirty="0" sz="3200" spc="-325">
                <a:latin typeface="Arial Unicode MS"/>
                <a:cs typeface="Arial Unicode MS"/>
              </a:rPr>
              <a:t>아욱스부르</a:t>
            </a:r>
            <a:r>
              <a:rPr dirty="0" sz="3200" spc="-320">
                <a:latin typeface="Arial Unicode MS"/>
                <a:cs typeface="Arial Unicode MS"/>
              </a:rPr>
              <a:t>크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종교화약</a:t>
            </a:r>
            <a:r>
              <a:rPr dirty="0" sz="3200" spc="465">
                <a:latin typeface="Arial Unicode MS"/>
                <a:cs typeface="Arial Unicode MS"/>
              </a:rPr>
              <a:t>)</a:t>
            </a:r>
            <a:r>
              <a:rPr dirty="0" sz="3200" spc="-320">
                <a:latin typeface="Arial Unicode MS"/>
                <a:cs typeface="Arial Unicode MS"/>
              </a:rPr>
              <a:t>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교회</a:t>
            </a:r>
            <a:r>
              <a:rPr dirty="0" sz="3200" spc="-170">
                <a:latin typeface="Arial Unicode MS"/>
                <a:cs typeface="Arial Unicode MS"/>
              </a:rPr>
              <a:t>개  </a:t>
            </a:r>
            <a:r>
              <a:rPr dirty="0" sz="3200" spc="-325">
                <a:latin typeface="Arial Unicode MS"/>
                <a:cs typeface="Arial Unicode MS"/>
              </a:rPr>
              <a:t>혁운동이	일어난	시기를	</a:t>
            </a:r>
            <a:r>
              <a:rPr dirty="0" sz="3200" spc="-150">
                <a:latin typeface="Arial Unicode MS"/>
                <a:cs typeface="Arial Unicode MS"/>
              </a:rPr>
              <a:t>나타낸다.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522287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403860" indent="-391160">
              <a:lnSpc>
                <a:spcPct val="100000"/>
              </a:lnSpc>
              <a:spcBef>
                <a:spcPts val="1365"/>
              </a:spcBef>
              <a:buFont typeface=""/>
              <a:buChar char="•"/>
              <a:tabLst>
                <a:tab pos="403860" algn="l"/>
                <a:tab pos="40449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종교개혁은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ts val="5120"/>
              </a:lnSpc>
              <a:spcBef>
                <a:spcPts val="375"/>
              </a:spcBef>
              <a:buAutoNum type="romanLcParenR"/>
              <a:tabLst>
                <a:tab pos="616585" algn="l"/>
                <a:tab pos="617220" algn="l"/>
                <a:tab pos="2687320" algn="l"/>
                <a:tab pos="4757420" algn="l"/>
                <a:tab pos="6098540" algn="l"/>
                <a:tab pos="707263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우선적으</a:t>
            </a:r>
            <a:r>
              <a:rPr dirty="0" sz="3200" spc="-320">
                <a:latin typeface="Arial Unicode MS"/>
                <a:cs typeface="Arial Unicode MS"/>
              </a:rPr>
              <a:t>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교회내적</a:t>
            </a:r>
            <a:r>
              <a:rPr dirty="0" sz="3200" spc="-320">
                <a:latin typeface="Arial Unicode MS"/>
                <a:cs typeface="Arial Unicode MS"/>
              </a:rPr>
              <a:t>인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부분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향</a:t>
            </a:r>
            <a:r>
              <a:rPr dirty="0" sz="3200" spc="-320">
                <a:latin typeface="Arial Unicode MS"/>
                <a:cs typeface="Arial Unicode MS"/>
              </a:rPr>
              <a:t>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이루어</a:t>
            </a:r>
            <a:r>
              <a:rPr dirty="0" sz="3200" spc="-170">
                <a:latin typeface="Arial Unicode MS"/>
                <a:cs typeface="Arial Unicode MS"/>
              </a:rPr>
              <a:t>졌  </a:t>
            </a:r>
            <a:r>
              <a:rPr dirty="0" sz="3200" spc="-35">
                <a:latin typeface="Arial Unicode MS"/>
                <a:cs typeface="Arial Unicode MS"/>
              </a:rPr>
              <a:t>으나,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ts val="5110"/>
              </a:lnSpc>
              <a:spcBef>
                <a:spcPts val="10"/>
              </a:spcBef>
              <a:buAutoNum type="romanLcParenR"/>
              <a:tabLst>
                <a:tab pos="749300" algn="l"/>
                <a:tab pos="749935" algn="l"/>
                <a:tab pos="1321435" algn="l"/>
                <a:tab pos="2629535" algn="l"/>
                <a:tab pos="2968625" algn="l"/>
                <a:tab pos="5006975" algn="l"/>
                <a:tab pos="5034280" algn="l"/>
                <a:tab pos="6313170" algn="l"/>
                <a:tab pos="7072630" algn="l"/>
                <a:tab pos="780351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사회적으로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경제적으</a:t>
            </a:r>
            <a:r>
              <a:rPr dirty="0" sz="3200" spc="-320">
                <a:latin typeface="Arial Unicode MS"/>
                <a:cs typeface="Arial Unicode MS"/>
              </a:rPr>
              <a:t>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불안</a:t>
            </a:r>
            <a:r>
              <a:rPr dirty="0" sz="3200" spc="-320">
                <a:latin typeface="Arial Unicode MS"/>
                <a:cs typeface="Arial Unicode MS"/>
              </a:rPr>
              <a:t>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시대에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모</a:t>
            </a:r>
            <a:r>
              <a:rPr dirty="0" sz="3200" spc="-170">
                <a:latin typeface="Arial Unicode MS"/>
                <a:cs typeface="Arial Unicode MS"/>
              </a:rPr>
              <a:t>든  </a:t>
            </a:r>
            <a:r>
              <a:rPr dirty="0" sz="3200" spc="-325">
                <a:latin typeface="Arial Unicode MS"/>
                <a:cs typeface="Arial Unicode MS"/>
              </a:rPr>
              <a:t>교황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권위</a:t>
            </a:r>
            <a:r>
              <a:rPr dirty="0" sz="3200" spc="-320">
                <a:latin typeface="Arial Unicode MS"/>
                <a:cs typeface="Arial Unicode MS"/>
              </a:rPr>
              <a:t>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거부함으로</a:t>
            </a:r>
            <a:r>
              <a:rPr dirty="0" sz="3200" spc="-320">
                <a:latin typeface="Arial Unicode MS"/>
                <a:cs typeface="Arial Unicode MS"/>
              </a:rPr>
              <a:t>써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교회분열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일으키</a:t>
            </a:r>
            <a:r>
              <a:rPr dirty="0" sz="3200" spc="-320">
                <a:latin typeface="Arial Unicode MS"/>
                <a:cs typeface="Arial Unicode MS"/>
              </a:rPr>
              <a:t>게</a:t>
            </a:r>
            <a:endParaRPr sz="32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dirty="0" sz="3200" spc="-110">
                <a:latin typeface="Arial Unicode MS"/>
                <a:cs typeface="Arial Unicode MS"/>
              </a:rPr>
              <a:t>되었고,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ct val="133100"/>
              </a:lnSpc>
              <a:spcBef>
                <a:spcPts val="10"/>
              </a:spcBef>
              <a:buAutoNum type="romanLcParenR" startAt="3"/>
              <a:tabLst>
                <a:tab pos="911860" algn="l"/>
                <a:tab pos="912494" algn="l"/>
                <a:tab pos="1676400" algn="l"/>
                <a:tab pos="1852930" algn="l"/>
                <a:tab pos="3157220" algn="l"/>
                <a:tab pos="3865245" algn="l"/>
                <a:tab pos="4827270" algn="l"/>
                <a:tab pos="6133465" algn="l"/>
                <a:tab pos="816927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세</a:t>
            </a:r>
            <a:r>
              <a:rPr dirty="0" sz="3200" spc="-320">
                <a:latin typeface="Arial Unicode MS"/>
                <a:cs typeface="Arial Unicode MS"/>
              </a:rPr>
              <a:t>속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제후</a:t>
            </a:r>
            <a:r>
              <a:rPr dirty="0" sz="3200" spc="-320">
                <a:latin typeface="Arial Unicode MS"/>
                <a:cs typeface="Arial Unicode MS"/>
              </a:rPr>
              <a:t>들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가운데</a:t>
            </a:r>
            <a:r>
              <a:rPr dirty="0" sz="3200" spc="-320">
                <a:latin typeface="Arial Unicode MS"/>
                <a:cs typeface="Arial Unicode MS"/>
              </a:rPr>
              <a:t>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개신</a:t>
            </a:r>
            <a:r>
              <a:rPr dirty="0" sz="3200" spc="-320">
                <a:latin typeface="Arial Unicode MS"/>
                <a:cs typeface="Arial Unicode MS"/>
              </a:rPr>
              <a:t>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국가교회</a:t>
            </a:r>
            <a:r>
              <a:rPr dirty="0" sz="3200" spc="-320">
                <a:latin typeface="Arial Unicode MS"/>
                <a:cs typeface="Arial Unicode MS"/>
              </a:rPr>
              <a:t>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170">
                <a:latin typeface="Arial Unicode MS"/>
                <a:cs typeface="Arial Unicode MS"/>
              </a:rPr>
              <a:t>형  </a:t>
            </a:r>
            <a:r>
              <a:rPr dirty="0" sz="3200" spc="-325">
                <a:latin typeface="Arial Unicode MS"/>
                <a:cs typeface="Arial Unicode MS"/>
              </a:rPr>
              <a:t>성하도록	</a:t>
            </a:r>
            <a:r>
              <a:rPr dirty="0" sz="3200" spc="-110">
                <a:latin typeface="Arial Unicode MS"/>
                <a:cs typeface="Arial Unicode MS"/>
              </a:rPr>
              <a:t>하였다.	</a:t>
            </a:r>
            <a:r>
              <a:rPr dirty="0" sz="3200" spc="509">
                <a:latin typeface="Arial Unicode MS"/>
                <a:cs typeface="Arial Unicode MS"/>
              </a:rPr>
              <a:t>(=	</a:t>
            </a:r>
            <a:r>
              <a:rPr dirty="0" sz="3200" spc="600">
                <a:latin typeface="Arial Unicode MS"/>
                <a:cs typeface="Arial Unicode MS"/>
              </a:rPr>
              <a:t>Landeskirche)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1973580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784225" indent="-771525">
              <a:lnSpc>
                <a:spcPct val="100000"/>
              </a:lnSpc>
              <a:spcBef>
                <a:spcPts val="1365"/>
              </a:spcBef>
              <a:buChar char="○"/>
              <a:tabLst>
                <a:tab pos="784225" algn="l"/>
                <a:tab pos="784860" algn="l"/>
              </a:tabLst>
            </a:pPr>
            <a:r>
              <a:rPr dirty="0" sz="3200" spc="-325" b="1">
                <a:latin typeface="맑은 고딕"/>
                <a:cs typeface="맑은 고딕"/>
              </a:rPr>
              <a:t>종교개혁의</a:t>
            </a:r>
            <a:r>
              <a:rPr dirty="0" sz="3200" spc="459" b="1">
                <a:latin typeface="맑은 고딕"/>
                <a:cs typeface="맑은 고딕"/>
              </a:rPr>
              <a:t> </a:t>
            </a:r>
            <a:r>
              <a:rPr dirty="0" sz="3200" spc="-325" b="1">
                <a:latin typeface="맑은 고딕"/>
                <a:cs typeface="맑은 고딕"/>
              </a:rPr>
              <a:t>본질</a:t>
            </a:r>
            <a:endParaRPr sz="3200">
              <a:latin typeface="맑은 고딕"/>
              <a:cs typeface="맑은 고딕"/>
            </a:endParaRPr>
          </a:p>
          <a:p>
            <a:pPr marL="12700" marR="5080">
              <a:lnSpc>
                <a:spcPts val="5120"/>
              </a:lnSpc>
              <a:spcBef>
                <a:spcPts val="375"/>
              </a:spcBef>
              <a:buFont typeface=""/>
              <a:buChar char="•"/>
              <a:tabLst>
                <a:tab pos="462915" algn="l"/>
                <a:tab pos="463550" algn="l"/>
                <a:tab pos="580390" algn="l"/>
                <a:tab pos="1880235" algn="l"/>
                <a:tab pos="2551430" algn="l"/>
                <a:tab pos="3909695" algn="l"/>
                <a:tab pos="5208270" algn="l"/>
                <a:tab pos="5269230" algn="l"/>
                <a:tab pos="6142990" algn="l"/>
                <a:tab pos="6626859" algn="l"/>
                <a:tab pos="816927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종교개혁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 b="1">
                <a:latin typeface="맑은 고딕"/>
                <a:cs typeface="맑은 고딕"/>
              </a:rPr>
              <a:t>새로</a:t>
            </a:r>
            <a:r>
              <a:rPr dirty="0" sz="3200" spc="-320" b="1">
                <a:latin typeface="맑은 고딕"/>
                <a:cs typeface="맑은 고딕"/>
              </a:rPr>
              <a:t>운</a:t>
            </a:r>
            <a:r>
              <a:rPr dirty="0" sz="3200" b="1">
                <a:latin typeface="맑은 고딕"/>
                <a:cs typeface="맑은 고딕"/>
              </a:rPr>
              <a:t>	</a:t>
            </a:r>
            <a:r>
              <a:rPr dirty="0" sz="3200" spc="-325" b="1">
                <a:latin typeface="맑은 고딕"/>
                <a:cs typeface="맑은 고딕"/>
              </a:rPr>
              <a:t>신학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근거</a:t>
            </a:r>
            <a:r>
              <a:rPr dirty="0" sz="3200" spc="-320">
                <a:latin typeface="Arial Unicode MS"/>
                <a:cs typeface="Arial Unicode MS"/>
              </a:rPr>
              <a:t>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것으로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170">
                <a:latin typeface="Arial Unicode MS"/>
                <a:cs typeface="Arial Unicode MS"/>
              </a:rPr>
              <a:t>로  </a:t>
            </a:r>
            <a:r>
              <a:rPr dirty="0" sz="3200" spc="-320">
                <a:latin typeface="Arial Unicode MS"/>
                <a:cs typeface="Arial Unicode MS"/>
              </a:rPr>
              <a:t>마		</a:t>
            </a:r>
            <a:r>
              <a:rPr dirty="0" sz="3200" spc="-325">
                <a:latin typeface="Arial Unicode MS"/>
                <a:cs typeface="Arial Unicode MS"/>
              </a:rPr>
              <a:t>교황의	교회로부터	분리된	것을	</a:t>
            </a:r>
            <a:r>
              <a:rPr dirty="0" sz="3200" spc="-110">
                <a:latin typeface="Arial Unicode MS"/>
                <a:cs typeface="Arial Unicode MS"/>
              </a:rPr>
              <a:t>말한다.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127231" y="3135701"/>
            <a:ext cx="148780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325" b="1">
                <a:latin typeface="맑은 고딕"/>
                <a:cs typeface="맑은 고딕"/>
              </a:rPr>
              <a:t>전통적</a:t>
            </a:r>
            <a:r>
              <a:rPr dirty="0" sz="3200" spc="-320" b="1">
                <a:latin typeface="맑은 고딕"/>
                <a:cs typeface="맑은 고딕"/>
              </a:rPr>
              <a:t>인</a:t>
            </a:r>
            <a:endParaRPr sz="3200">
              <a:latin typeface="맑은 고딕"/>
              <a:cs typeface="맑은 고딕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6636" y="2974854"/>
            <a:ext cx="6770370" cy="19735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100"/>
              </a:lnSpc>
              <a:spcBef>
                <a:spcPts val="95"/>
              </a:spcBef>
              <a:tabLst>
                <a:tab pos="1310640" algn="l"/>
                <a:tab pos="1424940" algn="l"/>
                <a:tab pos="2470785" algn="l"/>
                <a:tab pos="4248785" algn="l"/>
                <a:tab pos="4639945" algn="l"/>
                <a:tab pos="4929505" algn="l"/>
              </a:tabLst>
            </a:pPr>
            <a:r>
              <a:rPr dirty="0" sz="3200" spc="-325" b="1">
                <a:latin typeface="맑은 고딕"/>
                <a:cs typeface="맑은 고딕"/>
              </a:rPr>
              <a:t>교회</a:t>
            </a:r>
            <a:r>
              <a:rPr dirty="0" sz="3200" spc="-320" b="1">
                <a:latin typeface="맑은 고딕"/>
                <a:cs typeface="맑은 고딕"/>
              </a:rPr>
              <a:t>를</a:t>
            </a:r>
            <a:r>
              <a:rPr dirty="0" sz="3200" b="1">
                <a:latin typeface="맑은 고딕"/>
                <a:cs typeface="맑은 고딕"/>
              </a:rPr>
              <a:t>		</a:t>
            </a:r>
            <a:r>
              <a:rPr dirty="0" sz="3200" spc="-325" b="1">
                <a:latin typeface="맑은 고딕"/>
                <a:cs typeface="맑은 고딕"/>
              </a:rPr>
              <a:t>통</a:t>
            </a:r>
            <a:r>
              <a:rPr dirty="0" sz="3200" spc="-320" b="1">
                <a:latin typeface="맑은 고딕"/>
                <a:cs typeface="맑은 고딕"/>
              </a:rPr>
              <a:t>한</a:t>
            </a:r>
            <a:r>
              <a:rPr dirty="0" sz="3200" b="1">
                <a:latin typeface="맑은 고딕"/>
                <a:cs typeface="맑은 고딕"/>
              </a:rPr>
              <a:t>	</a:t>
            </a:r>
            <a:r>
              <a:rPr dirty="0" sz="3200" spc="-325" b="1">
                <a:latin typeface="맑은 고딕"/>
                <a:cs typeface="맑은 고딕"/>
              </a:rPr>
              <a:t>구원중</a:t>
            </a:r>
            <a:r>
              <a:rPr dirty="0" sz="3200" spc="-320" b="1">
                <a:latin typeface="맑은 고딕"/>
                <a:cs typeface="맑은 고딕"/>
              </a:rPr>
              <a:t>재</a:t>
            </a:r>
            <a:r>
              <a:rPr dirty="0" sz="3200" b="1">
                <a:latin typeface="맑은 고딕"/>
                <a:cs typeface="맑은 고딕"/>
              </a:rPr>
              <a:t>	</a:t>
            </a:r>
            <a:r>
              <a:rPr dirty="0" sz="3200" spc="-320" b="1">
                <a:latin typeface="맑은 고딕"/>
                <a:cs typeface="맑은 고딕"/>
              </a:rPr>
              <a:t>및</a:t>
            </a:r>
            <a:r>
              <a:rPr dirty="0" sz="3200" b="1">
                <a:latin typeface="맑은 고딕"/>
                <a:cs typeface="맑은 고딕"/>
              </a:rPr>
              <a:t>		</a:t>
            </a:r>
            <a:r>
              <a:rPr dirty="0" sz="3200" spc="-325" b="1">
                <a:latin typeface="맑은 고딕"/>
                <a:cs typeface="맑은 고딕"/>
              </a:rPr>
              <a:t>위계질서</a:t>
            </a:r>
            <a:r>
              <a:rPr dirty="0" sz="3200" spc="-185" b="1">
                <a:latin typeface="맑은 고딕"/>
                <a:cs typeface="맑은 고딕"/>
              </a:rPr>
              <a:t>의  </a:t>
            </a:r>
            <a:r>
              <a:rPr dirty="0" sz="3200" spc="-325" b="1">
                <a:latin typeface="맑은 고딕"/>
                <a:cs typeface="맑은 고딕"/>
              </a:rPr>
              <a:t>체계</a:t>
            </a:r>
            <a:r>
              <a:rPr dirty="0" sz="3200" spc="-325">
                <a:latin typeface="Arial Unicode MS"/>
                <a:cs typeface="Arial Unicode MS"/>
              </a:rPr>
              <a:t>는	</a:t>
            </a:r>
            <a:r>
              <a:rPr dirty="0" sz="3200" spc="-325" b="1">
                <a:latin typeface="맑은 고딕"/>
                <a:cs typeface="맑은 고딕"/>
              </a:rPr>
              <a:t>새로운 </a:t>
            </a:r>
            <a:r>
              <a:rPr dirty="0" sz="3200" spc="-320" b="1">
                <a:latin typeface="맑은 고딕"/>
                <a:cs typeface="맑은 고딕"/>
              </a:rPr>
              <a:t> </a:t>
            </a:r>
            <a:r>
              <a:rPr dirty="0" sz="3200" spc="-325" b="1">
                <a:latin typeface="맑은 고딕"/>
                <a:cs typeface="맑은 고딕"/>
              </a:rPr>
              <a:t>교회형태</a:t>
            </a:r>
            <a:r>
              <a:rPr dirty="0" sz="3200" spc="-325">
                <a:latin typeface="Arial Unicode MS"/>
                <a:cs typeface="Arial Unicode MS"/>
              </a:rPr>
              <a:t>로	</a:t>
            </a:r>
            <a:r>
              <a:rPr dirty="0" sz="3200" spc="-180">
                <a:latin typeface="Arial Unicode MS"/>
                <a:cs typeface="Arial Unicode MS"/>
              </a:rPr>
              <a:t>대체되었다.</a:t>
            </a:r>
            <a:endParaRPr sz="32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1280"/>
              </a:spcBef>
            </a:pPr>
            <a:r>
              <a:rPr dirty="0" sz="3200" spc="705">
                <a:latin typeface="Arial Unicode MS"/>
                <a:cs typeface="Arial Unicode MS"/>
              </a:rPr>
              <a:t>-&gt;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6636" y="4924517"/>
            <a:ext cx="8548370" cy="13233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100"/>
              </a:lnSpc>
              <a:spcBef>
                <a:spcPts val="95"/>
              </a:spcBef>
              <a:tabLst>
                <a:tab pos="1371600" algn="l"/>
                <a:tab pos="3096895" algn="l"/>
                <a:tab pos="4455795" algn="l"/>
                <a:tab pos="5084445" algn="l"/>
                <a:tab pos="6078855" algn="l"/>
                <a:tab pos="816927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여기</a:t>
            </a:r>
            <a:r>
              <a:rPr dirty="0" sz="3200" spc="-320">
                <a:latin typeface="Arial Unicode MS"/>
                <a:cs typeface="Arial Unicode MS"/>
              </a:rPr>
              <a:t>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중심적</a:t>
            </a:r>
            <a:r>
              <a:rPr dirty="0" sz="3200" spc="-320">
                <a:latin typeface="Arial Unicode MS"/>
                <a:cs typeface="Arial Unicode MS"/>
              </a:rPr>
              <a:t>인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역할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것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 b="1">
                <a:latin typeface="맑은 고딕"/>
                <a:cs typeface="맑은 고딕"/>
              </a:rPr>
              <a:t>복음으로</a:t>
            </a:r>
            <a:r>
              <a:rPr dirty="0" sz="3200" spc="-320" b="1">
                <a:latin typeface="맑은 고딕"/>
                <a:cs typeface="맑은 고딕"/>
              </a:rPr>
              <a:t>의</a:t>
            </a:r>
            <a:r>
              <a:rPr dirty="0" sz="3200" b="1">
                <a:latin typeface="맑은 고딕"/>
                <a:cs typeface="맑은 고딕"/>
              </a:rPr>
              <a:t>	</a:t>
            </a:r>
            <a:r>
              <a:rPr dirty="0" sz="3200" spc="-185" b="1">
                <a:latin typeface="맑은 고딕"/>
                <a:cs typeface="맑은 고딕"/>
              </a:rPr>
              <a:t>소  </a:t>
            </a:r>
            <a:r>
              <a:rPr dirty="0" sz="3200" spc="-110" b="1">
                <a:latin typeface="맑은 고딕"/>
                <a:cs typeface="맑은 고딕"/>
              </a:rPr>
              <a:t>급</a:t>
            </a:r>
            <a:r>
              <a:rPr dirty="0" sz="3200" spc="-110">
                <a:latin typeface="Arial Unicode MS"/>
                <a:cs typeface="Arial Unicode MS"/>
              </a:rPr>
              <a:t>이다.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522287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  <a:tabLst>
                <a:tab pos="204152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복음으로의	소급은</a:t>
            </a:r>
            <a:endParaRPr sz="3200">
              <a:latin typeface="Arial Unicode MS"/>
              <a:cs typeface="Arial Unicode MS"/>
            </a:endParaRPr>
          </a:p>
          <a:p>
            <a:pPr marL="403860" indent="-391160">
              <a:lnSpc>
                <a:spcPct val="100000"/>
              </a:lnSpc>
              <a:spcBef>
                <a:spcPts val="1270"/>
              </a:spcBef>
              <a:buFont typeface=""/>
              <a:buChar char="•"/>
              <a:tabLst>
                <a:tab pos="403860" algn="l"/>
                <a:tab pos="404495" algn="l"/>
                <a:tab pos="2067560" algn="l"/>
                <a:tab pos="3731260" algn="l"/>
                <a:tab pos="503174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내용적인	측면에서	볼때는	</a:t>
            </a:r>
            <a:r>
              <a:rPr dirty="0" sz="3200" spc="-180" b="1">
                <a:latin typeface="맑은 고딕"/>
                <a:cs typeface="맑은 고딕"/>
              </a:rPr>
              <a:t>칭의론</a:t>
            </a:r>
            <a:r>
              <a:rPr dirty="0" sz="3200" spc="-180">
                <a:latin typeface="Arial Unicode MS"/>
                <a:cs typeface="Arial Unicode MS"/>
              </a:rPr>
              <a:t>이다.</a:t>
            </a:r>
            <a:endParaRPr sz="3200">
              <a:latin typeface="Arial Unicode MS"/>
              <a:cs typeface="Arial Unicode MS"/>
            </a:endParaRPr>
          </a:p>
          <a:p>
            <a:pPr algn="just" marL="419100" marR="5080" indent="-406400">
              <a:lnSpc>
                <a:spcPct val="133200"/>
              </a:lnSpc>
              <a:spcBef>
                <a:spcPts val="10"/>
              </a:spcBef>
              <a:buChar char="-"/>
              <a:tabLst>
                <a:tab pos="419734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오직 </a:t>
            </a:r>
            <a:r>
              <a:rPr dirty="0" sz="3200" spc="200">
                <a:latin typeface="Arial Unicode MS"/>
                <a:cs typeface="Arial Unicode MS"/>
              </a:rPr>
              <a:t>그리스도(solus </a:t>
            </a:r>
            <a:r>
              <a:rPr dirty="0" sz="3200" spc="555">
                <a:latin typeface="Arial Unicode MS"/>
                <a:cs typeface="Arial Unicode MS"/>
              </a:rPr>
              <a:t>Christus), </a:t>
            </a:r>
            <a:r>
              <a:rPr dirty="0" sz="3200" spc="-325">
                <a:latin typeface="Arial Unicode MS"/>
                <a:cs typeface="Arial Unicode MS"/>
              </a:rPr>
              <a:t>오직 </a:t>
            </a:r>
            <a:r>
              <a:rPr dirty="0" sz="3200" spc="-320">
                <a:latin typeface="Arial Unicode MS"/>
                <a:cs typeface="Arial Unicode MS"/>
              </a:rPr>
              <a:t>믿  </a:t>
            </a:r>
            <a:r>
              <a:rPr dirty="0" sz="3200" spc="235">
                <a:latin typeface="Arial Unicode MS"/>
                <a:cs typeface="Arial Unicode MS"/>
              </a:rPr>
              <a:t>음으로(sola </a:t>
            </a:r>
            <a:r>
              <a:rPr dirty="0" sz="3200" spc="570">
                <a:latin typeface="Arial Unicode MS"/>
                <a:cs typeface="Arial Unicode MS"/>
              </a:rPr>
              <a:t>fide), </a:t>
            </a:r>
            <a:r>
              <a:rPr dirty="0" sz="3200" spc="-325">
                <a:latin typeface="Arial Unicode MS"/>
                <a:cs typeface="Arial Unicode MS"/>
              </a:rPr>
              <a:t>오직 </a:t>
            </a:r>
            <a:r>
              <a:rPr dirty="0" sz="3200" spc="235">
                <a:latin typeface="Arial Unicode MS"/>
                <a:cs typeface="Arial Unicode MS"/>
              </a:rPr>
              <a:t>은혜로(sola  </a:t>
            </a:r>
            <a:r>
              <a:rPr dirty="0" sz="3200" spc="620">
                <a:latin typeface="Arial Unicode MS"/>
                <a:cs typeface="Arial Unicode MS"/>
              </a:rPr>
              <a:t>gratia) </a:t>
            </a:r>
            <a:r>
              <a:rPr dirty="0" sz="3200" spc="484">
                <a:latin typeface="Arial Unicode MS"/>
                <a:cs typeface="Arial Unicode MS"/>
              </a:rPr>
              <a:t>&lt;-&gt; </a:t>
            </a:r>
            <a:r>
              <a:rPr dirty="0" sz="3200" spc="-65">
                <a:latin typeface="Arial Unicode MS"/>
                <a:cs typeface="Arial Unicode MS"/>
              </a:rPr>
              <a:t>성인( </a:t>
            </a:r>
            <a:r>
              <a:rPr dirty="0" sz="3200" spc="-270">
                <a:latin typeface="Arial Unicode MS"/>
                <a:cs typeface="Arial Unicode MS"/>
              </a:rPr>
              <a:t>聖 </a:t>
            </a:r>
            <a:r>
              <a:rPr dirty="0" sz="3200" spc="-260">
                <a:latin typeface="Arial Unicode MS"/>
                <a:cs typeface="Arial Unicode MS"/>
              </a:rPr>
              <a:t>人 </a:t>
            </a:r>
            <a:r>
              <a:rPr dirty="0" sz="3200" spc="505">
                <a:latin typeface="Arial Unicode MS"/>
                <a:cs typeface="Arial Unicode MS"/>
              </a:rPr>
              <a:t>),</a:t>
            </a:r>
            <a:r>
              <a:rPr dirty="0" sz="3200" spc="-370">
                <a:latin typeface="Arial Unicode MS"/>
                <a:cs typeface="Arial Unicode MS"/>
              </a:rPr>
              <a:t> </a:t>
            </a:r>
            <a:r>
              <a:rPr dirty="0" sz="3200" spc="-35">
                <a:latin typeface="Arial Unicode MS"/>
                <a:cs typeface="Arial Unicode MS"/>
              </a:rPr>
              <a:t>행위, </a:t>
            </a:r>
            <a:r>
              <a:rPr dirty="0" sz="3200" spc="-325">
                <a:latin typeface="Arial Unicode MS"/>
                <a:cs typeface="Arial Unicode MS"/>
              </a:rPr>
              <a:t>공로</a:t>
            </a:r>
            <a:endParaRPr sz="320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buFont typeface="Arial Unicode MS"/>
              <a:buChar char="-"/>
            </a:pPr>
            <a:endParaRPr sz="3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2720"/>
              </a:spcBef>
              <a:tabLst>
                <a:tab pos="945515" algn="l"/>
                <a:tab pos="2611120" algn="l"/>
                <a:tab pos="390969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형식	측면에서	볼때는	</a:t>
            </a:r>
            <a:r>
              <a:rPr dirty="0" sz="3200" spc="-200" b="1">
                <a:latin typeface="맑은 고딕"/>
                <a:cs typeface="맑은 고딕"/>
              </a:rPr>
              <a:t>성서원칙</a:t>
            </a:r>
            <a:r>
              <a:rPr dirty="0" sz="3200" spc="-200">
                <a:latin typeface="Arial Unicode MS"/>
                <a:cs typeface="Arial Unicode MS"/>
              </a:rPr>
              <a:t>이다.</a:t>
            </a:r>
            <a:endParaRPr sz="3200">
              <a:latin typeface="Arial Unicode MS"/>
              <a:cs typeface="Arial Unicode MS"/>
            </a:endParaRPr>
          </a:p>
          <a:p>
            <a:pPr marL="419100" indent="-406400">
              <a:lnSpc>
                <a:spcPct val="100000"/>
              </a:lnSpc>
              <a:spcBef>
                <a:spcPts val="1270"/>
              </a:spcBef>
              <a:buChar char="-"/>
              <a:tabLst>
                <a:tab pos="419734" algn="l"/>
                <a:tab pos="1351915" algn="l"/>
                <a:tab pos="3897629" algn="l"/>
                <a:tab pos="6383020" algn="l"/>
                <a:tab pos="738187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오직	</a:t>
            </a:r>
            <a:r>
              <a:rPr dirty="0" sz="3200" spc="235">
                <a:latin typeface="Arial Unicode MS"/>
                <a:cs typeface="Arial Unicode MS"/>
              </a:rPr>
              <a:t>성서로(sola	</a:t>
            </a:r>
            <a:r>
              <a:rPr dirty="0" sz="3200" spc="610">
                <a:latin typeface="Arial Unicode MS"/>
                <a:cs typeface="Arial Unicode MS"/>
              </a:rPr>
              <a:t>scripura)	</a:t>
            </a:r>
            <a:r>
              <a:rPr dirty="0" sz="3200" spc="484">
                <a:latin typeface="Arial Unicode MS"/>
                <a:cs typeface="Arial Unicode MS"/>
              </a:rPr>
              <a:t>&lt;-&gt;	</a:t>
            </a:r>
            <a:r>
              <a:rPr dirty="0" sz="3200" spc="-325">
                <a:latin typeface="Arial Unicode MS"/>
                <a:cs typeface="Arial Unicode MS"/>
              </a:rPr>
              <a:t>전통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392366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403860" indent="-391160">
              <a:lnSpc>
                <a:spcPct val="100000"/>
              </a:lnSpc>
              <a:spcBef>
                <a:spcPts val="1365"/>
              </a:spcBef>
              <a:buFont typeface=""/>
              <a:buChar char="•"/>
              <a:tabLst>
                <a:tab pos="403860" algn="l"/>
                <a:tab pos="404495" algn="l"/>
                <a:tab pos="1702435" algn="l"/>
                <a:tab pos="3431540" algn="l"/>
                <a:tab pos="602107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이러한	</a:t>
            </a:r>
            <a:r>
              <a:rPr dirty="0" sz="3200" spc="90">
                <a:latin typeface="Arial Unicode MS"/>
                <a:cs typeface="Arial Unicode MS"/>
              </a:rPr>
              <a:t>(새로운/	</a:t>
            </a:r>
            <a:r>
              <a:rPr dirty="0" sz="3200" spc="-215">
                <a:latin typeface="Arial Unicode MS"/>
                <a:cs typeface="Arial Unicode MS"/>
              </a:rPr>
              <a:t>종교개혁적인)	</a:t>
            </a:r>
            <a:r>
              <a:rPr dirty="0" sz="3200" spc="-325">
                <a:latin typeface="Arial Unicode MS"/>
                <a:cs typeface="Arial Unicode MS"/>
              </a:rPr>
              <a:t>신학은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ts val="5120"/>
              </a:lnSpc>
              <a:spcBef>
                <a:spcPts val="375"/>
              </a:spcBef>
              <a:buAutoNum type="romanLcParenR"/>
              <a:tabLst>
                <a:tab pos="575310" algn="l"/>
                <a:tab pos="576580" algn="l"/>
                <a:tab pos="1310640" algn="l"/>
                <a:tab pos="1510030" algn="l"/>
                <a:tab pos="743839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먼</a:t>
            </a:r>
            <a:r>
              <a:rPr dirty="0" sz="3200" spc="-320">
                <a:latin typeface="Arial Unicode MS"/>
                <a:cs typeface="Arial Unicode MS"/>
              </a:rPr>
              <a:t>저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 b="1">
                <a:latin typeface="맑은 고딕"/>
                <a:cs typeface="맑은 고딕"/>
              </a:rPr>
              <a:t>개인</a:t>
            </a:r>
            <a:r>
              <a:rPr dirty="0" sz="3200" spc="-320" b="1">
                <a:latin typeface="맑은 고딕"/>
                <a:cs typeface="맑은 고딕"/>
              </a:rPr>
              <a:t>의</a:t>
            </a:r>
            <a:r>
              <a:rPr dirty="0" sz="3200" spc="465" b="1">
                <a:latin typeface="맑은 고딕"/>
                <a:cs typeface="맑은 고딕"/>
              </a:rPr>
              <a:t> </a:t>
            </a:r>
            <a:r>
              <a:rPr dirty="0" sz="3200" spc="-325" b="1">
                <a:latin typeface="맑은 고딕"/>
                <a:cs typeface="맑은 고딕"/>
              </a:rPr>
              <a:t>경건</a:t>
            </a:r>
            <a:r>
              <a:rPr dirty="0" sz="3200" spc="-320" b="1">
                <a:latin typeface="맑은 고딕"/>
                <a:cs typeface="맑은 고딕"/>
              </a:rPr>
              <a:t>과</a:t>
            </a:r>
            <a:r>
              <a:rPr dirty="0" sz="3200" spc="475" b="1">
                <a:latin typeface="맑은 고딕"/>
                <a:cs typeface="맑은 고딕"/>
              </a:rPr>
              <a:t> </a:t>
            </a:r>
            <a:r>
              <a:rPr dirty="0" sz="3200" spc="-325" b="1">
                <a:latin typeface="맑은 고딕"/>
                <a:cs typeface="맑은 고딕"/>
              </a:rPr>
              <a:t>신앙</a:t>
            </a:r>
            <a:r>
              <a:rPr dirty="0" sz="3200" spc="-320" b="1">
                <a:latin typeface="맑은 고딕"/>
                <a:cs typeface="맑은 고딕"/>
              </a:rPr>
              <a:t>을</a:t>
            </a:r>
            <a:r>
              <a:rPr dirty="0" sz="3200" spc="465" b="1">
                <a:latin typeface="맑은 고딕"/>
                <a:cs typeface="맑은 고딕"/>
              </a:rPr>
              <a:t> </a:t>
            </a:r>
            <a:r>
              <a:rPr dirty="0" sz="3200" spc="-325" b="1">
                <a:latin typeface="맑은 고딕"/>
                <a:cs typeface="맑은 고딕"/>
              </a:rPr>
              <a:t>변화</a:t>
            </a:r>
            <a:r>
              <a:rPr dirty="0" sz="3200" spc="-325">
                <a:latin typeface="Arial Unicode MS"/>
                <a:cs typeface="Arial Unicode MS"/>
              </a:rPr>
              <a:t>시키</a:t>
            </a:r>
            <a:r>
              <a:rPr dirty="0" sz="3200" spc="-320">
                <a:latin typeface="Arial Unicode MS"/>
                <a:cs typeface="Arial Unicode MS"/>
              </a:rPr>
              <a:t>고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새로</a:t>
            </a:r>
            <a:r>
              <a:rPr dirty="0" sz="3200" spc="-170">
                <a:latin typeface="Arial Unicode MS"/>
                <a:cs typeface="Arial Unicode MS"/>
              </a:rPr>
              <a:t>운  </a:t>
            </a:r>
            <a:r>
              <a:rPr dirty="0" sz="3200" spc="-325">
                <a:latin typeface="Arial Unicode MS"/>
                <a:cs typeface="Arial Unicode MS"/>
              </a:rPr>
              <a:t>심성을	</a:t>
            </a:r>
            <a:r>
              <a:rPr dirty="0" sz="3200" spc="-200">
                <a:latin typeface="Arial Unicode MS"/>
                <a:cs typeface="Arial Unicode MS"/>
              </a:rPr>
              <a:t>만들어주었다.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ts val="5110"/>
              </a:lnSpc>
              <a:spcBef>
                <a:spcPts val="10"/>
              </a:spcBef>
              <a:buAutoNum type="romanLcParenR"/>
              <a:tabLst>
                <a:tab pos="774700" algn="l"/>
                <a:tab pos="775970" algn="l"/>
                <a:tab pos="2106930" algn="l"/>
                <a:tab pos="2609215" algn="l"/>
                <a:tab pos="3806190" algn="l"/>
                <a:tab pos="5137785" algn="l"/>
                <a:tab pos="6470015" algn="l"/>
                <a:tab pos="780351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그리</a:t>
            </a:r>
            <a:r>
              <a:rPr dirty="0" sz="3200" spc="-320">
                <a:latin typeface="Arial Unicode MS"/>
                <a:cs typeface="Arial Unicode MS"/>
              </a:rPr>
              <a:t>고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이로부</a:t>
            </a:r>
            <a:r>
              <a:rPr dirty="0" sz="3200" spc="-320">
                <a:latin typeface="Arial Unicode MS"/>
                <a:cs typeface="Arial Unicode MS"/>
              </a:rPr>
              <a:t>터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 b="1">
                <a:latin typeface="맑은 고딕"/>
                <a:cs typeface="맑은 고딕"/>
              </a:rPr>
              <a:t>외적</a:t>
            </a:r>
            <a:r>
              <a:rPr dirty="0" sz="3200" spc="-320" b="1">
                <a:latin typeface="맑은 고딕"/>
                <a:cs typeface="맑은 고딕"/>
              </a:rPr>
              <a:t>인</a:t>
            </a:r>
            <a:r>
              <a:rPr dirty="0" sz="3200" b="1">
                <a:latin typeface="맑은 고딕"/>
                <a:cs typeface="맑은 고딕"/>
              </a:rPr>
              <a:t>	</a:t>
            </a:r>
            <a:r>
              <a:rPr dirty="0" sz="3200" spc="-325" b="1">
                <a:latin typeface="맑은 고딕"/>
                <a:cs typeface="맑은 고딕"/>
              </a:rPr>
              <a:t>구조</a:t>
            </a:r>
            <a:r>
              <a:rPr dirty="0" sz="3200" spc="-320" b="1">
                <a:latin typeface="맑은 고딕"/>
                <a:cs typeface="맑은 고딕"/>
              </a:rPr>
              <a:t>의</a:t>
            </a:r>
            <a:r>
              <a:rPr dirty="0" sz="3200" b="1">
                <a:latin typeface="맑은 고딕"/>
                <a:cs typeface="맑은 고딕"/>
              </a:rPr>
              <a:t>	</a:t>
            </a:r>
            <a:r>
              <a:rPr dirty="0" sz="3200" spc="-325" b="1">
                <a:latin typeface="맑은 고딕"/>
                <a:cs typeface="맑은 고딕"/>
              </a:rPr>
              <a:t>변화</a:t>
            </a:r>
            <a:r>
              <a:rPr dirty="0" sz="3200" spc="-320">
                <a:latin typeface="Arial Unicode MS"/>
                <a:cs typeface="Arial Unicode MS"/>
              </a:rPr>
              <a:t>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일</a:t>
            </a:r>
            <a:r>
              <a:rPr dirty="0" sz="3200" spc="-170">
                <a:latin typeface="Arial Unicode MS"/>
                <a:cs typeface="Arial Unicode MS"/>
              </a:rPr>
              <a:t>어  </a:t>
            </a:r>
            <a:r>
              <a:rPr dirty="0" sz="3200" spc="130">
                <a:latin typeface="Arial Unicode MS"/>
                <a:cs typeface="Arial Unicode MS"/>
              </a:rPr>
              <a:t>났다(1525년	</a:t>
            </a:r>
            <a:r>
              <a:rPr dirty="0" sz="3200" spc="90">
                <a:latin typeface="Arial Unicode MS"/>
                <a:cs typeface="Arial Unicode MS"/>
              </a:rPr>
              <a:t>이후).</a:t>
            </a:r>
            <a:endParaRPr sz="32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900"/>
              </a:spcBef>
              <a:tabLst>
                <a:tab pos="1332230" algn="l"/>
                <a:tab pos="2265680" algn="l"/>
                <a:tab pos="3020695" algn="l"/>
                <a:tab pos="4136390" algn="l"/>
              </a:tabLst>
            </a:pPr>
            <a:r>
              <a:rPr dirty="0" sz="3200" spc="150">
                <a:latin typeface="Arial Unicode MS"/>
                <a:cs typeface="Arial Unicode MS"/>
              </a:rPr>
              <a:t>[믿음:	</a:t>
            </a:r>
            <a:r>
              <a:rPr dirty="0" sz="3200" spc="-325">
                <a:latin typeface="Arial Unicode MS"/>
                <a:cs typeface="Arial Unicode MS"/>
              </a:rPr>
              <a:t>믿음	</a:t>
            </a:r>
            <a:r>
              <a:rPr dirty="0" sz="3200" spc="705">
                <a:latin typeface="Arial Unicode MS"/>
                <a:cs typeface="Arial Unicode MS"/>
              </a:rPr>
              <a:t>-&gt;	</a:t>
            </a:r>
            <a:r>
              <a:rPr dirty="0" sz="3200" spc="-35">
                <a:latin typeface="Arial Unicode MS"/>
                <a:cs typeface="Arial Unicode MS"/>
              </a:rPr>
              <a:t>행위:	</a:t>
            </a:r>
            <a:r>
              <a:rPr dirty="0" sz="3200" spc="20">
                <a:latin typeface="Arial Unicode MS"/>
                <a:cs typeface="Arial Unicode MS"/>
              </a:rPr>
              <a:t>사랑]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262445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100"/>
              </a:lnSpc>
              <a:spcBef>
                <a:spcPts val="95"/>
              </a:spcBef>
              <a:buFont typeface=""/>
              <a:buChar char="•"/>
              <a:tabLst>
                <a:tab pos="450850" algn="l"/>
                <a:tab pos="451484" algn="l"/>
                <a:tab pos="1798320" algn="l"/>
                <a:tab pos="3510915" algn="l"/>
                <a:tab pos="4127500" algn="l"/>
                <a:tab pos="4639945" algn="l"/>
                <a:tab pos="5474335" algn="l"/>
                <a:tab pos="6304280" algn="l"/>
                <a:tab pos="6821805" algn="l"/>
                <a:tab pos="7239000" algn="l"/>
                <a:tab pos="816927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따라</a:t>
            </a:r>
            <a:r>
              <a:rPr dirty="0" sz="3200" spc="-320">
                <a:latin typeface="Arial Unicode MS"/>
                <a:cs typeface="Arial Unicode MS"/>
              </a:rPr>
              <a:t>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 b="1">
                <a:latin typeface="맑은 고딕"/>
                <a:cs typeface="맑은 고딕"/>
              </a:rPr>
              <a:t>종교개</a:t>
            </a:r>
            <a:r>
              <a:rPr dirty="0" sz="3200" spc="-320" b="1">
                <a:latin typeface="맑은 고딕"/>
                <a:cs typeface="맑은 고딕"/>
              </a:rPr>
              <a:t>혁</a:t>
            </a:r>
            <a:r>
              <a:rPr dirty="0" sz="3200" b="1">
                <a:latin typeface="맑은 고딕"/>
                <a:cs typeface="맑은 고딕"/>
              </a:rPr>
              <a:t>	</a:t>
            </a:r>
            <a:r>
              <a:rPr dirty="0" sz="3200" spc="-320" b="1">
                <a:latin typeface="맑은 고딕"/>
                <a:cs typeface="맑은 고딕"/>
              </a:rPr>
              <a:t>및</a:t>
            </a:r>
            <a:r>
              <a:rPr dirty="0" sz="3200" b="1">
                <a:latin typeface="맑은 고딕"/>
                <a:cs typeface="맑은 고딕"/>
              </a:rPr>
              <a:t>	</a:t>
            </a:r>
            <a:r>
              <a:rPr dirty="0" sz="3200" spc="-325" b="1">
                <a:latin typeface="맑은 고딕"/>
                <a:cs typeface="맑은 고딕"/>
              </a:rPr>
              <a:t>개신</a:t>
            </a:r>
            <a:r>
              <a:rPr dirty="0" sz="3200" spc="-320" b="1">
                <a:latin typeface="맑은 고딕"/>
                <a:cs typeface="맑은 고딕"/>
              </a:rPr>
              <a:t>교</a:t>
            </a:r>
            <a:r>
              <a:rPr dirty="0" sz="3200" b="1">
                <a:latin typeface="맑은 고딕"/>
                <a:cs typeface="맑은 고딕"/>
              </a:rPr>
              <a:t>	</a:t>
            </a:r>
            <a:r>
              <a:rPr dirty="0" sz="3200" spc="-325" b="1">
                <a:latin typeface="맑은 고딕"/>
                <a:cs typeface="맑은 고딕"/>
              </a:rPr>
              <a:t>운동</a:t>
            </a:r>
            <a:r>
              <a:rPr dirty="0" sz="3200" spc="-320" b="1">
                <a:latin typeface="맑은 고딕"/>
                <a:cs typeface="맑은 고딕"/>
              </a:rPr>
              <a:t>의</a:t>
            </a:r>
            <a:r>
              <a:rPr dirty="0" sz="3200" b="1">
                <a:latin typeface="맑은 고딕"/>
                <a:cs typeface="맑은 고딕"/>
              </a:rPr>
              <a:t>	</a:t>
            </a:r>
            <a:r>
              <a:rPr dirty="0" sz="3200" spc="-325" b="1">
                <a:latin typeface="맑은 고딕"/>
                <a:cs typeface="맑은 고딕"/>
              </a:rPr>
              <a:t>시작</a:t>
            </a:r>
            <a:r>
              <a:rPr dirty="0" sz="3200" spc="-320">
                <a:latin typeface="Arial Unicode MS"/>
                <a:cs typeface="Arial Unicode MS"/>
              </a:rPr>
              <a:t>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185" b="1">
                <a:latin typeface="맑은 고딕"/>
                <a:cs typeface="맑은 고딕"/>
              </a:rPr>
              <a:t>종  </a:t>
            </a:r>
            <a:r>
              <a:rPr dirty="0" sz="3200" spc="-325" b="1">
                <a:latin typeface="맑은 고딕"/>
                <a:cs typeface="맑은 고딕"/>
              </a:rPr>
              <a:t>교개혁의</a:t>
            </a:r>
            <a:r>
              <a:rPr dirty="0" sz="3200" spc="470" b="1">
                <a:latin typeface="맑은 고딕"/>
                <a:cs typeface="맑은 고딕"/>
              </a:rPr>
              <a:t> </a:t>
            </a:r>
            <a:r>
              <a:rPr dirty="0" sz="3200" spc="-325" b="1">
                <a:latin typeface="맑은 고딕"/>
                <a:cs typeface="맑은 고딕"/>
              </a:rPr>
              <a:t>확정적인 </a:t>
            </a:r>
            <a:r>
              <a:rPr dirty="0" sz="3200" spc="-320" b="1">
                <a:latin typeface="맑은 고딕"/>
                <a:cs typeface="맑은 고딕"/>
              </a:rPr>
              <a:t> </a:t>
            </a:r>
            <a:r>
              <a:rPr dirty="0" sz="3200" spc="-325" b="1">
                <a:latin typeface="맑은 고딕"/>
                <a:cs typeface="맑은 고딕"/>
              </a:rPr>
              <a:t>실행</a:t>
            </a:r>
            <a:r>
              <a:rPr dirty="0" sz="3200" spc="-325">
                <a:latin typeface="Arial Unicode MS"/>
                <a:cs typeface="Arial Unicode MS"/>
              </a:rPr>
              <a:t>을	구분하는	것이	</a:t>
            </a:r>
            <a:r>
              <a:rPr dirty="0" sz="3200" spc="-35">
                <a:latin typeface="Arial Unicode MS"/>
                <a:cs typeface="Arial Unicode MS"/>
              </a:rPr>
              <a:t>좋다.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ts val="5120"/>
              </a:lnSpc>
              <a:spcBef>
                <a:spcPts val="385"/>
              </a:spcBef>
              <a:tabLst>
                <a:tab pos="590550" algn="l"/>
                <a:tab pos="2271395" algn="l"/>
                <a:tab pos="2854325" algn="l"/>
                <a:tab pos="4170045" algn="l"/>
                <a:tab pos="5483860" algn="l"/>
                <a:tab pos="6650990" algn="l"/>
                <a:tab pos="8169275" algn="l"/>
              </a:tabLst>
            </a:pPr>
            <a:r>
              <a:rPr dirty="0" sz="3200" spc="590">
                <a:latin typeface="Arial Unicode MS"/>
                <a:cs typeface="Arial Unicode MS"/>
              </a:rPr>
              <a:t>i</a:t>
            </a:r>
            <a:r>
              <a:rPr dirty="0" sz="3200" spc="470">
                <a:latin typeface="Arial Unicode MS"/>
                <a:cs typeface="Arial Unicode MS"/>
              </a:rPr>
              <a:t>)</a:t>
            </a:r>
            <a:r>
              <a:rPr dirty="0" sz="3200" spc="470">
                <a:latin typeface="Arial Unicode MS"/>
                <a:cs typeface="Arial Unicode MS"/>
              </a:rPr>
              <a:t>	</a:t>
            </a:r>
            <a:r>
              <a:rPr dirty="0" sz="3200" spc="-325" b="1">
                <a:latin typeface="맑은 고딕"/>
                <a:cs typeface="맑은 고딕"/>
              </a:rPr>
              <a:t>종교개</a:t>
            </a:r>
            <a:r>
              <a:rPr dirty="0" sz="3200" spc="-320" b="1">
                <a:latin typeface="맑은 고딕"/>
                <a:cs typeface="맑은 고딕"/>
              </a:rPr>
              <a:t>혁</a:t>
            </a:r>
            <a:r>
              <a:rPr dirty="0" sz="3200" b="1">
                <a:latin typeface="맑은 고딕"/>
                <a:cs typeface="맑은 고딕"/>
              </a:rPr>
              <a:t>	</a:t>
            </a:r>
            <a:r>
              <a:rPr dirty="0" sz="3200" spc="-320" b="1">
                <a:latin typeface="맑은 고딕"/>
                <a:cs typeface="맑은 고딕"/>
              </a:rPr>
              <a:t>및</a:t>
            </a:r>
            <a:r>
              <a:rPr dirty="0" sz="3200" b="1">
                <a:latin typeface="맑은 고딕"/>
                <a:cs typeface="맑은 고딕"/>
              </a:rPr>
              <a:t>	</a:t>
            </a:r>
            <a:r>
              <a:rPr dirty="0" sz="3200" spc="-325" b="1">
                <a:latin typeface="맑은 고딕"/>
                <a:cs typeface="맑은 고딕"/>
              </a:rPr>
              <a:t>개신</a:t>
            </a:r>
            <a:r>
              <a:rPr dirty="0" sz="3200" spc="-320" b="1">
                <a:latin typeface="맑은 고딕"/>
                <a:cs typeface="맑은 고딕"/>
              </a:rPr>
              <a:t>교</a:t>
            </a:r>
            <a:r>
              <a:rPr dirty="0" sz="3200" b="1">
                <a:latin typeface="맑은 고딕"/>
                <a:cs typeface="맑은 고딕"/>
              </a:rPr>
              <a:t>	</a:t>
            </a:r>
            <a:r>
              <a:rPr dirty="0" sz="3200" spc="-325" b="1">
                <a:latin typeface="맑은 고딕"/>
                <a:cs typeface="맑은 고딕"/>
              </a:rPr>
              <a:t>운동</a:t>
            </a:r>
            <a:r>
              <a:rPr dirty="0" sz="3200" spc="-320" b="1">
                <a:latin typeface="맑은 고딕"/>
                <a:cs typeface="맑은 고딕"/>
              </a:rPr>
              <a:t>의</a:t>
            </a:r>
            <a:r>
              <a:rPr dirty="0" sz="3200" b="1">
                <a:latin typeface="맑은 고딕"/>
                <a:cs typeface="맑은 고딕"/>
              </a:rPr>
              <a:t>	</a:t>
            </a:r>
            <a:r>
              <a:rPr dirty="0" sz="3200" spc="-325" b="1">
                <a:latin typeface="맑은 고딕"/>
                <a:cs typeface="맑은 고딕"/>
              </a:rPr>
              <a:t>시</a:t>
            </a:r>
            <a:r>
              <a:rPr dirty="0" sz="3200" spc="-320" b="1">
                <a:latin typeface="맑은 고딕"/>
                <a:cs typeface="맑은 고딕"/>
              </a:rPr>
              <a:t>작</a:t>
            </a:r>
            <a:r>
              <a:rPr dirty="0" sz="3200" b="1">
                <a:latin typeface="맑은 고딕"/>
                <a:cs typeface="맑은 고딕"/>
              </a:rPr>
              <a:t>	</a:t>
            </a:r>
            <a:r>
              <a:rPr dirty="0" sz="3200" spc="715">
                <a:latin typeface="Arial Unicode MS"/>
                <a:cs typeface="Arial Unicode MS"/>
              </a:rPr>
              <a:t>[</a:t>
            </a:r>
            <a:r>
              <a:rPr dirty="0" sz="3200" spc="-325">
                <a:latin typeface="Arial Unicode MS"/>
                <a:cs typeface="Arial Unicode MS"/>
              </a:rPr>
              <a:t>신앙</a:t>
            </a:r>
            <a:r>
              <a:rPr dirty="0" sz="3200" spc="-320">
                <a:latin typeface="Arial Unicode MS"/>
                <a:cs typeface="Arial Unicode MS"/>
              </a:rPr>
              <a:t>적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170">
                <a:latin typeface="Arial Unicode MS"/>
                <a:cs typeface="Arial Unicode MS"/>
              </a:rPr>
              <a:t>측  </a:t>
            </a:r>
            <a:r>
              <a:rPr dirty="0" sz="3200" spc="190">
                <a:latin typeface="Arial Unicode MS"/>
                <a:cs typeface="Arial Unicode MS"/>
              </a:rPr>
              <a:t>면]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253411" y="3784574"/>
            <a:ext cx="236156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5664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전</a:t>
            </a:r>
            <a:r>
              <a:rPr dirty="0" sz="3200" spc="-320">
                <a:latin typeface="Arial Unicode MS"/>
                <a:cs typeface="Arial Unicode MS"/>
              </a:rPr>
              <a:t>파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465">
                <a:latin typeface="Arial Unicode MS"/>
                <a:cs typeface="Arial Unicode MS"/>
              </a:rPr>
              <a:t>(</a:t>
            </a:r>
            <a:r>
              <a:rPr dirty="0" sz="3200" spc="-325">
                <a:latin typeface="Arial Unicode MS"/>
                <a:cs typeface="Arial Unicode MS"/>
              </a:rPr>
              <a:t>교회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04022" y="5085364"/>
            <a:ext cx="1910714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531620" algn="l"/>
              </a:tabLst>
            </a:pPr>
            <a:r>
              <a:rPr dirty="0" sz="3200" spc="700">
                <a:latin typeface="Arial Unicode MS"/>
                <a:cs typeface="Arial Unicode MS"/>
              </a:rPr>
              <a:t>[</a:t>
            </a:r>
            <a:r>
              <a:rPr dirty="0" sz="3200" spc="-325">
                <a:latin typeface="Arial Unicode MS"/>
                <a:cs typeface="Arial Unicode MS"/>
              </a:rPr>
              <a:t>제도</a:t>
            </a:r>
            <a:r>
              <a:rPr dirty="0" sz="3200" spc="-320">
                <a:latin typeface="Arial Unicode MS"/>
                <a:cs typeface="Arial Unicode MS"/>
              </a:rPr>
              <a:t>적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측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6636" y="3622203"/>
            <a:ext cx="6003925" cy="262572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107950">
              <a:lnSpc>
                <a:spcPct val="133400"/>
              </a:lnSpc>
              <a:spcBef>
                <a:spcPts val="95"/>
              </a:spcBef>
              <a:tabLst>
                <a:tab pos="876935" algn="l"/>
                <a:tab pos="2651760" algn="l"/>
                <a:tab pos="4060190" algn="l"/>
              </a:tabLst>
            </a:pPr>
            <a:r>
              <a:rPr dirty="0" sz="3200" spc="560">
                <a:latin typeface="Arial Unicode MS"/>
                <a:cs typeface="Arial Unicode MS"/>
              </a:rPr>
              <a:t>=</a:t>
            </a:r>
            <a:r>
              <a:rPr dirty="0" sz="3200" spc="50">
                <a:latin typeface="Arial Unicode MS"/>
                <a:cs typeface="Arial Unicode MS"/>
              </a:rPr>
              <a:t>&gt;</a:t>
            </a:r>
            <a:r>
              <a:rPr dirty="0" sz="3200" spc="5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복음적</a:t>
            </a:r>
            <a:r>
              <a:rPr dirty="0" sz="3200" spc="-320">
                <a:latin typeface="Arial Unicode MS"/>
                <a:cs typeface="Arial Unicode MS"/>
              </a:rPr>
              <a:t>인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설교</a:t>
            </a:r>
            <a:r>
              <a:rPr dirty="0" sz="3200" spc="-320">
                <a:latin typeface="Arial Unicode MS"/>
                <a:cs typeface="Arial Unicode MS"/>
              </a:rPr>
              <a:t>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예배형태</a:t>
            </a:r>
            <a:r>
              <a:rPr dirty="0" sz="3200" spc="-170">
                <a:latin typeface="Arial Unicode MS"/>
                <a:cs typeface="Arial Unicode MS"/>
              </a:rPr>
              <a:t>의  </a:t>
            </a:r>
            <a:r>
              <a:rPr dirty="0" sz="3200" spc="-170">
                <a:latin typeface="Arial Unicode MS"/>
                <a:cs typeface="Arial Unicode MS"/>
              </a:rPr>
              <a:t>변화추구)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ct val="133100"/>
              </a:lnSpc>
              <a:spcBef>
                <a:spcPts val="10"/>
              </a:spcBef>
              <a:tabLst>
                <a:tab pos="758190" algn="l"/>
                <a:tab pos="2806065" algn="l"/>
                <a:tab pos="4486275" algn="l"/>
                <a:tab pos="5438140" algn="l"/>
              </a:tabLst>
            </a:pPr>
            <a:r>
              <a:rPr dirty="0" sz="3200" spc="590">
                <a:latin typeface="Arial Unicode MS"/>
                <a:cs typeface="Arial Unicode MS"/>
              </a:rPr>
              <a:t>ii</a:t>
            </a:r>
            <a:r>
              <a:rPr dirty="0" sz="3200" spc="470">
                <a:latin typeface="Arial Unicode MS"/>
                <a:cs typeface="Arial Unicode MS"/>
              </a:rPr>
              <a:t>)</a:t>
            </a:r>
            <a:r>
              <a:rPr dirty="0" sz="3200" spc="470">
                <a:latin typeface="Arial Unicode MS"/>
                <a:cs typeface="Arial Unicode MS"/>
              </a:rPr>
              <a:t>	</a:t>
            </a:r>
            <a:r>
              <a:rPr dirty="0" sz="3200" spc="-325" b="1">
                <a:latin typeface="맑은 고딕"/>
                <a:cs typeface="맑은 고딕"/>
              </a:rPr>
              <a:t>종교개혁</a:t>
            </a:r>
            <a:r>
              <a:rPr dirty="0" sz="3200" spc="-320" b="1">
                <a:latin typeface="맑은 고딕"/>
                <a:cs typeface="맑은 고딕"/>
              </a:rPr>
              <a:t>의</a:t>
            </a:r>
            <a:r>
              <a:rPr dirty="0" sz="3200" b="1">
                <a:latin typeface="맑은 고딕"/>
                <a:cs typeface="맑은 고딕"/>
              </a:rPr>
              <a:t>	</a:t>
            </a:r>
            <a:r>
              <a:rPr dirty="0" sz="3200" spc="-325" b="1">
                <a:latin typeface="맑은 고딕"/>
                <a:cs typeface="맑은 고딕"/>
              </a:rPr>
              <a:t>확정적</a:t>
            </a:r>
            <a:r>
              <a:rPr dirty="0" sz="3200" spc="-320" b="1">
                <a:latin typeface="맑은 고딕"/>
                <a:cs typeface="맑은 고딕"/>
              </a:rPr>
              <a:t>인</a:t>
            </a:r>
            <a:r>
              <a:rPr dirty="0" sz="3200" b="1">
                <a:latin typeface="맑은 고딕"/>
                <a:cs typeface="맑은 고딕"/>
              </a:rPr>
              <a:t>	</a:t>
            </a:r>
            <a:r>
              <a:rPr dirty="0" sz="3200" spc="-325" b="1">
                <a:latin typeface="맑은 고딕"/>
                <a:cs typeface="맑은 고딕"/>
              </a:rPr>
              <a:t>실</a:t>
            </a:r>
            <a:r>
              <a:rPr dirty="0" sz="3200" spc="-320" b="1">
                <a:latin typeface="맑은 고딕"/>
                <a:cs typeface="맑은 고딕"/>
              </a:rPr>
              <a:t>행</a:t>
            </a:r>
            <a:r>
              <a:rPr dirty="0" sz="3200" b="1">
                <a:latin typeface="맑은 고딕"/>
                <a:cs typeface="맑은 고딕"/>
              </a:rPr>
              <a:t>	</a:t>
            </a:r>
            <a:r>
              <a:rPr dirty="0" sz="3200" spc="560">
                <a:latin typeface="Arial Unicode MS"/>
                <a:cs typeface="Arial Unicode MS"/>
              </a:rPr>
              <a:t>=</a:t>
            </a:r>
            <a:r>
              <a:rPr dirty="0" sz="3200" spc="30">
                <a:latin typeface="Arial Unicode MS"/>
                <a:cs typeface="Arial Unicode MS"/>
              </a:rPr>
              <a:t>&gt;  </a:t>
            </a:r>
            <a:r>
              <a:rPr dirty="0" sz="3200" spc="190">
                <a:latin typeface="Arial Unicode MS"/>
                <a:cs typeface="Arial Unicode MS"/>
              </a:rPr>
              <a:t>면]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6636" y="1025191"/>
            <a:ext cx="8548370" cy="3273425"/>
          </a:xfrm>
          <a:prstGeom prst="rect"/>
        </p:spPr>
        <p:txBody>
          <a:bodyPr wrap="square" lIns="0" tIns="11430" rIns="0" bIns="0" rtlCol="0" vert="horz">
            <a:spAutoFit/>
          </a:bodyPr>
          <a:lstStyle/>
          <a:p>
            <a:pPr algn="just" marL="12700" marR="5080">
              <a:lnSpc>
                <a:spcPct val="133200"/>
              </a:lnSpc>
              <a:spcBef>
                <a:spcPts val="90"/>
              </a:spcBef>
            </a:pPr>
            <a:r>
              <a:rPr dirty="0" spc="-325"/>
              <a:t>개신교 가르침에 의해 규정된 </a:t>
            </a:r>
            <a:r>
              <a:rPr dirty="0" spc="-325" b="1">
                <a:latin typeface="맑은 고딕"/>
                <a:cs typeface="맑은 고딕"/>
              </a:rPr>
              <a:t>교회규정</a:t>
            </a:r>
            <a:r>
              <a:rPr dirty="0" spc="-325"/>
              <a:t>에 의해  </a:t>
            </a:r>
            <a:r>
              <a:rPr dirty="0" spc="-200"/>
              <a:t>이루어졌는데, </a:t>
            </a:r>
            <a:r>
              <a:rPr dirty="0" spc="-325"/>
              <a:t>이것은 교회생활의 전체 영역을 </a:t>
            </a:r>
            <a:r>
              <a:rPr dirty="0" spc="-320"/>
              <a:t>포  </a:t>
            </a:r>
            <a:r>
              <a:rPr dirty="0" spc="-325"/>
              <a:t>함하여 학교나 빈민자 구제와 같은 세속적인 </a:t>
            </a:r>
            <a:r>
              <a:rPr dirty="0" spc="-320"/>
              <a:t>제  </a:t>
            </a:r>
            <a:r>
              <a:rPr dirty="0" spc="-325"/>
              <a:t>도들을 새롭게 </a:t>
            </a:r>
            <a:r>
              <a:rPr dirty="0" spc="-180"/>
              <a:t>규정하였다. </a:t>
            </a:r>
            <a:r>
              <a:rPr dirty="0" spc="-325"/>
              <a:t>이러한 종교개혁의 </a:t>
            </a:r>
            <a:r>
              <a:rPr dirty="0" spc="-320"/>
              <a:t>수  </a:t>
            </a:r>
            <a:r>
              <a:rPr dirty="0" spc="-325"/>
              <a:t>행은 </a:t>
            </a:r>
            <a:r>
              <a:rPr dirty="0" spc="245"/>
              <a:t>1525년 </a:t>
            </a:r>
            <a:r>
              <a:rPr dirty="0" spc="-325"/>
              <a:t>이후에 비로소</a:t>
            </a:r>
            <a:r>
              <a:rPr dirty="0" spc="-204"/>
              <a:t> </a:t>
            </a:r>
            <a:r>
              <a:rPr dirty="0" spc="-180"/>
              <a:t>이루어졌다.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7074534" cy="1973580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580390" indent="-567690">
              <a:lnSpc>
                <a:spcPct val="100000"/>
              </a:lnSpc>
              <a:spcBef>
                <a:spcPts val="1365"/>
              </a:spcBef>
              <a:buFont typeface="Arial Unicode MS"/>
              <a:buChar char="○"/>
              <a:tabLst>
                <a:tab pos="580390" algn="l"/>
                <a:tab pos="581025" algn="l"/>
              </a:tabLst>
            </a:pPr>
            <a:r>
              <a:rPr dirty="0" sz="3200" spc="-325" b="1">
                <a:latin typeface="맑은 고딕"/>
                <a:cs typeface="맑은 고딕"/>
              </a:rPr>
              <a:t>종교개혁의</a:t>
            </a:r>
            <a:r>
              <a:rPr dirty="0" sz="3200" spc="470" b="1">
                <a:latin typeface="맑은 고딕"/>
                <a:cs typeface="맑은 고딕"/>
              </a:rPr>
              <a:t> </a:t>
            </a:r>
            <a:r>
              <a:rPr dirty="0" sz="3200" spc="-325" b="1">
                <a:latin typeface="맑은 고딕"/>
                <a:cs typeface="맑은 고딕"/>
              </a:rPr>
              <a:t>개념</a:t>
            </a:r>
            <a:endParaRPr sz="3200">
              <a:latin typeface="맑은 고딕"/>
              <a:cs typeface="맑은 고딕"/>
            </a:endParaRPr>
          </a:p>
          <a:p>
            <a:pPr marL="403860" indent="-391160">
              <a:lnSpc>
                <a:spcPct val="100000"/>
              </a:lnSpc>
              <a:spcBef>
                <a:spcPts val="1270"/>
              </a:spcBef>
              <a:buFont typeface=""/>
              <a:buChar char="•"/>
              <a:tabLst>
                <a:tab pos="403860" algn="l"/>
                <a:tab pos="404495" algn="l"/>
                <a:tab pos="2798445" algn="l"/>
                <a:tab pos="4462145" algn="l"/>
                <a:tab pos="5031740" algn="l"/>
                <a:tab pos="633031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종교개혁이</a:t>
            </a:r>
            <a:r>
              <a:rPr dirty="0" sz="3200" spc="-320">
                <a:latin typeface="Arial Unicode MS"/>
                <a:cs typeface="Arial Unicode MS"/>
              </a:rPr>
              <a:t>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용어에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네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요소</a:t>
            </a:r>
            <a:r>
              <a:rPr dirty="0" sz="3200" spc="-320">
                <a:latin typeface="Arial Unicode MS"/>
                <a:cs typeface="Arial Unicode MS"/>
              </a:rPr>
              <a:t>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포</a:t>
            </a:r>
            <a:r>
              <a:rPr dirty="0" sz="3200" spc="-320">
                <a:latin typeface="Arial Unicode MS"/>
                <a:cs typeface="Arial Unicode MS"/>
              </a:rPr>
              <a:t>함</a:t>
            </a:r>
            <a:endParaRPr sz="32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1285"/>
              </a:spcBef>
              <a:tabLst>
                <a:tab pos="1957705" algn="l"/>
                <a:tab pos="5715000" algn="l"/>
              </a:tabLst>
            </a:pPr>
            <a:r>
              <a:rPr dirty="0" sz="3200" spc="1365">
                <a:latin typeface="Arial Unicode MS"/>
                <a:cs typeface="Arial Unicode MS"/>
              </a:rPr>
              <a:t>-</a:t>
            </a:r>
            <a:r>
              <a:rPr dirty="0" sz="3200" spc="-120">
                <a:latin typeface="Arial Unicode MS"/>
                <a:cs typeface="Arial Unicode MS"/>
              </a:rPr>
              <a:t> </a:t>
            </a:r>
            <a:r>
              <a:rPr dirty="0" sz="3200" spc="-110">
                <a:latin typeface="Arial Unicode MS"/>
                <a:cs typeface="Arial Unicode MS"/>
              </a:rPr>
              <a:t>루터교,	</a:t>
            </a:r>
            <a:r>
              <a:rPr dirty="0" sz="3200" spc="-105">
                <a:latin typeface="Arial Unicode MS"/>
                <a:cs typeface="Arial Unicode MS"/>
              </a:rPr>
              <a:t>개혁교회(칼빈주의),	</a:t>
            </a:r>
            <a:r>
              <a:rPr dirty="0" sz="3200" spc="-325">
                <a:latin typeface="Arial Unicode MS"/>
                <a:cs typeface="Arial Unicode MS"/>
              </a:rPr>
              <a:t>급진적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6636" y="6840351"/>
            <a:ext cx="410209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10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127231" y="2485306"/>
            <a:ext cx="148780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325">
                <a:latin typeface="Arial Unicode MS"/>
                <a:cs typeface="Arial Unicode MS"/>
              </a:rPr>
              <a:t>종교개</a:t>
            </a:r>
            <a:r>
              <a:rPr dirty="0" sz="3200" spc="-320">
                <a:latin typeface="Arial Unicode MS"/>
                <a:cs typeface="Arial Unicode MS"/>
              </a:rPr>
              <a:t>혁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6636" y="2974854"/>
            <a:ext cx="8548370" cy="327342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419100">
              <a:lnSpc>
                <a:spcPct val="100000"/>
              </a:lnSpc>
              <a:spcBef>
                <a:spcPts val="1365"/>
              </a:spcBef>
              <a:tabLst>
                <a:tab pos="2654935" algn="l"/>
              </a:tabLst>
            </a:pPr>
            <a:r>
              <a:rPr dirty="0" sz="3200" spc="25">
                <a:latin typeface="Arial Unicode MS"/>
                <a:cs typeface="Arial Unicode MS"/>
              </a:rPr>
              <a:t>(재세례파),	</a:t>
            </a:r>
            <a:r>
              <a:rPr dirty="0" sz="3200" spc="-215">
                <a:latin typeface="Arial Unicode MS"/>
                <a:cs typeface="Arial Unicode MS"/>
              </a:rPr>
              <a:t>반종교개혁(가톨릭종교개혁)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ts val="5120"/>
              </a:lnSpc>
              <a:spcBef>
                <a:spcPts val="375"/>
              </a:spcBef>
              <a:tabLst>
                <a:tab pos="968375" algn="l"/>
                <a:tab pos="2291080" algn="l"/>
                <a:tab pos="4343400" algn="l"/>
                <a:tab pos="4933950" algn="l"/>
                <a:tab pos="5524500" algn="l"/>
                <a:tab pos="6847840" algn="l"/>
                <a:tab pos="780351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넓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의미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종교개혁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네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가지</a:t>
            </a:r>
            <a:r>
              <a:rPr dirty="0" sz="3200" spc="-320">
                <a:latin typeface="Arial Unicode MS"/>
                <a:cs typeface="Arial Unicode MS"/>
              </a:rPr>
              <a:t>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모</a:t>
            </a:r>
            <a:r>
              <a:rPr dirty="0" sz="3200" spc="-320">
                <a:latin typeface="Arial Unicode MS"/>
                <a:cs typeface="Arial Unicode MS"/>
              </a:rPr>
              <a:t>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포</a:t>
            </a:r>
            <a:r>
              <a:rPr dirty="0" sz="3200" spc="-170">
                <a:latin typeface="Arial Unicode MS"/>
                <a:cs typeface="Arial Unicode MS"/>
              </a:rPr>
              <a:t>함  </a:t>
            </a:r>
            <a:r>
              <a:rPr dirty="0" sz="3200" spc="-35">
                <a:latin typeface="Arial Unicode MS"/>
                <a:cs typeface="Arial Unicode MS"/>
              </a:rPr>
              <a:t>한다.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ts val="5110"/>
              </a:lnSpc>
              <a:spcBef>
                <a:spcPts val="10"/>
              </a:spcBef>
              <a:tabLst>
                <a:tab pos="580390" algn="l"/>
                <a:tab pos="986790" algn="l"/>
                <a:tab pos="2324735" algn="l"/>
                <a:tab pos="2976245" algn="l"/>
                <a:tab pos="4394835" algn="l"/>
                <a:tab pos="5005705" algn="l"/>
                <a:tab pos="5733415" algn="l"/>
                <a:tab pos="780351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좁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의미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종교개혁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가톨</a:t>
            </a:r>
            <a:r>
              <a:rPr dirty="0" sz="3200" spc="-320">
                <a:latin typeface="Arial Unicode MS"/>
                <a:cs typeface="Arial Unicode MS"/>
              </a:rPr>
              <a:t>릭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종교개혁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제</a:t>
            </a:r>
            <a:r>
              <a:rPr dirty="0" sz="3200" spc="-170">
                <a:latin typeface="Arial Unicode MS"/>
                <a:cs typeface="Arial Unicode MS"/>
              </a:rPr>
              <a:t>외  </a:t>
            </a:r>
            <a:r>
              <a:rPr dirty="0" sz="3200" spc="-320">
                <a:latin typeface="Arial Unicode MS"/>
                <a:cs typeface="Arial Unicode MS"/>
              </a:rPr>
              <a:t>한	</a:t>
            </a:r>
            <a:r>
              <a:rPr dirty="0" sz="3200" spc="-325">
                <a:latin typeface="Arial Unicode MS"/>
                <a:cs typeface="Arial Unicode MS"/>
              </a:rPr>
              <a:t>프로테스탄트	종교개혁을	</a:t>
            </a:r>
            <a:r>
              <a:rPr dirty="0" sz="3200" spc="-150">
                <a:latin typeface="Arial Unicode MS"/>
                <a:cs typeface="Arial Unicode MS"/>
              </a:rPr>
              <a:t>나타낸다.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672540"/>
            <a:ext cx="8548370" cy="32759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33300"/>
              </a:lnSpc>
              <a:spcBef>
                <a:spcPts val="100"/>
              </a:spcBef>
            </a:pPr>
            <a:r>
              <a:rPr dirty="0" sz="3200" spc="-325">
                <a:latin typeface="Arial Unicode MS"/>
                <a:cs typeface="Arial Unicode MS"/>
              </a:rPr>
              <a:t>학문적인 연구에서 종교개혁이라는 용어는 때때로  </a:t>
            </a:r>
            <a:r>
              <a:rPr dirty="0" sz="3200" spc="-250">
                <a:latin typeface="Arial Unicode MS"/>
                <a:cs typeface="Arial Unicode MS"/>
              </a:rPr>
              <a:t>‘</a:t>
            </a:r>
            <a:r>
              <a:rPr dirty="0" sz="3200" spc="-250" b="1">
                <a:latin typeface="맑은 고딕"/>
                <a:cs typeface="맑은 고딕"/>
              </a:rPr>
              <a:t>관주도적 종교개혁’(개혁과정에서 </a:t>
            </a:r>
            <a:r>
              <a:rPr dirty="0" sz="3200" spc="-325" b="1">
                <a:latin typeface="맑은 고딕"/>
                <a:cs typeface="맑은 고딕"/>
              </a:rPr>
              <a:t>세속권력의 </a:t>
            </a:r>
            <a:r>
              <a:rPr dirty="0" sz="3200" spc="-320" b="1">
                <a:latin typeface="맑은 고딕"/>
                <a:cs typeface="맑은 고딕"/>
              </a:rPr>
              <a:t>적  </a:t>
            </a:r>
            <a:r>
              <a:rPr dirty="0" sz="3200" spc="-325" b="1">
                <a:latin typeface="맑은 고딕"/>
                <a:cs typeface="맑은 고딕"/>
              </a:rPr>
              <a:t>극적인 지원을 받았고 제도권 </a:t>
            </a:r>
            <a:r>
              <a:rPr dirty="0" sz="3200" spc="-320" b="1">
                <a:latin typeface="맑은 고딕"/>
                <a:cs typeface="맑은 고딕"/>
              </a:rPr>
              <a:t>내 </a:t>
            </a:r>
            <a:r>
              <a:rPr dirty="0" sz="3200" spc="-325" b="1">
                <a:latin typeface="맑은 고딕"/>
                <a:cs typeface="맑은 고딕"/>
              </a:rPr>
              <a:t>개혁운동이기  </a:t>
            </a:r>
            <a:r>
              <a:rPr dirty="0" sz="3200" spc="70" b="1">
                <a:latin typeface="맑은 고딕"/>
                <a:cs typeface="맑은 고딕"/>
              </a:rPr>
              <a:t>때문)</a:t>
            </a:r>
            <a:r>
              <a:rPr dirty="0" sz="3200" spc="70">
                <a:latin typeface="Arial Unicode MS"/>
                <a:cs typeface="Arial Unicode MS"/>
              </a:rPr>
              <a:t>, </a:t>
            </a:r>
            <a:r>
              <a:rPr dirty="0" sz="3200" spc="-325">
                <a:latin typeface="Arial Unicode MS"/>
                <a:cs typeface="Arial Unicode MS"/>
              </a:rPr>
              <a:t>혹은 주류적인 </a:t>
            </a:r>
            <a:r>
              <a:rPr dirty="0" sz="3200" spc="-150">
                <a:latin typeface="Arial Unicode MS"/>
                <a:cs typeface="Arial Unicode MS"/>
              </a:rPr>
              <a:t>종교개혁, </a:t>
            </a:r>
            <a:r>
              <a:rPr dirty="0" sz="3200" spc="-320">
                <a:latin typeface="Arial Unicode MS"/>
                <a:cs typeface="Arial Unicode MS"/>
              </a:rPr>
              <a:t>즉 </a:t>
            </a:r>
            <a:r>
              <a:rPr dirty="0" sz="3200" spc="-325">
                <a:latin typeface="Arial Unicode MS"/>
                <a:cs typeface="Arial Unicode MS"/>
              </a:rPr>
              <a:t>루터파와 </a:t>
            </a:r>
            <a:r>
              <a:rPr dirty="0" sz="3200" spc="-320">
                <a:latin typeface="Arial Unicode MS"/>
                <a:cs typeface="Arial Unicode MS"/>
              </a:rPr>
              <a:t>개  </a:t>
            </a:r>
            <a:r>
              <a:rPr dirty="0" sz="3200" spc="-325">
                <a:latin typeface="Arial Unicode MS"/>
                <a:cs typeface="Arial Unicode MS"/>
              </a:rPr>
              <a:t>혁파를</a:t>
            </a:r>
            <a:r>
              <a:rPr dirty="0" sz="3200" spc="130">
                <a:latin typeface="Arial Unicode MS"/>
                <a:cs typeface="Arial Unicode MS"/>
              </a:rPr>
              <a:t> </a:t>
            </a:r>
            <a:r>
              <a:rPr dirty="0" sz="3200" spc="-150">
                <a:latin typeface="Arial Unicode MS"/>
                <a:cs typeface="Arial Unicode MS"/>
              </a:rPr>
              <a:t>지칭한다.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6636" y="6840351"/>
            <a:ext cx="410209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10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457390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just" marL="12700" marR="5080">
              <a:lnSpc>
                <a:spcPct val="133300"/>
              </a:lnSpc>
              <a:spcBef>
                <a:spcPts val="90"/>
              </a:spcBef>
              <a:buFont typeface=""/>
              <a:buChar char="•"/>
              <a:tabLst>
                <a:tab pos="454659" algn="l"/>
              </a:tabLst>
            </a:pPr>
            <a:r>
              <a:rPr dirty="0" sz="3200" spc="-250">
                <a:latin typeface="Arial Unicode MS"/>
                <a:cs typeface="Arial Unicode MS"/>
              </a:rPr>
              <a:t>‘</a:t>
            </a:r>
            <a:r>
              <a:rPr dirty="0" sz="3200" spc="-250" b="1">
                <a:latin typeface="맑은 고딕"/>
                <a:cs typeface="맑은 고딕"/>
              </a:rPr>
              <a:t>프로테스탄트</a:t>
            </a:r>
            <a:r>
              <a:rPr dirty="0" sz="3200" spc="-250">
                <a:latin typeface="Arial Unicode MS"/>
                <a:cs typeface="Arial Unicode MS"/>
              </a:rPr>
              <a:t>’라는 </a:t>
            </a:r>
            <a:r>
              <a:rPr dirty="0" sz="3200" spc="-325">
                <a:latin typeface="Arial Unicode MS"/>
                <a:cs typeface="Arial Unicode MS"/>
              </a:rPr>
              <a:t>용어는 </a:t>
            </a:r>
            <a:r>
              <a:rPr dirty="0" sz="3200" spc="250">
                <a:latin typeface="Arial Unicode MS"/>
                <a:cs typeface="Arial Unicode MS"/>
              </a:rPr>
              <a:t>1529년 </a:t>
            </a:r>
            <a:r>
              <a:rPr dirty="0" sz="3200" spc="65">
                <a:latin typeface="Arial Unicode MS"/>
                <a:cs typeface="Arial Unicode MS"/>
              </a:rPr>
              <a:t>2월 </a:t>
            </a:r>
            <a:r>
              <a:rPr dirty="0" sz="3200" spc="-325">
                <a:latin typeface="Arial Unicode MS"/>
                <a:cs typeface="Arial Unicode MS"/>
              </a:rPr>
              <a:t>슈파  </a:t>
            </a:r>
            <a:r>
              <a:rPr dirty="0" sz="3200" spc="245">
                <a:latin typeface="Arial Unicode MS"/>
                <a:cs typeface="Arial Unicode MS"/>
              </a:rPr>
              <a:t>이어(Speyer)회의 </a:t>
            </a:r>
            <a:r>
              <a:rPr dirty="0" sz="3200" spc="-325">
                <a:latin typeface="Arial Unicode MS"/>
                <a:cs typeface="Arial Unicode MS"/>
              </a:rPr>
              <a:t>후에 생겨난 </a:t>
            </a:r>
            <a:r>
              <a:rPr dirty="0" sz="3200" spc="-110">
                <a:latin typeface="Arial Unicode MS"/>
                <a:cs typeface="Arial Unicode MS"/>
              </a:rPr>
              <a:t>것이다. </a:t>
            </a:r>
            <a:r>
              <a:rPr dirty="0" sz="3200" spc="-45">
                <a:latin typeface="Arial Unicode MS"/>
                <a:cs typeface="Arial Unicode MS"/>
              </a:rPr>
              <a:t>4월에  </a:t>
            </a:r>
            <a:r>
              <a:rPr dirty="0" sz="3200" spc="-35">
                <a:latin typeface="Arial Unicode MS"/>
                <a:cs typeface="Arial Unicode MS"/>
              </a:rPr>
              <a:t>6명의 </a:t>
            </a:r>
            <a:r>
              <a:rPr dirty="0" sz="3200" spc="-325">
                <a:latin typeface="Arial Unicode MS"/>
                <a:cs typeface="Arial Unicode MS"/>
              </a:rPr>
              <a:t>독일 제후와 </a:t>
            </a:r>
            <a:r>
              <a:rPr dirty="0" sz="3200" spc="85">
                <a:latin typeface="Arial Unicode MS"/>
                <a:cs typeface="Arial Unicode MS"/>
              </a:rPr>
              <a:t>14개 </a:t>
            </a:r>
            <a:r>
              <a:rPr dirty="0" sz="3200" spc="-150">
                <a:latin typeface="Arial Unicode MS"/>
                <a:cs typeface="Arial Unicode MS"/>
              </a:rPr>
              <a:t>도시들이, </a:t>
            </a:r>
            <a:r>
              <a:rPr dirty="0" sz="3200" spc="-325">
                <a:latin typeface="Arial Unicode MS"/>
                <a:cs typeface="Arial Unicode MS"/>
              </a:rPr>
              <a:t>독일에서 </a:t>
            </a:r>
            <a:r>
              <a:rPr dirty="0" sz="3200" spc="-320">
                <a:latin typeface="Arial Unicode MS"/>
                <a:cs typeface="Arial Unicode MS"/>
              </a:rPr>
              <a:t>루  </a:t>
            </a:r>
            <a:r>
              <a:rPr dirty="0" sz="3200" spc="-325">
                <a:latin typeface="Arial Unicode MS"/>
                <a:cs typeface="Arial Unicode MS"/>
              </a:rPr>
              <a:t>터파에 대한 관용을 끝낼 것을 결의한 슈파이어  회의의 강압적인 조처에 </a:t>
            </a:r>
            <a:r>
              <a:rPr dirty="0" sz="3200" spc="-180">
                <a:latin typeface="Arial Unicode MS"/>
                <a:cs typeface="Arial Unicode MS"/>
              </a:rPr>
              <a:t>항의하였다. </a:t>
            </a:r>
            <a:r>
              <a:rPr dirty="0" sz="3200" spc="-325">
                <a:latin typeface="Arial Unicode MS"/>
                <a:cs typeface="Arial Unicode MS"/>
              </a:rPr>
              <a:t>프로테스탄  </a:t>
            </a:r>
            <a:r>
              <a:rPr dirty="0" sz="3200" spc="535">
                <a:latin typeface="Arial Unicode MS"/>
                <a:cs typeface="Arial Unicode MS"/>
              </a:rPr>
              <a:t>트(protestant&lt;- </a:t>
            </a:r>
            <a:r>
              <a:rPr dirty="0" sz="3200" spc="390">
                <a:latin typeface="Arial Unicode MS"/>
                <a:cs typeface="Arial Unicode MS"/>
              </a:rPr>
              <a:t>protest)라는 </a:t>
            </a:r>
            <a:r>
              <a:rPr dirty="0" sz="3200" spc="-325">
                <a:latin typeface="Arial Unicode MS"/>
                <a:cs typeface="Arial Unicode MS"/>
              </a:rPr>
              <a:t>말은 </a:t>
            </a:r>
            <a:r>
              <a:rPr dirty="0" sz="3200" spc="-320">
                <a:latin typeface="Arial Unicode MS"/>
                <a:cs typeface="Arial Unicode MS"/>
              </a:rPr>
              <a:t>이  </a:t>
            </a:r>
            <a:r>
              <a:rPr dirty="0" sz="3200" spc="-325">
                <a:latin typeface="Arial Unicode MS"/>
                <a:cs typeface="Arial Unicode MS"/>
              </a:rPr>
              <a:t>항의에서 유래된</a:t>
            </a:r>
            <a:r>
              <a:rPr dirty="0" sz="3200" spc="35">
                <a:latin typeface="Arial Unicode MS"/>
                <a:cs typeface="Arial Unicode MS"/>
              </a:rPr>
              <a:t> </a:t>
            </a:r>
            <a:r>
              <a:rPr dirty="0" sz="3200" spc="-110">
                <a:latin typeface="Arial Unicode MS"/>
                <a:cs typeface="Arial Unicode MS"/>
              </a:rPr>
              <a:t>말이다.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6636" y="6840351"/>
            <a:ext cx="410209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10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522287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</a:pPr>
            <a:r>
              <a:rPr dirty="0" sz="3200" spc="190" b="1">
                <a:latin typeface="맑은 고딕"/>
                <a:cs typeface="맑은 고딕"/>
              </a:rPr>
              <a:t>1) </a:t>
            </a:r>
            <a:r>
              <a:rPr dirty="0" sz="3200" spc="-325" b="1">
                <a:latin typeface="맑은 고딕"/>
                <a:cs typeface="맑은 고딕"/>
              </a:rPr>
              <a:t>루터파</a:t>
            </a:r>
            <a:r>
              <a:rPr dirty="0" sz="3200" spc="-70" b="1">
                <a:latin typeface="맑은 고딕"/>
                <a:cs typeface="맑은 고딕"/>
              </a:rPr>
              <a:t> </a:t>
            </a:r>
            <a:r>
              <a:rPr dirty="0" sz="3200" spc="-325" b="1">
                <a:latin typeface="맑은 고딕"/>
                <a:cs typeface="맑은 고딕"/>
              </a:rPr>
              <a:t>종교개혁</a:t>
            </a:r>
            <a:endParaRPr sz="3200">
              <a:latin typeface="맑은 고딕"/>
              <a:cs typeface="맑은 고딕"/>
            </a:endParaRPr>
          </a:p>
          <a:p>
            <a:pPr marL="12700" marR="5080">
              <a:lnSpc>
                <a:spcPts val="5120"/>
              </a:lnSpc>
              <a:spcBef>
                <a:spcPts val="375"/>
              </a:spcBef>
              <a:buFont typeface=""/>
              <a:buChar char="•"/>
              <a:tabLst>
                <a:tab pos="424815" algn="l"/>
                <a:tab pos="425450" algn="l"/>
                <a:tab pos="945515" algn="l"/>
                <a:tab pos="1746250" algn="l"/>
                <a:tab pos="2611120" algn="l"/>
                <a:tab pos="3798570" algn="l"/>
                <a:tab pos="4274820" algn="l"/>
                <a:tab pos="4752975" algn="l"/>
                <a:tab pos="5891530" algn="l"/>
                <a:tab pos="7578090" algn="l"/>
                <a:tab pos="816927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루터</a:t>
            </a:r>
            <a:r>
              <a:rPr dirty="0" sz="3200" spc="-320">
                <a:latin typeface="Arial Unicode MS"/>
                <a:cs typeface="Arial Unicode MS"/>
              </a:rPr>
              <a:t>파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종교개혁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독</a:t>
            </a:r>
            <a:r>
              <a:rPr dirty="0" sz="3200" spc="-320">
                <a:latin typeface="Arial Unicode MS"/>
                <a:cs typeface="Arial Unicode MS"/>
              </a:rPr>
              <a:t>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영토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루터라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170">
                <a:latin typeface="Arial Unicode MS"/>
                <a:cs typeface="Arial Unicode MS"/>
              </a:rPr>
              <a:t>인  </a:t>
            </a:r>
            <a:r>
              <a:rPr dirty="0" sz="3200" spc="-325">
                <a:latin typeface="Arial Unicode MS"/>
                <a:cs typeface="Arial Unicode MS"/>
              </a:rPr>
              <a:t>물의	영향력과	관련되어	</a:t>
            </a:r>
            <a:r>
              <a:rPr dirty="0" sz="3200" spc="-35">
                <a:latin typeface="Arial Unicode MS"/>
                <a:cs typeface="Arial Unicode MS"/>
              </a:rPr>
              <a:t>있다.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ts val="5110"/>
              </a:lnSpc>
              <a:spcBef>
                <a:spcPts val="10"/>
              </a:spcBef>
              <a:buFont typeface=""/>
              <a:buChar char="•"/>
              <a:tabLst>
                <a:tab pos="462915" algn="l"/>
                <a:tab pos="463550" algn="l"/>
                <a:tab pos="580390" algn="l"/>
                <a:tab pos="1515110" algn="l"/>
                <a:tab pos="1820545" algn="l"/>
                <a:tab pos="2813685" algn="l"/>
                <a:tab pos="4112260" algn="l"/>
                <a:tab pos="4538345" algn="l"/>
                <a:tab pos="5895975" algn="l"/>
                <a:tab pos="743839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루터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특</a:t>
            </a:r>
            <a:r>
              <a:rPr dirty="0" sz="3200" spc="-320">
                <a:latin typeface="Arial Unicode MS"/>
                <a:cs typeface="Arial Unicode MS"/>
              </a:rPr>
              <a:t>히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885">
                <a:latin typeface="Arial Unicode MS"/>
                <a:cs typeface="Arial Unicode MS"/>
              </a:rPr>
              <a:t> </a:t>
            </a:r>
            <a:r>
              <a:rPr dirty="0" sz="3200" spc="-325" b="1">
                <a:latin typeface="맑은 고딕"/>
                <a:cs typeface="맑은 고딕"/>
              </a:rPr>
              <a:t>칭의론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관심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가졌고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칭의</a:t>
            </a:r>
            <a:r>
              <a:rPr dirty="0" sz="3200" spc="-170">
                <a:latin typeface="Arial Unicode MS"/>
                <a:cs typeface="Arial Unicode MS"/>
              </a:rPr>
              <a:t>론  </a:t>
            </a:r>
            <a:r>
              <a:rPr dirty="0" sz="3200" spc="-320">
                <a:latin typeface="Arial Unicode MS"/>
                <a:cs typeface="Arial Unicode MS"/>
              </a:rPr>
              <a:t>이		</a:t>
            </a:r>
            <a:r>
              <a:rPr dirty="0" sz="3200" spc="-325">
                <a:latin typeface="Arial Unicode MS"/>
                <a:cs typeface="Arial Unicode MS"/>
              </a:rPr>
              <a:t>그의	신학의	핵심을	</a:t>
            </a:r>
            <a:r>
              <a:rPr dirty="0" sz="3200" spc="-150">
                <a:latin typeface="Arial Unicode MS"/>
                <a:cs typeface="Arial Unicode MS"/>
              </a:rPr>
              <a:t>이루었다.</a:t>
            </a:r>
            <a:endParaRPr sz="32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900"/>
              </a:spcBef>
              <a:tabLst>
                <a:tab pos="1321435" algn="l"/>
                <a:tab pos="3359785" algn="l"/>
                <a:tab pos="466915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루터파	종교개혁은	원래는	</a:t>
            </a:r>
            <a:r>
              <a:rPr dirty="0" sz="3200" spc="-325" b="1">
                <a:latin typeface="맑은 고딕"/>
                <a:cs typeface="맑은 고딕"/>
              </a:rPr>
              <a:t>학문적인</a:t>
            </a:r>
            <a:r>
              <a:rPr dirty="0" sz="3200" spc="455" b="1">
                <a:latin typeface="맑은 고딕"/>
                <a:cs typeface="맑은 고딕"/>
              </a:rPr>
              <a:t> </a:t>
            </a:r>
            <a:r>
              <a:rPr dirty="0" sz="3200" spc="-325" b="1">
                <a:latin typeface="맑은 고딕"/>
                <a:cs typeface="맑은 고딕"/>
              </a:rPr>
              <a:t>운동</a:t>
            </a:r>
            <a:r>
              <a:rPr dirty="0" sz="3200" spc="-325">
                <a:latin typeface="Arial Unicode MS"/>
                <a:cs typeface="Arial Unicode MS"/>
              </a:rPr>
              <a:t>이었으며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ct val="133100"/>
              </a:lnSpc>
              <a:spcBef>
                <a:spcPts val="10"/>
              </a:spcBef>
              <a:tabLst>
                <a:tab pos="1310640" algn="l"/>
                <a:tab pos="2143760" algn="l"/>
                <a:tab pos="4273550" algn="l"/>
                <a:tab pos="5308600" algn="l"/>
                <a:tab pos="670750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비텐베르</a:t>
            </a:r>
            <a:r>
              <a:rPr dirty="0" sz="3200" spc="-320">
                <a:latin typeface="Arial Unicode MS"/>
                <a:cs typeface="Arial Unicode MS"/>
              </a:rPr>
              <a:t>크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대학에서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신</a:t>
            </a:r>
            <a:r>
              <a:rPr dirty="0" sz="3200" spc="-320">
                <a:latin typeface="Arial Unicode MS"/>
                <a:cs typeface="Arial Unicode MS"/>
              </a:rPr>
              <a:t>학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개혁</a:t>
            </a:r>
            <a:r>
              <a:rPr dirty="0" sz="3200" spc="-320">
                <a:latin typeface="Arial Unicode MS"/>
                <a:cs typeface="Arial Unicode MS"/>
              </a:rPr>
              <a:t>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일차적으</a:t>
            </a:r>
            <a:r>
              <a:rPr dirty="0" sz="3200" spc="-170">
                <a:latin typeface="Arial Unicode MS"/>
                <a:cs typeface="Arial Unicode MS"/>
              </a:rPr>
              <a:t>로  </a:t>
            </a:r>
            <a:r>
              <a:rPr dirty="0" sz="3200" spc="-325">
                <a:latin typeface="Arial Unicode MS"/>
                <a:cs typeface="Arial Unicode MS"/>
              </a:rPr>
              <a:t>연관된	</a:t>
            </a:r>
            <a:r>
              <a:rPr dirty="0" sz="3200" spc="-110">
                <a:latin typeface="Arial Unicode MS"/>
                <a:cs typeface="Arial Unicode MS"/>
              </a:rPr>
              <a:t>것이다.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6636" y="6840351"/>
            <a:ext cx="410209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10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522287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just" marL="12700" marR="5080">
              <a:lnSpc>
                <a:spcPct val="133200"/>
              </a:lnSpc>
              <a:spcBef>
                <a:spcPts val="90"/>
              </a:spcBef>
            </a:pPr>
            <a:r>
              <a:rPr dirty="0" sz="3200" spc="-325">
                <a:latin typeface="Arial Unicode MS"/>
                <a:cs typeface="Arial Unicode MS"/>
              </a:rPr>
              <a:t>비텐베르크 대학은 별로 알져지지 않은 대학이었  </a:t>
            </a:r>
            <a:r>
              <a:rPr dirty="0" sz="3200" spc="185">
                <a:latin typeface="Arial Unicode MS"/>
                <a:cs typeface="Arial Unicode MS"/>
              </a:rPr>
              <a:t>으며(1502년 </a:t>
            </a:r>
            <a:r>
              <a:rPr dirty="0" sz="3200" spc="-110">
                <a:latin typeface="Arial Unicode MS"/>
                <a:cs typeface="Arial Unicode MS"/>
              </a:rPr>
              <a:t>세워짐. </a:t>
            </a:r>
            <a:r>
              <a:rPr dirty="0" sz="3200" spc="235">
                <a:latin typeface="Arial Unicode MS"/>
                <a:cs typeface="Arial Unicode MS"/>
              </a:rPr>
              <a:t>1409년에 </a:t>
            </a:r>
            <a:r>
              <a:rPr dirty="0" sz="3200" spc="-325">
                <a:latin typeface="Arial Unicode MS"/>
                <a:cs typeface="Arial Unicode MS"/>
              </a:rPr>
              <a:t>세워진 라이  프찌히 대학과 경쟁하기 위한 </a:t>
            </a:r>
            <a:r>
              <a:rPr dirty="0" sz="3200" spc="229">
                <a:latin typeface="Arial Unicode MS"/>
                <a:cs typeface="Arial Unicode MS"/>
              </a:rPr>
              <a:t>것), </a:t>
            </a:r>
            <a:r>
              <a:rPr dirty="0" sz="3200" spc="-325">
                <a:latin typeface="Arial Unicode MS"/>
                <a:cs typeface="Arial Unicode MS"/>
              </a:rPr>
              <a:t>루터와 </a:t>
            </a:r>
            <a:r>
              <a:rPr dirty="0" sz="3200" spc="-320">
                <a:latin typeface="Arial Unicode MS"/>
                <a:cs typeface="Arial Unicode MS"/>
              </a:rPr>
              <a:t>그 신  </a:t>
            </a:r>
            <a:r>
              <a:rPr dirty="0" sz="3200" spc="-325">
                <a:latin typeface="Arial Unicode MS"/>
                <a:cs typeface="Arial Unicode MS"/>
              </a:rPr>
              <a:t>학부 동료들에 의해 도입된 개혁은 별로 주목을  받지</a:t>
            </a:r>
            <a:r>
              <a:rPr dirty="0" sz="3200" spc="130">
                <a:latin typeface="Arial Unicode MS"/>
                <a:cs typeface="Arial Unicode MS"/>
              </a:rPr>
              <a:t> </a:t>
            </a:r>
            <a:r>
              <a:rPr dirty="0" sz="3200" spc="-110">
                <a:latin typeface="Arial Unicode MS"/>
                <a:cs typeface="Arial Unicode MS"/>
              </a:rPr>
              <a:t>못했다.</a:t>
            </a:r>
            <a:endParaRPr sz="3200">
              <a:latin typeface="Arial Unicode MS"/>
              <a:cs typeface="Arial Unicode MS"/>
            </a:endParaRPr>
          </a:p>
          <a:p>
            <a:pPr algn="just" marL="12700" marR="5080">
              <a:lnSpc>
                <a:spcPct val="133200"/>
              </a:lnSpc>
              <a:spcBef>
                <a:spcPts val="10"/>
              </a:spcBef>
            </a:pPr>
            <a:r>
              <a:rPr dirty="0" sz="3200" spc="-320">
                <a:latin typeface="Arial Unicode MS"/>
                <a:cs typeface="Arial Unicode MS"/>
              </a:rPr>
              <a:t>이 </a:t>
            </a:r>
            <a:r>
              <a:rPr dirty="0" sz="3200" spc="-325">
                <a:latin typeface="Arial Unicode MS"/>
                <a:cs typeface="Arial Unicode MS"/>
              </a:rPr>
              <a:t>개혁이 흥미를 끌게 되고 주목을 받게 </a:t>
            </a:r>
            <a:r>
              <a:rPr dirty="0" sz="3200" spc="-320">
                <a:latin typeface="Arial Unicode MS"/>
                <a:cs typeface="Arial Unicode MS"/>
              </a:rPr>
              <a:t>된 것  은 </a:t>
            </a:r>
            <a:r>
              <a:rPr dirty="0" sz="3200" spc="-325">
                <a:latin typeface="Arial Unicode MS"/>
                <a:cs typeface="Arial Unicode MS"/>
              </a:rPr>
              <a:t>루터의 개인적 </a:t>
            </a:r>
            <a:r>
              <a:rPr dirty="0" sz="3200" spc="-35">
                <a:latin typeface="Arial Unicode MS"/>
                <a:cs typeface="Arial Unicode MS"/>
              </a:rPr>
              <a:t>활동, </a:t>
            </a:r>
            <a:r>
              <a:rPr dirty="0" sz="3200" spc="-320">
                <a:latin typeface="Arial Unicode MS"/>
                <a:cs typeface="Arial Unicode MS"/>
              </a:rPr>
              <a:t>즉 </a:t>
            </a:r>
            <a:r>
              <a:rPr dirty="0" sz="3200" spc="245">
                <a:latin typeface="Arial Unicode MS"/>
                <a:cs typeface="Arial Unicode MS"/>
              </a:rPr>
              <a:t>95개 </a:t>
            </a:r>
            <a:r>
              <a:rPr dirty="0" sz="3200" spc="-325">
                <a:latin typeface="Arial Unicode MS"/>
                <a:cs typeface="Arial Unicode MS"/>
              </a:rPr>
              <a:t>논제의 계시  또는 라이프찌히 논쟁들</a:t>
            </a:r>
            <a:r>
              <a:rPr dirty="0" sz="3200" spc="-80">
                <a:latin typeface="Arial Unicode MS"/>
                <a:cs typeface="Arial Unicode MS"/>
              </a:rPr>
              <a:t> </a:t>
            </a:r>
            <a:r>
              <a:rPr dirty="0" sz="3200" spc="-180">
                <a:latin typeface="Arial Unicode MS"/>
                <a:cs typeface="Arial Unicode MS"/>
              </a:rPr>
              <a:t>때문이었다.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6636" y="6840351"/>
            <a:ext cx="410209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10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834910"/>
            <a:ext cx="293052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62915" indent="-450215">
              <a:lnSpc>
                <a:spcPct val="100000"/>
              </a:lnSpc>
              <a:spcBef>
                <a:spcPts val="100"/>
              </a:spcBef>
              <a:buFont typeface=""/>
              <a:buChar char="•"/>
              <a:tabLst>
                <a:tab pos="462915" algn="l"/>
                <a:tab pos="463550" algn="l"/>
                <a:tab pos="182054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그러</a:t>
            </a:r>
            <a:r>
              <a:rPr dirty="0" sz="3200" spc="-320">
                <a:latin typeface="Arial Unicode MS"/>
                <a:cs typeface="Arial Unicode MS"/>
              </a:rPr>
              <a:t>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엄밀</a:t>
            </a:r>
            <a:r>
              <a:rPr dirty="0" sz="3200" spc="-320">
                <a:latin typeface="Arial Unicode MS"/>
                <a:cs typeface="Arial Unicode MS"/>
              </a:rPr>
              <a:t>히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6636" y="6840351"/>
            <a:ext cx="410209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10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6636" y="2485306"/>
            <a:ext cx="787971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47750" algn="l"/>
                <a:tab pos="4273550" algn="l"/>
                <a:tab pos="6769734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터</a:t>
            </a:r>
            <a:r>
              <a:rPr dirty="0" sz="3200" spc="-320">
                <a:latin typeface="Arial Unicode MS"/>
                <a:cs typeface="Arial Unicode MS"/>
              </a:rPr>
              <a:t>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바르트부르크에</a:t>
            </a:r>
            <a:r>
              <a:rPr dirty="0" sz="3200" spc="-320">
                <a:latin typeface="Arial Unicode MS"/>
                <a:cs typeface="Arial Unicode MS"/>
              </a:rPr>
              <a:t>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비텐베르크</a:t>
            </a:r>
            <a:r>
              <a:rPr dirty="0" sz="3200" spc="-320">
                <a:latin typeface="Arial Unicode MS"/>
                <a:cs typeface="Arial Unicode MS"/>
              </a:rPr>
              <a:t>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되돌</a:t>
            </a:r>
            <a:r>
              <a:rPr dirty="0" sz="3200" spc="-320">
                <a:latin typeface="Arial Unicode MS"/>
                <a:cs typeface="Arial Unicode MS"/>
              </a:rPr>
              <a:t>아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234618" y="1672540"/>
            <a:ext cx="5380355" cy="1326515"/>
          </a:xfrm>
          <a:prstGeom prst="rect">
            <a:avLst/>
          </a:prstGeom>
        </p:spPr>
        <p:txBody>
          <a:bodyPr wrap="square" lIns="0" tIns="175260" rIns="0" bIns="0" rtlCol="0" vert="horz">
            <a:spAutoFit/>
          </a:bodyPr>
          <a:lstStyle/>
          <a:p>
            <a:pPr algn="r" marR="5080">
              <a:lnSpc>
                <a:spcPct val="100000"/>
              </a:lnSpc>
              <a:spcBef>
                <a:spcPts val="1380"/>
              </a:spcBef>
              <a:tabLst>
                <a:tab pos="1540510" algn="l"/>
                <a:tab pos="2898140" algn="l"/>
                <a:tab pos="498856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말하면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루터</a:t>
            </a:r>
            <a:r>
              <a:rPr dirty="0" sz="3200" spc="-320">
                <a:latin typeface="Arial Unicode MS"/>
                <a:cs typeface="Arial Unicode MS"/>
              </a:rPr>
              <a:t>파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종교개혁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루</a:t>
            </a:r>
            <a:endParaRPr sz="3200">
              <a:latin typeface="Arial Unicode MS"/>
              <a:cs typeface="Arial Unicode MS"/>
            </a:endParaRPr>
          </a:p>
          <a:p>
            <a:pPr algn="r" marR="5080">
              <a:lnSpc>
                <a:spcPct val="100000"/>
              </a:lnSpc>
              <a:spcBef>
                <a:spcPts val="1280"/>
              </a:spcBef>
            </a:pPr>
            <a:r>
              <a:rPr dirty="0" sz="3200" spc="-320">
                <a:latin typeface="Arial Unicode MS"/>
                <a:cs typeface="Arial Unicode MS"/>
              </a:rPr>
              <a:t>온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6636" y="2974854"/>
            <a:ext cx="8548370" cy="327342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  <a:tabLst>
                <a:tab pos="2041525" algn="l"/>
                <a:tab pos="3341370" algn="l"/>
                <a:tab pos="4639945" algn="l"/>
              </a:tabLst>
            </a:pPr>
            <a:r>
              <a:rPr dirty="0" sz="3200" spc="90" b="1">
                <a:latin typeface="맑은 고딕"/>
                <a:cs typeface="맑은 고딕"/>
              </a:rPr>
              <a:t>1522년</a:t>
            </a:r>
            <a:r>
              <a:rPr dirty="0" sz="3200" spc="90">
                <a:latin typeface="Arial Unicode MS"/>
                <a:cs typeface="Arial Unicode MS"/>
              </a:rPr>
              <a:t>에	</a:t>
            </a:r>
            <a:r>
              <a:rPr dirty="0" sz="3200" spc="-325">
                <a:latin typeface="Arial Unicode MS"/>
                <a:cs typeface="Arial Unicode MS"/>
              </a:rPr>
              <a:t>비로소	시작된	</a:t>
            </a:r>
            <a:r>
              <a:rPr dirty="0" sz="3200" spc="-110">
                <a:latin typeface="Arial Unicode MS"/>
                <a:cs typeface="Arial Unicode MS"/>
              </a:rPr>
              <a:t>것이다.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ts val="5120"/>
              </a:lnSpc>
              <a:spcBef>
                <a:spcPts val="375"/>
              </a:spcBef>
              <a:tabLst>
                <a:tab pos="621030" algn="l"/>
                <a:tab pos="1959610" algn="l"/>
                <a:tab pos="3298825" algn="l"/>
                <a:tab pos="4637405" algn="l"/>
                <a:tab pos="6865620" algn="l"/>
                <a:tab pos="7438390" algn="l"/>
                <a:tab pos="8169275" algn="l"/>
              </a:tabLst>
            </a:pPr>
            <a:r>
              <a:rPr dirty="0" sz="3200" spc="-320">
                <a:latin typeface="Arial Unicode MS"/>
                <a:cs typeface="Arial Unicode MS"/>
              </a:rPr>
              <a:t>이</a:t>
            </a:r>
            <a:r>
              <a:rPr dirty="0" sz="3200" spc="-32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시점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 b="1">
                <a:latin typeface="맑은 고딕"/>
                <a:cs typeface="맑은 고딕"/>
              </a:rPr>
              <a:t>루터</a:t>
            </a:r>
            <a:r>
              <a:rPr dirty="0" sz="3200" spc="-320" b="1">
                <a:latin typeface="맑은 고딕"/>
                <a:cs typeface="맑은 고딕"/>
              </a:rPr>
              <a:t>의</a:t>
            </a:r>
            <a:r>
              <a:rPr dirty="0" sz="3200" b="1">
                <a:latin typeface="맑은 고딕"/>
                <a:cs typeface="맑은 고딕"/>
              </a:rPr>
              <a:t>	</a:t>
            </a:r>
            <a:r>
              <a:rPr dirty="0" sz="3200" spc="-325" b="1">
                <a:latin typeface="맑은 고딕"/>
                <a:cs typeface="맑은 고딕"/>
              </a:rPr>
              <a:t>학문</a:t>
            </a:r>
            <a:r>
              <a:rPr dirty="0" sz="3200" spc="-320" b="1">
                <a:latin typeface="맑은 고딕"/>
                <a:cs typeface="맑은 고딕"/>
              </a:rPr>
              <a:t>적</a:t>
            </a:r>
            <a:r>
              <a:rPr dirty="0" sz="3200" b="1">
                <a:latin typeface="맑은 고딕"/>
                <a:cs typeface="맑은 고딕"/>
              </a:rPr>
              <a:t>	</a:t>
            </a:r>
            <a:r>
              <a:rPr dirty="0" sz="3200" spc="-325" b="1">
                <a:latin typeface="맑은 고딕"/>
                <a:cs typeface="맑은 고딕"/>
              </a:rPr>
              <a:t>개혁프로그램</a:t>
            </a:r>
            <a:r>
              <a:rPr dirty="0" sz="3200" spc="-320" b="1">
                <a:latin typeface="맑은 고딕"/>
                <a:cs typeface="맑은 고딕"/>
              </a:rPr>
              <a:t>은</a:t>
            </a:r>
            <a:r>
              <a:rPr dirty="0" sz="3200" b="1">
                <a:latin typeface="맑은 고딕"/>
                <a:cs typeface="맑은 고딕"/>
              </a:rPr>
              <a:t>	</a:t>
            </a:r>
            <a:r>
              <a:rPr dirty="0" sz="3200" spc="-325" b="1">
                <a:latin typeface="맑은 고딕"/>
                <a:cs typeface="맑은 고딕"/>
              </a:rPr>
              <a:t>교회</a:t>
            </a:r>
            <a:r>
              <a:rPr dirty="0" sz="3200" spc="-185" b="1">
                <a:latin typeface="맑은 고딕"/>
                <a:cs typeface="맑은 고딕"/>
              </a:rPr>
              <a:t>와  </a:t>
            </a:r>
            <a:r>
              <a:rPr dirty="0" sz="3200" spc="-325" b="1">
                <a:latin typeface="맑은 고딕"/>
                <a:cs typeface="맑은 고딕"/>
              </a:rPr>
              <a:t>사회</a:t>
            </a:r>
            <a:r>
              <a:rPr dirty="0" sz="3200" spc="-320" b="1">
                <a:latin typeface="맑은 고딕"/>
                <a:cs typeface="맑은 고딕"/>
              </a:rPr>
              <a:t>의</a:t>
            </a:r>
            <a:r>
              <a:rPr dirty="0" sz="3200" spc="500" b="1">
                <a:latin typeface="맑은 고딕"/>
                <a:cs typeface="맑은 고딕"/>
              </a:rPr>
              <a:t> </a:t>
            </a:r>
            <a:r>
              <a:rPr dirty="0" sz="3200" spc="-325" b="1">
                <a:latin typeface="맑은 고딕"/>
                <a:cs typeface="맑은 고딕"/>
              </a:rPr>
              <a:t>개</a:t>
            </a:r>
            <a:r>
              <a:rPr dirty="0" sz="3200" spc="-320" b="1">
                <a:latin typeface="맑은 고딕"/>
                <a:cs typeface="맑은 고딕"/>
              </a:rPr>
              <a:t>혁</a:t>
            </a:r>
            <a:r>
              <a:rPr dirty="0" sz="3200" spc="484" b="1">
                <a:latin typeface="맑은 고딕"/>
                <a:cs typeface="맑은 고딕"/>
              </a:rPr>
              <a:t> </a:t>
            </a:r>
            <a:r>
              <a:rPr dirty="0" sz="3200" spc="-325" b="1">
                <a:latin typeface="맑은 고딕"/>
                <a:cs typeface="맑은 고딕"/>
              </a:rPr>
              <a:t>프로그램으</a:t>
            </a:r>
            <a:r>
              <a:rPr dirty="0" sz="3200" spc="-320" b="1">
                <a:latin typeface="맑은 고딕"/>
                <a:cs typeface="맑은 고딕"/>
              </a:rPr>
              <a:t>로</a:t>
            </a:r>
            <a:r>
              <a:rPr dirty="0" sz="3200" spc="500" b="1">
                <a:latin typeface="맑은 고딕"/>
                <a:cs typeface="맑은 고딕"/>
              </a:rPr>
              <a:t> </a:t>
            </a:r>
            <a:r>
              <a:rPr dirty="0" sz="3200" spc="-325" b="1">
                <a:latin typeface="맑은 고딕"/>
                <a:cs typeface="맑은 고딕"/>
              </a:rPr>
              <a:t>변화</a:t>
            </a:r>
            <a:r>
              <a:rPr dirty="0" sz="3200" spc="-325">
                <a:latin typeface="Arial Unicode MS"/>
                <a:cs typeface="Arial Unicode MS"/>
              </a:rPr>
              <a:t>되었다</a:t>
            </a:r>
            <a:r>
              <a:rPr dirty="0" sz="3200" spc="550">
                <a:latin typeface="Arial Unicode MS"/>
                <a:cs typeface="Arial Unicode MS"/>
              </a:rPr>
              <a:t>.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이후</a:t>
            </a:r>
            <a:r>
              <a:rPr dirty="0" sz="3200" spc="-320">
                <a:latin typeface="Arial Unicode MS"/>
                <a:cs typeface="Arial Unicode MS"/>
              </a:rPr>
              <a:t>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루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ts val="5110"/>
              </a:lnSpc>
              <a:spcBef>
                <a:spcPts val="10"/>
              </a:spcBef>
              <a:tabLst>
                <a:tab pos="945515" algn="l"/>
                <a:tab pos="1006475" algn="l"/>
                <a:tab pos="2548255" algn="l"/>
                <a:tab pos="2611120" algn="l"/>
                <a:tab pos="4090670" algn="l"/>
                <a:tab pos="5450205" algn="l"/>
                <a:tab pos="6443980" algn="l"/>
                <a:tab pos="780351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터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종교적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사회적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정치</a:t>
            </a:r>
            <a:r>
              <a:rPr dirty="0" sz="3200" spc="-320">
                <a:latin typeface="Arial Unicode MS"/>
                <a:cs typeface="Arial Unicode MS"/>
              </a:rPr>
              <a:t>적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개</a:t>
            </a:r>
            <a:r>
              <a:rPr dirty="0" sz="3200" spc="-320">
                <a:latin typeface="Arial Unicode MS"/>
                <a:cs typeface="Arial Unicode MS"/>
              </a:rPr>
              <a:t>혁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운동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지</a:t>
            </a:r>
            <a:r>
              <a:rPr dirty="0" sz="3200" spc="-170">
                <a:latin typeface="Arial Unicode MS"/>
                <a:cs typeface="Arial Unicode MS"/>
              </a:rPr>
              <a:t>도  </a:t>
            </a:r>
            <a:r>
              <a:rPr dirty="0" sz="3200" spc="-325">
                <a:latin typeface="Arial Unicode MS"/>
                <a:cs typeface="Arial Unicode MS"/>
              </a:rPr>
              <a:t>자로	여겨지게		</a:t>
            </a:r>
            <a:r>
              <a:rPr dirty="0" sz="3200" spc="-110">
                <a:latin typeface="Arial Unicode MS"/>
                <a:cs typeface="Arial Unicode MS"/>
              </a:rPr>
              <a:t>되었다.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672540"/>
            <a:ext cx="8548370" cy="197675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33400"/>
              </a:lnSpc>
              <a:spcBef>
                <a:spcPts val="95"/>
              </a:spcBef>
              <a:buFont typeface=""/>
              <a:buChar char="•"/>
              <a:tabLst>
                <a:tab pos="40576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루터의 종교개혁은 독일과 스칸디나비아에 영향  력을 </a:t>
            </a:r>
            <a:r>
              <a:rPr dirty="0" sz="3200" spc="-150">
                <a:latin typeface="Arial Unicode MS"/>
                <a:cs typeface="Arial Unicode MS"/>
              </a:rPr>
              <a:t>끼쳤으나, </a:t>
            </a:r>
            <a:r>
              <a:rPr dirty="0" sz="3200" spc="-325">
                <a:latin typeface="Arial Unicode MS"/>
                <a:cs typeface="Arial Unicode MS"/>
              </a:rPr>
              <a:t>네덜란드나 영국에서는 개혁파 </a:t>
            </a:r>
            <a:r>
              <a:rPr dirty="0" sz="3200" spc="-320">
                <a:latin typeface="Arial Unicode MS"/>
                <a:cs typeface="Arial Unicode MS"/>
              </a:rPr>
              <a:t>신  </a:t>
            </a:r>
            <a:r>
              <a:rPr dirty="0" sz="3200" spc="-325">
                <a:latin typeface="Arial Unicode MS"/>
                <a:cs typeface="Arial Unicode MS"/>
              </a:rPr>
              <a:t>학이 지배적인 위치를</a:t>
            </a:r>
            <a:r>
              <a:rPr dirty="0" sz="3200" spc="-80">
                <a:latin typeface="Arial Unicode MS"/>
                <a:cs typeface="Arial Unicode MS"/>
              </a:rPr>
              <a:t> </a:t>
            </a:r>
            <a:r>
              <a:rPr dirty="0" sz="3200" spc="-180">
                <a:latin typeface="Arial Unicode MS"/>
                <a:cs typeface="Arial Unicode MS"/>
              </a:rPr>
              <a:t>차지하였다.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6636" y="6840351"/>
            <a:ext cx="410209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10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USER</dc:creator>
  <dcterms:created xsi:type="dcterms:W3CDTF">2020-03-12T10:44:07Z</dcterms:created>
  <dcterms:modified xsi:type="dcterms:W3CDTF">2020-03-12T10:44:07Z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2020-03-12T00:00:00Z</vt:filetime>
  </property>
  <property fmtid="{D5CDD505-2E9C-101B-9397-08002B2CF9AE}" pid="3" name="Creator">
    <vt:lpwstr>Hwp 2018 10.0.0.7888</vt:lpwstr>
  </property>
  <property fmtid="{D5CDD505-2E9C-101B-9397-08002B2CF9AE}" pid="4" name="LastSaved">
    <vt:filetime>2020-03-12T00:00:00Z</vt:filetime>
  </property>
</Properties>
</file>