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Default Extension="jpg" ContentType="image/jpg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x="10680700" cy="7556500"/>
  <p:notesSz cx="10680700" cy="75565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9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9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0562" y="1067752"/>
            <a:ext cx="0" cy="5602605"/>
          </a:xfrm>
          <a:custGeom>
            <a:avLst/>
            <a:gdLst/>
            <a:ahLst/>
            <a:cxnLst/>
            <a:rect l="l" t="t" r="r" b="b"/>
            <a:pathLst>
              <a:path w="0" h="5602605">
                <a:moveTo>
                  <a:pt x="0" y="0"/>
                </a:moveTo>
                <a:lnTo>
                  <a:pt x="0" y="5602262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bk object 17"/>
          <p:cNvSpPr/>
          <p:nvPr/>
        </p:nvSpPr>
        <p:spPr>
          <a:xfrm>
            <a:off x="905789" y="1079931"/>
            <a:ext cx="0" cy="5570855"/>
          </a:xfrm>
          <a:custGeom>
            <a:avLst/>
            <a:gdLst/>
            <a:ahLst/>
            <a:cxnLst/>
            <a:rect l="l" t="t" r="r" b="b"/>
            <a:pathLst>
              <a:path w="0" h="5570855">
                <a:moveTo>
                  <a:pt x="0" y="0"/>
                </a:moveTo>
                <a:lnTo>
                  <a:pt x="0" y="557027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k object 18"/>
          <p:cNvSpPr/>
          <p:nvPr/>
        </p:nvSpPr>
        <p:spPr>
          <a:xfrm>
            <a:off x="9771862" y="1079931"/>
            <a:ext cx="0" cy="5570855"/>
          </a:xfrm>
          <a:custGeom>
            <a:avLst/>
            <a:gdLst/>
            <a:ahLst/>
            <a:cxnLst/>
            <a:rect l="l" t="t" r="r" b="b"/>
            <a:pathLst>
              <a:path w="0" h="5570855">
                <a:moveTo>
                  <a:pt x="0" y="0"/>
                </a:moveTo>
                <a:lnTo>
                  <a:pt x="0" y="5570270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bk object 19"/>
          <p:cNvSpPr/>
          <p:nvPr/>
        </p:nvSpPr>
        <p:spPr>
          <a:xfrm>
            <a:off x="9787090" y="1067752"/>
            <a:ext cx="0" cy="5602605"/>
          </a:xfrm>
          <a:custGeom>
            <a:avLst/>
            <a:gdLst/>
            <a:ahLst/>
            <a:cxnLst/>
            <a:rect l="l" t="t" r="r" b="b"/>
            <a:pathLst>
              <a:path w="0" h="5602605">
                <a:moveTo>
                  <a:pt x="0" y="0"/>
                </a:moveTo>
                <a:lnTo>
                  <a:pt x="0" y="5602262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bk object 20"/>
          <p:cNvSpPr/>
          <p:nvPr/>
        </p:nvSpPr>
        <p:spPr>
          <a:xfrm>
            <a:off x="887526" y="1070800"/>
            <a:ext cx="8907780" cy="0"/>
          </a:xfrm>
          <a:custGeom>
            <a:avLst/>
            <a:gdLst/>
            <a:ahLst/>
            <a:cxnLst/>
            <a:rect l="l" t="t" r="r" b="b"/>
            <a:pathLst>
              <a:path w="8907780" h="0">
                <a:moveTo>
                  <a:pt x="0" y="0"/>
                </a:moveTo>
                <a:lnTo>
                  <a:pt x="8907170" y="0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bk object 21"/>
          <p:cNvSpPr/>
          <p:nvPr/>
        </p:nvSpPr>
        <p:spPr>
          <a:xfrm>
            <a:off x="899693" y="1086027"/>
            <a:ext cx="8875395" cy="0"/>
          </a:xfrm>
          <a:custGeom>
            <a:avLst/>
            <a:gdLst/>
            <a:ahLst/>
            <a:cxnLst/>
            <a:rect l="l" t="t" r="r" b="b"/>
            <a:pathLst>
              <a:path w="8875395" h="0">
                <a:moveTo>
                  <a:pt x="0" y="0"/>
                </a:moveTo>
                <a:lnTo>
                  <a:pt x="8875217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bk object 22"/>
          <p:cNvSpPr/>
          <p:nvPr/>
        </p:nvSpPr>
        <p:spPr>
          <a:xfrm>
            <a:off x="899693" y="6647154"/>
            <a:ext cx="8875395" cy="0"/>
          </a:xfrm>
          <a:custGeom>
            <a:avLst/>
            <a:gdLst/>
            <a:ahLst/>
            <a:cxnLst/>
            <a:rect l="l" t="t" r="r" b="b"/>
            <a:pathLst>
              <a:path w="8875395" h="0">
                <a:moveTo>
                  <a:pt x="0" y="0"/>
                </a:moveTo>
                <a:lnTo>
                  <a:pt x="8875217" y="0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bk object 23"/>
          <p:cNvSpPr/>
          <p:nvPr/>
        </p:nvSpPr>
        <p:spPr>
          <a:xfrm>
            <a:off x="887526" y="6662394"/>
            <a:ext cx="8907780" cy="0"/>
          </a:xfrm>
          <a:custGeom>
            <a:avLst/>
            <a:gdLst/>
            <a:ahLst/>
            <a:cxnLst/>
            <a:rect l="l" t="t" r="r" b="b"/>
            <a:pathLst>
              <a:path w="8907780" h="0">
                <a:moveTo>
                  <a:pt x="0" y="0"/>
                </a:moveTo>
                <a:lnTo>
                  <a:pt x="8907170" y="0"/>
                </a:lnTo>
              </a:path>
            </a:pathLst>
          </a:custGeom>
          <a:ln w="1370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66636" y="1043469"/>
            <a:ext cx="8547735" cy="1793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66636" y="2345783"/>
            <a:ext cx="8547735" cy="41471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9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066636" y="6840351"/>
            <a:ext cx="410209" cy="189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jp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86038"/>
            <a:ext cx="2738755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385" b="1">
                <a:latin typeface="맑은 고딕"/>
                <a:cs typeface="맑은 고딕"/>
              </a:rPr>
              <a:t>2) </a:t>
            </a:r>
            <a:r>
              <a:rPr dirty="0" sz="3200" spc="-325" b="1">
                <a:latin typeface="맑은 고딕"/>
                <a:cs typeface="맑은 고딕"/>
              </a:rPr>
              <a:t>개혁파</a:t>
            </a:r>
            <a:r>
              <a:rPr dirty="0" sz="3200" spc="47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교회</a:t>
            </a:r>
            <a:endParaRPr sz="3200">
              <a:latin typeface="맑은 고딕"/>
              <a:cs typeface="맑은 고딕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2974854"/>
            <a:ext cx="8548370" cy="262445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90"/>
              </a:spcBef>
              <a:buFont typeface=""/>
              <a:buChar char="•"/>
              <a:tabLst>
                <a:tab pos="403860" algn="l"/>
                <a:tab pos="404495" algn="l"/>
                <a:tab pos="641350" algn="l"/>
                <a:tab pos="1333500" algn="l"/>
                <a:tab pos="1676400" algn="l"/>
                <a:tab pos="1702435" algn="l"/>
                <a:tab pos="2000250" algn="l"/>
                <a:tab pos="2656840" algn="l"/>
                <a:tab pos="2793365" algn="l"/>
                <a:tab pos="3247390" algn="l"/>
                <a:tab pos="3359785" algn="l"/>
                <a:tab pos="3731260" algn="l"/>
                <a:tab pos="3837940" algn="l"/>
                <a:tab pos="4660265" algn="l"/>
                <a:tab pos="4719320" algn="l"/>
                <a:tab pos="5524500" algn="l"/>
                <a:tab pos="6330315" algn="l"/>
                <a:tab pos="6809740" algn="l"/>
                <a:tab pos="6847840" algn="l"/>
                <a:tab pos="7263130" algn="l"/>
                <a:tab pos="7438390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루터파		종교개혁이	</a:t>
            </a:r>
            <a:r>
              <a:rPr dirty="0" sz="3200" spc="-325" b="1">
                <a:latin typeface="맑은 고딕"/>
                <a:cs typeface="맑은 고딕"/>
              </a:rPr>
              <a:t>학문적 </a:t>
            </a:r>
            <a:r>
              <a:rPr dirty="0" sz="3200" spc="-32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맥락</a:t>
            </a:r>
            <a:r>
              <a:rPr dirty="0" sz="3200" spc="-325">
                <a:latin typeface="Arial Unicode MS"/>
                <a:cs typeface="Arial Unicode MS"/>
              </a:rPr>
              <a:t>을	가진	</a:t>
            </a:r>
            <a:r>
              <a:rPr dirty="0" sz="3200" spc="-35">
                <a:latin typeface="Arial Unicode MS"/>
                <a:cs typeface="Arial Unicode MS"/>
              </a:rPr>
              <a:t>반면,  </a:t>
            </a:r>
            <a:r>
              <a:rPr dirty="0" sz="3200" spc="-325">
                <a:latin typeface="Arial Unicode MS"/>
                <a:cs typeface="Arial Unicode MS"/>
              </a:rPr>
              <a:t>개혁</a:t>
            </a:r>
            <a:r>
              <a:rPr dirty="0" sz="3200" spc="-320">
                <a:latin typeface="Arial Unicode MS"/>
                <a:cs typeface="Arial Unicode MS"/>
              </a:rPr>
              <a:t>파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더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성서적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형태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따</a:t>
            </a:r>
            <a:r>
              <a:rPr dirty="0" sz="3200" spc="-320">
                <a:latin typeface="Arial Unicode MS"/>
                <a:cs typeface="Arial Unicode MS"/>
              </a:rPr>
              <a:t>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교</a:t>
            </a:r>
            <a:r>
              <a:rPr dirty="0" sz="3200" spc="-220" b="1">
                <a:latin typeface="맑은 고딕"/>
                <a:cs typeface="맑은 고딕"/>
              </a:rPr>
              <a:t>회  의</a:t>
            </a:r>
            <a:r>
              <a:rPr dirty="0" sz="3200" b="1">
                <a:latin typeface="맑은 고딕"/>
                <a:cs typeface="맑은 고딕"/>
              </a:rPr>
              <a:t>		</a:t>
            </a:r>
            <a:r>
              <a:rPr dirty="0" sz="3200" spc="-325" b="1">
                <a:latin typeface="맑은 고딕"/>
                <a:cs typeface="맑은 고딕"/>
              </a:rPr>
              <a:t>교리</a:t>
            </a:r>
            <a:r>
              <a:rPr dirty="0" sz="3200" spc="-320" b="1">
                <a:latin typeface="맑은 고딕"/>
                <a:cs typeface="맑은 고딕"/>
              </a:rPr>
              <a:t>와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도덕</a:t>
            </a:r>
            <a:r>
              <a:rPr dirty="0" sz="3200" spc="-320" b="1">
                <a:latin typeface="맑은 고딕"/>
                <a:cs typeface="맑은 고딕"/>
              </a:rPr>
              <a:t>과</a:t>
            </a:r>
            <a:r>
              <a:rPr dirty="0" sz="3200" b="1">
                <a:latin typeface="맑은 고딕"/>
                <a:cs typeface="맑은 고딕"/>
              </a:rPr>
              <a:t>		</a:t>
            </a:r>
            <a:r>
              <a:rPr dirty="0" sz="3200" spc="-325" b="1">
                <a:latin typeface="맑은 고딕"/>
                <a:cs typeface="맑은 고딕"/>
              </a:rPr>
              <a:t>예배</a:t>
            </a:r>
            <a:r>
              <a:rPr dirty="0" sz="3200" spc="-320" b="1">
                <a:latin typeface="맑은 고딕"/>
                <a:cs typeface="맑은 고딕"/>
              </a:rPr>
              <a:t>를</a:t>
            </a:r>
            <a:r>
              <a:rPr dirty="0" sz="3200" b="1">
                <a:latin typeface="맑은 고딕"/>
                <a:cs typeface="맑은 고딕"/>
              </a:rPr>
              <a:t>		</a:t>
            </a:r>
            <a:r>
              <a:rPr dirty="0" sz="3200" spc="-325" b="1">
                <a:latin typeface="맑은 고딕"/>
                <a:cs typeface="맑은 고딕"/>
              </a:rPr>
              <a:t>개혁</a:t>
            </a:r>
            <a:r>
              <a:rPr dirty="0" sz="3200" spc="-325">
                <a:latin typeface="Arial Unicode MS"/>
                <a:cs typeface="Arial Unicode MS"/>
              </a:rPr>
              <a:t>하고</a:t>
            </a:r>
            <a:r>
              <a:rPr dirty="0" sz="3200" spc="-320">
                <a:latin typeface="Arial Unicode MS"/>
                <a:cs typeface="Arial Unicode MS"/>
              </a:rPr>
              <a:t>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시도</a:t>
            </a:r>
            <a:r>
              <a:rPr dirty="0" sz="3200" spc="-170">
                <a:latin typeface="Arial Unicode MS"/>
                <a:cs typeface="Arial Unicode MS"/>
              </a:rPr>
              <a:t>에  </a:t>
            </a:r>
            <a:r>
              <a:rPr dirty="0" sz="3200" spc="-325">
                <a:latin typeface="Arial Unicode MS"/>
                <a:cs typeface="Arial Unicode MS"/>
              </a:rPr>
              <a:t>근거하고	</a:t>
            </a:r>
            <a:r>
              <a:rPr dirty="0" sz="3200" spc="-35">
                <a:latin typeface="Arial Unicode MS"/>
                <a:cs typeface="Arial Unicode MS"/>
              </a:rPr>
              <a:t>있다.		</a:t>
            </a:r>
            <a:r>
              <a:rPr dirty="0" sz="3200" spc="-120">
                <a:latin typeface="Arial Unicode MS"/>
                <a:cs typeface="Arial Unicode MS"/>
              </a:rPr>
              <a:t>[실천적인	</a:t>
            </a:r>
            <a:r>
              <a:rPr dirty="0" sz="3200" spc="20">
                <a:latin typeface="Arial Unicode MS"/>
                <a:cs typeface="Arial Unicode MS"/>
              </a:rPr>
              <a:t>특징]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31588"/>
            <a:ext cx="8547735" cy="506158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6350">
              <a:lnSpc>
                <a:spcPct val="133300"/>
              </a:lnSpc>
              <a:spcBef>
                <a:spcPts val="95"/>
              </a:spcBef>
              <a:tabLst>
                <a:tab pos="739775" algn="l"/>
                <a:tab pos="1271270" algn="l"/>
                <a:tab pos="1680845" algn="l"/>
                <a:tab pos="1998980" algn="l"/>
                <a:tab pos="2530475" algn="l"/>
                <a:tab pos="2641600" algn="l"/>
                <a:tab pos="2903220" algn="l"/>
                <a:tab pos="3434715" algn="l"/>
                <a:tab pos="3601720" algn="l"/>
                <a:tab pos="4185285" algn="l"/>
                <a:tab pos="4516755" algn="l"/>
                <a:tab pos="5403215" algn="l"/>
                <a:tab pos="5634355" algn="l"/>
                <a:tab pos="5775960" algn="l"/>
                <a:tab pos="6661784" algn="l"/>
                <a:tab pos="6687820" algn="l"/>
                <a:tab pos="6906895" algn="l"/>
                <a:tab pos="7035165" algn="l"/>
                <a:tab pos="7825105" algn="l"/>
                <a:tab pos="8179434" algn="l"/>
              </a:tabLst>
            </a:pPr>
            <a:r>
              <a:rPr dirty="0" sz="3100" spc="-315">
                <a:latin typeface="Arial Unicode MS"/>
                <a:cs typeface="Arial Unicode MS"/>
              </a:rPr>
              <a:t>츠</a:t>
            </a:r>
            <a:r>
              <a:rPr dirty="0" sz="3100" spc="-325">
                <a:latin typeface="Arial Unicode MS"/>
                <a:cs typeface="Arial Unicode MS"/>
              </a:rPr>
              <a:t>빙</a:t>
            </a:r>
            <a:r>
              <a:rPr dirty="0" sz="3100" spc="-315">
                <a:latin typeface="Arial Unicode MS"/>
                <a:cs typeface="Arial Unicode MS"/>
              </a:rPr>
              <a:t>글</a:t>
            </a:r>
            <a:r>
              <a:rPr dirty="0" sz="3100" spc="-320">
                <a:latin typeface="Arial Unicode MS"/>
                <a:cs typeface="Arial Unicode MS"/>
              </a:rPr>
              <a:t>리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같</a:t>
            </a:r>
            <a:r>
              <a:rPr dirty="0" sz="3100" spc="-320">
                <a:latin typeface="Arial Unicode MS"/>
                <a:cs typeface="Arial Unicode MS"/>
              </a:rPr>
              <a:t>은</a:t>
            </a:r>
            <a:r>
              <a:rPr dirty="0" sz="3100">
                <a:latin typeface="Arial Unicode MS"/>
                <a:cs typeface="Arial Unicode MS"/>
              </a:rPr>
              <a:t>		</a:t>
            </a:r>
            <a:r>
              <a:rPr dirty="0" sz="3100" spc="-315">
                <a:latin typeface="Arial Unicode MS"/>
                <a:cs typeface="Arial Unicode MS"/>
              </a:rPr>
              <a:t>초</a:t>
            </a:r>
            <a:r>
              <a:rPr dirty="0" sz="3100" spc="-320">
                <a:latin typeface="Arial Unicode MS"/>
                <a:cs typeface="Arial Unicode MS"/>
              </a:rPr>
              <a:t>기</a:t>
            </a:r>
            <a:r>
              <a:rPr dirty="0" sz="3100">
                <a:latin typeface="Arial Unicode MS"/>
                <a:cs typeface="Arial Unicode MS"/>
              </a:rPr>
              <a:t>		</a:t>
            </a:r>
            <a:r>
              <a:rPr dirty="0" sz="3100" spc="-315">
                <a:latin typeface="Arial Unicode MS"/>
                <a:cs typeface="Arial Unicode MS"/>
              </a:rPr>
              <a:t>개혁</a:t>
            </a:r>
            <a:r>
              <a:rPr dirty="0" sz="3100" spc="-325">
                <a:latin typeface="Arial Unicode MS"/>
                <a:cs typeface="Arial Unicode MS"/>
              </a:rPr>
              <a:t>파</a:t>
            </a:r>
            <a:r>
              <a:rPr dirty="0" sz="3100" spc="-315">
                <a:latin typeface="Arial Unicode MS"/>
                <a:cs typeface="Arial Unicode MS"/>
              </a:rPr>
              <a:t>신학</a:t>
            </a:r>
            <a:r>
              <a:rPr dirty="0" sz="3100" spc="-325">
                <a:latin typeface="Arial Unicode MS"/>
                <a:cs typeface="Arial Unicode MS"/>
              </a:rPr>
              <a:t>자</a:t>
            </a:r>
            <a:r>
              <a:rPr dirty="0" sz="3100" spc="-315">
                <a:latin typeface="Arial Unicode MS"/>
                <a:cs typeface="Arial Unicode MS"/>
              </a:rPr>
              <a:t>들</a:t>
            </a:r>
            <a:r>
              <a:rPr dirty="0" sz="3100" spc="-320">
                <a:latin typeface="Arial Unicode MS"/>
                <a:cs typeface="Arial Unicode MS"/>
              </a:rPr>
              <a:t>은</a:t>
            </a:r>
            <a:r>
              <a:rPr dirty="0" sz="3100">
                <a:latin typeface="Arial Unicode MS"/>
                <a:cs typeface="Arial Unicode MS"/>
              </a:rPr>
              <a:t>		</a:t>
            </a:r>
            <a:r>
              <a:rPr dirty="0" sz="3100" spc="-315">
                <a:latin typeface="Arial Unicode MS"/>
                <a:cs typeface="Arial Unicode MS"/>
              </a:rPr>
              <a:t>취리</a:t>
            </a:r>
            <a:r>
              <a:rPr dirty="0" sz="3100" spc="-325">
                <a:latin typeface="Arial Unicode MS"/>
                <a:cs typeface="Arial Unicode MS"/>
              </a:rPr>
              <a:t>히</a:t>
            </a:r>
            <a:r>
              <a:rPr dirty="0" sz="3100" spc="530">
                <a:latin typeface="Arial Unicode MS"/>
                <a:cs typeface="Arial Unicode MS"/>
              </a:rPr>
              <a:t>,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165">
                <a:latin typeface="Arial Unicode MS"/>
                <a:cs typeface="Arial Unicode MS"/>
              </a:rPr>
              <a:t>베  </a:t>
            </a:r>
            <a:r>
              <a:rPr dirty="0" sz="3100" spc="105">
                <a:latin typeface="Arial Unicode MS"/>
                <a:cs typeface="Arial Unicode MS"/>
              </a:rPr>
              <a:t>른,	</a:t>
            </a:r>
            <a:r>
              <a:rPr dirty="0" sz="3100" spc="-320">
                <a:latin typeface="Arial Unicode MS"/>
                <a:cs typeface="Arial Unicode MS"/>
              </a:rPr>
              <a:t>바젤과	</a:t>
            </a:r>
            <a:r>
              <a:rPr dirty="0" sz="3100" spc="-315">
                <a:latin typeface="Arial Unicode MS"/>
                <a:cs typeface="Arial Unicode MS"/>
              </a:rPr>
              <a:t>같은	</a:t>
            </a:r>
            <a:r>
              <a:rPr dirty="0" sz="3100" spc="-320">
                <a:latin typeface="Arial Unicode MS"/>
                <a:cs typeface="Arial Unicode MS"/>
              </a:rPr>
              <a:t>도시들의	교회에		관심을		</a:t>
            </a:r>
            <a:r>
              <a:rPr dirty="0" sz="3100" spc="-105">
                <a:latin typeface="Arial Unicode MS"/>
                <a:cs typeface="Arial Unicode MS"/>
              </a:rPr>
              <a:t>가졌다.  </a:t>
            </a:r>
            <a:r>
              <a:rPr dirty="0" sz="3100" spc="-315">
                <a:latin typeface="Arial Unicode MS"/>
                <a:cs typeface="Arial Unicode MS"/>
              </a:rPr>
              <a:t>루</a:t>
            </a:r>
            <a:r>
              <a:rPr dirty="0" sz="3100" spc="-325">
                <a:latin typeface="Arial Unicode MS"/>
                <a:cs typeface="Arial Unicode MS"/>
              </a:rPr>
              <a:t>터</a:t>
            </a:r>
            <a:r>
              <a:rPr dirty="0" sz="3100" spc="-320">
                <a:latin typeface="Arial Unicode MS"/>
                <a:cs typeface="Arial Unicode MS"/>
              </a:rPr>
              <a:t>가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760">
                <a:latin typeface="Arial Unicode MS"/>
                <a:cs typeface="Arial Unicode MS"/>
              </a:rPr>
              <a:t> </a:t>
            </a:r>
            <a:r>
              <a:rPr dirty="0" sz="3100" spc="-315" b="1">
                <a:latin typeface="맑은 고딕"/>
                <a:cs typeface="맑은 고딕"/>
              </a:rPr>
              <a:t>칭</a:t>
            </a:r>
            <a:r>
              <a:rPr dirty="0" sz="3100" spc="-325" b="1">
                <a:latin typeface="맑은 고딕"/>
                <a:cs typeface="맑은 고딕"/>
              </a:rPr>
              <a:t>의</a:t>
            </a:r>
            <a:r>
              <a:rPr dirty="0" sz="3100" spc="-315" b="1">
                <a:latin typeface="맑은 고딕"/>
                <a:cs typeface="맑은 고딕"/>
              </a:rPr>
              <a:t>론</a:t>
            </a:r>
            <a:r>
              <a:rPr dirty="0" sz="3100" spc="-320">
                <a:latin typeface="Arial Unicode MS"/>
                <a:cs typeface="Arial Unicode MS"/>
              </a:rPr>
              <a:t>이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795">
                <a:latin typeface="Arial Unicode MS"/>
                <a:cs typeface="Arial Unicode MS"/>
              </a:rPr>
              <a:t> </a:t>
            </a:r>
            <a:r>
              <a:rPr dirty="0" sz="3100" spc="-325">
                <a:latin typeface="Arial Unicode MS"/>
                <a:cs typeface="Arial Unicode MS"/>
              </a:rPr>
              <a:t>자</a:t>
            </a:r>
            <a:r>
              <a:rPr dirty="0" sz="3100" spc="-315">
                <a:latin typeface="Arial Unicode MS"/>
                <a:cs typeface="Arial Unicode MS"/>
              </a:rPr>
              <a:t>신</a:t>
            </a:r>
            <a:r>
              <a:rPr dirty="0" sz="3100" spc="-320">
                <a:latin typeface="Arial Unicode MS"/>
                <a:cs typeface="Arial Unicode MS"/>
              </a:rPr>
              <a:t>의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>
                <a:latin typeface="Arial Unicode MS"/>
                <a:cs typeface="Arial Unicode MS"/>
              </a:rPr>
              <a:t>사</a:t>
            </a:r>
            <a:r>
              <a:rPr dirty="0" sz="3100" spc="-315">
                <a:latin typeface="Arial Unicode MS"/>
                <a:cs typeface="Arial Unicode MS"/>
              </a:rPr>
              <a:t>회적</a:t>
            </a:r>
            <a:r>
              <a:rPr dirty="0" sz="3100" spc="530">
                <a:latin typeface="Arial Unicode MS"/>
                <a:cs typeface="Arial Unicode MS"/>
              </a:rPr>
              <a:t>,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종</a:t>
            </a:r>
            <a:r>
              <a:rPr dirty="0" sz="3100" spc="-325">
                <a:latin typeface="Arial Unicode MS"/>
                <a:cs typeface="Arial Unicode MS"/>
              </a:rPr>
              <a:t>교</a:t>
            </a:r>
            <a:r>
              <a:rPr dirty="0" sz="3100" spc="-320">
                <a:latin typeface="Arial Unicode MS"/>
                <a:cs typeface="Arial Unicode MS"/>
              </a:rPr>
              <a:t>적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개</a:t>
            </a:r>
            <a:r>
              <a:rPr dirty="0" sz="3100" spc="-320">
                <a:latin typeface="Arial Unicode MS"/>
                <a:cs typeface="Arial Unicode MS"/>
              </a:rPr>
              <a:t>혁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프</a:t>
            </a:r>
            <a:r>
              <a:rPr dirty="0" sz="3100" spc="-165">
                <a:latin typeface="Arial Unicode MS"/>
                <a:cs typeface="Arial Unicode MS"/>
              </a:rPr>
              <a:t>로  </a:t>
            </a:r>
            <a:r>
              <a:rPr dirty="0" sz="3100" spc="-320">
                <a:latin typeface="Arial Unicode MS"/>
                <a:cs typeface="Arial Unicode MS"/>
              </a:rPr>
              <a:t>그램에	있어서	</a:t>
            </a:r>
            <a:r>
              <a:rPr dirty="0" sz="3100" spc="-315">
                <a:latin typeface="Arial Unicode MS"/>
                <a:cs typeface="Arial Unicode MS"/>
              </a:rPr>
              <a:t>가장	중요하다고	</a:t>
            </a:r>
            <a:r>
              <a:rPr dirty="0" sz="3100" spc="-320">
                <a:latin typeface="Arial Unicode MS"/>
                <a:cs typeface="Arial Unicode MS"/>
              </a:rPr>
              <a:t>확신한	</a:t>
            </a:r>
            <a:r>
              <a:rPr dirty="0" sz="3100" spc="-35">
                <a:latin typeface="Arial Unicode MS"/>
                <a:cs typeface="Arial Unicode MS"/>
              </a:rPr>
              <a:t>반면,</a:t>
            </a:r>
            <a:endParaRPr sz="3100">
              <a:latin typeface="Arial Unicode MS"/>
              <a:cs typeface="Arial Unicode MS"/>
            </a:endParaRPr>
          </a:p>
          <a:p>
            <a:pPr marL="12700" marR="5080">
              <a:lnSpc>
                <a:spcPts val="4950"/>
              </a:lnSpc>
              <a:spcBef>
                <a:spcPts val="375"/>
              </a:spcBef>
              <a:tabLst>
                <a:tab pos="937894" algn="l"/>
                <a:tab pos="1362710" algn="l"/>
                <a:tab pos="2216785" algn="l"/>
                <a:tab pos="2889250" algn="l"/>
                <a:tab pos="4204970" algn="l"/>
                <a:tab pos="4239895" algn="l"/>
                <a:tab pos="5235575" algn="l"/>
                <a:tab pos="6191250" algn="l"/>
                <a:tab pos="7294880" algn="l"/>
                <a:tab pos="7825105" algn="l"/>
              </a:tabLst>
            </a:pPr>
            <a:r>
              <a:rPr dirty="0" sz="3100" spc="-315">
                <a:latin typeface="Arial Unicode MS"/>
                <a:cs typeface="Arial Unicode MS"/>
              </a:rPr>
              <a:t>초</a:t>
            </a:r>
            <a:r>
              <a:rPr dirty="0" sz="3100" spc="-320">
                <a:latin typeface="Arial Unicode MS"/>
                <a:cs typeface="Arial Unicode MS"/>
              </a:rPr>
              <a:t>기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>
                <a:latin typeface="Arial Unicode MS"/>
                <a:cs typeface="Arial Unicode MS"/>
              </a:rPr>
              <a:t>개</a:t>
            </a:r>
            <a:r>
              <a:rPr dirty="0" sz="3100" spc="-315">
                <a:latin typeface="Arial Unicode MS"/>
                <a:cs typeface="Arial Unicode MS"/>
              </a:rPr>
              <a:t>혁</a:t>
            </a:r>
            <a:r>
              <a:rPr dirty="0" sz="3100" spc="-320">
                <a:latin typeface="Arial Unicode MS"/>
                <a:cs typeface="Arial Unicode MS"/>
              </a:rPr>
              <a:t>파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신</a:t>
            </a:r>
            <a:r>
              <a:rPr dirty="0" sz="3100" spc="-325">
                <a:latin typeface="Arial Unicode MS"/>
                <a:cs typeface="Arial Unicode MS"/>
              </a:rPr>
              <a:t>학</a:t>
            </a:r>
            <a:r>
              <a:rPr dirty="0" sz="3100" spc="-315">
                <a:latin typeface="Arial Unicode MS"/>
                <a:cs typeface="Arial Unicode MS"/>
              </a:rPr>
              <a:t>자들</a:t>
            </a:r>
            <a:r>
              <a:rPr dirty="0" sz="3100" spc="-320">
                <a:latin typeface="Arial Unicode MS"/>
                <a:cs typeface="Arial Unicode MS"/>
              </a:rPr>
              <a:t>은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>
                <a:latin typeface="Arial Unicode MS"/>
                <a:cs typeface="Arial Unicode MS"/>
              </a:rPr>
              <a:t>상</a:t>
            </a:r>
            <a:r>
              <a:rPr dirty="0" sz="3100" spc="-315">
                <a:latin typeface="Arial Unicode MS"/>
                <a:cs typeface="Arial Unicode MS"/>
              </a:rPr>
              <a:t>대적</a:t>
            </a:r>
            <a:r>
              <a:rPr dirty="0" sz="3100" spc="-325">
                <a:latin typeface="Arial Unicode MS"/>
                <a:cs typeface="Arial Unicode MS"/>
              </a:rPr>
              <a:t>으</a:t>
            </a:r>
            <a:r>
              <a:rPr dirty="0" sz="3100" spc="-320">
                <a:latin typeface="Arial Unicode MS"/>
                <a:cs typeface="Arial Unicode MS"/>
              </a:rPr>
              <a:t>로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교리</a:t>
            </a:r>
            <a:r>
              <a:rPr dirty="0" sz="3100" spc="-325">
                <a:latin typeface="Arial Unicode MS"/>
                <a:cs typeface="Arial Unicode MS"/>
              </a:rPr>
              <a:t>에</a:t>
            </a:r>
            <a:r>
              <a:rPr dirty="0" sz="3100" spc="-320">
                <a:latin typeface="Arial Unicode MS"/>
                <a:cs typeface="Arial Unicode MS"/>
              </a:rPr>
              <a:t>는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별</a:t>
            </a:r>
            <a:r>
              <a:rPr dirty="0" sz="3100" spc="-165">
                <a:latin typeface="Arial Unicode MS"/>
                <a:cs typeface="Arial Unicode MS"/>
              </a:rPr>
              <a:t>로  </a:t>
            </a:r>
            <a:r>
              <a:rPr dirty="0" sz="3100" spc="-315">
                <a:latin typeface="Arial Unicode MS"/>
                <a:cs typeface="Arial Unicode MS"/>
              </a:rPr>
              <a:t>관</a:t>
            </a:r>
            <a:r>
              <a:rPr dirty="0" sz="3100" spc="-325">
                <a:latin typeface="Arial Unicode MS"/>
                <a:cs typeface="Arial Unicode MS"/>
              </a:rPr>
              <a:t>심</a:t>
            </a:r>
            <a:r>
              <a:rPr dirty="0" sz="3100" spc="-320">
                <a:latin typeface="Arial Unicode MS"/>
                <a:cs typeface="Arial Unicode MS"/>
              </a:rPr>
              <a:t>이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적</a:t>
            </a:r>
            <a:r>
              <a:rPr dirty="0" sz="3100" spc="-325">
                <a:latin typeface="Arial Unicode MS"/>
                <a:cs typeface="Arial Unicode MS"/>
              </a:rPr>
              <a:t>었</a:t>
            </a:r>
            <a:r>
              <a:rPr dirty="0" sz="3100" spc="-315">
                <a:latin typeface="Arial Unicode MS"/>
                <a:cs typeface="Arial Unicode MS"/>
              </a:rPr>
              <a:t>다</a:t>
            </a:r>
            <a:r>
              <a:rPr dirty="0" sz="3100" spc="530">
                <a:latin typeface="Arial Unicode MS"/>
                <a:cs typeface="Arial Unicode MS"/>
              </a:rPr>
              <a:t>.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이들</a:t>
            </a:r>
            <a:r>
              <a:rPr dirty="0" sz="3100" spc="-320">
                <a:latin typeface="Arial Unicode MS"/>
                <a:cs typeface="Arial Unicode MS"/>
              </a:rPr>
              <a:t>의</a:t>
            </a:r>
            <a:r>
              <a:rPr dirty="0" sz="3100">
                <a:latin typeface="Arial Unicode MS"/>
                <a:cs typeface="Arial Unicode MS"/>
              </a:rPr>
              <a:t>		</a:t>
            </a:r>
            <a:r>
              <a:rPr dirty="0" sz="3100" spc="-315">
                <a:latin typeface="Arial Unicode MS"/>
                <a:cs typeface="Arial Unicode MS"/>
              </a:rPr>
              <a:t>개</a:t>
            </a:r>
            <a:r>
              <a:rPr dirty="0" sz="3100" spc="-320">
                <a:latin typeface="Arial Unicode MS"/>
                <a:cs typeface="Arial Unicode MS"/>
              </a:rPr>
              <a:t>혁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15">
                <a:latin typeface="Arial Unicode MS"/>
                <a:cs typeface="Arial Unicode MS"/>
              </a:rPr>
              <a:t>프로</a:t>
            </a:r>
            <a:r>
              <a:rPr dirty="0" sz="3100" spc="-325">
                <a:latin typeface="Arial Unicode MS"/>
                <a:cs typeface="Arial Unicode MS"/>
              </a:rPr>
              <a:t>그</a:t>
            </a:r>
            <a:r>
              <a:rPr dirty="0" sz="3100" spc="-315">
                <a:latin typeface="Arial Unicode MS"/>
                <a:cs typeface="Arial Unicode MS"/>
              </a:rPr>
              <a:t>램</a:t>
            </a:r>
            <a:r>
              <a:rPr dirty="0" sz="3100" spc="-320">
                <a:latin typeface="Arial Unicode MS"/>
                <a:cs typeface="Arial Unicode MS"/>
              </a:rPr>
              <a:t>은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 b="1">
                <a:latin typeface="맑은 고딕"/>
                <a:cs typeface="맑은 고딕"/>
              </a:rPr>
              <a:t>제</a:t>
            </a:r>
            <a:r>
              <a:rPr dirty="0" sz="3100" spc="-315" b="1">
                <a:latin typeface="맑은 고딕"/>
                <a:cs typeface="맑은 고딕"/>
              </a:rPr>
              <a:t>도적</a:t>
            </a:r>
            <a:r>
              <a:rPr dirty="0" sz="3100" spc="580" b="1">
                <a:latin typeface="맑은 고딕"/>
                <a:cs typeface="맑은 고딕"/>
              </a:rPr>
              <a:t>,</a:t>
            </a:r>
            <a:endParaRPr sz="3100">
              <a:latin typeface="맑은 고딕"/>
              <a:cs typeface="맑은 고딕"/>
            </a:endParaRPr>
          </a:p>
          <a:p>
            <a:pPr marL="12700" marR="6350">
              <a:lnSpc>
                <a:spcPts val="4950"/>
              </a:lnSpc>
              <a:spcBef>
                <a:spcPts val="15"/>
              </a:spcBef>
              <a:tabLst>
                <a:tab pos="1271270" algn="l"/>
                <a:tab pos="1492250" algn="l"/>
                <a:tab pos="2793365" algn="l"/>
                <a:tab pos="2884805" algn="l"/>
                <a:tab pos="3789045" algn="l"/>
                <a:tab pos="4097020" algn="l"/>
                <a:tab pos="5756275" algn="l"/>
                <a:tab pos="5929630" algn="l"/>
                <a:tab pos="6878320" algn="l"/>
                <a:tab pos="8179434" algn="l"/>
              </a:tabLst>
            </a:pPr>
            <a:r>
              <a:rPr dirty="0" sz="3100" spc="-315" b="1">
                <a:latin typeface="맑은 고딕"/>
                <a:cs typeface="맑은 고딕"/>
              </a:rPr>
              <a:t>사</a:t>
            </a:r>
            <a:r>
              <a:rPr dirty="0" sz="3100" spc="-325" b="1">
                <a:latin typeface="맑은 고딕"/>
                <a:cs typeface="맑은 고딕"/>
              </a:rPr>
              <a:t>회</a:t>
            </a:r>
            <a:r>
              <a:rPr dirty="0" sz="3100" spc="-315" b="1">
                <a:latin typeface="맑은 고딕"/>
                <a:cs typeface="맑은 고딕"/>
              </a:rPr>
              <a:t>적</a:t>
            </a:r>
            <a:r>
              <a:rPr dirty="0" sz="3100" spc="580" b="1">
                <a:latin typeface="맑은 고딕"/>
                <a:cs typeface="맑은 고딕"/>
              </a:rPr>
              <a:t>,</a:t>
            </a:r>
            <a:r>
              <a:rPr dirty="0" sz="3100" b="1">
                <a:latin typeface="맑은 고딕"/>
                <a:cs typeface="맑은 고딕"/>
              </a:rPr>
              <a:t>		</a:t>
            </a:r>
            <a:r>
              <a:rPr dirty="0" sz="3100" spc="-325" b="1">
                <a:latin typeface="맑은 고딕"/>
                <a:cs typeface="맑은 고딕"/>
              </a:rPr>
              <a:t>윤</a:t>
            </a:r>
            <a:r>
              <a:rPr dirty="0" sz="3100" spc="-315" b="1">
                <a:latin typeface="맑은 고딕"/>
                <a:cs typeface="맑은 고딕"/>
              </a:rPr>
              <a:t>리</a:t>
            </a:r>
            <a:r>
              <a:rPr dirty="0" sz="3100" spc="-320" b="1">
                <a:latin typeface="맑은 고딕"/>
                <a:cs typeface="맑은 고딕"/>
              </a:rPr>
              <a:t>적</a:t>
            </a:r>
            <a:r>
              <a:rPr dirty="0" sz="3100" b="1">
                <a:latin typeface="맑은 고딕"/>
                <a:cs typeface="맑은 고딕"/>
              </a:rPr>
              <a:t>	</a:t>
            </a:r>
            <a:r>
              <a:rPr dirty="0" sz="3100" spc="-315" b="1">
                <a:latin typeface="맑은 고딕"/>
                <a:cs typeface="맑은 고딕"/>
              </a:rPr>
              <a:t>성격</a:t>
            </a:r>
            <a:r>
              <a:rPr dirty="0" sz="3100" spc="-320">
                <a:latin typeface="Arial Unicode MS"/>
                <a:cs typeface="Arial Unicode MS"/>
              </a:rPr>
              <a:t>을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>
                <a:latin typeface="Arial Unicode MS"/>
                <a:cs typeface="Arial Unicode MS"/>
              </a:rPr>
              <a:t>지</a:t>
            </a:r>
            <a:r>
              <a:rPr dirty="0" sz="3100" spc="-315">
                <a:latin typeface="Arial Unicode MS"/>
                <a:cs typeface="Arial Unicode MS"/>
              </a:rPr>
              <a:t>녔으</a:t>
            </a:r>
            <a:r>
              <a:rPr dirty="0" sz="3100" spc="-325">
                <a:latin typeface="Arial Unicode MS"/>
                <a:cs typeface="Arial Unicode MS"/>
              </a:rPr>
              <a:t>며</a:t>
            </a:r>
            <a:r>
              <a:rPr dirty="0" sz="3100" spc="530">
                <a:latin typeface="Arial Unicode MS"/>
                <a:cs typeface="Arial Unicode MS"/>
              </a:rPr>
              <a:t>,</a:t>
            </a:r>
            <a:r>
              <a:rPr dirty="0" sz="3100">
                <a:latin typeface="Arial Unicode MS"/>
                <a:cs typeface="Arial Unicode MS"/>
              </a:rPr>
              <a:t>		</a:t>
            </a:r>
            <a:r>
              <a:rPr dirty="0" sz="3100" spc="-315">
                <a:latin typeface="Arial Unicode MS"/>
                <a:cs typeface="Arial Unicode MS"/>
              </a:rPr>
              <a:t>많</a:t>
            </a:r>
            <a:r>
              <a:rPr dirty="0" sz="3100" spc="-320">
                <a:latin typeface="Arial Unicode MS"/>
                <a:cs typeface="Arial Unicode MS"/>
              </a:rPr>
              <a:t>은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325">
                <a:latin typeface="Arial Unicode MS"/>
                <a:cs typeface="Arial Unicode MS"/>
              </a:rPr>
              <a:t>점</a:t>
            </a:r>
            <a:r>
              <a:rPr dirty="0" sz="3100" spc="-315">
                <a:latin typeface="Arial Unicode MS"/>
                <a:cs typeface="Arial Unicode MS"/>
              </a:rPr>
              <a:t>에</a:t>
            </a:r>
            <a:r>
              <a:rPr dirty="0" sz="3100" spc="-320">
                <a:latin typeface="Arial Unicode MS"/>
                <a:cs typeface="Arial Unicode MS"/>
              </a:rPr>
              <a:t>서</a:t>
            </a:r>
            <a:r>
              <a:rPr dirty="0" sz="3100">
                <a:latin typeface="Arial Unicode MS"/>
                <a:cs typeface="Arial Unicode MS"/>
              </a:rPr>
              <a:t>	</a:t>
            </a:r>
            <a:r>
              <a:rPr dirty="0" sz="3100" spc="-165">
                <a:latin typeface="Arial Unicode MS"/>
                <a:cs typeface="Arial Unicode MS"/>
              </a:rPr>
              <a:t>인  </a:t>
            </a:r>
            <a:r>
              <a:rPr dirty="0" sz="3100" spc="-320">
                <a:latin typeface="Arial Unicode MS"/>
                <a:cs typeface="Arial Unicode MS"/>
              </a:rPr>
              <a:t>문주의	운동에서		나온	</a:t>
            </a:r>
            <a:r>
              <a:rPr dirty="0" sz="3100" spc="-315">
                <a:latin typeface="Arial Unicode MS"/>
                <a:cs typeface="Arial Unicode MS"/>
              </a:rPr>
              <a:t>개혁요구와	</a:t>
            </a:r>
            <a:r>
              <a:rPr dirty="0" sz="3100" spc="-150">
                <a:latin typeface="Arial Unicode MS"/>
                <a:cs typeface="Arial Unicode MS"/>
              </a:rPr>
              <a:t>유사했다.</a:t>
            </a:r>
            <a:endParaRPr sz="31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610635" y="1186038"/>
            <a:ext cx="315404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86182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공고화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결집은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127231" y="1186038"/>
            <a:ext cx="14878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츠빙글</a:t>
            </a:r>
            <a:r>
              <a:rPr dirty="0" sz="3200" spc="-320">
                <a:latin typeface="Arial Unicode MS"/>
                <a:cs typeface="Arial Unicode MS"/>
              </a:rPr>
              <a:t>리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025191"/>
            <a:ext cx="3181985" cy="1323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buFont typeface=""/>
              <a:buChar char="•"/>
              <a:tabLst>
                <a:tab pos="588010" algn="l"/>
                <a:tab pos="588645" algn="l"/>
                <a:tab pos="1872614" algn="l"/>
                <a:tab pos="207200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개혁</a:t>
            </a:r>
            <a:r>
              <a:rPr dirty="0" sz="3200" spc="-320">
                <a:latin typeface="Arial Unicode MS"/>
                <a:cs typeface="Arial Unicode MS"/>
              </a:rPr>
              <a:t>파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170">
                <a:latin typeface="Arial Unicode MS"/>
                <a:cs typeface="Arial Unicode MS"/>
              </a:rPr>
              <a:t>의  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520">
                <a:latin typeface="Arial Unicode MS"/>
                <a:cs typeface="Arial Unicode MS"/>
              </a:rPr>
              <a:t>5</a:t>
            </a:r>
            <a:r>
              <a:rPr dirty="0" sz="3200" spc="505">
                <a:latin typeface="Arial Unicode MS"/>
                <a:cs typeface="Arial Unicode MS"/>
              </a:rPr>
              <a:t>3</a:t>
            </a:r>
            <a:r>
              <a:rPr dirty="0" sz="3200" spc="70">
                <a:latin typeface="Arial Unicode MS"/>
                <a:cs typeface="Arial Unicode MS"/>
              </a:rPr>
              <a:t>1</a:t>
            </a:r>
            <a:r>
              <a:rPr dirty="0" sz="3200" spc="-320">
                <a:latin typeface="Arial Unicode MS"/>
                <a:cs typeface="Arial Unicode MS"/>
              </a:rPr>
              <a:t>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죽음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64491" y="1834910"/>
            <a:ext cx="515048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55090" algn="l"/>
                <a:tab pos="3063240" algn="l"/>
                <a:tab pos="477139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후계</a:t>
            </a:r>
            <a:r>
              <a:rPr dirty="0" sz="3200" spc="-320">
                <a:latin typeface="Arial Unicode MS"/>
                <a:cs typeface="Arial Unicode MS"/>
              </a:rPr>
              <a:t>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하인리</a:t>
            </a:r>
            <a:r>
              <a:rPr dirty="0" sz="3200" spc="-320">
                <a:latin typeface="Arial Unicode MS"/>
                <a:cs typeface="Arial Unicode MS"/>
              </a:rPr>
              <a:t>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불링거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2322935"/>
            <a:ext cx="8548370" cy="41560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400"/>
              </a:lnSpc>
              <a:spcBef>
                <a:spcPts val="95"/>
              </a:spcBef>
            </a:pPr>
            <a:r>
              <a:rPr dirty="0" sz="3200" spc="-325">
                <a:latin typeface="Arial Unicode MS"/>
                <a:cs typeface="Arial Unicode MS"/>
              </a:rPr>
              <a:t>도하에 취리히 개혁의 </a:t>
            </a:r>
            <a:r>
              <a:rPr dirty="0" sz="3200" spc="-35">
                <a:latin typeface="Arial Unicode MS"/>
                <a:cs typeface="Arial Unicode MS"/>
              </a:rPr>
              <a:t>안정, </a:t>
            </a:r>
            <a:r>
              <a:rPr dirty="0" sz="3200" spc="-325">
                <a:latin typeface="Arial Unicode MS"/>
                <a:cs typeface="Arial Unicode MS"/>
              </a:rPr>
              <a:t>그리고 </a:t>
            </a:r>
            <a:r>
              <a:rPr dirty="0" sz="3200" spc="229">
                <a:latin typeface="Arial Unicode MS"/>
                <a:cs typeface="Arial Unicode MS"/>
              </a:rPr>
              <a:t>1550년대  </a:t>
            </a:r>
            <a:r>
              <a:rPr dirty="0" sz="3200" spc="-325">
                <a:latin typeface="Arial Unicode MS"/>
                <a:cs typeface="Arial Unicode MS"/>
              </a:rPr>
              <a:t>제네바의 개혁자 칼빈이 등장함으로</a:t>
            </a:r>
            <a:r>
              <a:rPr dirty="0" sz="3200" spc="-220">
                <a:latin typeface="Arial Unicode MS"/>
                <a:cs typeface="Arial Unicode MS"/>
              </a:rPr>
              <a:t> </a:t>
            </a:r>
            <a:r>
              <a:rPr dirty="0" sz="3200" spc="-180">
                <a:latin typeface="Arial Unicode MS"/>
                <a:cs typeface="Arial Unicode MS"/>
              </a:rPr>
              <a:t>이루어졌다.</a:t>
            </a:r>
            <a:endParaRPr sz="3200">
              <a:latin typeface="Arial Unicode MS"/>
              <a:cs typeface="Arial Unicode MS"/>
            </a:endParaRPr>
          </a:p>
          <a:p>
            <a:pPr algn="just" marL="12700" marR="5715">
              <a:lnSpc>
                <a:spcPct val="133300"/>
              </a:lnSpc>
              <a:spcBef>
                <a:spcPts val="270"/>
              </a:spcBef>
              <a:buFont typeface=""/>
              <a:buChar char="•"/>
              <a:tabLst>
                <a:tab pos="356870" algn="l"/>
              </a:tabLst>
            </a:pPr>
            <a:r>
              <a:rPr dirty="0" sz="2700" spc="-270">
                <a:latin typeface="Arial Unicode MS"/>
                <a:cs typeface="Arial Unicode MS"/>
              </a:rPr>
              <a:t>우리는 </a:t>
            </a:r>
            <a:r>
              <a:rPr dirty="0" sz="2700" spc="-275">
                <a:latin typeface="Arial Unicode MS"/>
                <a:cs typeface="Arial Unicode MS"/>
              </a:rPr>
              <a:t>개혁파를 </a:t>
            </a:r>
            <a:r>
              <a:rPr dirty="0" u="heavy" sz="2700" spc="-27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칼빈주의</a:t>
            </a:r>
            <a:r>
              <a:rPr dirty="0" sz="2700" spc="-275">
                <a:latin typeface="Arial Unicode MS"/>
                <a:cs typeface="Arial Unicode MS"/>
              </a:rPr>
              <a:t>라고 부르기도 </a:t>
            </a:r>
            <a:r>
              <a:rPr dirty="0" sz="2700" spc="-30">
                <a:latin typeface="Arial Unicode MS"/>
                <a:cs typeface="Arial Unicode MS"/>
              </a:rPr>
              <a:t>한다. </a:t>
            </a:r>
            <a:r>
              <a:rPr dirty="0" sz="2700" spc="-275">
                <a:latin typeface="Arial Unicode MS"/>
                <a:cs typeface="Arial Unicode MS"/>
              </a:rPr>
              <a:t>칼빈주의  라 함은 개혁파의 신학이 본질적으로 칼빈의 사상에 기초  한 것임을</a:t>
            </a:r>
            <a:r>
              <a:rPr dirty="0" sz="2700" spc="30">
                <a:latin typeface="Arial Unicode MS"/>
                <a:cs typeface="Arial Unicode MS"/>
              </a:rPr>
              <a:t> </a:t>
            </a:r>
            <a:r>
              <a:rPr dirty="0" sz="2700" spc="-125">
                <a:latin typeface="Arial Unicode MS"/>
                <a:cs typeface="Arial Unicode MS"/>
              </a:rPr>
              <a:t>의미한다.</a:t>
            </a:r>
            <a:endParaRPr sz="2700">
              <a:latin typeface="Arial Unicode MS"/>
              <a:cs typeface="Arial Unicode MS"/>
            </a:endParaRPr>
          </a:p>
          <a:p>
            <a:pPr algn="just" marL="12700">
              <a:lnSpc>
                <a:spcPct val="100000"/>
              </a:lnSpc>
              <a:spcBef>
                <a:spcPts val="1080"/>
              </a:spcBef>
            </a:pPr>
            <a:r>
              <a:rPr dirty="0" sz="2700" spc="-275">
                <a:latin typeface="Arial Unicode MS"/>
                <a:cs typeface="Arial Unicode MS"/>
              </a:rPr>
              <a:t>그러나 </a:t>
            </a:r>
            <a:r>
              <a:rPr dirty="0" sz="2700" spc="-10">
                <a:latin typeface="Arial Unicode MS"/>
                <a:cs typeface="Arial Unicode MS"/>
              </a:rPr>
              <a:t>16세기 </a:t>
            </a:r>
            <a:r>
              <a:rPr dirty="0" sz="2700" spc="-275">
                <a:latin typeface="Arial Unicode MS"/>
                <a:cs typeface="Arial Unicode MS"/>
              </a:rPr>
              <a:t>말의 개혁신학은 </a:t>
            </a:r>
            <a:r>
              <a:rPr dirty="0" sz="2700" spc="-270">
                <a:latin typeface="Arial Unicode MS"/>
                <a:cs typeface="Arial Unicode MS"/>
              </a:rPr>
              <a:t>칼빈의 </a:t>
            </a:r>
            <a:r>
              <a:rPr dirty="0" sz="2700" spc="-275">
                <a:latin typeface="Arial Unicode MS"/>
                <a:cs typeface="Arial Unicode MS"/>
              </a:rPr>
              <a:t>사상</a:t>
            </a:r>
            <a:r>
              <a:rPr dirty="0" sz="2700" spc="-260">
                <a:latin typeface="Arial Unicode MS"/>
                <a:cs typeface="Arial Unicode MS"/>
              </a:rPr>
              <a:t> </a:t>
            </a:r>
            <a:r>
              <a:rPr dirty="0" sz="2700" spc="-275">
                <a:latin typeface="Arial Unicode MS"/>
                <a:cs typeface="Arial Unicode MS"/>
              </a:rPr>
              <a:t>자체라기보</a:t>
            </a:r>
            <a:endParaRPr sz="2700">
              <a:latin typeface="Arial Unicode MS"/>
              <a:cs typeface="Arial Unicode MS"/>
            </a:endParaRPr>
          </a:p>
          <a:p>
            <a:pPr algn="just" marL="12700">
              <a:lnSpc>
                <a:spcPct val="100000"/>
              </a:lnSpc>
              <a:spcBef>
                <a:spcPts val="1495"/>
              </a:spcBef>
            </a:pPr>
            <a:r>
              <a:rPr dirty="0" sz="2700" spc="-275">
                <a:latin typeface="Arial Unicode MS"/>
                <a:cs typeface="Arial Unicode MS"/>
              </a:rPr>
              <a:t>다는 </a:t>
            </a:r>
            <a:r>
              <a:rPr dirty="0" sz="2700" spc="-280">
                <a:latin typeface="Arial Unicode MS"/>
                <a:cs typeface="Arial Unicode MS"/>
              </a:rPr>
              <a:t>다른 </a:t>
            </a:r>
            <a:r>
              <a:rPr dirty="0" sz="2700" spc="-270">
                <a:latin typeface="Arial Unicode MS"/>
                <a:cs typeface="Arial Unicode MS"/>
              </a:rPr>
              <a:t>원천과 </a:t>
            </a:r>
            <a:r>
              <a:rPr dirty="0" sz="2700" spc="-280">
                <a:latin typeface="Arial Unicode MS"/>
                <a:cs typeface="Arial Unicode MS"/>
              </a:rPr>
              <a:t>칼빈 </a:t>
            </a:r>
            <a:r>
              <a:rPr dirty="0" sz="2700" spc="-275">
                <a:latin typeface="Arial Unicode MS"/>
                <a:cs typeface="Arial Unicode MS"/>
              </a:rPr>
              <a:t>후계자들에 의해 수정된</a:t>
            </a:r>
            <a:r>
              <a:rPr dirty="0" sz="2700" spc="95">
                <a:latin typeface="Arial Unicode MS"/>
                <a:cs typeface="Arial Unicode MS"/>
              </a:rPr>
              <a:t> </a:t>
            </a:r>
            <a:r>
              <a:rPr dirty="0" sz="2700" spc="-90">
                <a:latin typeface="Arial Unicode MS"/>
                <a:cs typeface="Arial Unicode MS"/>
              </a:rPr>
              <a:t>것이다.</a:t>
            </a:r>
            <a:endParaRPr sz="27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17922" y="1186038"/>
            <a:ext cx="249682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868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독일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정치</a:t>
            </a:r>
            <a:r>
              <a:rPr dirty="0" sz="3200" spc="-320">
                <a:latin typeface="Arial Unicode MS"/>
                <a:cs typeface="Arial Unicode MS"/>
              </a:rPr>
              <a:t>적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66636" y="1025191"/>
            <a:ext cx="5798820" cy="13233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843280" algn="l"/>
                <a:tab pos="1310640" algn="l"/>
                <a:tab pos="3314065" algn="l"/>
                <a:tab pos="4688840" algn="l"/>
              </a:tabLst>
            </a:pPr>
            <a:r>
              <a:rPr dirty="0" sz="3200" spc="1365"/>
              <a:t>-</a:t>
            </a:r>
            <a:r>
              <a:rPr dirty="0" sz="3200" spc="50"/>
              <a:t>&gt;</a:t>
            </a:r>
            <a:r>
              <a:rPr dirty="0" sz="3200" spc="50"/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</a:rPr>
              <a:t>칼빈주의라</a:t>
            </a:r>
            <a:r>
              <a:rPr dirty="0" u="heavy" sz="3200" spc="-320">
                <a:uFill>
                  <a:solidFill>
                    <a:srgbClr val="000000"/>
                  </a:solidFill>
                </a:uFill>
              </a:rPr>
              <a:t>는</a:t>
            </a:r>
            <a:r>
              <a:rPr dirty="0" u="heavy" sz="3200">
                <a:uFill>
                  <a:solidFill>
                    <a:srgbClr val="000000"/>
                  </a:solidFill>
                </a:uFill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</a:rPr>
              <a:t>용어</a:t>
            </a:r>
            <a:r>
              <a:rPr dirty="0" u="heavy" sz="3200" spc="-320">
                <a:uFill>
                  <a:solidFill>
                    <a:srgbClr val="000000"/>
                  </a:solidFill>
                </a:uFill>
              </a:rPr>
              <a:t>의</a:t>
            </a:r>
            <a:r>
              <a:rPr dirty="0" u="heavy" sz="3200">
                <a:uFill>
                  <a:solidFill>
                    <a:srgbClr val="000000"/>
                  </a:solidFill>
                </a:uFill>
              </a:rPr>
              <a:t>	</a:t>
            </a:r>
            <a:r>
              <a:rPr dirty="0" u="heavy" sz="3200" spc="-325">
                <a:uFill>
                  <a:solidFill>
                    <a:srgbClr val="000000"/>
                  </a:solidFill>
                </a:uFill>
              </a:rPr>
              <a:t>탄생</a:t>
            </a:r>
            <a:r>
              <a:rPr dirty="0" sz="3200" spc="-170"/>
              <a:t>은  </a:t>
            </a:r>
            <a:r>
              <a:rPr dirty="0" sz="3200" spc="-325"/>
              <a:t>상황과	</a:t>
            </a:r>
            <a:r>
              <a:rPr dirty="0" sz="3200" spc="-150"/>
              <a:t>관련된다.</a:t>
            </a:r>
            <a:endParaRPr sz="3200"/>
          </a:p>
        </p:txBody>
      </p:sp>
      <p:sp>
        <p:nvSpPr>
          <p:cNvPr id="4" name="object 4"/>
          <p:cNvSpPr txBox="1"/>
          <p:nvPr/>
        </p:nvSpPr>
        <p:spPr>
          <a:xfrm>
            <a:off x="7076819" y="2499014"/>
            <a:ext cx="2536190" cy="4057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666875" algn="l"/>
              </a:tabLst>
            </a:pPr>
            <a:r>
              <a:rPr dirty="0" sz="2500" spc="-265">
                <a:latin typeface="Arial Unicode MS"/>
                <a:cs typeface="Arial Unicode MS"/>
              </a:rPr>
              <a:t>가</a:t>
            </a:r>
            <a:r>
              <a:rPr dirty="0" sz="2500" spc="-254">
                <a:latin typeface="Arial Unicode MS"/>
                <a:cs typeface="Arial Unicode MS"/>
              </a:rPr>
              <a:t>톨릭</a:t>
            </a:r>
            <a:r>
              <a:rPr dirty="0" sz="2500" spc="-265">
                <a:latin typeface="Arial Unicode MS"/>
                <a:cs typeface="Arial Unicode MS"/>
              </a:rPr>
              <a:t>간</a:t>
            </a:r>
            <a:r>
              <a:rPr dirty="0" sz="2500" spc="-260">
                <a:latin typeface="Arial Unicode MS"/>
                <a:cs typeface="Arial Unicode MS"/>
              </a:rPr>
              <a:t>의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충</a:t>
            </a:r>
            <a:r>
              <a:rPr dirty="0" sz="2500" spc="-265">
                <a:latin typeface="Arial Unicode MS"/>
                <a:cs typeface="Arial Unicode MS"/>
              </a:rPr>
              <a:t>돌</a:t>
            </a:r>
            <a:r>
              <a:rPr dirty="0" sz="2500" spc="-260">
                <a:latin typeface="Arial Unicode MS"/>
                <a:cs typeface="Arial Unicode MS"/>
              </a:rPr>
              <a:t>로</a:t>
            </a:r>
            <a:endParaRPr sz="25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2370458"/>
            <a:ext cx="5807710" cy="10433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500"/>
              </a:lnSpc>
              <a:spcBef>
                <a:spcPts val="100"/>
              </a:spcBef>
              <a:tabLst>
                <a:tab pos="1027430" algn="l"/>
                <a:tab pos="1861820" algn="l"/>
                <a:tab pos="2043430" algn="l"/>
                <a:tab pos="3568700" algn="l"/>
                <a:tab pos="4652645" algn="l"/>
              </a:tabLst>
            </a:pPr>
            <a:r>
              <a:rPr dirty="0" sz="2500" spc="40">
                <a:latin typeface="Arial Unicode MS"/>
                <a:cs typeface="Arial Unicode MS"/>
              </a:rPr>
              <a:t>1</a:t>
            </a:r>
            <a:r>
              <a:rPr dirty="0" sz="2500" spc="405">
                <a:latin typeface="Arial Unicode MS"/>
                <a:cs typeface="Arial Unicode MS"/>
              </a:rPr>
              <a:t>5</a:t>
            </a:r>
            <a:r>
              <a:rPr dirty="0" sz="2500" spc="405">
                <a:latin typeface="Arial Unicode MS"/>
                <a:cs typeface="Arial Unicode MS"/>
              </a:rPr>
              <a:t>4</a:t>
            </a:r>
            <a:r>
              <a:rPr dirty="0" sz="2500" spc="725">
                <a:latin typeface="Arial Unicode MS"/>
                <a:cs typeface="Arial Unicode MS"/>
              </a:rPr>
              <a:t>0</a:t>
            </a:r>
            <a:r>
              <a:rPr dirty="0" sz="2500" spc="-254">
                <a:latin typeface="Arial Unicode MS"/>
                <a:cs typeface="Arial Unicode MS"/>
              </a:rPr>
              <a:t>년대</a:t>
            </a:r>
            <a:r>
              <a:rPr dirty="0" sz="2500" spc="425">
                <a:latin typeface="Arial Unicode MS"/>
                <a:cs typeface="Arial Unicode MS"/>
              </a:rPr>
              <a:t>,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40">
                <a:latin typeface="Arial Unicode MS"/>
                <a:cs typeface="Arial Unicode MS"/>
              </a:rPr>
              <a:t>1</a:t>
            </a:r>
            <a:r>
              <a:rPr dirty="0" sz="2500" spc="405">
                <a:latin typeface="Arial Unicode MS"/>
                <a:cs typeface="Arial Unicode MS"/>
              </a:rPr>
              <a:t>55</a:t>
            </a:r>
            <a:r>
              <a:rPr dirty="0" sz="2500" spc="725">
                <a:latin typeface="Arial Unicode MS"/>
                <a:cs typeface="Arial Unicode MS"/>
              </a:rPr>
              <a:t>0</a:t>
            </a:r>
            <a:r>
              <a:rPr dirty="0" sz="2500" spc="-254">
                <a:latin typeface="Arial Unicode MS"/>
                <a:cs typeface="Arial Unicode MS"/>
              </a:rPr>
              <a:t>년</a:t>
            </a:r>
            <a:r>
              <a:rPr dirty="0" sz="2500" spc="-260">
                <a:latin typeface="Arial Unicode MS"/>
                <a:cs typeface="Arial Unicode MS"/>
              </a:rPr>
              <a:t>대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독일</a:t>
            </a:r>
            <a:r>
              <a:rPr dirty="0" sz="2500" spc="-260">
                <a:latin typeface="Arial Unicode MS"/>
                <a:cs typeface="Arial Unicode MS"/>
              </a:rPr>
              <a:t>은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루</a:t>
            </a:r>
            <a:r>
              <a:rPr dirty="0" sz="2500" spc="-265">
                <a:latin typeface="Arial Unicode MS"/>
                <a:cs typeface="Arial Unicode MS"/>
              </a:rPr>
              <a:t>터</a:t>
            </a:r>
            <a:r>
              <a:rPr dirty="0" sz="2500" spc="-254">
                <a:latin typeface="Arial Unicode MS"/>
                <a:cs typeface="Arial Unicode MS"/>
              </a:rPr>
              <a:t>파</a:t>
            </a:r>
            <a:r>
              <a:rPr dirty="0" sz="2500" spc="-135">
                <a:latin typeface="Arial Unicode MS"/>
                <a:cs typeface="Arial Unicode MS"/>
              </a:rPr>
              <a:t>와  </a:t>
            </a:r>
            <a:r>
              <a:rPr dirty="0" sz="2500" spc="-260">
                <a:latin typeface="Arial Unicode MS"/>
                <a:cs typeface="Arial Unicode MS"/>
              </a:rPr>
              <a:t>심각한	동요가	</a:t>
            </a:r>
            <a:r>
              <a:rPr dirty="0" sz="2500" spc="-85">
                <a:latin typeface="Arial Unicode MS"/>
                <a:cs typeface="Arial Unicode MS"/>
              </a:rPr>
              <a:t>있었다.</a:t>
            </a:r>
            <a:endParaRPr sz="25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3387939"/>
            <a:ext cx="8547100" cy="30721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95"/>
              </a:spcBef>
            </a:pPr>
            <a:r>
              <a:rPr dirty="0" sz="2500" spc="-254">
                <a:latin typeface="Arial Unicode MS"/>
                <a:cs typeface="Arial Unicode MS"/>
              </a:rPr>
              <a:t>결국 </a:t>
            </a:r>
            <a:r>
              <a:rPr dirty="0" sz="2500" spc="-260" b="1">
                <a:latin typeface="맑은 고딕"/>
                <a:cs typeface="맑은 고딕"/>
              </a:rPr>
              <a:t>아욱스부르크 </a:t>
            </a:r>
            <a:r>
              <a:rPr dirty="0" sz="2500" spc="105" b="1">
                <a:latin typeface="맑은 고딕"/>
                <a:cs typeface="맑은 고딕"/>
              </a:rPr>
              <a:t>화약</a:t>
            </a:r>
            <a:r>
              <a:rPr dirty="0" sz="2500" spc="105">
                <a:latin typeface="Arial Unicode MS"/>
                <a:cs typeface="Arial Unicode MS"/>
              </a:rPr>
              <a:t>(1555년 </a:t>
            </a:r>
            <a:r>
              <a:rPr dirty="0" sz="2500" spc="65">
                <a:latin typeface="Arial Unicode MS"/>
                <a:cs typeface="Arial Unicode MS"/>
              </a:rPr>
              <a:t>9월)을 </a:t>
            </a:r>
            <a:r>
              <a:rPr dirty="0" sz="2500" spc="-254">
                <a:latin typeface="Arial Unicode MS"/>
                <a:cs typeface="Arial Unicode MS"/>
              </a:rPr>
              <a:t>통해 독일에서는 </a:t>
            </a:r>
            <a:r>
              <a:rPr dirty="0" sz="2500" spc="-260">
                <a:latin typeface="Arial Unicode MS"/>
                <a:cs typeface="Arial Unicode MS"/>
              </a:rPr>
              <a:t>어  떤 </a:t>
            </a:r>
            <a:r>
              <a:rPr dirty="0" sz="2500" spc="-254">
                <a:latin typeface="Arial Unicode MS"/>
                <a:cs typeface="Arial Unicode MS"/>
              </a:rPr>
              <a:t>지역들은 </a:t>
            </a:r>
            <a:r>
              <a:rPr dirty="0" sz="2500" spc="-120">
                <a:latin typeface="Arial Unicode MS"/>
                <a:cs typeface="Arial Unicode MS"/>
              </a:rPr>
              <a:t>루터파에, </a:t>
            </a:r>
            <a:r>
              <a:rPr dirty="0" sz="2500" spc="-254">
                <a:latin typeface="Arial Unicode MS"/>
                <a:cs typeface="Arial Unicode MS"/>
              </a:rPr>
              <a:t>어떤 지역들은 가톨릭에 </a:t>
            </a:r>
            <a:r>
              <a:rPr dirty="0" sz="2500" spc="-260">
                <a:latin typeface="Arial Unicode MS"/>
                <a:cs typeface="Arial Unicode MS"/>
              </a:rPr>
              <a:t>넘겨짐으로써  종교적 </a:t>
            </a:r>
            <a:r>
              <a:rPr dirty="0" sz="2500" spc="-254">
                <a:latin typeface="Arial Unicode MS"/>
                <a:cs typeface="Arial Unicode MS"/>
              </a:rPr>
              <a:t>문제를 </a:t>
            </a:r>
            <a:r>
              <a:rPr dirty="0" sz="2500" spc="-120">
                <a:latin typeface="Arial Unicode MS"/>
                <a:cs typeface="Arial Unicode MS"/>
              </a:rPr>
              <a:t>해결했다. </a:t>
            </a:r>
            <a:r>
              <a:rPr dirty="0" sz="2500" spc="-260">
                <a:latin typeface="Arial Unicode MS"/>
                <a:cs typeface="Arial Unicode MS"/>
              </a:rPr>
              <a:t>이것이 </a:t>
            </a:r>
            <a:r>
              <a:rPr dirty="0" sz="2500" spc="320" b="1">
                <a:latin typeface="맑은 고딕"/>
                <a:cs typeface="맑은 고딕"/>
              </a:rPr>
              <a:t>“cuius </a:t>
            </a:r>
            <a:r>
              <a:rPr dirty="0" sz="2500" spc="365" b="1">
                <a:latin typeface="맑은 고딕"/>
                <a:cs typeface="맑은 고딕"/>
              </a:rPr>
              <a:t>regio, </a:t>
            </a:r>
            <a:r>
              <a:rPr dirty="0" sz="2500" spc="405" b="1">
                <a:latin typeface="맑은 고딕"/>
                <a:cs typeface="맑은 고딕"/>
              </a:rPr>
              <a:t>eius  </a:t>
            </a:r>
            <a:r>
              <a:rPr dirty="0" sz="2500" spc="320" b="1">
                <a:latin typeface="맑은 고딕"/>
                <a:cs typeface="맑은 고딕"/>
              </a:rPr>
              <a:t>religo”(Wessen </a:t>
            </a:r>
            <a:r>
              <a:rPr dirty="0" sz="2500" spc="375" b="1">
                <a:latin typeface="맑은 고딕"/>
                <a:cs typeface="맑은 고딕"/>
              </a:rPr>
              <a:t>Gebiet, </a:t>
            </a:r>
            <a:r>
              <a:rPr dirty="0" sz="2500" spc="440" b="1">
                <a:latin typeface="맑은 고딕"/>
                <a:cs typeface="맑은 고딕"/>
              </a:rPr>
              <a:t>dessen </a:t>
            </a:r>
            <a:r>
              <a:rPr dirty="0" sz="2500" spc="355" b="1">
                <a:latin typeface="맑은 고딕"/>
                <a:cs typeface="맑은 고딕"/>
              </a:rPr>
              <a:t>Religion. </a:t>
            </a:r>
            <a:r>
              <a:rPr dirty="0" sz="2500" spc="-260" b="1">
                <a:latin typeface="맑은 고딕"/>
                <a:cs typeface="맑은 고딕"/>
              </a:rPr>
              <a:t>통  치자가 </a:t>
            </a:r>
            <a:r>
              <a:rPr dirty="0" sz="2500" spc="-254" b="1">
                <a:latin typeface="맑은 고딕"/>
                <a:cs typeface="맑은 고딕"/>
              </a:rPr>
              <a:t>자기 통치지역의 </a:t>
            </a:r>
            <a:r>
              <a:rPr dirty="0" sz="2500" spc="-260" b="1">
                <a:latin typeface="맑은 고딕"/>
                <a:cs typeface="맑은 고딕"/>
              </a:rPr>
              <a:t>종교를 </a:t>
            </a:r>
            <a:r>
              <a:rPr dirty="0" sz="2500" spc="-180" b="1">
                <a:latin typeface="맑은 고딕"/>
                <a:cs typeface="맑은 고딕"/>
              </a:rPr>
              <a:t>결정한다)</a:t>
            </a:r>
            <a:r>
              <a:rPr dirty="0" sz="2500" spc="-180">
                <a:latin typeface="Arial Unicode MS"/>
                <a:cs typeface="Arial Unicode MS"/>
              </a:rPr>
              <a:t>라는 </a:t>
            </a:r>
            <a:r>
              <a:rPr dirty="0" sz="2500" spc="-254">
                <a:latin typeface="Arial Unicode MS"/>
                <a:cs typeface="Arial Unicode MS"/>
              </a:rPr>
              <a:t>유명한 </a:t>
            </a:r>
            <a:r>
              <a:rPr dirty="0" sz="2500" spc="-260">
                <a:latin typeface="Arial Unicode MS"/>
                <a:cs typeface="Arial Unicode MS"/>
              </a:rPr>
              <a:t>원칙이  </a:t>
            </a:r>
            <a:r>
              <a:rPr dirty="0" sz="2500" spc="85">
                <a:latin typeface="Arial Unicode MS"/>
                <a:cs typeface="Arial Unicode MS"/>
              </a:rPr>
              <a:t>다.</a:t>
            </a:r>
            <a:endParaRPr sz="25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99746"/>
            <a:ext cx="4356735" cy="4057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360805" algn="l"/>
                <a:tab pos="2425065" algn="l"/>
                <a:tab pos="3773804" algn="l"/>
              </a:tabLst>
            </a:pPr>
            <a:r>
              <a:rPr dirty="0" sz="2500" spc="-254">
                <a:latin typeface="Arial Unicode MS"/>
                <a:cs typeface="Arial Unicode MS"/>
              </a:rPr>
              <a:t>개</a:t>
            </a:r>
            <a:r>
              <a:rPr dirty="0" sz="2500" spc="-265">
                <a:latin typeface="Arial Unicode MS"/>
                <a:cs typeface="Arial Unicode MS"/>
              </a:rPr>
              <a:t>혁</a:t>
            </a:r>
            <a:r>
              <a:rPr dirty="0" sz="2500" spc="-254">
                <a:latin typeface="Arial Unicode MS"/>
                <a:cs typeface="Arial Unicode MS"/>
              </a:rPr>
              <a:t>파</a:t>
            </a:r>
            <a:r>
              <a:rPr dirty="0" sz="2500" spc="-260">
                <a:latin typeface="Arial Unicode MS"/>
                <a:cs typeface="Arial Unicode MS"/>
              </a:rPr>
              <a:t>의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신</a:t>
            </a:r>
            <a:r>
              <a:rPr dirty="0" sz="2500" spc="-265">
                <a:latin typeface="Arial Unicode MS"/>
                <a:cs typeface="Arial Unicode MS"/>
              </a:rPr>
              <a:t>앙</a:t>
            </a:r>
            <a:r>
              <a:rPr dirty="0" sz="2500" spc="-260">
                <a:latin typeface="Arial Unicode MS"/>
                <a:cs typeface="Arial Unicode MS"/>
              </a:rPr>
              <a:t>을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위</a:t>
            </a:r>
            <a:r>
              <a:rPr dirty="0" sz="2500" spc="-254">
                <a:latin typeface="Arial Unicode MS"/>
                <a:cs typeface="Arial Unicode MS"/>
              </a:rPr>
              <a:t>해서</a:t>
            </a:r>
            <a:r>
              <a:rPr dirty="0" sz="2500" spc="-260">
                <a:latin typeface="Arial Unicode MS"/>
                <a:cs typeface="Arial Unicode MS"/>
              </a:rPr>
              <a:t>는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어</a:t>
            </a:r>
            <a:r>
              <a:rPr dirty="0" sz="2500" spc="-260">
                <a:latin typeface="Arial Unicode MS"/>
                <a:cs typeface="Arial Unicode MS"/>
              </a:rPr>
              <a:t>떤</a:t>
            </a:r>
            <a:endParaRPr sz="2500">
              <a:latin typeface="Arial Unicode MS"/>
              <a:cs typeface="Arial Unicode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568184" y="1072714"/>
            <a:ext cx="4045585" cy="10401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36195">
              <a:lnSpc>
                <a:spcPct val="133100"/>
              </a:lnSpc>
              <a:spcBef>
                <a:spcPts val="100"/>
              </a:spcBef>
              <a:tabLst>
                <a:tab pos="1067435" algn="l"/>
                <a:tab pos="1113155" algn="l"/>
                <a:tab pos="2406650" algn="l"/>
                <a:tab pos="2748280" algn="l"/>
                <a:tab pos="3175635" algn="l"/>
              </a:tabLst>
            </a:pPr>
            <a:r>
              <a:rPr dirty="0" sz="2500" spc="-254">
                <a:latin typeface="Arial Unicode MS"/>
                <a:cs typeface="Arial Unicode MS"/>
              </a:rPr>
              <a:t>규정</a:t>
            </a:r>
            <a:r>
              <a:rPr dirty="0" sz="2500" spc="-260">
                <a:latin typeface="Arial Unicode MS"/>
                <a:cs typeface="Arial Unicode MS"/>
              </a:rPr>
              <a:t>도</a:t>
            </a:r>
            <a:r>
              <a:rPr dirty="0" sz="2500">
                <a:latin typeface="Arial Unicode MS"/>
                <a:cs typeface="Arial Unicode MS"/>
              </a:rPr>
              <a:t>		</a:t>
            </a:r>
            <a:r>
              <a:rPr dirty="0" sz="2500" spc="-265">
                <a:latin typeface="Arial Unicode MS"/>
                <a:cs typeface="Arial Unicode MS"/>
              </a:rPr>
              <a:t>만</a:t>
            </a:r>
            <a:r>
              <a:rPr dirty="0" sz="2500" spc="-254">
                <a:latin typeface="Arial Unicode MS"/>
                <a:cs typeface="Arial Unicode MS"/>
              </a:rPr>
              <a:t>들어</a:t>
            </a:r>
            <a:r>
              <a:rPr dirty="0" sz="2500" spc="-265">
                <a:latin typeface="Arial Unicode MS"/>
                <a:cs typeface="Arial Unicode MS"/>
              </a:rPr>
              <a:t>지</a:t>
            </a:r>
            <a:r>
              <a:rPr dirty="0" sz="2500" spc="-260">
                <a:latin typeface="Arial Unicode MS"/>
                <a:cs typeface="Arial Unicode MS"/>
              </a:rPr>
              <a:t>지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않</a:t>
            </a:r>
            <a:r>
              <a:rPr dirty="0" sz="2500" spc="-254">
                <a:latin typeface="Arial Unicode MS"/>
                <a:cs typeface="Arial Unicode MS"/>
              </a:rPr>
              <a:t>았는</a:t>
            </a:r>
            <a:r>
              <a:rPr dirty="0" sz="2500" spc="-265">
                <a:latin typeface="Arial Unicode MS"/>
                <a:cs typeface="Arial Unicode MS"/>
              </a:rPr>
              <a:t>데</a:t>
            </a:r>
            <a:r>
              <a:rPr dirty="0" sz="2500" spc="425">
                <a:latin typeface="Arial Unicode MS"/>
                <a:cs typeface="Arial Unicode MS"/>
              </a:rPr>
              <a:t>,  </a:t>
            </a:r>
            <a:r>
              <a:rPr dirty="0" sz="2500" spc="-254">
                <a:latin typeface="Arial Unicode MS"/>
                <a:cs typeface="Arial Unicode MS"/>
              </a:rPr>
              <a:t>사실</a:t>
            </a:r>
            <a:r>
              <a:rPr dirty="0" sz="2500" spc="-260">
                <a:latin typeface="Arial Unicode MS"/>
                <a:cs typeface="Arial Unicode MS"/>
              </a:rPr>
              <a:t>상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인</a:t>
            </a:r>
            <a:r>
              <a:rPr dirty="0" sz="2500" spc="-254">
                <a:latin typeface="Arial Unicode MS"/>
                <a:cs typeface="Arial Unicode MS"/>
              </a:rPr>
              <a:t>정하</a:t>
            </a:r>
            <a:r>
              <a:rPr dirty="0" sz="2500" spc="-260">
                <a:latin typeface="Arial Unicode MS"/>
                <a:cs typeface="Arial Unicode MS"/>
              </a:rPr>
              <a:t>지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않</a:t>
            </a:r>
            <a:r>
              <a:rPr dirty="0" sz="2500" spc="-260">
                <a:latin typeface="Arial Unicode MS"/>
                <a:cs typeface="Arial Unicode MS"/>
              </a:rPr>
              <a:t>는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것</a:t>
            </a:r>
            <a:r>
              <a:rPr dirty="0" sz="2500" spc="-254">
                <a:latin typeface="Arial Unicode MS"/>
                <a:cs typeface="Arial Unicode MS"/>
              </a:rPr>
              <a:t>이</a:t>
            </a:r>
            <a:r>
              <a:rPr dirty="0" sz="2500" spc="-260">
                <a:latin typeface="Arial Unicode MS"/>
                <a:cs typeface="Arial Unicode MS"/>
              </a:rPr>
              <a:t>었</a:t>
            </a:r>
            <a:endParaRPr sz="25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578408"/>
            <a:ext cx="4329430" cy="10433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500"/>
              </a:lnSpc>
              <a:spcBef>
                <a:spcPts val="100"/>
              </a:spcBef>
              <a:tabLst>
                <a:tab pos="1065530" algn="l"/>
                <a:tab pos="2120900" algn="l"/>
                <a:tab pos="3460115" algn="l"/>
              </a:tabLst>
            </a:pPr>
            <a:r>
              <a:rPr dirty="0" sz="2500" spc="-254">
                <a:latin typeface="Arial Unicode MS"/>
                <a:cs typeface="Arial Unicode MS"/>
              </a:rPr>
              <a:t>이</a:t>
            </a:r>
            <a:r>
              <a:rPr dirty="0" sz="2500" spc="-265">
                <a:latin typeface="Arial Unicode MS"/>
                <a:cs typeface="Arial Unicode MS"/>
              </a:rPr>
              <a:t>것</a:t>
            </a:r>
            <a:r>
              <a:rPr dirty="0" sz="2500" spc="-260">
                <a:latin typeface="Arial Unicode MS"/>
                <a:cs typeface="Arial Unicode MS"/>
              </a:rPr>
              <a:t>은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독일</a:t>
            </a:r>
            <a:r>
              <a:rPr dirty="0" sz="2500" spc="-260">
                <a:latin typeface="Arial Unicode MS"/>
                <a:cs typeface="Arial Unicode MS"/>
              </a:rPr>
              <a:t>내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개</a:t>
            </a:r>
            <a:r>
              <a:rPr dirty="0" sz="2500" spc="-265">
                <a:latin typeface="Arial Unicode MS"/>
                <a:cs typeface="Arial Unicode MS"/>
              </a:rPr>
              <a:t>혁</a:t>
            </a:r>
            <a:r>
              <a:rPr dirty="0" sz="2500" spc="-254">
                <a:latin typeface="Arial Unicode MS"/>
                <a:cs typeface="Arial Unicode MS"/>
              </a:rPr>
              <a:t>파</a:t>
            </a:r>
            <a:r>
              <a:rPr dirty="0" sz="2500" spc="-260">
                <a:latin typeface="Arial Unicode MS"/>
                <a:cs typeface="Arial Unicode MS"/>
              </a:rPr>
              <a:t>의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존</a:t>
            </a:r>
            <a:r>
              <a:rPr dirty="0" sz="2500" spc="-265">
                <a:latin typeface="Arial Unicode MS"/>
                <a:cs typeface="Arial Unicode MS"/>
              </a:rPr>
              <a:t>재</a:t>
            </a:r>
            <a:r>
              <a:rPr dirty="0" sz="2500" spc="-135">
                <a:latin typeface="Arial Unicode MS"/>
                <a:cs typeface="Arial Unicode MS"/>
              </a:rPr>
              <a:t>를  </a:t>
            </a:r>
            <a:r>
              <a:rPr dirty="0" sz="2500" spc="85">
                <a:latin typeface="Arial Unicode MS"/>
                <a:cs typeface="Arial Unicode MS"/>
              </a:rPr>
              <a:t>다.</a:t>
            </a:r>
            <a:endParaRPr sz="25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2595888"/>
            <a:ext cx="8546465" cy="205613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300"/>
              </a:lnSpc>
              <a:spcBef>
                <a:spcPts val="95"/>
              </a:spcBef>
            </a:pPr>
            <a:r>
              <a:rPr dirty="0" sz="2500" spc="-260">
                <a:latin typeface="Arial Unicode MS"/>
                <a:cs typeface="Arial Unicode MS"/>
              </a:rPr>
              <a:t>그러나 </a:t>
            </a:r>
            <a:r>
              <a:rPr dirty="0" sz="2500" spc="155" b="1">
                <a:latin typeface="맑은 고딕"/>
                <a:cs typeface="맑은 고딕"/>
              </a:rPr>
              <a:t>1563년 </a:t>
            </a:r>
            <a:r>
              <a:rPr dirty="0" sz="2500" spc="20" b="1">
                <a:latin typeface="맑은 고딕"/>
                <a:cs typeface="맑은 고딕"/>
              </a:rPr>
              <a:t>2월 </a:t>
            </a:r>
            <a:r>
              <a:rPr dirty="0" sz="2500" spc="-260" b="1">
                <a:latin typeface="맑은 고딕"/>
                <a:cs typeface="맑은 고딕"/>
              </a:rPr>
              <a:t>하이델베르크 신조</a:t>
            </a:r>
            <a:r>
              <a:rPr dirty="0" sz="2500" spc="-260">
                <a:latin typeface="Arial Unicode MS"/>
                <a:cs typeface="Arial Unicode MS"/>
              </a:rPr>
              <a:t>가 </a:t>
            </a:r>
            <a:r>
              <a:rPr dirty="0" sz="2500" spc="-160">
                <a:latin typeface="Arial Unicode MS"/>
                <a:cs typeface="Arial Unicode MS"/>
              </a:rPr>
              <a:t>출판되었는데, </a:t>
            </a:r>
            <a:r>
              <a:rPr dirty="0" sz="2500" spc="-260">
                <a:latin typeface="Arial Unicode MS"/>
                <a:cs typeface="Arial Unicode MS"/>
              </a:rPr>
              <a:t>이것  은 </a:t>
            </a:r>
            <a:r>
              <a:rPr dirty="0" sz="2500" spc="-254">
                <a:latin typeface="Arial Unicode MS"/>
                <a:cs typeface="Arial Unicode MS"/>
              </a:rPr>
              <a:t>개혁파의 </a:t>
            </a:r>
            <a:r>
              <a:rPr dirty="0" sz="2500" spc="-260">
                <a:latin typeface="Arial Unicode MS"/>
                <a:cs typeface="Arial Unicode MS"/>
              </a:rPr>
              <a:t>신학이 </a:t>
            </a:r>
            <a:r>
              <a:rPr dirty="0" sz="2500" spc="-254">
                <a:latin typeface="Arial Unicode MS"/>
                <a:cs typeface="Arial Unicode MS"/>
              </a:rPr>
              <a:t>독일 </a:t>
            </a:r>
            <a:r>
              <a:rPr dirty="0" sz="2500" spc="-260">
                <a:latin typeface="Arial Unicode MS"/>
                <a:cs typeface="Arial Unicode MS"/>
              </a:rPr>
              <a:t>루터파 </a:t>
            </a:r>
            <a:r>
              <a:rPr dirty="0" sz="2500" spc="-254">
                <a:latin typeface="Arial Unicode MS"/>
                <a:cs typeface="Arial Unicode MS"/>
              </a:rPr>
              <a:t>지역에서 </a:t>
            </a:r>
            <a:r>
              <a:rPr dirty="0" sz="2500" spc="-260">
                <a:latin typeface="Arial Unicode MS"/>
                <a:cs typeface="Arial Unicode MS"/>
              </a:rPr>
              <a:t>견고한 발판을 </a:t>
            </a:r>
            <a:r>
              <a:rPr dirty="0" sz="2500" spc="-254">
                <a:latin typeface="Arial Unicode MS"/>
                <a:cs typeface="Arial Unicode MS"/>
              </a:rPr>
              <a:t>마련  </a:t>
            </a:r>
            <a:r>
              <a:rPr dirty="0" sz="2500" spc="-260">
                <a:latin typeface="Arial Unicode MS"/>
                <a:cs typeface="Arial Unicode MS"/>
              </a:rPr>
              <a:t>한 사실을</a:t>
            </a:r>
            <a:r>
              <a:rPr dirty="0" sz="2500" spc="70">
                <a:latin typeface="Arial Unicode MS"/>
                <a:cs typeface="Arial Unicode MS"/>
              </a:rPr>
              <a:t> </a:t>
            </a:r>
            <a:r>
              <a:rPr dirty="0" sz="2500" spc="-120">
                <a:latin typeface="Arial Unicode MS"/>
                <a:cs typeface="Arial Unicode MS"/>
              </a:rPr>
              <a:t>의미한다.</a:t>
            </a:r>
            <a:endParaRPr sz="2500">
              <a:latin typeface="Arial Unicode MS"/>
              <a:cs typeface="Arial Unicode MS"/>
            </a:endParaRPr>
          </a:p>
          <a:p>
            <a:pPr algn="just" marL="12700">
              <a:lnSpc>
                <a:spcPct val="100000"/>
              </a:lnSpc>
              <a:spcBef>
                <a:spcPts val="995"/>
              </a:spcBef>
            </a:pPr>
            <a:r>
              <a:rPr dirty="0" sz="2500" spc="-260">
                <a:latin typeface="Arial Unicode MS"/>
                <a:cs typeface="Arial Unicode MS"/>
              </a:rPr>
              <a:t>이 </a:t>
            </a:r>
            <a:r>
              <a:rPr dirty="0" sz="2500" spc="-254">
                <a:latin typeface="Arial Unicode MS"/>
                <a:cs typeface="Arial Unicode MS"/>
              </a:rPr>
              <a:t>교리문답은 루터파에 의해 즉시 </a:t>
            </a:r>
            <a:r>
              <a:rPr dirty="0" sz="2500" spc="-125">
                <a:latin typeface="Arial Unicode MS"/>
                <a:cs typeface="Arial Unicode MS"/>
              </a:rPr>
              <a:t>“칼빈주의적(즉</a:t>
            </a:r>
            <a:r>
              <a:rPr dirty="0" sz="2500" spc="345">
                <a:latin typeface="Arial Unicode MS"/>
                <a:cs typeface="Arial Unicode MS"/>
              </a:rPr>
              <a:t> </a:t>
            </a:r>
            <a:r>
              <a:rPr dirty="0" sz="2500" spc="-80">
                <a:latin typeface="Arial Unicode MS"/>
                <a:cs typeface="Arial Unicode MS"/>
              </a:rPr>
              <a:t>외국적)”인</a:t>
            </a:r>
            <a:endParaRPr sz="25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480239" y="4624757"/>
            <a:ext cx="2132965" cy="10433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76530">
              <a:lnSpc>
                <a:spcPct val="133500"/>
              </a:lnSpc>
              <a:spcBef>
                <a:spcPts val="100"/>
              </a:spcBef>
              <a:tabLst>
                <a:tab pos="1065530" algn="l"/>
                <a:tab pos="1263650" algn="l"/>
                <a:tab pos="1834514" algn="l"/>
              </a:tabLst>
            </a:pPr>
            <a:r>
              <a:rPr dirty="0" sz="2500" spc="-265">
                <a:latin typeface="Arial Unicode MS"/>
                <a:cs typeface="Arial Unicode MS"/>
              </a:rPr>
              <a:t>용</a:t>
            </a:r>
            <a:r>
              <a:rPr dirty="0" sz="2500" spc="-254">
                <a:latin typeface="Arial Unicode MS"/>
                <a:cs typeface="Arial Unicode MS"/>
              </a:rPr>
              <a:t>어</a:t>
            </a:r>
            <a:r>
              <a:rPr dirty="0" sz="2500" spc="-260">
                <a:latin typeface="Arial Unicode MS"/>
                <a:cs typeface="Arial Unicode MS"/>
              </a:rPr>
              <a:t>는</a:t>
            </a:r>
            <a:r>
              <a:rPr dirty="0" sz="2500">
                <a:latin typeface="Arial Unicode MS"/>
                <a:cs typeface="Arial Unicode MS"/>
              </a:rPr>
              <a:t>		</a:t>
            </a:r>
            <a:r>
              <a:rPr dirty="0" sz="2500" spc="-265">
                <a:latin typeface="Arial Unicode MS"/>
                <a:cs typeface="Arial Unicode MS"/>
              </a:rPr>
              <a:t>새</a:t>
            </a:r>
            <a:r>
              <a:rPr dirty="0" sz="2500" spc="-254">
                <a:latin typeface="Arial Unicode MS"/>
                <a:cs typeface="Arial Unicode MS"/>
              </a:rPr>
              <a:t>로</a:t>
            </a:r>
            <a:r>
              <a:rPr dirty="0" sz="2500" spc="-135">
                <a:latin typeface="Arial Unicode MS"/>
                <a:cs typeface="Arial Unicode MS"/>
              </a:rPr>
              <a:t>운  </a:t>
            </a:r>
            <a:r>
              <a:rPr dirty="0" sz="2500" spc="-265">
                <a:latin typeface="Arial Unicode MS"/>
                <a:cs typeface="Arial Unicode MS"/>
              </a:rPr>
              <a:t>문</a:t>
            </a:r>
            <a:r>
              <a:rPr dirty="0" sz="2500" spc="-254">
                <a:latin typeface="Arial Unicode MS"/>
                <a:cs typeface="Arial Unicode MS"/>
              </a:rPr>
              <a:t>서</a:t>
            </a:r>
            <a:r>
              <a:rPr dirty="0" sz="2500" spc="-260">
                <a:latin typeface="Arial Unicode MS"/>
                <a:cs typeface="Arial Unicode MS"/>
              </a:rPr>
              <a:t>에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대</a:t>
            </a:r>
            <a:r>
              <a:rPr dirty="0" sz="2500" spc="-260">
                <a:latin typeface="Arial Unicode MS"/>
                <a:cs typeface="Arial Unicode MS"/>
              </a:rPr>
              <a:t>해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0">
                <a:latin typeface="Arial Unicode MS"/>
                <a:cs typeface="Arial Unicode MS"/>
              </a:rPr>
              <a:t>불</a:t>
            </a:r>
            <a:endParaRPr sz="25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66636" y="4624757"/>
            <a:ext cx="6396990" cy="15506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5"/>
              </a:spcBef>
              <a:tabLst>
                <a:tab pos="741680" algn="l"/>
                <a:tab pos="1087120" algn="l"/>
                <a:tab pos="1638300" algn="l"/>
                <a:tab pos="2043430" algn="l"/>
                <a:tab pos="2162175" algn="l"/>
                <a:tab pos="2772410" algn="l"/>
                <a:tab pos="3263900" algn="l"/>
                <a:tab pos="3378200" algn="l"/>
                <a:tab pos="3882390" algn="l"/>
                <a:tab pos="4074160" algn="l"/>
                <a:tab pos="4317365" algn="l"/>
                <a:tab pos="5527675" algn="l"/>
                <a:tab pos="5943600" algn="l"/>
              </a:tabLst>
            </a:pPr>
            <a:r>
              <a:rPr dirty="0" sz="2500" spc="-254">
                <a:latin typeface="Arial Unicode MS"/>
                <a:cs typeface="Arial Unicode MS"/>
              </a:rPr>
              <a:t>것</a:t>
            </a:r>
            <a:r>
              <a:rPr dirty="0" sz="2500" spc="-265">
                <a:latin typeface="Arial Unicode MS"/>
                <a:cs typeface="Arial Unicode MS"/>
              </a:rPr>
              <a:t>으</a:t>
            </a:r>
            <a:r>
              <a:rPr dirty="0" sz="2500" spc="-260">
                <a:latin typeface="Arial Unicode MS"/>
                <a:cs typeface="Arial Unicode MS"/>
              </a:rPr>
              <a:t>로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공</a:t>
            </a:r>
            <a:r>
              <a:rPr dirty="0" sz="2500" spc="-265">
                <a:latin typeface="Arial Unicode MS"/>
                <a:cs typeface="Arial Unicode MS"/>
              </a:rPr>
              <a:t>격</a:t>
            </a:r>
            <a:r>
              <a:rPr dirty="0" sz="2500" spc="-260">
                <a:latin typeface="Arial Unicode MS"/>
                <a:cs typeface="Arial Unicode MS"/>
              </a:rPr>
              <a:t>을</a:t>
            </a:r>
            <a:r>
              <a:rPr dirty="0" sz="2500">
                <a:latin typeface="Arial Unicode MS"/>
                <a:cs typeface="Arial Unicode MS"/>
              </a:rPr>
              <a:t>		</a:t>
            </a:r>
            <a:r>
              <a:rPr dirty="0" sz="2500" spc="-265">
                <a:latin typeface="Arial Unicode MS"/>
                <a:cs typeface="Arial Unicode MS"/>
              </a:rPr>
              <a:t>받</a:t>
            </a:r>
            <a:r>
              <a:rPr dirty="0" sz="2500" spc="-254">
                <a:latin typeface="Arial Unicode MS"/>
                <a:cs typeface="Arial Unicode MS"/>
              </a:rPr>
              <a:t>았다</a:t>
            </a:r>
            <a:r>
              <a:rPr dirty="0" sz="2500" spc="425">
                <a:latin typeface="Arial Unicode MS"/>
                <a:cs typeface="Arial Unicode MS"/>
              </a:rPr>
              <a:t>.</a:t>
            </a:r>
            <a:r>
              <a:rPr dirty="0" sz="2500">
                <a:latin typeface="Arial Unicode MS"/>
                <a:cs typeface="Arial Unicode MS"/>
              </a:rPr>
              <a:t>		</a:t>
            </a:r>
            <a:r>
              <a:rPr dirty="0" sz="2500" spc="-260">
                <a:latin typeface="Arial Unicode MS"/>
                <a:cs typeface="Arial Unicode MS"/>
              </a:rPr>
              <a:t>즉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65">
                <a:latin typeface="Arial Unicode MS"/>
                <a:cs typeface="Arial Unicode MS"/>
              </a:rPr>
              <a:t>칼</a:t>
            </a:r>
            <a:r>
              <a:rPr dirty="0" sz="2500" spc="-254">
                <a:latin typeface="Arial Unicode MS"/>
                <a:cs typeface="Arial Unicode MS"/>
              </a:rPr>
              <a:t>빈주</a:t>
            </a:r>
            <a:r>
              <a:rPr dirty="0" sz="2500" spc="-265">
                <a:latin typeface="Arial Unicode MS"/>
                <a:cs typeface="Arial Unicode MS"/>
              </a:rPr>
              <a:t>의</a:t>
            </a:r>
            <a:r>
              <a:rPr dirty="0" sz="2500" spc="-260">
                <a:latin typeface="Arial Unicode MS"/>
                <a:cs typeface="Arial Unicode MS"/>
              </a:rPr>
              <a:t>적</a:t>
            </a:r>
            <a:r>
              <a:rPr dirty="0" sz="2500">
                <a:latin typeface="Arial Unicode MS"/>
                <a:cs typeface="Arial Unicode MS"/>
              </a:rPr>
              <a:t>	</a:t>
            </a:r>
            <a:r>
              <a:rPr dirty="0" sz="2500" spc="-254">
                <a:latin typeface="Arial Unicode MS"/>
                <a:cs typeface="Arial Unicode MS"/>
              </a:rPr>
              <a:t>이</a:t>
            </a:r>
            <a:r>
              <a:rPr dirty="0" sz="2500" spc="-265">
                <a:latin typeface="Arial Unicode MS"/>
                <a:cs typeface="Arial Unicode MS"/>
              </a:rPr>
              <a:t>라</a:t>
            </a:r>
            <a:r>
              <a:rPr dirty="0" sz="2500" spc="-135">
                <a:latin typeface="Arial Unicode MS"/>
                <a:cs typeface="Arial Unicode MS"/>
              </a:rPr>
              <a:t>는  </a:t>
            </a:r>
            <a:r>
              <a:rPr dirty="0" sz="2500" spc="-254">
                <a:latin typeface="Arial Unicode MS"/>
                <a:cs typeface="Arial Unicode MS"/>
              </a:rPr>
              <a:t>교리문답을	</a:t>
            </a:r>
            <a:r>
              <a:rPr dirty="0" sz="2500" spc="-260">
                <a:latin typeface="Arial Unicode MS"/>
                <a:cs typeface="Arial Unicode MS"/>
              </a:rPr>
              <a:t>비애국적인	것으로	</a:t>
            </a:r>
            <a:r>
              <a:rPr dirty="0" sz="2500" spc="-254">
                <a:latin typeface="Arial Unicode MS"/>
                <a:cs typeface="Arial Unicode MS"/>
              </a:rPr>
              <a:t>암시하면서	</a:t>
            </a:r>
            <a:r>
              <a:rPr dirty="0" sz="2500" spc="-260">
                <a:latin typeface="Arial Unicode MS"/>
                <a:cs typeface="Arial Unicode MS"/>
              </a:rPr>
              <a:t>이  </a:t>
            </a:r>
            <a:r>
              <a:rPr dirty="0" sz="2500" spc="-254">
                <a:latin typeface="Arial Unicode MS"/>
                <a:cs typeface="Arial Unicode MS"/>
              </a:rPr>
              <a:t>신을	표현하기	위해	사용했던	</a:t>
            </a:r>
            <a:r>
              <a:rPr dirty="0" sz="2500" spc="-85">
                <a:latin typeface="Arial Unicode MS"/>
                <a:cs typeface="Arial Unicode MS"/>
              </a:rPr>
              <a:t>것이다.</a:t>
            </a:r>
            <a:endParaRPr sz="25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025191"/>
            <a:ext cx="8548370" cy="1973580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33200"/>
              </a:lnSpc>
              <a:spcBef>
                <a:spcPts val="90"/>
              </a:spcBef>
            </a:pPr>
            <a:r>
              <a:rPr dirty="0" sz="3200" spc="-325"/>
              <a:t>개혁파는 특히 영어권 세계에서 중요성을 </a:t>
            </a:r>
            <a:r>
              <a:rPr dirty="0" sz="3200" spc="-110"/>
              <a:t>지닌다.  </a:t>
            </a:r>
            <a:r>
              <a:rPr dirty="0" sz="3200" spc="-120"/>
              <a:t>17세기와 </a:t>
            </a:r>
            <a:r>
              <a:rPr dirty="0" sz="3200" spc="-320"/>
              <a:t>그 </a:t>
            </a:r>
            <a:r>
              <a:rPr dirty="0" sz="3200" spc="-325"/>
              <a:t>이후 중요성을 </a:t>
            </a:r>
            <a:r>
              <a:rPr dirty="0" sz="3200" spc="-320"/>
              <a:t>띤 </a:t>
            </a:r>
            <a:r>
              <a:rPr dirty="0" sz="3200" spc="-325"/>
              <a:t>청교도주의가 </a:t>
            </a:r>
            <a:r>
              <a:rPr dirty="0" sz="3200" spc="-320"/>
              <a:t>개  </a:t>
            </a:r>
            <a:r>
              <a:rPr dirty="0" sz="3200" spc="-325"/>
              <a:t>혁파 신앙의 </a:t>
            </a:r>
            <a:r>
              <a:rPr dirty="0" sz="3200" spc="-320"/>
              <a:t>한</a:t>
            </a:r>
            <a:r>
              <a:rPr dirty="0" sz="3200" spc="-80"/>
              <a:t> </a:t>
            </a:r>
            <a:r>
              <a:rPr dirty="0" sz="3200" spc="-180"/>
              <a:t>유형이었다.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415" b="1">
                <a:latin typeface="맑은 고딕"/>
                <a:cs typeface="맑은 고딕"/>
              </a:rPr>
              <a:t>3) </a:t>
            </a:r>
            <a:r>
              <a:rPr dirty="0" sz="3200" spc="-325" b="1">
                <a:latin typeface="맑은 고딕"/>
                <a:cs typeface="맑은 고딕"/>
              </a:rPr>
              <a:t>급진적</a:t>
            </a:r>
            <a:r>
              <a:rPr dirty="0" sz="3200" spc="-295" b="1">
                <a:latin typeface="맑은 고딕"/>
                <a:cs typeface="맑은 고딕"/>
              </a:rPr>
              <a:t> </a:t>
            </a:r>
            <a:r>
              <a:rPr dirty="0" sz="3200" spc="-185" b="1">
                <a:latin typeface="맑은 고딕"/>
                <a:cs typeface="맑은 고딕"/>
              </a:rPr>
              <a:t>종교개혁(재세례파)</a:t>
            </a:r>
            <a:endParaRPr sz="3200">
              <a:latin typeface="맑은 고딕"/>
              <a:cs typeface="맑은 고딕"/>
            </a:endParaRP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  <a:buFont typeface=""/>
              <a:buChar char="•"/>
              <a:tabLst>
                <a:tab pos="40576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급진적 종교개혁은 근본적으로 재세례파를 의미  </a:t>
            </a:r>
            <a:r>
              <a:rPr dirty="0" sz="3200" spc="-110">
                <a:latin typeface="Arial Unicode MS"/>
                <a:cs typeface="Arial Unicode MS"/>
              </a:rPr>
              <a:t>하지만, </a:t>
            </a:r>
            <a:r>
              <a:rPr dirty="0" sz="3200" spc="-325">
                <a:latin typeface="Arial Unicode MS"/>
                <a:cs typeface="Arial Unicode MS"/>
              </a:rPr>
              <a:t>또한 열광주의자 칼스타트와 </a:t>
            </a:r>
            <a:r>
              <a:rPr dirty="0" sz="3200" spc="-35">
                <a:latin typeface="Arial Unicode MS"/>
                <a:cs typeface="Arial Unicode MS"/>
              </a:rPr>
              <a:t>뮌처, </a:t>
            </a:r>
            <a:r>
              <a:rPr dirty="0" sz="3200" spc="-325">
                <a:latin typeface="Arial Unicode MS"/>
                <a:cs typeface="Arial Unicode MS"/>
              </a:rPr>
              <a:t>츠빅  카우의 예언자들도</a:t>
            </a:r>
            <a:r>
              <a:rPr dirty="0" sz="3200" spc="30">
                <a:latin typeface="Arial Unicode MS"/>
                <a:cs typeface="Arial Unicode MS"/>
              </a:rPr>
              <a:t> </a:t>
            </a:r>
            <a:r>
              <a:rPr dirty="0" sz="3200" spc="-150">
                <a:latin typeface="Arial Unicode MS"/>
                <a:cs typeface="Arial Unicode MS"/>
              </a:rPr>
              <a:t>포함한다.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890"/>
              </a:spcBef>
              <a:buFont typeface=""/>
              <a:buChar char="•"/>
              <a:tabLst>
                <a:tab pos="405130" algn="l"/>
                <a:tab pos="405765" algn="l"/>
                <a:tab pos="2437130" algn="l"/>
                <a:tab pos="4469765" algn="l"/>
                <a:tab pos="5771515" algn="l"/>
                <a:tab pos="78035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재세례파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츠빙글리</a:t>
            </a:r>
            <a:r>
              <a:rPr dirty="0" sz="3200" spc="-320">
                <a:latin typeface="Arial Unicode MS"/>
                <a:cs typeface="Arial Unicode MS"/>
              </a:rPr>
              <a:t>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자신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개혁원칙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충</a:t>
            </a:r>
            <a:r>
              <a:rPr dirty="0" sz="3200" spc="-320">
                <a:latin typeface="Arial Unicode MS"/>
                <a:cs typeface="Arial Unicode MS"/>
              </a:rPr>
              <a:t>실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33200"/>
              </a:lnSpc>
              <a:spcBef>
                <a:spcPts val="5"/>
              </a:spcBef>
            </a:pPr>
            <a:r>
              <a:rPr dirty="0" sz="3200" spc="-325">
                <a:latin typeface="Arial Unicode MS"/>
                <a:cs typeface="Arial Unicode MS"/>
              </a:rPr>
              <a:t>하지 못했다고 주장하는 </a:t>
            </a:r>
            <a:r>
              <a:rPr dirty="0" sz="3200" spc="-215">
                <a:latin typeface="Arial Unicode MS"/>
                <a:cs typeface="Arial Unicode MS"/>
              </a:rPr>
              <a:t>사람들(대표적 </a:t>
            </a:r>
            <a:r>
              <a:rPr dirty="0" sz="3200" spc="-325">
                <a:latin typeface="Arial Unicode MS"/>
                <a:cs typeface="Arial Unicode MS"/>
              </a:rPr>
              <a:t>그레벨  </a:t>
            </a:r>
            <a:r>
              <a:rPr dirty="0" sz="3200" spc="610">
                <a:latin typeface="Arial Unicode MS"/>
                <a:cs typeface="Arial Unicode MS"/>
              </a:rPr>
              <a:t>Konrad </a:t>
            </a:r>
            <a:r>
              <a:rPr dirty="0" sz="3200" spc="434">
                <a:latin typeface="Arial Unicode MS"/>
                <a:cs typeface="Arial Unicode MS"/>
              </a:rPr>
              <a:t>Grebel)이 </a:t>
            </a:r>
            <a:r>
              <a:rPr dirty="0" sz="3200" spc="-150">
                <a:latin typeface="Arial Unicode MS"/>
                <a:cs typeface="Arial Unicode MS"/>
              </a:rPr>
              <a:t>주축이다. </a:t>
            </a:r>
            <a:r>
              <a:rPr dirty="0" sz="3200" spc="-325">
                <a:latin typeface="Arial Unicode MS"/>
                <a:cs typeface="Arial Unicode MS"/>
              </a:rPr>
              <a:t>그레벨은 </a:t>
            </a:r>
            <a:r>
              <a:rPr dirty="0" sz="3200" spc="-320">
                <a:latin typeface="Arial Unicode MS"/>
                <a:cs typeface="Arial Unicode MS"/>
              </a:rPr>
              <a:t>츠  </a:t>
            </a:r>
            <a:r>
              <a:rPr dirty="0" sz="3200" spc="-325">
                <a:latin typeface="Arial Unicode MS"/>
                <a:cs typeface="Arial Unicode MS"/>
              </a:rPr>
              <a:t>빙글리가    </a:t>
            </a:r>
            <a:r>
              <a:rPr dirty="0" sz="3200" spc="-140">
                <a:latin typeface="Arial Unicode MS"/>
                <a:cs typeface="Arial Unicode MS"/>
              </a:rPr>
              <a:t>“오직 </a:t>
            </a:r>
            <a:r>
              <a:rPr dirty="0" sz="3200" spc="605">
                <a:latin typeface="Arial Unicode MS"/>
                <a:cs typeface="Arial Unicode MS"/>
              </a:rPr>
              <a:t> </a:t>
            </a:r>
            <a:r>
              <a:rPr dirty="0" sz="3200" spc="-235">
                <a:latin typeface="Arial Unicode MS"/>
                <a:cs typeface="Arial Unicode MS"/>
              </a:rPr>
              <a:t>성경”이라는   </a:t>
            </a:r>
            <a:r>
              <a:rPr dirty="0" sz="3200" spc="-325">
                <a:latin typeface="Arial Unicode MS"/>
                <a:cs typeface="Arial Unicode MS"/>
              </a:rPr>
              <a:t>원칙을  </a:t>
            </a:r>
            <a:r>
              <a:rPr dirty="0" sz="3200" spc="-145">
                <a:latin typeface="Arial Unicode MS"/>
                <a:cs typeface="Arial Unicode MS"/>
              </a:rPr>
              <a:t> </a:t>
            </a:r>
            <a:r>
              <a:rPr dirty="0" sz="3200" spc="-180">
                <a:latin typeface="Arial Unicode MS"/>
                <a:cs typeface="Arial Unicode MS"/>
              </a:rPr>
              <a:t>고백했지만,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33200"/>
              </a:lnSpc>
              <a:spcBef>
                <a:spcPts val="90"/>
              </a:spcBef>
            </a:pPr>
            <a:r>
              <a:rPr dirty="0" sz="3200" spc="-325">
                <a:latin typeface="Arial Unicode MS"/>
                <a:cs typeface="Arial Unicode MS"/>
              </a:rPr>
              <a:t>성경에 나오지 않는 </a:t>
            </a:r>
            <a:r>
              <a:rPr dirty="0" sz="3200" spc="-150">
                <a:latin typeface="Arial Unicode MS"/>
                <a:cs typeface="Arial Unicode MS"/>
              </a:rPr>
              <a:t>유아세례, </a:t>
            </a:r>
            <a:r>
              <a:rPr dirty="0" sz="3200" spc="-325">
                <a:latin typeface="Arial Unicode MS"/>
                <a:cs typeface="Arial Unicode MS"/>
              </a:rPr>
              <a:t>교회와 정부와의  밀접한 </a:t>
            </a:r>
            <a:r>
              <a:rPr dirty="0" sz="3200" spc="-35">
                <a:latin typeface="Arial Unicode MS"/>
                <a:cs typeface="Arial Unicode MS"/>
              </a:rPr>
              <a:t>관계, </a:t>
            </a:r>
            <a:r>
              <a:rPr dirty="0" sz="3200" spc="-325">
                <a:latin typeface="Arial Unicode MS"/>
                <a:cs typeface="Arial Unicode MS"/>
              </a:rPr>
              <a:t>그리스도인의 전쟁참가 등을 고수했  다고</a:t>
            </a:r>
            <a:r>
              <a:rPr dirty="0" sz="3200" spc="130">
                <a:latin typeface="Arial Unicode MS"/>
                <a:cs typeface="Arial Unicode MS"/>
              </a:rPr>
              <a:t> </a:t>
            </a:r>
            <a:r>
              <a:rPr dirty="0" sz="3200" spc="-150">
                <a:latin typeface="Arial Unicode MS"/>
                <a:cs typeface="Arial Unicode MS"/>
              </a:rPr>
              <a:t>비난했다.</a:t>
            </a:r>
            <a:endParaRPr sz="32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44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33400"/>
              </a:lnSpc>
            </a:pPr>
            <a:r>
              <a:rPr dirty="0" sz="3200" spc="-325">
                <a:latin typeface="Arial Unicode MS"/>
                <a:cs typeface="Arial Unicode MS"/>
              </a:rPr>
              <a:t>재세례파는 스위스와 독일에서 </a:t>
            </a:r>
            <a:r>
              <a:rPr dirty="0" sz="3200" spc="-180">
                <a:latin typeface="Arial Unicode MS"/>
                <a:cs typeface="Arial Unicode MS"/>
              </a:rPr>
              <a:t>일어났지만, </a:t>
            </a:r>
            <a:r>
              <a:rPr dirty="0" sz="3200" spc="-325">
                <a:latin typeface="Arial Unicode MS"/>
                <a:cs typeface="Arial Unicode MS"/>
              </a:rPr>
              <a:t>나중  에는 여러 지역으로 </a:t>
            </a:r>
            <a:r>
              <a:rPr dirty="0" sz="3200" spc="-180">
                <a:latin typeface="Arial Unicode MS"/>
                <a:cs typeface="Arial Unicode MS"/>
              </a:rPr>
              <a:t>전파되었다. </a:t>
            </a:r>
            <a:r>
              <a:rPr dirty="0" sz="3200" spc="-325">
                <a:latin typeface="Arial Unicode MS"/>
                <a:cs typeface="Arial Unicode MS"/>
              </a:rPr>
              <a:t>이들은 세속정부  </a:t>
            </a:r>
            <a:r>
              <a:rPr dirty="0" sz="3200" spc="-320">
                <a:latin typeface="Arial Unicode MS"/>
                <a:cs typeface="Arial Unicode MS"/>
              </a:rPr>
              <a:t>의 </a:t>
            </a:r>
            <a:r>
              <a:rPr dirty="0" sz="3200" spc="-325">
                <a:latin typeface="Arial Unicode MS"/>
                <a:cs typeface="Arial Unicode MS"/>
              </a:rPr>
              <a:t>박해를</a:t>
            </a:r>
            <a:r>
              <a:rPr dirty="0" sz="3200" spc="20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받았다.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9688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buFont typeface=""/>
              <a:buChar char="•"/>
              <a:tabLst>
                <a:tab pos="493395" algn="l"/>
                <a:tab pos="494030" algn="l"/>
                <a:tab pos="1881505" algn="l"/>
                <a:tab pos="3271520" algn="l"/>
                <a:tab pos="4660265" algn="l"/>
                <a:tab pos="5683250" algn="l"/>
                <a:tab pos="707263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다양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형태</a:t>
            </a:r>
            <a:r>
              <a:rPr dirty="0" sz="3200" spc="-320">
                <a:latin typeface="Arial Unicode MS"/>
                <a:cs typeface="Arial Unicode MS"/>
              </a:rPr>
              <a:t>들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속에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이</a:t>
            </a:r>
            <a:r>
              <a:rPr dirty="0" sz="3200" spc="-320">
                <a:latin typeface="Arial Unicode MS"/>
                <a:cs typeface="Arial Unicode MS"/>
              </a:rPr>
              <a:t>들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운동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공통적</a:t>
            </a:r>
            <a:r>
              <a:rPr dirty="0" sz="3200" spc="-170">
                <a:latin typeface="Arial Unicode MS"/>
                <a:cs typeface="Arial Unicode MS"/>
              </a:rPr>
              <a:t>인  </a:t>
            </a:r>
            <a:r>
              <a:rPr dirty="0" sz="3200" spc="-110">
                <a:latin typeface="Arial Unicode MS"/>
                <a:cs typeface="Arial Unicode MS"/>
              </a:rPr>
              <a:t>요소들: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430"/>
              </a:spcBef>
              <a:buChar char="-"/>
              <a:tabLst>
                <a:tab pos="363855" algn="l"/>
                <a:tab pos="364490" algn="l"/>
                <a:tab pos="1257300" algn="l"/>
                <a:tab pos="2149475" algn="l"/>
                <a:tab pos="2792095" algn="l"/>
                <a:tab pos="3937000" algn="l"/>
                <a:tab pos="4577715" algn="l"/>
                <a:tab pos="6108065" algn="l"/>
              </a:tabLst>
            </a:pPr>
            <a:r>
              <a:rPr dirty="0" sz="2200" spc="-229">
                <a:latin typeface="Arial Unicode MS"/>
                <a:cs typeface="Arial Unicode MS"/>
              </a:rPr>
              <a:t>외적인	권위에	대한	일반적인	불신	</a:t>
            </a:r>
            <a:r>
              <a:rPr dirty="0" sz="2200" spc="-135">
                <a:latin typeface="Arial Unicode MS"/>
                <a:cs typeface="Arial Unicode MS"/>
              </a:rPr>
              <a:t>(내적권위을	</a:t>
            </a:r>
            <a:r>
              <a:rPr dirty="0" sz="2200" spc="55">
                <a:latin typeface="Arial Unicode MS"/>
                <a:cs typeface="Arial Unicode MS"/>
              </a:rPr>
              <a:t>중시-성령)</a:t>
            </a:r>
            <a:endParaRPr sz="2200">
              <a:latin typeface="Arial Unicode MS"/>
              <a:cs typeface="Arial Unicode MS"/>
            </a:endParaRPr>
          </a:p>
          <a:p>
            <a:pPr marL="12700" marR="5715">
              <a:lnSpc>
                <a:spcPct val="133100"/>
              </a:lnSpc>
              <a:spcBef>
                <a:spcPts val="15"/>
              </a:spcBef>
              <a:buChar char="-"/>
              <a:tabLst>
                <a:tab pos="388620" algn="l"/>
                <a:tab pos="389255" algn="l"/>
                <a:tab pos="654685" algn="l"/>
                <a:tab pos="1044575" algn="l"/>
                <a:tab pos="1807210" algn="l"/>
                <a:tab pos="1938020" algn="l"/>
                <a:tab pos="2723515" algn="l"/>
                <a:tab pos="2831465" algn="l"/>
                <a:tab pos="3472815" algn="l"/>
                <a:tab pos="3863975" algn="l"/>
                <a:tab pos="4142740" algn="l"/>
                <a:tab pos="4757420" algn="l"/>
                <a:tab pos="4807585" algn="l"/>
                <a:tab pos="6360160" algn="l"/>
                <a:tab pos="7780655" algn="l"/>
              </a:tabLst>
            </a:pPr>
            <a:r>
              <a:rPr dirty="0" sz="2200" spc="-229">
                <a:latin typeface="Arial Unicode MS"/>
                <a:cs typeface="Arial Unicode MS"/>
              </a:rPr>
              <a:t>성인세례의</a:t>
            </a:r>
            <a:r>
              <a:rPr dirty="0" sz="2200" spc="-229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옹호와</a:t>
            </a:r>
            <a:r>
              <a:rPr dirty="0" sz="2200" spc="-229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유아세례의</a:t>
            </a:r>
            <a:r>
              <a:rPr dirty="0" sz="2200" spc="-229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거부</a:t>
            </a:r>
            <a:r>
              <a:rPr dirty="0" sz="2200" spc="-229">
                <a:latin typeface="Arial Unicode MS"/>
                <a:cs typeface="Arial Unicode MS"/>
              </a:rPr>
              <a:t>		</a:t>
            </a:r>
            <a:r>
              <a:rPr dirty="0" sz="2200" spc="320">
                <a:latin typeface="Arial Unicode MS"/>
                <a:cs typeface="Arial Unicode MS"/>
              </a:rPr>
              <a:t>(</a:t>
            </a:r>
            <a:r>
              <a:rPr dirty="0" sz="2200" spc="-229">
                <a:latin typeface="Arial Unicode MS"/>
                <a:cs typeface="Arial Unicode MS"/>
              </a:rPr>
              <a:t>공중앞에서</a:t>
            </a:r>
            <a:r>
              <a:rPr dirty="0" sz="2200" spc="-229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개인적으로</a:t>
            </a:r>
            <a:r>
              <a:rPr dirty="0" sz="2200" spc="-229">
                <a:latin typeface="Arial Unicode MS"/>
                <a:cs typeface="Arial Unicode MS"/>
              </a:rPr>
              <a:t>	</a:t>
            </a:r>
            <a:r>
              <a:rPr dirty="0" sz="2200" spc="-165">
                <a:latin typeface="Arial Unicode MS"/>
                <a:cs typeface="Arial Unicode MS"/>
              </a:rPr>
              <a:t>신앙고  </a:t>
            </a:r>
            <a:r>
              <a:rPr dirty="0" sz="2200" spc="-229">
                <a:latin typeface="Arial Unicode MS"/>
                <a:cs typeface="Arial Unicode MS"/>
              </a:rPr>
              <a:t>백을	한	자만이		세례를		받을	수	있다고	</a:t>
            </a:r>
            <a:r>
              <a:rPr dirty="0" sz="2200" spc="-45">
                <a:latin typeface="Arial Unicode MS"/>
                <a:cs typeface="Arial Unicode MS"/>
              </a:rPr>
              <a:t>주장)</a:t>
            </a:r>
            <a:endParaRPr sz="2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869"/>
              </a:spcBef>
              <a:buChar char="-"/>
              <a:tabLst>
                <a:tab pos="363855" algn="l"/>
                <a:tab pos="364490" algn="l"/>
                <a:tab pos="1257300" algn="l"/>
              </a:tabLst>
            </a:pPr>
            <a:r>
              <a:rPr dirty="0" sz="2200" spc="-229">
                <a:latin typeface="Arial Unicode MS"/>
                <a:cs typeface="Arial Unicode MS"/>
              </a:rPr>
              <a:t>재산의	공동소유</a:t>
            </a:r>
            <a:endParaRPr sz="2200">
              <a:latin typeface="Arial Unicode MS"/>
              <a:cs typeface="Arial Unicode MS"/>
            </a:endParaRPr>
          </a:p>
          <a:p>
            <a:pPr marL="290830" indent="-278130">
              <a:lnSpc>
                <a:spcPct val="100000"/>
              </a:lnSpc>
              <a:spcBef>
                <a:spcPts val="890"/>
              </a:spcBef>
              <a:buChar char="-"/>
              <a:tabLst>
                <a:tab pos="291465" algn="l"/>
                <a:tab pos="1687195" algn="l"/>
                <a:tab pos="2831465" algn="l"/>
                <a:tab pos="3472815" algn="l"/>
              </a:tabLst>
            </a:pPr>
            <a:r>
              <a:rPr dirty="0" sz="2200" spc="-229">
                <a:latin typeface="Arial Unicode MS"/>
                <a:cs typeface="Arial Unicode MS"/>
              </a:rPr>
              <a:t>평화주의와	무저항에	대한	강조</a:t>
            </a:r>
            <a:endParaRPr sz="2200">
              <a:latin typeface="Arial Unicode MS"/>
              <a:cs typeface="Arial Unicode MS"/>
            </a:endParaRPr>
          </a:p>
          <a:p>
            <a:pPr marL="12700" marR="5080">
              <a:lnSpc>
                <a:spcPct val="133100"/>
              </a:lnSpc>
              <a:tabLst>
                <a:tab pos="552450" algn="l"/>
                <a:tab pos="906144" algn="l"/>
                <a:tab pos="1216660" algn="l"/>
                <a:tab pos="1878964" algn="l"/>
                <a:tab pos="2793365" algn="l"/>
                <a:tab pos="4209415" algn="l"/>
                <a:tab pos="4975225" algn="l"/>
                <a:tab pos="5626735" algn="l"/>
                <a:tab pos="5993765" algn="l"/>
                <a:tab pos="6887209" algn="l"/>
                <a:tab pos="8282940" algn="l"/>
              </a:tabLst>
            </a:pPr>
            <a:r>
              <a:rPr dirty="0" sz="2200" spc="375">
                <a:latin typeface="Arial Unicode MS"/>
                <a:cs typeface="Arial Unicode MS"/>
              </a:rPr>
              <a:t>=</a:t>
            </a:r>
            <a:r>
              <a:rPr dirty="0" sz="2200" spc="30">
                <a:latin typeface="Arial Unicode MS"/>
                <a:cs typeface="Arial Unicode MS"/>
              </a:rPr>
              <a:t>&gt;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이런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이유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때문에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재세례파는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종교개혁의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좌익</a:t>
            </a:r>
            <a:r>
              <a:rPr dirty="0" sz="2200" spc="320">
                <a:latin typeface="Arial Unicode MS"/>
                <a:cs typeface="Arial Unicode MS"/>
              </a:rPr>
              <a:t>(</a:t>
            </a:r>
            <a:r>
              <a:rPr dirty="0" sz="2200" spc="160">
                <a:latin typeface="Arial Unicode MS"/>
                <a:cs typeface="Arial Unicode MS"/>
              </a:rPr>
              <a:t>R</a:t>
            </a:r>
            <a:r>
              <a:rPr dirty="0" sz="2200" spc="370">
                <a:latin typeface="Arial Unicode MS"/>
                <a:cs typeface="Arial Unicode MS"/>
              </a:rPr>
              <a:t>.</a:t>
            </a:r>
            <a:r>
              <a:rPr dirty="0" sz="2200" spc="265">
                <a:latin typeface="Arial Unicode MS"/>
                <a:cs typeface="Arial Unicode MS"/>
              </a:rPr>
              <a:t>H</a:t>
            </a:r>
            <a:r>
              <a:rPr dirty="0" sz="2200" spc="370">
                <a:latin typeface="Arial Unicode MS"/>
                <a:cs typeface="Arial Unicode MS"/>
              </a:rPr>
              <a:t>.</a:t>
            </a:r>
            <a:r>
              <a:rPr dirty="0" sz="2200" spc="300">
                <a:latin typeface="Arial Unicode MS"/>
                <a:cs typeface="Arial Unicode MS"/>
              </a:rPr>
              <a:t>B</a:t>
            </a:r>
            <a:r>
              <a:rPr dirty="0" sz="2200" spc="475">
                <a:latin typeface="Arial Unicode MS"/>
                <a:cs typeface="Arial Unicode MS"/>
              </a:rPr>
              <a:t>a</a:t>
            </a:r>
            <a:r>
              <a:rPr dirty="0" sz="2200" spc="405">
                <a:latin typeface="Arial Unicode MS"/>
                <a:cs typeface="Arial Unicode MS"/>
              </a:rPr>
              <a:t>i</a:t>
            </a:r>
            <a:r>
              <a:rPr dirty="0" sz="2200" spc="409">
                <a:latin typeface="Arial Unicode MS"/>
                <a:cs typeface="Arial Unicode MS"/>
              </a:rPr>
              <a:t>n</a:t>
            </a:r>
            <a:r>
              <a:rPr dirty="0" sz="2200" spc="390">
                <a:latin typeface="Arial Unicode MS"/>
                <a:cs typeface="Arial Unicode MS"/>
              </a:rPr>
              <a:t>t</a:t>
            </a:r>
            <a:r>
              <a:rPr dirty="0" sz="2200" spc="370">
                <a:latin typeface="Arial Unicode MS"/>
                <a:cs typeface="Arial Unicode MS"/>
              </a:rPr>
              <a:t>o</a:t>
            </a:r>
            <a:r>
              <a:rPr dirty="0" sz="2200" spc="409">
                <a:latin typeface="Arial Unicode MS"/>
                <a:cs typeface="Arial Unicode MS"/>
              </a:rPr>
              <a:t>n</a:t>
            </a:r>
            <a:r>
              <a:rPr dirty="0" sz="2200" spc="330">
                <a:latin typeface="Arial Unicode MS"/>
                <a:cs typeface="Arial Unicode MS"/>
              </a:rPr>
              <a:t>)</a:t>
            </a:r>
            <a:r>
              <a:rPr dirty="0" sz="2200" spc="375">
                <a:latin typeface="Arial Unicode MS"/>
                <a:cs typeface="Arial Unicode MS"/>
              </a:rPr>
              <a:t>,  </a:t>
            </a:r>
            <a:r>
              <a:rPr dirty="0" sz="2200" spc="-229">
                <a:latin typeface="Arial Unicode MS"/>
                <a:cs typeface="Arial Unicode MS"/>
              </a:rPr>
              <a:t>급진적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종교개혁</a:t>
            </a:r>
            <a:r>
              <a:rPr dirty="0" sz="2200" spc="320">
                <a:latin typeface="Arial Unicode MS"/>
                <a:cs typeface="Arial Unicode MS"/>
              </a:rPr>
              <a:t>(</a:t>
            </a:r>
            <a:r>
              <a:rPr dirty="0" sz="2200" spc="250">
                <a:latin typeface="Arial Unicode MS"/>
                <a:cs typeface="Arial Unicode MS"/>
              </a:rPr>
              <a:t>G</a:t>
            </a:r>
            <a:r>
              <a:rPr dirty="0" sz="2200" spc="380">
                <a:latin typeface="Arial Unicode MS"/>
                <a:cs typeface="Arial Unicode MS"/>
              </a:rPr>
              <a:t>.</a:t>
            </a:r>
            <a:r>
              <a:rPr dirty="0" sz="2200" spc="254">
                <a:latin typeface="Arial Unicode MS"/>
                <a:cs typeface="Arial Unicode MS"/>
              </a:rPr>
              <a:t>H</a:t>
            </a:r>
            <a:r>
              <a:rPr dirty="0" sz="2200" spc="380">
                <a:latin typeface="Arial Unicode MS"/>
                <a:cs typeface="Arial Unicode MS"/>
              </a:rPr>
              <a:t>.</a:t>
            </a:r>
            <a:r>
              <a:rPr dirty="0" sz="2200" spc="140">
                <a:latin typeface="Arial Unicode MS"/>
                <a:cs typeface="Arial Unicode MS"/>
              </a:rPr>
              <a:t>W</a:t>
            </a:r>
            <a:r>
              <a:rPr dirty="0" sz="2200" spc="405">
                <a:latin typeface="Arial Unicode MS"/>
                <a:cs typeface="Arial Unicode MS"/>
              </a:rPr>
              <a:t>i</a:t>
            </a:r>
            <a:r>
              <a:rPr dirty="0" sz="2200" spc="395">
                <a:latin typeface="Arial Unicode MS"/>
                <a:cs typeface="Arial Unicode MS"/>
              </a:rPr>
              <a:t>l</a:t>
            </a:r>
            <a:r>
              <a:rPr dirty="0" sz="2200" spc="405">
                <a:latin typeface="Arial Unicode MS"/>
                <a:cs typeface="Arial Unicode MS"/>
              </a:rPr>
              <a:t>li</a:t>
            </a:r>
            <a:r>
              <a:rPr dirty="0" sz="2200" spc="484">
                <a:latin typeface="Arial Unicode MS"/>
                <a:cs typeface="Arial Unicode MS"/>
              </a:rPr>
              <a:t>a</a:t>
            </a:r>
            <a:r>
              <a:rPr dirty="0" sz="2200" spc="320">
                <a:latin typeface="Arial Unicode MS"/>
                <a:cs typeface="Arial Unicode MS"/>
              </a:rPr>
              <a:t>m</a:t>
            </a:r>
            <a:r>
              <a:rPr dirty="0" sz="2200" spc="385">
                <a:latin typeface="Arial Unicode MS"/>
                <a:cs typeface="Arial Unicode MS"/>
              </a:rPr>
              <a:t>s</a:t>
            </a:r>
            <a:r>
              <a:rPr dirty="0" sz="2200" spc="320">
                <a:latin typeface="Arial Unicode MS"/>
                <a:cs typeface="Arial Unicode MS"/>
              </a:rPr>
              <a:t>)</a:t>
            </a:r>
            <a:r>
              <a:rPr dirty="0" sz="2200" spc="-229">
                <a:latin typeface="Arial Unicode MS"/>
                <a:cs typeface="Arial Unicode MS"/>
              </a:rPr>
              <a:t>라고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불린다</a:t>
            </a:r>
            <a:r>
              <a:rPr dirty="0" sz="2200" spc="375">
                <a:latin typeface="Arial Unicode MS"/>
                <a:cs typeface="Arial Unicode MS"/>
              </a:rPr>
              <a:t>.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급진적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종교개혁은</a:t>
            </a:r>
            <a:r>
              <a:rPr dirty="0" sz="2200">
                <a:latin typeface="Arial Unicode MS"/>
                <a:cs typeface="Arial Unicode MS"/>
              </a:rPr>
              <a:t>	</a:t>
            </a:r>
            <a:r>
              <a:rPr dirty="0" sz="2200" spc="-229">
                <a:latin typeface="Arial Unicode MS"/>
                <a:cs typeface="Arial Unicode MS"/>
              </a:rPr>
              <a:t>루</a:t>
            </a:r>
            <a:endParaRPr sz="2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885"/>
              </a:spcBef>
              <a:tabLst>
                <a:tab pos="654685" algn="l"/>
                <a:tab pos="1044575" algn="l"/>
                <a:tab pos="2189480" algn="l"/>
                <a:tab pos="3333750" algn="l"/>
                <a:tab pos="4592955" algn="l"/>
                <a:tab pos="6102985" algn="l"/>
                <a:tab pos="7246620" algn="l"/>
              </a:tabLst>
            </a:pPr>
            <a:r>
              <a:rPr dirty="0" sz="2200" spc="-229">
                <a:latin typeface="Arial Unicode MS"/>
                <a:cs typeface="Arial Unicode MS"/>
              </a:rPr>
              <a:t>터파	및	개혁파와	동일시한	</a:t>
            </a:r>
            <a:r>
              <a:rPr dirty="0" sz="2200" spc="-150">
                <a:latin typeface="Arial Unicode MS"/>
                <a:cs typeface="Arial Unicode MS"/>
              </a:rPr>
              <a:t>“관주도적	</a:t>
            </a:r>
            <a:r>
              <a:rPr dirty="0" sz="2200" spc="-165">
                <a:latin typeface="Arial Unicode MS"/>
                <a:cs typeface="Arial Unicode MS"/>
              </a:rPr>
              <a:t>종교개혁”과	</a:t>
            </a:r>
            <a:r>
              <a:rPr dirty="0" sz="2200" spc="-229">
                <a:latin typeface="Arial Unicode MS"/>
                <a:cs typeface="Arial Unicode MS"/>
              </a:rPr>
              <a:t>대조되는	</a:t>
            </a:r>
            <a:r>
              <a:rPr dirty="0" sz="2200" spc="-110">
                <a:latin typeface="Arial Unicode MS"/>
                <a:cs typeface="Arial Unicode MS"/>
              </a:rPr>
              <a:t>의미이다.</a:t>
            </a:r>
            <a:endParaRPr sz="2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5222875"/>
          </a:xfrm>
          <a:prstGeom prst="rect">
            <a:avLst/>
          </a:prstGeom>
        </p:spPr>
        <p:txBody>
          <a:bodyPr wrap="square" lIns="0" tIns="1733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dirty="0" sz="3200" spc="420" b="1">
                <a:latin typeface="맑은 고딕"/>
                <a:cs typeface="맑은 고딕"/>
              </a:rPr>
              <a:t>4) </a:t>
            </a:r>
            <a:r>
              <a:rPr dirty="0" sz="3200" spc="-325" b="1">
                <a:latin typeface="맑은 고딕"/>
                <a:cs typeface="맑은 고딕"/>
              </a:rPr>
              <a:t>가톨릭</a:t>
            </a:r>
            <a:r>
              <a:rPr dirty="0" sz="3200" spc="-300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개혁</a:t>
            </a:r>
            <a:endParaRPr sz="3200">
              <a:latin typeface="맑은 고딕"/>
              <a:cs typeface="맑은 고딕"/>
            </a:endParaRPr>
          </a:p>
          <a:p>
            <a:pPr algn="just" marL="12700" marR="5080">
              <a:lnSpc>
                <a:spcPts val="5120"/>
              </a:lnSpc>
              <a:spcBef>
                <a:spcPts val="375"/>
              </a:spcBef>
              <a:buFont typeface=""/>
              <a:buChar char="•"/>
              <a:tabLst>
                <a:tab pos="490855" algn="l"/>
              </a:tabLst>
            </a:pPr>
            <a:r>
              <a:rPr dirty="0" sz="3200" spc="254">
                <a:latin typeface="Arial Unicode MS"/>
                <a:cs typeface="Arial Unicode MS"/>
              </a:rPr>
              <a:t>1545년 </a:t>
            </a:r>
            <a:r>
              <a:rPr dirty="0" sz="3200" spc="-325">
                <a:latin typeface="Arial Unicode MS"/>
                <a:cs typeface="Arial Unicode MS"/>
              </a:rPr>
              <a:t>트렌트 공의회 이후로 로마 가톨릭  내부에서 이루어진 개혁을 가리키기 위해 사용된  </a:t>
            </a:r>
            <a:r>
              <a:rPr dirty="0" sz="3200" spc="110">
                <a:latin typeface="Arial Unicode MS"/>
                <a:cs typeface="Arial Unicode MS"/>
              </a:rPr>
              <a:t>다. </a:t>
            </a:r>
            <a:r>
              <a:rPr dirty="0" sz="3200" spc="-325">
                <a:latin typeface="Arial Unicode MS"/>
                <a:cs typeface="Arial Unicode MS"/>
              </a:rPr>
              <a:t>과거에는 반종교개혁이라고</a:t>
            </a:r>
            <a:r>
              <a:rPr dirty="0" sz="3200" spc="175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불렸다.</a:t>
            </a:r>
            <a:endParaRPr sz="3200">
              <a:latin typeface="Arial Unicode MS"/>
              <a:cs typeface="Arial Unicode MS"/>
            </a:endParaRPr>
          </a:p>
          <a:p>
            <a:pPr algn="just" marL="12700">
              <a:lnSpc>
                <a:spcPct val="100000"/>
              </a:lnSpc>
              <a:spcBef>
                <a:spcPts val="890"/>
              </a:spcBef>
            </a:pPr>
            <a:r>
              <a:rPr dirty="0" sz="3200" spc="-325">
                <a:latin typeface="Arial Unicode MS"/>
                <a:cs typeface="Arial Unicode MS"/>
              </a:rPr>
              <a:t>오늘날 가톨릭 개혁운동은 </a:t>
            </a:r>
            <a:r>
              <a:rPr dirty="0" sz="3200" spc="-320">
                <a:latin typeface="Arial Unicode MS"/>
                <a:cs typeface="Arial Unicode MS"/>
              </a:rPr>
              <a:t>두 </a:t>
            </a:r>
            <a:r>
              <a:rPr dirty="0" sz="3200" spc="-325">
                <a:latin typeface="Arial Unicode MS"/>
                <a:cs typeface="Arial Unicode MS"/>
              </a:rPr>
              <a:t>가지 의미를</a:t>
            </a:r>
            <a:r>
              <a:rPr dirty="0" sz="3200" spc="155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갖고</a:t>
            </a:r>
            <a:endParaRPr sz="3200">
              <a:latin typeface="Arial Unicode MS"/>
              <a:cs typeface="Arial Unicode MS"/>
            </a:endParaRPr>
          </a:p>
          <a:p>
            <a:pPr algn="just" marL="12700">
              <a:lnSpc>
                <a:spcPct val="100000"/>
              </a:lnSpc>
              <a:spcBef>
                <a:spcPts val="1280"/>
              </a:spcBef>
            </a:pPr>
            <a:r>
              <a:rPr dirty="0" sz="3200" spc="-325">
                <a:latin typeface="Arial Unicode MS"/>
                <a:cs typeface="Arial Unicode MS"/>
              </a:rPr>
              <a:t>있다고</a:t>
            </a:r>
            <a:r>
              <a:rPr dirty="0" sz="3200" spc="130">
                <a:latin typeface="Arial Unicode MS"/>
                <a:cs typeface="Arial Unicode MS"/>
              </a:rPr>
              <a:t> </a:t>
            </a:r>
            <a:r>
              <a:rPr dirty="0" sz="3200" spc="-35">
                <a:latin typeface="Arial Unicode MS"/>
                <a:cs typeface="Arial Unicode MS"/>
              </a:rPr>
              <a:t>본다.</a:t>
            </a:r>
            <a:endParaRPr sz="3200">
              <a:latin typeface="Arial Unicode MS"/>
              <a:cs typeface="Arial Unicode MS"/>
            </a:endParaRPr>
          </a:p>
          <a:p>
            <a:pPr algn="just" marL="419100" indent="-406400">
              <a:lnSpc>
                <a:spcPct val="100000"/>
              </a:lnSpc>
              <a:spcBef>
                <a:spcPts val="1280"/>
              </a:spcBef>
              <a:buChar char="-"/>
              <a:tabLst>
                <a:tab pos="419734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개신교 개혁운동의 반작용 </a:t>
            </a:r>
            <a:r>
              <a:rPr dirty="0" sz="3200" spc="705">
                <a:latin typeface="Arial Unicode MS"/>
                <a:cs typeface="Arial Unicode MS"/>
              </a:rPr>
              <a:t>-&gt;</a:t>
            </a:r>
            <a:r>
              <a:rPr dirty="0" sz="3200" spc="365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반종교개혁</a:t>
            </a:r>
            <a:endParaRPr sz="3200">
              <a:latin typeface="Arial Unicode MS"/>
              <a:cs typeface="Arial Unicode MS"/>
            </a:endParaRPr>
          </a:p>
          <a:p>
            <a:pPr algn="just" marL="419100" indent="-406400">
              <a:lnSpc>
                <a:spcPct val="100000"/>
              </a:lnSpc>
              <a:spcBef>
                <a:spcPts val="1270"/>
              </a:spcBef>
              <a:buChar char="-"/>
              <a:tabLst>
                <a:tab pos="419734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로마 가톨릭 교회의</a:t>
            </a:r>
            <a:r>
              <a:rPr dirty="0" sz="3200" spc="-80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개혁운동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14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45739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90"/>
              </a:spcBef>
              <a:buFont typeface=""/>
              <a:buChar char="•"/>
              <a:tabLst>
                <a:tab pos="478155" algn="l"/>
                <a:tab pos="478790" algn="l"/>
                <a:tab pos="840740" algn="l"/>
                <a:tab pos="975994" algn="l"/>
                <a:tab pos="1184275" algn="l"/>
                <a:tab pos="1351915" algn="l"/>
                <a:tab pos="1852930" algn="l"/>
                <a:tab pos="2041525" algn="l"/>
                <a:tab pos="2239645" algn="l"/>
                <a:tab pos="2305050" algn="l"/>
                <a:tab pos="2945765" algn="l"/>
                <a:tab pos="3055620" algn="l"/>
                <a:tab pos="3326765" algn="l"/>
                <a:tab pos="3957954" algn="l"/>
                <a:tab pos="4139565" algn="l"/>
                <a:tab pos="4274820" algn="l"/>
                <a:tab pos="4364990" algn="l"/>
                <a:tab pos="4394835" algn="l"/>
                <a:tab pos="5328285" algn="l"/>
                <a:tab pos="5413375" algn="l"/>
                <a:tab pos="5514340" algn="l"/>
                <a:tab pos="5698490" algn="l"/>
                <a:tab pos="5734685" algn="l"/>
                <a:tab pos="6098540" algn="l"/>
                <a:tab pos="6304280" algn="l"/>
                <a:tab pos="6707505" algn="l"/>
                <a:tab pos="7022465" algn="l"/>
                <a:tab pos="7072630" algn="l"/>
                <a:tab pos="7438390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가톨</a:t>
            </a:r>
            <a:r>
              <a:rPr dirty="0" sz="3200" spc="-320">
                <a:latin typeface="Arial Unicode MS"/>
                <a:cs typeface="Arial Unicode MS"/>
              </a:rPr>
              <a:t>릭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종교개혁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대표하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트렌</a:t>
            </a:r>
            <a:r>
              <a:rPr dirty="0" sz="3200" spc="-320">
                <a:latin typeface="Arial Unicode MS"/>
                <a:cs typeface="Arial Unicode MS"/>
              </a:rPr>
              <a:t>트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공의회</a:t>
            </a:r>
            <a:r>
              <a:rPr dirty="0" sz="3200" spc="-170">
                <a:latin typeface="Arial Unicode MS"/>
                <a:cs typeface="Arial Unicode MS"/>
              </a:rPr>
              <a:t>는  </a:t>
            </a:r>
            <a:r>
              <a:rPr dirty="0" sz="3200" spc="-325">
                <a:latin typeface="Arial Unicode MS"/>
                <a:cs typeface="Arial Unicode MS"/>
              </a:rPr>
              <a:t>혼란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야기하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가톨</a:t>
            </a:r>
            <a:r>
              <a:rPr dirty="0" sz="3200" spc="-320">
                <a:latin typeface="Arial Unicode MS"/>
                <a:cs typeface="Arial Unicode MS"/>
              </a:rPr>
              <a:t>릭</a:t>
            </a:r>
            <a:r>
              <a:rPr dirty="0" sz="3200">
                <a:latin typeface="Arial Unicode MS"/>
                <a:cs typeface="Arial Unicode MS"/>
              </a:rPr>
              <a:t>			</a:t>
            </a:r>
            <a:r>
              <a:rPr dirty="0" sz="3200" spc="-325">
                <a:latin typeface="Arial Unicode MS"/>
                <a:cs typeface="Arial Unicode MS"/>
              </a:rPr>
              <a:t>가르침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명확</a:t>
            </a:r>
            <a:r>
              <a:rPr dirty="0" sz="3200" spc="-320">
                <a:latin typeface="Arial Unicode MS"/>
                <a:cs typeface="Arial Unicode MS"/>
              </a:rPr>
              <a:t>히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규정</a:t>
            </a:r>
            <a:r>
              <a:rPr dirty="0" sz="3200" spc="-170">
                <a:latin typeface="Arial Unicode MS"/>
                <a:cs typeface="Arial Unicode MS"/>
              </a:rPr>
              <a:t>하  </a:t>
            </a:r>
            <a:r>
              <a:rPr dirty="0" sz="3200" spc="-325">
                <a:latin typeface="Arial Unicode MS"/>
                <a:cs typeface="Arial Unicode MS"/>
              </a:rPr>
              <a:t>고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성직자들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행위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		</a:t>
            </a:r>
            <a:r>
              <a:rPr dirty="0" sz="3200" spc="-325">
                <a:latin typeface="Arial Unicode MS"/>
                <a:cs typeface="Arial Unicode MS"/>
              </a:rPr>
              <a:t>규율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종교교육</a:t>
            </a:r>
            <a:r>
              <a:rPr dirty="0" sz="3200" spc="-170">
                <a:latin typeface="Arial Unicode MS"/>
                <a:cs typeface="Arial Unicode MS"/>
              </a:rPr>
              <a:t>과  </a:t>
            </a:r>
            <a:r>
              <a:rPr dirty="0" sz="3200" spc="-325">
                <a:latin typeface="Arial Unicode MS"/>
                <a:cs typeface="Arial Unicode MS"/>
              </a:rPr>
              <a:t>선교활동과		관련해	많은		개혁조치를	</a:t>
            </a:r>
            <a:r>
              <a:rPr dirty="0" sz="3200" spc="-150">
                <a:latin typeface="Arial Unicode MS"/>
                <a:cs typeface="Arial Unicode MS"/>
              </a:rPr>
              <a:t>도입했다.  </a:t>
            </a:r>
            <a:r>
              <a:rPr dirty="0" sz="3200" spc="-325">
                <a:latin typeface="Arial Unicode MS"/>
                <a:cs typeface="Arial Unicode MS"/>
              </a:rPr>
              <a:t>또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가톨</a:t>
            </a:r>
            <a:r>
              <a:rPr dirty="0" sz="3200" spc="-320">
                <a:latin typeface="Arial Unicode MS"/>
                <a:cs typeface="Arial Unicode MS"/>
              </a:rPr>
              <a:t>릭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개혁운동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		</a:t>
            </a:r>
            <a:r>
              <a:rPr dirty="0" sz="3200" spc="-325">
                <a:latin typeface="Arial Unicode MS"/>
                <a:cs typeface="Arial Unicode MS"/>
              </a:rPr>
              <a:t>많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수도회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개혁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204">
                <a:latin typeface="Arial Unicode MS"/>
                <a:cs typeface="Arial Unicode MS"/>
              </a:rPr>
              <a:t>특  히</a:t>
            </a:r>
            <a:r>
              <a:rPr dirty="0" sz="3200">
                <a:latin typeface="Arial Unicode MS"/>
                <a:cs typeface="Arial Unicode MS"/>
              </a:rPr>
              <a:t>				</a:t>
            </a:r>
            <a:r>
              <a:rPr dirty="0" sz="3200" spc="-325">
                <a:latin typeface="Arial Unicode MS"/>
                <a:cs typeface="Arial Unicode MS"/>
              </a:rPr>
              <a:t>예수회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295">
                <a:latin typeface="Arial Unicode MS"/>
                <a:cs typeface="Arial Unicode MS"/>
              </a:rPr>
              <a:t>S</a:t>
            </a:r>
            <a:r>
              <a:rPr dirty="0" sz="3200" spc="550">
                <a:latin typeface="Arial Unicode MS"/>
                <a:cs typeface="Arial Unicode MS"/>
              </a:rPr>
              <a:t>o</a:t>
            </a:r>
            <a:r>
              <a:rPr dirty="0" sz="3200" spc="685">
                <a:latin typeface="Arial Unicode MS"/>
                <a:cs typeface="Arial Unicode MS"/>
              </a:rPr>
              <a:t>c</a:t>
            </a:r>
            <a:r>
              <a:rPr dirty="0" sz="3200" spc="575">
                <a:latin typeface="Arial Unicode MS"/>
                <a:cs typeface="Arial Unicode MS"/>
              </a:rPr>
              <a:t>i</a:t>
            </a:r>
            <a:r>
              <a:rPr dirty="0" sz="3200" spc="550">
                <a:latin typeface="Arial Unicode MS"/>
                <a:cs typeface="Arial Unicode MS"/>
              </a:rPr>
              <a:t>e</a:t>
            </a:r>
            <a:r>
              <a:rPr dirty="0" sz="3200" spc="545">
                <a:latin typeface="Arial Unicode MS"/>
                <a:cs typeface="Arial Unicode MS"/>
              </a:rPr>
              <a:t>t</a:t>
            </a:r>
            <a:r>
              <a:rPr dirty="0" sz="3200" spc="710">
                <a:latin typeface="Arial Unicode MS"/>
                <a:cs typeface="Arial Unicode MS"/>
              </a:rPr>
              <a:t>a</a:t>
            </a:r>
            <a:r>
              <a:rPr dirty="0" sz="3200" spc="560">
                <a:latin typeface="Arial Unicode MS"/>
                <a:cs typeface="Arial Unicode MS"/>
              </a:rPr>
              <a:t>s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400">
                <a:latin typeface="Arial Unicode MS"/>
                <a:cs typeface="Arial Unicode MS"/>
              </a:rPr>
              <a:t>I</a:t>
            </a:r>
            <a:r>
              <a:rPr dirty="0" sz="3200" spc="550">
                <a:latin typeface="Arial Unicode MS"/>
                <a:cs typeface="Arial Unicode MS"/>
              </a:rPr>
              <a:t>e</a:t>
            </a:r>
            <a:r>
              <a:rPr dirty="0" sz="3200" spc="555">
                <a:latin typeface="Arial Unicode MS"/>
                <a:cs typeface="Arial Unicode MS"/>
              </a:rPr>
              <a:t>s</a:t>
            </a:r>
            <a:r>
              <a:rPr dirty="0" sz="3200" spc="575">
                <a:latin typeface="Arial Unicode MS"/>
                <a:cs typeface="Arial Unicode MS"/>
              </a:rPr>
              <a:t>u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			</a:t>
            </a:r>
            <a:r>
              <a:rPr dirty="0" sz="3200" spc="-325">
                <a:latin typeface="Arial Unicode MS"/>
                <a:cs typeface="Arial Unicode MS"/>
              </a:rPr>
              <a:t>설립</a:t>
            </a:r>
            <a:r>
              <a:rPr dirty="0" sz="3200" spc="-170">
                <a:latin typeface="Arial Unicode MS"/>
                <a:cs typeface="Arial Unicode MS"/>
              </a:rPr>
              <a:t>자  </a:t>
            </a:r>
            <a:r>
              <a:rPr dirty="0" sz="3200" spc="590">
                <a:latin typeface="Arial Unicode MS"/>
                <a:cs typeface="Arial Unicode MS"/>
              </a:rPr>
              <a:t>Ignatius		</a:t>
            </a:r>
            <a:r>
              <a:rPr dirty="0" sz="3200" spc="595">
                <a:latin typeface="Arial Unicode MS"/>
                <a:cs typeface="Arial Unicode MS"/>
              </a:rPr>
              <a:t>von	</a:t>
            </a:r>
            <a:r>
              <a:rPr dirty="0" sz="3200" spc="455">
                <a:latin typeface="Arial Unicode MS"/>
                <a:cs typeface="Arial Unicode MS"/>
              </a:rPr>
              <a:t>Loyola)를		</a:t>
            </a:r>
            <a:r>
              <a:rPr dirty="0" sz="3200" spc="-150">
                <a:latin typeface="Arial Unicode MS"/>
                <a:cs typeface="Arial Unicode MS"/>
              </a:rPr>
              <a:t>설립했다.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14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86038"/>
            <a:ext cx="501967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580390" indent="-567690">
              <a:lnSpc>
                <a:spcPct val="100000"/>
              </a:lnSpc>
              <a:spcBef>
                <a:spcPts val="100"/>
              </a:spcBef>
              <a:buChar char="○"/>
              <a:tabLst>
                <a:tab pos="581025" algn="l"/>
              </a:tabLst>
            </a:pPr>
            <a:r>
              <a:rPr dirty="0" sz="3200" spc="-325" b="1">
                <a:latin typeface="맑은 고딕"/>
                <a:cs typeface="맑은 고딕"/>
              </a:rPr>
              <a:t>종교개혁 이전의</a:t>
            </a:r>
            <a:r>
              <a:rPr dirty="0" sz="3200" spc="385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개혁자들</a:t>
            </a:r>
            <a:endParaRPr sz="3200">
              <a:latin typeface="맑은 고딕"/>
              <a:cs typeface="맑은 고딕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322908" y="2153780"/>
            <a:ext cx="5519991" cy="413086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14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25191"/>
            <a:ext cx="8548370" cy="327342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33200"/>
              </a:lnSpc>
              <a:spcBef>
                <a:spcPts val="90"/>
              </a:spcBef>
              <a:tabLst>
                <a:tab pos="580390" algn="l"/>
                <a:tab pos="945515" algn="l"/>
                <a:tab pos="1199515" algn="l"/>
                <a:tab pos="1424940" algn="l"/>
                <a:tab pos="1737360" algn="l"/>
                <a:tab pos="2571115" algn="l"/>
                <a:tab pos="2611120" algn="l"/>
                <a:tab pos="2731135" algn="l"/>
                <a:tab pos="2976245" algn="l"/>
                <a:tab pos="3201670" algn="l"/>
                <a:tab pos="4090670" algn="l"/>
                <a:tab pos="4469765" algn="l"/>
                <a:tab pos="4614545" algn="l"/>
                <a:tab pos="4672330" algn="l"/>
                <a:tab pos="5450205" algn="l"/>
                <a:tab pos="5660390" algn="l"/>
                <a:tab pos="6042025" algn="l"/>
                <a:tab pos="6443980" algn="l"/>
                <a:tab pos="7438390" algn="l"/>
                <a:tab pos="816927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루터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종교개</a:t>
            </a:r>
            <a:r>
              <a:rPr dirty="0" sz="3200" spc="-320">
                <a:latin typeface="Arial Unicode MS"/>
                <a:cs typeface="Arial Unicode MS"/>
              </a:rPr>
              <a:t>혁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이전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이</a:t>
            </a:r>
            <a:r>
              <a:rPr dirty="0" sz="3200" spc="-320">
                <a:latin typeface="Arial Unicode MS"/>
                <a:cs typeface="Arial Unicode MS"/>
              </a:rPr>
              <a:t>미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종교개</a:t>
            </a:r>
            <a:r>
              <a:rPr dirty="0" sz="3200" spc="-320">
                <a:latin typeface="Arial Unicode MS"/>
                <a:cs typeface="Arial Unicode MS"/>
              </a:rPr>
              <a:t>혁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시도</a:t>
            </a:r>
            <a:r>
              <a:rPr dirty="0" sz="3200" spc="-170">
                <a:latin typeface="Arial Unicode MS"/>
                <a:cs typeface="Arial Unicode MS"/>
              </a:rPr>
              <a:t>를  </a:t>
            </a:r>
            <a:r>
              <a:rPr dirty="0" sz="3200" spc="-320">
                <a:latin typeface="Arial Unicode MS"/>
                <a:cs typeface="Arial Unicode MS"/>
              </a:rPr>
              <a:t>한	</a:t>
            </a:r>
            <a:r>
              <a:rPr dirty="0" sz="3200" spc="-325">
                <a:latin typeface="Arial Unicode MS"/>
                <a:cs typeface="Arial Unicode MS"/>
              </a:rPr>
              <a:t>개혁자들이		</a:t>
            </a:r>
            <a:r>
              <a:rPr dirty="0" sz="3200" spc="-170">
                <a:latin typeface="Arial Unicode MS"/>
                <a:cs typeface="Arial Unicode MS"/>
              </a:rPr>
              <a:t>있다(사전	</a:t>
            </a:r>
            <a:r>
              <a:rPr dirty="0" sz="3200" spc="-120">
                <a:latin typeface="Arial Unicode MS"/>
                <a:cs typeface="Arial Unicode MS"/>
              </a:rPr>
              <a:t>종교개혁자들).  </a:t>
            </a:r>
            <a:r>
              <a:rPr dirty="0" sz="3200" spc="-325">
                <a:latin typeface="Arial Unicode MS"/>
                <a:cs typeface="Arial Unicode MS"/>
              </a:rPr>
              <a:t>보름스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</a:t>
            </a:r>
            <a:r>
              <a:rPr dirty="0" sz="3200" spc="-320">
                <a:latin typeface="Arial Unicode MS"/>
                <a:cs typeface="Arial Unicode MS"/>
              </a:rPr>
              <a:t>면</a:t>
            </a:r>
            <a:r>
              <a:rPr dirty="0" sz="3200">
                <a:latin typeface="Arial Unicode MS"/>
                <a:cs typeface="Arial Unicode MS"/>
              </a:rPr>
              <a:t>			</a:t>
            </a:r>
            <a:r>
              <a:rPr dirty="0" sz="3200" spc="-325">
                <a:latin typeface="Arial Unicode MS"/>
                <a:cs typeface="Arial Unicode MS"/>
              </a:rPr>
              <a:t>유명</a:t>
            </a:r>
            <a:r>
              <a:rPr dirty="0" sz="3200" spc="-320">
                <a:latin typeface="Arial Unicode MS"/>
                <a:cs typeface="Arial Unicode MS"/>
              </a:rPr>
              <a:t>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루터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기</a:t>
            </a:r>
            <a:r>
              <a:rPr dirty="0" sz="3200" spc="-320">
                <a:latin typeface="Arial Unicode MS"/>
                <a:cs typeface="Arial Unicode MS"/>
              </a:rPr>
              <a:t>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조형물</a:t>
            </a:r>
            <a:r>
              <a:rPr dirty="0" sz="3200" spc="-320">
                <a:latin typeface="Arial Unicode MS"/>
                <a:cs typeface="Arial Unicode MS"/>
              </a:rPr>
              <a:t>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있  </a:t>
            </a:r>
            <a:r>
              <a:rPr dirty="0" sz="3200" spc="-325">
                <a:latin typeface="Arial Unicode MS"/>
                <a:cs typeface="Arial Unicode MS"/>
              </a:rPr>
              <a:t>는데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여기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루터이전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		</a:t>
            </a:r>
            <a:r>
              <a:rPr dirty="0" sz="3200" spc="-325">
                <a:latin typeface="Arial Unicode MS"/>
                <a:cs typeface="Arial Unicode MS"/>
              </a:rPr>
              <a:t>있었</a:t>
            </a:r>
            <a:r>
              <a:rPr dirty="0" sz="3200" spc="-320">
                <a:latin typeface="Arial Unicode MS"/>
                <a:cs typeface="Arial Unicode MS"/>
              </a:rPr>
              <a:t>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파문당한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네  </a:t>
            </a:r>
            <a:r>
              <a:rPr dirty="0" sz="3200" spc="-325">
                <a:latin typeface="Arial Unicode MS"/>
                <a:cs typeface="Arial Unicode MS"/>
              </a:rPr>
              <a:t>명의	개혁자들이	</a:t>
            </a:r>
            <a:r>
              <a:rPr dirty="0" sz="3200" spc="-35">
                <a:latin typeface="Arial Unicode MS"/>
                <a:cs typeface="Arial Unicode MS"/>
              </a:rPr>
              <a:t>있다.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14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55949" y="1353991"/>
            <a:ext cx="5569231" cy="386698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14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86038"/>
            <a:ext cx="5868670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300" b="1">
                <a:latin typeface="맑은 고딕"/>
                <a:cs typeface="맑은 고딕"/>
              </a:rPr>
              <a:t>1. </a:t>
            </a:r>
            <a:r>
              <a:rPr dirty="0" sz="3200" spc="254" b="1">
                <a:latin typeface="맑은 고딕"/>
                <a:cs typeface="맑은 고딕"/>
              </a:rPr>
              <a:t>발도(Waldo, </a:t>
            </a:r>
            <a:r>
              <a:rPr dirty="0" sz="3200" spc="-20" b="1">
                <a:latin typeface="맑은 고딕"/>
                <a:cs typeface="맑은 고딕"/>
              </a:rPr>
              <a:t>왈도,</a:t>
            </a:r>
            <a:r>
              <a:rPr dirty="0" sz="3200" spc="810" b="1">
                <a:latin typeface="맑은 고딕"/>
                <a:cs typeface="맑은 고딕"/>
              </a:rPr>
              <a:t> </a:t>
            </a:r>
            <a:r>
              <a:rPr dirty="0" sz="3200" spc="-150" b="1">
                <a:latin typeface="맑은 고딕"/>
                <a:cs typeface="맑은 고딕"/>
              </a:rPr>
              <a:t>발데스)</a:t>
            </a:r>
            <a:endParaRPr sz="3200">
              <a:latin typeface="맑은 고딕"/>
              <a:cs typeface="맑은 고딕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14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1708486"/>
            <a:ext cx="8547100" cy="44126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4965" marR="5080" indent="-342265">
              <a:lnSpc>
                <a:spcPct val="133300"/>
              </a:lnSpc>
              <a:spcBef>
                <a:spcPts val="100"/>
              </a:spcBef>
              <a:buChar char="-"/>
              <a:tabLst>
                <a:tab pos="355600" algn="l"/>
                <a:tab pos="1450975" algn="l"/>
                <a:tab pos="2559050" algn="l"/>
                <a:tab pos="2856230" algn="l"/>
                <a:tab pos="3507740" algn="l"/>
                <a:tab pos="3644900" algn="l"/>
                <a:tab pos="4609465" algn="l"/>
                <a:tab pos="5358765" algn="l"/>
                <a:tab pos="5711825" algn="l"/>
                <a:tab pos="7123430" algn="l"/>
                <a:tab pos="7552690" algn="l"/>
                <a:tab pos="7916545" algn="l"/>
              </a:tabLst>
            </a:pPr>
            <a:r>
              <a:rPr dirty="0" sz="2700" spc="-270">
                <a:latin typeface="Arial Unicode MS"/>
                <a:cs typeface="Arial Unicode MS"/>
              </a:rPr>
              <a:t>리</a:t>
            </a:r>
            <a:r>
              <a:rPr dirty="0" sz="2700" spc="-285">
                <a:latin typeface="Arial Unicode MS"/>
                <a:cs typeface="Arial Unicode MS"/>
              </a:rPr>
              <a:t>옹</a:t>
            </a:r>
            <a:r>
              <a:rPr dirty="0" sz="2700" spc="-275">
                <a:latin typeface="Arial Unicode MS"/>
                <a:cs typeface="Arial Unicode MS"/>
              </a:rPr>
              <a:t>의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710">
                <a:latin typeface="Arial Unicode MS"/>
                <a:cs typeface="Arial Unicode MS"/>
              </a:rPr>
              <a:t> </a:t>
            </a:r>
            <a:r>
              <a:rPr dirty="0" sz="2700" spc="-270">
                <a:latin typeface="Arial Unicode MS"/>
                <a:cs typeface="Arial Unicode MS"/>
              </a:rPr>
              <a:t>부</a:t>
            </a:r>
            <a:r>
              <a:rPr dirty="0" sz="2700" spc="-285">
                <a:latin typeface="Arial Unicode MS"/>
                <a:cs typeface="Arial Unicode MS"/>
              </a:rPr>
              <a:t>유</a:t>
            </a:r>
            <a:r>
              <a:rPr dirty="0" sz="2700" spc="-275">
                <a:latin typeface="Arial Unicode MS"/>
                <a:cs typeface="Arial Unicode MS"/>
              </a:rPr>
              <a:t>한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상인</a:t>
            </a:r>
            <a:r>
              <a:rPr dirty="0" sz="2700" spc="459">
                <a:latin typeface="Arial Unicode MS"/>
                <a:cs typeface="Arial Unicode MS"/>
              </a:rPr>
              <a:t>,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자</a:t>
            </a:r>
            <a:r>
              <a:rPr dirty="0" sz="2700" spc="-285">
                <a:latin typeface="Arial Unicode MS"/>
                <a:cs typeface="Arial Unicode MS"/>
              </a:rPr>
              <a:t>신</a:t>
            </a:r>
            <a:r>
              <a:rPr dirty="0" sz="2700" spc="-275">
                <a:latin typeface="Arial Unicode MS"/>
                <a:cs typeface="Arial Unicode MS"/>
              </a:rPr>
              <a:t>의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재</a:t>
            </a:r>
            <a:r>
              <a:rPr dirty="0" sz="2700" spc="-285">
                <a:latin typeface="Arial Unicode MS"/>
                <a:cs typeface="Arial Unicode MS"/>
              </a:rPr>
              <a:t>물</a:t>
            </a:r>
            <a:r>
              <a:rPr dirty="0" sz="2700" spc="-275">
                <a:latin typeface="Arial Unicode MS"/>
                <a:cs typeface="Arial Unicode MS"/>
              </a:rPr>
              <a:t>을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내</a:t>
            </a:r>
            <a:r>
              <a:rPr dirty="0" sz="2700" spc="-285">
                <a:latin typeface="Arial Unicode MS"/>
                <a:cs typeface="Arial Unicode MS"/>
              </a:rPr>
              <a:t>어</a:t>
            </a:r>
            <a:r>
              <a:rPr dirty="0" sz="2700" spc="-270">
                <a:latin typeface="Arial Unicode MS"/>
                <a:cs typeface="Arial Unicode MS"/>
              </a:rPr>
              <a:t>놓</a:t>
            </a:r>
            <a:r>
              <a:rPr dirty="0" sz="2700" spc="-275">
                <a:latin typeface="Arial Unicode MS"/>
                <a:cs typeface="Arial Unicode MS"/>
              </a:rPr>
              <a:t>고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예</a:t>
            </a:r>
            <a:r>
              <a:rPr dirty="0" sz="2700" spc="-275">
                <a:latin typeface="Arial Unicode MS"/>
                <a:cs typeface="Arial Unicode MS"/>
              </a:rPr>
              <a:t>수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그</a:t>
            </a:r>
            <a:r>
              <a:rPr dirty="0" sz="2700" spc="-145">
                <a:latin typeface="Arial Unicode MS"/>
                <a:cs typeface="Arial Unicode MS"/>
              </a:rPr>
              <a:t>리  </a:t>
            </a:r>
            <a:r>
              <a:rPr dirty="0" sz="2700" spc="-275">
                <a:latin typeface="Arial Unicode MS"/>
                <a:cs typeface="Arial Unicode MS"/>
              </a:rPr>
              <a:t>스도와	사도들의	삶을		뒤따르고자	</a:t>
            </a:r>
            <a:r>
              <a:rPr dirty="0" sz="2700" spc="-150">
                <a:latin typeface="Arial Unicode MS"/>
                <a:cs typeface="Arial Unicode MS"/>
              </a:rPr>
              <a:t>함[청빈이상을	</a:t>
            </a:r>
            <a:r>
              <a:rPr dirty="0" sz="2700" spc="125">
                <a:latin typeface="Arial Unicode MS"/>
                <a:cs typeface="Arial Unicode MS"/>
              </a:rPr>
              <a:t>쫓음].</a:t>
            </a:r>
            <a:endParaRPr sz="2700">
              <a:latin typeface="Arial Unicode MS"/>
              <a:cs typeface="Arial Unicode MS"/>
            </a:endParaRPr>
          </a:p>
          <a:p>
            <a:pPr marL="354965" marR="5080" indent="-342265">
              <a:lnSpc>
                <a:spcPts val="4320"/>
              </a:lnSpc>
              <a:spcBef>
                <a:spcPts val="320"/>
              </a:spcBef>
              <a:buChar char="-"/>
              <a:tabLst>
                <a:tab pos="355600" algn="l"/>
                <a:tab pos="1511935" algn="l"/>
                <a:tab pos="2670175" algn="l"/>
                <a:tab pos="3827145" algn="l"/>
                <a:tab pos="5293360" algn="l"/>
                <a:tab pos="6450330" algn="l"/>
                <a:tab pos="7916545" algn="l"/>
              </a:tabLst>
            </a:pPr>
            <a:r>
              <a:rPr dirty="0" sz="2700" spc="-270">
                <a:latin typeface="Arial Unicode MS"/>
                <a:cs typeface="Arial Unicode MS"/>
              </a:rPr>
              <a:t>교</a:t>
            </a:r>
            <a:r>
              <a:rPr dirty="0" sz="2700" spc="-285">
                <a:latin typeface="Arial Unicode MS"/>
                <a:cs typeface="Arial Unicode MS"/>
              </a:rPr>
              <a:t>회</a:t>
            </a:r>
            <a:r>
              <a:rPr dirty="0" sz="2700" spc="-275">
                <a:latin typeface="Arial Unicode MS"/>
                <a:cs typeface="Arial Unicode MS"/>
              </a:rPr>
              <a:t>의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권위</a:t>
            </a:r>
            <a:r>
              <a:rPr dirty="0" sz="2700" spc="-275">
                <a:latin typeface="Arial Unicode MS"/>
                <a:cs typeface="Arial Unicode MS"/>
              </a:rPr>
              <a:t>와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85">
                <a:latin typeface="Arial Unicode MS"/>
                <a:cs typeface="Arial Unicode MS"/>
              </a:rPr>
              <a:t>질</a:t>
            </a:r>
            <a:r>
              <a:rPr dirty="0" sz="2700" spc="-270">
                <a:latin typeface="Arial Unicode MS"/>
                <a:cs typeface="Arial Unicode MS"/>
              </a:rPr>
              <a:t>서</a:t>
            </a:r>
            <a:r>
              <a:rPr dirty="0" sz="2700" spc="-275">
                <a:latin typeface="Arial Unicode MS"/>
                <a:cs typeface="Arial Unicode MS"/>
              </a:rPr>
              <a:t>를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무</a:t>
            </a:r>
            <a:r>
              <a:rPr dirty="0" sz="2700" spc="-285">
                <a:latin typeface="Arial Unicode MS"/>
                <a:cs typeface="Arial Unicode MS"/>
              </a:rPr>
              <a:t>시</a:t>
            </a:r>
            <a:r>
              <a:rPr dirty="0" sz="2700" spc="-270">
                <a:latin typeface="Arial Unicode MS"/>
                <a:cs typeface="Arial Unicode MS"/>
              </a:rPr>
              <a:t>하</a:t>
            </a:r>
            <a:r>
              <a:rPr dirty="0" sz="2700" spc="-275">
                <a:latin typeface="Arial Unicode MS"/>
                <a:cs typeface="Arial Unicode MS"/>
              </a:rPr>
              <a:t>고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교</a:t>
            </a:r>
            <a:r>
              <a:rPr dirty="0" sz="2700" spc="-285">
                <a:latin typeface="Arial Unicode MS"/>
                <a:cs typeface="Arial Unicode MS"/>
              </a:rPr>
              <a:t>황</a:t>
            </a:r>
            <a:r>
              <a:rPr dirty="0" sz="2700" spc="-275">
                <a:latin typeface="Arial Unicode MS"/>
                <a:cs typeface="Arial Unicode MS"/>
              </a:rPr>
              <a:t>의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허락</a:t>
            </a:r>
            <a:r>
              <a:rPr dirty="0" sz="2700" spc="-285">
                <a:latin typeface="Arial Unicode MS"/>
                <a:cs typeface="Arial Unicode MS"/>
              </a:rPr>
              <a:t>없</a:t>
            </a:r>
            <a:r>
              <a:rPr dirty="0" sz="2700" spc="-275">
                <a:latin typeface="Arial Unicode MS"/>
                <a:cs typeface="Arial Unicode MS"/>
              </a:rPr>
              <a:t>이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설</a:t>
            </a:r>
            <a:r>
              <a:rPr dirty="0" sz="2700" spc="-145">
                <a:latin typeface="Arial Unicode MS"/>
                <a:cs typeface="Arial Unicode MS"/>
              </a:rPr>
              <a:t>교  </a:t>
            </a:r>
            <a:r>
              <a:rPr dirty="0" sz="2700" spc="95">
                <a:latin typeface="Arial Unicode MS"/>
                <a:cs typeface="Arial Unicode MS"/>
              </a:rPr>
              <a:t>함.</a:t>
            </a:r>
            <a:endParaRPr sz="2700">
              <a:latin typeface="Arial Unicode MS"/>
              <a:cs typeface="Arial Unicode MS"/>
            </a:endParaRPr>
          </a:p>
          <a:p>
            <a:pPr marL="354965" indent="-342265">
              <a:lnSpc>
                <a:spcPct val="100000"/>
              </a:lnSpc>
              <a:spcBef>
                <a:spcPts val="750"/>
              </a:spcBef>
              <a:buChar char="-"/>
              <a:tabLst>
                <a:tab pos="355600" algn="l"/>
                <a:tab pos="1143635" algn="l"/>
                <a:tab pos="2548255" algn="l"/>
                <a:tab pos="3953510" algn="l"/>
                <a:tab pos="5049520" algn="l"/>
                <a:tab pos="6454775" algn="l"/>
              </a:tabLst>
            </a:pPr>
            <a:r>
              <a:rPr dirty="0" sz="2700" spc="-275">
                <a:latin typeface="Arial Unicode MS"/>
                <a:cs typeface="Arial Unicode MS"/>
              </a:rPr>
              <a:t>성경	일부분을	자신들의	언어로	번역하여	</a:t>
            </a:r>
            <a:r>
              <a:rPr dirty="0" sz="2700" spc="-30">
                <a:latin typeface="Arial Unicode MS"/>
                <a:cs typeface="Arial Unicode MS"/>
              </a:rPr>
              <a:t>사용.</a:t>
            </a:r>
            <a:endParaRPr sz="2700">
              <a:latin typeface="Arial Unicode MS"/>
              <a:cs typeface="Arial Unicode MS"/>
            </a:endParaRPr>
          </a:p>
          <a:p>
            <a:pPr marL="354965" marR="5080" indent="-342265">
              <a:lnSpc>
                <a:spcPts val="4320"/>
              </a:lnSpc>
              <a:spcBef>
                <a:spcPts val="320"/>
              </a:spcBef>
              <a:buChar char="-"/>
              <a:tabLst>
                <a:tab pos="355600" algn="l"/>
                <a:tab pos="1297305" algn="l"/>
                <a:tab pos="1657985" algn="l"/>
                <a:tab pos="2548255" algn="l"/>
                <a:tab pos="2819400" algn="l"/>
                <a:tab pos="3335654" algn="l"/>
                <a:tab pos="4430395" algn="l"/>
                <a:tab pos="5220335" algn="l"/>
                <a:tab pos="5284470" algn="l"/>
                <a:tab pos="6009005" algn="l"/>
                <a:tab pos="6445885" algn="l"/>
                <a:tab pos="6797675" algn="l"/>
                <a:tab pos="7608570" algn="l"/>
              </a:tabLst>
            </a:pPr>
            <a:r>
              <a:rPr dirty="0" sz="2700" spc="200">
                <a:latin typeface="Arial Unicode MS"/>
                <a:cs typeface="Arial Unicode MS"/>
              </a:rPr>
              <a:t>“</a:t>
            </a:r>
            <a:r>
              <a:rPr dirty="0" sz="2700" spc="-270">
                <a:latin typeface="Arial Unicode MS"/>
                <a:cs typeface="Arial Unicode MS"/>
              </a:rPr>
              <a:t>리옹</a:t>
            </a:r>
            <a:r>
              <a:rPr dirty="0" sz="2700" spc="-275">
                <a:latin typeface="Arial Unicode MS"/>
                <a:cs typeface="Arial Unicode MS"/>
              </a:rPr>
              <a:t>의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85">
                <a:latin typeface="Arial Unicode MS"/>
                <a:cs typeface="Arial Unicode MS"/>
              </a:rPr>
              <a:t>가</a:t>
            </a:r>
            <a:r>
              <a:rPr dirty="0" sz="2700" spc="-270">
                <a:latin typeface="Arial Unicode MS"/>
                <a:cs typeface="Arial Unicode MS"/>
              </a:rPr>
              <a:t>난</a:t>
            </a:r>
            <a:r>
              <a:rPr dirty="0" sz="2700" spc="-275">
                <a:latin typeface="Arial Unicode MS"/>
                <a:cs typeface="Arial Unicode MS"/>
              </a:rPr>
              <a:t>한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이</a:t>
            </a:r>
            <a:r>
              <a:rPr dirty="0" sz="2700" spc="-285">
                <a:latin typeface="Arial Unicode MS"/>
                <a:cs typeface="Arial Unicode MS"/>
              </a:rPr>
              <a:t>들</a:t>
            </a:r>
            <a:r>
              <a:rPr dirty="0" sz="2700" spc="210">
                <a:latin typeface="Arial Unicode MS"/>
                <a:cs typeface="Arial Unicode MS"/>
              </a:rPr>
              <a:t>”</a:t>
            </a:r>
            <a:r>
              <a:rPr dirty="0" sz="2700" spc="-285">
                <a:latin typeface="Arial Unicode MS"/>
                <a:cs typeface="Arial Unicode MS"/>
              </a:rPr>
              <a:t>이</a:t>
            </a:r>
            <a:r>
              <a:rPr dirty="0" sz="2700" spc="-275">
                <a:latin typeface="Arial Unicode MS"/>
                <a:cs typeface="Arial Unicode MS"/>
              </a:rPr>
              <a:t>라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불</a:t>
            </a:r>
            <a:r>
              <a:rPr dirty="0" sz="2700" spc="-275">
                <a:latin typeface="Arial Unicode MS"/>
                <a:cs typeface="Arial Unicode MS"/>
              </a:rPr>
              <a:t>린</a:t>
            </a:r>
            <a:r>
              <a:rPr dirty="0" sz="2700">
                <a:latin typeface="Arial Unicode MS"/>
                <a:cs typeface="Arial Unicode MS"/>
              </a:rPr>
              <a:t>		</a:t>
            </a:r>
            <a:r>
              <a:rPr dirty="0" sz="2700" spc="-270">
                <a:latin typeface="Arial Unicode MS"/>
                <a:cs typeface="Arial Unicode MS"/>
              </a:rPr>
              <a:t>이</a:t>
            </a:r>
            <a:r>
              <a:rPr dirty="0" sz="2700" spc="-285">
                <a:latin typeface="Arial Unicode MS"/>
                <a:cs typeface="Arial Unicode MS"/>
              </a:rPr>
              <a:t>들</a:t>
            </a:r>
            <a:r>
              <a:rPr dirty="0" sz="2700" spc="-275">
                <a:latin typeface="Arial Unicode MS"/>
                <a:cs typeface="Arial Unicode MS"/>
              </a:rPr>
              <a:t>은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교회</a:t>
            </a:r>
            <a:r>
              <a:rPr dirty="0" sz="2700" spc="-275">
                <a:latin typeface="Arial Unicode MS"/>
                <a:cs typeface="Arial Unicode MS"/>
              </a:rPr>
              <a:t>의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85">
                <a:latin typeface="Arial Unicode MS"/>
                <a:cs typeface="Arial Unicode MS"/>
              </a:rPr>
              <a:t>화</a:t>
            </a:r>
            <a:r>
              <a:rPr dirty="0" sz="2700" spc="-270">
                <a:latin typeface="Arial Unicode MS"/>
                <a:cs typeface="Arial Unicode MS"/>
              </a:rPr>
              <a:t>려</a:t>
            </a:r>
            <a:r>
              <a:rPr dirty="0" sz="2700" spc="-145">
                <a:latin typeface="Arial Unicode MS"/>
                <a:cs typeface="Arial Unicode MS"/>
              </a:rPr>
              <a:t>한  </a:t>
            </a:r>
            <a:r>
              <a:rPr dirty="0" sz="2700" spc="-30">
                <a:latin typeface="Arial Unicode MS"/>
                <a:cs typeface="Arial Unicode MS"/>
              </a:rPr>
              <a:t>의식,	</a:t>
            </a:r>
            <a:r>
              <a:rPr dirty="0" sz="2700" spc="-90">
                <a:latin typeface="Arial Unicode MS"/>
                <a:cs typeface="Arial Unicode MS"/>
              </a:rPr>
              <a:t>면죄부,	</a:t>
            </a:r>
            <a:r>
              <a:rPr dirty="0" sz="2700" spc="-280">
                <a:latin typeface="Arial Unicode MS"/>
                <a:cs typeface="Arial Unicode MS"/>
              </a:rPr>
              <a:t>죽은	</a:t>
            </a:r>
            <a:r>
              <a:rPr dirty="0" sz="2700" spc="-270">
                <a:latin typeface="Arial Unicode MS"/>
                <a:cs typeface="Arial Unicode MS"/>
              </a:rPr>
              <a:t>이들을	</a:t>
            </a:r>
            <a:r>
              <a:rPr dirty="0" sz="2700" spc="-280">
                <a:latin typeface="Arial Unicode MS"/>
                <a:cs typeface="Arial Unicode MS"/>
              </a:rPr>
              <a:t>위한	</a:t>
            </a:r>
            <a:r>
              <a:rPr dirty="0" sz="2700" spc="-275">
                <a:latin typeface="Arial Unicode MS"/>
                <a:cs typeface="Arial Unicode MS"/>
              </a:rPr>
              <a:t>기도	등을	</a:t>
            </a:r>
            <a:r>
              <a:rPr dirty="0" sz="2700" spc="-90">
                <a:latin typeface="Arial Unicode MS"/>
                <a:cs typeface="Arial Unicode MS"/>
              </a:rPr>
              <a:t>비판함.</a:t>
            </a:r>
            <a:endParaRPr sz="2700">
              <a:latin typeface="Arial Unicode MS"/>
              <a:cs typeface="Arial Unicode MS"/>
            </a:endParaRPr>
          </a:p>
          <a:p>
            <a:pPr marL="354965" indent="-342265">
              <a:lnSpc>
                <a:spcPct val="100000"/>
              </a:lnSpc>
              <a:spcBef>
                <a:spcPts val="755"/>
              </a:spcBef>
              <a:buChar char="-"/>
              <a:tabLst>
                <a:tab pos="355600" algn="l"/>
                <a:tab pos="1731010" algn="l"/>
                <a:tab pos="3136265" algn="l"/>
                <a:tab pos="6072505" algn="l"/>
                <a:tab pos="6661784" algn="l"/>
              </a:tabLst>
            </a:pPr>
            <a:r>
              <a:rPr dirty="0" sz="2700" spc="150">
                <a:latin typeface="Arial Unicode MS"/>
                <a:cs typeface="Arial Unicode MS"/>
              </a:rPr>
              <a:t>1184년	</a:t>
            </a:r>
            <a:r>
              <a:rPr dirty="0" sz="2700" spc="-275">
                <a:latin typeface="Arial Unicode MS"/>
                <a:cs typeface="Arial Unicode MS"/>
              </a:rPr>
              <a:t>이단으로	</a:t>
            </a:r>
            <a:r>
              <a:rPr dirty="0" sz="2700" spc="200">
                <a:latin typeface="Arial Unicode MS"/>
                <a:cs typeface="Arial Unicode MS"/>
              </a:rPr>
              <a:t>파문당함(Lucius	</a:t>
            </a:r>
            <a:r>
              <a:rPr dirty="0" sz="2700" spc="345">
                <a:latin typeface="Arial Unicode MS"/>
                <a:cs typeface="Arial Unicode MS"/>
              </a:rPr>
              <a:t>III	</a:t>
            </a:r>
            <a:r>
              <a:rPr dirty="0" sz="2700" spc="75">
                <a:latin typeface="Arial Unicode MS"/>
                <a:cs typeface="Arial Unicode MS"/>
              </a:rPr>
              <a:t>교황).</a:t>
            </a:r>
            <a:endParaRPr sz="27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025191"/>
            <a:ext cx="8548370" cy="132334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709295" algn="l"/>
                <a:tab pos="1676400" algn="l"/>
                <a:tab pos="2611120" algn="l"/>
                <a:tab pos="4281170" algn="l"/>
                <a:tab pos="7289165" algn="l"/>
                <a:tab pos="8071484" algn="l"/>
              </a:tabLst>
            </a:pPr>
            <a:r>
              <a:rPr dirty="0" sz="3200" spc="380" b="1">
                <a:latin typeface="맑은 고딕"/>
                <a:cs typeface="맑은 고딕"/>
              </a:rPr>
              <a:t>2</a:t>
            </a:r>
            <a:r>
              <a:rPr dirty="0" sz="3200" spc="600" b="1">
                <a:latin typeface="맑은 고딕"/>
                <a:cs typeface="맑은 고딕"/>
              </a:rPr>
              <a:t>.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위클리프</a:t>
            </a:r>
            <a:r>
              <a:rPr dirty="0" sz="3200" spc="385" b="1">
                <a:latin typeface="맑은 고딕"/>
                <a:cs typeface="맑은 고딕"/>
              </a:rPr>
              <a:t>(</a:t>
            </a:r>
            <a:r>
              <a:rPr dirty="0" sz="3200" b="1">
                <a:latin typeface="맑은 고딕"/>
                <a:cs typeface="맑은 고딕"/>
              </a:rPr>
              <a:t>W</a:t>
            </a:r>
            <a:r>
              <a:rPr dirty="0" sz="3200" spc="525" b="1">
                <a:latin typeface="맑은 고딕"/>
                <a:cs typeface="맑은 고딕"/>
              </a:rPr>
              <a:t>y</a:t>
            </a:r>
            <a:r>
              <a:rPr dirty="0" sz="3200" spc="725" b="1">
                <a:latin typeface="맑은 고딕"/>
                <a:cs typeface="맑은 고딕"/>
              </a:rPr>
              <a:t>c</a:t>
            </a:r>
            <a:r>
              <a:rPr dirty="0" sz="3200" spc="425" b="1">
                <a:latin typeface="맑은 고딕"/>
                <a:cs typeface="맑은 고딕"/>
              </a:rPr>
              <a:t>l</a:t>
            </a:r>
            <a:r>
              <a:rPr dirty="0" sz="3200" spc="409" b="1">
                <a:latin typeface="맑은 고딕"/>
                <a:cs typeface="맑은 고딕"/>
              </a:rPr>
              <a:t>i</a:t>
            </a:r>
            <a:r>
              <a:rPr dirty="0" sz="3200" spc="254" b="1">
                <a:latin typeface="맑은 고딕"/>
                <a:cs typeface="맑은 고딕"/>
              </a:rPr>
              <a:t>f</a:t>
            </a:r>
            <a:r>
              <a:rPr dirty="0" sz="3200" spc="600" b="1">
                <a:latin typeface="맑은 고딕"/>
                <a:cs typeface="맑은 고딕"/>
              </a:rPr>
              <a:t>,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15" b="1">
                <a:latin typeface="맑은 고딕"/>
                <a:cs typeface="맑은 고딕"/>
              </a:rPr>
              <a:t>1</a:t>
            </a:r>
            <a:r>
              <a:rPr dirty="0" sz="3200" spc="445" b="1">
                <a:latin typeface="맑은 고딕"/>
                <a:cs typeface="맑은 고딕"/>
              </a:rPr>
              <a:t>3</a:t>
            </a:r>
            <a:r>
              <a:rPr dirty="0" sz="3200" spc="380" b="1">
                <a:latin typeface="맑은 고딕"/>
                <a:cs typeface="맑은 고딕"/>
              </a:rPr>
              <a:t>2</a:t>
            </a:r>
            <a:r>
              <a:rPr dirty="0" sz="3200" spc="865" b="1">
                <a:latin typeface="맑은 고딕"/>
                <a:cs typeface="맑은 고딕"/>
              </a:rPr>
              <a:t>0</a:t>
            </a:r>
            <a:r>
              <a:rPr dirty="0" sz="3200" spc="1090" b="1">
                <a:latin typeface="맑은 고딕"/>
                <a:cs typeface="맑은 고딕"/>
              </a:rPr>
              <a:t>-</a:t>
            </a:r>
            <a:r>
              <a:rPr dirty="0" sz="3200" spc="-5" b="1">
                <a:latin typeface="맑은 고딕"/>
                <a:cs typeface="맑은 고딕"/>
              </a:rPr>
              <a:t>1</a:t>
            </a:r>
            <a:r>
              <a:rPr dirty="0" sz="3200" spc="430" b="1">
                <a:latin typeface="맑은 고딕"/>
                <a:cs typeface="맑은 고딕"/>
              </a:rPr>
              <a:t>3</a:t>
            </a:r>
            <a:r>
              <a:rPr dirty="0" sz="3200" spc="490" b="1">
                <a:latin typeface="맑은 고딕"/>
                <a:cs typeface="맑은 고딕"/>
              </a:rPr>
              <a:t>8</a:t>
            </a:r>
            <a:r>
              <a:rPr dirty="0" sz="3200" spc="455" b="1">
                <a:latin typeface="맑은 고딕"/>
                <a:cs typeface="맑은 고딕"/>
              </a:rPr>
              <a:t>4</a:t>
            </a:r>
            <a:r>
              <a:rPr dirty="0" sz="3200" spc="390" b="1">
                <a:latin typeface="맑은 고딕"/>
                <a:cs typeface="맑은 고딕"/>
              </a:rPr>
              <a:t>)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560"/>
              <a:t>=</a:t>
            </a:r>
            <a:r>
              <a:rPr dirty="0" sz="3200" spc="50"/>
              <a:t>&gt;</a:t>
            </a:r>
            <a:r>
              <a:rPr dirty="0" sz="3200"/>
              <a:t>	</a:t>
            </a:r>
            <a:r>
              <a:rPr dirty="0" sz="3200" spc="50"/>
              <a:t>‘</a:t>
            </a:r>
            <a:r>
              <a:rPr dirty="0" sz="3200" spc="-170"/>
              <a:t>종  </a:t>
            </a:r>
            <a:r>
              <a:rPr dirty="0" sz="3200" spc="-325"/>
              <a:t>교개혁의	아침	</a:t>
            </a:r>
            <a:r>
              <a:rPr dirty="0" sz="3200" spc="-135"/>
              <a:t>별’</a:t>
            </a:r>
            <a:endParaRPr sz="3200">
              <a:latin typeface="맑은 고딕"/>
              <a:cs typeface="맑은 고딕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14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2385385"/>
            <a:ext cx="8547735" cy="3763645"/>
          </a:xfrm>
          <a:prstGeom prst="rect">
            <a:avLst/>
          </a:prstGeom>
        </p:spPr>
        <p:txBody>
          <a:bodyPr wrap="square" lIns="0" tIns="129539" rIns="0" bIns="0" rtlCol="0" vert="horz">
            <a:spAutoFit/>
          </a:bodyPr>
          <a:lstStyle/>
          <a:p>
            <a:pPr marL="304800" indent="-292100">
              <a:lnSpc>
                <a:spcPct val="100000"/>
              </a:lnSpc>
              <a:spcBef>
                <a:spcPts val="1019"/>
              </a:spcBef>
              <a:buChar char="-"/>
              <a:tabLst>
                <a:tab pos="305435" algn="l"/>
                <a:tab pos="2026285" algn="l"/>
                <a:tab pos="2830195" algn="l"/>
              </a:tabLst>
            </a:pPr>
            <a:r>
              <a:rPr dirty="0" sz="2300" spc="-235">
                <a:latin typeface="Arial Unicode MS"/>
                <a:cs typeface="Arial Unicode MS"/>
              </a:rPr>
              <a:t>옥스퍼드대학	</a:t>
            </a:r>
            <a:r>
              <a:rPr dirty="0" sz="2300" spc="-25">
                <a:latin typeface="Arial Unicode MS"/>
                <a:cs typeface="Arial Unicode MS"/>
              </a:rPr>
              <a:t>교수,	</a:t>
            </a:r>
            <a:r>
              <a:rPr dirty="0" sz="2300" spc="-235">
                <a:latin typeface="Arial Unicode MS"/>
                <a:cs typeface="Arial Unicode MS"/>
              </a:rPr>
              <a:t>개혁운동</a:t>
            </a:r>
            <a:endParaRPr sz="2300">
              <a:latin typeface="Arial Unicode MS"/>
              <a:cs typeface="Arial Unicode MS"/>
            </a:endParaRPr>
          </a:p>
          <a:p>
            <a:pPr marL="304800" indent="-292100">
              <a:lnSpc>
                <a:spcPct val="100000"/>
              </a:lnSpc>
              <a:spcBef>
                <a:spcPts val="919"/>
              </a:spcBef>
              <a:buChar char="-"/>
              <a:tabLst>
                <a:tab pos="305435" algn="l"/>
                <a:tab pos="1475105" algn="l"/>
                <a:tab pos="2934970" algn="l"/>
                <a:tab pos="4394835" algn="l"/>
                <a:tab pos="5591810" algn="l"/>
                <a:tab pos="6797675" algn="l"/>
                <a:tab pos="7732395" algn="l"/>
              </a:tabLst>
            </a:pPr>
            <a:r>
              <a:rPr dirty="0" sz="2300" spc="125">
                <a:latin typeface="Arial Unicode MS"/>
                <a:cs typeface="Arial Unicode MS"/>
              </a:rPr>
              <a:t>1381년	</a:t>
            </a:r>
            <a:r>
              <a:rPr dirty="0" sz="2300" spc="-235">
                <a:latin typeface="Arial Unicode MS"/>
                <a:cs typeface="Arial Unicode MS"/>
              </a:rPr>
              <a:t>농민전쟁을	부추겼다는	누명으로	</a:t>
            </a:r>
            <a:r>
              <a:rPr dirty="0" sz="2300" spc="180">
                <a:latin typeface="Arial Unicode MS"/>
                <a:cs typeface="Arial Unicode MS"/>
              </a:rPr>
              <a:t>1382년	</a:t>
            </a:r>
            <a:r>
              <a:rPr dirty="0" sz="2300" spc="-229">
                <a:latin typeface="Arial Unicode MS"/>
                <a:cs typeface="Arial Unicode MS"/>
              </a:rPr>
              <a:t>교수직	</a:t>
            </a:r>
            <a:r>
              <a:rPr dirty="0" sz="2300" spc="-25">
                <a:latin typeface="Arial Unicode MS"/>
                <a:cs typeface="Arial Unicode MS"/>
              </a:rPr>
              <a:t>박탈.</a:t>
            </a:r>
            <a:endParaRPr sz="2300">
              <a:latin typeface="Arial Unicode MS"/>
              <a:cs typeface="Arial Unicode MS"/>
            </a:endParaRPr>
          </a:p>
          <a:p>
            <a:pPr marL="304800" marR="5080" indent="-292100">
              <a:lnSpc>
                <a:spcPct val="133000"/>
              </a:lnSpc>
              <a:spcBef>
                <a:spcPts val="15"/>
              </a:spcBef>
              <a:buChar char="-"/>
              <a:tabLst>
                <a:tab pos="305435" algn="l"/>
                <a:tab pos="1779905" algn="l"/>
                <a:tab pos="2731135" algn="l"/>
                <a:tab pos="3944620" algn="l"/>
                <a:tab pos="4631055" algn="l"/>
                <a:tab pos="5844540" algn="l"/>
                <a:tab pos="6795770" algn="l"/>
                <a:tab pos="7745730" algn="l"/>
              </a:tabLst>
            </a:pPr>
            <a:r>
              <a:rPr dirty="0" sz="2300" spc="-240">
                <a:latin typeface="Arial Unicode MS"/>
                <a:cs typeface="Arial Unicode MS"/>
              </a:rPr>
              <a:t>위</a:t>
            </a:r>
            <a:r>
              <a:rPr dirty="0" sz="2300" spc="-229">
                <a:latin typeface="Arial Unicode MS"/>
                <a:cs typeface="Arial Unicode MS"/>
              </a:rPr>
              <a:t>클리</a:t>
            </a:r>
            <a:r>
              <a:rPr dirty="0" sz="2300" spc="-240">
                <a:latin typeface="Arial Unicode MS"/>
                <a:cs typeface="Arial Unicode MS"/>
              </a:rPr>
              <a:t>프</a:t>
            </a:r>
            <a:r>
              <a:rPr dirty="0" sz="2300" spc="-229">
                <a:latin typeface="Arial Unicode MS"/>
                <a:cs typeface="Arial Unicode MS"/>
              </a:rPr>
              <a:t>는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라틴어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40">
                <a:latin typeface="Arial Unicode MS"/>
                <a:cs typeface="Arial Unicode MS"/>
              </a:rPr>
              <a:t>성</a:t>
            </a:r>
            <a:r>
              <a:rPr dirty="0" sz="2300" spc="-229">
                <a:latin typeface="Arial Unicode MS"/>
                <a:cs typeface="Arial Unicode MS"/>
              </a:rPr>
              <a:t>경만이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40">
                <a:latin typeface="Arial Unicode MS"/>
                <a:cs typeface="Arial Unicode MS"/>
              </a:rPr>
              <a:t>공</a:t>
            </a:r>
            <a:r>
              <a:rPr dirty="0" sz="2300" spc="-229">
                <a:latin typeface="Arial Unicode MS"/>
                <a:cs typeface="Arial Unicode MS"/>
              </a:rPr>
              <a:t>식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허용</a:t>
            </a:r>
            <a:r>
              <a:rPr dirty="0" sz="2300" spc="-240">
                <a:latin typeface="Arial Unicode MS"/>
                <a:cs typeface="Arial Unicode MS"/>
              </a:rPr>
              <a:t>되</a:t>
            </a:r>
            <a:r>
              <a:rPr dirty="0" sz="2300" spc="-229">
                <a:latin typeface="Arial Unicode MS"/>
                <a:cs typeface="Arial Unicode MS"/>
              </a:rPr>
              <a:t>던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당시에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40">
                <a:latin typeface="Arial Unicode MS"/>
                <a:cs typeface="Arial Unicode MS"/>
              </a:rPr>
              <a:t>성</a:t>
            </a:r>
            <a:r>
              <a:rPr dirty="0" sz="2300" spc="-229">
                <a:latin typeface="Arial Unicode MS"/>
                <a:cs typeface="Arial Unicode MS"/>
              </a:rPr>
              <a:t>경을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영</a:t>
            </a:r>
            <a:r>
              <a:rPr dirty="0" sz="2300" spc="-240">
                <a:latin typeface="Arial Unicode MS"/>
                <a:cs typeface="Arial Unicode MS"/>
              </a:rPr>
              <a:t>어</a:t>
            </a:r>
            <a:r>
              <a:rPr dirty="0" sz="2300" spc="-120">
                <a:latin typeface="Arial Unicode MS"/>
                <a:cs typeface="Arial Unicode MS"/>
              </a:rPr>
              <a:t>로  </a:t>
            </a:r>
            <a:r>
              <a:rPr dirty="0" sz="2300" spc="-235">
                <a:latin typeface="Arial Unicode MS"/>
                <a:cs typeface="Arial Unicode MS"/>
              </a:rPr>
              <a:t>번역</a:t>
            </a:r>
            <a:endParaRPr sz="2300">
              <a:latin typeface="Arial Unicode MS"/>
              <a:cs typeface="Arial Unicode MS"/>
            </a:endParaRPr>
          </a:p>
          <a:p>
            <a:pPr algn="just" marL="304800" marR="5080" indent="-292100">
              <a:lnSpc>
                <a:spcPct val="133300"/>
              </a:lnSpc>
              <a:buChar char="-"/>
              <a:tabLst>
                <a:tab pos="305435" algn="l"/>
              </a:tabLst>
            </a:pPr>
            <a:r>
              <a:rPr dirty="0" sz="2300" spc="-130">
                <a:latin typeface="Arial Unicode MS"/>
                <a:cs typeface="Arial Unicode MS"/>
              </a:rPr>
              <a:t>“가난한 </a:t>
            </a:r>
            <a:r>
              <a:rPr dirty="0" sz="2300" spc="-150">
                <a:latin typeface="Arial Unicode MS"/>
                <a:cs typeface="Arial Unicode MS"/>
              </a:rPr>
              <a:t>성직자”로 </a:t>
            </a:r>
            <a:r>
              <a:rPr dirty="0" sz="2300" spc="-229">
                <a:latin typeface="Arial Unicode MS"/>
                <a:cs typeface="Arial Unicode MS"/>
              </a:rPr>
              <a:t>불리는 </a:t>
            </a:r>
            <a:r>
              <a:rPr dirty="0" sz="2300" spc="-235">
                <a:latin typeface="Arial Unicode MS"/>
                <a:cs typeface="Arial Unicode MS"/>
              </a:rPr>
              <a:t>유랑전도자들을 파견하여 </a:t>
            </a:r>
            <a:r>
              <a:rPr dirty="0" sz="2300" spc="-229">
                <a:latin typeface="Arial Unicode MS"/>
                <a:cs typeface="Arial Unicode MS"/>
              </a:rPr>
              <a:t>복음을 </a:t>
            </a:r>
            <a:r>
              <a:rPr dirty="0" sz="2300" spc="-235">
                <a:latin typeface="Arial Unicode MS"/>
                <a:cs typeface="Arial Unicode MS"/>
              </a:rPr>
              <a:t>증거하  </a:t>
            </a:r>
            <a:r>
              <a:rPr dirty="0" sz="2300" spc="-75">
                <a:latin typeface="Arial Unicode MS"/>
                <a:cs typeface="Arial Unicode MS"/>
              </a:rPr>
              <a:t>였는데, </a:t>
            </a:r>
            <a:r>
              <a:rPr dirty="0" sz="2300" spc="-235">
                <a:latin typeface="Arial Unicode MS"/>
                <a:cs typeface="Arial Unicode MS"/>
              </a:rPr>
              <a:t>이것이 </a:t>
            </a:r>
            <a:r>
              <a:rPr dirty="0" sz="2300" spc="229">
                <a:latin typeface="Arial Unicode MS"/>
                <a:cs typeface="Arial Unicode MS"/>
              </a:rPr>
              <a:t>롤라드파(Lollards. </a:t>
            </a:r>
            <a:r>
              <a:rPr dirty="0" sz="2300" spc="980">
                <a:latin typeface="Arial Unicode MS"/>
                <a:cs typeface="Arial Unicode MS"/>
              </a:rPr>
              <a:t>- </a:t>
            </a:r>
            <a:r>
              <a:rPr dirty="0" sz="2300" spc="-235">
                <a:latin typeface="Arial Unicode MS"/>
                <a:cs typeface="Arial Unicode MS"/>
              </a:rPr>
              <a:t>특별히 </a:t>
            </a:r>
            <a:r>
              <a:rPr dirty="0" sz="2300" spc="-229">
                <a:latin typeface="Arial Unicode MS"/>
                <a:cs typeface="Arial Unicode MS"/>
              </a:rPr>
              <a:t>존 </a:t>
            </a:r>
            <a:r>
              <a:rPr dirty="0" sz="2300" spc="-235">
                <a:latin typeface="Arial Unicode MS"/>
                <a:cs typeface="Arial Unicode MS"/>
              </a:rPr>
              <a:t>위클리프의  가르침을 </a:t>
            </a:r>
            <a:r>
              <a:rPr dirty="0" sz="2300" spc="-229">
                <a:latin typeface="Arial Unicode MS"/>
                <a:cs typeface="Arial Unicode MS"/>
              </a:rPr>
              <a:t>따르는 </a:t>
            </a:r>
            <a:r>
              <a:rPr dirty="0" sz="2300" spc="-235">
                <a:latin typeface="Arial Unicode MS"/>
                <a:cs typeface="Arial Unicode MS"/>
              </a:rPr>
              <a:t>자들로 영어로 교육을 받지 못한 </a:t>
            </a:r>
            <a:r>
              <a:rPr dirty="0" sz="2300" spc="-229">
                <a:latin typeface="Arial Unicode MS"/>
                <a:cs typeface="Arial Unicode MS"/>
              </a:rPr>
              <a:t>것에 대한 경멸  적 </a:t>
            </a:r>
            <a:r>
              <a:rPr dirty="0" sz="2300" spc="-155">
                <a:latin typeface="Arial Unicode MS"/>
                <a:cs typeface="Arial Unicode MS"/>
              </a:rPr>
              <a:t>별명이었음)의</a:t>
            </a:r>
            <a:r>
              <a:rPr dirty="0" sz="2300" spc="-65">
                <a:latin typeface="Arial Unicode MS"/>
                <a:cs typeface="Arial Unicode MS"/>
              </a:rPr>
              <a:t> </a:t>
            </a:r>
            <a:r>
              <a:rPr dirty="0" sz="2300" spc="-110">
                <a:latin typeface="Arial Unicode MS"/>
                <a:cs typeface="Arial Unicode MS"/>
              </a:rPr>
              <a:t>기원이다.</a:t>
            </a:r>
            <a:endParaRPr sz="23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86118"/>
            <a:ext cx="8547735" cy="3295650"/>
          </a:xfrm>
          <a:prstGeom prst="rect">
            <a:avLst/>
          </a:prstGeom>
        </p:spPr>
        <p:txBody>
          <a:bodyPr wrap="square" lIns="0" tIns="129539" rIns="0" bIns="0" rtlCol="0" vert="horz">
            <a:spAutoFit/>
          </a:bodyPr>
          <a:lstStyle/>
          <a:p>
            <a:pPr marL="304800" indent="-292100">
              <a:lnSpc>
                <a:spcPct val="100000"/>
              </a:lnSpc>
              <a:spcBef>
                <a:spcPts val="1019"/>
              </a:spcBef>
              <a:buChar char="-"/>
              <a:tabLst>
                <a:tab pos="305435" algn="l"/>
              </a:tabLst>
            </a:pPr>
            <a:r>
              <a:rPr dirty="0" sz="2300" spc="-75">
                <a:latin typeface="Arial Unicode MS"/>
                <a:cs typeface="Arial Unicode MS"/>
              </a:rPr>
              <a:t>가르침:</a:t>
            </a:r>
            <a:endParaRPr sz="2300">
              <a:latin typeface="Arial Unicode MS"/>
              <a:cs typeface="Arial Unicode MS"/>
            </a:endParaRPr>
          </a:p>
          <a:p>
            <a:pPr marL="12700" marR="5080">
              <a:lnSpc>
                <a:spcPct val="133200"/>
              </a:lnSpc>
              <a:spcBef>
                <a:spcPts val="5"/>
              </a:spcBef>
              <a:tabLst>
                <a:tab pos="478155" algn="l"/>
                <a:tab pos="695960" algn="l"/>
                <a:tab pos="946785" algn="l"/>
                <a:tab pos="1209040" algn="l"/>
                <a:tab pos="1381125" algn="l"/>
                <a:tab pos="1734185" algn="l"/>
                <a:tab pos="2143760" algn="l"/>
                <a:tab pos="2175510" algn="l"/>
                <a:tab pos="2327910" algn="l"/>
                <a:tab pos="3011170" algn="l"/>
                <a:tab pos="3078480" algn="l"/>
                <a:tab pos="3125470" algn="l"/>
                <a:tab pos="3251835" algn="l"/>
                <a:tab pos="4075429" algn="l"/>
                <a:tab pos="4221480" algn="l"/>
                <a:tab pos="4243070" algn="l"/>
                <a:tab pos="4274820" algn="l"/>
                <a:tab pos="5026660" algn="l"/>
                <a:tab pos="5168265" algn="l"/>
                <a:tab pos="5209540" algn="l"/>
                <a:tab pos="5235575" algn="l"/>
                <a:tab pos="6142990" algn="l"/>
                <a:tab pos="6228080" algn="l"/>
                <a:tab pos="6377305" algn="l"/>
                <a:tab pos="7077709" algn="l"/>
                <a:tab pos="7190105" algn="l"/>
                <a:tab pos="7587615" algn="l"/>
                <a:tab pos="7745730" algn="l"/>
                <a:tab pos="8270875" algn="l"/>
              </a:tabLst>
            </a:pPr>
            <a:r>
              <a:rPr dirty="0" sz="2300" spc="-235">
                <a:latin typeface="Arial Unicode MS"/>
                <a:cs typeface="Arial Unicode MS"/>
              </a:rPr>
              <a:t>토지에	세속적인	권한을		행사하는			교회의		권한에	</a:t>
            </a:r>
            <a:r>
              <a:rPr dirty="0" sz="2300" spc="-229">
                <a:latin typeface="Arial Unicode MS"/>
                <a:cs typeface="Arial Unicode MS"/>
              </a:rPr>
              <a:t>의문을	</a:t>
            </a:r>
            <a:r>
              <a:rPr dirty="0" sz="2300" spc="-25">
                <a:latin typeface="Arial Unicode MS"/>
                <a:cs typeface="Arial Unicode MS"/>
              </a:rPr>
              <a:t>제기.  </a:t>
            </a:r>
            <a:r>
              <a:rPr dirty="0" sz="2300" spc="-229">
                <a:latin typeface="Arial Unicode MS"/>
                <a:cs typeface="Arial Unicode MS"/>
              </a:rPr>
              <a:t>부</a:t>
            </a:r>
            <a:r>
              <a:rPr dirty="0" sz="2300" spc="-240">
                <a:latin typeface="Arial Unicode MS"/>
                <a:cs typeface="Arial Unicode MS"/>
              </a:rPr>
              <a:t>도</a:t>
            </a:r>
            <a:r>
              <a:rPr dirty="0" sz="2300" spc="-229">
                <a:latin typeface="Arial Unicode MS"/>
                <a:cs typeface="Arial Unicode MS"/>
              </a:rPr>
              <a:t>덕한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515">
                <a:latin typeface="Arial Unicode MS"/>
                <a:cs typeface="Arial Unicode MS"/>
              </a:rPr>
              <a:t> </a:t>
            </a:r>
            <a:r>
              <a:rPr dirty="0" sz="2300" spc="-229">
                <a:latin typeface="Arial Unicode MS"/>
                <a:cs typeface="Arial Unicode MS"/>
              </a:rPr>
              <a:t>사</a:t>
            </a:r>
            <a:r>
              <a:rPr dirty="0" sz="2300" spc="-240">
                <a:latin typeface="Arial Unicode MS"/>
                <a:cs typeface="Arial Unicode MS"/>
              </a:rPr>
              <a:t>제</a:t>
            </a:r>
            <a:r>
              <a:rPr dirty="0" sz="2300" spc="-229">
                <a:latin typeface="Arial Unicode MS"/>
                <a:cs typeface="Arial Unicode MS"/>
              </a:rPr>
              <a:t>는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229">
                <a:latin typeface="Arial Unicode MS"/>
                <a:cs typeface="Arial Unicode MS"/>
              </a:rPr>
              <a:t>성</a:t>
            </a:r>
            <a:r>
              <a:rPr dirty="0" sz="2300" spc="-240">
                <a:latin typeface="Arial Unicode MS"/>
                <a:cs typeface="Arial Unicode MS"/>
              </a:rPr>
              <a:t>사</a:t>
            </a:r>
            <a:r>
              <a:rPr dirty="0" sz="2300" spc="-229">
                <a:latin typeface="Arial Unicode MS"/>
                <a:cs typeface="Arial Unicode MS"/>
              </a:rPr>
              <a:t>를</a:t>
            </a:r>
            <a:r>
              <a:rPr dirty="0" sz="2300">
                <a:latin typeface="Arial Unicode MS"/>
                <a:cs typeface="Arial Unicode MS"/>
              </a:rPr>
              <a:t>			</a:t>
            </a:r>
            <a:r>
              <a:rPr dirty="0" sz="2300" spc="-229">
                <a:latin typeface="Arial Unicode MS"/>
                <a:cs typeface="Arial Unicode MS"/>
              </a:rPr>
              <a:t>집행할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권리를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40">
                <a:latin typeface="Arial Unicode MS"/>
                <a:cs typeface="Arial Unicode MS"/>
              </a:rPr>
              <a:t>박</a:t>
            </a:r>
            <a:r>
              <a:rPr dirty="0" sz="2300" spc="-229">
                <a:latin typeface="Arial Unicode MS"/>
                <a:cs typeface="Arial Unicode MS"/>
              </a:rPr>
              <a:t>탈당한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560">
                <a:latin typeface="Arial Unicode MS"/>
                <a:cs typeface="Arial Unicode MS"/>
              </a:rPr>
              <a:t> </a:t>
            </a:r>
            <a:r>
              <a:rPr dirty="0" sz="2300" spc="-229">
                <a:latin typeface="Arial Unicode MS"/>
                <a:cs typeface="Arial Unicode MS"/>
              </a:rPr>
              <a:t>것이라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240">
                <a:latin typeface="Arial Unicode MS"/>
                <a:cs typeface="Arial Unicode MS"/>
              </a:rPr>
              <a:t>봄</a:t>
            </a:r>
            <a:r>
              <a:rPr dirty="0" sz="2300" spc="395">
                <a:latin typeface="Arial Unicode MS"/>
                <a:cs typeface="Arial Unicode MS"/>
              </a:rPr>
              <a:t>.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240">
                <a:latin typeface="Arial Unicode MS"/>
                <a:cs typeface="Arial Unicode MS"/>
              </a:rPr>
              <a:t>그</a:t>
            </a:r>
            <a:r>
              <a:rPr dirty="0" sz="2300" spc="-165">
                <a:latin typeface="Arial Unicode MS"/>
                <a:cs typeface="Arial Unicode MS"/>
              </a:rPr>
              <a:t>러므  로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하나</a:t>
            </a:r>
            <a:r>
              <a:rPr dirty="0" sz="2300" spc="-240">
                <a:latin typeface="Arial Unicode MS"/>
                <a:cs typeface="Arial Unicode MS"/>
              </a:rPr>
              <a:t>님</a:t>
            </a:r>
            <a:r>
              <a:rPr dirty="0" sz="2300" spc="-229">
                <a:latin typeface="Arial Unicode MS"/>
                <a:cs typeface="Arial Unicode MS"/>
              </a:rPr>
              <a:t>이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40">
                <a:latin typeface="Arial Unicode MS"/>
                <a:cs typeface="Arial Unicode MS"/>
              </a:rPr>
              <a:t>구</a:t>
            </a:r>
            <a:r>
              <a:rPr dirty="0" sz="2300" spc="-229">
                <a:latin typeface="Arial Unicode MS"/>
                <a:cs typeface="Arial Unicode MS"/>
              </a:rPr>
              <a:t>원하</a:t>
            </a:r>
            <a:r>
              <a:rPr dirty="0" sz="2300" spc="-240">
                <a:latin typeface="Arial Unicode MS"/>
                <a:cs typeface="Arial Unicode MS"/>
              </a:rPr>
              <a:t>기</a:t>
            </a:r>
            <a:r>
              <a:rPr dirty="0" sz="2300" spc="-229">
                <a:latin typeface="Arial Unicode MS"/>
                <a:cs typeface="Arial Unicode MS"/>
              </a:rPr>
              <a:t>로</a:t>
            </a:r>
            <a:r>
              <a:rPr dirty="0" sz="2300">
                <a:latin typeface="Arial Unicode MS"/>
                <a:cs typeface="Arial Unicode MS"/>
              </a:rPr>
              <a:t>			</a:t>
            </a:r>
            <a:r>
              <a:rPr dirty="0" sz="2300" spc="-240">
                <a:latin typeface="Arial Unicode MS"/>
                <a:cs typeface="Arial Unicode MS"/>
              </a:rPr>
              <a:t>예</a:t>
            </a:r>
            <a:r>
              <a:rPr dirty="0" sz="2300" spc="-229">
                <a:latin typeface="Arial Unicode MS"/>
                <a:cs typeface="Arial Unicode MS"/>
              </a:rPr>
              <a:t>정해</a:t>
            </a:r>
            <a:r>
              <a:rPr dirty="0" sz="2300">
                <a:latin typeface="Arial Unicode MS"/>
                <a:cs typeface="Arial Unicode MS"/>
              </a:rPr>
              <a:t>			</a:t>
            </a:r>
            <a:r>
              <a:rPr dirty="0" sz="2300" spc="-229">
                <a:latin typeface="Arial Unicode MS"/>
                <a:cs typeface="Arial Unicode MS"/>
              </a:rPr>
              <a:t>놓으신</a:t>
            </a:r>
            <a:r>
              <a:rPr dirty="0" sz="2300">
                <a:latin typeface="Arial Unicode MS"/>
                <a:cs typeface="Arial Unicode MS"/>
              </a:rPr>
              <a:t>			</a:t>
            </a:r>
            <a:r>
              <a:rPr dirty="0" sz="2300" spc="-229">
                <a:latin typeface="Arial Unicode MS"/>
                <a:cs typeface="Arial Unicode MS"/>
              </a:rPr>
              <a:t>의</a:t>
            </a:r>
            <a:r>
              <a:rPr dirty="0" sz="2300" spc="-240">
                <a:latin typeface="Arial Unicode MS"/>
                <a:cs typeface="Arial Unicode MS"/>
              </a:rPr>
              <a:t>인</a:t>
            </a:r>
            <a:r>
              <a:rPr dirty="0" sz="2300" spc="-229">
                <a:latin typeface="Arial Unicode MS"/>
                <a:cs typeface="Arial Unicode MS"/>
              </a:rPr>
              <a:t>의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240">
                <a:latin typeface="Arial Unicode MS"/>
                <a:cs typeface="Arial Unicode MS"/>
              </a:rPr>
              <a:t>공</a:t>
            </a:r>
            <a:r>
              <a:rPr dirty="0" sz="2300" spc="-229">
                <a:latin typeface="Arial Unicode MS"/>
                <a:cs typeface="Arial Unicode MS"/>
              </a:rPr>
              <a:t>동체</a:t>
            </a:r>
            <a:r>
              <a:rPr dirty="0" sz="2300" spc="-240">
                <a:latin typeface="Arial Unicode MS"/>
                <a:cs typeface="Arial Unicode MS"/>
              </a:rPr>
              <a:t>라</a:t>
            </a:r>
            <a:r>
              <a:rPr dirty="0" sz="2300" spc="-229">
                <a:latin typeface="Arial Unicode MS"/>
                <a:cs typeface="Arial Unicode MS"/>
              </a:rPr>
              <a:t>는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240">
                <a:latin typeface="Arial Unicode MS"/>
                <a:cs typeface="Arial Unicode MS"/>
              </a:rPr>
              <a:t>교</a:t>
            </a:r>
            <a:r>
              <a:rPr dirty="0" sz="2300" spc="-175">
                <a:latin typeface="Arial Unicode MS"/>
                <a:cs typeface="Arial Unicode MS"/>
              </a:rPr>
              <a:t>회의  가장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참된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40">
                <a:latin typeface="Arial Unicode MS"/>
                <a:cs typeface="Arial Unicode MS"/>
              </a:rPr>
              <a:t>의</a:t>
            </a:r>
            <a:r>
              <a:rPr dirty="0" sz="2300" spc="-229">
                <a:latin typeface="Arial Unicode MS"/>
                <a:cs typeface="Arial Unicode MS"/>
              </a:rPr>
              <a:t>미에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240">
                <a:latin typeface="Arial Unicode MS"/>
                <a:cs typeface="Arial Unicode MS"/>
              </a:rPr>
              <a:t>따</a:t>
            </a:r>
            <a:r>
              <a:rPr dirty="0" sz="2300" spc="-229">
                <a:latin typeface="Arial Unicode MS"/>
                <a:cs typeface="Arial Unicode MS"/>
              </a:rPr>
              <a:t>라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부</a:t>
            </a:r>
            <a:r>
              <a:rPr dirty="0" sz="2300" spc="-240">
                <a:latin typeface="Arial Unicode MS"/>
                <a:cs typeface="Arial Unicode MS"/>
              </a:rPr>
              <a:t>도</a:t>
            </a:r>
            <a:r>
              <a:rPr dirty="0" sz="2300" spc="-229">
                <a:latin typeface="Arial Unicode MS"/>
                <a:cs typeface="Arial Unicode MS"/>
              </a:rPr>
              <a:t>덕한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240">
                <a:latin typeface="Arial Unicode MS"/>
                <a:cs typeface="Arial Unicode MS"/>
              </a:rPr>
              <a:t>사</a:t>
            </a:r>
            <a:r>
              <a:rPr dirty="0" sz="2300" spc="-229">
                <a:latin typeface="Arial Unicode MS"/>
                <a:cs typeface="Arial Unicode MS"/>
              </a:rPr>
              <a:t>제는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240">
                <a:latin typeface="Arial Unicode MS"/>
                <a:cs typeface="Arial Unicode MS"/>
              </a:rPr>
              <a:t>교</a:t>
            </a:r>
            <a:r>
              <a:rPr dirty="0" sz="2300" spc="-229">
                <a:latin typeface="Arial Unicode MS"/>
                <a:cs typeface="Arial Unicode MS"/>
              </a:rPr>
              <a:t>회에서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229">
                <a:latin typeface="Arial Unicode MS"/>
                <a:cs typeface="Arial Unicode MS"/>
              </a:rPr>
              <a:t>배제</a:t>
            </a:r>
            <a:r>
              <a:rPr dirty="0" sz="2300" spc="-240">
                <a:latin typeface="Arial Unicode MS"/>
                <a:cs typeface="Arial Unicode MS"/>
              </a:rPr>
              <a:t>하</a:t>
            </a:r>
            <a:r>
              <a:rPr dirty="0" sz="2300" spc="-229">
                <a:latin typeface="Arial Unicode MS"/>
                <a:cs typeface="Arial Unicode MS"/>
              </a:rPr>
              <a:t>는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것이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120">
                <a:latin typeface="Arial Unicode MS"/>
                <a:cs typeface="Arial Unicode MS"/>
              </a:rPr>
              <a:t>가  </a:t>
            </a:r>
            <a:r>
              <a:rPr dirty="0" sz="2300" spc="-235">
                <a:latin typeface="Arial Unicode MS"/>
                <a:cs typeface="Arial Unicode MS"/>
              </a:rPr>
              <a:t>능하다고	</a:t>
            </a:r>
            <a:r>
              <a:rPr dirty="0" sz="2300" spc="-25">
                <a:latin typeface="Arial Unicode MS"/>
                <a:cs typeface="Arial Unicode MS"/>
              </a:rPr>
              <a:t>주장.</a:t>
            </a:r>
            <a:endParaRPr sz="2300">
              <a:latin typeface="Arial Unicode MS"/>
              <a:cs typeface="Arial Unicode MS"/>
            </a:endParaRPr>
          </a:p>
          <a:p>
            <a:pPr marL="304800" indent="-292100">
              <a:lnSpc>
                <a:spcPct val="100000"/>
              </a:lnSpc>
              <a:spcBef>
                <a:spcPts val="925"/>
              </a:spcBef>
              <a:buChar char="-"/>
              <a:tabLst>
                <a:tab pos="305435" algn="l"/>
                <a:tab pos="1501140" algn="l"/>
                <a:tab pos="2172335" algn="l"/>
                <a:tab pos="3107055" algn="l"/>
                <a:tab pos="4304030" algn="l"/>
                <a:tab pos="5500370" algn="l"/>
                <a:tab pos="6304280" algn="l"/>
                <a:tab pos="7237095" algn="l"/>
              </a:tabLst>
            </a:pPr>
            <a:r>
              <a:rPr dirty="0" sz="2300" spc="-235">
                <a:latin typeface="Arial Unicode MS"/>
                <a:cs typeface="Arial Unicode MS"/>
              </a:rPr>
              <a:t>교황권에	</a:t>
            </a:r>
            <a:r>
              <a:rPr dirty="0" sz="2300" spc="-229">
                <a:latin typeface="Arial Unicode MS"/>
                <a:cs typeface="Arial Unicode MS"/>
              </a:rPr>
              <a:t>대한	</a:t>
            </a:r>
            <a:r>
              <a:rPr dirty="0" sz="2300" spc="-235">
                <a:latin typeface="Arial Unicode MS"/>
                <a:cs typeface="Arial Unicode MS"/>
              </a:rPr>
              <a:t>비판과	투쟁으로	이단으로	</a:t>
            </a:r>
            <a:r>
              <a:rPr dirty="0" sz="2300" spc="-25">
                <a:latin typeface="Arial Unicode MS"/>
                <a:cs typeface="Arial Unicode MS"/>
              </a:rPr>
              <a:t>정죄,	</a:t>
            </a:r>
            <a:r>
              <a:rPr dirty="0" sz="2300" spc="-235">
                <a:latin typeface="Arial Unicode MS"/>
                <a:cs typeface="Arial Unicode MS"/>
              </a:rPr>
              <a:t>파문을	</a:t>
            </a:r>
            <a:r>
              <a:rPr dirty="0" sz="2300" spc="-25">
                <a:latin typeface="Arial Unicode MS"/>
                <a:cs typeface="Arial Unicode MS"/>
              </a:rPr>
              <a:t>당함.</a:t>
            </a:r>
            <a:endParaRPr sz="2300">
              <a:latin typeface="Arial Unicode MS"/>
              <a:cs typeface="Arial Unicode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14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4357897"/>
            <a:ext cx="4277360" cy="9575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04800" marR="5080" indent="-292735">
              <a:lnSpc>
                <a:spcPct val="133000"/>
              </a:lnSpc>
              <a:spcBef>
                <a:spcPts val="95"/>
              </a:spcBef>
              <a:tabLst>
                <a:tab pos="1793239" algn="l"/>
                <a:tab pos="2505710" algn="l"/>
                <a:tab pos="2755265" algn="l"/>
                <a:tab pos="3455670" algn="l"/>
                <a:tab pos="3737610" algn="l"/>
              </a:tabLst>
            </a:pPr>
            <a:r>
              <a:rPr dirty="0" sz="2300" spc="980">
                <a:latin typeface="Arial Unicode MS"/>
                <a:cs typeface="Arial Unicode MS"/>
              </a:rPr>
              <a:t>-</a:t>
            </a:r>
            <a:r>
              <a:rPr dirty="0" sz="2300" spc="-90">
                <a:latin typeface="Arial Unicode MS"/>
                <a:cs typeface="Arial Unicode MS"/>
              </a:rPr>
              <a:t> </a:t>
            </a:r>
            <a:r>
              <a:rPr dirty="0" sz="2300" spc="-240">
                <a:latin typeface="Arial Unicode MS"/>
                <a:cs typeface="Arial Unicode MS"/>
              </a:rPr>
              <a:t>위</a:t>
            </a:r>
            <a:r>
              <a:rPr dirty="0" sz="2300" spc="-229">
                <a:latin typeface="Arial Unicode MS"/>
                <a:cs typeface="Arial Unicode MS"/>
              </a:rPr>
              <a:t>클리</a:t>
            </a:r>
            <a:r>
              <a:rPr dirty="0" sz="2300" spc="-240">
                <a:latin typeface="Arial Unicode MS"/>
                <a:cs typeface="Arial Unicode MS"/>
              </a:rPr>
              <a:t>프</a:t>
            </a:r>
            <a:r>
              <a:rPr dirty="0" sz="2300" spc="-229">
                <a:latin typeface="Arial Unicode MS"/>
                <a:cs typeface="Arial Unicode MS"/>
              </a:rPr>
              <a:t>의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595">
                <a:latin typeface="Arial Unicode MS"/>
                <a:cs typeface="Arial Unicode MS"/>
              </a:rPr>
              <a:t> </a:t>
            </a:r>
            <a:r>
              <a:rPr dirty="0" sz="2300" spc="-240">
                <a:latin typeface="Arial Unicode MS"/>
                <a:cs typeface="Arial Unicode MS"/>
              </a:rPr>
              <a:t>저</a:t>
            </a:r>
            <a:r>
              <a:rPr dirty="0" sz="2300" spc="-229">
                <a:latin typeface="Arial Unicode MS"/>
                <a:cs typeface="Arial Unicode MS"/>
              </a:rPr>
              <a:t>작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40">
                <a:latin typeface="Arial Unicode MS"/>
                <a:cs typeface="Arial Unicode MS"/>
              </a:rPr>
              <a:t>상</a:t>
            </a:r>
            <a:r>
              <a:rPr dirty="0" sz="2300" spc="-229">
                <a:latin typeface="Arial Unicode MS"/>
                <a:cs typeface="Arial Unicode MS"/>
              </a:rPr>
              <a:t>당수가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150">
                <a:latin typeface="Arial Unicode MS"/>
                <a:cs typeface="Arial Unicode MS"/>
              </a:rPr>
              <a:t>체코  </a:t>
            </a:r>
            <a:r>
              <a:rPr dirty="0" sz="2300" spc="-235">
                <a:latin typeface="Arial Unicode MS"/>
                <a:cs typeface="Arial Unicode MS"/>
              </a:rPr>
              <a:t>스퍼드에서	공부한	</a:t>
            </a:r>
            <a:r>
              <a:rPr dirty="0" sz="2300" spc="-229">
                <a:latin typeface="Arial Unicode MS"/>
                <a:cs typeface="Arial Unicode MS"/>
              </a:rPr>
              <a:t>어떤	</a:t>
            </a:r>
            <a:r>
              <a:rPr dirty="0" sz="2300" spc="-235">
                <a:latin typeface="Arial Unicode MS"/>
                <a:cs typeface="Arial Unicode MS"/>
              </a:rPr>
              <a:t>이들이</a:t>
            </a:r>
            <a:endParaRPr sz="23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473799" y="4357897"/>
            <a:ext cx="1365250" cy="9575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4130">
              <a:lnSpc>
                <a:spcPct val="133000"/>
              </a:lnSpc>
              <a:spcBef>
                <a:spcPts val="95"/>
              </a:spcBef>
              <a:tabLst>
                <a:tab pos="448945" algn="l"/>
              </a:tabLst>
            </a:pPr>
            <a:r>
              <a:rPr dirty="0" sz="2300" spc="-229">
                <a:latin typeface="Arial Unicode MS"/>
                <a:cs typeface="Arial Unicode MS"/>
              </a:rPr>
              <a:t>학</a:t>
            </a:r>
            <a:r>
              <a:rPr dirty="0" sz="2300" spc="-240">
                <a:latin typeface="Arial Unicode MS"/>
                <a:cs typeface="Arial Unicode MS"/>
              </a:rPr>
              <a:t>자</a:t>
            </a:r>
            <a:r>
              <a:rPr dirty="0" sz="2300" spc="-165">
                <a:latin typeface="Arial Unicode MS"/>
                <a:cs typeface="Arial Unicode MS"/>
              </a:rPr>
              <a:t>들에게  </a:t>
            </a:r>
            <a:r>
              <a:rPr dirty="0" sz="2300" spc="-229">
                <a:latin typeface="Arial Unicode MS"/>
                <a:cs typeface="Arial Unicode MS"/>
              </a:rPr>
              <a:t>그	</a:t>
            </a:r>
            <a:r>
              <a:rPr dirty="0" sz="2300" spc="-235">
                <a:latin typeface="Arial Unicode MS"/>
                <a:cs typeface="Arial Unicode MS"/>
              </a:rPr>
              <a:t>작품을</a:t>
            </a:r>
            <a:endParaRPr sz="23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74349" y="4357897"/>
            <a:ext cx="2740025" cy="9575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118745">
              <a:lnSpc>
                <a:spcPct val="133000"/>
              </a:lnSpc>
              <a:spcBef>
                <a:spcPts val="95"/>
              </a:spcBef>
              <a:tabLst>
                <a:tab pos="1101090" algn="l"/>
                <a:tab pos="1237615" algn="l"/>
                <a:tab pos="2463165" algn="l"/>
              </a:tabLst>
            </a:pPr>
            <a:r>
              <a:rPr dirty="0" sz="2300" spc="-229">
                <a:latin typeface="Arial Unicode MS"/>
                <a:cs typeface="Arial Unicode MS"/>
              </a:rPr>
              <a:t>인</a:t>
            </a:r>
            <a:r>
              <a:rPr dirty="0" sz="2300" spc="-240">
                <a:latin typeface="Arial Unicode MS"/>
                <a:cs typeface="Arial Unicode MS"/>
              </a:rPr>
              <a:t>기</a:t>
            </a:r>
            <a:r>
              <a:rPr dirty="0" sz="2300" spc="-229">
                <a:latin typeface="Arial Unicode MS"/>
                <a:cs typeface="Arial Unicode MS"/>
              </a:rPr>
              <a:t>가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40">
                <a:latin typeface="Arial Unicode MS"/>
                <a:cs typeface="Arial Unicode MS"/>
              </a:rPr>
              <a:t>많</a:t>
            </a:r>
            <a:r>
              <a:rPr dirty="0" sz="2300" spc="-229">
                <a:latin typeface="Arial Unicode MS"/>
                <a:cs typeface="Arial Unicode MS"/>
              </a:rPr>
              <a:t>았는</a:t>
            </a:r>
            <a:r>
              <a:rPr dirty="0" sz="2300" spc="-240">
                <a:latin typeface="Arial Unicode MS"/>
                <a:cs typeface="Arial Unicode MS"/>
              </a:rPr>
              <a:t>데</a:t>
            </a:r>
            <a:r>
              <a:rPr dirty="0" sz="2300" spc="395">
                <a:latin typeface="Arial Unicode MS"/>
                <a:cs typeface="Arial Unicode MS"/>
              </a:rPr>
              <a:t>,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120">
                <a:latin typeface="Arial Unicode MS"/>
                <a:cs typeface="Arial Unicode MS"/>
              </a:rPr>
              <a:t>옥  </a:t>
            </a:r>
            <a:r>
              <a:rPr dirty="0" sz="2300" spc="-240">
                <a:latin typeface="Arial Unicode MS"/>
                <a:cs typeface="Arial Unicode MS"/>
              </a:rPr>
              <a:t>필</a:t>
            </a:r>
            <a:r>
              <a:rPr dirty="0" sz="2300" spc="-229">
                <a:latin typeface="Arial Unicode MS"/>
                <a:cs typeface="Arial Unicode MS"/>
              </a:rPr>
              <a:t>사하여</a:t>
            </a:r>
            <a:r>
              <a:rPr dirty="0" sz="2300">
                <a:latin typeface="Arial Unicode MS"/>
                <a:cs typeface="Arial Unicode MS"/>
              </a:rPr>
              <a:t>		</a:t>
            </a:r>
            <a:r>
              <a:rPr dirty="0" sz="2300" spc="-240">
                <a:latin typeface="Arial Unicode MS"/>
                <a:cs typeface="Arial Unicode MS"/>
              </a:rPr>
              <a:t>프</a:t>
            </a:r>
            <a:r>
              <a:rPr dirty="0" sz="2300" spc="-229">
                <a:latin typeface="Arial Unicode MS"/>
                <a:cs typeface="Arial Unicode MS"/>
              </a:rPr>
              <a:t>라하로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가</a:t>
            </a:r>
            <a:endParaRPr sz="23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44975" y="5406754"/>
            <a:ext cx="1267460" cy="376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29615" algn="l"/>
              </a:tabLst>
            </a:pPr>
            <a:r>
              <a:rPr dirty="0" sz="2300" spc="-229">
                <a:latin typeface="Arial Unicode MS"/>
                <a:cs typeface="Arial Unicode MS"/>
              </a:rPr>
              <a:t>읽고</a:t>
            </a:r>
            <a:r>
              <a:rPr dirty="0" sz="2300" spc="-229">
                <a:latin typeface="Arial Unicode MS"/>
                <a:cs typeface="Arial Unicode MS"/>
              </a:rPr>
              <a:t>	</a:t>
            </a:r>
            <a:r>
              <a:rPr dirty="0" sz="2300" spc="-240">
                <a:latin typeface="Arial Unicode MS"/>
                <a:cs typeface="Arial Unicode MS"/>
              </a:rPr>
              <a:t>감</a:t>
            </a:r>
            <a:r>
              <a:rPr dirty="0" sz="2300" spc="-229">
                <a:latin typeface="Arial Unicode MS"/>
                <a:cs typeface="Arial Unicode MS"/>
              </a:rPr>
              <a:t>명</a:t>
            </a:r>
            <a:endParaRPr sz="23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79016" y="5406754"/>
            <a:ext cx="3035300" cy="376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27710" algn="l"/>
                <a:tab pos="2233295" algn="l"/>
              </a:tabLst>
            </a:pPr>
            <a:r>
              <a:rPr dirty="0" sz="2300" spc="-240">
                <a:latin typeface="Arial Unicode MS"/>
                <a:cs typeface="Arial Unicode MS"/>
              </a:rPr>
              <a:t>받</a:t>
            </a:r>
            <a:r>
              <a:rPr dirty="0" sz="2300" spc="-229">
                <a:latin typeface="Arial Unicode MS"/>
                <a:cs typeface="Arial Unicode MS"/>
              </a:rPr>
              <a:t>은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사람</a:t>
            </a:r>
            <a:r>
              <a:rPr dirty="0" sz="2300" spc="-240">
                <a:latin typeface="Arial Unicode MS"/>
                <a:cs typeface="Arial Unicode MS"/>
              </a:rPr>
              <a:t>가</a:t>
            </a:r>
            <a:r>
              <a:rPr dirty="0" sz="2300" spc="-229">
                <a:latin typeface="Arial Unicode MS"/>
                <a:cs typeface="Arial Unicode MS"/>
              </a:rPr>
              <a:t>운데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하</a:t>
            </a:r>
            <a:r>
              <a:rPr dirty="0" sz="2300" spc="-240">
                <a:latin typeface="Arial Unicode MS"/>
                <a:cs typeface="Arial Unicode MS"/>
              </a:rPr>
              <a:t>나</a:t>
            </a:r>
            <a:r>
              <a:rPr dirty="0" sz="2300" spc="-229">
                <a:latin typeface="Arial Unicode MS"/>
                <a:cs typeface="Arial Unicode MS"/>
              </a:rPr>
              <a:t>가</a:t>
            </a:r>
            <a:endParaRPr sz="2300">
              <a:latin typeface="Arial Unicode MS"/>
              <a:cs typeface="Arial Unicode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58924" y="5290079"/>
            <a:ext cx="3621404" cy="9607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100"/>
              </a:spcBef>
              <a:tabLst>
                <a:tab pos="1122045" algn="l"/>
                <a:tab pos="1577340" algn="l"/>
                <a:tab pos="3081655" algn="l"/>
              </a:tabLst>
            </a:pPr>
            <a:r>
              <a:rPr dirty="0" sz="2300" spc="-240">
                <a:latin typeface="Arial Unicode MS"/>
                <a:cs typeface="Arial Unicode MS"/>
              </a:rPr>
              <a:t>져</a:t>
            </a:r>
            <a:r>
              <a:rPr dirty="0" sz="2300" spc="-229">
                <a:latin typeface="Arial Unicode MS"/>
                <a:cs typeface="Arial Unicode MS"/>
              </a:rPr>
              <a:t>갔고</a:t>
            </a:r>
            <a:r>
              <a:rPr dirty="0" sz="2300" spc="395">
                <a:latin typeface="Arial Unicode MS"/>
                <a:cs typeface="Arial Unicode MS"/>
              </a:rPr>
              <a:t>,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29">
                <a:latin typeface="Arial Unicode MS"/>
                <a:cs typeface="Arial Unicode MS"/>
              </a:rPr>
              <a:t>이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240">
                <a:latin typeface="Arial Unicode MS"/>
                <a:cs typeface="Arial Unicode MS"/>
              </a:rPr>
              <a:t>위</a:t>
            </a:r>
            <a:r>
              <a:rPr dirty="0" sz="2300" spc="-229">
                <a:latin typeface="Arial Unicode MS"/>
                <a:cs typeface="Arial Unicode MS"/>
              </a:rPr>
              <a:t>클리</a:t>
            </a:r>
            <a:r>
              <a:rPr dirty="0" sz="2300" spc="-240">
                <a:latin typeface="Arial Unicode MS"/>
                <a:cs typeface="Arial Unicode MS"/>
              </a:rPr>
              <a:t>프</a:t>
            </a:r>
            <a:r>
              <a:rPr dirty="0" sz="2300" spc="-229">
                <a:latin typeface="Arial Unicode MS"/>
                <a:cs typeface="Arial Unicode MS"/>
              </a:rPr>
              <a:t>의</a:t>
            </a:r>
            <a:r>
              <a:rPr dirty="0" sz="2300">
                <a:latin typeface="Arial Unicode MS"/>
                <a:cs typeface="Arial Unicode MS"/>
              </a:rPr>
              <a:t>	</a:t>
            </a:r>
            <a:r>
              <a:rPr dirty="0" sz="2300" spc="-150">
                <a:latin typeface="Arial Unicode MS"/>
                <a:cs typeface="Arial Unicode MS"/>
              </a:rPr>
              <a:t>책을  </a:t>
            </a:r>
            <a:r>
              <a:rPr dirty="0" sz="2300" spc="-110">
                <a:latin typeface="Arial Unicode MS"/>
                <a:cs typeface="Arial Unicode MS"/>
              </a:rPr>
              <a:t>후스였다.</a:t>
            </a:r>
            <a:endParaRPr sz="23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86038"/>
            <a:ext cx="5926455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89610" algn="l"/>
                <a:tab pos="2917190" algn="l"/>
              </a:tabLst>
            </a:pPr>
            <a:r>
              <a:rPr dirty="0" sz="3200" spc="535"/>
              <a:t>3.	</a:t>
            </a:r>
            <a:r>
              <a:rPr dirty="0" sz="3200" spc="265"/>
              <a:t>후스(Hus,	</a:t>
            </a:r>
            <a:r>
              <a:rPr dirty="0" sz="3200" spc="490"/>
              <a:t>1369?-1415)</a:t>
            </a:r>
            <a:endParaRPr sz="3200"/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14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1729811"/>
            <a:ext cx="8547735" cy="4412615"/>
          </a:xfrm>
          <a:prstGeom prst="rect">
            <a:avLst/>
          </a:prstGeom>
        </p:spPr>
        <p:txBody>
          <a:bodyPr wrap="square" lIns="0" tIns="133985" rIns="0" bIns="0" rtlCol="0" vert="horz">
            <a:spAutoFit/>
          </a:bodyPr>
          <a:lstStyle/>
          <a:p>
            <a:pPr marL="316865" indent="-304165">
              <a:lnSpc>
                <a:spcPct val="100000"/>
              </a:lnSpc>
              <a:spcBef>
                <a:spcPts val="1055"/>
              </a:spcBef>
              <a:buChar char="-"/>
              <a:tabLst>
                <a:tab pos="317500" algn="l"/>
                <a:tab pos="1290955" algn="l"/>
                <a:tab pos="1991360" algn="l"/>
                <a:tab pos="2828925" algn="l"/>
                <a:tab pos="3528695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프라하	대학	</a:t>
            </a:r>
            <a:r>
              <a:rPr dirty="0" sz="2400" spc="-25">
                <a:latin typeface="Arial Unicode MS"/>
                <a:cs typeface="Arial Unicode MS"/>
              </a:rPr>
              <a:t>교수,	</a:t>
            </a:r>
            <a:r>
              <a:rPr dirty="0" sz="2400" spc="-245">
                <a:latin typeface="Arial Unicode MS"/>
                <a:cs typeface="Arial Unicode MS"/>
              </a:rPr>
              <a:t>개혁	주도</a:t>
            </a:r>
            <a:endParaRPr sz="2400">
              <a:latin typeface="Arial Unicode MS"/>
              <a:cs typeface="Arial Unicode MS"/>
            </a:endParaRPr>
          </a:p>
          <a:p>
            <a:pPr algn="just" marL="316865" marR="5080" indent="-304165">
              <a:lnSpc>
                <a:spcPts val="3840"/>
              </a:lnSpc>
              <a:spcBef>
                <a:spcPts val="290"/>
              </a:spcBef>
              <a:buChar char="-"/>
              <a:tabLst>
                <a:tab pos="317500" algn="l"/>
              </a:tabLst>
            </a:pPr>
            <a:r>
              <a:rPr dirty="0" sz="2400" spc="245">
                <a:latin typeface="Arial Unicode MS"/>
                <a:cs typeface="Arial Unicode MS"/>
              </a:rPr>
              <a:t>1402년 </a:t>
            </a:r>
            <a:r>
              <a:rPr dirty="0" sz="2400" spc="-245">
                <a:latin typeface="Arial Unicode MS"/>
                <a:cs typeface="Arial Unicode MS"/>
              </a:rPr>
              <a:t>대학학장 </a:t>
            </a:r>
            <a:r>
              <a:rPr dirty="0" sz="2400" spc="-25">
                <a:latin typeface="Arial Unicode MS"/>
                <a:cs typeface="Arial Unicode MS"/>
              </a:rPr>
              <a:t>선출, </a:t>
            </a:r>
            <a:r>
              <a:rPr dirty="0" sz="2400" spc="-245">
                <a:latin typeface="Arial Unicode MS"/>
                <a:cs typeface="Arial Unicode MS"/>
              </a:rPr>
              <a:t>베들레헴 교회에서 설교하며 면죄부  판매 </a:t>
            </a:r>
            <a:r>
              <a:rPr dirty="0" sz="2400" spc="-135">
                <a:latin typeface="Arial Unicode MS"/>
                <a:cs typeface="Arial Unicode MS"/>
              </a:rPr>
              <a:t>비판[교황청의 </a:t>
            </a:r>
            <a:r>
              <a:rPr dirty="0" sz="2400" spc="-245">
                <a:latin typeface="Arial Unicode MS"/>
                <a:cs typeface="Arial Unicode MS"/>
              </a:rPr>
              <a:t>파문을 받은 가장 큰 </a:t>
            </a:r>
            <a:r>
              <a:rPr dirty="0" sz="2400" spc="110">
                <a:latin typeface="Arial Unicode MS"/>
                <a:cs typeface="Arial Unicode MS"/>
              </a:rPr>
              <a:t>이유], </a:t>
            </a:r>
            <a:r>
              <a:rPr dirty="0" sz="2400" spc="-114">
                <a:latin typeface="Arial Unicode MS"/>
                <a:cs typeface="Arial Unicode MS"/>
              </a:rPr>
              <a:t>성직매매, </a:t>
            </a:r>
            <a:r>
              <a:rPr dirty="0" sz="2400" spc="-245">
                <a:latin typeface="Arial Unicode MS"/>
                <a:cs typeface="Arial Unicode MS"/>
              </a:rPr>
              <a:t>교  황의 부도덕함을</a:t>
            </a:r>
            <a:r>
              <a:rPr dirty="0" sz="2400" spc="35">
                <a:latin typeface="Arial Unicode MS"/>
                <a:cs typeface="Arial Unicode MS"/>
              </a:rPr>
              <a:t> </a:t>
            </a:r>
            <a:r>
              <a:rPr dirty="0" sz="2400" spc="-80">
                <a:latin typeface="Arial Unicode MS"/>
                <a:cs typeface="Arial Unicode MS"/>
              </a:rPr>
              <a:t>비판함.</a:t>
            </a:r>
            <a:endParaRPr sz="2400">
              <a:latin typeface="Arial Unicode MS"/>
              <a:cs typeface="Arial Unicode MS"/>
            </a:endParaRPr>
          </a:p>
          <a:p>
            <a:pPr marL="316865" indent="-304165">
              <a:lnSpc>
                <a:spcPct val="100000"/>
              </a:lnSpc>
              <a:spcBef>
                <a:spcPts val="665"/>
              </a:spcBef>
              <a:buChar char="-"/>
              <a:tabLst>
                <a:tab pos="317500" algn="l"/>
                <a:tab pos="1565275" algn="l"/>
                <a:tab pos="2813685" algn="l"/>
                <a:tab pos="3787775" algn="l"/>
                <a:tab pos="5036185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모국어로	설교하고	성경도	모국어로	</a:t>
            </a:r>
            <a:r>
              <a:rPr dirty="0" sz="2400" spc="-80">
                <a:latin typeface="Arial Unicode MS"/>
                <a:cs typeface="Arial Unicode MS"/>
              </a:rPr>
              <a:t>번역함.</a:t>
            </a:r>
            <a:endParaRPr sz="2400">
              <a:latin typeface="Arial Unicode MS"/>
              <a:cs typeface="Arial Unicode MS"/>
            </a:endParaRPr>
          </a:p>
          <a:p>
            <a:pPr marL="316865" marR="5080" indent="-304165">
              <a:lnSpc>
                <a:spcPts val="3840"/>
              </a:lnSpc>
              <a:spcBef>
                <a:spcPts val="285"/>
              </a:spcBef>
              <a:buChar char="-"/>
              <a:tabLst>
                <a:tab pos="317500" algn="l"/>
                <a:tab pos="1297305" algn="l"/>
                <a:tab pos="2000250" algn="l"/>
                <a:tab pos="2275840" algn="l"/>
                <a:tab pos="3256279" algn="l"/>
                <a:tab pos="3522979" algn="l"/>
                <a:tab pos="4511040" algn="l"/>
                <a:tab pos="4740910" algn="l"/>
                <a:tab pos="5989320" algn="l"/>
                <a:tab pos="6037580" algn="l"/>
                <a:tab pos="7237095" algn="l"/>
                <a:tab pos="8260080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진정한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교회란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예정된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신자들의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공동체라고</a:t>
            </a:r>
            <a:r>
              <a:rPr dirty="0" sz="2400" spc="-245">
                <a:latin typeface="Arial Unicode MS"/>
                <a:cs typeface="Arial Unicode MS"/>
              </a:rPr>
              <a:t>		</a:t>
            </a:r>
            <a:r>
              <a:rPr dirty="0" sz="2400" spc="-245">
                <a:latin typeface="Arial Unicode MS"/>
                <a:cs typeface="Arial Unicode MS"/>
              </a:rPr>
              <a:t>주장</a:t>
            </a:r>
            <a:r>
              <a:rPr dirty="0" sz="2400" spc="350">
                <a:latin typeface="Arial Unicode MS"/>
                <a:cs typeface="Arial Unicode MS"/>
              </a:rPr>
              <a:t>(</a:t>
            </a:r>
            <a:r>
              <a:rPr dirty="0" sz="2400" spc="-245">
                <a:latin typeface="Arial Unicode MS"/>
                <a:cs typeface="Arial Unicode MS"/>
              </a:rPr>
              <a:t>위클리프의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130">
                <a:latin typeface="Arial Unicode MS"/>
                <a:cs typeface="Arial Unicode MS"/>
              </a:rPr>
              <a:t>글  </a:t>
            </a:r>
            <a:r>
              <a:rPr dirty="0" sz="2400" spc="65">
                <a:latin typeface="Arial Unicode MS"/>
                <a:cs typeface="Arial Unicode MS"/>
              </a:rPr>
              <a:t>포함).	</a:t>
            </a:r>
            <a:r>
              <a:rPr dirty="0" sz="2400" spc="-245">
                <a:latin typeface="Arial Unicode MS"/>
                <a:cs typeface="Arial Unicode MS"/>
              </a:rPr>
              <a:t>이에	파문당하고	</a:t>
            </a:r>
            <a:r>
              <a:rPr dirty="0" sz="2400" spc="125">
                <a:latin typeface="Arial Unicode MS"/>
                <a:cs typeface="Arial Unicode MS"/>
              </a:rPr>
              <a:t>1414년	</a:t>
            </a:r>
            <a:r>
              <a:rPr dirty="0" sz="2400" spc="-245">
                <a:latin typeface="Arial Unicode MS"/>
                <a:cs typeface="Arial Unicode MS"/>
              </a:rPr>
              <a:t>콘스탄츠	공의회에	</a:t>
            </a:r>
            <a:r>
              <a:rPr dirty="0" sz="2400" spc="-80">
                <a:latin typeface="Arial Unicode MS"/>
                <a:cs typeface="Arial Unicode MS"/>
              </a:rPr>
              <a:t>소환됨.</a:t>
            </a:r>
            <a:endParaRPr sz="2400">
              <a:latin typeface="Arial Unicode MS"/>
              <a:cs typeface="Arial Unicode MS"/>
            </a:endParaRPr>
          </a:p>
          <a:p>
            <a:pPr marL="316865" indent="-304165">
              <a:lnSpc>
                <a:spcPct val="100000"/>
              </a:lnSpc>
              <a:spcBef>
                <a:spcPts val="665"/>
              </a:spcBef>
              <a:buChar char="-"/>
              <a:tabLst>
                <a:tab pos="317500" algn="l"/>
                <a:tab pos="4617085" algn="l"/>
                <a:tab pos="5615940" algn="l"/>
                <a:tab pos="7164070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지기스문트</a:t>
            </a:r>
            <a:r>
              <a:rPr dirty="0" sz="2400" spc="290">
                <a:latin typeface="Arial Unicode MS"/>
                <a:cs typeface="Arial Unicode MS"/>
              </a:rPr>
              <a:t>(S</a:t>
            </a:r>
            <a:r>
              <a:rPr dirty="0" sz="2400" spc="430">
                <a:latin typeface="Arial Unicode MS"/>
                <a:cs typeface="Arial Unicode MS"/>
              </a:rPr>
              <a:t>i</a:t>
            </a:r>
            <a:r>
              <a:rPr dirty="0" sz="2400" spc="480">
                <a:latin typeface="Arial Unicode MS"/>
                <a:cs typeface="Arial Unicode MS"/>
              </a:rPr>
              <a:t>gi</a:t>
            </a:r>
            <a:r>
              <a:rPr dirty="0" sz="2400" spc="385">
                <a:latin typeface="Arial Unicode MS"/>
                <a:cs typeface="Arial Unicode MS"/>
              </a:rPr>
              <a:t>sm</a:t>
            </a:r>
            <a:r>
              <a:rPr dirty="0" sz="2400" spc="450">
                <a:latin typeface="Arial Unicode MS"/>
                <a:cs typeface="Arial Unicode MS"/>
              </a:rPr>
              <a:t>u</a:t>
            </a:r>
            <a:r>
              <a:rPr dirty="0" sz="2400" spc="440">
                <a:latin typeface="Arial Unicode MS"/>
                <a:cs typeface="Arial Unicode MS"/>
              </a:rPr>
              <a:t>n</a:t>
            </a:r>
            <a:r>
              <a:rPr dirty="0" sz="2400" spc="530">
                <a:latin typeface="Arial Unicode MS"/>
                <a:cs typeface="Arial Unicode MS"/>
              </a:rPr>
              <a:t>d</a:t>
            </a:r>
            <a:r>
              <a:rPr dirty="0" sz="2400" spc="350">
                <a:latin typeface="Arial Unicode MS"/>
                <a:cs typeface="Arial Unicode MS"/>
              </a:rPr>
              <a:t>)</a:t>
            </a:r>
            <a:r>
              <a:rPr dirty="0" sz="2400" spc="-245">
                <a:latin typeface="Arial Unicode MS"/>
                <a:cs typeface="Arial Unicode MS"/>
              </a:rPr>
              <a:t>왕은</a:t>
            </a:r>
            <a:r>
              <a:rPr dirty="0" sz="2400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보호를</a:t>
            </a:r>
            <a:r>
              <a:rPr dirty="0" sz="2400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약속했지만</a:t>
            </a:r>
            <a:r>
              <a:rPr dirty="0" sz="2400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보호하는데</a:t>
            </a:r>
            <a:endParaRPr sz="2400">
              <a:latin typeface="Arial Unicode MS"/>
              <a:cs typeface="Arial Unicode MS"/>
            </a:endParaRPr>
          </a:p>
          <a:p>
            <a:pPr marL="316865">
              <a:lnSpc>
                <a:spcPct val="100000"/>
              </a:lnSpc>
              <a:spcBef>
                <a:spcPts val="960"/>
              </a:spcBef>
              <a:tabLst>
                <a:tab pos="1435735" algn="l"/>
                <a:tab pos="2416175" algn="l"/>
                <a:tab pos="3672204" algn="l"/>
                <a:tab pos="5201920" algn="l"/>
                <a:tab pos="6182360" algn="l"/>
                <a:tab pos="7164070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실패함</a:t>
            </a:r>
            <a:r>
              <a:rPr dirty="0" sz="2400" spc="409">
                <a:latin typeface="Arial Unicode MS"/>
                <a:cs typeface="Arial Unicode MS"/>
              </a:rPr>
              <a:t>.</a:t>
            </a:r>
            <a:r>
              <a:rPr dirty="0" sz="2400" spc="409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후스는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정죄당한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위클리프의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이단적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사상을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주장한다는</a:t>
            </a:r>
            <a:endParaRPr sz="24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71103" y="1079415"/>
            <a:ext cx="8243570" cy="10007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  <a:tabLst>
                <a:tab pos="849630" algn="l"/>
                <a:tab pos="992505" algn="l"/>
                <a:tab pos="1837689" algn="l"/>
                <a:tab pos="3061335" algn="l"/>
                <a:tab pos="3695065" algn="l"/>
                <a:tab pos="4349750" algn="l"/>
                <a:tab pos="5603875" algn="l"/>
                <a:tab pos="7133590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혐의를</a:t>
            </a:r>
            <a:r>
              <a:rPr dirty="0" sz="2400" spc="-245">
                <a:latin typeface="Arial Unicode MS"/>
                <a:cs typeface="Arial Unicode MS"/>
              </a:rPr>
              <a:t>		</a:t>
            </a:r>
            <a:r>
              <a:rPr dirty="0" sz="2400" spc="-245">
                <a:latin typeface="Arial Unicode MS"/>
                <a:cs typeface="Arial Unicode MS"/>
              </a:rPr>
              <a:t>받음</a:t>
            </a:r>
            <a:r>
              <a:rPr dirty="0" sz="2400" spc="409">
                <a:latin typeface="Arial Unicode MS"/>
                <a:cs typeface="Arial Unicode MS"/>
              </a:rPr>
              <a:t>.</a:t>
            </a:r>
            <a:r>
              <a:rPr dirty="0" sz="2400" spc="409">
                <a:latin typeface="Arial Unicode MS"/>
                <a:cs typeface="Arial Unicode MS"/>
              </a:rPr>
              <a:t>	</a:t>
            </a:r>
            <a:r>
              <a:rPr dirty="0" sz="2400" spc="50">
                <a:latin typeface="Arial Unicode MS"/>
                <a:cs typeface="Arial Unicode MS"/>
              </a:rPr>
              <a:t>1</a:t>
            </a:r>
            <a:r>
              <a:rPr dirty="0" sz="2400" spc="385">
                <a:latin typeface="Arial Unicode MS"/>
                <a:cs typeface="Arial Unicode MS"/>
              </a:rPr>
              <a:t>4</a:t>
            </a:r>
            <a:r>
              <a:rPr dirty="0" sz="2400" spc="50">
                <a:latin typeface="Arial Unicode MS"/>
                <a:cs typeface="Arial Unicode MS"/>
              </a:rPr>
              <a:t>1</a:t>
            </a:r>
            <a:r>
              <a:rPr dirty="0" sz="2400" spc="375">
                <a:latin typeface="Arial Unicode MS"/>
                <a:cs typeface="Arial Unicode MS"/>
              </a:rPr>
              <a:t>5</a:t>
            </a:r>
            <a:r>
              <a:rPr dirty="0" sz="2400" spc="-245">
                <a:latin typeface="Arial Unicode MS"/>
                <a:cs typeface="Arial Unicode MS"/>
              </a:rPr>
              <a:t>년</a:t>
            </a:r>
            <a:r>
              <a:rPr dirty="0" sz="2400">
                <a:latin typeface="Arial Unicode MS"/>
                <a:cs typeface="Arial Unicode MS"/>
              </a:rPr>
              <a:t>	</a:t>
            </a:r>
            <a:r>
              <a:rPr dirty="0" sz="2400" spc="229">
                <a:latin typeface="Arial Unicode MS"/>
                <a:cs typeface="Arial Unicode MS"/>
              </a:rPr>
              <a:t>7</a:t>
            </a:r>
            <a:r>
              <a:rPr dirty="0" sz="2400" spc="-245">
                <a:latin typeface="Arial Unicode MS"/>
                <a:cs typeface="Arial Unicode MS"/>
              </a:rPr>
              <a:t>월</a:t>
            </a:r>
            <a:r>
              <a:rPr dirty="0" sz="2400">
                <a:latin typeface="Arial Unicode MS"/>
                <a:cs typeface="Arial Unicode MS"/>
              </a:rPr>
              <a:t>	</a:t>
            </a:r>
            <a:r>
              <a:rPr dirty="0" sz="2400" spc="400">
                <a:latin typeface="Arial Unicode MS"/>
                <a:cs typeface="Arial Unicode MS"/>
              </a:rPr>
              <a:t>6</a:t>
            </a:r>
            <a:r>
              <a:rPr dirty="0" sz="2400" spc="-245">
                <a:latin typeface="Arial Unicode MS"/>
                <a:cs typeface="Arial Unicode MS"/>
              </a:rPr>
              <a:t>일</a:t>
            </a:r>
            <a:r>
              <a:rPr dirty="0" sz="2400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콘스탄츠</a:t>
            </a:r>
            <a:r>
              <a:rPr dirty="0" sz="2400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공의회에서</a:t>
            </a:r>
            <a:r>
              <a:rPr dirty="0" sz="2400">
                <a:latin typeface="Arial Unicode MS"/>
                <a:cs typeface="Arial Unicode MS"/>
              </a:rPr>
              <a:t>	</a:t>
            </a:r>
            <a:r>
              <a:rPr dirty="0" sz="2400" spc="-185">
                <a:latin typeface="Arial Unicode MS"/>
                <a:cs typeface="Arial Unicode MS"/>
              </a:rPr>
              <a:t>이단으로  </a:t>
            </a:r>
            <a:r>
              <a:rPr dirty="0" sz="2400" spc="-25">
                <a:latin typeface="Arial Unicode MS"/>
                <a:cs typeface="Arial Unicode MS"/>
              </a:rPr>
              <a:t>정죄,	</a:t>
            </a:r>
            <a:r>
              <a:rPr dirty="0" sz="2400" spc="-114">
                <a:latin typeface="Arial Unicode MS"/>
                <a:cs typeface="Arial Unicode MS"/>
              </a:rPr>
              <a:t>화형당함.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14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760174" y="2663517"/>
            <a:ext cx="2854325" cy="3911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884555" algn="l"/>
                <a:tab pos="2018664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글씨</a:t>
            </a:r>
            <a:r>
              <a:rPr dirty="0" sz="2400" spc="409">
                <a:latin typeface="Arial Unicode MS"/>
                <a:cs typeface="Arial Unicode MS"/>
              </a:rPr>
              <a:t>:</a:t>
            </a:r>
            <a:r>
              <a:rPr dirty="0" sz="2400" spc="409">
                <a:latin typeface="Arial Unicode MS"/>
                <a:cs typeface="Arial Unicode MS"/>
              </a:rPr>
              <a:t>	</a:t>
            </a:r>
            <a:r>
              <a:rPr dirty="0" sz="2400" spc="180">
                <a:latin typeface="Arial Unicode MS"/>
                <a:cs typeface="Arial Unicode MS"/>
              </a:rPr>
              <a:t>“</a:t>
            </a:r>
            <a:r>
              <a:rPr dirty="0" sz="2400" spc="-245">
                <a:latin typeface="Arial Unicode MS"/>
                <a:cs typeface="Arial Unicode MS"/>
              </a:rPr>
              <a:t>진리를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사랑하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2541663"/>
            <a:ext cx="5532120" cy="10007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  <a:tabLst>
                <a:tab pos="575310" algn="l"/>
                <a:tab pos="1021715" algn="l"/>
                <a:tab pos="1482725" algn="l"/>
                <a:tab pos="1550035" algn="l"/>
                <a:tab pos="2492375" algn="l"/>
                <a:tab pos="2661285" algn="l"/>
                <a:tab pos="3225800" algn="l"/>
                <a:tab pos="3635375" algn="l"/>
                <a:tab pos="3961129" algn="l"/>
                <a:tab pos="4696460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프라하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구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시가지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후스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동상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밑에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175">
                <a:latin typeface="Arial Unicode MS"/>
                <a:cs typeface="Arial Unicode MS"/>
              </a:rPr>
              <a:t>새겨진  </a:t>
            </a:r>
            <a:r>
              <a:rPr dirty="0" sz="2400" spc="80">
                <a:latin typeface="Arial Unicode MS"/>
                <a:cs typeface="Arial Unicode MS"/>
              </a:rPr>
              <a:t>고,	</a:t>
            </a:r>
            <a:r>
              <a:rPr dirty="0" sz="2400" spc="-245">
                <a:latin typeface="Arial Unicode MS"/>
                <a:cs typeface="Arial Unicode MS"/>
              </a:rPr>
              <a:t>진리를		</a:t>
            </a:r>
            <a:r>
              <a:rPr dirty="0" sz="2400" spc="-80">
                <a:latin typeface="Arial Unicode MS"/>
                <a:cs typeface="Arial Unicode MS"/>
              </a:rPr>
              <a:t>말하고,	</a:t>
            </a:r>
            <a:r>
              <a:rPr dirty="0" sz="2400" spc="-245">
                <a:latin typeface="Arial Unicode MS"/>
                <a:cs typeface="Arial Unicode MS"/>
              </a:rPr>
              <a:t>진리를	</a:t>
            </a:r>
            <a:r>
              <a:rPr dirty="0" sz="2400" spc="-45">
                <a:latin typeface="Arial Unicode MS"/>
                <a:cs typeface="Arial Unicode MS"/>
              </a:rPr>
              <a:t>행하라”(후스)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4125764"/>
            <a:ext cx="1522095" cy="3911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235075" algn="l"/>
              </a:tabLst>
            </a:pPr>
            <a:r>
              <a:rPr dirty="0" sz="2400" spc="180">
                <a:latin typeface="Arial Unicode MS"/>
                <a:cs typeface="Arial Unicode MS"/>
              </a:rPr>
              <a:t>“</a:t>
            </a:r>
            <a:r>
              <a:rPr dirty="0" sz="2400" spc="-245">
                <a:latin typeface="Arial Unicode MS"/>
                <a:cs typeface="Arial Unicode MS"/>
              </a:rPr>
              <a:t>그들이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이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838635" y="4125764"/>
            <a:ext cx="1821814" cy="3911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400" spc="-245">
                <a:latin typeface="Arial Unicode MS"/>
                <a:cs typeface="Arial Unicode MS"/>
              </a:rPr>
              <a:t>거위</a:t>
            </a:r>
            <a:r>
              <a:rPr dirty="0" sz="2400" spc="530">
                <a:latin typeface="Arial Unicode MS"/>
                <a:cs typeface="Arial Unicode MS"/>
              </a:rPr>
              <a:t>[</a:t>
            </a:r>
            <a:r>
              <a:rPr dirty="0" sz="2400" spc="-245">
                <a:latin typeface="Arial Unicode MS"/>
                <a:cs typeface="Arial Unicode MS"/>
              </a:rPr>
              <a:t>체코어로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10535" y="4125764"/>
            <a:ext cx="2371725" cy="3911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262380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후스</a:t>
            </a:r>
            <a:r>
              <a:rPr dirty="0" sz="2400" spc="530">
                <a:latin typeface="Arial Unicode MS"/>
                <a:cs typeface="Arial Unicode MS"/>
              </a:rPr>
              <a:t>]</a:t>
            </a:r>
            <a:r>
              <a:rPr dirty="0" sz="2400" spc="-245">
                <a:latin typeface="Arial Unicode MS"/>
                <a:cs typeface="Arial Unicode MS"/>
              </a:rPr>
              <a:t>를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구워버릴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6636" y="4613180"/>
            <a:ext cx="7535545" cy="3911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444625" algn="l"/>
                <a:tab pos="2457450" algn="l"/>
                <a:tab pos="3470910" algn="l"/>
                <a:tab pos="4757420" algn="l"/>
                <a:tab pos="5221605" algn="l"/>
                <a:tab pos="5685790" algn="l"/>
                <a:tab pos="6699884" algn="l"/>
              </a:tabLst>
            </a:pPr>
            <a:r>
              <a:rPr dirty="0" sz="2400" spc="50">
                <a:latin typeface="Arial Unicode MS"/>
                <a:cs typeface="Arial Unicode MS"/>
              </a:rPr>
              <a:t>1</a:t>
            </a:r>
            <a:r>
              <a:rPr dirty="0" sz="2400" spc="700">
                <a:latin typeface="Arial Unicode MS"/>
                <a:cs typeface="Arial Unicode MS"/>
              </a:rPr>
              <a:t>00</a:t>
            </a:r>
            <a:r>
              <a:rPr dirty="0" sz="2400" spc="-245">
                <a:latin typeface="Arial Unicode MS"/>
                <a:cs typeface="Arial Unicode MS"/>
              </a:rPr>
              <a:t>년뒤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그들은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그들이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참아내야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할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한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마리의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백조의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31998" y="4003911"/>
            <a:ext cx="2082164" cy="1000760"/>
          </a:xfrm>
          <a:prstGeom prst="rect">
            <a:avLst/>
          </a:prstGeom>
        </p:spPr>
        <p:txBody>
          <a:bodyPr wrap="square" lIns="0" tIns="1339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5"/>
              </a:spcBef>
              <a:tabLst>
                <a:tab pos="1247140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것이다</a:t>
            </a:r>
            <a:r>
              <a:rPr dirty="0" sz="2400" spc="409">
                <a:latin typeface="Arial Unicode MS"/>
                <a:cs typeface="Arial Unicode MS"/>
              </a:rPr>
              <a:t>.</a:t>
            </a:r>
            <a:r>
              <a:rPr dirty="0" sz="2400" spc="409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그러나</a:t>
            </a:r>
            <a:endParaRPr sz="2400">
              <a:latin typeface="Arial Unicode MS"/>
              <a:cs typeface="Arial Unicode MS"/>
            </a:endParaRPr>
          </a:p>
          <a:p>
            <a:pPr marL="1247140">
              <a:lnSpc>
                <a:spcPct val="100000"/>
              </a:lnSpc>
              <a:spcBef>
                <a:spcPts val="960"/>
              </a:spcBef>
            </a:pPr>
            <a:r>
              <a:rPr dirty="0" sz="2400" spc="-245">
                <a:latin typeface="Arial Unicode MS"/>
                <a:cs typeface="Arial Unicode MS"/>
              </a:rPr>
              <a:t>노래를</a:t>
            </a:r>
            <a:endParaRPr sz="2400">
              <a:latin typeface="Arial Unicode MS"/>
              <a:cs typeface="Arial Unicode M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66636" y="4978743"/>
            <a:ext cx="8547735" cy="1487805"/>
          </a:xfrm>
          <a:prstGeom prst="rect">
            <a:avLst/>
          </a:prstGeom>
        </p:spPr>
        <p:txBody>
          <a:bodyPr wrap="square" lIns="0" tIns="13398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5"/>
              </a:spcBef>
              <a:tabLst>
                <a:tab pos="712470" algn="l"/>
                <a:tab pos="1138555" algn="l"/>
              </a:tabLst>
            </a:pPr>
            <a:r>
              <a:rPr dirty="0" sz="2400" spc="-245">
                <a:latin typeface="Arial Unicode MS"/>
                <a:cs typeface="Arial Unicode MS"/>
              </a:rPr>
              <a:t>듣게	될	</a:t>
            </a:r>
            <a:r>
              <a:rPr dirty="0" sz="2400" spc="-30">
                <a:latin typeface="Arial Unicode MS"/>
                <a:cs typeface="Arial Unicode MS"/>
              </a:rPr>
              <a:t>것이다.”</a:t>
            </a:r>
            <a:endParaRPr sz="2400">
              <a:latin typeface="Arial Unicode MS"/>
              <a:cs typeface="Arial Unicode MS"/>
            </a:endParaRPr>
          </a:p>
          <a:p>
            <a:pPr marL="12700" marR="5080">
              <a:lnSpc>
                <a:spcPts val="3840"/>
              </a:lnSpc>
              <a:spcBef>
                <a:spcPts val="290"/>
              </a:spcBef>
              <a:tabLst>
                <a:tab pos="581660" algn="l"/>
                <a:tab pos="986790" algn="l"/>
                <a:tab pos="1412875" algn="l"/>
                <a:tab pos="1558925" algn="l"/>
                <a:tab pos="2260600" algn="l"/>
                <a:tab pos="2386965" algn="l"/>
                <a:tab pos="3237865" algn="l"/>
                <a:tab pos="3361690" algn="l"/>
                <a:tab pos="4061460" algn="l"/>
                <a:tab pos="4215765" algn="l"/>
                <a:tab pos="5193030" algn="l"/>
                <a:tab pos="5584190" algn="l"/>
                <a:tab pos="6031865" algn="l"/>
                <a:tab pos="7009130" algn="l"/>
                <a:tab pos="7986395" algn="l"/>
              </a:tabLst>
            </a:pPr>
            <a:r>
              <a:rPr dirty="0" sz="2400" spc="525">
                <a:latin typeface="Arial Unicode MS"/>
                <a:cs typeface="Arial Unicode MS"/>
              </a:rPr>
              <a:t>-&gt;</a:t>
            </a:r>
            <a:r>
              <a:rPr dirty="0" sz="2400" spc="52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후스가</a:t>
            </a:r>
            <a:r>
              <a:rPr dirty="0" sz="2400" spc="-245">
                <a:latin typeface="Arial Unicode MS"/>
                <a:cs typeface="Arial Unicode MS"/>
              </a:rPr>
              <a:t>		</a:t>
            </a:r>
            <a:r>
              <a:rPr dirty="0" sz="2400" spc="-245">
                <a:latin typeface="Arial Unicode MS"/>
                <a:cs typeface="Arial Unicode MS"/>
              </a:rPr>
              <a:t>이런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예언을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했다는</a:t>
            </a:r>
            <a:r>
              <a:rPr dirty="0" sz="2400" spc="-245">
                <a:latin typeface="Arial Unicode MS"/>
                <a:cs typeface="Arial Unicode MS"/>
              </a:rPr>
              <a:t>		</a:t>
            </a:r>
            <a:r>
              <a:rPr dirty="0" sz="2400" spc="-245">
                <a:latin typeface="Arial Unicode MS"/>
                <a:cs typeface="Arial Unicode MS"/>
              </a:rPr>
              <a:t>기록은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없다</a:t>
            </a:r>
            <a:r>
              <a:rPr dirty="0" sz="2400" spc="409">
                <a:latin typeface="Arial Unicode MS"/>
                <a:cs typeface="Arial Unicode MS"/>
              </a:rPr>
              <a:t>.</a:t>
            </a:r>
            <a:r>
              <a:rPr dirty="0" sz="2400" spc="409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그러나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245">
                <a:latin typeface="Arial Unicode MS"/>
                <a:cs typeface="Arial Unicode MS"/>
              </a:rPr>
              <a:t>루터의</a:t>
            </a:r>
            <a:r>
              <a:rPr dirty="0" sz="2400" spc="-245">
                <a:latin typeface="Arial Unicode MS"/>
                <a:cs typeface="Arial Unicode MS"/>
              </a:rPr>
              <a:t>	</a:t>
            </a:r>
            <a:r>
              <a:rPr dirty="0" sz="2400" spc="-155">
                <a:latin typeface="Arial Unicode MS"/>
                <a:cs typeface="Arial Unicode MS"/>
              </a:rPr>
              <a:t>추종  </a:t>
            </a:r>
            <a:r>
              <a:rPr dirty="0" sz="2400" spc="-245">
                <a:latin typeface="Arial Unicode MS"/>
                <a:cs typeface="Arial Unicode MS"/>
              </a:rPr>
              <a:t>자들은	이	예언이		루터를		통해	이뤄졌다고	</a:t>
            </a:r>
            <a:r>
              <a:rPr dirty="0" sz="2400" spc="-80">
                <a:latin typeface="Arial Unicode MS"/>
                <a:cs typeface="Arial Unicode MS"/>
              </a:rPr>
              <a:t>확신함.</a:t>
            </a:r>
            <a:endParaRPr sz="24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100"/>
              </a:lnSpc>
              <a:spcBef>
                <a:spcPts val="95"/>
              </a:spcBef>
              <a:tabLst>
                <a:tab pos="893444" algn="l"/>
                <a:tab pos="5535295" algn="l"/>
              </a:tabLst>
            </a:pPr>
            <a:r>
              <a:rPr dirty="0" sz="3200" spc="455" b="1">
                <a:latin typeface="맑은 고딕"/>
                <a:cs typeface="맑은 고딕"/>
              </a:rPr>
              <a:t>4</a:t>
            </a:r>
            <a:r>
              <a:rPr dirty="0" sz="3200" spc="600" b="1">
                <a:latin typeface="맑은 고딕"/>
                <a:cs typeface="맑은 고딕"/>
              </a:rPr>
              <a:t>.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-325" b="1">
                <a:latin typeface="맑은 고딕"/>
                <a:cs typeface="맑은 고딕"/>
              </a:rPr>
              <a:t>사보나롤라</a:t>
            </a:r>
            <a:r>
              <a:rPr dirty="0" sz="3200" spc="385" b="1">
                <a:latin typeface="맑은 고딕"/>
                <a:cs typeface="맑은 고딕"/>
              </a:rPr>
              <a:t>(</a:t>
            </a:r>
            <a:r>
              <a:rPr dirty="0" sz="3200" spc="535" b="1">
                <a:latin typeface="맑은 고딕"/>
                <a:cs typeface="맑은 고딕"/>
              </a:rPr>
              <a:t>G</a:t>
            </a:r>
            <a:r>
              <a:rPr dirty="0" sz="3200" spc="425" b="1">
                <a:latin typeface="맑은 고딕"/>
                <a:cs typeface="맑은 고딕"/>
              </a:rPr>
              <a:t>i</a:t>
            </a:r>
            <a:r>
              <a:rPr dirty="0" sz="3200" spc="415" b="1">
                <a:latin typeface="맑은 고딕"/>
                <a:cs typeface="맑은 고딕"/>
              </a:rPr>
              <a:t>r</a:t>
            </a:r>
            <a:r>
              <a:rPr dirty="0" sz="3200" spc="350" b="1">
                <a:latin typeface="맑은 고딕"/>
                <a:cs typeface="맑은 고딕"/>
              </a:rPr>
              <a:t>o</a:t>
            </a:r>
            <a:r>
              <a:rPr dirty="0" sz="3200" spc="409" b="1">
                <a:latin typeface="맑은 고딕"/>
                <a:cs typeface="맑은 고딕"/>
              </a:rPr>
              <a:t>l</a:t>
            </a:r>
            <a:r>
              <a:rPr dirty="0" sz="3200" spc="750" b="1">
                <a:latin typeface="맑은 고딕"/>
                <a:cs typeface="맑은 고딕"/>
              </a:rPr>
              <a:t>a</a:t>
            </a:r>
            <a:r>
              <a:rPr dirty="0" sz="3200" spc="180" b="1">
                <a:latin typeface="맑은 고딕"/>
                <a:cs typeface="맑은 고딕"/>
              </a:rPr>
              <a:t>m</a:t>
            </a:r>
            <a:r>
              <a:rPr dirty="0" sz="3200" spc="350" b="1">
                <a:latin typeface="맑은 고딕"/>
                <a:cs typeface="맑은 고딕"/>
              </a:rPr>
              <a:t>o</a:t>
            </a:r>
            <a:r>
              <a:rPr dirty="0" sz="3200" b="1">
                <a:latin typeface="맑은 고딕"/>
                <a:cs typeface="맑은 고딕"/>
              </a:rPr>
              <a:t>	</a:t>
            </a:r>
            <a:r>
              <a:rPr dirty="0" sz="3200" spc="615" b="1">
                <a:latin typeface="맑은 고딕"/>
                <a:cs typeface="맑은 고딕"/>
              </a:rPr>
              <a:t>S</a:t>
            </a:r>
            <a:r>
              <a:rPr dirty="0" sz="3200" spc="750" b="1">
                <a:latin typeface="맑은 고딕"/>
                <a:cs typeface="맑은 고딕"/>
              </a:rPr>
              <a:t>a</a:t>
            </a:r>
            <a:r>
              <a:rPr dirty="0" sz="3200" spc="505" b="1">
                <a:latin typeface="맑은 고딕"/>
                <a:cs typeface="맑은 고딕"/>
              </a:rPr>
              <a:t>v</a:t>
            </a:r>
            <a:r>
              <a:rPr dirty="0" sz="3200" spc="350" b="1">
                <a:latin typeface="맑은 고딕"/>
                <a:cs typeface="맑은 고딕"/>
              </a:rPr>
              <a:t>o</a:t>
            </a:r>
            <a:r>
              <a:rPr dirty="0" sz="3200" spc="434" b="1">
                <a:latin typeface="맑은 고딕"/>
                <a:cs typeface="맑은 고딕"/>
              </a:rPr>
              <a:t>n</a:t>
            </a:r>
            <a:r>
              <a:rPr dirty="0" sz="3200" spc="750" b="1">
                <a:latin typeface="맑은 고딕"/>
                <a:cs typeface="맑은 고딕"/>
              </a:rPr>
              <a:t>a</a:t>
            </a:r>
            <a:r>
              <a:rPr dirty="0" sz="3200" spc="425" b="1">
                <a:latin typeface="맑은 고딕"/>
                <a:cs typeface="맑은 고딕"/>
              </a:rPr>
              <a:t>r</a:t>
            </a:r>
            <a:r>
              <a:rPr dirty="0" sz="3200" spc="340" b="1">
                <a:latin typeface="맑은 고딕"/>
                <a:cs typeface="맑은 고딕"/>
              </a:rPr>
              <a:t>o</a:t>
            </a:r>
            <a:r>
              <a:rPr dirty="0" sz="3200" spc="425" b="1">
                <a:latin typeface="맑은 고딕"/>
                <a:cs typeface="맑은 고딕"/>
              </a:rPr>
              <a:t>l</a:t>
            </a:r>
            <a:r>
              <a:rPr dirty="0" sz="3200" spc="740" b="1">
                <a:latin typeface="맑은 고딕"/>
                <a:cs typeface="맑은 고딕"/>
              </a:rPr>
              <a:t>a</a:t>
            </a:r>
            <a:r>
              <a:rPr dirty="0" sz="3200" spc="740" b="1">
                <a:latin typeface="맑은 고딕"/>
                <a:cs typeface="맑은 고딕"/>
              </a:rPr>
              <a:t>,  </a:t>
            </a:r>
            <a:r>
              <a:rPr dirty="0" sz="3200" spc="465" b="1">
                <a:latin typeface="맑은 고딕"/>
                <a:cs typeface="맑은 고딕"/>
              </a:rPr>
              <a:t>1452-98)</a:t>
            </a:r>
            <a:endParaRPr sz="3200">
              <a:latin typeface="맑은 고딕"/>
              <a:cs typeface="맑은 고딕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algn="just" marL="381000" marR="5080" indent="-368300">
              <a:lnSpc>
                <a:spcPct val="133200"/>
              </a:lnSpc>
              <a:spcBef>
                <a:spcPts val="90"/>
              </a:spcBef>
              <a:buChar char="-"/>
              <a:tabLst>
                <a:tab pos="381635" algn="l"/>
              </a:tabLst>
            </a:pPr>
            <a:r>
              <a:rPr dirty="0" spc="-295"/>
              <a:t>도미니크회 </a:t>
            </a:r>
            <a:r>
              <a:rPr dirty="0" spc="-95"/>
              <a:t>수도사, </a:t>
            </a:r>
            <a:r>
              <a:rPr dirty="0" spc="-295"/>
              <a:t>피렌체의 산마르코 </a:t>
            </a:r>
            <a:r>
              <a:rPr dirty="0" spc="-290"/>
              <a:t>수도원 </a:t>
            </a:r>
            <a:r>
              <a:rPr dirty="0" spc="-295"/>
              <a:t>원장  으로 파격적인 </a:t>
            </a:r>
            <a:r>
              <a:rPr dirty="0" spc="-290"/>
              <a:t>내용과 </a:t>
            </a:r>
            <a:r>
              <a:rPr dirty="0" spc="-295"/>
              <a:t>직설적인 표현의 설교로 </a:t>
            </a:r>
            <a:r>
              <a:rPr dirty="0" spc="-290"/>
              <a:t>피렌  체 </a:t>
            </a:r>
            <a:r>
              <a:rPr dirty="0" spc="-295"/>
              <a:t>시민의 마음을</a:t>
            </a:r>
            <a:r>
              <a:rPr dirty="0" spc="-85"/>
              <a:t> </a:t>
            </a:r>
            <a:r>
              <a:rPr dirty="0" spc="-135"/>
              <a:t>사로잡음.</a:t>
            </a:r>
          </a:p>
          <a:p>
            <a:pPr marL="381000" indent="-368300">
              <a:lnSpc>
                <a:spcPct val="100000"/>
              </a:lnSpc>
              <a:spcBef>
                <a:spcPts val="1165"/>
              </a:spcBef>
              <a:buChar char="-"/>
              <a:tabLst>
                <a:tab pos="381635" algn="l"/>
                <a:tab pos="2551430" algn="l"/>
                <a:tab pos="4392295" algn="l"/>
                <a:tab pos="5570220" algn="l"/>
                <a:tab pos="6748780" algn="l"/>
              </a:tabLst>
            </a:pPr>
            <a:r>
              <a:rPr dirty="0" spc="-295"/>
              <a:t>참회설교가와	예언자로서	</a:t>
            </a:r>
            <a:r>
              <a:rPr dirty="0" spc="-290"/>
              <a:t>교회의	</a:t>
            </a:r>
            <a:r>
              <a:rPr dirty="0" spc="-295"/>
              <a:t>개혁을	</a:t>
            </a:r>
            <a:r>
              <a:rPr dirty="0" spc="-95"/>
              <a:t>추구함.</a:t>
            </a:r>
          </a:p>
          <a:p>
            <a:pPr marL="381000" indent="-368300">
              <a:lnSpc>
                <a:spcPct val="100000"/>
              </a:lnSpc>
              <a:spcBef>
                <a:spcPts val="1150"/>
              </a:spcBef>
              <a:buChar char="-"/>
              <a:tabLst>
                <a:tab pos="381635" algn="l"/>
                <a:tab pos="1889125" algn="l"/>
                <a:tab pos="3067685" algn="l"/>
                <a:tab pos="4244340" algn="l"/>
                <a:tab pos="5422900" algn="l"/>
                <a:tab pos="6269355" algn="l"/>
                <a:tab pos="7115809" algn="l"/>
              </a:tabLst>
            </a:pPr>
            <a:r>
              <a:rPr dirty="0" spc="-295"/>
              <a:t>교황청의	타락과	시민의	</a:t>
            </a:r>
            <a:r>
              <a:rPr dirty="0" spc="-290"/>
              <a:t>향락에	물든	삶을	</a:t>
            </a:r>
            <a:r>
              <a:rPr dirty="0" spc="-95"/>
              <a:t>비판함.</a:t>
            </a:r>
          </a:p>
          <a:p>
            <a:pPr marL="381000" marR="5080" indent="-368300">
              <a:lnSpc>
                <a:spcPct val="133400"/>
              </a:lnSpc>
              <a:buChar char="-"/>
              <a:tabLst>
                <a:tab pos="381635" algn="l"/>
                <a:tab pos="1242060" algn="l"/>
                <a:tab pos="1889125" algn="l"/>
                <a:tab pos="2766060" algn="l"/>
                <a:tab pos="3397885" algn="l"/>
                <a:tab pos="3629660" algn="l"/>
                <a:tab pos="4821555" algn="l"/>
                <a:tab pos="6678930" algn="l"/>
                <a:tab pos="8202295" algn="l"/>
              </a:tabLst>
            </a:pPr>
            <a:r>
              <a:rPr dirty="0" spc="-300"/>
              <a:t>매</a:t>
            </a:r>
            <a:r>
              <a:rPr dirty="0" spc="-290"/>
              <a:t>우</a:t>
            </a:r>
            <a:r>
              <a:rPr dirty="0"/>
              <a:t>	</a:t>
            </a:r>
            <a:r>
              <a:rPr dirty="0" spc="-290"/>
              <a:t>금</a:t>
            </a:r>
            <a:r>
              <a:rPr dirty="0" spc="-300"/>
              <a:t>욕</a:t>
            </a:r>
            <a:r>
              <a:rPr dirty="0" spc="-290"/>
              <a:t>적인</a:t>
            </a:r>
            <a:r>
              <a:rPr dirty="0"/>
              <a:t>	</a:t>
            </a:r>
            <a:r>
              <a:rPr dirty="0" spc="-290"/>
              <a:t>삶의</a:t>
            </a:r>
            <a:r>
              <a:rPr dirty="0"/>
              <a:t>	</a:t>
            </a:r>
            <a:r>
              <a:rPr dirty="0" spc="-300"/>
              <a:t>규</a:t>
            </a:r>
            <a:r>
              <a:rPr dirty="0" spc="-290"/>
              <a:t>정을</a:t>
            </a:r>
            <a:r>
              <a:rPr dirty="0"/>
              <a:t>	</a:t>
            </a:r>
            <a:r>
              <a:rPr dirty="0" spc="-290"/>
              <a:t>근거</a:t>
            </a:r>
            <a:r>
              <a:rPr dirty="0" spc="-300"/>
              <a:t>로</a:t>
            </a:r>
            <a:r>
              <a:rPr dirty="0" spc="-290"/>
              <a:t>하여</a:t>
            </a:r>
            <a:r>
              <a:rPr dirty="0"/>
              <a:t>	</a:t>
            </a:r>
            <a:r>
              <a:rPr dirty="0" spc="-300"/>
              <a:t>종</a:t>
            </a:r>
            <a:r>
              <a:rPr dirty="0" spc="-290"/>
              <a:t>교적인</a:t>
            </a:r>
            <a:r>
              <a:rPr dirty="0"/>
              <a:t>	</a:t>
            </a:r>
            <a:r>
              <a:rPr dirty="0" spc="-150"/>
              <a:t>민  </a:t>
            </a:r>
            <a:r>
              <a:rPr dirty="0" spc="-295"/>
              <a:t>주주의를	세우고자	</a:t>
            </a:r>
            <a:r>
              <a:rPr dirty="0" spc="105"/>
              <a:t>함.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43469"/>
            <a:ext cx="8547735" cy="2971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0" marR="5080" indent="-368300">
              <a:lnSpc>
                <a:spcPct val="133400"/>
              </a:lnSpc>
              <a:spcBef>
                <a:spcPts val="95"/>
              </a:spcBef>
              <a:buChar char="-"/>
              <a:tabLst>
                <a:tab pos="381635" algn="l"/>
                <a:tab pos="1793239" algn="l"/>
                <a:tab pos="1889125" algn="l"/>
                <a:tab pos="3208020" algn="l"/>
                <a:tab pos="3397885" algn="l"/>
                <a:tab pos="4025265" algn="l"/>
                <a:tab pos="4576445" algn="l"/>
                <a:tab pos="5614670" algn="l"/>
                <a:tab pos="7208520" algn="l"/>
              </a:tabLst>
            </a:pPr>
            <a:r>
              <a:rPr dirty="0" sz="2900" spc="215">
                <a:latin typeface="Arial Unicode MS"/>
                <a:cs typeface="Arial Unicode MS"/>
              </a:rPr>
              <a:t>“</a:t>
            </a:r>
            <a:r>
              <a:rPr dirty="0" sz="2900" spc="-300">
                <a:latin typeface="Arial Unicode MS"/>
                <a:cs typeface="Arial Unicode MS"/>
              </a:rPr>
              <a:t>허</a:t>
            </a:r>
            <a:r>
              <a:rPr dirty="0" sz="2900" spc="-290">
                <a:latin typeface="Arial Unicode MS"/>
                <a:cs typeface="Arial Unicode MS"/>
              </a:rPr>
              <a:t>영의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장작</a:t>
            </a:r>
            <a:r>
              <a:rPr dirty="0" sz="2900" spc="-300">
                <a:latin typeface="Arial Unicode MS"/>
                <a:cs typeface="Arial Unicode MS"/>
              </a:rPr>
              <a:t>불</a:t>
            </a:r>
            <a:r>
              <a:rPr dirty="0" sz="2900" spc="220">
                <a:latin typeface="Arial Unicode MS"/>
                <a:cs typeface="Arial Unicode MS"/>
              </a:rPr>
              <a:t>”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1235">
                <a:latin typeface="Arial Unicode MS"/>
                <a:cs typeface="Arial Unicode MS"/>
              </a:rPr>
              <a:t>-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60">
                <a:latin typeface="Arial Unicode MS"/>
                <a:cs typeface="Arial Unicode MS"/>
              </a:rPr>
              <a:t>1</a:t>
            </a:r>
            <a:r>
              <a:rPr dirty="0" sz="2900" spc="465">
                <a:latin typeface="Arial Unicode MS"/>
                <a:cs typeface="Arial Unicode MS"/>
              </a:rPr>
              <a:t>4</a:t>
            </a:r>
            <a:r>
              <a:rPr dirty="0" sz="2900" spc="490">
                <a:latin typeface="Arial Unicode MS"/>
                <a:cs typeface="Arial Unicode MS"/>
              </a:rPr>
              <a:t>9</a:t>
            </a:r>
            <a:r>
              <a:rPr dirty="0" sz="2900" spc="290">
                <a:latin typeface="Arial Unicode MS"/>
                <a:cs typeface="Arial Unicode MS"/>
              </a:rPr>
              <a:t>7</a:t>
            </a:r>
            <a:r>
              <a:rPr dirty="0" sz="2900" spc="-290">
                <a:latin typeface="Arial Unicode MS"/>
                <a:cs typeface="Arial Unicode MS"/>
              </a:rPr>
              <a:t>년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사</a:t>
            </a:r>
            <a:r>
              <a:rPr dirty="0" sz="2900" spc="-290">
                <a:latin typeface="Arial Unicode MS"/>
                <a:cs typeface="Arial Unicode MS"/>
              </a:rPr>
              <a:t>치품과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이</a:t>
            </a:r>
            <a:r>
              <a:rPr dirty="0" sz="2900" spc="-300">
                <a:latin typeface="Arial Unicode MS"/>
                <a:cs typeface="Arial Unicode MS"/>
              </a:rPr>
              <a:t>교</a:t>
            </a:r>
            <a:r>
              <a:rPr dirty="0" sz="2900" spc="-185">
                <a:latin typeface="Arial Unicode MS"/>
                <a:cs typeface="Arial Unicode MS"/>
              </a:rPr>
              <a:t>도의  </a:t>
            </a:r>
            <a:r>
              <a:rPr dirty="0" sz="2900" spc="-295">
                <a:latin typeface="Arial Unicode MS"/>
                <a:cs typeface="Arial Unicode MS"/>
              </a:rPr>
              <a:t>상징들을		장작불에	</a:t>
            </a:r>
            <a:r>
              <a:rPr dirty="0" sz="2900" spc="-290">
                <a:latin typeface="Arial Unicode MS"/>
                <a:cs typeface="Arial Unicode MS"/>
              </a:rPr>
              <a:t>불태운	</a:t>
            </a:r>
            <a:r>
              <a:rPr dirty="0" sz="2900" spc="-30">
                <a:latin typeface="Arial Unicode MS"/>
                <a:cs typeface="Arial Unicode MS"/>
              </a:rPr>
              <a:t>사건.</a:t>
            </a:r>
            <a:endParaRPr sz="2900">
              <a:latin typeface="Arial Unicode MS"/>
              <a:cs typeface="Arial Unicode MS"/>
            </a:endParaRPr>
          </a:p>
          <a:p>
            <a:pPr marL="381000" marR="5080" indent="-368300">
              <a:lnSpc>
                <a:spcPct val="133000"/>
              </a:lnSpc>
              <a:spcBef>
                <a:spcPts val="15"/>
              </a:spcBef>
              <a:buChar char="-"/>
              <a:tabLst>
                <a:tab pos="381635" algn="l"/>
                <a:tab pos="1262380" algn="l"/>
                <a:tab pos="2551430" algn="l"/>
                <a:tab pos="3137535" algn="l"/>
                <a:tab pos="4286885" algn="l"/>
                <a:tab pos="5830570" algn="l"/>
                <a:tab pos="6878320" algn="l"/>
              </a:tabLst>
            </a:pPr>
            <a:r>
              <a:rPr dirty="0" sz="2900" spc="-300">
                <a:latin typeface="Arial Unicode MS"/>
                <a:cs typeface="Arial Unicode MS"/>
              </a:rPr>
              <a:t>교</a:t>
            </a:r>
            <a:r>
              <a:rPr dirty="0" sz="2900" spc="-290">
                <a:latin typeface="Arial Unicode MS"/>
                <a:cs typeface="Arial Unicode MS"/>
              </a:rPr>
              <a:t>황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알</a:t>
            </a:r>
            <a:r>
              <a:rPr dirty="0" sz="2900" spc="-290">
                <a:latin typeface="Arial Unicode MS"/>
                <a:cs typeface="Arial Unicode MS"/>
              </a:rPr>
              <a:t>렉산</a:t>
            </a:r>
            <a:r>
              <a:rPr dirty="0" sz="2900" spc="-300">
                <a:latin typeface="Arial Unicode MS"/>
                <a:cs typeface="Arial Unicode MS"/>
              </a:rPr>
              <a:t>데</a:t>
            </a:r>
            <a:r>
              <a:rPr dirty="0" sz="2900" spc="-290">
                <a:latin typeface="Arial Unicode MS"/>
                <a:cs typeface="Arial Unicode MS"/>
              </a:rPr>
              <a:t>르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490">
                <a:latin typeface="Arial Unicode MS"/>
                <a:cs typeface="Arial Unicode MS"/>
              </a:rPr>
              <a:t>6</a:t>
            </a:r>
            <a:r>
              <a:rPr dirty="0" sz="2900" spc="-300">
                <a:latin typeface="Arial Unicode MS"/>
                <a:cs typeface="Arial Unicode MS"/>
              </a:rPr>
              <a:t>세</a:t>
            </a:r>
            <a:r>
              <a:rPr dirty="0" sz="2900" spc="-290">
                <a:latin typeface="Arial Unicode MS"/>
                <a:cs typeface="Arial Unicode MS"/>
              </a:rPr>
              <a:t>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부</a:t>
            </a:r>
            <a:r>
              <a:rPr dirty="0" sz="2900" spc="-290">
                <a:latin typeface="Arial Unicode MS"/>
                <a:cs typeface="Arial Unicode MS"/>
              </a:rPr>
              <a:t>도덕을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비</a:t>
            </a:r>
            <a:r>
              <a:rPr dirty="0" sz="2900" spc="-300">
                <a:latin typeface="Arial Unicode MS"/>
                <a:cs typeface="Arial Unicode MS"/>
              </a:rPr>
              <a:t>난</a:t>
            </a:r>
            <a:r>
              <a:rPr dirty="0" sz="2900" spc="495">
                <a:latin typeface="Arial Unicode MS"/>
                <a:cs typeface="Arial Unicode MS"/>
              </a:rPr>
              <a:t>,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알</a:t>
            </a:r>
            <a:r>
              <a:rPr dirty="0" sz="2900" spc="-290">
                <a:latin typeface="Arial Unicode MS"/>
                <a:cs typeface="Arial Unicode MS"/>
              </a:rPr>
              <a:t>렉산</a:t>
            </a:r>
            <a:r>
              <a:rPr dirty="0" sz="2900" spc="-300">
                <a:latin typeface="Arial Unicode MS"/>
                <a:cs typeface="Arial Unicode MS"/>
              </a:rPr>
              <a:t>더</a:t>
            </a:r>
            <a:r>
              <a:rPr dirty="0" sz="2900" spc="-150">
                <a:latin typeface="Arial Unicode MS"/>
                <a:cs typeface="Arial Unicode MS"/>
              </a:rPr>
              <a:t>는  </a:t>
            </a:r>
            <a:r>
              <a:rPr dirty="0" sz="2900" spc="-295">
                <a:latin typeface="Arial Unicode MS"/>
                <a:cs typeface="Arial Unicode MS"/>
              </a:rPr>
              <a:t>사보나롤라를	</a:t>
            </a:r>
            <a:r>
              <a:rPr dirty="0" sz="2900" spc="-30">
                <a:latin typeface="Arial Unicode MS"/>
                <a:cs typeface="Arial Unicode MS"/>
              </a:rPr>
              <a:t>파문.</a:t>
            </a:r>
            <a:endParaRPr sz="2900">
              <a:latin typeface="Arial Unicode MS"/>
              <a:cs typeface="Arial Unicode MS"/>
            </a:endParaRPr>
          </a:p>
          <a:p>
            <a:pPr marL="381000" indent="-368300">
              <a:lnSpc>
                <a:spcPct val="100000"/>
              </a:lnSpc>
              <a:spcBef>
                <a:spcPts val="1160"/>
              </a:spcBef>
              <a:buChar char="-"/>
              <a:tabLst>
                <a:tab pos="381635" algn="l"/>
                <a:tab pos="1227455" algn="l"/>
                <a:tab pos="3067685" algn="l"/>
                <a:tab pos="4576445" algn="l"/>
                <a:tab pos="5422900" algn="l"/>
              </a:tabLst>
            </a:pPr>
            <a:r>
              <a:rPr dirty="0" sz="2900" spc="-295">
                <a:latin typeface="Arial Unicode MS"/>
                <a:cs typeface="Arial Unicode MS"/>
              </a:rPr>
              <a:t>그의	도덕정치는	역효과를	</a:t>
            </a:r>
            <a:r>
              <a:rPr dirty="0" sz="2900" spc="-290">
                <a:latin typeface="Arial Unicode MS"/>
                <a:cs typeface="Arial Unicode MS"/>
              </a:rPr>
              <a:t>낳아	</a:t>
            </a:r>
            <a:r>
              <a:rPr dirty="0" sz="2900" spc="-135">
                <a:latin typeface="Arial Unicode MS"/>
                <a:cs typeface="Arial Unicode MS"/>
              </a:rPr>
              <a:t>처형당함.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43469"/>
            <a:ext cx="8547735" cy="12045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33400"/>
              </a:lnSpc>
              <a:spcBef>
                <a:spcPts val="95"/>
              </a:spcBef>
              <a:tabLst>
                <a:tab pos="861694" algn="l"/>
                <a:tab pos="1239520" algn="l"/>
                <a:tab pos="1402080" algn="l"/>
                <a:tab pos="2274570" algn="l"/>
                <a:tab pos="2466340" algn="l"/>
                <a:tab pos="3527425" algn="l"/>
                <a:tab pos="4754245" algn="l"/>
                <a:tab pos="4803140" algn="l"/>
                <a:tab pos="6005830" algn="l"/>
                <a:tab pos="6643370" algn="l"/>
                <a:tab pos="7539990" algn="l"/>
                <a:tab pos="7870825" algn="l"/>
              </a:tabLst>
            </a:pPr>
            <a:r>
              <a:rPr dirty="0" sz="2900" spc="545">
                <a:latin typeface="Arial Unicode MS"/>
                <a:cs typeface="Arial Unicode MS"/>
              </a:rPr>
              <a:t>*</a:t>
            </a:r>
            <a:r>
              <a:rPr dirty="0" sz="2900" spc="555">
                <a:latin typeface="Arial Unicode MS"/>
                <a:cs typeface="Arial Unicode MS"/>
              </a:rPr>
              <a:t>*</a:t>
            </a:r>
            <a:r>
              <a:rPr dirty="0" sz="2900" spc="550">
                <a:latin typeface="Arial Unicode MS"/>
                <a:cs typeface="Arial Unicode MS"/>
              </a:rPr>
              <a:t>*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네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290">
                <a:latin typeface="Arial Unicode MS"/>
                <a:cs typeface="Arial Unicode MS"/>
              </a:rPr>
              <a:t>명의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종</a:t>
            </a:r>
            <a:r>
              <a:rPr dirty="0" sz="2900" spc="-290">
                <a:latin typeface="Arial Unicode MS"/>
                <a:cs typeface="Arial Unicode MS"/>
              </a:rPr>
              <a:t>교개</a:t>
            </a:r>
            <a:r>
              <a:rPr dirty="0" sz="2900" spc="-300">
                <a:latin typeface="Arial Unicode MS"/>
                <a:cs typeface="Arial Unicode MS"/>
              </a:rPr>
              <a:t>혁</a:t>
            </a:r>
            <a:r>
              <a:rPr dirty="0" sz="2900" spc="-290">
                <a:latin typeface="Arial Unicode MS"/>
                <a:cs typeface="Arial Unicode MS"/>
              </a:rPr>
              <a:t>자들이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300">
                <a:latin typeface="Arial Unicode MS"/>
                <a:cs typeface="Arial Unicode MS"/>
              </a:rPr>
              <a:t>루</a:t>
            </a:r>
            <a:r>
              <a:rPr dirty="0" sz="2900" spc="-290">
                <a:latin typeface="Arial Unicode MS"/>
                <a:cs typeface="Arial Unicode MS"/>
              </a:rPr>
              <a:t>터의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전</a:t>
            </a:r>
            <a:r>
              <a:rPr dirty="0" sz="2900" spc="-300">
                <a:latin typeface="Arial Unicode MS"/>
                <a:cs typeface="Arial Unicode MS"/>
              </a:rPr>
              <a:t>신</a:t>
            </a:r>
            <a:r>
              <a:rPr dirty="0" sz="2900" spc="-290">
                <a:latin typeface="Arial Unicode MS"/>
                <a:cs typeface="Arial Unicode MS"/>
              </a:rPr>
              <a:t>으로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형</a:t>
            </a:r>
            <a:r>
              <a:rPr dirty="0" sz="2900" spc="-300">
                <a:latin typeface="Arial Unicode MS"/>
                <a:cs typeface="Arial Unicode MS"/>
              </a:rPr>
              <a:t>상</a:t>
            </a:r>
            <a:r>
              <a:rPr dirty="0" sz="2900" spc="-185">
                <a:latin typeface="Arial Unicode MS"/>
                <a:cs typeface="Arial Unicode MS"/>
              </a:rPr>
              <a:t>화  한</a:t>
            </a:r>
            <a:r>
              <a:rPr dirty="0" sz="2900" spc="-300">
                <a:latin typeface="Arial Unicode MS"/>
                <a:cs typeface="Arial Unicode MS"/>
              </a:rPr>
              <a:t>데</a:t>
            </a:r>
            <a:r>
              <a:rPr dirty="0" sz="2900" spc="-290">
                <a:latin typeface="Arial Unicode MS"/>
                <a:cs typeface="Arial Unicode MS"/>
              </a:rPr>
              <a:t>는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이</a:t>
            </a:r>
            <a:r>
              <a:rPr dirty="0" sz="2900" spc="-300">
                <a:latin typeface="Arial Unicode MS"/>
                <a:cs typeface="Arial Unicode MS"/>
              </a:rPr>
              <a:t>유</a:t>
            </a:r>
            <a:r>
              <a:rPr dirty="0" sz="2900" spc="-290">
                <a:latin typeface="Arial Unicode MS"/>
                <a:cs typeface="Arial Unicode MS"/>
              </a:rPr>
              <a:t>가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290">
                <a:latin typeface="Arial Unicode MS"/>
                <a:cs typeface="Arial Unicode MS"/>
              </a:rPr>
              <a:t>있</a:t>
            </a:r>
            <a:r>
              <a:rPr dirty="0" sz="2900" spc="-300">
                <a:latin typeface="Arial Unicode MS"/>
                <a:cs typeface="Arial Unicode MS"/>
              </a:rPr>
              <a:t>다</a:t>
            </a:r>
            <a:r>
              <a:rPr dirty="0" sz="2900" spc="495">
                <a:latin typeface="Arial Unicode MS"/>
                <a:cs typeface="Arial Unicode MS"/>
              </a:rPr>
              <a:t>.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독</a:t>
            </a:r>
            <a:r>
              <a:rPr dirty="0" sz="2900" spc="-300">
                <a:latin typeface="Arial Unicode MS"/>
                <a:cs typeface="Arial Unicode MS"/>
              </a:rPr>
              <a:t>일</a:t>
            </a:r>
            <a:r>
              <a:rPr dirty="0" sz="2900" spc="-290">
                <a:latin typeface="Arial Unicode MS"/>
                <a:cs typeface="Arial Unicode MS"/>
              </a:rPr>
              <a:t>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종</a:t>
            </a:r>
            <a:r>
              <a:rPr dirty="0" sz="2900" spc="-300">
                <a:latin typeface="Arial Unicode MS"/>
                <a:cs typeface="Arial Unicode MS"/>
              </a:rPr>
              <a:t>교</a:t>
            </a:r>
            <a:r>
              <a:rPr dirty="0" sz="2900" spc="-290">
                <a:latin typeface="Arial Unicode MS"/>
                <a:cs typeface="Arial Unicode MS"/>
              </a:rPr>
              <a:t>개혁가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루터와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공통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662219" y="2957490"/>
            <a:ext cx="2584450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913765" algn="l"/>
              </a:tabLst>
            </a:pPr>
            <a:r>
              <a:rPr dirty="0" sz="2900" spc="-300">
                <a:latin typeface="Arial Unicode MS"/>
                <a:cs typeface="Arial Unicode MS"/>
              </a:rPr>
              <a:t>삶</a:t>
            </a:r>
            <a:r>
              <a:rPr dirty="0" sz="2900" spc="-290">
                <a:latin typeface="Arial Unicode MS"/>
                <a:cs typeface="Arial Unicode MS"/>
              </a:rPr>
              <a:t>을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개</a:t>
            </a:r>
            <a:r>
              <a:rPr dirty="0" sz="2900" spc="-300">
                <a:latin typeface="Arial Unicode MS"/>
                <a:cs typeface="Arial Unicode MS"/>
              </a:rPr>
              <a:t>혁</a:t>
            </a:r>
            <a:r>
              <a:rPr dirty="0" sz="2900" spc="-290">
                <a:latin typeface="Arial Unicode MS"/>
                <a:cs typeface="Arial Unicode MS"/>
              </a:rPr>
              <a:t>하고자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458751" y="2957490"/>
            <a:ext cx="3155315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45235" algn="l"/>
                <a:tab pos="2810510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내놓은</a:t>
            </a:r>
            <a:r>
              <a:rPr dirty="0" sz="2900" spc="-29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제안</a:t>
            </a:r>
            <a:r>
              <a:rPr dirty="0" sz="2900" spc="-300">
                <a:latin typeface="Arial Unicode MS"/>
                <a:cs typeface="Arial Unicode MS"/>
              </a:rPr>
              <a:t>들</a:t>
            </a:r>
            <a:r>
              <a:rPr dirty="0" sz="2900" spc="-290">
                <a:latin typeface="Arial Unicode MS"/>
                <a:cs typeface="Arial Unicode MS"/>
              </a:rPr>
              <a:t>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근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2223929"/>
            <a:ext cx="2381885" cy="1791335"/>
          </a:xfrm>
          <a:prstGeom prst="rect">
            <a:avLst/>
          </a:prstGeom>
        </p:spPr>
        <p:txBody>
          <a:bodyPr wrap="square" lIns="0" tIns="1587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0"/>
              </a:spcBef>
              <a:tabLst>
                <a:tab pos="858519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점이	</a:t>
            </a:r>
            <a:r>
              <a:rPr dirty="0" sz="2900" spc="-95">
                <a:latin typeface="Arial Unicode MS"/>
                <a:cs typeface="Arial Unicode MS"/>
              </a:rPr>
              <a:t>많았다.</a:t>
            </a:r>
            <a:endParaRPr sz="2900">
              <a:latin typeface="Arial Unicode MS"/>
              <a:cs typeface="Arial Unicode MS"/>
            </a:endParaRPr>
          </a:p>
          <a:p>
            <a:pPr marL="381000" marR="5080" indent="-368935">
              <a:lnSpc>
                <a:spcPts val="4640"/>
              </a:lnSpc>
              <a:spcBef>
                <a:spcPts val="335"/>
              </a:spcBef>
              <a:tabLst>
                <a:tab pos="1227455" algn="l"/>
              </a:tabLst>
            </a:pPr>
            <a:r>
              <a:rPr dirty="0" sz="2900" spc="1235">
                <a:latin typeface="Arial Unicode MS"/>
                <a:cs typeface="Arial Unicode MS"/>
              </a:rPr>
              <a:t>-</a:t>
            </a:r>
            <a:r>
              <a:rPr dirty="0" sz="2900" spc="-190">
                <a:latin typeface="Arial Unicode MS"/>
                <a:cs typeface="Arial Unicode MS"/>
              </a:rPr>
              <a:t> </a:t>
            </a:r>
            <a:r>
              <a:rPr dirty="0" sz="2900" spc="-295">
                <a:latin typeface="Arial Unicode MS"/>
                <a:cs typeface="Arial Unicode MS"/>
              </a:rPr>
              <a:t>그리스도인의  거는	</a:t>
            </a:r>
            <a:r>
              <a:rPr dirty="0" sz="2900" spc="-30">
                <a:latin typeface="Arial Unicode MS"/>
                <a:cs typeface="Arial Unicode MS"/>
              </a:rPr>
              <a:t>성경.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3990811"/>
            <a:ext cx="8547735" cy="23806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0" marR="5080" indent="-368300">
              <a:lnSpc>
                <a:spcPct val="133000"/>
              </a:lnSpc>
              <a:spcBef>
                <a:spcPts val="100"/>
              </a:spcBef>
              <a:buChar char="-"/>
              <a:tabLst>
                <a:tab pos="381635" algn="l"/>
                <a:tab pos="1889125" algn="l"/>
                <a:tab pos="1960880" algn="l"/>
                <a:tab pos="2735580" algn="l"/>
                <a:tab pos="3209290" algn="l"/>
                <a:tab pos="4125595" algn="l"/>
                <a:tab pos="4711700" algn="l"/>
                <a:tab pos="5960110" algn="l"/>
                <a:tab pos="7208520" algn="l"/>
              </a:tabLst>
            </a:pPr>
            <a:r>
              <a:rPr dirty="0" sz="2900" spc="-300">
                <a:latin typeface="Arial Unicode MS"/>
                <a:cs typeface="Arial Unicode MS"/>
              </a:rPr>
              <a:t>일</a:t>
            </a:r>
            <a:r>
              <a:rPr dirty="0" sz="2900" spc="-290">
                <a:latin typeface="Arial Unicode MS"/>
                <a:cs typeface="Arial Unicode MS"/>
              </a:rPr>
              <a:t>반인도</a:t>
            </a:r>
            <a:r>
              <a:rPr dirty="0" sz="2900">
                <a:latin typeface="Arial Unicode MS"/>
                <a:cs typeface="Arial Unicode MS"/>
              </a:rPr>
              <a:t>		</a:t>
            </a:r>
            <a:r>
              <a:rPr dirty="0" sz="2900" spc="-300">
                <a:latin typeface="Arial Unicode MS"/>
                <a:cs typeface="Arial Unicode MS"/>
              </a:rPr>
              <a:t>성</a:t>
            </a:r>
            <a:r>
              <a:rPr dirty="0" sz="2900" spc="-290">
                <a:latin typeface="Arial Unicode MS"/>
                <a:cs typeface="Arial Unicode MS"/>
              </a:rPr>
              <a:t>경을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읽</a:t>
            </a:r>
            <a:r>
              <a:rPr dirty="0" sz="2900" spc="-290">
                <a:latin typeface="Arial Unicode MS"/>
                <a:cs typeface="Arial Unicode MS"/>
              </a:rPr>
              <a:t>을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있</a:t>
            </a:r>
            <a:r>
              <a:rPr dirty="0" sz="2900" spc="-300">
                <a:latin typeface="Arial Unicode MS"/>
                <a:cs typeface="Arial Unicode MS"/>
              </a:rPr>
              <a:t>도</a:t>
            </a:r>
            <a:r>
              <a:rPr dirty="0" sz="2900" spc="-290">
                <a:latin typeface="Arial Unicode MS"/>
                <a:cs typeface="Arial Unicode MS"/>
              </a:rPr>
              <a:t>록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성경을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모국</a:t>
            </a:r>
            <a:r>
              <a:rPr dirty="0" sz="2900" spc="-300">
                <a:latin typeface="Arial Unicode MS"/>
                <a:cs typeface="Arial Unicode MS"/>
              </a:rPr>
              <a:t>어</a:t>
            </a:r>
            <a:r>
              <a:rPr dirty="0" sz="2900" spc="-150">
                <a:latin typeface="Arial Unicode MS"/>
                <a:cs typeface="Arial Unicode MS"/>
              </a:rPr>
              <a:t>로  </a:t>
            </a:r>
            <a:r>
              <a:rPr dirty="0" sz="2900" spc="-295">
                <a:latin typeface="Arial Unicode MS"/>
                <a:cs typeface="Arial Unicode MS"/>
              </a:rPr>
              <a:t>번역하는	</a:t>
            </a:r>
            <a:r>
              <a:rPr dirty="0" sz="2900" spc="-290">
                <a:latin typeface="Arial Unicode MS"/>
                <a:cs typeface="Arial Unicode MS"/>
              </a:rPr>
              <a:t>것을	</a:t>
            </a:r>
            <a:r>
              <a:rPr dirty="0" sz="2900" spc="-30">
                <a:latin typeface="Arial Unicode MS"/>
                <a:cs typeface="Arial Unicode MS"/>
              </a:rPr>
              <a:t>지지.</a:t>
            </a:r>
            <a:endParaRPr sz="2900">
              <a:latin typeface="Arial Unicode MS"/>
              <a:cs typeface="Arial Unicode MS"/>
            </a:endParaRPr>
          </a:p>
          <a:p>
            <a:pPr marL="381000" indent="-368300">
              <a:lnSpc>
                <a:spcPct val="100000"/>
              </a:lnSpc>
              <a:spcBef>
                <a:spcPts val="1160"/>
              </a:spcBef>
              <a:buChar char="-"/>
              <a:tabLst>
                <a:tab pos="381635" algn="l"/>
                <a:tab pos="1557655" algn="l"/>
                <a:tab pos="3067685" algn="l"/>
                <a:tab pos="4907915" algn="l"/>
                <a:tab pos="6085205" algn="l"/>
                <a:tab pos="7263130" algn="l"/>
              </a:tabLst>
            </a:pPr>
            <a:r>
              <a:rPr dirty="0" sz="2900" spc="-295">
                <a:latin typeface="Arial Unicode MS"/>
                <a:cs typeface="Arial Unicode MS"/>
              </a:rPr>
              <a:t>예수의	가르침과	초대교회의	모습은	</a:t>
            </a:r>
            <a:r>
              <a:rPr dirty="0" sz="2900" spc="-290">
                <a:latin typeface="Arial Unicode MS"/>
                <a:cs typeface="Arial Unicode MS"/>
              </a:rPr>
              <a:t>그들의	</a:t>
            </a:r>
            <a:r>
              <a:rPr dirty="0" sz="2900" spc="-95">
                <a:latin typeface="Arial Unicode MS"/>
                <a:cs typeface="Arial Unicode MS"/>
              </a:rPr>
              <a:t>이상향.</a:t>
            </a:r>
            <a:endParaRPr sz="2900">
              <a:latin typeface="Arial Unicode MS"/>
              <a:cs typeface="Arial Unicode MS"/>
            </a:endParaRPr>
          </a:p>
          <a:p>
            <a:pPr marL="563245" indent="-550545">
              <a:lnSpc>
                <a:spcPct val="100000"/>
              </a:lnSpc>
              <a:spcBef>
                <a:spcPts val="1160"/>
              </a:spcBef>
              <a:buChar char="-"/>
              <a:tabLst>
                <a:tab pos="563245" algn="l"/>
                <a:tab pos="563880" algn="l"/>
                <a:tab pos="2404110" algn="l"/>
                <a:tab pos="3582035" algn="l"/>
                <a:tab pos="5090795" algn="l"/>
                <a:tab pos="6269355" algn="l"/>
                <a:tab pos="7447280" algn="l"/>
              </a:tabLst>
            </a:pPr>
            <a:r>
              <a:rPr dirty="0" sz="2900" spc="-295">
                <a:latin typeface="Arial Unicode MS"/>
                <a:cs typeface="Arial Unicode MS"/>
              </a:rPr>
              <a:t>성직자들의	</a:t>
            </a:r>
            <a:r>
              <a:rPr dirty="0" sz="2900" spc="-290">
                <a:latin typeface="Arial Unicode MS"/>
                <a:cs typeface="Arial Unicode MS"/>
              </a:rPr>
              <a:t>행동을	</a:t>
            </a:r>
            <a:r>
              <a:rPr dirty="0" sz="2900" spc="-295">
                <a:latin typeface="Arial Unicode MS"/>
                <a:cs typeface="Arial Unicode MS"/>
              </a:rPr>
              <a:t>비판하고	</a:t>
            </a:r>
            <a:r>
              <a:rPr dirty="0" sz="2900" spc="-290">
                <a:latin typeface="Arial Unicode MS"/>
                <a:cs typeface="Arial Unicode MS"/>
              </a:rPr>
              <a:t>교황의	</a:t>
            </a:r>
            <a:r>
              <a:rPr dirty="0" sz="2900" spc="-295">
                <a:latin typeface="Arial Unicode MS"/>
                <a:cs typeface="Arial Unicode MS"/>
              </a:rPr>
              <a:t>권위에	</a:t>
            </a:r>
            <a:r>
              <a:rPr dirty="0" sz="2900" spc="-30">
                <a:latin typeface="Arial Unicode MS"/>
                <a:cs typeface="Arial Unicode MS"/>
              </a:rPr>
              <a:t>도전.</a:t>
            </a:r>
            <a:endParaRPr sz="29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33400"/>
              </a:lnSpc>
              <a:spcBef>
                <a:spcPts val="95"/>
              </a:spcBef>
            </a:pPr>
            <a:r>
              <a:rPr dirty="0" spc="550"/>
              <a:t>* </a:t>
            </a:r>
            <a:r>
              <a:rPr dirty="0" spc="-295"/>
              <a:t>조형물 </a:t>
            </a:r>
            <a:r>
              <a:rPr dirty="0" spc="-290"/>
              <a:t>앞쪽 </a:t>
            </a:r>
            <a:r>
              <a:rPr dirty="0" spc="-295"/>
              <a:t>모퉁이에 </a:t>
            </a:r>
            <a:r>
              <a:rPr dirty="0" spc="-290"/>
              <a:t>독일 개신교 </a:t>
            </a:r>
            <a:r>
              <a:rPr dirty="0" spc="-295"/>
              <a:t>운동에서 가장  중요한 의미를 </a:t>
            </a:r>
            <a:r>
              <a:rPr dirty="0" spc="-290"/>
              <a:t>지닌 </a:t>
            </a:r>
            <a:r>
              <a:rPr dirty="0" spc="-295"/>
              <a:t>정치지도자들이 </a:t>
            </a:r>
            <a:r>
              <a:rPr dirty="0" spc="-290"/>
              <a:t>서 </a:t>
            </a:r>
            <a:r>
              <a:rPr dirty="0" spc="-30"/>
              <a:t>있다. </a:t>
            </a:r>
            <a:r>
              <a:rPr dirty="0" spc="1235"/>
              <a:t>- </a:t>
            </a:r>
            <a:r>
              <a:rPr dirty="0" spc="-290"/>
              <a:t>헤센  의 백작 </a:t>
            </a:r>
            <a:r>
              <a:rPr dirty="0" spc="-30"/>
              <a:t>필립, </a:t>
            </a:r>
            <a:r>
              <a:rPr dirty="0" spc="-295"/>
              <a:t>작센의 선제후</a:t>
            </a:r>
            <a:r>
              <a:rPr dirty="0" spc="190"/>
              <a:t> </a:t>
            </a:r>
            <a:r>
              <a:rPr dirty="0" spc="-160"/>
              <a:t>프드리드히.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2816749"/>
            <a:ext cx="8547100" cy="287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67030" marR="5080" indent="-354330">
              <a:lnSpc>
                <a:spcPct val="133500"/>
              </a:lnSpc>
              <a:spcBef>
                <a:spcPts val="100"/>
              </a:spcBef>
              <a:buChar char="-"/>
              <a:tabLst>
                <a:tab pos="367665" algn="l"/>
                <a:tab pos="1184275" algn="l"/>
                <a:tab pos="1553210" algn="l"/>
                <a:tab pos="2641600" algn="l"/>
                <a:tab pos="3697604" algn="l"/>
                <a:tab pos="3776979" algn="l"/>
                <a:tab pos="4564380" algn="l"/>
                <a:tab pos="5233670" algn="l"/>
                <a:tab pos="5731510" algn="l"/>
                <a:tab pos="6389370" algn="l"/>
                <a:tab pos="6867525" algn="l"/>
                <a:tab pos="7575550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선제후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프리드리히와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그의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후계자들이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루터를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04">
                <a:latin typeface="Arial Unicode MS"/>
                <a:cs typeface="Arial Unicode MS"/>
              </a:rPr>
              <a:t>보호해  </a:t>
            </a:r>
            <a:r>
              <a:rPr dirty="0" sz="2800" spc="-290">
                <a:latin typeface="Arial Unicode MS"/>
                <a:cs typeface="Arial Unicode MS"/>
              </a:rPr>
              <a:t>주지	않았다면	루터는		살아남을	수	없었을	</a:t>
            </a:r>
            <a:r>
              <a:rPr dirty="0" sz="2800" spc="-95">
                <a:latin typeface="Arial Unicode MS"/>
                <a:cs typeface="Arial Unicode MS"/>
              </a:rPr>
              <a:t>것이다.</a:t>
            </a:r>
            <a:endParaRPr sz="2800">
              <a:latin typeface="Arial Unicode MS"/>
              <a:cs typeface="Arial Unicode MS"/>
            </a:endParaRPr>
          </a:p>
          <a:p>
            <a:pPr marL="367030" marR="5080" indent="-354330">
              <a:lnSpc>
                <a:spcPct val="133100"/>
              </a:lnSpc>
              <a:buChar char="-"/>
              <a:tabLst>
                <a:tab pos="367665" algn="l"/>
                <a:tab pos="1195070" algn="l"/>
                <a:tab pos="1233170" algn="l"/>
                <a:tab pos="2664460" algn="l"/>
                <a:tab pos="2738755" algn="l"/>
                <a:tab pos="3811904" algn="l"/>
                <a:tab pos="4244340" algn="l"/>
                <a:tab pos="5599430" algn="l"/>
                <a:tab pos="5749925" algn="l"/>
                <a:tab pos="6746875" algn="l"/>
                <a:tab pos="7575550" algn="l"/>
                <a:tab pos="7894955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초기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복음주의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운동의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옹호자였던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필립이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군사와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20">
                <a:latin typeface="Arial Unicode MS"/>
                <a:cs typeface="Arial Unicode MS"/>
              </a:rPr>
              <a:t>정치  에서</a:t>
            </a:r>
            <a:r>
              <a:rPr dirty="0" sz="2800" spc="-220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영향력을</a:t>
            </a:r>
            <a:r>
              <a:rPr dirty="0" sz="2800" spc="-290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발휘하지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않았다면</a:t>
            </a:r>
            <a:r>
              <a:rPr dirty="0" sz="2800" spc="-290">
                <a:latin typeface="Arial Unicode MS"/>
                <a:cs typeface="Arial Unicode MS"/>
              </a:rPr>
              <a:t>		</a:t>
            </a:r>
            <a:r>
              <a:rPr dirty="0" sz="2800" spc="-290">
                <a:latin typeface="Arial Unicode MS"/>
                <a:cs typeface="Arial Unicode MS"/>
              </a:rPr>
              <a:t>종교개혁을</a:t>
            </a:r>
            <a:r>
              <a:rPr dirty="0" sz="2800" spc="-290">
                <a:latin typeface="Arial Unicode MS"/>
                <a:cs typeface="Arial Unicode MS"/>
              </a:rPr>
              <a:t>	</a:t>
            </a:r>
            <a:r>
              <a:rPr dirty="0" sz="2800" spc="-290">
                <a:latin typeface="Arial Unicode MS"/>
                <a:cs typeface="Arial Unicode MS"/>
              </a:rPr>
              <a:t>멈추려</a:t>
            </a:r>
            <a:endParaRPr sz="2800">
              <a:latin typeface="Arial Unicode MS"/>
              <a:cs typeface="Arial Unicode MS"/>
            </a:endParaRPr>
          </a:p>
          <a:p>
            <a:pPr algn="ctr" marR="71120">
              <a:lnSpc>
                <a:spcPct val="100000"/>
              </a:lnSpc>
              <a:spcBef>
                <a:spcPts val="1125"/>
              </a:spcBef>
              <a:tabLst>
                <a:tab pos="497205" algn="l"/>
                <a:tab pos="995044" algn="l"/>
                <a:tab pos="1747520" algn="l"/>
                <a:tab pos="2884170" algn="l"/>
                <a:tab pos="4020185" algn="l"/>
                <a:tab pos="5476875" algn="l"/>
                <a:tab pos="6614159" algn="l"/>
              </a:tabLst>
            </a:pPr>
            <a:r>
              <a:rPr dirty="0" sz="2800" spc="-290">
                <a:latin typeface="Arial Unicode MS"/>
                <a:cs typeface="Arial Unicode MS"/>
              </a:rPr>
              <a:t>는	칼	</a:t>
            </a:r>
            <a:r>
              <a:rPr dirty="0" sz="2800" spc="75">
                <a:latin typeface="Arial Unicode MS"/>
                <a:cs typeface="Arial Unicode MS"/>
              </a:rPr>
              <a:t>5세	</a:t>
            </a:r>
            <a:r>
              <a:rPr dirty="0" sz="2800" spc="-290">
                <a:latin typeface="Arial Unicode MS"/>
                <a:cs typeface="Arial Unicode MS"/>
              </a:rPr>
              <a:t>황제의	공격에	저항하지	못했을	</a:t>
            </a:r>
            <a:r>
              <a:rPr dirty="0" sz="2800" spc="-95">
                <a:latin typeface="Arial Unicode MS"/>
                <a:cs typeface="Arial Unicode MS"/>
              </a:rPr>
              <a:t>것이다.</a:t>
            </a:r>
            <a:endParaRPr sz="28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043469"/>
            <a:ext cx="8547735" cy="47383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 indent="184150">
              <a:lnSpc>
                <a:spcPct val="133300"/>
              </a:lnSpc>
              <a:spcBef>
                <a:spcPts val="100"/>
              </a:spcBef>
            </a:pPr>
            <a:r>
              <a:rPr dirty="0" sz="2900" spc="550">
                <a:latin typeface="Arial Unicode MS"/>
                <a:cs typeface="Arial Unicode MS"/>
              </a:rPr>
              <a:t>* </a:t>
            </a:r>
            <a:r>
              <a:rPr dirty="0" sz="2900" spc="-295">
                <a:latin typeface="Arial Unicode MS"/>
                <a:cs typeface="Arial Unicode MS"/>
              </a:rPr>
              <a:t>독일의 </a:t>
            </a:r>
            <a:r>
              <a:rPr dirty="0" sz="2900" spc="-290">
                <a:latin typeface="Arial Unicode MS"/>
                <a:cs typeface="Arial Unicode MS"/>
              </a:rPr>
              <a:t>세 </a:t>
            </a:r>
            <a:r>
              <a:rPr dirty="0" sz="2900" spc="-295">
                <a:latin typeface="Arial Unicode MS"/>
                <a:cs typeface="Arial Unicode MS"/>
              </a:rPr>
              <a:t>도시 </a:t>
            </a:r>
            <a:r>
              <a:rPr dirty="0" sz="2900" spc="-165">
                <a:latin typeface="Arial Unicode MS"/>
                <a:cs typeface="Arial Unicode MS"/>
              </a:rPr>
              <a:t>막데부르크, </a:t>
            </a:r>
            <a:r>
              <a:rPr dirty="0" sz="2900" spc="-135">
                <a:latin typeface="Arial Unicode MS"/>
                <a:cs typeface="Arial Unicode MS"/>
              </a:rPr>
              <a:t>슈파이어, </a:t>
            </a:r>
            <a:r>
              <a:rPr dirty="0" sz="2900" spc="-295">
                <a:latin typeface="Arial Unicode MS"/>
                <a:cs typeface="Arial Unicode MS"/>
              </a:rPr>
              <a:t>아욱스부르  </a:t>
            </a:r>
            <a:r>
              <a:rPr dirty="0" sz="2900" spc="-290">
                <a:latin typeface="Arial Unicode MS"/>
                <a:cs typeface="Arial Unicode MS"/>
              </a:rPr>
              <a:t>크를 </a:t>
            </a:r>
            <a:r>
              <a:rPr dirty="0" sz="2900" spc="-295">
                <a:latin typeface="Arial Unicode MS"/>
                <a:cs typeface="Arial Unicode MS"/>
              </a:rPr>
              <a:t>나타내는 알레고리로 </a:t>
            </a:r>
            <a:r>
              <a:rPr dirty="0" sz="2900" spc="-290">
                <a:latin typeface="Arial Unicode MS"/>
                <a:cs typeface="Arial Unicode MS"/>
              </a:rPr>
              <a:t>서 있는 세 </a:t>
            </a:r>
            <a:r>
              <a:rPr dirty="0" sz="2900" spc="-30">
                <a:latin typeface="Arial Unicode MS"/>
                <a:cs typeface="Arial Unicode MS"/>
              </a:rPr>
              <a:t>인물. </a:t>
            </a:r>
            <a:r>
              <a:rPr dirty="0" sz="2900" spc="1235">
                <a:latin typeface="Arial Unicode MS"/>
                <a:cs typeface="Arial Unicode MS"/>
              </a:rPr>
              <a:t>- </a:t>
            </a:r>
            <a:r>
              <a:rPr dirty="0" sz="2900" spc="-295">
                <a:latin typeface="Arial Unicode MS"/>
                <a:cs typeface="Arial Unicode MS"/>
              </a:rPr>
              <a:t>제국  </a:t>
            </a:r>
            <a:r>
              <a:rPr dirty="0" sz="2900" spc="-290">
                <a:latin typeface="Arial Unicode MS"/>
                <a:cs typeface="Arial Unicode MS"/>
              </a:rPr>
              <a:t>의 </a:t>
            </a:r>
            <a:r>
              <a:rPr dirty="0" sz="2900" spc="-295">
                <a:latin typeface="Arial Unicode MS"/>
                <a:cs typeface="Arial Unicode MS"/>
              </a:rPr>
              <a:t>자유도시로서 종교개혁을 공인하고 </a:t>
            </a:r>
            <a:r>
              <a:rPr dirty="0" sz="2900" spc="-290">
                <a:latin typeface="Arial Unicode MS"/>
                <a:cs typeface="Arial Unicode MS"/>
              </a:rPr>
              <a:t>그 </a:t>
            </a:r>
            <a:r>
              <a:rPr dirty="0" sz="2900" spc="-295">
                <a:latin typeface="Arial Unicode MS"/>
                <a:cs typeface="Arial Unicode MS"/>
              </a:rPr>
              <a:t>뒤를 든든하  </a:t>
            </a:r>
            <a:r>
              <a:rPr dirty="0" sz="2900" spc="-290">
                <a:latin typeface="Arial Unicode MS"/>
                <a:cs typeface="Arial Unicode MS"/>
              </a:rPr>
              <a:t>게 받쳐준 세 도시의 </a:t>
            </a:r>
            <a:r>
              <a:rPr dirty="0" sz="2900" spc="-295">
                <a:latin typeface="Arial Unicode MS"/>
                <a:cs typeface="Arial Unicode MS"/>
              </a:rPr>
              <a:t>결정적 역할을</a:t>
            </a:r>
            <a:r>
              <a:rPr dirty="0" sz="2900" spc="75">
                <a:latin typeface="Arial Unicode MS"/>
                <a:cs typeface="Arial Unicode MS"/>
              </a:rPr>
              <a:t> </a:t>
            </a:r>
            <a:r>
              <a:rPr dirty="0" sz="2900" spc="-95">
                <a:latin typeface="Arial Unicode MS"/>
                <a:cs typeface="Arial Unicode MS"/>
              </a:rPr>
              <a:t>상징함.</a:t>
            </a:r>
            <a:endParaRPr sz="2900">
              <a:latin typeface="Arial Unicode MS"/>
              <a:cs typeface="Arial Unicode MS"/>
            </a:endParaRPr>
          </a:p>
          <a:p>
            <a:pPr algn="just" marL="381000" marR="5080" indent="-368935">
              <a:lnSpc>
                <a:spcPct val="133300"/>
              </a:lnSpc>
              <a:spcBef>
                <a:spcPts val="5"/>
              </a:spcBef>
            </a:pPr>
            <a:r>
              <a:rPr dirty="0" sz="2900" spc="1235">
                <a:latin typeface="Arial Unicode MS"/>
                <a:cs typeface="Arial Unicode MS"/>
              </a:rPr>
              <a:t>- </a:t>
            </a:r>
            <a:r>
              <a:rPr dirty="0" sz="2900" spc="305">
                <a:latin typeface="Arial Unicode MS"/>
                <a:cs typeface="Arial Unicode MS"/>
              </a:rPr>
              <a:t>1530년 </a:t>
            </a:r>
            <a:r>
              <a:rPr dirty="0" sz="2900" spc="-295">
                <a:latin typeface="Arial Unicode MS"/>
                <a:cs typeface="Arial Unicode MS"/>
              </a:rPr>
              <a:t>아욱스부르크에서 루터파는 자신들의</a:t>
            </a:r>
            <a:r>
              <a:rPr dirty="0" sz="2900" spc="-35">
                <a:latin typeface="Arial Unicode MS"/>
                <a:cs typeface="Arial Unicode MS"/>
              </a:rPr>
              <a:t> </a:t>
            </a:r>
            <a:r>
              <a:rPr dirty="0" sz="2900" spc="-295">
                <a:latin typeface="Arial Unicode MS"/>
                <a:cs typeface="Arial Unicode MS"/>
              </a:rPr>
              <a:t>신앙  </a:t>
            </a:r>
            <a:r>
              <a:rPr dirty="0" sz="2900" spc="-190">
                <a:latin typeface="Arial Unicode MS"/>
                <a:cs typeface="Arial Unicode MS"/>
              </a:rPr>
              <a:t>고백[아욱스부르크 </a:t>
            </a:r>
            <a:r>
              <a:rPr dirty="0" sz="2900" spc="-160">
                <a:latin typeface="Arial Unicode MS"/>
                <a:cs typeface="Arial Unicode MS"/>
              </a:rPr>
              <a:t>신앙고백서]을 </a:t>
            </a:r>
            <a:r>
              <a:rPr dirty="0" sz="2900" spc="-295">
                <a:latin typeface="Arial Unicode MS"/>
                <a:cs typeface="Arial Unicode MS"/>
              </a:rPr>
              <a:t>제출했지만 황제  </a:t>
            </a:r>
            <a:r>
              <a:rPr dirty="0" sz="2900" spc="-290">
                <a:latin typeface="Arial Unicode MS"/>
                <a:cs typeface="Arial Unicode MS"/>
              </a:rPr>
              <a:t>에 의해 </a:t>
            </a:r>
            <a:r>
              <a:rPr dirty="0" sz="2900" spc="-135">
                <a:latin typeface="Arial Unicode MS"/>
                <a:cs typeface="Arial Unicode MS"/>
              </a:rPr>
              <a:t>거부당함. </a:t>
            </a:r>
            <a:r>
              <a:rPr dirty="0" sz="2900" spc="145">
                <a:latin typeface="Arial Unicode MS"/>
                <a:cs typeface="Arial Unicode MS"/>
              </a:rPr>
              <a:t>1555년에 </a:t>
            </a:r>
            <a:r>
              <a:rPr dirty="0" sz="2900" spc="-295">
                <a:latin typeface="Arial Unicode MS"/>
                <a:cs typeface="Arial Unicode MS"/>
              </a:rPr>
              <a:t>합법적인 </a:t>
            </a:r>
            <a:r>
              <a:rPr dirty="0" sz="2900" spc="-290">
                <a:latin typeface="Arial Unicode MS"/>
                <a:cs typeface="Arial Unicode MS"/>
              </a:rPr>
              <a:t>지위를 부  </a:t>
            </a:r>
            <a:r>
              <a:rPr dirty="0" sz="2900" spc="-95">
                <a:latin typeface="Arial Unicode MS"/>
                <a:cs typeface="Arial Unicode MS"/>
              </a:rPr>
              <a:t>여받음.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66636" y="1190607"/>
            <a:ext cx="3942079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6090" algn="l"/>
                <a:tab pos="1700530" algn="l"/>
                <a:tab pos="2603500" algn="l"/>
              </a:tabLst>
            </a:pPr>
            <a:r>
              <a:rPr dirty="0" sz="2900" spc="550">
                <a:latin typeface="Arial Unicode MS"/>
                <a:cs typeface="Arial Unicode MS"/>
              </a:rPr>
              <a:t>*</a:t>
            </a:r>
            <a:r>
              <a:rPr dirty="0" sz="2900" spc="55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조</a:t>
            </a:r>
            <a:r>
              <a:rPr dirty="0" sz="2900" spc="-300">
                <a:latin typeface="Arial Unicode MS"/>
                <a:cs typeface="Arial Unicode MS"/>
              </a:rPr>
              <a:t>형</a:t>
            </a:r>
            <a:r>
              <a:rPr dirty="0" sz="2900" spc="-290">
                <a:latin typeface="Arial Unicode MS"/>
                <a:cs typeface="Arial Unicode MS"/>
              </a:rPr>
              <a:t>물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뒤쪽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모</a:t>
            </a:r>
            <a:r>
              <a:rPr dirty="0" sz="2900" spc="-300">
                <a:latin typeface="Arial Unicode MS"/>
                <a:cs typeface="Arial Unicode MS"/>
              </a:rPr>
              <a:t>퉁</a:t>
            </a:r>
            <a:r>
              <a:rPr dirty="0" sz="2900" spc="-290">
                <a:latin typeface="Arial Unicode MS"/>
                <a:cs typeface="Arial Unicode MS"/>
              </a:rPr>
              <a:t>이에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1780076"/>
            <a:ext cx="7955280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770255" algn="l"/>
                <a:tab pos="2025014" algn="l"/>
                <a:tab pos="3941445" algn="l"/>
                <a:tab pos="4533900" algn="l"/>
                <a:tab pos="6616065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자</a:t>
            </a:r>
            <a:r>
              <a:rPr dirty="0" sz="2900" spc="495">
                <a:latin typeface="Arial Unicode MS"/>
                <a:cs typeface="Arial Unicode MS"/>
              </a:rPr>
              <a:t>,</a:t>
            </a:r>
            <a:r>
              <a:rPr dirty="0" sz="2900" spc="495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루</a:t>
            </a:r>
            <a:r>
              <a:rPr dirty="0" sz="2900" spc="-290">
                <a:latin typeface="Arial Unicode MS"/>
                <a:cs typeface="Arial Unicode MS"/>
              </a:rPr>
              <a:t>터파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종</a:t>
            </a:r>
            <a:r>
              <a:rPr dirty="0" sz="2900" spc="-290">
                <a:latin typeface="Arial Unicode MS"/>
                <a:cs typeface="Arial Unicode MS"/>
              </a:rPr>
              <a:t>교개</a:t>
            </a:r>
            <a:r>
              <a:rPr dirty="0" sz="2900" spc="-300">
                <a:latin typeface="Arial Unicode MS"/>
                <a:cs typeface="Arial Unicode MS"/>
              </a:rPr>
              <a:t>혁</a:t>
            </a:r>
            <a:r>
              <a:rPr dirty="0" sz="2900" spc="-290">
                <a:latin typeface="Arial Unicode MS"/>
                <a:cs typeface="Arial Unicode MS"/>
              </a:rPr>
              <a:t>을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한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멜</a:t>
            </a:r>
            <a:r>
              <a:rPr dirty="0" sz="2900" spc="-300">
                <a:latin typeface="Arial Unicode MS"/>
                <a:cs typeface="Arial Unicode MS"/>
              </a:rPr>
              <a:t>란</a:t>
            </a:r>
            <a:r>
              <a:rPr dirty="0" sz="2900" spc="-290">
                <a:latin typeface="Arial Unicode MS"/>
                <a:cs typeface="Arial Unicode MS"/>
              </a:rPr>
              <a:t>히톤</a:t>
            </a:r>
            <a:r>
              <a:rPr dirty="0" sz="2900" spc="-300">
                <a:latin typeface="Arial Unicode MS"/>
                <a:cs typeface="Arial Unicode MS"/>
              </a:rPr>
              <a:t>과</a:t>
            </a:r>
            <a:r>
              <a:rPr dirty="0" sz="2900" spc="495">
                <a:latin typeface="Arial Unicode MS"/>
                <a:cs typeface="Arial Unicode MS"/>
              </a:rPr>
              <a:t>,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히브</a:t>
            </a:r>
            <a:r>
              <a:rPr dirty="0" sz="2900" spc="-300">
                <a:latin typeface="Arial Unicode MS"/>
                <a:cs typeface="Arial Unicode MS"/>
              </a:rPr>
              <a:t>리</a:t>
            </a:r>
            <a:r>
              <a:rPr dirty="0" sz="2900" spc="-290">
                <a:latin typeface="Arial Unicode MS"/>
                <a:cs typeface="Arial Unicode MS"/>
              </a:rPr>
              <a:t>어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222614" y="1043469"/>
            <a:ext cx="4391660" cy="1204595"/>
          </a:xfrm>
          <a:prstGeom prst="rect">
            <a:avLst/>
          </a:prstGeom>
        </p:spPr>
        <p:txBody>
          <a:bodyPr wrap="square" lIns="0" tIns="160020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260"/>
              </a:spcBef>
              <a:tabLst>
                <a:tab pos="1234440" algn="l"/>
                <a:tab pos="2800985" algn="l"/>
                <a:tab pos="4033520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루터의</a:t>
            </a:r>
            <a:r>
              <a:rPr dirty="0" sz="2900" spc="-29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동</a:t>
            </a:r>
            <a:r>
              <a:rPr dirty="0" sz="2900" spc="-300">
                <a:latin typeface="Arial Unicode MS"/>
                <a:cs typeface="Arial Unicode MS"/>
              </a:rPr>
              <a:t>료</a:t>
            </a:r>
            <a:r>
              <a:rPr dirty="0" sz="2900" spc="-290">
                <a:latin typeface="Arial Unicode MS"/>
                <a:cs typeface="Arial Unicode MS"/>
              </a:rPr>
              <a:t>이며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헬</a:t>
            </a:r>
            <a:r>
              <a:rPr dirty="0" sz="2900" spc="-290">
                <a:latin typeface="Arial Unicode MS"/>
                <a:cs typeface="Arial Unicode MS"/>
              </a:rPr>
              <a:t>라어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학</a:t>
            </a:r>
            <a:endParaRPr sz="2900">
              <a:latin typeface="Arial Unicode MS"/>
              <a:cs typeface="Arial Unicode MS"/>
            </a:endParaRPr>
          </a:p>
          <a:p>
            <a:pPr algn="r" marR="5080">
              <a:lnSpc>
                <a:spcPct val="100000"/>
              </a:lnSpc>
              <a:spcBef>
                <a:spcPts val="1160"/>
              </a:spcBef>
            </a:pPr>
            <a:r>
              <a:rPr dirty="0" sz="2900" spc="-290">
                <a:latin typeface="Arial Unicode MS"/>
                <a:cs typeface="Arial Unicode MS"/>
              </a:rPr>
              <a:t>학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2223929"/>
            <a:ext cx="8547735" cy="414718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just" marL="12700" marR="5080">
              <a:lnSpc>
                <a:spcPct val="133200"/>
              </a:lnSpc>
              <a:spcBef>
                <a:spcPts val="90"/>
              </a:spcBef>
            </a:pPr>
            <a:r>
              <a:rPr dirty="0" sz="2900" spc="105">
                <a:latin typeface="Arial Unicode MS"/>
                <a:cs typeface="Arial Unicode MS"/>
              </a:rPr>
              <a:t>자, </a:t>
            </a:r>
            <a:r>
              <a:rPr dirty="0" sz="2900" spc="-295">
                <a:latin typeface="Arial Unicode MS"/>
                <a:cs typeface="Arial Unicode MS"/>
              </a:rPr>
              <a:t>멜란히톤의 멘토인 </a:t>
            </a:r>
            <a:r>
              <a:rPr dirty="0" sz="2900" spc="20">
                <a:latin typeface="Arial Unicode MS"/>
                <a:cs typeface="Arial Unicode MS"/>
              </a:rPr>
              <a:t>로이힐린(J. </a:t>
            </a:r>
            <a:r>
              <a:rPr dirty="0" sz="2900" spc="405">
                <a:latin typeface="Arial Unicode MS"/>
                <a:cs typeface="Arial Unicode MS"/>
              </a:rPr>
              <a:t>Ruchlin)이 </a:t>
            </a:r>
            <a:r>
              <a:rPr dirty="0" sz="2900" spc="-290">
                <a:latin typeface="Arial Unicode MS"/>
                <a:cs typeface="Arial Unicode MS"/>
              </a:rPr>
              <a:t>있  </a:t>
            </a:r>
            <a:r>
              <a:rPr dirty="0" sz="2900" spc="105">
                <a:latin typeface="Arial Unicode MS"/>
                <a:cs typeface="Arial Unicode MS"/>
              </a:rPr>
              <a:t>다. </a:t>
            </a:r>
            <a:r>
              <a:rPr dirty="0" sz="2900" spc="1235">
                <a:latin typeface="Arial Unicode MS"/>
                <a:cs typeface="Arial Unicode MS"/>
              </a:rPr>
              <a:t>- </a:t>
            </a:r>
            <a:r>
              <a:rPr dirty="0" sz="2900" spc="-290">
                <a:latin typeface="Arial Unicode MS"/>
                <a:cs typeface="Arial Unicode MS"/>
              </a:rPr>
              <a:t>독일 </a:t>
            </a:r>
            <a:r>
              <a:rPr dirty="0" sz="2900" spc="-295">
                <a:latin typeface="Arial Unicode MS"/>
                <a:cs typeface="Arial Unicode MS"/>
              </a:rPr>
              <a:t>인문주의가 종교개혁에 </a:t>
            </a:r>
            <a:r>
              <a:rPr dirty="0" sz="2900" spc="-290">
                <a:latin typeface="Arial Unicode MS"/>
                <a:cs typeface="Arial Unicode MS"/>
              </a:rPr>
              <a:t>끼친 영향을 대변  </a:t>
            </a:r>
            <a:r>
              <a:rPr dirty="0" sz="2900" spc="105">
                <a:latin typeface="Arial Unicode MS"/>
                <a:cs typeface="Arial Unicode MS"/>
              </a:rPr>
              <a:t>함.</a:t>
            </a:r>
            <a:endParaRPr sz="29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4000">
              <a:latin typeface="Times New Roman"/>
              <a:cs typeface="Times New Roman"/>
            </a:endParaRPr>
          </a:p>
          <a:p>
            <a:pPr algn="just" marL="12700" marR="5080">
              <a:lnSpc>
                <a:spcPct val="133400"/>
              </a:lnSpc>
            </a:pPr>
            <a:r>
              <a:rPr dirty="0" sz="2900" spc="550">
                <a:latin typeface="Arial Unicode MS"/>
                <a:cs typeface="Arial Unicode MS"/>
              </a:rPr>
              <a:t>* </a:t>
            </a:r>
            <a:r>
              <a:rPr dirty="0" sz="2900" spc="-295">
                <a:latin typeface="Arial Unicode MS"/>
                <a:cs typeface="Arial Unicode MS"/>
              </a:rPr>
              <a:t>조형물에 </a:t>
            </a:r>
            <a:r>
              <a:rPr dirty="0" sz="2900" spc="-290">
                <a:latin typeface="Arial Unicode MS"/>
                <a:cs typeface="Arial Unicode MS"/>
              </a:rPr>
              <a:t>붙어 있는 </a:t>
            </a:r>
            <a:r>
              <a:rPr dirty="0" sz="2900" spc="-295">
                <a:latin typeface="Arial Unicode MS"/>
                <a:cs typeface="Arial Unicode MS"/>
              </a:rPr>
              <a:t>메달에는 종교개혁 운동과 확산  </a:t>
            </a:r>
            <a:r>
              <a:rPr dirty="0" sz="2900" spc="-290">
                <a:latin typeface="Arial Unicode MS"/>
                <a:cs typeface="Arial Unicode MS"/>
              </a:rPr>
              <a:t>에 </a:t>
            </a:r>
            <a:r>
              <a:rPr dirty="0" sz="2900" spc="-295">
                <a:latin typeface="Arial Unicode MS"/>
                <a:cs typeface="Arial Unicode MS"/>
              </a:rPr>
              <a:t>필수적인 </a:t>
            </a:r>
            <a:r>
              <a:rPr dirty="0" sz="2900" spc="-290">
                <a:latin typeface="Arial Unicode MS"/>
                <a:cs typeface="Arial Unicode MS"/>
              </a:rPr>
              <a:t>네 </a:t>
            </a:r>
            <a:r>
              <a:rPr dirty="0" sz="2900" spc="-295">
                <a:latin typeface="Arial Unicode MS"/>
                <a:cs typeface="Arial Unicode MS"/>
              </a:rPr>
              <a:t>사람의 초상이 </a:t>
            </a:r>
            <a:r>
              <a:rPr dirty="0" sz="2900" spc="-290">
                <a:latin typeface="Arial Unicode MS"/>
                <a:cs typeface="Arial Unicode MS"/>
              </a:rPr>
              <a:t>담겨 </a:t>
            </a:r>
            <a:r>
              <a:rPr dirty="0" sz="2900" spc="-30">
                <a:latin typeface="Arial Unicode MS"/>
                <a:cs typeface="Arial Unicode MS"/>
              </a:rPr>
              <a:t>있다. </a:t>
            </a:r>
            <a:r>
              <a:rPr dirty="0" sz="2900" spc="1235">
                <a:latin typeface="Arial Unicode MS"/>
                <a:cs typeface="Arial Unicode MS"/>
              </a:rPr>
              <a:t>- </a:t>
            </a:r>
            <a:r>
              <a:rPr dirty="0" sz="2900" spc="-295">
                <a:latin typeface="Arial Unicode MS"/>
                <a:cs typeface="Arial Unicode MS"/>
              </a:rPr>
              <a:t>부겐하  </a:t>
            </a:r>
            <a:r>
              <a:rPr dirty="0" sz="2900" spc="105">
                <a:latin typeface="Arial Unicode MS"/>
                <a:cs typeface="Arial Unicode MS"/>
              </a:rPr>
              <a:t>겐, </a:t>
            </a:r>
            <a:r>
              <a:rPr dirty="0" sz="2900" spc="-95">
                <a:latin typeface="Arial Unicode MS"/>
                <a:cs typeface="Arial Unicode MS"/>
              </a:rPr>
              <a:t>요나스, </a:t>
            </a:r>
            <a:r>
              <a:rPr dirty="0" sz="2900" spc="-135">
                <a:latin typeface="Arial Unicode MS"/>
                <a:cs typeface="Arial Unicode MS"/>
              </a:rPr>
              <a:t>츠빙글리,</a:t>
            </a:r>
            <a:r>
              <a:rPr dirty="0" sz="2900" spc="250">
                <a:latin typeface="Arial Unicode MS"/>
                <a:cs typeface="Arial Unicode MS"/>
              </a:rPr>
              <a:t> </a:t>
            </a:r>
            <a:r>
              <a:rPr dirty="0" sz="2900" spc="-30">
                <a:latin typeface="Arial Unicode MS"/>
                <a:cs typeface="Arial Unicode MS"/>
              </a:rPr>
              <a:t>칼빈.</a:t>
            </a:r>
            <a:endParaRPr sz="29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164415" y="1190607"/>
            <a:ext cx="1683385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290">
                <a:latin typeface="Arial Unicode MS"/>
                <a:cs typeface="Arial Unicode MS"/>
              </a:rPr>
              <a:t>비</a:t>
            </a:r>
            <a:r>
              <a:rPr dirty="0" sz="2900" spc="-300">
                <a:latin typeface="Arial Unicode MS"/>
                <a:cs typeface="Arial Unicode MS"/>
              </a:rPr>
              <a:t>텐</a:t>
            </a:r>
            <a:r>
              <a:rPr dirty="0" sz="2900" spc="-290">
                <a:latin typeface="Arial Unicode MS"/>
                <a:cs typeface="Arial Unicode MS"/>
              </a:rPr>
              <a:t>베르크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61246" y="1190607"/>
            <a:ext cx="4552950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45235" algn="l"/>
                <a:tab pos="2312670" algn="l"/>
                <a:tab pos="4208145" algn="l"/>
              </a:tabLst>
            </a:pPr>
            <a:r>
              <a:rPr dirty="0" sz="2900" spc="-300">
                <a:latin typeface="Arial Unicode MS"/>
                <a:cs typeface="Arial Unicode MS"/>
              </a:rPr>
              <a:t>시</a:t>
            </a:r>
            <a:r>
              <a:rPr dirty="0" sz="2900" spc="-290">
                <a:latin typeface="Arial Unicode MS"/>
                <a:cs typeface="Arial Unicode MS"/>
              </a:rPr>
              <a:t>교회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목</a:t>
            </a:r>
            <a:r>
              <a:rPr dirty="0" sz="2900" spc="-290">
                <a:latin typeface="Arial Unicode MS"/>
                <a:cs typeface="Arial Unicode MS"/>
              </a:rPr>
              <a:t>사</a:t>
            </a:r>
            <a:r>
              <a:rPr dirty="0" sz="2900" spc="495">
                <a:latin typeface="Arial Unicode MS"/>
                <a:cs typeface="Arial Unicode MS"/>
              </a:rPr>
              <a:t>.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교</a:t>
            </a:r>
            <a:r>
              <a:rPr dirty="0" sz="2900" spc="-290">
                <a:latin typeface="Arial Unicode MS"/>
                <a:cs typeface="Arial Unicode MS"/>
              </a:rPr>
              <a:t>회조</a:t>
            </a:r>
            <a:r>
              <a:rPr dirty="0" sz="2900" spc="-300">
                <a:latin typeface="Arial Unicode MS"/>
                <a:cs typeface="Arial Unicode MS"/>
              </a:rPr>
              <a:t>직</a:t>
            </a:r>
            <a:r>
              <a:rPr dirty="0" sz="2900" spc="-290">
                <a:latin typeface="Arial Unicode MS"/>
                <a:cs typeface="Arial Unicode MS"/>
              </a:rPr>
              <a:t>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종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043469"/>
            <a:ext cx="1884045" cy="17938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81000" marR="5080" indent="-368300">
              <a:lnSpc>
                <a:spcPct val="133400"/>
              </a:lnSpc>
              <a:spcBef>
                <a:spcPts val="95"/>
              </a:spcBef>
              <a:buChar char="-"/>
              <a:tabLst>
                <a:tab pos="381635" algn="l"/>
              </a:tabLst>
            </a:pPr>
            <a:r>
              <a:rPr dirty="0" sz="2900" spc="-300">
                <a:latin typeface="Arial Unicode MS"/>
                <a:cs typeface="Arial Unicode MS"/>
              </a:rPr>
              <a:t>부</a:t>
            </a:r>
            <a:r>
              <a:rPr dirty="0" sz="2900" spc="-290">
                <a:latin typeface="Arial Unicode MS"/>
                <a:cs typeface="Arial Unicode MS"/>
              </a:rPr>
              <a:t>겐하</a:t>
            </a:r>
            <a:r>
              <a:rPr dirty="0" sz="2900" spc="-300">
                <a:latin typeface="Arial Unicode MS"/>
                <a:cs typeface="Arial Unicode MS"/>
              </a:rPr>
              <a:t>겐</a:t>
            </a:r>
            <a:r>
              <a:rPr dirty="0" sz="2900" spc="495">
                <a:latin typeface="Arial Unicode MS"/>
                <a:cs typeface="Arial Unicode MS"/>
              </a:rPr>
              <a:t>:  </a:t>
            </a:r>
            <a:r>
              <a:rPr dirty="0" sz="2900" spc="-300">
                <a:latin typeface="Arial Unicode MS"/>
                <a:cs typeface="Arial Unicode MS"/>
              </a:rPr>
              <a:t>교</a:t>
            </a:r>
            <a:r>
              <a:rPr dirty="0" sz="2900" spc="-290">
                <a:latin typeface="Arial Unicode MS"/>
                <a:cs typeface="Arial Unicode MS"/>
              </a:rPr>
              <a:t>개혁</a:t>
            </a:r>
            <a:r>
              <a:rPr dirty="0" sz="2900" spc="-300">
                <a:latin typeface="Arial Unicode MS"/>
                <a:cs typeface="Arial Unicode MS"/>
              </a:rPr>
              <a:t>가</a:t>
            </a:r>
            <a:r>
              <a:rPr dirty="0" sz="2900" spc="495">
                <a:latin typeface="Arial Unicode MS"/>
                <a:cs typeface="Arial Unicode MS"/>
              </a:rPr>
              <a:t>.</a:t>
            </a:r>
            <a:endParaRPr sz="2900">
              <a:latin typeface="Arial Unicode MS"/>
              <a:cs typeface="Arial Unicode MS"/>
            </a:endParaRPr>
          </a:p>
          <a:p>
            <a:pPr marL="381000" indent="-368300">
              <a:lnSpc>
                <a:spcPct val="100000"/>
              </a:lnSpc>
              <a:spcBef>
                <a:spcPts val="1165"/>
              </a:spcBef>
              <a:buChar char="-"/>
              <a:tabLst>
                <a:tab pos="381635" algn="l"/>
              </a:tabLst>
            </a:pPr>
            <a:r>
              <a:rPr dirty="0" sz="2900" spc="-295">
                <a:latin typeface="Arial Unicode MS"/>
                <a:cs typeface="Arial Unicode MS"/>
              </a:rPr>
              <a:t>유스투스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86302" y="2369544"/>
            <a:ext cx="6627495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98905" algn="l"/>
                <a:tab pos="2620010" algn="l"/>
                <a:tab pos="3841115" algn="l"/>
                <a:tab pos="5393690" algn="l"/>
                <a:tab pos="6282690" algn="l"/>
              </a:tabLst>
            </a:pPr>
            <a:r>
              <a:rPr dirty="0" sz="2900" spc="-290">
                <a:latin typeface="Arial Unicode MS"/>
                <a:cs typeface="Arial Unicode MS"/>
              </a:rPr>
              <a:t>요나</a:t>
            </a:r>
            <a:r>
              <a:rPr dirty="0" sz="2900" spc="-300">
                <a:latin typeface="Arial Unicode MS"/>
                <a:cs typeface="Arial Unicode MS"/>
              </a:rPr>
              <a:t>스</a:t>
            </a:r>
            <a:r>
              <a:rPr dirty="0" sz="2900" spc="495">
                <a:latin typeface="Arial Unicode MS"/>
                <a:cs typeface="Arial Unicode MS"/>
              </a:rPr>
              <a:t>: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루</a:t>
            </a:r>
            <a:r>
              <a:rPr dirty="0" sz="2900" spc="-300">
                <a:latin typeface="Arial Unicode MS"/>
                <a:cs typeface="Arial Unicode MS"/>
              </a:rPr>
              <a:t>터</a:t>
            </a:r>
            <a:r>
              <a:rPr dirty="0" sz="2900" spc="-290">
                <a:latin typeface="Arial Unicode MS"/>
                <a:cs typeface="Arial Unicode MS"/>
              </a:rPr>
              <a:t>의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작</a:t>
            </a:r>
            <a:r>
              <a:rPr dirty="0" sz="2900" spc="-300">
                <a:latin typeface="Arial Unicode MS"/>
                <a:cs typeface="Arial Unicode MS"/>
              </a:rPr>
              <a:t>품</a:t>
            </a:r>
            <a:r>
              <a:rPr dirty="0" sz="2900" spc="-290">
                <a:latin typeface="Arial Unicode MS"/>
                <a:cs typeface="Arial Unicode MS"/>
              </a:rPr>
              <a:t>을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번</a:t>
            </a:r>
            <a:r>
              <a:rPr dirty="0" sz="2900" spc="-300">
                <a:latin typeface="Arial Unicode MS"/>
                <a:cs typeface="Arial Unicode MS"/>
              </a:rPr>
              <a:t>역</a:t>
            </a:r>
            <a:r>
              <a:rPr dirty="0" sz="2900" spc="-290">
                <a:latin typeface="Arial Unicode MS"/>
                <a:cs typeface="Arial Unicode MS"/>
              </a:rPr>
              <a:t>하고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여</a:t>
            </a:r>
            <a:r>
              <a:rPr dirty="0" sz="2900" spc="-290">
                <a:latin typeface="Arial Unicode MS"/>
                <a:cs typeface="Arial Unicode MS"/>
              </a:rPr>
              <a:t>러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도</a:t>
            </a:r>
            <a:endParaRPr sz="29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2810351"/>
            <a:ext cx="8086090" cy="1793875"/>
          </a:xfrm>
          <a:prstGeom prst="rect">
            <a:avLst/>
          </a:prstGeom>
        </p:spPr>
        <p:txBody>
          <a:bodyPr wrap="square" lIns="0" tIns="160020" rIns="0" bIns="0" rtlCol="0" vert="horz">
            <a:spAutoFit/>
          </a:bodyPr>
          <a:lstStyle/>
          <a:p>
            <a:pPr marL="381000">
              <a:lnSpc>
                <a:spcPct val="100000"/>
              </a:lnSpc>
              <a:spcBef>
                <a:spcPts val="1260"/>
              </a:spcBef>
              <a:tabLst>
                <a:tab pos="1557655" algn="l"/>
                <a:tab pos="2735580" algn="l"/>
              </a:tabLst>
            </a:pPr>
            <a:r>
              <a:rPr dirty="0" sz="2900" spc="-295">
                <a:latin typeface="Arial Unicode MS"/>
                <a:cs typeface="Arial Unicode MS"/>
              </a:rPr>
              <a:t>시에서	</a:t>
            </a:r>
            <a:r>
              <a:rPr dirty="0" sz="2900" spc="-290">
                <a:latin typeface="Arial Unicode MS"/>
                <a:cs typeface="Arial Unicode MS"/>
              </a:rPr>
              <a:t>개혁을	</a:t>
            </a:r>
            <a:r>
              <a:rPr dirty="0" sz="2900" spc="-30">
                <a:latin typeface="Arial Unicode MS"/>
                <a:cs typeface="Arial Unicode MS"/>
              </a:rPr>
              <a:t>이끔.</a:t>
            </a:r>
            <a:endParaRPr sz="2900">
              <a:latin typeface="Arial Unicode MS"/>
              <a:cs typeface="Arial Unicode MS"/>
            </a:endParaRPr>
          </a:p>
          <a:p>
            <a:pPr marL="381000" indent="-368300">
              <a:lnSpc>
                <a:spcPct val="100000"/>
              </a:lnSpc>
              <a:spcBef>
                <a:spcPts val="1160"/>
              </a:spcBef>
              <a:buChar char="-"/>
              <a:tabLst>
                <a:tab pos="381635" algn="l"/>
                <a:tab pos="2055495" algn="l"/>
                <a:tab pos="3895725" algn="l"/>
                <a:tab pos="5736590" algn="l"/>
                <a:tab pos="6913245" algn="l"/>
              </a:tabLst>
            </a:pPr>
            <a:r>
              <a:rPr dirty="0" sz="2900" spc="-300">
                <a:latin typeface="Arial Unicode MS"/>
                <a:cs typeface="Arial Unicode MS"/>
              </a:rPr>
              <a:t>츠</a:t>
            </a:r>
            <a:r>
              <a:rPr dirty="0" sz="2900" spc="-290">
                <a:latin typeface="Arial Unicode MS"/>
                <a:cs typeface="Arial Unicode MS"/>
              </a:rPr>
              <a:t>빙글</a:t>
            </a:r>
            <a:r>
              <a:rPr dirty="0" sz="2900" spc="-300">
                <a:latin typeface="Arial Unicode MS"/>
                <a:cs typeface="Arial Unicode MS"/>
              </a:rPr>
              <a:t>리</a:t>
            </a:r>
            <a:r>
              <a:rPr dirty="0" sz="2900" spc="495">
                <a:latin typeface="Arial Unicode MS"/>
                <a:cs typeface="Arial Unicode MS"/>
              </a:rPr>
              <a:t>: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취</a:t>
            </a:r>
            <a:r>
              <a:rPr dirty="0" sz="2900" spc="-290">
                <a:latin typeface="Arial Unicode MS"/>
                <a:cs typeface="Arial Unicode MS"/>
              </a:rPr>
              <a:t>리히</a:t>
            </a:r>
            <a:r>
              <a:rPr dirty="0" sz="2900" spc="-300">
                <a:latin typeface="Arial Unicode MS"/>
                <a:cs typeface="Arial Unicode MS"/>
              </a:rPr>
              <a:t>에</a:t>
            </a:r>
            <a:r>
              <a:rPr dirty="0" sz="2900" spc="-290">
                <a:latin typeface="Arial Unicode MS"/>
                <a:cs typeface="Arial Unicode MS"/>
              </a:rPr>
              <a:t>서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종</a:t>
            </a:r>
            <a:r>
              <a:rPr dirty="0" sz="2900" spc="-290">
                <a:latin typeface="Arial Unicode MS"/>
                <a:cs typeface="Arial Unicode MS"/>
              </a:rPr>
              <a:t>교개</a:t>
            </a:r>
            <a:r>
              <a:rPr dirty="0" sz="2900" spc="-300">
                <a:latin typeface="Arial Unicode MS"/>
                <a:cs typeface="Arial Unicode MS"/>
              </a:rPr>
              <a:t>혁</a:t>
            </a:r>
            <a:r>
              <a:rPr dirty="0" sz="2900" spc="-290">
                <a:latin typeface="Arial Unicode MS"/>
                <a:cs typeface="Arial Unicode MS"/>
              </a:rPr>
              <a:t>을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300">
                <a:latin typeface="Arial Unicode MS"/>
                <a:cs typeface="Arial Unicode MS"/>
              </a:rPr>
              <a:t>일</a:t>
            </a:r>
            <a:r>
              <a:rPr dirty="0" sz="2900" spc="-290">
                <a:latin typeface="Arial Unicode MS"/>
                <a:cs typeface="Arial Unicode MS"/>
              </a:rPr>
              <a:t>으킨</a:t>
            </a:r>
            <a:r>
              <a:rPr dirty="0" sz="2900">
                <a:latin typeface="Arial Unicode MS"/>
                <a:cs typeface="Arial Unicode MS"/>
              </a:rPr>
              <a:t>	</a:t>
            </a:r>
            <a:r>
              <a:rPr dirty="0" sz="2900" spc="-290">
                <a:latin typeface="Arial Unicode MS"/>
                <a:cs typeface="Arial Unicode MS"/>
              </a:rPr>
              <a:t>개혁</a:t>
            </a:r>
            <a:r>
              <a:rPr dirty="0" sz="2900" spc="-300">
                <a:latin typeface="Arial Unicode MS"/>
                <a:cs typeface="Arial Unicode MS"/>
              </a:rPr>
              <a:t>파</a:t>
            </a:r>
            <a:r>
              <a:rPr dirty="0" sz="2900" spc="495">
                <a:latin typeface="Arial Unicode MS"/>
                <a:cs typeface="Arial Unicode MS"/>
              </a:rPr>
              <a:t>.</a:t>
            </a:r>
            <a:endParaRPr sz="2900">
              <a:latin typeface="Arial Unicode MS"/>
              <a:cs typeface="Arial Unicode MS"/>
            </a:endParaRPr>
          </a:p>
          <a:p>
            <a:pPr marL="381000" indent="-368300">
              <a:lnSpc>
                <a:spcPct val="100000"/>
              </a:lnSpc>
              <a:spcBef>
                <a:spcPts val="1160"/>
              </a:spcBef>
              <a:buChar char="-"/>
              <a:tabLst>
                <a:tab pos="381635" algn="l"/>
                <a:tab pos="1391285" algn="l"/>
                <a:tab pos="3232150" algn="l"/>
                <a:tab pos="5072380" algn="l"/>
                <a:tab pos="5588635" algn="l"/>
              </a:tabLst>
            </a:pPr>
            <a:r>
              <a:rPr dirty="0" sz="2900" spc="-30">
                <a:latin typeface="Arial Unicode MS"/>
                <a:cs typeface="Arial Unicode MS"/>
              </a:rPr>
              <a:t>칼빈:	</a:t>
            </a:r>
            <a:r>
              <a:rPr dirty="0" sz="2900" spc="-295">
                <a:latin typeface="Arial Unicode MS"/>
                <a:cs typeface="Arial Unicode MS"/>
              </a:rPr>
              <a:t>제네바에서	종교개혁을	</a:t>
            </a:r>
            <a:r>
              <a:rPr dirty="0" sz="2900" spc="-290">
                <a:latin typeface="Arial Unicode MS"/>
                <a:cs typeface="Arial Unicode MS"/>
              </a:rPr>
              <a:t>한	</a:t>
            </a:r>
            <a:r>
              <a:rPr dirty="0" sz="2900" spc="-95">
                <a:latin typeface="Arial Unicode MS"/>
                <a:cs typeface="Arial Unicode MS"/>
              </a:rPr>
              <a:t>개혁파.</a:t>
            </a:r>
            <a:endParaRPr sz="29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created xsi:type="dcterms:W3CDTF">2020-03-12T11:09:55Z</dcterms:created>
  <dcterms:modified xsi:type="dcterms:W3CDTF">2020-03-12T11:09:55Z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2020-03-12T00:00:00Z</vt:filetime>
  </property>
  <property fmtid="{D5CDD505-2E9C-101B-9397-08002B2CF9AE}" pid="3" name="Creator">
    <vt:lpwstr>Hwp 2018 10.0.0.7888</vt:lpwstr>
  </property>
  <property fmtid="{D5CDD505-2E9C-101B-9397-08002B2CF9AE}" pid="4" name="LastSaved">
    <vt:filetime>2020-03-12T00:00:00Z</vt:filetime>
  </property>
</Properties>
</file>