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x="10680700" cy="7556500"/>
  <p:notesSz cx="10680700" cy="7556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2086" y="1070800"/>
            <a:ext cx="0" cy="5594985"/>
          </a:xfrm>
          <a:custGeom>
            <a:avLst/>
            <a:gdLst/>
            <a:ahLst/>
            <a:cxnLst/>
            <a:rect l="l" t="t" r="r" b="b"/>
            <a:pathLst>
              <a:path w="0" h="5594984">
                <a:moveTo>
                  <a:pt x="0" y="0"/>
                </a:moveTo>
                <a:lnTo>
                  <a:pt x="0" y="559464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905789" y="1084503"/>
            <a:ext cx="0" cy="5567680"/>
          </a:xfrm>
          <a:custGeom>
            <a:avLst/>
            <a:gdLst/>
            <a:ahLst/>
            <a:cxnLst/>
            <a:rect l="l" t="t" r="r" b="b"/>
            <a:pathLst>
              <a:path w="0" h="5567680">
                <a:moveTo>
                  <a:pt x="0" y="0"/>
                </a:moveTo>
                <a:lnTo>
                  <a:pt x="0" y="556722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9773386" y="1084503"/>
            <a:ext cx="0" cy="5567680"/>
          </a:xfrm>
          <a:custGeom>
            <a:avLst/>
            <a:gdLst/>
            <a:ahLst/>
            <a:cxnLst/>
            <a:rect l="l" t="t" r="r" b="b"/>
            <a:pathLst>
              <a:path w="0" h="5567680">
                <a:moveTo>
                  <a:pt x="0" y="0"/>
                </a:moveTo>
                <a:lnTo>
                  <a:pt x="0" y="556722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9787090" y="1070800"/>
            <a:ext cx="0" cy="5594985"/>
          </a:xfrm>
          <a:custGeom>
            <a:avLst/>
            <a:gdLst/>
            <a:ahLst/>
            <a:cxnLst/>
            <a:rect l="l" t="t" r="r" b="b"/>
            <a:pathLst>
              <a:path w="0" h="5594984">
                <a:moveTo>
                  <a:pt x="0" y="0"/>
                </a:moveTo>
                <a:lnTo>
                  <a:pt x="0" y="559464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890562" y="1072324"/>
            <a:ext cx="8900160" cy="0"/>
          </a:xfrm>
          <a:custGeom>
            <a:avLst/>
            <a:gdLst/>
            <a:ahLst/>
            <a:cxnLst/>
            <a:rect l="l" t="t" r="r" b="b"/>
            <a:pathLst>
              <a:path w="8900160" h="0">
                <a:moveTo>
                  <a:pt x="0" y="0"/>
                </a:moveTo>
                <a:lnTo>
                  <a:pt x="889957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904265" y="1086027"/>
            <a:ext cx="8872220" cy="0"/>
          </a:xfrm>
          <a:custGeom>
            <a:avLst/>
            <a:gdLst/>
            <a:ahLst/>
            <a:cxnLst/>
            <a:rect l="l" t="t" r="r" b="b"/>
            <a:pathLst>
              <a:path w="8872220" h="0">
                <a:moveTo>
                  <a:pt x="0" y="0"/>
                </a:moveTo>
                <a:lnTo>
                  <a:pt x="887216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904265" y="6648678"/>
            <a:ext cx="8872220" cy="0"/>
          </a:xfrm>
          <a:custGeom>
            <a:avLst/>
            <a:gdLst/>
            <a:ahLst/>
            <a:cxnLst/>
            <a:rect l="l" t="t" r="r" b="b"/>
            <a:pathLst>
              <a:path w="8872220" h="0">
                <a:moveTo>
                  <a:pt x="0" y="0"/>
                </a:moveTo>
                <a:lnTo>
                  <a:pt x="887216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890562" y="6662394"/>
            <a:ext cx="8900160" cy="0"/>
          </a:xfrm>
          <a:custGeom>
            <a:avLst/>
            <a:gdLst/>
            <a:ahLst/>
            <a:cxnLst/>
            <a:rect l="l" t="t" r="r" b="b"/>
            <a:pathLst>
              <a:path w="8900160" h="0">
                <a:moveTo>
                  <a:pt x="0" y="0"/>
                </a:moveTo>
                <a:lnTo>
                  <a:pt x="889957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66636" y="1025191"/>
            <a:ext cx="8548370" cy="26244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6636" y="3622203"/>
            <a:ext cx="8549005" cy="2534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047586" y="1284950"/>
          <a:ext cx="8568055" cy="31635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58390"/>
                <a:gridCol w="1436369"/>
                <a:gridCol w="1664335"/>
                <a:gridCol w="3107055"/>
              </a:tblGrid>
              <a:tr h="981710">
                <a:tc>
                  <a:txBody>
                    <a:bodyPr/>
                    <a:lstStyle/>
                    <a:p>
                      <a:pPr marL="31750">
                        <a:lnSpc>
                          <a:spcPts val="3995"/>
                        </a:lnSpc>
                      </a:pPr>
                      <a:r>
                        <a:rPr dirty="0" sz="4000" spc="-409" b="1">
                          <a:latin typeface="맑은 고딕"/>
                          <a:cs typeface="맑은 고딕"/>
                        </a:rPr>
                        <a:t>초대교회사</a:t>
                      </a:r>
                      <a:endParaRPr sz="4000">
                        <a:latin typeface="맑은 고딕"/>
                        <a:cs typeface="맑은 고딕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93345">
                        <a:lnSpc>
                          <a:spcPts val="3995"/>
                        </a:lnSpc>
                      </a:pPr>
                      <a:r>
                        <a:rPr dirty="0" sz="4000" spc="-409" b="1">
                          <a:latin typeface="맑은 고딕"/>
                          <a:cs typeface="맑은 고딕"/>
                        </a:rPr>
                        <a:t>개관</a:t>
                      </a:r>
                      <a:endParaRPr sz="4000">
                        <a:latin typeface="맑은 고딕"/>
                        <a:cs typeface="맑은 고딕"/>
                      </a:endParaRPr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3277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tabLst>
                          <a:tab pos="542925" algn="l"/>
                        </a:tabLst>
                      </a:pPr>
                      <a:r>
                        <a:rPr dirty="0" sz="3200" spc="1365">
                          <a:latin typeface="Arial Unicode MS"/>
                          <a:cs typeface="Arial Unicode MS"/>
                        </a:rPr>
                        <a:t>-	</a:t>
                      </a:r>
                      <a:r>
                        <a:rPr dirty="0" sz="3200" spc="-170">
                          <a:latin typeface="Arial Unicode MS"/>
                          <a:cs typeface="Arial Unicode MS"/>
                        </a:rPr>
                        <a:t>(콘스탄틴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698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algn="ctr" marR="50165">
                        <a:lnSpc>
                          <a:spcPct val="100000"/>
                        </a:lnSpc>
                      </a:pPr>
                      <a:r>
                        <a:rPr dirty="0" sz="3200" spc="-130">
                          <a:latin typeface="Arial Unicode MS"/>
                          <a:cs typeface="Arial Unicode MS"/>
                        </a:rPr>
                        <a:t>이전의)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698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초대교회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698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650">
                        <a:latin typeface="Times New Roman"/>
                        <a:cs typeface="Times New Roman"/>
                      </a:endParaRPr>
                    </a:p>
                    <a:p>
                      <a:pPr marL="101600">
                        <a:lnSpc>
                          <a:spcPct val="100000"/>
                        </a:lnSpc>
                      </a:pPr>
                      <a:r>
                        <a:rPr dirty="0" sz="3200" spc="645">
                          <a:latin typeface="Arial Unicode MS"/>
                          <a:cs typeface="Arial Unicode MS"/>
                        </a:rPr>
                        <a:t>(50-300년)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6985"/>
                </a:tc>
              </a:tr>
              <a:tr h="852805">
                <a:tc>
                  <a:txBody>
                    <a:bodyPr/>
                    <a:lstStyle/>
                    <a:p>
                      <a:pPr marL="31750">
                        <a:lnSpc>
                          <a:spcPts val="3740"/>
                        </a:lnSpc>
                        <a:spcBef>
                          <a:spcPts val="2875"/>
                        </a:spcBef>
                        <a:tabLst>
                          <a:tab pos="542925" algn="l"/>
                        </a:tabLst>
                      </a:pPr>
                      <a:r>
                        <a:rPr dirty="0" sz="3200" spc="1365">
                          <a:latin typeface="Arial Unicode MS"/>
                          <a:cs typeface="Arial Unicode MS"/>
                        </a:rPr>
                        <a:t>-	</a:t>
                      </a:r>
                      <a:r>
                        <a:rPr dirty="0" sz="3200" spc="-170">
                          <a:latin typeface="Arial Unicode MS"/>
                          <a:cs typeface="Arial Unicode MS"/>
                        </a:rPr>
                        <a:t>(콘스탄틴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365125"/>
                </a:tc>
                <a:tc>
                  <a:txBody>
                    <a:bodyPr/>
                    <a:lstStyle/>
                    <a:p>
                      <a:pPr algn="ctr" marR="50165">
                        <a:lnSpc>
                          <a:spcPts val="3740"/>
                        </a:lnSpc>
                        <a:spcBef>
                          <a:spcPts val="2875"/>
                        </a:spcBef>
                      </a:pPr>
                      <a:r>
                        <a:rPr dirty="0" sz="3200" spc="-130">
                          <a:latin typeface="Arial Unicode MS"/>
                          <a:cs typeface="Arial Unicode MS"/>
                        </a:rPr>
                        <a:t>이후의)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365125"/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3740"/>
                        </a:lnSpc>
                        <a:spcBef>
                          <a:spcPts val="2875"/>
                        </a:spcBef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초대교회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365125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ts val="3740"/>
                        </a:lnSpc>
                        <a:spcBef>
                          <a:spcPts val="2875"/>
                        </a:spcBef>
                      </a:pPr>
                      <a:r>
                        <a:rPr dirty="0" sz="3200" spc="630">
                          <a:latin typeface="Arial Unicode MS"/>
                          <a:cs typeface="Arial Unicode MS"/>
                        </a:rPr>
                        <a:t>(300-450년)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365125"/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33200"/>
              </a:lnSpc>
              <a:spcBef>
                <a:spcPts val="90"/>
              </a:spcBef>
              <a:buChar char="-"/>
              <a:tabLst>
                <a:tab pos="524510" algn="l"/>
                <a:tab pos="628650" algn="l"/>
                <a:tab pos="1676400" algn="l"/>
                <a:tab pos="1977389" algn="l"/>
                <a:tab pos="3324860" algn="l"/>
                <a:tab pos="4639945" algn="l"/>
                <a:tab pos="4673600" algn="l"/>
                <a:tab pos="5208270" algn="l"/>
                <a:tab pos="5838190" algn="l"/>
                <a:tab pos="7004684" algn="l"/>
                <a:tab pos="8169275" algn="l"/>
              </a:tabLst>
            </a:pPr>
            <a:r>
              <a:rPr dirty="0" sz="3200" spc="-185" b="1">
                <a:latin typeface="맑은 고딕"/>
                <a:cs typeface="맑은 고딕"/>
              </a:rPr>
              <a:t>(콘스탄틴 </a:t>
            </a:r>
            <a:r>
              <a:rPr dirty="0" sz="3200" spc="-150" b="1">
                <a:latin typeface="맑은 고딕"/>
                <a:cs typeface="맑은 고딕"/>
              </a:rPr>
              <a:t>이전의) </a:t>
            </a:r>
            <a:r>
              <a:rPr dirty="0" sz="3200" spc="-325" b="1">
                <a:latin typeface="맑은 고딕"/>
                <a:cs typeface="맑은 고딕"/>
              </a:rPr>
              <a:t>초대교회 </a:t>
            </a:r>
            <a:r>
              <a:rPr dirty="0" sz="3200" spc="555" b="1">
                <a:latin typeface="맑은 고딕"/>
                <a:cs typeface="맑은 고딕"/>
              </a:rPr>
              <a:t>(50-300년)  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시기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사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사건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정치</a:t>
            </a:r>
            <a:r>
              <a:rPr dirty="0" u="heavy" sz="3200" spc="55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,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교회</a:t>
            </a:r>
            <a:r>
              <a:rPr dirty="0" u="heavy" sz="3200" spc="55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,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이단</a:t>
            </a:r>
            <a:r>
              <a:rPr dirty="0" u="heavy" sz="3200" spc="55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,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200" spc="-204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신 </a:t>
            </a:r>
            <a:r>
              <a:rPr dirty="0" sz="3200" spc="-90">
                <a:latin typeface="Arial Unicode MS"/>
                <a:cs typeface="Arial Unicode MS"/>
              </a:rPr>
              <a:t>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학</a:t>
            </a:r>
            <a:r>
              <a:rPr dirty="0" sz="3200" spc="-325">
                <a:latin typeface="Arial Unicode MS"/>
                <a:cs typeface="Arial Unicode MS"/>
              </a:rPr>
              <a:t>이라는	영역으로	살펴볼	</a:t>
            </a:r>
            <a:r>
              <a:rPr dirty="0" sz="3200" spc="-320">
                <a:latin typeface="Arial Unicode MS"/>
                <a:cs typeface="Arial Unicode MS"/>
              </a:rPr>
              <a:t>수	</a:t>
            </a:r>
            <a:r>
              <a:rPr dirty="0" sz="3200" spc="-35">
                <a:latin typeface="Arial Unicode MS"/>
                <a:cs typeface="Arial Unicode MS"/>
              </a:rPr>
              <a:t>있다.</a:t>
            </a:r>
            <a:endParaRPr sz="3200">
              <a:latin typeface="Arial Unicode MS"/>
              <a:cs typeface="Arial Unicode MS"/>
            </a:endParaRPr>
          </a:p>
          <a:p>
            <a:pPr lvl="1" marL="12700" marR="5080" indent="506730">
              <a:lnSpc>
                <a:spcPct val="133100"/>
              </a:lnSpc>
              <a:spcBef>
                <a:spcPts val="15"/>
              </a:spcBef>
              <a:buChar char="-"/>
              <a:tabLst>
                <a:tab pos="1041400" algn="l"/>
                <a:tab pos="1042035" algn="l"/>
                <a:tab pos="1310640" algn="l"/>
                <a:tab pos="2352040" algn="l"/>
                <a:tab pos="2611120" algn="l"/>
                <a:tab pos="3661410" algn="l"/>
                <a:tab pos="4970780" algn="l"/>
                <a:tab pos="5914390" algn="l"/>
                <a:tab pos="6859905" algn="l"/>
                <a:tab pos="7438390" algn="l"/>
              </a:tabLst>
            </a:pP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정치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와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외</a:t>
            </a:r>
            <a:r>
              <a:rPr dirty="0" sz="3200" spc="-320">
                <a:latin typeface="Arial Unicode MS"/>
                <a:cs typeface="Arial Unicode MS"/>
              </a:rPr>
              <a:t>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형</a:t>
            </a:r>
            <a:r>
              <a:rPr dirty="0" sz="3200" spc="-320">
                <a:latin typeface="Arial Unicode MS"/>
                <a:cs typeface="Arial Unicode MS"/>
              </a:rPr>
              <a:t>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및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170">
                <a:latin typeface="Arial Unicode MS"/>
                <a:cs typeface="Arial Unicode MS"/>
              </a:rPr>
              <a:t>와  </a:t>
            </a:r>
            <a:r>
              <a:rPr dirty="0" sz="3200" spc="-325">
                <a:latin typeface="Arial Unicode MS"/>
                <a:cs typeface="Arial Unicode MS"/>
              </a:rPr>
              <a:t>국가의	관계를	</a:t>
            </a:r>
            <a:r>
              <a:rPr dirty="0" sz="3200" spc="-150">
                <a:latin typeface="Arial Unicode MS"/>
                <a:cs typeface="Arial Unicode MS"/>
              </a:rPr>
              <a:t>보여준다.</a:t>
            </a:r>
            <a:endParaRPr sz="3200">
              <a:latin typeface="Arial Unicode MS"/>
              <a:cs typeface="Arial Unicode MS"/>
            </a:endParaRPr>
          </a:p>
          <a:p>
            <a:pPr lvl="1" marL="12700" marR="5080" indent="506730">
              <a:lnSpc>
                <a:spcPts val="5120"/>
              </a:lnSpc>
              <a:spcBef>
                <a:spcPts val="384"/>
              </a:spcBef>
              <a:buChar char="-"/>
              <a:tabLst>
                <a:tab pos="762635" algn="l"/>
                <a:tab pos="1078230" algn="l"/>
                <a:tab pos="1078865" algn="l"/>
                <a:tab pos="2063114" algn="l"/>
                <a:tab pos="2421890" algn="l"/>
                <a:tab pos="3361690" algn="l"/>
                <a:tab pos="3768090" algn="l"/>
                <a:tab pos="5113655" algn="l"/>
                <a:tab pos="6457950" algn="l"/>
                <a:tab pos="7803515" algn="l"/>
              </a:tabLst>
            </a:pP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신학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과</a:t>
            </a:r>
            <a:r>
              <a:rPr dirty="0" u="heavy" sz="32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이단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내적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관점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</a:t>
            </a:r>
            <a:r>
              <a:rPr dirty="0" sz="3200" spc="-170">
                <a:latin typeface="Arial Unicode MS"/>
                <a:cs typeface="Arial Unicode MS"/>
              </a:rPr>
              <a:t>학  </a:t>
            </a:r>
            <a:r>
              <a:rPr dirty="0" sz="3200" spc="110">
                <a:latin typeface="Arial Unicode MS"/>
                <a:cs typeface="Arial Unicode MS"/>
              </a:rPr>
              <a:t>적,	</a:t>
            </a:r>
            <a:r>
              <a:rPr dirty="0" sz="3200" spc="-325">
                <a:latin typeface="Arial Unicode MS"/>
                <a:cs typeface="Arial Unicode MS"/>
              </a:rPr>
              <a:t>철학적	분야를	</a:t>
            </a:r>
            <a:r>
              <a:rPr dirty="0" sz="3200" spc="-150">
                <a:latin typeface="Arial Unicode MS"/>
                <a:cs typeface="Arial Unicode MS"/>
              </a:rPr>
              <a:t>보여준다.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645795" algn="l"/>
              </a:tabLst>
            </a:pPr>
            <a:r>
              <a:rPr dirty="0" sz="3200" spc="270">
                <a:latin typeface="Arial Unicode MS"/>
                <a:cs typeface="Arial Unicode MS"/>
              </a:rPr>
              <a:t>1)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endParaRPr sz="3200">
              <a:latin typeface="Arial Unicode MS"/>
              <a:cs typeface="Arial Unicode MS"/>
            </a:endParaRPr>
          </a:p>
          <a:p>
            <a:pPr marL="621030" indent="-608330">
              <a:lnSpc>
                <a:spcPct val="100000"/>
              </a:lnSpc>
              <a:spcBef>
                <a:spcPts val="1270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기독교의 선교와</a:t>
            </a:r>
            <a:r>
              <a:rPr dirty="0" sz="3200" spc="455" b="1">
                <a:latin typeface="맑은 고딕"/>
                <a:cs typeface="맑은 고딕"/>
              </a:rPr>
              <a:t> </a:t>
            </a:r>
            <a:r>
              <a:rPr dirty="0" sz="3200" spc="-20" b="1">
                <a:latin typeface="맑은 고딕"/>
                <a:cs typeface="맑은 고딕"/>
              </a:rPr>
              <a:t>확장:</a:t>
            </a:r>
            <a:endParaRPr sz="3200">
              <a:latin typeface="맑은 고딕"/>
              <a:cs typeface="맑은 고딕"/>
            </a:endParaRPr>
          </a:p>
          <a:p>
            <a:pPr marL="12700" marR="5080">
              <a:lnSpc>
                <a:spcPct val="133200"/>
              </a:lnSpc>
              <a:spcBef>
                <a:spcPts val="10"/>
              </a:spcBef>
              <a:tabLst>
                <a:tab pos="580390" algn="l"/>
                <a:tab pos="621030" algn="l"/>
                <a:tab pos="1676400" algn="l"/>
                <a:tab pos="1880235" algn="l"/>
                <a:tab pos="2447925" algn="l"/>
                <a:tab pos="2508885" algn="l"/>
                <a:tab pos="2689860" algn="l"/>
                <a:tab pos="3420745" algn="l"/>
                <a:tab pos="3536315" algn="l"/>
                <a:tab pos="3712845" algn="l"/>
                <a:tab pos="3746500" algn="l"/>
                <a:tab pos="4760595" algn="l"/>
                <a:tab pos="5003800" algn="l"/>
                <a:tab pos="5046980" algn="l"/>
                <a:tab pos="5125720" algn="l"/>
                <a:tab pos="5564505" algn="l"/>
                <a:tab pos="6404610" algn="l"/>
                <a:tab pos="6464300" algn="l"/>
                <a:tab pos="6829425" algn="l"/>
                <a:tab pos="6865620" algn="l"/>
                <a:tab pos="7072630" algn="l"/>
                <a:tab pos="743839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팔레스타인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작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마을에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		</a:t>
            </a:r>
            <a:r>
              <a:rPr dirty="0" sz="3200" spc="-325">
                <a:latin typeface="Arial Unicode MS"/>
                <a:cs typeface="Arial Unicode MS"/>
              </a:rPr>
              <a:t>시작</a:t>
            </a:r>
            <a:r>
              <a:rPr dirty="0" sz="3200" spc="-320">
                <a:latin typeface="Arial Unicode MS"/>
                <a:cs typeface="Arial Unicode MS"/>
              </a:rPr>
              <a:t>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어</a:t>
            </a:r>
            <a:r>
              <a:rPr dirty="0" sz="3200" spc="-170">
                <a:latin typeface="Arial Unicode MS"/>
                <a:cs typeface="Arial Unicode MS"/>
              </a:rPr>
              <a:t>떻  </a:t>
            </a:r>
            <a:r>
              <a:rPr dirty="0" sz="3200" spc="-320">
                <a:latin typeface="Arial Unicode MS"/>
                <a:cs typeface="Arial Unicode MS"/>
              </a:rPr>
              <a:t>게	</a:t>
            </a:r>
            <a:r>
              <a:rPr dirty="0" sz="3200" spc="-325">
                <a:latin typeface="Arial Unicode MS"/>
                <a:cs typeface="Arial Unicode MS"/>
              </a:rPr>
              <a:t>오늘날		</a:t>
            </a:r>
            <a:r>
              <a:rPr dirty="0" sz="3200" spc="-320">
                <a:latin typeface="Arial Unicode MS"/>
                <a:cs typeface="Arial Unicode MS"/>
              </a:rPr>
              <a:t>온	</a:t>
            </a:r>
            <a:r>
              <a:rPr dirty="0" sz="3200" spc="-325">
                <a:latin typeface="Arial Unicode MS"/>
                <a:cs typeface="Arial Unicode MS"/>
              </a:rPr>
              <a:t>세계로		퍼지게		</a:t>
            </a:r>
            <a:r>
              <a:rPr dirty="0" sz="3200" spc="-114">
                <a:latin typeface="Arial Unicode MS"/>
                <a:cs typeface="Arial Unicode MS"/>
              </a:rPr>
              <a:t>되었을까?  </a:t>
            </a:r>
            <a:r>
              <a:rPr dirty="0" sz="3200" spc="-325">
                <a:latin typeface="Arial Unicode MS"/>
                <a:cs typeface="Arial Unicode MS"/>
              </a:rPr>
              <a:t>역설적이게</a:t>
            </a:r>
            <a:r>
              <a:rPr dirty="0" sz="3200" spc="-320">
                <a:latin typeface="Arial Unicode MS"/>
                <a:cs typeface="Arial Unicode MS"/>
              </a:rPr>
              <a:t>도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그리스도교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복음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온</a:t>
            </a:r>
            <a:r>
              <a:rPr dirty="0" sz="3200">
                <a:latin typeface="Arial Unicode MS"/>
                <a:cs typeface="Arial Unicode MS"/>
              </a:rPr>
              <a:t>			</a:t>
            </a:r>
            <a:r>
              <a:rPr dirty="0" sz="3200" spc="-325">
                <a:latin typeface="Arial Unicode MS"/>
                <a:cs typeface="Arial Unicode MS"/>
              </a:rPr>
              <a:t>세상으</a:t>
            </a:r>
            <a:r>
              <a:rPr dirty="0" sz="3200" spc="-170">
                <a:latin typeface="Arial Unicode MS"/>
                <a:cs typeface="Arial Unicode MS"/>
              </a:rPr>
              <a:t>로  </a:t>
            </a:r>
            <a:r>
              <a:rPr dirty="0" sz="3200" spc="-325">
                <a:latin typeface="Arial Unicode MS"/>
                <a:cs typeface="Arial Unicode MS"/>
              </a:rPr>
              <a:t>확장시</a:t>
            </a:r>
            <a:r>
              <a:rPr dirty="0" sz="3200" spc="-320">
                <a:latin typeface="Arial Unicode MS"/>
                <a:cs typeface="Arial Unicode MS"/>
              </a:rPr>
              <a:t>킨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865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일등공신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박해였다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박해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인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복</a:t>
            </a:r>
            <a:r>
              <a:rPr dirty="0" sz="3200" spc="-204">
                <a:latin typeface="Arial Unicode MS"/>
                <a:cs typeface="Arial Unicode MS"/>
              </a:rPr>
              <a:t>음  이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예루살렘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유대로부</a:t>
            </a:r>
            <a:r>
              <a:rPr dirty="0" sz="3200" spc="-320">
                <a:latin typeface="Arial Unicode MS"/>
                <a:cs typeface="Arial Unicode MS"/>
              </a:rPr>
              <a:t>터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사마리아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땅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끝까</a:t>
            </a:r>
            <a:r>
              <a:rPr dirty="0" sz="3200" spc="-170">
                <a:latin typeface="Arial Unicode MS"/>
                <a:cs typeface="Arial Unicode MS"/>
              </a:rPr>
              <a:t>지  </a:t>
            </a:r>
            <a:r>
              <a:rPr dirty="0" sz="3200" spc="-325">
                <a:latin typeface="Arial Unicode MS"/>
                <a:cs typeface="Arial Unicode MS"/>
              </a:rPr>
              <a:t>전해지게	</a:t>
            </a:r>
            <a:r>
              <a:rPr dirty="0" sz="3200" spc="-170">
                <a:latin typeface="Arial Unicode MS"/>
                <a:cs typeface="Arial Unicode MS"/>
              </a:rPr>
              <a:t>되었다(행		</a:t>
            </a:r>
            <a:r>
              <a:rPr dirty="0" sz="3200" spc="440">
                <a:latin typeface="Arial Unicode MS"/>
                <a:cs typeface="Arial Unicode MS"/>
              </a:rPr>
              <a:t>1:8).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20339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41680" indent="-728980">
              <a:lnSpc>
                <a:spcPct val="100000"/>
              </a:lnSpc>
              <a:spcBef>
                <a:spcPts val="100"/>
              </a:spcBef>
              <a:buFont typeface="Lucida Sans Unicode"/>
              <a:buChar char="•"/>
              <a:tabLst>
                <a:tab pos="741680" algn="l"/>
                <a:tab pos="742315" algn="l"/>
              </a:tabLst>
            </a:pP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베드로</a:t>
            </a:r>
            <a:r>
              <a:rPr dirty="0" sz="3200" spc="550">
                <a:latin typeface="Arial Unicode MS"/>
                <a:cs typeface="Arial Unicode MS"/>
              </a:rPr>
              <a:t>: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16549" y="1224117"/>
            <a:ext cx="599821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90750" algn="l"/>
                <a:tab pos="4756150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쿠</a:t>
            </a:r>
            <a:r>
              <a:rPr dirty="0" sz="2900" spc="-290">
                <a:latin typeface="Arial Unicode MS"/>
                <a:cs typeface="Arial Unicode MS"/>
              </a:rPr>
              <a:t>오바</a:t>
            </a:r>
            <a:r>
              <a:rPr dirty="0" sz="2900" spc="-300">
                <a:latin typeface="Arial Unicode MS"/>
                <a:cs typeface="Arial Unicode MS"/>
              </a:rPr>
              <a:t>디</a:t>
            </a:r>
            <a:r>
              <a:rPr dirty="0" sz="2900" spc="-290">
                <a:latin typeface="Arial Unicode MS"/>
                <a:cs typeface="Arial Unicode MS"/>
              </a:rPr>
              <a:t>스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도</a:t>
            </a:r>
            <a:r>
              <a:rPr dirty="0" sz="2900" spc="-300">
                <a:latin typeface="Arial Unicode MS"/>
                <a:cs typeface="Arial Unicode MS"/>
              </a:rPr>
              <a:t>미</a:t>
            </a:r>
            <a:r>
              <a:rPr dirty="0" sz="2900" spc="-290">
                <a:latin typeface="Arial Unicode MS"/>
                <a:cs typeface="Arial Unicode MS"/>
              </a:rPr>
              <a:t>네</a:t>
            </a:r>
            <a:r>
              <a:rPr dirty="0" sz="2900" spc="420">
                <a:latin typeface="Arial Unicode MS"/>
                <a:cs typeface="Arial Unicode MS"/>
              </a:rPr>
              <a:t>(</a:t>
            </a:r>
            <a:r>
              <a:rPr dirty="0" sz="2900" spc="355">
                <a:latin typeface="Arial Unicode MS"/>
                <a:cs typeface="Arial Unicode MS"/>
              </a:rPr>
              <a:t>Q</a:t>
            </a:r>
            <a:r>
              <a:rPr dirty="0" sz="2900" spc="525">
                <a:latin typeface="Arial Unicode MS"/>
                <a:cs typeface="Arial Unicode MS"/>
              </a:rPr>
              <a:t>u</a:t>
            </a:r>
            <a:r>
              <a:rPr dirty="0" sz="2900" spc="500">
                <a:latin typeface="Arial Unicode MS"/>
                <a:cs typeface="Arial Unicode MS"/>
              </a:rPr>
              <a:t>o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575">
                <a:latin typeface="Arial Unicode MS"/>
                <a:cs typeface="Arial Unicode MS"/>
              </a:rPr>
              <a:t>v</a:t>
            </a:r>
            <a:r>
              <a:rPr dirty="0" sz="2900" spc="635">
                <a:latin typeface="Arial Unicode MS"/>
                <a:cs typeface="Arial Unicode MS"/>
              </a:rPr>
              <a:t>ad</a:t>
            </a:r>
            <a:r>
              <a:rPr dirty="0" sz="2900" spc="535">
                <a:latin typeface="Arial Unicode MS"/>
                <a:cs typeface="Arial Unicode MS"/>
              </a:rPr>
              <a:t>i</a:t>
            </a:r>
            <a:r>
              <a:rPr dirty="0" sz="2900" spc="505">
                <a:latin typeface="Arial Unicode MS"/>
                <a:cs typeface="Arial Unicode MS"/>
              </a:rPr>
              <a:t>s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693864"/>
            <a:ext cx="8547735" cy="41490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  <a:tabLst>
                <a:tab pos="532765" algn="l"/>
                <a:tab pos="1009650" algn="l"/>
                <a:tab pos="1212215" algn="l"/>
                <a:tab pos="1717039" algn="l"/>
                <a:tab pos="1871345" algn="l"/>
                <a:tab pos="2079625" algn="l"/>
                <a:tab pos="2569845" algn="l"/>
                <a:tab pos="2886710" algn="l"/>
                <a:tab pos="2942590" algn="l"/>
                <a:tab pos="3279140" algn="l"/>
                <a:tab pos="3571240" algn="l"/>
                <a:tab pos="3750945" algn="l"/>
                <a:tab pos="4121150" algn="l"/>
                <a:tab pos="4756150" algn="l"/>
                <a:tab pos="5140960" algn="l"/>
                <a:tab pos="5278120" algn="l"/>
                <a:tab pos="5810885" algn="l"/>
                <a:tab pos="6428740" algn="l"/>
                <a:tab pos="6672580" algn="l"/>
                <a:tab pos="7005955" algn="l"/>
                <a:tab pos="7706359" algn="l"/>
                <a:tab pos="7870825" algn="l"/>
                <a:tab pos="8202295" algn="l"/>
              </a:tabLst>
            </a:pPr>
            <a:r>
              <a:rPr dirty="0" sz="2900" spc="545">
                <a:latin typeface="Arial Unicode MS"/>
                <a:cs typeface="Arial Unicode MS"/>
              </a:rPr>
              <a:t>domine?	</a:t>
            </a:r>
            <a:r>
              <a:rPr dirty="0" sz="2900" spc="-290">
                <a:latin typeface="Arial Unicode MS"/>
                <a:cs typeface="Arial Unicode MS"/>
              </a:rPr>
              <a:t>주여		어디로	</a:t>
            </a:r>
            <a:r>
              <a:rPr dirty="0" sz="2900" spc="-55">
                <a:latin typeface="Arial Unicode MS"/>
                <a:cs typeface="Arial Unicode MS"/>
              </a:rPr>
              <a:t>가시나이까?)	</a:t>
            </a:r>
            <a:r>
              <a:rPr dirty="0" sz="2900" spc="-295">
                <a:latin typeface="Arial Unicode MS"/>
                <a:cs typeface="Arial Unicode MS"/>
              </a:rPr>
              <a:t>순교사화  </a:t>
            </a:r>
            <a:r>
              <a:rPr dirty="0" sz="2900" spc="-290">
                <a:latin typeface="Arial Unicode MS"/>
                <a:cs typeface="Arial Unicode MS"/>
              </a:rPr>
              <a:t>박</a:t>
            </a:r>
            <a:r>
              <a:rPr dirty="0" sz="2900" spc="-300">
                <a:latin typeface="Arial Unicode MS"/>
                <a:cs typeface="Arial Unicode MS"/>
              </a:rPr>
              <a:t>해</a:t>
            </a:r>
            <a:r>
              <a:rPr dirty="0" sz="2900" spc="-290">
                <a:latin typeface="Arial Unicode MS"/>
                <a:cs typeface="Arial Unicode MS"/>
              </a:rPr>
              <a:t>를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290">
                <a:latin typeface="Arial Unicode MS"/>
                <a:cs typeface="Arial Unicode MS"/>
              </a:rPr>
              <a:t>피해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로</a:t>
            </a:r>
            <a:r>
              <a:rPr dirty="0" sz="2900" spc="-300">
                <a:latin typeface="Arial Unicode MS"/>
                <a:cs typeface="Arial Unicode MS"/>
              </a:rPr>
              <a:t>마</a:t>
            </a:r>
            <a:r>
              <a:rPr dirty="0" sz="2900" spc="-290">
                <a:latin typeface="Arial Unicode MS"/>
                <a:cs typeface="Arial Unicode MS"/>
              </a:rPr>
              <a:t>를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떠</a:t>
            </a:r>
            <a:r>
              <a:rPr dirty="0" sz="2900" spc="-300">
                <a:latin typeface="Arial Unicode MS"/>
                <a:cs typeface="Arial Unicode MS"/>
              </a:rPr>
              <a:t>나</a:t>
            </a:r>
            <a:r>
              <a:rPr dirty="0" sz="2900" spc="-290">
                <a:latin typeface="Arial Unicode MS"/>
                <a:cs typeface="Arial Unicode MS"/>
              </a:rPr>
              <a:t>려하던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베</a:t>
            </a:r>
            <a:r>
              <a:rPr dirty="0" sz="2900" spc="-300">
                <a:latin typeface="Arial Unicode MS"/>
                <a:cs typeface="Arial Unicode MS"/>
              </a:rPr>
              <a:t>드</a:t>
            </a:r>
            <a:r>
              <a:rPr dirty="0" sz="2900" spc="-290">
                <a:latin typeface="Arial Unicode MS"/>
                <a:cs typeface="Arial Unicode MS"/>
              </a:rPr>
              <a:t>로가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로</a:t>
            </a:r>
            <a:r>
              <a:rPr dirty="0" sz="2900" spc="-290">
                <a:latin typeface="Arial Unicode MS"/>
                <a:cs typeface="Arial Unicode MS"/>
              </a:rPr>
              <a:t>마로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210">
                <a:latin typeface="Arial Unicode MS"/>
                <a:cs typeface="Arial Unicode MS"/>
              </a:rPr>
              <a:t>향하  는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주님을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보</a:t>
            </a:r>
            <a:r>
              <a:rPr dirty="0" sz="2900" spc="-290">
                <a:latin typeface="Arial Unicode MS"/>
                <a:cs typeface="Arial Unicode MS"/>
              </a:rPr>
              <a:t>고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215">
                <a:latin typeface="Arial Unicode MS"/>
                <a:cs typeface="Arial Unicode MS"/>
              </a:rPr>
              <a:t>“</a:t>
            </a:r>
            <a:r>
              <a:rPr dirty="0" sz="2900" spc="-300">
                <a:latin typeface="Arial Unicode MS"/>
                <a:cs typeface="Arial Unicode MS"/>
              </a:rPr>
              <a:t>주</a:t>
            </a:r>
            <a:r>
              <a:rPr dirty="0" sz="2900" spc="-290">
                <a:latin typeface="Arial Unicode MS"/>
                <a:cs typeface="Arial Unicode MS"/>
              </a:rPr>
              <a:t>여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어디로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가</a:t>
            </a:r>
            <a:r>
              <a:rPr dirty="0" sz="2900" spc="-300">
                <a:latin typeface="Arial Unicode MS"/>
                <a:cs typeface="Arial Unicode MS"/>
              </a:rPr>
              <a:t>시</a:t>
            </a:r>
            <a:r>
              <a:rPr dirty="0" sz="2900" spc="-290">
                <a:latin typeface="Arial Unicode MS"/>
                <a:cs typeface="Arial Unicode MS"/>
              </a:rPr>
              <a:t>나이</a:t>
            </a:r>
            <a:r>
              <a:rPr dirty="0" sz="2900" spc="-300">
                <a:latin typeface="Arial Unicode MS"/>
                <a:cs typeface="Arial Unicode MS"/>
              </a:rPr>
              <a:t>까</a:t>
            </a:r>
            <a:r>
              <a:rPr dirty="0" sz="2900" spc="675">
                <a:latin typeface="Arial Unicode MS"/>
                <a:cs typeface="Arial Unicode MS"/>
              </a:rPr>
              <a:t>?</a:t>
            </a:r>
            <a:r>
              <a:rPr dirty="0" sz="2900" spc="215">
                <a:latin typeface="Arial Unicode MS"/>
                <a:cs typeface="Arial Unicode MS"/>
              </a:rPr>
              <a:t>”</a:t>
            </a:r>
            <a:r>
              <a:rPr dirty="0" sz="2900" spc="-290">
                <a:latin typeface="Arial Unicode MS"/>
                <a:cs typeface="Arial Unicode MS"/>
              </a:rPr>
              <a:t>하고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묻</a:t>
            </a:r>
            <a:r>
              <a:rPr dirty="0" sz="2900" spc="-300">
                <a:latin typeface="Arial Unicode MS"/>
                <a:cs typeface="Arial Unicode MS"/>
              </a:rPr>
              <a:t>자</a:t>
            </a:r>
            <a:r>
              <a:rPr dirty="0" sz="2900" spc="495">
                <a:latin typeface="Arial Unicode MS"/>
                <a:cs typeface="Arial Unicode MS"/>
              </a:rPr>
              <a:t>,  </a:t>
            </a:r>
            <a:r>
              <a:rPr dirty="0" sz="2900" spc="-290">
                <a:latin typeface="Arial Unicode MS"/>
                <a:cs typeface="Arial Unicode MS"/>
              </a:rPr>
              <a:t>주</a:t>
            </a:r>
            <a:r>
              <a:rPr dirty="0" sz="2900" spc="-300">
                <a:latin typeface="Arial Unicode MS"/>
                <a:cs typeface="Arial Unicode MS"/>
              </a:rPr>
              <a:t>님</a:t>
            </a:r>
            <a:r>
              <a:rPr dirty="0" sz="2900" spc="-290">
                <a:latin typeface="Arial Unicode MS"/>
                <a:cs typeface="Arial Unicode MS"/>
              </a:rPr>
              <a:t>께서는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215">
                <a:latin typeface="Arial Unicode MS"/>
                <a:cs typeface="Arial Unicode MS"/>
              </a:rPr>
              <a:t>“</a:t>
            </a:r>
            <a:r>
              <a:rPr dirty="0" sz="2900" spc="-290">
                <a:latin typeface="Arial Unicode MS"/>
                <a:cs typeface="Arial Unicode MS"/>
              </a:rPr>
              <a:t>나는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다</a:t>
            </a:r>
            <a:r>
              <a:rPr dirty="0" sz="2900" spc="-290">
                <a:latin typeface="Arial Unicode MS"/>
                <a:cs typeface="Arial Unicode MS"/>
              </a:rPr>
              <a:t>시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300">
                <a:latin typeface="Arial Unicode MS"/>
                <a:cs typeface="Arial Unicode MS"/>
              </a:rPr>
              <a:t>십</a:t>
            </a:r>
            <a:r>
              <a:rPr dirty="0" sz="2900" spc="-290">
                <a:latin typeface="Arial Unicode MS"/>
                <a:cs typeface="Arial Unicode MS"/>
              </a:rPr>
              <a:t>자가에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290">
                <a:latin typeface="Arial Unicode MS"/>
                <a:cs typeface="Arial Unicode MS"/>
              </a:rPr>
              <a:t>못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박</a:t>
            </a:r>
            <a:r>
              <a:rPr dirty="0" sz="2900" spc="-300">
                <a:latin typeface="Arial Unicode MS"/>
                <a:cs typeface="Arial Unicode MS"/>
              </a:rPr>
              <a:t>히</a:t>
            </a:r>
            <a:r>
              <a:rPr dirty="0" sz="2900" spc="-290">
                <a:latin typeface="Arial Unicode MS"/>
                <a:cs typeface="Arial Unicode MS"/>
              </a:rPr>
              <a:t>러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로마로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150">
                <a:latin typeface="Arial Unicode MS"/>
                <a:cs typeface="Arial Unicode MS"/>
              </a:rPr>
              <a:t>간  </a:t>
            </a:r>
            <a:r>
              <a:rPr dirty="0" sz="2900" spc="-120">
                <a:latin typeface="Arial Unicode MS"/>
                <a:cs typeface="Arial Unicode MS"/>
              </a:rPr>
              <a:t>다”고	</a:t>
            </a:r>
            <a:r>
              <a:rPr dirty="0" sz="2900" spc="-165">
                <a:latin typeface="Arial Unicode MS"/>
                <a:cs typeface="Arial Unicode MS"/>
              </a:rPr>
              <a:t>말씀하셨다.</a:t>
            </a:r>
            <a:endParaRPr sz="2900">
              <a:latin typeface="Arial Unicode MS"/>
              <a:cs typeface="Arial Unicode MS"/>
            </a:endParaRPr>
          </a:p>
          <a:p>
            <a:pPr marL="12700" marR="5080">
              <a:lnSpc>
                <a:spcPts val="4640"/>
              </a:lnSpc>
              <a:spcBef>
                <a:spcPts val="340"/>
              </a:spcBef>
              <a:tabLst>
                <a:tab pos="527050" algn="l"/>
                <a:tab pos="898525" algn="l"/>
                <a:tab pos="2037080" algn="l"/>
                <a:tab pos="2446655" algn="l"/>
                <a:tab pos="3545840" algn="l"/>
                <a:tab pos="3664585" algn="l"/>
                <a:tab pos="4550410" algn="l"/>
                <a:tab pos="4723765" algn="l"/>
                <a:tab pos="5570220" algn="l"/>
                <a:tab pos="5768340" algn="l"/>
                <a:tab pos="6654165" algn="l"/>
                <a:tab pos="7078980" algn="l"/>
                <a:tab pos="7870825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이에</a:t>
            </a:r>
            <a:r>
              <a:rPr dirty="0" sz="2900" spc="-29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베</a:t>
            </a:r>
            <a:r>
              <a:rPr dirty="0" sz="2900" spc="-300">
                <a:latin typeface="Arial Unicode MS"/>
                <a:cs typeface="Arial Unicode MS"/>
              </a:rPr>
              <a:t>드</a:t>
            </a:r>
            <a:r>
              <a:rPr dirty="0" sz="2900" spc="-290">
                <a:latin typeface="Arial Unicode MS"/>
                <a:cs typeface="Arial Unicode MS"/>
              </a:rPr>
              <a:t>로는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발길을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290">
                <a:latin typeface="Arial Unicode MS"/>
                <a:cs typeface="Arial Unicode MS"/>
              </a:rPr>
              <a:t>돌려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로</a:t>
            </a:r>
            <a:r>
              <a:rPr dirty="0" sz="2900" spc="-300">
                <a:latin typeface="Arial Unicode MS"/>
                <a:cs typeface="Arial Unicode MS"/>
              </a:rPr>
              <a:t>마</a:t>
            </a:r>
            <a:r>
              <a:rPr dirty="0" sz="2900" spc="-290">
                <a:latin typeface="Arial Unicode MS"/>
                <a:cs typeface="Arial Unicode MS"/>
              </a:rPr>
              <a:t>로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300">
                <a:latin typeface="Arial Unicode MS"/>
                <a:cs typeface="Arial Unicode MS"/>
              </a:rPr>
              <a:t>가</a:t>
            </a:r>
            <a:r>
              <a:rPr dirty="0" sz="2900" spc="-290">
                <a:latin typeface="Arial Unicode MS"/>
                <a:cs typeface="Arial Unicode MS"/>
              </a:rPr>
              <a:t>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담</a:t>
            </a:r>
            <a:r>
              <a:rPr dirty="0" sz="2900" spc="-290">
                <a:latin typeface="Arial Unicode MS"/>
                <a:cs typeface="Arial Unicode MS"/>
              </a:rPr>
              <a:t>대히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185">
                <a:latin typeface="Arial Unicode MS"/>
                <a:cs typeface="Arial Unicode MS"/>
              </a:rPr>
              <a:t>복음  </a:t>
            </a:r>
            <a:r>
              <a:rPr dirty="0" sz="2900" spc="-290">
                <a:latin typeface="Arial Unicode MS"/>
                <a:cs typeface="Arial Unicode MS"/>
              </a:rPr>
              <a:t>을	</a:t>
            </a:r>
            <a:r>
              <a:rPr dirty="0" sz="2900" spc="-295">
                <a:latin typeface="Arial Unicode MS"/>
                <a:cs typeface="Arial Unicode MS"/>
              </a:rPr>
              <a:t>전하다가	십자가에	거꾸로		달려	죽었다는	</a:t>
            </a:r>
            <a:r>
              <a:rPr dirty="0" sz="2900" spc="-95">
                <a:latin typeface="Arial Unicode MS"/>
                <a:cs typeface="Arial Unicode MS"/>
              </a:rPr>
              <a:t>것이다.</a:t>
            </a:r>
            <a:endParaRPr sz="29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27342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90"/>
              </a:spcBef>
              <a:buFont typeface="Lucida Sans Unicode"/>
              <a:buChar char="•"/>
              <a:tabLst>
                <a:tab pos="452755" algn="l"/>
              </a:tabLst>
            </a:pPr>
            <a:r>
              <a:rPr dirty="0" u="heavy" sz="3200" spc="-17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(세베대의 </a:t>
            </a:r>
            <a:r>
              <a:rPr dirty="0" u="heavy" sz="3200" spc="-6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아들) </a:t>
            </a:r>
            <a:r>
              <a:rPr dirty="0" u="heavy" sz="3200" spc="-17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야고보(마 </a:t>
            </a:r>
            <a:r>
              <a:rPr dirty="0" u="heavy" sz="3200" spc="434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4:21)</a:t>
            </a:r>
            <a:r>
              <a:rPr dirty="0" sz="3200" spc="434">
                <a:latin typeface="Arial Unicode MS"/>
                <a:cs typeface="Arial Unicode MS"/>
              </a:rPr>
              <a:t>: </a:t>
            </a:r>
            <a:r>
              <a:rPr dirty="0" sz="3200" spc="-325">
                <a:latin typeface="Arial Unicode MS"/>
                <a:cs typeface="Arial Unicode MS"/>
              </a:rPr>
              <a:t>스페인에  </a:t>
            </a:r>
            <a:r>
              <a:rPr dirty="0" sz="3200" spc="-320">
                <a:latin typeface="Arial Unicode MS"/>
                <a:cs typeface="Arial Unicode MS"/>
              </a:rPr>
              <a:t>서 </a:t>
            </a:r>
            <a:r>
              <a:rPr dirty="0" sz="3200" spc="-325">
                <a:latin typeface="Arial Unicode MS"/>
                <a:cs typeface="Arial Unicode MS"/>
              </a:rPr>
              <a:t>전도하다가 실망하여 돌아가는데 성모 마리아  </a:t>
            </a:r>
            <a:r>
              <a:rPr dirty="0" sz="3200" spc="-320">
                <a:latin typeface="Arial Unicode MS"/>
                <a:cs typeface="Arial Unicode MS"/>
              </a:rPr>
              <a:t>가 </a:t>
            </a:r>
            <a:r>
              <a:rPr dirty="0" sz="3200" spc="-325">
                <a:latin typeface="Arial Unicode MS"/>
                <a:cs typeface="Arial Unicode MS"/>
              </a:rPr>
              <a:t>기둥 위에 </a:t>
            </a:r>
            <a:r>
              <a:rPr dirty="0" sz="3200" spc="-320">
                <a:latin typeface="Arial Unicode MS"/>
                <a:cs typeface="Arial Unicode MS"/>
              </a:rPr>
              <a:t>선 </a:t>
            </a:r>
            <a:r>
              <a:rPr dirty="0" sz="3200" spc="-325">
                <a:latin typeface="Arial Unicode MS"/>
                <a:cs typeface="Arial Unicode MS"/>
              </a:rPr>
              <a:t>모습으로 나타나 야고보를 격려  하여 다시 돌아가 복음을 전했다는 이야기가 </a:t>
            </a:r>
            <a:r>
              <a:rPr dirty="0" sz="3200" spc="-320">
                <a:latin typeface="Arial Unicode MS"/>
                <a:cs typeface="Arial Unicode MS"/>
              </a:rPr>
              <a:t>전  </a:t>
            </a:r>
            <a:r>
              <a:rPr dirty="0" sz="3200" spc="-110">
                <a:latin typeface="Arial Unicode MS"/>
                <a:cs typeface="Arial Unicode MS"/>
              </a:rPr>
              <a:t>해진다.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525145" algn="l"/>
                <a:tab pos="1332230" algn="l"/>
                <a:tab pos="3178810" algn="l"/>
                <a:tab pos="7803515" algn="l"/>
              </a:tabLst>
            </a:pPr>
            <a:r>
              <a:rPr dirty="0" spc="1365"/>
              <a:t>-</a:t>
            </a:r>
            <a:r>
              <a:rPr dirty="0" spc="1365"/>
              <a:t>	</a:t>
            </a:r>
            <a:r>
              <a:rPr dirty="0" spc="665" b="1">
                <a:latin typeface="맑은 고딕"/>
                <a:cs typeface="맑은 고딕"/>
              </a:rPr>
              <a:t>s</a:t>
            </a:r>
            <a:r>
              <a:rPr dirty="0" spc="750" b="1">
                <a:latin typeface="맑은 고딕"/>
                <a:cs typeface="맑은 고딕"/>
              </a:rPr>
              <a:t>a</a:t>
            </a:r>
            <a:r>
              <a:rPr dirty="0" spc="450" b="1">
                <a:latin typeface="맑은 고딕"/>
                <a:cs typeface="맑은 고딕"/>
              </a:rPr>
              <a:t>n</a:t>
            </a:r>
            <a:r>
              <a:rPr dirty="0" spc="215" b="1">
                <a:latin typeface="맑은 고딕"/>
                <a:cs typeface="맑은 고딕"/>
              </a:rPr>
              <a:t>t</a:t>
            </a:r>
            <a:r>
              <a:rPr dirty="0" spc="409" b="1">
                <a:latin typeface="맑은 고딕"/>
                <a:cs typeface="맑은 고딕"/>
              </a:rPr>
              <a:t>i</a:t>
            </a:r>
            <a:r>
              <a:rPr dirty="0" spc="750" b="1">
                <a:latin typeface="맑은 고딕"/>
                <a:cs typeface="맑은 고딕"/>
              </a:rPr>
              <a:t>a</a:t>
            </a:r>
            <a:r>
              <a:rPr dirty="0" spc="459" b="1">
                <a:latin typeface="맑은 고딕"/>
                <a:cs typeface="맑은 고딕"/>
              </a:rPr>
              <a:t>g</a:t>
            </a:r>
            <a:r>
              <a:rPr dirty="0" spc="350" b="1">
                <a:latin typeface="맑은 고딕"/>
                <a:cs typeface="맑은 고딕"/>
              </a:rPr>
              <a:t>o</a:t>
            </a:r>
            <a:r>
              <a:rPr dirty="0" spc="484" b="1">
                <a:latin typeface="맑은 고딕"/>
                <a:cs typeface="맑은 고딕"/>
              </a:rPr>
              <a:t> </a:t>
            </a:r>
            <a:r>
              <a:rPr dirty="0" spc="475" b="1">
                <a:latin typeface="맑은 고딕"/>
                <a:cs typeface="맑은 고딕"/>
              </a:rPr>
              <a:t>d</a:t>
            </a:r>
            <a:r>
              <a:rPr dirty="0" spc="570" b="1">
                <a:latin typeface="맑은 고딕"/>
                <a:cs typeface="맑은 고딕"/>
              </a:rPr>
              <a:t>e</a:t>
            </a:r>
            <a:r>
              <a:rPr dirty="0" spc="470" b="1">
                <a:latin typeface="맑은 고딕"/>
                <a:cs typeface="맑은 고딕"/>
              </a:rPr>
              <a:t> </a:t>
            </a:r>
            <a:r>
              <a:rPr dirty="0" spc="725" b="1">
                <a:latin typeface="맑은 고딕"/>
                <a:cs typeface="맑은 고딕"/>
              </a:rPr>
              <a:t>c</a:t>
            </a:r>
            <a:r>
              <a:rPr dirty="0" spc="350" b="1">
                <a:latin typeface="맑은 고딕"/>
                <a:cs typeface="맑은 고딕"/>
              </a:rPr>
              <a:t>o</a:t>
            </a:r>
            <a:r>
              <a:rPr dirty="0" spc="180" b="1">
                <a:latin typeface="맑은 고딕"/>
                <a:cs typeface="맑은 고딕"/>
              </a:rPr>
              <a:t>m</a:t>
            </a:r>
            <a:r>
              <a:rPr dirty="0" spc="450" b="1">
                <a:latin typeface="맑은 고딕"/>
                <a:cs typeface="맑은 고딕"/>
              </a:rPr>
              <a:t>p</a:t>
            </a:r>
            <a:r>
              <a:rPr dirty="0" spc="350" b="1">
                <a:latin typeface="맑은 고딕"/>
                <a:cs typeface="맑은 고딕"/>
              </a:rPr>
              <a:t>o</a:t>
            </a:r>
            <a:r>
              <a:rPr dirty="0" spc="675" b="1">
                <a:latin typeface="맑은 고딕"/>
                <a:cs typeface="맑은 고딕"/>
              </a:rPr>
              <a:t>s</a:t>
            </a:r>
            <a:r>
              <a:rPr dirty="0" spc="215" b="1">
                <a:latin typeface="맑은 고딕"/>
                <a:cs typeface="맑은 고딕"/>
              </a:rPr>
              <a:t>t</a:t>
            </a:r>
            <a:r>
              <a:rPr dirty="0" spc="560" b="1">
                <a:latin typeface="맑은 고딕"/>
                <a:cs typeface="맑은 고딕"/>
              </a:rPr>
              <a:t>e</a:t>
            </a:r>
            <a:r>
              <a:rPr dirty="0" spc="425" b="1">
                <a:latin typeface="맑은 고딕"/>
                <a:cs typeface="맑은 고딕"/>
              </a:rPr>
              <a:t>l</a:t>
            </a:r>
            <a:r>
              <a:rPr dirty="0" spc="750" b="1">
                <a:latin typeface="맑은 고딕"/>
                <a:cs typeface="맑은 고딕"/>
              </a:rPr>
              <a:t>a</a:t>
            </a:r>
            <a:r>
              <a:rPr dirty="0" spc="470" b="1">
                <a:latin typeface="맑은 고딕"/>
                <a:cs typeface="맑은 고딕"/>
              </a:rPr>
              <a:t> </a:t>
            </a:r>
            <a:r>
              <a:rPr dirty="0" spc="465"/>
              <a:t>(</a:t>
            </a:r>
            <a:r>
              <a:rPr dirty="0" spc="520"/>
              <a:t>3</a:t>
            </a:r>
            <a:r>
              <a:rPr dirty="0" spc="-320"/>
              <a:t>대</a:t>
            </a:r>
            <a:r>
              <a:rPr dirty="0"/>
              <a:t>	</a:t>
            </a:r>
            <a:r>
              <a:rPr dirty="0" spc="-325"/>
              <a:t>성</a:t>
            </a:r>
            <a:r>
              <a:rPr dirty="0" spc="-170"/>
              <a:t>지  </a:t>
            </a:r>
            <a:r>
              <a:rPr dirty="0" spc="150"/>
              <a:t>[로마,	</a:t>
            </a:r>
            <a:r>
              <a:rPr dirty="0" spc="-150"/>
              <a:t>예루살렘,	</a:t>
            </a:r>
            <a:r>
              <a:rPr dirty="0" spc="-25"/>
              <a:t>산티아고])</a:t>
            </a:r>
          </a:p>
          <a:p>
            <a:pPr marL="12700" marR="5080">
              <a:lnSpc>
                <a:spcPts val="5120"/>
              </a:lnSpc>
              <a:spcBef>
                <a:spcPts val="385"/>
              </a:spcBef>
              <a:tabLst>
                <a:tab pos="1685289" algn="l"/>
                <a:tab pos="2205990" algn="l"/>
                <a:tab pos="3696335" algn="l"/>
                <a:tab pos="5369560" algn="l"/>
                <a:tab pos="6496050" algn="l"/>
                <a:tab pos="8169275" algn="l"/>
              </a:tabLst>
            </a:pPr>
            <a:r>
              <a:rPr dirty="0" spc="-325"/>
              <a:t>산티아</a:t>
            </a:r>
            <a:r>
              <a:rPr dirty="0" spc="-320"/>
              <a:t>고</a:t>
            </a:r>
            <a:r>
              <a:rPr dirty="0"/>
              <a:t>	</a:t>
            </a:r>
            <a:r>
              <a:rPr dirty="0" spc="560"/>
              <a:t>=</a:t>
            </a:r>
            <a:r>
              <a:rPr dirty="0"/>
              <a:t>	</a:t>
            </a:r>
            <a:r>
              <a:rPr dirty="0" spc="-325"/>
              <a:t>야고보</a:t>
            </a:r>
            <a:r>
              <a:rPr dirty="0" spc="550"/>
              <a:t>,</a:t>
            </a:r>
            <a:r>
              <a:rPr dirty="0"/>
              <a:t>	</a:t>
            </a:r>
            <a:r>
              <a:rPr dirty="0" spc="-325"/>
              <a:t>순례자</a:t>
            </a:r>
            <a:r>
              <a:rPr dirty="0" spc="-320"/>
              <a:t>의</a:t>
            </a:r>
            <a:r>
              <a:rPr dirty="0"/>
              <a:t>	</a:t>
            </a:r>
            <a:r>
              <a:rPr dirty="0" spc="-325"/>
              <a:t>수도</a:t>
            </a:r>
            <a:r>
              <a:rPr dirty="0" spc="550"/>
              <a:t>,</a:t>
            </a:r>
            <a:r>
              <a:rPr dirty="0"/>
              <a:t>	</a:t>
            </a:r>
            <a:r>
              <a:rPr dirty="0" spc="-325"/>
              <a:t>야고보</a:t>
            </a:r>
            <a:r>
              <a:rPr dirty="0" spc="-320"/>
              <a:t>의</a:t>
            </a:r>
            <a:r>
              <a:rPr dirty="0"/>
              <a:t>	</a:t>
            </a:r>
            <a:r>
              <a:rPr dirty="0" spc="-170"/>
              <a:t>무  </a:t>
            </a:r>
            <a:r>
              <a:rPr dirty="0" spc="-320"/>
              <a:t>덤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785495" algn="l"/>
                <a:tab pos="2467610" algn="l"/>
                <a:tab pos="3053715" algn="l"/>
                <a:tab pos="3776979" algn="l"/>
                <a:tab pos="5459095" algn="l"/>
                <a:tab pos="6410960" algn="l"/>
                <a:tab pos="7545070" algn="l"/>
              </a:tabLst>
            </a:pPr>
            <a:r>
              <a:rPr dirty="0" spc="1365"/>
              <a:t>-</a:t>
            </a:r>
            <a:r>
              <a:rPr dirty="0" spc="50"/>
              <a:t>&gt;</a:t>
            </a:r>
            <a:r>
              <a:rPr dirty="0" spc="50"/>
              <a:t>	</a:t>
            </a:r>
            <a:r>
              <a:rPr dirty="0" spc="-325"/>
              <a:t>야고보</a:t>
            </a:r>
            <a:r>
              <a:rPr dirty="0" spc="-320"/>
              <a:t>의</a:t>
            </a:r>
            <a:r>
              <a:rPr dirty="0"/>
              <a:t>	</a:t>
            </a:r>
            <a:r>
              <a:rPr dirty="0" spc="-320"/>
              <a:t>길</a:t>
            </a:r>
            <a:r>
              <a:rPr dirty="0"/>
              <a:t>	</a:t>
            </a:r>
            <a:r>
              <a:rPr dirty="0" spc="465"/>
              <a:t>(</a:t>
            </a:r>
            <a:r>
              <a:rPr dirty="0" spc="1365"/>
              <a:t>-</a:t>
            </a:r>
            <a:r>
              <a:rPr dirty="0"/>
              <a:t>	</a:t>
            </a:r>
            <a:r>
              <a:rPr dirty="0" spc="-325"/>
              <a:t>순례자</a:t>
            </a:r>
            <a:r>
              <a:rPr dirty="0" spc="-320"/>
              <a:t>의</a:t>
            </a:r>
            <a:r>
              <a:rPr dirty="0"/>
              <a:t>	</a:t>
            </a:r>
            <a:r>
              <a:rPr dirty="0" spc="-325"/>
              <a:t>길</a:t>
            </a:r>
            <a:r>
              <a:rPr dirty="0" spc="-320"/>
              <a:t>로</a:t>
            </a:r>
            <a:r>
              <a:rPr dirty="0"/>
              <a:t>	</a:t>
            </a:r>
            <a:r>
              <a:rPr dirty="0" spc="-325"/>
              <a:t>유명</a:t>
            </a:r>
            <a:r>
              <a:rPr dirty="0" spc="550"/>
              <a:t>,</a:t>
            </a:r>
            <a:r>
              <a:rPr dirty="0"/>
              <a:t>	</a:t>
            </a:r>
            <a:r>
              <a:rPr dirty="0" spc="580"/>
              <a:t>8</a:t>
            </a:r>
            <a:r>
              <a:rPr dirty="0" spc="705"/>
              <a:t>00  </a:t>
            </a:r>
            <a:r>
              <a:rPr dirty="0" spc="550"/>
              <a:t>km)</a:t>
            </a:r>
          </a:p>
          <a:p>
            <a:pPr marL="12700" marR="6350">
              <a:lnSpc>
                <a:spcPts val="4820"/>
              </a:lnSpc>
              <a:spcBef>
                <a:spcPts val="280"/>
              </a:spcBef>
              <a:tabLst>
                <a:tab pos="509905" algn="l"/>
                <a:tab pos="840740" algn="l"/>
                <a:tab pos="1496695" algn="l"/>
                <a:tab pos="1986914" algn="l"/>
                <a:tab pos="3134360" algn="l"/>
                <a:tab pos="3592829" algn="l"/>
                <a:tab pos="4602480" algn="l"/>
                <a:tab pos="5428615" algn="l"/>
                <a:tab pos="5688965" algn="l"/>
                <a:tab pos="6504940" algn="l"/>
                <a:tab pos="6576695" algn="l"/>
                <a:tab pos="7642225" algn="l"/>
                <a:tab pos="8214359" algn="l"/>
              </a:tabLst>
            </a:pPr>
            <a:r>
              <a:rPr dirty="0" sz="2800" spc="-290"/>
              <a:t>세상</a:t>
            </a:r>
            <a:r>
              <a:rPr dirty="0" sz="2800" spc="-290"/>
              <a:t>	</a:t>
            </a:r>
            <a:r>
              <a:rPr dirty="0" sz="2800" spc="-290"/>
              <a:t>끝까지</a:t>
            </a:r>
            <a:r>
              <a:rPr dirty="0" sz="2800" spc="-290"/>
              <a:t>	</a:t>
            </a:r>
            <a:r>
              <a:rPr dirty="0" sz="2800" spc="-290"/>
              <a:t>복음을</a:t>
            </a:r>
            <a:r>
              <a:rPr dirty="0" sz="2800" spc="-290"/>
              <a:t>	</a:t>
            </a:r>
            <a:r>
              <a:rPr dirty="0" sz="2800" spc="-290"/>
              <a:t>전하라는</a:t>
            </a:r>
            <a:r>
              <a:rPr dirty="0" sz="2800" spc="-290"/>
              <a:t>	</a:t>
            </a:r>
            <a:r>
              <a:rPr dirty="0" sz="2800" spc="-290"/>
              <a:t>명령</a:t>
            </a:r>
            <a:r>
              <a:rPr dirty="0" sz="2800" spc="-290"/>
              <a:t>	</a:t>
            </a:r>
            <a:r>
              <a:rPr dirty="0" sz="2800" spc="-290"/>
              <a:t>때문에</a:t>
            </a:r>
            <a:r>
              <a:rPr dirty="0" sz="2800" spc="-290"/>
              <a:t>		</a:t>
            </a:r>
            <a:r>
              <a:rPr dirty="0" sz="2800" spc="405"/>
              <a:t>(</a:t>
            </a:r>
            <a:r>
              <a:rPr dirty="0" sz="2800" spc="-290"/>
              <a:t>예수님의</a:t>
            </a:r>
            <a:r>
              <a:rPr dirty="0" sz="2800" spc="-290"/>
              <a:t>	</a:t>
            </a:r>
            <a:r>
              <a:rPr dirty="0" sz="2800" spc="-150"/>
              <a:t>승  </a:t>
            </a:r>
            <a:r>
              <a:rPr dirty="0" sz="2800" spc="-290"/>
              <a:t>천	</a:t>
            </a:r>
            <a:r>
              <a:rPr dirty="0" sz="2800" spc="-55"/>
              <a:t>이후)	</a:t>
            </a:r>
            <a:r>
              <a:rPr dirty="0" sz="2800" spc="-290"/>
              <a:t>예루살렘에서	순교당하기전	세상	끝까지	</a:t>
            </a:r>
            <a:r>
              <a:rPr dirty="0" sz="2800" spc="-35"/>
              <a:t>걸음.</a:t>
            </a:r>
            <a:endParaRPr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834910"/>
            <a:ext cx="14878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성화들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1025191"/>
            <a:ext cx="854837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76884" marR="5080" indent="-476884">
              <a:lnSpc>
                <a:spcPct val="133100"/>
              </a:lnSpc>
              <a:spcBef>
                <a:spcPts val="95"/>
              </a:spcBef>
              <a:buFont typeface="Lucida Sans Unicode"/>
              <a:buChar char="•"/>
              <a:tabLst>
                <a:tab pos="476884" algn="l"/>
                <a:tab pos="477520" algn="l"/>
                <a:tab pos="1482725" algn="l"/>
                <a:tab pos="2854325" algn="l"/>
                <a:tab pos="3119120" algn="l"/>
                <a:tab pos="4410075" algn="l"/>
                <a:tab pos="4856480" algn="l"/>
                <a:tab pos="57816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고</a:t>
            </a:r>
            <a:r>
              <a:rPr dirty="0" sz="3200" spc="-320">
                <a:latin typeface="Arial Unicode MS"/>
                <a:cs typeface="Arial Unicode MS"/>
              </a:rPr>
              <a:t>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기록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따르면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마가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이집트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이집트</a:t>
            </a:r>
            <a:r>
              <a:rPr dirty="0" sz="3200" spc="-170">
                <a:latin typeface="Arial Unicode MS"/>
                <a:cs typeface="Arial Unicode MS"/>
              </a:rPr>
              <a:t>의  </a:t>
            </a:r>
            <a:r>
              <a:rPr dirty="0" sz="3200" spc="-325">
                <a:latin typeface="Arial Unicode MS"/>
                <a:cs typeface="Arial Unicode MS"/>
              </a:rPr>
              <a:t>마가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흑인으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묘사함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5">
                <a:latin typeface="Arial Unicode MS"/>
                <a:cs typeface="Arial Unicode MS"/>
              </a:rPr>
              <a:t>로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알렉산드</a:t>
            </a:r>
            <a:r>
              <a:rPr dirty="0" sz="3200" spc="-320">
                <a:latin typeface="Arial Unicode MS"/>
                <a:cs typeface="Arial Unicode MS"/>
              </a:rPr>
              <a:t>리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2322935"/>
            <a:ext cx="8548370" cy="3924935"/>
          </a:xfrm>
          <a:prstGeom prst="rect">
            <a:avLst/>
          </a:prstGeom>
        </p:spPr>
        <p:txBody>
          <a:bodyPr wrap="square" lIns="0" tIns="175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80"/>
              </a:spcBef>
              <a:tabLst>
                <a:tab pos="1254760" algn="l"/>
                <a:tab pos="2187575" algn="l"/>
              </a:tabLst>
            </a:pPr>
            <a:r>
              <a:rPr dirty="0" sz="3200" spc="240">
                <a:latin typeface="Arial Unicode MS"/>
                <a:cs typeface="Arial Unicode MS"/>
              </a:rPr>
              <a:t>아-성	</a:t>
            </a:r>
            <a:r>
              <a:rPr dirty="0" sz="3200" spc="-325">
                <a:latin typeface="Arial Unicode MS"/>
                <a:cs typeface="Arial Unicode MS"/>
              </a:rPr>
              <a:t>마가	</a:t>
            </a:r>
            <a:r>
              <a:rPr dirty="0" sz="3200" spc="90">
                <a:latin typeface="Arial Unicode MS"/>
                <a:cs typeface="Arial Unicode MS"/>
              </a:rPr>
              <a:t>교회),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spcBef>
                <a:spcPts val="10"/>
              </a:spcBef>
              <a:tabLst>
                <a:tab pos="2618740" algn="l"/>
                <a:tab pos="3752850" algn="l"/>
                <a:tab pos="4337050" algn="l"/>
                <a:tab pos="5795645" algn="l"/>
                <a:tab pos="638048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시몬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가나안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시몬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925">
                <a:latin typeface="Arial Unicode MS"/>
                <a:cs typeface="Arial Unicode MS"/>
              </a:rPr>
              <a:t>0</a:t>
            </a:r>
            <a:r>
              <a:rPr dirty="0" sz="3200" spc="545">
                <a:latin typeface="Arial Unicode MS"/>
                <a:cs typeface="Arial Unicode MS"/>
              </a:rPr>
              <a:t>:</a:t>
            </a:r>
            <a:r>
              <a:rPr dirty="0" sz="3200" spc="530">
                <a:latin typeface="Arial Unicode MS"/>
                <a:cs typeface="Arial Unicode MS"/>
              </a:rPr>
              <a:t>4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막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520">
                <a:latin typeface="Arial Unicode MS"/>
                <a:cs typeface="Arial Unicode MS"/>
              </a:rPr>
              <a:t>3</a:t>
            </a:r>
            <a:r>
              <a:rPr dirty="0" sz="3200" spc="545">
                <a:latin typeface="Arial Unicode MS"/>
                <a:cs typeface="Arial Unicode MS"/>
              </a:rPr>
              <a:t>: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580">
                <a:latin typeface="Arial Unicode MS"/>
                <a:cs typeface="Arial Unicode MS"/>
              </a:rPr>
              <a:t>8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아  </a:t>
            </a:r>
            <a:r>
              <a:rPr dirty="0" sz="3200" spc="-150">
                <a:latin typeface="Arial Unicode MS"/>
                <a:cs typeface="Arial Unicode MS"/>
              </a:rPr>
              <a:t>프리카로,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  <a:tabLst>
                <a:tab pos="1676400" algn="l"/>
              </a:tabLst>
            </a:pP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안드레</a:t>
            </a:r>
            <a:r>
              <a:rPr dirty="0" sz="3200" spc="-325">
                <a:latin typeface="Arial Unicode MS"/>
                <a:cs typeface="Arial Unicode MS"/>
              </a:rPr>
              <a:t>는	</a:t>
            </a:r>
            <a:r>
              <a:rPr dirty="0" sz="3200" spc="-110">
                <a:latin typeface="Arial Unicode MS"/>
                <a:cs typeface="Arial Unicode MS"/>
              </a:rPr>
              <a:t>터키로,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spcBef>
                <a:spcPts val="10"/>
              </a:spcBef>
              <a:tabLst>
                <a:tab pos="1400810" algn="l"/>
                <a:tab pos="2787650" algn="l"/>
                <a:tab pos="3810635" algn="l"/>
                <a:tab pos="5198745" algn="l"/>
                <a:tab pos="7146290" algn="l"/>
                <a:tab pos="8169275" algn="l"/>
              </a:tabLst>
            </a:pP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도마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인도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복음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전했다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0">
                <a:latin typeface="Arial Unicode MS"/>
                <a:cs typeface="Arial Unicode MS"/>
              </a:rPr>
              <a:t>성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도</a:t>
            </a:r>
            <a:r>
              <a:rPr dirty="0" sz="3200" spc="-320">
                <a:latin typeface="Arial Unicode MS"/>
                <a:cs typeface="Arial Unicode MS"/>
              </a:rPr>
              <a:t>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교  </a:t>
            </a:r>
            <a:r>
              <a:rPr dirty="0" sz="3200" spc="229">
                <a:latin typeface="Arial Unicode MS"/>
                <a:cs typeface="Arial Unicode MS"/>
              </a:rPr>
              <a:t>회).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973136"/>
            <a:ext cx="8548370" cy="5520055"/>
          </a:xfrm>
          <a:prstGeom prst="rect">
            <a:avLst/>
          </a:prstGeom>
        </p:spPr>
        <p:txBody>
          <a:bodyPr wrap="square" lIns="0" tIns="225425" rIns="0" bIns="0" rtlCol="0" vert="horz">
            <a:spAutoFit/>
          </a:bodyPr>
          <a:lstStyle/>
          <a:p>
            <a:pPr algn="just" marL="403860" indent="-391160">
              <a:lnSpc>
                <a:spcPct val="100000"/>
              </a:lnSpc>
              <a:spcBef>
                <a:spcPts val="1775"/>
              </a:spcBef>
              <a:buFont typeface="Yu Gothic"/>
              <a:buChar char="•"/>
              <a:tabLst>
                <a:tab pos="404495" algn="l"/>
              </a:tabLst>
            </a:pPr>
            <a:r>
              <a:rPr dirty="0" sz="3200" spc="-285" b="1">
                <a:latin typeface="맑은 고딕"/>
                <a:cs typeface="맑은 고딕"/>
              </a:rPr>
              <a:t>“도마</a:t>
            </a:r>
            <a:r>
              <a:rPr dirty="0" sz="3200" spc="459" b="1">
                <a:latin typeface="맑은 고딕"/>
                <a:cs typeface="맑은 고딕"/>
              </a:rPr>
              <a:t> </a:t>
            </a:r>
            <a:r>
              <a:rPr dirty="0" sz="3200" spc="-285" b="1">
                <a:latin typeface="맑은 고딕"/>
                <a:cs typeface="맑은 고딕"/>
              </a:rPr>
              <a:t>행적”</a:t>
            </a:r>
            <a:endParaRPr sz="3200">
              <a:latin typeface="맑은 고딕"/>
              <a:cs typeface="맑은 고딕"/>
            </a:endParaRPr>
          </a:p>
          <a:p>
            <a:pPr algn="just" marL="12700" marR="5080">
              <a:lnSpc>
                <a:spcPct val="133200"/>
              </a:lnSpc>
              <a:spcBef>
                <a:spcPts val="330"/>
              </a:spcBef>
            </a:pPr>
            <a:r>
              <a:rPr dirty="0" sz="2600" spc="-265">
                <a:latin typeface="Arial Unicode MS"/>
                <a:cs typeface="Arial Unicode MS"/>
              </a:rPr>
              <a:t>주님이 도마에게 인도로 가라고 </a:t>
            </a:r>
            <a:r>
              <a:rPr dirty="0" sz="2600" spc="-125">
                <a:latin typeface="Arial Unicode MS"/>
                <a:cs typeface="Arial Unicode MS"/>
              </a:rPr>
              <a:t>하셨는데, </a:t>
            </a:r>
            <a:r>
              <a:rPr dirty="0" sz="2600" spc="-265">
                <a:latin typeface="Arial Unicode MS"/>
                <a:cs typeface="Arial Unicode MS"/>
              </a:rPr>
              <a:t>도마는 마음이 </a:t>
            </a:r>
            <a:r>
              <a:rPr dirty="0" sz="2600" spc="-260">
                <a:latin typeface="Arial Unicode MS"/>
                <a:cs typeface="Arial Unicode MS"/>
              </a:rPr>
              <a:t>내  </a:t>
            </a:r>
            <a:r>
              <a:rPr dirty="0" sz="2600" spc="-265">
                <a:latin typeface="Arial Unicode MS"/>
                <a:cs typeface="Arial Unicode MS"/>
              </a:rPr>
              <a:t>키지 </a:t>
            </a:r>
            <a:r>
              <a:rPr dirty="0" sz="2600" spc="-90">
                <a:latin typeface="Arial Unicode MS"/>
                <a:cs typeface="Arial Unicode MS"/>
              </a:rPr>
              <a:t>않았다. </a:t>
            </a:r>
            <a:r>
              <a:rPr dirty="0" sz="2600" spc="-110">
                <a:latin typeface="Arial Unicode MS"/>
                <a:cs typeface="Arial Unicode MS"/>
              </a:rPr>
              <a:t>“저는 </a:t>
            </a:r>
            <a:r>
              <a:rPr dirty="0" sz="2600" spc="-265">
                <a:latin typeface="Arial Unicode MS"/>
                <a:cs typeface="Arial Unicode MS"/>
              </a:rPr>
              <a:t>히브리 </a:t>
            </a:r>
            <a:r>
              <a:rPr dirty="0" sz="2600" spc="-150">
                <a:latin typeface="Arial Unicode MS"/>
                <a:cs typeface="Arial Unicode MS"/>
              </a:rPr>
              <a:t>사람입니다. </a:t>
            </a:r>
            <a:r>
              <a:rPr dirty="0" sz="2600" spc="-265">
                <a:latin typeface="Arial Unicode MS"/>
                <a:cs typeface="Arial Unicode MS"/>
              </a:rPr>
              <a:t>어떻게 인도 사람들  에게 가서 진리를 전파할 </a:t>
            </a:r>
            <a:r>
              <a:rPr dirty="0" sz="2600" spc="-260">
                <a:latin typeface="Arial Unicode MS"/>
                <a:cs typeface="Arial Unicode MS"/>
              </a:rPr>
              <a:t>수</a:t>
            </a:r>
            <a:r>
              <a:rPr dirty="0" sz="2600" spc="-220">
                <a:latin typeface="Arial Unicode MS"/>
                <a:cs typeface="Arial Unicode MS"/>
              </a:rPr>
              <a:t> </a:t>
            </a:r>
            <a:r>
              <a:rPr dirty="0" sz="2600" spc="-75">
                <a:latin typeface="Arial Unicode MS"/>
                <a:cs typeface="Arial Unicode MS"/>
              </a:rPr>
              <a:t>있겠습니까?”</a:t>
            </a:r>
            <a:endParaRPr sz="26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10"/>
              </a:spcBef>
            </a:pPr>
            <a:r>
              <a:rPr dirty="0" sz="2600" spc="-265">
                <a:latin typeface="Arial Unicode MS"/>
                <a:cs typeface="Arial Unicode MS"/>
              </a:rPr>
              <a:t>그래서 주님께서는 당시 예루살렘에서 기술 좋은 목수를 </a:t>
            </a:r>
            <a:r>
              <a:rPr dirty="0" sz="2600" spc="-260">
                <a:latin typeface="Arial Unicode MS"/>
                <a:cs typeface="Arial Unicode MS"/>
              </a:rPr>
              <a:t>물  </a:t>
            </a:r>
            <a:r>
              <a:rPr dirty="0" sz="2600" spc="-265">
                <a:latin typeface="Arial Unicode MS"/>
                <a:cs typeface="Arial Unicode MS"/>
              </a:rPr>
              <a:t>색하고 있던 </a:t>
            </a:r>
            <a:r>
              <a:rPr dirty="0" sz="2600" spc="180">
                <a:latin typeface="Arial Unicode MS"/>
                <a:cs typeface="Arial Unicode MS"/>
              </a:rPr>
              <a:t>압바네스(Abbanes)라고 </a:t>
            </a:r>
            <a:r>
              <a:rPr dirty="0" sz="2600" spc="-265">
                <a:latin typeface="Arial Unicode MS"/>
                <a:cs typeface="Arial Unicode MS"/>
              </a:rPr>
              <a:t>하는 인도 상인에  </a:t>
            </a:r>
            <a:r>
              <a:rPr dirty="0" sz="2600" spc="-260">
                <a:latin typeface="Arial Unicode MS"/>
                <a:cs typeface="Arial Unicode MS"/>
              </a:rPr>
              <a:t>게 </a:t>
            </a:r>
            <a:r>
              <a:rPr dirty="0" sz="2600" spc="-265">
                <a:latin typeface="Arial Unicode MS"/>
                <a:cs typeface="Arial Unicode MS"/>
              </a:rPr>
              <a:t>도마가 노예로 팔려 가도록</a:t>
            </a:r>
            <a:r>
              <a:rPr dirty="0" sz="2600" spc="-225">
                <a:latin typeface="Arial Unicode MS"/>
                <a:cs typeface="Arial Unicode MS"/>
              </a:rPr>
              <a:t> </a:t>
            </a:r>
            <a:r>
              <a:rPr dirty="0" sz="2600" spc="-150">
                <a:latin typeface="Arial Unicode MS"/>
                <a:cs typeface="Arial Unicode MS"/>
              </a:rPr>
              <a:t>조처하셨다.</a:t>
            </a:r>
            <a:endParaRPr sz="26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5"/>
              </a:spcBef>
            </a:pPr>
            <a:r>
              <a:rPr dirty="0" sz="2600" spc="-265">
                <a:latin typeface="Arial Unicode MS"/>
                <a:cs typeface="Arial Unicode MS"/>
              </a:rPr>
              <a:t>그리하여 도마는 </a:t>
            </a:r>
            <a:r>
              <a:rPr dirty="0" sz="2600" spc="210">
                <a:latin typeface="Arial Unicode MS"/>
                <a:cs typeface="Arial Unicode MS"/>
              </a:rPr>
              <a:t>군다포루스(Gundaphorus)왕이 </a:t>
            </a:r>
            <a:r>
              <a:rPr dirty="0" sz="2600" spc="-265">
                <a:latin typeface="Arial Unicode MS"/>
                <a:cs typeface="Arial Unicode MS"/>
              </a:rPr>
              <a:t>다스  리던 인도로 끌려가서 왕국을 건축하게 </a:t>
            </a:r>
            <a:r>
              <a:rPr dirty="0" sz="2600" spc="-90">
                <a:latin typeface="Arial Unicode MS"/>
                <a:cs typeface="Arial Unicode MS"/>
              </a:rPr>
              <a:t>되었다. </a:t>
            </a:r>
            <a:r>
              <a:rPr dirty="0" sz="2600" spc="-265">
                <a:latin typeface="Arial Unicode MS"/>
                <a:cs typeface="Arial Unicode MS"/>
              </a:rPr>
              <a:t>그러나 도마  </a:t>
            </a:r>
            <a:r>
              <a:rPr dirty="0" sz="2600" spc="-260">
                <a:latin typeface="Arial Unicode MS"/>
                <a:cs typeface="Arial Unicode MS"/>
              </a:rPr>
              <a:t>는 </a:t>
            </a:r>
            <a:r>
              <a:rPr dirty="0" sz="2600" spc="-265">
                <a:latin typeface="Arial Unicode MS"/>
                <a:cs typeface="Arial Unicode MS"/>
              </a:rPr>
              <a:t>왕에게 눈에 보이는 물질적인 궁전을 지어드리기</a:t>
            </a:r>
            <a:r>
              <a:rPr dirty="0" sz="2600" spc="-140">
                <a:latin typeface="Arial Unicode MS"/>
                <a:cs typeface="Arial Unicode MS"/>
              </a:rPr>
              <a:t> </a:t>
            </a:r>
            <a:r>
              <a:rPr dirty="0" sz="2600" spc="-90">
                <a:latin typeface="Arial Unicode MS"/>
                <a:cs typeface="Arial Unicode MS"/>
              </a:rPr>
              <a:t>보다는,</a:t>
            </a:r>
            <a:endParaRPr sz="26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83782" y="1196700"/>
            <a:ext cx="3630929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16330" algn="l"/>
                <a:tab pos="1921510" algn="l"/>
                <a:tab pos="2726690" algn="l"/>
              </a:tabLst>
            </a:pPr>
            <a:r>
              <a:rPr dirty="0" sz="2600" spc="-265">
                <a:latin typeface="Arial Unicode MS"/>
                <a:cs typeface="Arial Unicode MS"/>
              </a:rPr>
              <a:t>가난</a:t>
            </a:r>
            <a:r>
              <a:rPr dirty="0" sz="2600" spc="-260">
                <a:latin typeface="Arial Unicode MS"/>
                <a:cs typeface="Arial Unicode MS"/>
              </a:rPr>
              <a:t>한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자</a:t>
            </a:r>
            <a:r>
              <a:rPr dirty="0" sz="2600" spc="-260">
                <a:latin typeface="Arial Unicode MS"/>
                <a:cs typeface="Arial Unicode MS"/>
              </a:rPr>
              <a:t>와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병</a:t>
            </a:r>
            <a:r>
              <a:rPr dirty="0" sz="2600" spc="-260">
                <a:latin typeface="Arial Unicode MS"/>
                <a:cs typeface="Arial Unicode MS"/>
              </a:rPr>
              <a:t>든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자들</a:t>
            </a:r>
            <a:r>
              <a:rPr dirty="0" sz="2600" spc="-260">
                <a:latin typeface="Arial Unicode MS"/>
                <a:cs typeface="Arial Unicode MS"/>
              </a:rPr>
              <a:t>을</a:t>
            </a:r>
            <a:endParaRPr sz="26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20318" y="1725242"/>
            <a:ext cx="2006600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5180" algn="l"/>
              </a:tabLst>
            </a:pPr>
            <a:r>
              <a:rPr dirty="0" sz="2600" spc="-265">
                <a:latin typeface="Arial Unicode MS"/>
                <a:cs typeface="Arial Unicode MS"/>
              </a:rPr>
              <a:t>지</a:t>
            </a:r>
            <a:r>
              <a:rPr dirty="0" sz="2600" spc="-260">
                <a:latin typeface="Arial Unicode MS"/>
                <a:cs typeface="Arial Unicode MS"/>
              </a:rPr>
              <a:t>어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5">
                <a:latin typeface="Arial Unicode MS"/>
                <a:cs typeface="Arial Unicode MS"/>
              </a:rPr>
              <a:t>드리기</a:t>
            </a:r>
            <a:r>
              <a:rPr dirty="0" sz="2600" spc="-260">
                <a:latin typeface="Arial Unicode MS"/>
                <a:cs typeface="Arial Unicode MS"/>
              </a:rPr>
              <a:t>로</a:t>
            </a:r>
            <a:endParaRPr sz="26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201826" y="1725242"/>
            <a:ext cx="141287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02360" algn="l"/>
              </a:tabLst>
            </a:pPr>
            <a:r>
              <a:rPr dirty="0" sz="2600" spc="-265">
                <a:latin typeface="Arial Unicode MS"/>
                <a:cs typeface="Arial Unicode MS"/>
              </a:rPr>
              <a:t>마음</a:t>
            </a:r>
            <a:r>
              <a:rPr dirty="0" sz="2600" spc="-260">
                <a:latin typeface="Arial Unicode MS"/>
                <a:cs typeface="Arial Unicode MS"/>
              </a:rPr>
              <a:t>을</a:t>
            </a:r>
            <a:r>
              <a:rPr dirty="0" sz="2600">
                <a:latin typeface="Arial Unicode MS"/>
                <a:cs typeface="Arial Unicode MS"/>
              </a:rPr>
              <a:t>	</a:t>
            </a:r>
            <a:r>
              <a:rPr dirty="0" sz="2600" spc="-260">
                <a:latin typeface="Arial Unicode MS"/>
                <a:cs typeface="Arial Unicode MS"/>
              </a:rPr>
              <a:t>먹</a:t>
            </a:r>
            <a:endParaRPr sz="26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1064793"/>
            <a:ext cx="4780280" cy="16116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100"/>
              </a:spcBef>
            </a:pPr>
            <a:r>
              <a:rPr dirty="0" sz="2600" spc="-265">
                <a:latin typeface="Arial Unicode MS"/>
                <a:cs typeface="Arial Unicode MS"/>
              </a:rPr>
              <a:t>왕이 마련한 수많은 재물을 풀어  구휼함으로써 하늘의 영적인 집을  </a:t>
            </a:r>
            <a:r>
              <a:rPr dirty="0" sz="2600" spc="-30">
                <a:latin typeface="Arial Unicode MS"/>
                <a:cs typeface="Arial Unicode MS"/>
              </a:rPr>
              <a:t>었다.</a:t>
            </a:r>
            <a:endParaRPr sz="26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2648895"/>
            <a:ext cx="8548370" cy="3195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2600" spc="-265">
                <a:latin typeface="Arial Unicode MS"/>
                <a:cs typeface="Arial Unicode MS"/>
              </a:rPr>
              <a:t>때가 되어 드디어 왕이 궁전을 보이라고 </a:t>
            </a:r>
            <a:r>
              <a:rPr dirty="0" sz="2600" spc="-125">
                <a:latin typeface="Arial Unicode MS"/>
                <a:cs typeface="Arial Unicode MS"/>
              </a:rPr>
              <a:t>명하였다. </a:t>
            </a:r>
            <a:r>
              <a:rPr dirty="0" sz="2600" spc="-265">
                <a:latin typeface="Arial Unicode MS"/>
                <a:cs typeface="Arial Unicode MS"/>
              </a:rPr>
              <a:t>도마는  조용히 이렇게 </a:t>
            </a:r>
            <a:r>
              <a:rPr dirty="0" sz="2600" spc="-150">
                <a:latin typeface="Arial Unicode MS"/>
                <a:cs typeface="Arial Unicode MS"/>
              </a:rPr>
              <a:t>대답하였다. “폐하는 </a:t>
            </a:r>
            <a:r>
              <a:rPr dirty="0" sz="2600" spc="-265">
                <a:latin typeface="Arial Unicode MS"/>
                <a:cs typeface="Arial Unicode MS"/>
              </a:rPr>
              <a:t>지금 그것을 </a:t>
            </a:r>
            <a:r>
              <a:rPr dirty="0" sz="2600" spc="-260">
                <a:latin typeface="Arial Unicode MS"/>
                <a:cs typeface="Arial Unicode MS"/>
              </a:rPr>
              <a:t>볼 수 </a:t>
            </a:r>
            <a:r>
              <a:rPr dirty="0" sz="2600" spc="-265">
                <a:latin typeface="Arial Unicode MS"/>
                <a:cs typeface="Arial Unicode MS"/>
              </a:rPr>
              <a:t>없습  </a:t>
            </a:r>
            <a:r>
              <a:rPr dirty="0" sz="2600" spc="-30">
                <a:latin typeface="Arial Unicode MS"/>
                <a:cs typeface="Arial Unicode MS"/>
              </a:rPr>
              <a:t>니다. </a:t>
            </a:r>
            <a:r>
              <a:rPr dirty="0" sz="2600" spc="-260">
                <a:latin typeface="Arial Unicode MS"/>
                <a:cs typeface="Arial Unicode MS"/>
              </a:rPr>
              <a:t>이 </a:t>
            </a:r>
            <a:r>
              <a:rPr dirty="0" sz="2600" spc="-265">
                <a:latin typeface="Arial Unicode MS"/>
                <a:cs typeface="Arial Unicode MS"/>
              </a:rPr>
              <a:t>세상을 떠날 </a:t>
            </a:r>
            <a:r>
              <a:rPr dirty="0" sz="2600" spc="-260">
                <a:latin typeface="Arial Unicode MS"/>
                <a:cs typeface="Arial Unicode MS"/>
              </a:rPr>
              <a:t>때 </a:t>
            </a:r>
            <a:r>
              <a:rPr dirty="0" sz="2600" spc="-265">
                <a:latin typeface="Arial Unicode MS"/>
                <a:cs typeface="Arial Unicode MS"/>
              </a:rPr>
              <a:t>볼수 있을 </a:t>
            </a:r>
            <a:r>
              <a:rPr dirty="0" sz="2600" spc="-70">
                <a:latin typeface="Arial Unicode MS"/>
                <a:cs typeface="Arial Unicode MS"/>
              </a:rPr>
              <a:t>것입니다.” </a:t>
            </a:r>
            <a:r>
              <a:rPr dirty="0" sz="2600" spc="-265">
                <a:latin typeface="Arial Unicode MS"/>
                <a:cs typeface="Arial Unicode MS"/>
              </a:rPr>
              <a:t>왕은</a:t>
            </a:r>
            <a:r>
              <a:rPr dirty="0" sz="2600" spc="45">
                <a:latin typeface="Arial Unicode MS"/>
                <a:cs typeface="Arial Unicode MS"/>
              </a:rPr>
              <a:t> </a:t>
            </a:r>
            <a:r>
              <a:rPr dirty="0" sz="2600" spc="-265">
                <a:latin typeface="Arial Unicode MS"/>
                <a:cs typeface="Arial Unicode MS"/>
              </a:rPr>
              <a:t>진노하  </a:t>
            </a:r>
            <a:r>
              <a:rPr dirty="0" sz="2600" spc="-260">
                <a:latin typeface="Arial Unicode MS"/>
                <a:cs typeface="Arial Unicode MS"/>
              </a:rPr>
              <a:t>여 </a:t>
            </a:r>
            <a:r>
              <a:rPr dirty="0" sz="2600" spc="-265">
                <a:latin typeface="Arial Unicode MS"/>
                <a:cs typeface="Arial Unicode MS"/>
              </a:rPr>
              <a:t>도마를 감옥에 </a:t>
            </a:r>
            <a:r>
              <a:rPr dirty="0" sz="2600" spc="-125">
                <a:latin typeface="Arial Unicode MS"/>
                <a:cs typeface="Arial Unicode MS"/>
              </a:rPr>
              <a:t>가두었다. </a:t>
            </a:r>
            <a:r>
              <a:rPr dirty="0" sz="2600" spc="-265">
                <a:latin typeface="Arial Unicode MS"/>
                <a:cs typeface="Arial Unicode MS"/>
              </a:rPr>
              <a:t>그러나 기적적인 간섭으로 모든  일은 </a:t>
            </a:r>
            <a:r>
              <a:rPr dirty="0" sz="2600" spc="-150">
                <a:latin typeface="Arial Unicode MS"/>
                <a:cs typeface="Arial Unicode MS"/>
              </a:rPr>
              <a:t>바뀌었으며, </a:t>
            </a:r>
            <a:r>
              <a:rPr dirty="0" sz="2600" spc="-265">
                <a:latin typeface="Arial Unicode MS"/>
                <a:cs typeface="Arial Unicode MS"/>
              </a:rPr>
              <a:t>결국 왕의 세례로 마지막이 장식되는 행복  </a:t>
            </a:r>
            <a:r>
              <a:rPr dirty="0" sz="2600" spc="-260">
                <a:latin typeface="Arial Unicode MS"/>
                <a:cs typeface="Arial Unicode MS"/>
              </a:rPr>
              <a:t>한 </a:t>
            </a:r>
            <a:r>
              <a:rPr dirty="0" sz="2600" spc="-265">
                <a:latin typeface="Arial Unicode MS"/>
                <a:cs typeface="Arial Unicode MS"/>
              </a:rPr>
              <a:t>얘기로</a:t>
            </a:r>
            <a:r>
              <a:rPr dirty="0" sz="2600" spc="15">
                <a:latin typeface="Arial Unicode MS"/>
                <a:cs typeface="Arial Unicode MS"/>
              </a:rPr>
              <a:t> </a:t>
            </a:r>
            <a:r>
              <a:rPr dirty="0" sz="2600" spc="-90">
                <a:latin typeface="Arial Unicode MS"/>
                <a:cs typeface="Arial Unicode MS"/>
              </a:rPr>
              <a:t>끝났다.</a:t>
            </a:r>
            <a:endParaRPr sz="26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27342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767715" algn="l"/>
                <a:tab pos="2065655" algn="l"/>
              </a:tabLst>
            </a:pPr>
            <a:r>
              <a:rPr dirty="0" sz="3200" spc="305">
                <a:latin typeface="Arial Unicode MS"/>
                <a:cs typeface="Arial Unicode MS"/>
              </a:rPr>
              <a:t>=&gt;	</a:t>
            </a:r>
            <a:r>
              <a:rPr dirty="0" sz="3200" spc="-325">
                <a:latin typeface="Arial Unicode MS"/>
                <a:cs typeface="Arial Unicode MS"/>
              </a:rPr>
              <a:t>실제일	</a:t>
            </a:r>
            <a:r>
              <a:rPr dirty="0" sz="3200" spc="-60">
                <a:latin typeface="Arial Unicode MS"/>
                <a:cs typeface="Arial Unicode MS"/>
              </a:rPr>
              <a:t>가능성?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784225" algn="l"/>
                <a:tab pos="1388745" algn="l"/>
                <a:tab pos="2339975" algn="l"/>
                <a:tab pos="3311525" algn="l"/>
                <a:tab pos="3660140" algn="l"/>
                <a:tab pos="4979670" algn="l"/>
                <a:tab pos="5418455" algn="l"/>
                <a:tab pos="6301105" algn="l"/>
                <a:tab pos="6427470" algn="l"/>
                <a:tab pos="743839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고고</a:t>
            </a:r>
            <a:r>
              <a:rPr dirty="0" sz="3200" spc="-320">
                <a:latin typeface="Arial Unicode MS"/>
                <a:cs typeface="Arial Unicode MS"/>
              </a:rPr>
              <a:t>학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연구결과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군다포루</a:t>
            </a:r>
            <a:r>
              <a:rPr dirty="0" sz="3200" spc="-320">
                <a:latin typeface="Arial Unicode MS"/>
                <a:cs typeface="Arial Unicode MS"/>
              </a:rPr>
              <a:t>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왕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실</a:t>
            </a:r>
            <a:r>
              <a:rPr dirty="0" sz="3200" spc="-320">
                <a:latin typeface="Arial Unicode MS"/>
                <a:cs typeface="Arial Unicode MS"/>
              </a:rPr>
              <a:t>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인물</a:t>
            </a:r>
            <a:r>
              <a:rPr dirty="0" sz="3200" spc="-170">
                <a:latin typeface="Arial Unicode MS"/>
                <a:cs typeface="Arial Unicode MS"/>
              </a:rPr>
              <a:t>이  </a:t>
            </a:r>
            <a:r>
              <a:rPr dirty="0" sz="3200" spc="-325">
                <a:latin typeface="Arial Unicode MS"/>
                <a:cs typeface="Arial Unicode MS"/>
              </a:rPr>
              <a:t>고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-325">
                <a:latin typeface="Arial Unicode MS"/>
                <a:cs typeface="Arial Unicode MS"/>
              </a:rPr>
              <a:t>세기</a:t>
            </a:r>
            <a:r>
              <a:rPr dirty="0" sz="3200" spc="-320">
                <a:latin typeface="Arial Unicode MS"/>
                <a:cs typeface="Arial Unicode MS"/>
              </a:rPr>
              <a:t>경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인도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서북</a:t>
            </a:r>
            <a:r>
              <a:rPr dirty="0" sz="3200" spc="-320">
                <a:latin typeface="Arial Unicode MS"/>
                <a:cs typeface="Arial Unicode MS"/>
              </a:rPr>
              <a:t>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지역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다스렸다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tabLst>
                <a:tab pos="974725" algn="l"/>
                <a:tab pos="2665730" algn="l"/>
                <a:tab pos="3627754" algn="l"/>
                <a:tab pos="4687570" algn="l"/>
                <a:tab pos="684149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도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남서쪽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</a:t>
            </a:r>
            <a:r>
              <a:rPr dirty="0" sz="3200" spc="-320">
                <a:latin typeface="Arial Unicode MS"/>
                <a:cs typeface="Arial Unicode MS"/>
              </a:rPr>
              <a:t>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50">
                <a:latin typeface="Arial Unicode MS"/>
                <a:cs typeface="Arial Unicode MS"/>
              </a:rPr>
              <a:t>‘</a:t>
            </a:r>
            <a:r>
              <a:rPr dirty="0" sz="3200" spc="-325">
                <a:latin typeface="Arial Unicode MS"/>
                <a:cs typeface="Arial Unicode MS"/>
              </a:rPr>
              <a:t>도</a:t>
            </a:r>
            <a:r>
              <a:rPr dirty="0" sz="3200" spc="-320">
                <a:latin typeface="Arial Unicode MS"/>
                <a:cs typeface="Arial Unicode MS"/>
              </a:rPr>
              <a:t>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그리스도인</a:t>
            </a:r>
            <a:r>
              <a:rPr dirty="0" sz="3200" spc="55">
                <a:latin typeface="Arial Unicode MS"/>
                <a:cs typeface="Arial Unicode MS"/>
              </a:rPr>
              <a:t>’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존  </a:t>
            </a:r>
            <a:r>
              <a:rPr dirty="0" sz="3200" spc="-110">
                <a:latin typeface="Arial Unicode MS"/>
                <a:cs typeface="Arial Unicode MS"/>
              </a:rPr>
              <a:t>재한다.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621030" indent="-608330">
              <a:lnSpc>
                <a:spcPct val="100000"/>
              </a:lnSpc>
              <a:spcBef>
                <a:spcPts val="1365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확장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z="3200" spc="-10">
                <a:latin typeface="Arial Unicode MS"/>
                <a:cs typeface="Arial Unicode MS"/>
              </a:rPr>
              <a:t>1세기: </a:t>
            </a:r>
            <a:r>
              <a:rPr dirty="0" sz="3200" spc="-325">
                <a:latin typeface="Arial Unicode MS"/>
                <a:cs typeface="Arial Unicode MS"/>
              </a:rPr>
              <a:t>기독교는 무엇보다도 </a:t>
            </a:r>
            <a:r>
              <a:rPr dirty="0" sz="3200" spc="-180">
                <a:latin typeface="Arial Unicode MS"/>
                <a:cs typeface="Arial Unicode MS"/>
              </a:rPr>
              <a:t>팔레스타인, </a:t>
            </a:r>
            <a:r>
              <a:rPr dirty="0" sz="3200" spc="-325">
                <a:latin typeface="Arial Unicode MS"/>
                <a:cs typeface="Arial Unicode MS"/>
              </a:rPr>
              <a:t>소아시  </a:t>
            </a:r>
            <a:r>
              <a:rPr dirty="0" sz="3200" spc="110">
                <a:latin typeface="Arial Unicode MS"/>
                <a:cs typeface="Arial Unicode MS"/>
              </a:rPr>
              <a:t>아, </a:t>
            </a:r>
            <a:r>
              <a:rPr dirty="0" sz="3200" spc="-170">
                <a:latin typeface="Arial Unicode MS"/>
                <a:cs typeface="Arial Unicode MS"/>
              </a:rPr>
              <a:t>그리스(바울여행)의 </a:t>
            </a:r>
            <a:r>
              <a:rPr dirty="0" sz="3200" spc="-325">
                <a:latin typeface="Arial Unicode MS"/>
                <a:cs typeface="Arial Unicode MS"/>
              </a:rPr>
              <a:t>도시들과 </a:t>
            </a:r>
            <a:r>
              <a:rPr dirty="0" sz="3200" spc="-130">
                <a:latin typeface="Arial Unicode MS"/>
                <a:cs typeface="Arial Unicode MS"/>
              </a:rPr>
              <a:t>로마(로마서)에  </a:t>
            </a:r>
            <a:r>
              <a:rPr dirty="0" sz="3200" spc="-150">
                <a:latin typeface="Arial Unicode MS"/>
                <a:cs typeface="Arial Unicode MS"/>
              </a:rPr>
              <a:t>퍼져갔다.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90"/>
              </a:spcBef>
              <a:tabLst>
                <a:tab pos="1412875" algn="l"/>
                <a:tab pos="3078480" algn="l"/>
                <a:tab pos="4742180" algn="l"/>
                <a:tab pos="6771640" algn="l"/>
              </a:tabLst>
            </a:pPr>
            <a:r>
              <a:rPr dirty="0" sz="3200" spc="90">
                <a:latin typeface="Arial Unicode MS"/>
                <a:cs typeface="Arial Unicode MS"/>
              </a:rPr>
              <a:t>2세기:	</a:t>
            </a:r>
            <a:r>
              <a:rPr dirty="0" sz="3200" spc="-325">
                <a:latin typeface="Arial Unicode MS"/>
                <a:cs typeface="Arial Unicode MS"/>
              </a:rPr>
              <a:t>기독교는	스페인과	라인강으로	</a:t>
            </a:r>
            <a:r>
              <a:rPr dirty="0" sz="3200" spc="-110">
                <a:latin typeface="Arial Unicode MS"/>
                <a:cs typeface="Arial Unicode MS"/>
              </a:rPr>
              <a:t>향했다.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5"/>
              </a:spcBef>
            </a:pPr>
            <a:r>
              <a:rPr dirty="0" sz="3200" spc="105">
                <a:latin typeface="Arial Unicode MS"/>
                <a:cs typeface="Arial Unicode MS"/>
              </a:rPr>
              <a:t>3세기: </a:t>
            </a:r>
            <a:r>
              <a:rPr dirty="0" sz="3200" spc="-325">
                <a:latin typeface="Arial Unicode MS"/>
                <a:cs typeface="Arial Unicode MS"/>
              </a:rPr>
              <a:t>기독교의 확장은 북쪽으로 </a:t>
            </a:r>
            <a:r>
              <a:rPr dirty="0" sz="3200" spc="-35">
                <a:latin typeface="Arial Unicode MS"/>
                <a:cs typeface="Arial Unicode MS"/>
              </a:rPr>
              <a:t>영국, </a:t>
            </a:r>
            <a:r>
              <a:rPr dirty="0" sz="3200" spc="-325">
                <a:latin typeface="Arial Unicode MS"/>
                <a:cs typeface="Arial Unicode MS"/>
              </a:rPr>
              <a:t>서쪽으  </a:t>
            </a:r>
            <a:r>
              <a:rPr dirty="0" sz="3200" spc="-320">
                <a:latin typeface="Arial Unicode MS"/>
                <a:cs typeface="Arial Unicode MS"/>
              </a:rPr>
              <a:t>로 </a:t>
            </a:r>
            <a:r>
              <a:rPr dirty="0" sz="3200" spc="-325">
                <a:latin typeface="Arial Unicode MS"/>
                <a:cs typeface="Arial Unicode MS"/>
              </a:rPr>
              <a:t>스페인과 </a:t>
            </a:r>
            <a:r>
              <a:rPr dirty="0" sz="3200" spc="-150">
                <a:latin typeface="Arial Unicode MS"/>
                <a:cs typeface="Arial Unicode MS"/>
              </a:rPr>
              <a:t>포르투갈, </a:t>
            </a:r>
            <a:r>
              <a:rPr dirty="0" sz="3200" spc="-325">
                <a:latin typeface="Arial Unicode MS"/>
                <a:cs typeface="Arial Unicode MS"/>
              </a:rPr>
              <a:t>남쪽으로 북아프리카로 </a:t>
            </a:r>
            <a:r>
              <a:rPr dirty="0" sz="3200" spc="-320">
                <a:latin typeface="Arial Unicode MS"/>
                <a:cs typeface="Arial Unicode MS"/>
              </a:rPr>
              <a:t>계  </a:t>
            </a:r>
            <a:r>
              <a:rPr dirty="0" sz="3200" spc="-325">
                <a:latin typeface="Arial Unicode MS"/>
                <a:cs typeface="Arial Unicode MS"/>
              </a:rPr>
              <a:t>속하여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-180">
                <a:latin typeface="Arial Unicode MS"/>
                <a:cs typeface="Arial Unicode MS"/>
              </a:rPr>
              <a:t>이루어졌다.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621030" indent="-608330">
              <a:lnSpc>
                <a:spcPct val="100000"/>
              </a:lnSpc>
              <a:spcBef>
                <a:spcPts val="1365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기독교의 급속한 확산의</a:t>
            </a:r>
            <a:r>
              <a:rPr dirty="0" sz="3200" spc="44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요인들</a:t>
            </a:r>
            <a:endParaRPr sz="32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270"/>
              </a:spcBef>
              <a:tabLst>
                <a:tab pos="450850" algn="l"/>
                <a:tab pos="1749425" algn="l"/>
              </a:tabLst>
            </a:pPr>
            <a:r>
              <a:rPr dirty="0" u="heavy" sz="3200" spc="61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*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내적인	</a:t>
            </a:r>
            <a:r>
              <a:rPr dirty="0" u="heavy" sz="3200" spc="-3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요인</a:t>
            </a:r>
            <a:r>
              <a:rPr dirty="0" sz="3200" spc="-35">
                <a:latin typeface="Arial Unicode MS"/>
                <a:cs typeface="Arial Unicode MS"/>
              </a:rPr>
              <a:t>: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450">
              <a:latin typeface="Times New Roman"/>
              <a:cs typeface="Times New Roman"/>
            </a:endParaRPr>
          </a:p>
          <a:p>
            <a:pPr marL="12700" marR="5080">
              <a:lnSpc>
                <a:spcPct val="133100"/>
              </a:lnSpc>
              <a:tabLst>
                <a:tab pos="1310640" algn="l"/>
                <a:tab pos="2245360" algn="l"/>
                <a:tab pos="2447925" algn="l"/>
                <a:tab pos="3420745" algn="l"/>
                <a:tab pos="3543935" algn="l"/>
                <a:tab pos="4394835" algn="l"/>
                <a:tab pos="6098540" algn="l"/>
                <a:tab pos="74383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기독교인들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삶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통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드러나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신앙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행위</a:t>
            </a:r>
            <a:r>
              <a:rPr dirty="0" sz="3200" spc="-170">
                <a:latin typeface="Arial Unicode MS"/>
                <a:cs typeface="Arial Unicode MS"/>
              </a:rPr>
              <a:t>의  </a:t>
            </a:r>
            <a:r>
              <a:rPr dirty="0" sz="3200" spc="-325">
                <a:latin typeface="Arial Unicode MS"/>
                <a:cs typeface="Arial Unicode MS"/>
              </a:rPr>
              <a:t>일치로	강한	인상을		</a:t>
            </a:r>
            <a:r>
              <a:rPr dirty="0" sz="3200" spc="-180">
                <a:latin typeface="Arial Unicode MS"/>
                <a:cs typeface="Arial Unicode MS"/>
              </a:rPr>
              <a:t>심어주었다.</a:t>
            </a:r>
            <a:endParaRPr sz="3200">
              <a:latin typeface="Arial Unicode MS"/>
              <a:cs typeface="Arial Unicode MS"/>
            </a:endParaRPr>
          </a:p>
          <a:p>
            <a:pPr marL="12700" marR="951865">
              <a:lnSpc>
                <a:spcPts val="5120"/>
              </a:lnSpc>
              <a:spcBef>
                <a:spcPts val="385"/>
              </a:spcBef>
              <a:tabLst>
                <a:tab pos="1310640" algn="l"/>
                <a:tab pos="2245360" algn="l"/>
                <a:tab pos="2406650" algn="l"/>
                <a:tab pos="4072254" algn="l"/>
                <a:tab pos="5005705" algn="l"/>
                <a:tab pos="5370830" algn="l"/>
                <a:tab pos="630428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이웃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향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그리스도인들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사랑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이웃사랑</a:t>
            </a:r>
            <a:r>
              <a:rPr dirty="0" sz="3200" spc="415">
                <a:latin typeface="Arial Unicode MS"/>
                <a:cs typeface="Arial Unicode MS"/>
              </a:rPr>
              <a:t>)  </a:t>
            </a:r>
            <a:r>
              <a:rPr dirty="0" sz="3200" spc="-325">
                <a:latin typeface="Arial Unicode MS"/>
                <a:cs typeface="Arial Unicode MS"/>
              </a:rPr>
              <a:t>공동체안에서		부녀자와	노예에	대한	</a:t>
            </a:r>
            <a:r>
              <a:rPr dirty="0" sz="3200" spc="-35">
                <a:latin typeface="Arial Unicode MS"/>
                <a:cs typeface="Arial Unicode MS"/>
              </a:rPr>
              <a:t>대우.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834910"/>
            <a:ext cx="6480810" cy="3764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0850" algn="l"/>
                <a:tab pos="1749425" algn="l"/>
              </a:tabLst>
            </a:pPr>
            <a:r>
              <a:rPr dirty="0" u="heavy" sz="3200" spc="61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*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외적인	</a:t>
            </a:r>
            <a:r>
              <a:rPr dirty="0" u="heavy" sz="3200" spc="-3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요인</a:t>
            </a:r>
            <a:r>
              <a:rPr dirty="0" sz="3200" spc="-35">
                <a:latin typeface="Arial Unicode MS"/>
                <a:cs typeface="Arial Unicode MS"/>
              </a:rPr>
              <a:t>: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725"/>
              </a:spcBef>
              <a:tabLst>
                <a:tab pos="1310640" algn="l"/>
                <a:tab pos="33445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로마의	</a:t>
            </a:r>
            <a:r>
              <a:rPr dirty="0" sz="3200" spc="295">
                <a:latin typeface="Arial Unicode MS"/>
                <a:cs typeface="Arial Unicode MS"/>
              </a:rPr>
              <a:t>평화(pax	</a:t>
            </a:r>
            <a:r>
              <a:rPr dirty="0" sz="3200" spc="530">
                <a:latin typeface="Arial Unicode MS"/>
                <a:cs typeface="Arial Unicode MS"/>
              </a:rPr>
              <a:t>Romana)</a:t>
            </a:r>
            <a:endParaRPr sz="3200">
              <a:latin typeface="Arial Unicode MS"/>
              <a:cs typeface="Arial Unicode MS"/>
            </a:endParaRPr>
          </a:p>
          <a:p>
            <a:pPr marL="12700" marR="328930">
              <a:lnSpc>
                <a:spcPts val="5120"/>
              </a:lnSpc>
              <a:spcBef>
                <a:spcPts val="370"/>
              </a:spcBef>
              <a:tabLst>
                <a:tab pos="580390" algn="l"/>
                <a:tab pos="1310640" algn="l"/>
                <a:tab pos="1880235" algn="l"/>
                <a:tab pos="2611120" algn="l"/>
                <a:tab pos="2813685" algn="l"/>
                <a:tab pos="3381375" algn="l"/>
                <a:tab pos="3909695" algn="l"/>
                <a:tab pos="5412105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각</a:t>
            </a:r>
            <a:r>
              <a:rPr dirty="0" sz="3200" spc="-32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지역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무</a:t>
            </a:r>
            <a:r>
              <a:rPr dirty="0" sz="3200" spc="-320">
                <a:latin typeface="Arial Unicode MS"/>
                <a:cs typeface="Arial Unicode MS"/>
              </a:rPr>
              <a:t>역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및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문화교류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증</a:t>
            </a:r>
            <a:r>
              <a:rPr dirty="0" sz="3200" spc="-170">
                <a:latin typeface="Arial Unicode MS"/>
                <a:cs typeface="Arial Unicode MS"/>
              </a:rPr>
              <a:t>진  </a:t>
            </a:r>
            <a:r>
              <a:rPr dirty="0" sz="3200" spc="-325">
                <a:latin typeface="Arial Unicode MS"/>
                <a:cs typeface="Arial Unicode MS"/>
              </a:rPr>
              <a:t>헬라의	문화와	언어의	통일성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  <a:tabLst>
                <a:tab pos="1310640" algn="l"/>
                <a:tab pos="3341370" algn="l"/>
                <a:tab pos="500570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지배</a:t>
            </a:r>
            <a:r>
              <a:rPr dirty="0" sz="3200" spc="-320">
                <a:latin typeface="Arial Unicode MS"/>
                <a:cs typeface="Arial Unicode MS"/>
              </a:rPr>
              <a:t>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로마제국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관용적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종교정</a:t>
            </a:r>
            <a:r>
              <a:rPr dirty="0" sz="3200" spc="-320">
                <a:latin typeface="Arial Unicode MS"/>
                <a:cs typeface="Arial Unicode MS"/>
              </a:rPr>
              <a:t>책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360489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26440" indent="-713740">
              <a:lnSpc>
                <a:spcPct val="100000"/>
              </a:lnSpc>
              <a:spcBef>
                <a:spcPts val="100"/>
              </a:spcBef>
              <a:buFont typeface="Lucida Sans Unicode"/>
              <a:buChar char="◉"/>
              <a:tabLst>
                <a:tab pos="726440" algn="l"/>
                <a:tab pos="727075" algn="l"/>
                <a:tab pos="249555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기독교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가난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953160" y="1186038"/>
            <a:ext cx="289306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1732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사람</a:t>
            </a:r>
            <a:r>
              <a:rPr dirty="0" sz="3200" spc="-320">
                <a:latin typeface="Arial Unicode MS"/>
                <a:cs typeface="Arial Unicode MS"/>
              </a:rPr>
              <a:t>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사이에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27231" y="1186038"/>
            <a:ext cx="14878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시작하</a:t>
            </a:r>
            <a:r>
              <a:rPr dirty="0" sz="3200" spc="-320">
                <a:latin typeface="Arial Unicode MS"/>
                <a:cs typeface="Arial Unicode MS"/>
              </a:rPr>
              <a:t>여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1672540"/>
            <a:ext cx="8548370" cy="19767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</a:pPr>
            <a:r>
              <a:rPr dirty="0" sz="3200" spc="-150">
                <a:latin typeface="Arial Unicode MS"/>
                <a:cs typeface="Arial Unicode MS"/>
              </a:rPr>
              <a:t>귀족에게, </a:t>
            </a:r>
            <a:r>
              <a:rPr dirty="0" sz="3200" spc="-325">
                <a:latin typeface="Arial Unicode MS"/>
                <a:cs typeface="Arial Unicode MS"/>
              </a:rPr>
              <a:t>귀족중에서도 여성들에게 먼저 받아들  </a:t>
            </a:r>
            <a:r>
              <a:rPr dirty="0" sz="3200" spc="-35">
                <a:latin typeface="Arial Unicode MS"/>
                <a:cs typeface="Arial Unicode MS"/>
              </a:rPr>
              <a:t>여짐. </a:t>
            </a:r>
            <a:r>
              <a:rPr dirty="0" sz="3200" spc="-325">
                <a:latin typeface="Arial Unicode MS"/>
                <a:cs typeface="Arial Unicode MS"/>
              </a:rPr>
              <a:t>이어서 여성의 가족들이 그리스도인이 되는  과정을 거치며 빠르게</a:t>
            </a:r>
            <a:r>
              <a:rPr dirty="0" sz="3200" spc="-75">
                <a:latin typeface="Arial Unicode MS"/>
                <a:cs typeface="Arial Unicode MS"/>
              </a:rPr>
              <a:t> </a:t>
            </a:r>
            <a:r>
              <a:rPr dirty="0" sz="3200" spc="-35">
                <a:latin typeface="Arial Unicode MS"/>
                <a:cs typeface="Arial Unicode MS"/>
              </a:rPr>
              <a:t>성장.</a:t>
            </a:r>
            <a:endParaRPr sz="3200">
              <a:latin typeface="Arial Unicode MS"/>
              <a:cs typeface="Arial Unicode MS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047586" y="4529006"/>
          <a:ext cx="8586470" cy="1057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9360"/>
                <a:gridCol w="1304925"/>
                <a:gridCol w="1683385"/>
                <a:gridCol w="2404745"/>
                <a:gridCol w="1964690"/>
              </a:tblGrid>
              <a:tr h="528320">
                <a:tc>
                  <a:txBody>
                    <a:bodyPr/>
                    <a:lstStyle/>
                    <a:p>
                      <a:pPr marL="31750">
                        <a:lnSpc>
                          <a:spcPts val="3200"/>
                        </a:lnSpc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하지만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ts val="3200"/>
                        </a:lnSpc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이렇게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ts val="3200"/>
                        </a:lnSpc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기독교가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3200"/>
                        </a:lnSpc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성장하기까지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ts val="3200"/>
                        </a:lnSpc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로마제국은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</a:tr>
              <a:tr h="528320">
                <a:tc>
                  <a:txBody>
                    <a:bodyPr/>
                    <a:lstStyle/>
                    <a:p>
                      <a:pPr marL="31750">
                        <a:lnSpc>
                          <a:spcPts val="3740"/>
                        </a:lnSpc>
                        <a:spcBef>
                          <a:spcPts val="320"/>
                        </a:spcBef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관심을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40640"/>
                </a:tc>
                <a:tc>
                  <a:txBody>
                    <a:bodyPr/>
                    <a:lstStyle/>
                    <a:p>
                      <a:pPr marL="100330">
                        <a:lnSpc>
                          <a:spcPts val="3740"/>
                        </a:lnSpc>
                        <a:spcBef>
                          <a:spcPts val="320"/>
                        </a:spcBef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보이지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40640"/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ts val="3740"/>
                        </a:lnSpc>
                        <a:spcBef>
                          <a:spcPts val="320"/>
                        </a:spcBef>
                      </a:pPr>
                      <a:r>
                        <a:rPr dirty="0" sz="3200" spc="-35">
                          <a:latin typeface="Arial Unicode MS"/>
                          <a:cs typeface="Arial Unicode MS"/>
                        </a:rPr>
                        <a:t>않음.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4064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100"/>
              </a:lnSpc>
              <a:spcBef>
                <a:spcPts val="95"/>
              </a:spcBef>
            </a:pPr>
            <a:r>
              <a:rPr dirty="0" sz="3200" spc="-325">
                <a:latin typeface="Arial Unicode MS"/>
                <a:cs typeface="Arial Unicode MS"/>
              </a:rPr>
              <a:t>로마가 여러 지역을 다스리는 </a:t>
            </a:r>
            <a:r>
              <a:rPr dirty="0" sz="3200" spc="-320">
                <a:latin typeface="Arial Unicode MS"/>
                <a:cs typeface="Arial Unicode MS"/>
              </a:rPr>
              <a:t>한 </a:t>
            </a:r>
            <a:r>
              <a:rPr dirty="0" sz="3200" spc="-325">
                <a:latin typeface="Arial Unicode MS"/>
                <a:cs typeface="Arial Unicode MS"/>
              </a:rPr>
              <a:t>가지 원칙이 </a:t>
            </a:r>
            <a:r>
              <a:rPr dirty="0" sz="3200" spc="-320">
                <a:latin typeface="Arial Unicode MS"/>
                <a:cs typeface="Arial Unicode MS"/>
              </a:rPr>
              <a:t>있  </a:t>
            </a:r>
            <a:r>
              <a:rPr dirty="0" sz="3200" spc="-35">
                <a:latin typeface="Arial Unicode MS"/>
                <a:cs typeface="Arial Unicode MS"/>
              </a:rPr>
              <a:t>었다.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</a:pPr>
            <a:r>
              <a:rPr dirty="0" sz="3200" spc="705">
                <a:latin typeface="Arial Unicode MS"/>
                <a:cs typeface="Arial Unicode MS"/>
              </a:rPr>
              <a:t>-&gt;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100"/>
              </a:lnSpc>
              <a:spcBef>
                <a:spcPts val="15"/>
              </a:spcBef>
            </a:pPr>
            <a:r>
              <a:rPr dirty="0" sz="3200" spc="-320">
                <a:latin typeface="Arial Unicode MS"/>
                <a:cs typeface="Arial Unicode MS"/>
              </a:rPr>
              <a:t>각 </a:t>
            </a:r>
            <a:r>
              <a:rPr dirty="0" sz="3200" spc="-325">
                <a:latin typeface="Arial Unicode MS"/>
                <a:cs typeface="Arial Unicode MS"/>
              </a:rPr>
              <a:t>지역의 종교에 관해서는 관여하지 않는다는  </a:t>
            </a:r>
            <a:r>
              <a:rPr dirty="0" sz="3200" spc="110">
                <a:latin typeface="Arial Unicode MS"/>
                <a:cs typeface="Arial Unicode MS"/>
              </a:rPr>
              <a:t>것.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5"/>
              </a:spcBef>
            </a:pPr>
            <a:r>
              <a:rPr dirty="0" sz="3200" spc="-325">
                <a:latin typeface="Arial Unicode MS"/>
                <a:cs typeface="Arial Unicode MS"/>
              </a:rPr>
              <a:t>그들이 믿는 종교를 건드리면 아무리 강한 점령  자에게도 끝까지 저항한다는 것을 경험한 로마제  국은 웬만하면 종교를 건드리지</a:t>
            </a:r>
            <a:r>
              <a:rPr dirty="0" sz="3200" spc="-190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않았다.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49866"/>
            <a:ext cx="8547100" cy="51454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5"/>
              </a:spcBef>
            </a:pPr>
            <a:r>
              <a:rPr dirty="0" sz="2800" spc="530">
                <a:latin typeface="Arial Unicode MS"/>
                <a:cs typeface="Arial Unicode MS"/>
              </a:rPr>
              <a:t>* </a:t>
            </a:r>
            <a:r>
              <a:rPr dirty="0" sz="2800" spc="-290">
                <a:latin typeface="Arial Unicode MS"/>
                <a:cs typeface="Arial Unicode MS"/>
              </a:rPr>
              <a:t>성경에서 빌라도가 예수님을 재판하기 위해 재판석에  앉아 있을 </a:t>
            </a:r>
            <a:r>
              <a:rPr dirty="0" sz="2800" spc="95">
                <a:latin typeface="Arial Unicode MS"/>
                <a:cs typeface="Arial Unicode MS"/>
              </a:rPr>
              <a:t>때, </a:t>
            </a:r>
            <a:r>
              <a:rPr dirty="0" sz="2800" spc="-290">
                <a:latin typeface="Arial Unicode MS"/>
                <a:cs typeface="Arial Unicode MS"/>
              </a:rPr>
              <a:t>그의 아내가 사람을 보내어 </a:t>
            </a:r>
            <a:r>
              <a:rPr dirty="0" sz="2800" spc="-165">
                <a:latin typeface="Arial Unicode MS"/>
                <a:cs typeface="Arial Unicode MS"/>
              </a:rPr>
              <a:t>“당신은</a:t>
            </a:r>
            <a:r>
              <a:rPr dirty="0" sz="2800" spc="445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그  의인의 일에 관여하지 </a:t>
            </a:r>
            <a:r>
              <a:rPr dirty="0" sz="2800" spc="-95">
                <a:latin typeface="Arial Unicode MS"/>
                <a:cs typeface="Arial Unicode MS"/>
              </a:rPr>
              <a:t>마세요. </a:t>
            </a:r>
            <a:r>
              <a:rPr dirty="0" sz="2800" spc="-290">
                <a:latin typeface="Arial Unicode MS"/>
                <a:cs typeface="Arial Unicode MS"/>
              </a:rPr>
              <a:t>지난 밤 꿈에 내가 그</a:t>
            </a:r>
            <a:r>
              <a:rPr dirty="0" sz="2800" spc="80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사  람 때문에 큰 괴로움을 </a:t>
            </a:r>
            <a:r>
              <a:rPr dirty="0" sz="2800" spc="-215">
                <a:latin typeface="Arial Unicode MS"/>
                <a:cs typeface="Arial Unicode MS"/>
              </a:rPr>
              <a:t>당했어요”라고</a:t>
            </a:r>
            <a:r>
              <a:rPr dirty="0" sz="2800" spc="345">
                <a:latin typeface="Arial Unicode MS"/>
                <a:cs typeface="Arial Unicode MS"/>
              </a:rPr>
              <a:t> </a:t>
            </a:r>
            <a:r>
              <a:rPr dirty="0" sz="2800" spc="-95">
                <a:latin typeface="Arial Unicode MS"/>
                <a:cs typeface="Arial Unicode MS"/>
              </a:rPr>
              <a:t>말했다. </a:t>
            </a:r>
            <a:r>
              <a:rPr dirty="0" sz="2800" spc="-290">
                <a:latin typeface="Arial Unicode MS"/>
                <a:cs typeface="Arial Unicode MS"/>
              </a:rPr>
              <a:t>빌라도  자신이 보기에도 예수님은 결코 죄인처럼 보이지 않았  </a:t>
            </a:r>
            <a:r>
              <a:rPr dirty="0" sz="2800" spc="95">
                <a:latin typeface="Arial Unicode MS"/>
                <a:cs typeface="Arial Unicode MS"/>
              </a:rPr>
              <a:t>다.</a:t>
            </a:r>
            <a:endParaRPr sz="28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115"/>
              </a:spcBef>
              <a:tabLst>
                <a:tab pos="1525270" algn="l"/>
                <a:tab pos="3037205" algn="l"/>
                <a:tab pos="4550410" algn="l"/>
                <a:tab pos="6062345" algn="l"/>
                <a:tab pos="7255509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그럼에도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불구하고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빌라도는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종교적인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감정을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건드리면</a:t>
            </a:r>
            <a:endParaRPr sz="28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100"/>
              </a:lnSpc>
              <a:spcBef>
                <a:spcPts val="15"/>
              </a:spcBef>
            </a:pPr>
            <a:r>
              <a:rPr dirty="0" sz="2800" spc="-290">
                <a:latin typeface="Arial Unicode MS"/>
                <a:cs typeface="Arial Unicode MS"/>
              </a:rPr>
              <a:t>폭동이 일어날까봐 두려워 군중 앞에서 손을 씻으며 </a:t>
            </a:r>
            <a:r>
              <a:rPr dirty="0" sz="2800" spc="-35">
                <a:latin typeface="Arial Unicode MS"/>
                <a:cs typeface="Arial Unicode MS"/>
              </a:rPr>
              <a:t>“나  </a:t>
            </a:r>
            <a:r>
              <a:rPr dirty="0" sz="2800" spc="-290">
                <a:latin typeface="Arial Unicode MS"/>
                <a:cs typeface="Arial Unicode MS"/>
              </a:rPr>
              <a:t>는    이사람의    피에    책임이    </a:t>
            </a:r>
            <a:r>
              <a:rPr dirty="0" sz="2800" spc="-35">
                <a:latin typeface="Arial Unicode MS"/>
                <a:cs typeface="Arial Unicode MS"/>
              </a:rPr>
              <a:t>없소.   </a:t>
            </a:r>
            <a:r>
              <a:rPr dirty="0" sz="2800" spc="-290">
                <a:latin typeface="Arial Unicode MS"/>
                <a:cs typeface="Arial Unicode MS"/>
              </a:rPr>
              <a:t>이것은    여러분의 </a:t>
            </a:r>
            <a:r>
              <a:rPr dirty="0" sz="2800" spc="-280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일이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49866"/>
            <a:ext cx="8547735" cy="51454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5"/>
              </a:spcBef>
            </a:pPr>
            <a:r>
              <a:rPr dirty="0" sz="2800" spc="10">
                <a:latin typeface="Arial Unicode MS"/>
                <a:cs typeface="Arial Unicode MS"/>
              </a:rPr>
              <a:t>오”(마 </a:t>
            </a:r>
            <a:r>
              <a:rPr dirty="0" sz="2800" spc="285">
                <a:latin typeface="Arial Unicode MS"/>
                <a:cs typeface="Arial Unicode MS"/>
              </a:rPr>
              <a:t>27:11-26)라고 </a:t>
            </a:r>
            <a:r>
              <a:rPr dirty="0" sz="2800" spc="-95">
                <a:latin typeface="Arial Unicode MS"/>
                <a:cs typeface="Arial Unicode MS"/>
              </a:rPr>
              <a:t>말했다. </a:t>
            </a:r>
            <a:r>
              <a:rPr dirty="0" sz="2800" spc="-290">
                <a:latin typeface="Arial Unicode MS"/>
                <a:cs typeface="Arial Unicode MS"/>
              </a:rPr>
              <a:t>이러한 빌라도의 태도  가 로마 제국이 식민지를 다스리는 원칙을 보여주는 하  나의</a:t>
            </a:r>
            <a:r>
              <a:rPr dirty="0" sz="2800" spc="135">
                <a:latin typeface="Arial Unicode MS"/>
                <a:cs typeface="Arial Unicode MS"/>
              </a:rPr>
              <a:t> </a:t>
            </a:r>
            <a:r>
              <a:rPr dirty="0" sz="2800" spc="-95">
                <a:latin typeface="Arial Unicode MS"/>
                <a:cs typeface="Arial Unicode MS"/>
              </a:rPr>
              <a:t>예이다.</a:t>
            </a:r>
            <a:endParaRPr sz="28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39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33200"/>
              </a:lnSpc>
            </a:pPr>
            <a:r>
              <a:rPr dirty="0" sz="2800" spc="-290">
                <a:latin typeface="Arial Unicode MS"/>
                <a:cs typeface="Arial Unicode MS"/>
              </a:rPr>
              <a:t>그러던 로마제국이 기독교에 대해서는 태도가 </a:t>
            </a:r>
            <a:r>
              <a:rPr dirty="0" sz="2800" spc="-95">
                <a:latin typeface="Arial Unicode MS"/>
                <a:cs typeface="Arial Unicode MS"/>
              </a:rPr>
              <a:t>바뀐다.  </a:t>
            </a:r>
            <a:r>
              <a:rPr dirty="0" sz="2800" spc="-290">
                <a:latin typeface="Arial Unicode MS"/>
                <a:cs typeface="Arial Unicode MS"/>
              </a:rPr>
              <a:t>기독교 문제에 대해 적극적으로 개입하면서 박해를 시작  </a:t>
            </a:r>
            <a:r>
              <a:rPr dirty="0" sz="2800" spc="-95">
                <a:latin typeface="Arial Unicode MS"/>
                <a:cs typeface="Arial Unicode MS"/>
              </a:rPr>
              <a:t>하였다. </a:t>
            </a:r>
            <a:r>
              <a:rPr dirty="0" sz="2800" spc="-290">
                <a:latin typeface="Arial Unicode MS"/>
                <a:cs typeface="Arial Unicode MS"/>
              </a:rPr>
              <a:t>이 박해는 </a:t>
            </a:r>
            <a:r>
              <a:rPr dirty="0" sz="2800" spc="200">
                <a:latin typeface="Arial Unicode MS"/>
                <a:cs typeface="Arial Unicode MS"/>
              </a:rPr>
              <a:t>300년이나 </a:t>
            </a:r>
            <a:r>
              <a:rPr dirty="0" sz="2800" spc="-180">
                <a:latin typeface="Arial Unicode MS"/>
                <a:cs typeface="Arial Unicode MS"/>
              </a:rPr>
              <a:t>지속되었지만, </a:t>
            </a:r>
            <a:r>
              <a:rPr dirty="0" sz="2800" spc="-290">
                <a:latin typeface="Arial Unicode MS"/>
                <a:cs typeface="Arial Unicode MS"/>
              </a:rPr>
              <a:t>황제의  정책에 따라 박해가 심해졌다가 느슨해졌다가하는 과정  을</a:t>
            </a:r>
            <a:r>
              <a:rPr dirty="0" sz="2800" spc="135">
                <a:latin typeface="Arial Unicode MS"/>
                <a:cs typeface="Arial Unicode MS"/>
              </a:rPr>
              <a:t> </a:t>
            </a:r>
            <a:r>
              <a:rPr dirty="0" sz="2800" spc="-160">
                <a:latin typeface="Arial Unicode MS"/>
                <a:cs typeface="Arial Unicode MS"/>
              </a:rPr>
              <a:t>반복하였다.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1487805" cy="1973580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385" b="1">
                <a:latin typeface="맑은 고딕"/>
                <a:cs typeface="맑은 고딕"/>
              </a:rPr>
              <a:t>2)</a:t>
            </a:r>
            <a:r>
              <a:rPr dirty="0" sz="3200" spc="39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정치</a:t>
            </a:r>
            <a:endParaRPr sz="3200">
              <a:latin typeface="맑은 고딕"/>
              <a:cs typeface="맑은 고딕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박해  </a:t>
            </a:r>
            <a:r>
              <a:rPr dirty="0" sz="3200" spc="-325">
                <a:latin typeface="Arial Unicode MS"/>
                <a:cs typeface="Arial Unicode MS"/>
              </a:rPr>
              <a:t>기독교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832546" y="2485306"/>
            <a:ext cx="434784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4185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확산되면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기독교인들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58926" y="2485306"/>
            <a:ext cx="215582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1160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운명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로</a:t>
            </a:r>
            <a:r>
              <a:rPr dirty="0" sz="3200" spc="-320">
                <a:latin typeface="Arial Unicode MS"/>
                <a:cs typeface="Arial Unicode MS"/>
              </a:rPr>
              <a:t>마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974854"/>
            <a:ext cx="8548370" cy="327342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1676400" algn="l"/>
                <a:tab pos="334137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국가와의	관계에서	</a:t>
            </a:r>
            <a:r>
              <a:rPr dirty="0" sz="3200" spc="-180">
                <a:latin typeface="Arial Unicode MS"/>
                <a:cs typeface="Arial Unicode MS"/>
              </a:rPr>
              <a:t>결정되었다.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975994" algn="l"/>
                <a:tab pos="1006475" algn="l"/>
                <a:tab pos="1635125" algn="l"/>
                <a:tab pos="2305050" algn="l"/>
                <a:tab pos="3359785" algn="l"/>
                <a:tab pos="3816350" algn="l"/>
                <a:tab pos="4354195" algn="l"/>
                <a:tab pos="5145405" algn="l"/>
                <a:tab pos="5713730" algn="l"/>
                <a:tab pos="6840220" algn="l"/>
                <a:tab pos="743839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처</a:t>
            </a:r>
            <a:r>
              <a:rPr dirty="0" sz="3200" spc="-320">
                <a:latin typeface="Arial Unicode MS"/>
                <a:cs typeface="Arial Unicode MS"/>
              </a:rPr>
              <a:t>음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0">
                <a:latin typeface="Arial Unicode MS"/>
                <a:cs typeface="Arial Unicode MS"/>
              </a:rPr>
              <a:t>몇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십년동</a:t>
            </a:r>
            <a:r>
              <a:rPr dirty="0" sz="3200" spc="-320">
                <a:latin typeface="Arial Unicode MS"/>
                <a:cs typeface="Arial Unicode MS"/>
              </a:rPr>
              <a:t>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로</a:t>
            </a:r>
            <a:r>
              <a:rPr dirty="0" sz="3200" spc="-320">
                <a:latin typeface="Arial Unicode MS"/>
                <a:cs typeface="Arial Unicode MS"/>
              </a:rPr>
              <a:t>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국가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기독교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대해</a:t>
            </a:r>
            <a:r>
              <a:rPr dirty="0" sz="3200" spc="-170">
                <a:latin typeface="Arial Unicode MS"/>
                <a:cs typeface="Arial Unicode MS"/>
              </a:rPr>
              <a:t>서  </a:t>
            </a:r>
            <a:r>
              <a:rPr dirty="0" sz="3200" spc="-325">
                <a:latin typeface="Arial Unicode MS"/>
                <a:cs typeface="Arial Unicode MS"/>
              </a:rPr>
              <a:t>별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개의</a:t>
            </a:r>
            <a:r>
              <a:rPr dirty="0" sz="3200" spc="-320">
                <a:latin typeface="Arial Unicode MS"/>
                <a:cs typeface="Arial Unicode MS"/>
              </a:rPr>
              <a:t>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않았다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이방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로마인</a:t>
            </a:r>
            <a:r>
              <a:rPr dirty="0" sz="3200" spc="-320">
                <a:latin typeface="Arial Unicode MS"/>
                <a:cs typeface="Arial Unicode MS"/>
              </a:rPr>
              <a:t>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눈에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유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tabLst>
                <a:tab pos="1315720" algn="l"/>
                <a:tab pos="1676400" algn="l"/>
                <a:tab pos="2976245" algn="l"/>
                <a:tab pos="4285615" algn="l"/>
                <a:tab pos="5721350" algn="l"/>
                <a:tab pos="6500495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대교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기독교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844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구별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불가능했다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그런</a:t>
            </a:r>
            <a:r>
              <a:rPr dirty="0" sz="3200" spc="-320">
                <a:latin typeface="Arial Unicode MS"/>
                <a:cs typeface="Arial Unicode MS"/>
              </a:rPr>
              <a:t>데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당</a:t>
            </a:r>
            <a:r>
              <a:rPr dirty="0" sz="3200" spc="-170">
                <a:latin typeface="Arial Unicode MS"/>
                <a:cs typeface="Arial Unicode MS"/>
              </a:rPr>
              <a:t>시  </a:t>
            </a:r>
            <a:r>
              <a:rPr dirty="0" sz="3200" spc="-325">
                <a:latin typeface="Arial Unicode MS"/>
                <a:cs typeface="Arial Unicode MS"/>
              </a:rPr>
              <a:t>유대교는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허락된	</a:t>
            </a:r>
            <a:r>
              <a:rPr dirty="0" u="heavy" sz="3200" spc="39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종교(religio	</a:t>
            </a:r>
            <a:r>
              <a:rPr dirty="0" u="heavy" sz="3200" spc="40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licita)</a:t>
            </a:r>
            <a:r>
              <a:rPr dirty="0" sz="3200" spc="405">
                <a:latin typeface="Arial Unicode MS"/>
                <a:cs typeface="Arial Unicode MS"/>
              </a:rPr>
              <a:t>였다.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672540"/>
            <a:ext cx="8548370" cy="45751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</a:pPr>
            <a:r>
              <a:rPr dirty="0" sz="3200" spc="-325">
                <a:latin typeface="Arial Unicode MS"/>
                <a:cs typeface="Arial Unicode MS"/>
              </a:rPr>
              <a:t>로마제국은 황제숭배를 </a:t>
            </a:r>
            <a:r>
              <a:rPr dirty="0" sz="3200" spc="-110">
                <a:latin typeface="Arial Unicode MS"/>
                <a:cs typeface="Arial Unicode MS"/>
              </a:rPr>
              <a:t>하였다. </a:t>
            </a:r>
            <a:r>
              <a:rPr dirty="0" sz="3200" spc="-155">
                <a:latin typeface="Arial Unicode MS"/>
                <a:cs typeface="Arial Unicode MS"/>
              </a:rPr>
              <a:t>[로마제국은 </a:t>
            </a:r>
            <a:r>
              <a:rPr dirty="0" sz="3200" spc="-325">
                <a:latin typeface="Arial Unicode MS"/>
                <a:cs typeface="Arial Unicode MS"/>
              </a:rPr>
              <a:t>외래  종교에 </a:t>
            </a:r>
            <a:r>
              <a:rPr dirty="0" sz="3200" spc="-35">
                <a:latin typeface="Arial Unicode MS"/>
                <a:cs typeface="Arial Unicode MS"/>
              </a:rPr>
              <a:t>대해, </a:t>
            </a:r>
            <a:r>
              <a:rPr dirty="0" sz="3200" spc="-325">
                <a:latin typeface="Arial Unicode MS"/>
                <a:cs typeface="Arial Unicode MS"/>
              </a:rPr>
              <a:t>황제예배를 인정하기만 </a:t>
            </a:r>
            <a:r>
              <a:rPr dirty="0" sz="3200" spc="-35">
                <a:latin typeface="Arial Unicode MS"/>
                <a:cs typeface="Arial Unicode MS"/>
              </a:rPr>
              <a:t>하면, </a:t>
            </a:r>
            <a:r>
              <a:rPr dirty="0" sz="3200" spc="-325">
                <a:latin typeface="Arial Unicode MS"/>
                <a:cs typeface="Arial Unicode MS"/>
              </a:rPr>
              <a:t>관대  하게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55">
                <a:latin typeface="Arial Unicode MS"/>
                <a:cs typeface="Arial Unicode MS"/>
              </a:rPr>
              <a:t>대했다.]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z="3200" spc="-325">
                <a:latin typeface="Arial Unicode MS"/>
                <a:cs typeface="Arial Unicode MS"/>
              </a:rPr>
              <a:t>오직 유대인들만이 유일신 사상을 허락받아 황제  숭배에서   </a:t>
            </a:r>
            <a:r>
              <a:rPr dirty="0" sz="3200" spc="-180">
                <a:latin typeface="Arial Unicode MS"/>
                <a:cs typeface="Arial Unicode MS"/>
              </a:rPr>
              <a:t>제외되었다.  </a:t>
            </a:r>
            <a:r>
              <a:rPr dirty="0" sz="3200" spc="-325">
                <a:latin typeface="Arial Unicode MS"/>
                <a:cs typeface="Arial Unicode MS"/>
              </a:rPr>
              <a:t>유대교는   종교적   관용을 </a:t>
            </a:r>
            <a:r>
              <a:rPr dirty="0" sz="3200" spc="80">
                <a:latin typeface="Arial Unicode MS"/>
                <a:cs typeface="Arial Unicode MS"/>
              </a:rPr>
              <a:t> </a:t>
            </a:r>
            <a:r>
              <a:rPr dirty="0" sz="3200" spc="-320">
                <a:latin typeface="Arial Unicode MS"/>
                <a:cs typeface="Arial Unicode MS"/>
              </a:rPr>
              <a:t>누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5110"/>
              </a:lnSpc>
              <a:spcBef>
                <a:spcPts val="10"/>
              </a:spcBef>
            </a:pPr>
            <a:r>
              <a:rPr dirty="0" sz="3200" spc="-325">
                <a:latin typeface="Arial Unicode MS"/>
                <a:cs typeface="Arial Unicode MS"/>
              </a:rPr>
              <a:t>리는 </a:t>
            </a:r>
            <a:r>
              <a:rPr dirty="0" sz="3200" spc="440" b="1">
                <a:latin typeface="맑은 고딕"/>
                <a:cs typeface="맑은 고딕"/>
              </a:rPr>
              <a:t>religio </a:t>
            </a:r>
            <a:r>
              <a:rPr dirty="0" sz="3200" spc="495" b="1">
                <a:latin typeface="맑은 고딕"/>
                <a:cs typeface="맑은 고딕"/>
              </a:rPr>
              <a:t>licita </a:t>
            </a:r>
            <a:r>
              <a:rPr dirty="0" sz="3200" spc="-35">
                <a:latin typeface="Arial Unicode MS"/>
                <a:cs typeface="Arial Unicode MS"/>
              </a:rPr>
              <a:t>였다. </a:t>
            </a:r>
            <a:r>
              <a:rPr dirty="0" sz="3200" spc="-325">
                <a:latin typeface="Arial Unicode MS"/>
                <a:cs typeface="Arial Unicode MS"/>
              </a:rPr>
              <a:t>기독교가 유대교  종파로   인정되는   </a:t>
            </a:r>
            <a:r>
              <a:rPr dirty="0" sz="3200" spc="110">
                <a:latin typeface="Arial Unicode MS"/>
                <a:cs typeface="Arial Unicode MS"/>
              </a:rPr>
              <a:t>한,  </a:t>
            </a:r>
            <a:r>
              <a:rPr dirty="0" sz="3200" spc="-325">
                <a:latin typeface="Arial Unicode MS"/>
                <a:cs typeface="Arial Unicode MS"/>
              </a:rPr>
              <a:t>기독교는   원칙적으로</a:t>
            </a:r>
            <a:r>
              <a:rPr dirty="0" sz="3200" spc="75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법적인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97483" y="1834910"/>
            <a:ext cx="361759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076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분리됨으로</a:t>
            </a:r>
            <a:r>
              <a:rPr dirty="0" sz="3200" spc="-320">
                <a:latin typeface="Arial Unicode MS"/>
                <a:cs typeface="Arial Unicode MS"/>
              </a:rPr>
              <a:t>써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박해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025191"/>
            <a:ext cx="4652645" cy="1973580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13106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안정을	</a:t>
            </a:r>
            <a:r>
              <a:rPr dirty="0" sz="3200" spc="-180">
                <a:latin typeface="Arial Unicode MS"/>
                <a:cs typeface="Arial Unicode MS"/>
              </a:rPr>
              <a:t>향유하였다.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945515" algn="l"/>
                <a:tab pos="1412875" algn="l"/>
                <a:tab pos="31775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하지</a:t>
            </a:r>
            <a:r>
              <a:rPr dirty="0" sz="3200" spc="-320">
                <a:latin typeface="Arial Unicode MS"/>
                <a:cs typeface="Arial Unicode MS"/>
              </a:rPr>
              <a:t>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기독교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유대교</a:t>
            </a:r>
            <a:r>
              <a:rPr dirty="0" sz="3200" spc="-170">
                <a:latin typeface="Arial Unicode MS"/>
                <a:cs typeface="Arial Unicode MS"/>
              </a:rPr>
              <a:t>와  </a:t>
            </a:r>
            <a:r>
              <a:rPr dirty="0" sz="3200" spc="-325">
                <a:latin typeface="Arial Unicode MS"/>
                <a:cs typeface="Arial Unicode MS"/>
              </a:rPr>
              <a:t>받게	</a:t>
            </a:r>
            <a:r>
              <a:rPr dirty="0" sz="3200" spc="-110">
                <a:latin typeface="Arial Unicode MS"/>
                <a:cs typeface="Arial Unicode MS"/>
              </a:rPr>
              <a:t>되었다.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3622203"/>
            <a:ext cx="8548370" cy="2625725"/>
          </a:xfrm>
          <a:prstGeom prst="rect">
            <a:avLst/>
          </a:prstGeom>
        </p:spPr>
        <p:txBody>
          <a:bodyPr wrap="square" lIns="0" tIns="175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80"/>
              </a:spcBef>
            </a:pPr>
            <a:r>
              <a:rPr dirty="0" sz="3200" spc="525">
                <a:latin typeface="Arial Unicode MS"/>
                <a:cs typeface="Arial Unicode MS"/>
              </a:rPr>
              <a:t>Cf.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85"/>
              </a:spcBef>
              <a:tabLst>
                <a:tab pos="1424940" algn="l"/>
                <a:tab pos="2431415" algn="l"/>
                <a:tab pos="3932554" algn="l"/>
                <a:tab pos="4462145" algn="l"/>
                <a:tab pos="4979670" algn="l"/>
                <a:tab pos="675640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하지</a:t>
            </a:r>
            <a:r>
              <a:rPr dirty="0" sz="3200" spc="-320">
                <a:latin typeface="Arial Unicode MS"/>
                <a:cs typeface="Arial Unicode MS"/>
              </a:rPr>
              <a:t>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그리스도인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대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적대감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</a:t>
            </a:r>
            <a:r>
              <a:rPr dirty="0" sz="3200" spc="-320">
                <a:latin typeface="Arial Unicode MS"/>
                <a:cs typeface="Arial Unicode MS"/>
              </a:rPr>
              <a:t>장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먼</a:t>
            </a:r>
            <a:r>
              <a:rPr dirty="0" sz="3200" spc="-170">
                <a:latin typeface="Arial Unicode MS"/>
                <a:cs typeface="Arial Unicode MS"/>
              </a:rPr>
              <a:t>저  </a:t>
            </a:r>
            <a:r>
              <a:rPr dirty="0" sz="3200" spc="-100">
                <a:latin typeface="Arial Unicode MS"/>
                <a:cs typeface="Arial Unicode MS"/>
              </a:rPr>
              <a:t>(디아스포라)	</a:t>
            </a:r>
            <a:r>
              <a:rPr dirty="0" sz="3200" spc="-325">
                <a:latin typeface="Arial Unicode MS"/>
                <a:cs typeface="Arial Unicode MS"/>
              </a:rPr>
              <a:t>유대인들이	</a:t>
            </a:r>
            <a:r>
              <a:rPr dirty="0" sz="3200" spc="-110">
                <a:latin typeface="Arial Unicode MS"/>
                <a:cs typeface="Arial Unicode MS"/>
              </a:rPr>
              <a:t>가졌다.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85"/>
              </a:spcBef>
              <a:tabLst>
                <a:tab pos="535940" algn="l"/>
                <a:tab pos="1848485" algn="l"/>
                <a:tab pos="2373630" algn="l"/>
                <a:tab pos="4049395" algn="l"/>
                <a:tab pos="5544185" algn="l"/>
                <a:tab pos="7221855" algn="l"/>
                <a:tab pos="8169275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1365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유대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초월적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하나님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인간들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함</a:t>
            </a:r>
            <a:r>
              <a:rPr dirty="0" sz="3200" spc="-320">
                <a:latin typeface="Arial Unicode MS"/>
                <a:cs typeface="Arial Unicode MS"/>
              </a:rPr>
              <a:t>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할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33769" y="1834910"/>
            <a:ext cx="206184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6105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1365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예수님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34019" y="1834910"/>
            <a:ext cx="358076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7078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하나님이시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하나</a:t>
            </a:r>
            <a:r>
              <a:rPr dirty="0" sz="3200" spc="-320">
                <a:latin typeface="Arial Unicode MS"/>
                <a:cs typeface="Arial Unicode MS"/>
              </a:rPr>
              <a:t>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025191"/>
            <a:ext cx="2625090" cy="1973580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580390" algn="l"/>
                <a:tab pos="1515110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수</a:t>
            </a:r>
            <a:r>
              <a:rPr dirty="0" sz="3200" spc="-32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없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하나</a:t>
            </a:r>
            <a:r>
              <a:rPr dirty="0" sz="3200" spc="-320">
                <a:latin typeface="Arial Unicode MS"/>
                <a:cs typeface="Arial Unicode MS"/>
              </a:rPr>
              <a:t>님</a:t>
            </a:r>
            <a:endParaRPr sz="3200">
              <a:latin typeface="Arial Unicode MS"/>
              <a:cs typeface="Arial Unicode MS"/>
            </a:endParaRPr>
          </a:p>
          <a:p>
            <a:pPr marL="12700" marR="202565">
              <a:lnSpc>
                <a:spcPts val="5120"/>
              </a:lnSpc>
              <a:spcBef>
                <a:spcPts val="375"/>
              </a:spcBef>
              <a:tabLst>
                <a:tab pos="580390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1365">
                <a:latin typeface="Arial Unicode MS"/>
                <a:cs typeface="Arial Unicode MS"/>
              </a:rPr>
              <a:t>	</a:t>
            </a:r>
            <a:r>
              <a:rPr dirty="0" sz="3200" spc="-844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그리스도</a:t>
            </a:r>
            <a:r>
              <a:rPr dirty="0" sz="3200" spc="-170">
                <a:latin typeface="Arial Unicode MS"/>
                <a:cs typeface="Arial Unicode MS"/>
              </a:rPr>
              <a:t>인  </a:t>
            </a:r>
            <a:r>
              <a:rPr dirty="0" sz="3200" spc="-320">
                <a:latin typeface="Arial Unicode MS"/>
                <a:cs typeface="Arial Unicode MS"/>
              </a:rPr>
              <a:t>과	</a:t>
            </a:r>
            <a:r>
              <a:rPr dirty="0" sz="3200" spc="-150">
                <a:latin typeface="Arial Unicode MS"/>
                <a:cs typeface="Arial Unicode MS"/>
              </a:rPr>
              <a:t>일치하심.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10885" y="3135701"/>
            <a:ext cx="270383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9385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여겨져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최초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2974854"/>
            <a:ext cx="556768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868044" algn="l"/>
                <a:tab pos="1310640" algn="l"/>
                <a:tab pos="3361690" algn="l"/>
                <a:tab pos="4072254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50">
                <a:latin typeface="Arial Unicode MS"/>
                <a:cs typeface="Arial Unicode MS"/>
              </a:rPr>
              <a:t>&gt;</a:t>
            </a:r>
            <a:r>
              <a:rPr dirty="0" sz="3200" spc="5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유대인들에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신성모독으</a:t>
            </a:r>
            <a:r>
              <a:rPr dirty="0" sz="3200" spc="-170">
                <a:latin typeface="Arial Unicode MS"/>
                <a:cs typeface="Arial Unicode MS"/>
              </a:rPr>
              <a:t>로  </a:t>
            </a:r>
            <a:r>
              <a:rPr dirty="0" sz="3200" spc="-325">
                <a:latin typeface="Arial Unicode MS"/>
                <a:cs typeface="Arial Unicode MS"/>
              </a:rPr>
              <a:t>박해는	유대인으로부터	</a:t>
            </a:r>
            <a:r>
              <a:rPr dirty="0" sz="3200" spc="-35">
                <a:latin typeface="Arial Unicode MS"/>
                <a:cs typeface="Arial Unicode MS"/>
              </a:rPr>
              <a:t>시작.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6636" y="4924517"/>
            <a:ext cx="854837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610870" algn="l"/>
                <a:tab pos="1939289" algn="l"/>
                <a:tab pos="2813685" algn="l"/>
                <a:tab pos="3634104" algn="l"/>
                <a:tab pos="4516755" algn="l"/>
                <a:tab pos="5145405" algn="l"/>
                <a:tab pos="5491480" algn="l"/>
                <a:tab pos="6474460" algn="l"/>
                <a:tab pos="6829425" algn="l"/>
                <a:tab pos="743839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그리스도인들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지속적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법</a:t>
            </a:r>
            <a:r>
              <a:rPr dirty="0" sz="3200" spc="-320">
                <a:latin typeface="Arial Unicode MS"/>
                <a:cs typeface="Arial Unicode MS"/>
              </a:rPr>
              <a:t>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보호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받</a:t>
            </a:r>
            <a:r>
              <a:rPr dirty="0" sz="3200" spc="-320">
                <a:latin typeface="Arial Unicode MS"/>
                <a:cs typeface="Arial Unicode MS"/>
              </a:rPr>
              <a:t>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못</a:t>
            </a:r>
            <a:r>
              <a:rPr dirty="0" sz="3200" spc="-204">
                <a:latin typeface="Arial Unicode MS"/>
                <a:cs typeface="Arial Unicode MS"/>
              </a:rPr>
              <a:t>하  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시대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들어서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되었다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그래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자</a:t>
            </a:r>
            <a:r>
              <a:rPr dirty="0" sz="3200" spc="-320">
                <a:latin typeface="Arial Unicode MS"/>
                <a:cs typeface="Arial Unicode MS"/>
              </a:rPr>
              <a:t>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그리</a:t>
            </a:r>
            <a:r>
              <a:rPr dirty="0" sz="3200" spc="-320">
                <a:latin typeface="Arial Unicode MS"/>
                <a:cs typeface="Arial Unicode MS"/>
              </a:rPr>
              <a:t>스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284226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3228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도인들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재판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140233" y="1186038"/>
            <a:ext cx="203517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회부되었다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408514" y="1025191"/>
            <a:ext cx="3206115" cy="13233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08585" marR="5080" indent="-96520">
              <a:lnSpc>
                <a:spcPct val="133100"/>
              </a:lnSpc>
              <a:spcBef>
                <a:spcPts val="95"/>
              </a:spcBef>
              <a:tabLst>
                <a:tab pos="1467485" algn="l"/>
                <a:tab pos="2461895" algn="l"/>
                <a:tab pos="2827020" algn="l"/>
              </a:tabLst>
            </a:pPr>
            <a:r>
              <a:rPr dirty="0" spc="-325"/>
              <a:t>그리스도인들</a:t>
            </a:r>
            <a:r>
              <a:rPr dirty="0" spc="-320"/>
              <a:t>은</a:t>
            </a:r>
            <a:r>
              <a:rPr dirty="0"/>
              <a:t>	</a:t>
            </a:r>
            <a:r>
              <a:rPr dirty="0" spc="-170"/>
              <a:t>신  </a:t>
            </a:r>
            <a:r>
              <a:rPr dirty="0" spc="-325"/>
              <a:t>처지</a:t>
            </a:r>
            <a:r>
              <a:rPr dirty="0" spc="-320"/>
              <a:t>에</a:t>
            </a:r>
            <a:r>
              <a:rPr dirty="0"/>
              <a:t>	</a:t>
            </a:r>
            <a:r>
              <a:rPr dirty="0" spc="-325"/>
              <a:t>있</a:t>
            </a:r>
            <a:r>
              <a:rPr dirty="0" spc="-320"/>
              <a:t>게</a:t>
            </a:r>
            <a:r>
              <a:rPr dirty="0"/>
              <a:t>	</a:t>
            </a:r>
            <a:r>
              <a:rPr dirty="0" spc="-325"/>
              <a:t>되</a:t>
            </a:r>
            <a:r>
              <a:rPr dirty="0" spc="-320"/>
              <a:t>었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66636" y="1672540"/>
            <a:ext cx="5200650" cy="132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641350" algn="l"/>
                <a:tab pos="2000250" algn="l"/>
                <a:tab pos="3359785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앙</a:t>
            </a:r>
            <a:r>
              <a:rPr dirty="0" sz="3200" spc="-32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때문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생명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위협당하</a:t>
            </a:r>
            <a:r>
              <a:rPr dirty="0" sz="3200" spc="-170">
                <a:latin typeface="Arial Unicode MS"/>
                <a:cs typeface="Arial Unicode MS"/>
              </a:rPr>
              <a:t>는  </a:t>
            </a:r>
            <a:r>
              <a:rPr dirty="0" sz="3200" spc="110">
                <a:latin typeface="Arial Unicode MS"/>
                <a:cs typeface="Arial Unicode MS"/>
              </a:rPr>
              <a:t>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3622203"/>
            <a:ext cx="7312025" cy="26257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2073910">
              <a:lnSpc>
                <a:spcPct val="133400"/>
              </a:lnSpc>
              <a:spcBef>
                <a:spcPts val="95"/>
              </a:spcBef>
              <a:buFont typeface="Lucida Sans Unicode"/>
              <a:buChar char="◉"/>
              <a:tabLst>
                <a:tab pos="621030" algn="l"/>
                <a:tab pos="621665" algn="l"/>
                <a:tab pos="2106930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그리스도인들에 대한</a:t>
            </a:r>
            <a:r>
              <a:rPr dirty="0" sz="3200" spc="390" b="1">
                <a:latin typeface="맑은 고딕"/>
                <a:cs typeface="맑은 고딕"/>
              </a:rPr>
              <a:t> </a:t>
            </a:r>
            <a:r>
              <a:rPr dirty="0" sz="3200" spc="-20" b="1">
                <a:latin typeface="맑은 고딕"/>
                <a:cs typeface="맑은 고딕"/>
              </a:rPr>
              <a:t>박해:  </a:t>
            </a:r>
            <a:r>
              <a:rPr dirty="0" sz="3200" spc="270">
                <a:latin typeface="Arial Unicode MS"/>
                <a:cs typeface="Arial Unicode MS"/>
              </a:rPr>
              <a:t>네로(64),	</a:t>
            </a:r>
            <a:r>
              <a:rPr dirty="0" sz="3200" spc="135">
                <a:latin typeface="Arial Unicode MS"/>
                <a:cs typeface="Arial Unicode MS"/>
              </a:rPr>
              <a:t>도미티안(95),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spcBef>
                <a:spcPts val="10"/>
              </a:spcBef>
              <a:tabLst>
                <a:tab pos="3458845" algn="l"/>
                <a:tab pos="3970654" algn="l"/>
                <a:tab pos="4903470" algn="l"/>
                <a:tab pos="656780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데키우스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455">
                <a:latin typeface="Arial Unicode MS"/>
                <a:cs typeface="Arial Unicode MS"/>
              </a:rPr>
              <a:t>2</a:t>
            </a:r>
            <a:r>
              <a:rPr dirty="0" sz="3200" spc="520">
                <a:latin typeface="Arial Unicode MS"/>
                <a:cs typeface="Arial Unicode MS"/>
              </a:rPr>
              <a:t>5</a:t>
            </a:r>
            <a:r>
              <a:rPr dirty="0" sz="3200" spc="925">
                <a:latin typeface="Arial Unicode MS"/>
                <a:cs typeface="Arial Unicode MS"/>
              </a:rPr>
              <a:t>0</a:t>
            </a:r>
            <a:r>
              <a:rPr dirty="0" sz="3200" spc="965">
                <a:latin typeface="Arial Unicode MS"/>
                <a:cs typeface="Arial Unicode MS"/>
              </a:rPr>
              <a:t>/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제</a:t>
            </a:r>
            <a:r>
              <a:rPr dirty="0" sz="3200" spc="-320">
                <a:latin typeface="Arial Unicode MS"/>
                <a:cs typeface="Arial Unicode MS"/>
              </a:rPr>
              <a:t>국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전체적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박</a:t>
            </a:r>
            <a:r>
              <a:rPr dirty="0" sz="3200" spc="-170">
                <a:latin typeface="Arial Unicode MS"/>
                <a:cs typeface="Arial Unicode MS"/>
              </a:rPr>
              <a:t>해  </a:t>
            </a:r>
            <a:r>
              <a:rPr dirty="0" sz="3200" spc="220">
                <a:latin typeface="Arial Unicode MS"/>
                <a:cs typeface="Arial Unicode MS"/>
              </a:rPr>
              <a:t>발레리안(257/8)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82696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963160" algn="l"/>
                <a:tab pos="5474335" algn="l"/>
                <a:tab pos="6407785" algn="l"/>
                <a:tab pos="734250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디오클레티안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520">
                <a:latin typeface="Arial Unicode MS"/>
                <a:cs typeface="Arial Unicode MS"/>
              </a:rPr>
              <a:t>3</a:t>
            </a:r>
            <a:r>
              <a:rPr dirty="0" sz="3200" spc="925">
                <a:latin typeface="Arial Unicode MS"/>
                <a:cs typeface="Arial Unicode MS"/>
              </a:rPr>
              <a:t>0</a:t>
            </a:r>
            <a:r>
              <a:rPr dirty="0" sz="3200" spc="520">
                <a:latin typeface="Arial Unicode MS"/>
                <a:cs typeface="Arial Unicode MS"/>
              </a:rPr>
              <a:t>3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505">
                <a:latin typeface="Arial Unicode MS"/>
                <a:cs typeface="Arial Unicode MS"/>
              </a:rPr>
              <a:t>3</a:t>
            </a:r>
            <a:r>
              <a:rPr dirty="0" sz="3200" spc="940">
                <a:latin typeface="Arial Unicode MS"/>
                <a:cs typeface="Arial Unicode MS"/>
              </a:rPr>
              <a:t>0</a:t>
            </a:r>
            <a:r>
              <a:rPr dirty="0" sz="3200" spc="520">
                <a:latin typeface="Arial Unicode MS"/>
                <a:cs typeface="Arial Unicode MS"/>
              </a:rPr>
              <a:t>5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</a:t>
            </a:r>
            <a:r>
              <a:rPr dirty="0" sz="3200" spc="-320">
                <a:latin typeface="Arial Unicode MS"/>
                <a:cs typeface="Arial Unicode MS"/>
              </a:rPr>
              <a:t>장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심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박해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2485306"/>
            <a:ext cx="442087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8010" algn="l"/>
                <a:tab pos="1948814" algn="l"/>
                <a:tab pos="3676650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1365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네로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처음에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</a:t>
            </a:r>
            <a:r>
              <a:rPr dirty="0" sz="3200" spc="-320">
                <a:latin typeface="Arial Unicode MS"/>
                <a:cs typeface="Arial Unicode MS"/>
              </a:rPr>
              <a:t>기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2974854"/>
            <a:ext cx="543179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1370330" algn="l"/>
                <a:tab pos="3091815" algn="l"/>
                <a:tab pos="3676650" algn="l"/>
                <a:tab pos="505269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로마에	대화재가	일어나  </a:t>
            </a:r>
            <a:r>
              <a:rPr dirty="0" sz="3200" spc="-325">
                <a:latin typeface="Arial Unicode MS"/>
                <a:cs typeface="Arial Unicode MS"/>
              </a:rPr>
              <a:t>구역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750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소실되었다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네로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04246" y="2322935"/>
            <a:ext cx="4110354" cy="19754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23520">
              <a:lnSpc>
                <a:spcPct val="133400"/>
              </a:lnSpc>
              <a:spcBef>
                <a:spcPts val="95"/>
              </a:spcBef>
              <a:tabLst>
                <a:tab pos="1233170" algn="l"/>
                <a:tab pos="1370330" algn="l"/>
                <a:tab pos="2889250" algn="l"/>
                <a:tab pos="3143885" algn="l"/>
                <a:tab pos="3516629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있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황제였다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530">
                <a:latin typeface="Arial Unicode MS"/>
                <a:cs typeface="Arial Unicode MS"/>
              </a:rPr>
              <a:t>6</a:t>
            </a:r>
            <a:r>
              <a:rPr dirty="0" sz="3200" spc="530">
                <a:latin typeface="Arial Unicode MS"/>
                <a:cs typeface="Arial Unicode MS"/>
              </a:rPr>
              <a:t>4</a:t>
            </a:r>
            <a:r>
              <a:rPr dirty="0" sz="3200" spc="-170">
                <a:latin typeface="Arial Unicode MS"/>
                <a:cs typeface="Arial Unicode MS"/>
              </a:rPr>
              <a:t>년  </a:t>
            </a:r>
            <a:r>
              <a:rPr dirty="0" sz="3200" spc="-325">
                <a:latin typeface="Arial Unicode MS"/>
                <a:cs typeface="Arial Unicode MS"/>
              </a:rPr>
              <a:t>도시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515">
                <a:latin typeface="Arial Unicode MS"/>
                <a:cs typeface="Arial Unicode MS"/>
              </a:rPr>
              <a:t>4</a:t>
            </a:r>
            <a:r>
              <a:rPr dirty="0" sz="3200" spc="-325">
                <a:latin typeface="Arial Unicode MS"/>
                <a:cs typeface="Arial Unicode MS"/>
              </a:rPr>
              <a:t>구</a:t>
            </a:r>
            <a:r>
              <a:rPr dirty="0" sz="3200" spc="-320">
                <a:latin typeface="Arial Unicode MS"/>
                <a:cs typeface="Arial Unicode MS"/>
              </a:rPr>
              <a:t>역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중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940">
                <a:latin typeface="Arial Unicode MS"/>
                <a:cs typeface="Arial Unicode MS"/>
              </a:rPr>
              <a:t>0</a:t>
            </a:r>
            <a:endParaRPr sz="3200">
              <a:latin typeface="Arial Unicode MS"/>
              <a:cs typeface="Arial Unicode MS"/>
            </a:endParaRPr>
          </a:p>
          <a:p>
            <a:pPr marL="1259205">
              <a:lnSpc>
                <a:spcPct val="100000"/>
              </a:lnSpc>
              <a:spcBef>
                <a:spcPts val="1270"/>
              </a:spcBef>
              <a:tabLst>
                <a:tab pos="30003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일이라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소문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4272599"/>
            <a:ext cx="8548370" cy="19754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105"/>
              </a:spcBef>
            </a:pPr>
            <a:r>
              <a:rPr dirty="0" sz="3200" spc="-325">
                <a:latin typeface="Arial Unicode MS"/>
                <a:cs typeface="Arial Unicode MS"/>
              </a:rPr>
              <a:t>돌아 네로는 희생양이 </a:t>
            </a:r>
            <a:r>
              <a:rPr dirty="0" sz="3200" spc="-150">
                <a:latin typeface="Arial Unicode MS"/>
                <a:cs typeface="Arial Unicode MS"/>
              </a:rPr>
              <a:t>필요했다. </a:t>
            </a:r>
            <a:r>
              <a:rPr dirty="0" sz="3200" spc="-325">
                <a:latin typeface="Arial Unicode MS"/>
                <a:cs typeface="Arial Unicode MS"/>
              </a:rPr>
              <a:t>그런데 우연히도  그리스도인들은 주로 화재로 소실되지 않은 구역  에서 </a:t>
            </a:r>
            <a:r>
              <a:rPr dirty="0" sz="3200" spc="-110">
                <a:latin typeface="Arial Unicode MS"/>
                <a:cs typeface="Arial Unicode MS"/>
              </a:rPr>
              <a:t>살았다. </a:t>
            </a:r>
            <a:r>
              <a:rPr dirty="0" sz="3200" spc="-325">
                <a:latin typeface="Arial Unicode MS"/>
                <a:cs typeface="Arial Unicode MS"/>
              </a:rPr>
              <a:t>그래서 네로는 이를 빌미로</a:t>
            </a:r>
            <a:r>
              <a:rPr dirty="0" sz="3200" spc="-200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그리스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1676400" algn="l"/>
                <a:tab pos="3707129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도인들을	희생양으로	</a:t>
            </a:r>
            <a:r>
              <a:rPr dirty="0" sz="3200" spc="-110">
                <a:latin typeface="Arial Unicode MS"/>
                <a:cs typeface="Arial Unicode MS"/>
              </a:rPr>
              <a:t>삼았다.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z="3200" spc="-325">
                <a:latin typeface="Arial Unicode MS"/>
                <a:cs typeface="Arial Unicode MS"/>
              </a:rPr>
              <a:t>베드로와 바울의 순교도 네로 치하에서 이루어졌  </a:t>
            </a:r>
            <a:r>
              <a:rPr dirty="0" sz="3200" spc="110">
                <a:latin typeface="Arial Unicode MS"/>
                <a:cs typeface="Arial Unicode MS"/>
              </a:rPr>
              <a:t>다.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1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33300"/>
              </a:lnSpc>
              <a:buFont typeface="Lucida Sans Unicode"/>
              <a:buChar char="•"/>
              <a:tabLst>
                <a:tab pos="1378585" algn="l"/>
              </a:tabLst>
            </a:pPr>
            <a:r>
              <a:rPr dirty="0" sz="3200" spc="190">
                <a:latin typeface="Arial Unicode MS"/>
                <a:cs typeface="Arial Unicode MS"/>
              </a:rPr>
              <a:t>카타콤["가운데"(cata)와 </a:t>
            </a:r>
            <a:r>
              <a:rPr dirty="0" sz="3200" spc="-120">
                <a:latin typeface="Arial Unicode MS"/>
                <a:cs typeface="Arial Unicode MS"/>
              </a:rPr>
              <a:t>"무덤들  </a:t>
            </a:r>
            <a:r>
              <a:rPr dirty="0" sz="3200" spc="465">
                <a:latin typeface="Arial Unicode MS"/>
                <a:cs typeface="Arial Unicode MS"/>
              </a:rPr>
              <a:t>"(tumbas)이 </a:t>
            </a:r>
            <a:r>
              <a:rPr dirty="0" sz="3200" spc="-325">
                <a:latin typeface="Arial Unicode MS"/>
                <a:cs typeface="Arial Unicode MS"/>
              </a:rPr>
              <a:t>합성되어 </a:t>
            </a:r>
            <a:r>
              <a:rPr dirty="0" sz="3200" spc="-120">
                <a:latin typeface="Arial Unicode MS"/>
                <a:cs typeface="Arial Unicode MS"/>
              </a:rPr>
              <a:t>"무덤들 </a:t>
            </a:r>
            <a:r>
              <a:rPr dirty="0" sz="3200" spc="-325">
                <a:latin typeface="Arial Unicode MS"/>
                <a:cs typeface="Arial Unicode MS"/>
              </a:rPr>
              <a:t>가운데  </a:t>
            </a:r>
            <a:r>
              <a:rPr dirty="0" sz="3200" spc="570">
                <a:latin typeface="Arial Unicode MS"/>
                <a:cs typeface="Arial Unicode MS"/>
              </a:rPr>
              <a:t>"(among </a:t>
            </a:r>
            <a:r>
              <a:rPr dirty="0" sz="3200" spc="575">
                <a:latin typeface="Arial Unicode MS"/>
                <a:cs typeface="Arial Unicode MS"/>
              </a:rPr>
              <a:t>the </a:t>
            </a:r>
            <a:r>
              <a:rPr dirty="0" sz="3200" spc="330">
                <a:latin typeface="Arial Unicode MS"/>
                <a:cs typeface="Arial Unicode MS"/>
              </a:rPr>
              <a:t>tombs)라는 </a:t>
            </a:r>
            <a:r>
              <a:rPr dirty="0" sz="3200" spc="-35">
                <a:latin typeface="Arial Unicode MS"/>
                <a:cs typeface="Arial Unicode MS"/>
              </a:rPr>
              <a:t>의미. </a:t>
            </a:r>
            <a:r>
              <a:rPr dirty="0" sz="3200" spc="-325">
                <a:latin typeface="Arial Unicode MS"/>
                <a:cs typeface="Arial Unicode MS"/>
              </a:rPr>
              <a:t>무덤으로  사용하기 위하여 좁은 통로로 이루어진 지하</a:t>
            </a:r>
            <a:r>
              <a:rPr dirty="0" sz="3200" spc="175">
                <a:latin typeface="Arial Unicode MS"/>
                <a:cs typeface="Arial Unicode MS"/>
              </a:rPr>
              <a:t> </a:t>
            </a:r>
            <a:r>
              <a:rPr dirty="0" sz="3200" spc="-320">
                <a:latin typeface="Arial Unicode MS"/>
                <a:cs typeface="Arial Unicode MS"/>
              </a:rPr>
              <a:t>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190">
                <a:latin typeface="Arial Unicode MS"/>
                <a:cs typeface="Arial Unicode MS"/>
              </a:rPr>
              <a:t>지]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z="3200" spc="-325">
                <a:latin typeface="Arial Unicode MS"/>
                <a:cs typeface="Arial Unicode MS"/>
              </a:rPr>
              <a:t>그리스도인들은 박해를 피해 숨거나 </a:t>
            </a:r>
            <a:r>
              <a:rPr dirty="0" sz="3200" spc="-180">
                <a:latin typeface="Arial Unicode MS"/>
                <a:cs typeface="Arial Unicode MS"/>
              </a:rPr>
              <a:t>도망갔는데,  </a:t>
            </a:r>
            <a:r>
              <a:rPr dirty="0" sz="3200" spc="-325">
                <a:latin typeface="Arial Unicode MS"/>
                <a:cs typeface="Arial Unicode MS"/>
              </a:rPr>
              <a:t>자구책으로 로마의 지형적 특성을 이용한 지하동  </a:t>
            </a:r>
            <a:r>
              <a:rPr dirty="0" sz="3200" spc="-320">
                <a:latin typeface="Arial Unicode MS"/>
                <a:cs typeface="Arial Unicode MS"/>
              </a:rPr>
              <a:t>굴 </a:t>
            </a:r>
            <a:r>
              <a:rPr dirty="0" sz="3200" spc="-325">
                <a:latin typeface="Arial Unicode MS"/>
                <a:cs typeface="Arial Unicode MS"/>
              </a:rPr>
              <a:t>카타콤에서 모임을</a:t>
            </a:r>
            <a:r>
              <a:rPr dirty="0" sz="3200" spc="-90">
                <a:latin typeface="Arial Unicode MS"/>
                <a:cs typeface="Arial Unicode MS"/>
              </a:rPr>
              <a:t> </a:t>
            </a:r>
            <a:r>
              <a:rPr dirty="0" sz="3200" spc="-35">
                <a:latin typeface="Arial Unicode MS"/>
                <a:cs typeface="Arial Unicode MS"/>
              </a:rPr>
              <a:t>가짐.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3200">
              <a:latin typeface="Times New Roman"/>
              <a:cs typeface="Times New Roman"/>
            </a:endParaRPr>
          </a:p>
          <a:p>
            <a:pPr marL="621030" indent="-608330">
              <a:lnSpc>
                <a:spcPct val="100000"/>
              </a:lnSpc>
              <a:spcBef>
                <a:spcPts val="2330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박해이유</a:t>
            </a:r>
            <a:endParaRPr sz="3200">
              <a:latin typeface="맑은 고딕"/>
              <a:cs typeface="맑은 고딕"/>
            </a:endParaRPr>
          </a:p>
          <a:p>
            <a:pPr marL="12700" marR="5080">
              <a:lnSpc>
                <a:spcPct val="133100"/>
              </a:lnSpc>
              <a:spcBef>
                <a:spcPts val="10"/>
              </a:spcBef>
              <a:tabLst>
                <a:tab pos="708025" algn="l"/>
                <a:tab pos="1687195" algn="l"/>
                <a:tab pos="1706880" algn="l"/>
                <a:tab pos="2994660" algn="l"/>
                <a:tab pos="3068955" algn="l"/>
                <a:tab pos="5034280" algn="l"/>
                <a:tab pos="5162550" algn="l"/>
                <a:tab pos="6524625" algn="l"/>
                <a:tab pos="7072630" algn="l"/>
              </a:tabLst>
            </a:pP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 spc="47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로</a:t>
            </a:r>
            <a:r>
              <a:rPr dirty="0" sz="3200" spc="-320">
                <a:latin typeface="Arial Unicode MS"/>
                <a:cs typeface="Arial Unicode MS"/>
              </a:rPr>
              <a:t>마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제국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황제숭배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다신</a:t>
            </a:r>
            <a:r>
              <a:rPr dirty="0" sz="3200" spc="-320">
                <a:latin typeface="Arial Unicode MS"/>
                <a:cs typeface="Arial Unicode MS"/>
              </a:rPr>
              <a:t>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국가였는데</a:t>
            </a:r>
            <a:r>
              <a:rPr dirty="0" sz="3200" spc="550">
                <a:latin typeface="Arial Unicode MS"/>
                <a:cs typeface="Arial Unicode MS"/>
              </a:rPr>
              <a:t>,  </a:t>
            </a:r>
            <a:r>
              <a:rPr dirty="0" sz="3200" spc="-325">
                <a:latin typeface="Arial Unicode MS"/>
                <a:cs typeface="Arial Unicode MS"/>
              </a:rPr>
              <a:t>기독교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유일</a:t>
            </a:r>
            <a:r>
              <a:rPr dirty="0" sz="3200" spc="-320">
                <a:latin typeface="Arial Unicode MS"/>
                <a:cs typeface="Arial Unicode MS"/>
              </a:rPr>
              <a:t>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신앙이기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무신론으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간주되</a:t>
            </a:r>
            <a:r>
              <a:rPr dirty="0" sz="3200" spc="-320">
                <a:latin typeface="Arial Unicode MS"/>
                <a:cs typeface="Arial Unicode MS"/>
              </a:rPr>
              <a:t>었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92366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110">
                <a:latin typeface="Arial Unicode MS"/>
                <a:cs typeface="Arial Unicode MS"/>
              </a:rPr>
              <a:t>다.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986790" algn="l"/>
                <a:tab pos="1321435" algn="l"/>
                <a:tab pos="2689860" algn="l"/>
                <a:tab pos="3359785" algn="l"/>
                <a:tab pos="4029710" algn="l"/>
                <a:tab pos="5034280" algn="l"/>
                <a:tab pos="5367655" algn="l"/>
                <a:tab pos="743839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특</a:t>
            </a:r>
            <a:r>
              <a:rPr dirty="0" sz="3200" spc="-320">
                <a:latin typeface="Arial Unicode MS"/>
                <a:cs typeface="Arial Unicode MS"/>
              </a:rPr>
              <a:t>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기독교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유일</a:t>
            </a:r>
            <a:r>
              <a:rPr dirty="0" sz="3200" spc="-320">
                <a:latin typeface="Arial Unicode MS"/>
                <a:cs typeface="Arial Unicode MS"/>
              </a:rPr>
              <a:t>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신앙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배타적이어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지</a:t>
            </a:r>
            <a:r>
              <a:rPr dirty="0" sz="3200" spc="-170">
                <a:latin typeface="Arial Unicode MS"/>
                <a:cs typeface="Arial Unicode MS"/>
              </a:rPr>
              <a:t>역  </a:t>
            </a:r>
            <a:r>
              <a:rPr dirty="0" sz="3200" spc="-325">
                <a:latin typeface="Arial Unicode MS"/>
                <a:cs typeface="Arial Unicode MS"/>
              </a:rPr>
              <a:t>사회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이교축제</a:t>
            </a:r>
            <a:r>
              <a:rPr dirty="0" sz="3200" spc="-320">
                <a:latin typeface="Arial Unicode MS"/>
                <a:cs typeface="Arial Unicode MS"/>
              </a:rPr>
              <a:t>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우상숭</a:t>
            </a:r>
            <a:r>
              <a:rPr dirty="0" sz="3200" spc="-320">
                <a:latin typeface="Arial Unicode MS"/>
                <a:cs typeface="Arial Unicode MS"/>
              </a:rPr>
              <a:t>배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종교행사에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참여</a:t>
            </a:r>
            <a:r>
              <a:rPr dirty="0" sz="3200" spc="-320">
                <a:latin typeface="Arial Unicode MS"/>
                <a:cs typeface="Arial Unicode MS"/>
              </a:rPr>
              <a:t>하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tabLst>
                <a:tab pos="671195" algn="l"/>
                <a:tab pos="986790" algn="l"/>
                <a:tab pos="2244090" algn="l"/>
                <a:tab pos="2689860" algn="l"/>
                <a:tab pos="3634104" algn="l"/>
                <a:tab pos="4029710" algn="l"/>
                <a:tab pos="5572125" algn="l"/>
                <a:tab pos="5733415" algn="l"/>
                <a:tab pos="6231255" algn="l"/>
                <a:tab pos="7438390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지</a:t>
            </a:r>
            <a:r>
              <a:rPr dirty="0" sz="3200" spc="-32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않았다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그리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경건생활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즉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오락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사치</a:t>
            </a:r>
            <a:r>
              <a:rPr dirty="0" sz="3200" spc="-170">
                <a:latin typeface="Arial Unicode MS"/>
                <a:cs typeface="Arial Unicode MS"/>
              </a:rPr>
              <a:t>에  </a:t>
            </a:r>
            <a:r>
              <a:rPr dirty="0" sz="3200" spc="-325">
                <a:latin typeface="Arial Unicode MS"/>
                <a:cs typeface="Arial Unicode MS"/>
              </a:rPr>
              <a:t>대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금욕적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생활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이교도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융화하</a:t>
            </a:r>
            <a:r>
              <a:rPr dirty="0" sz="3200" spc="-320">
                <a:latin typeface="Arial Unicode MS"/>
                <a:cs typeface="Arial Unicode MS"/>
              </a:rPr>
              <a:t>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못했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  <a:tabLst>
                <a:tab pos="1310640" algn="l"/>
                <a:tab pos="2976245" algn="l"/>
                <a:tab pos="500570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심지어	이교도와	결혼하지도	</a:t>
            </a:r>
            <a:r>
              <a:rPr dirty="0" sz="3200" spc="-110">
                <a:latin typeface="Arial Unicode MS"/>
                <a:cs typeface="Arial Unicode MS"/>
              </a:rPr>
              <a:t>않았다.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5734237"/>
            <a:ext cx="428244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37235" algn="l"/>
                <a:tab pos="3172460" algn="l"/>
              </a:tabLst>
            </a:pPr>
            <a:r>
              <a:rPr dirty="0" sz="3200" spc="455">
                <a:latin typeface="Arial Unicode MS"/>
                <a:cs typeface="Arial Unicode MS"/>
              </a:rPr>
              <a:t>2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기독교인들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로마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68184" y="5734237"/>
            <a:ext cx="4046854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86790" algn="l"/>
                <a:tab pos="2693035" algn="l"/>
                <a:tab pos="366776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신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거부하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국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제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100"/>
              </a:lnSpc>
              <a:spcBef>
                <a:spcPts val="95"/>
              </a:spcBef>
            </a:pPr>
            <a:r>
              <a:rPr dirty="0" sz="3200" spc="-325">
                <a:latin typeface="Arial Unicode MS"/>
                <a:cs typeface="Arial Unicode MS"/>
              </a:rPr>
              <a:t>사의식에 참여하지 </a:t>
            </a:r>
            <a:r>
              <a:rPr dirty="0" sz="3200" spc="-110">
                <a:latin typeface="Arial Unicode MS"/>
                <a:cs typeface="Arial Unicode MS"/>
              </a:rPr>
              <a:t>않았다. </a:t>
            </a:r>
            <a:r>
              <a:rPr dirty="0" sz="3200" spc="-325">
                <a:latin typeface="Arial Unicode MS"/>
                <a:cs typeface="Arial Unicode MS"/>
              </a:rPr>
              <a:t>그리고 황제숭배 거부  </a:t>
            </a:r>
            <a:r>
              <a:rPr dirty="0" sz="3200" spc="-320">
                <a:latin typeface="Arial Unicode MS"/>
                <a:cs typeface="Arial Unicode MS"/>
              </a:rPr>
              <a:t>는 </a:t>
            </a:r>
            <a:r>
              <a:rPr dirty="0" sz="3200" spc="-200">
                <a:latin typeface="Arial Unicode MS"/>
                <a:cs typeface="Arial Unicode MS"/>
              </a:rPr>
              <a:t>무정부주의자, </a:t>
            </a:r>
            <a:r>
              <a:rPr dirty="0" sz="3200" spc="-325">
                <a:latin typeface="Arial Unicode MS"/>
                <a:cs typeface="Arial Unicode MS"/>
              </a:rPr>
              <a:t>반역자로</a:t>
            </a:r>
            <a:r>
              <a:rPr dirty="0" sz="3200" spc="95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여겨졌다.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4450">
              <a:latin typeface="Times New Roman"/>
              <a:cs typeface="Times New Roman"/>
            </a:endParaRPr>
          </a:p>
          <a:p>
            <a:pPr algn="just" marL="12700" marR="5080">
              <a:lnSpc>
                <a:spcPct val="133300"/>
              </a:lnSpc>
              <a:spcBef>
                <a:spcPts val="5"/>
              </a:spcBef>
            </a:pPr>
            <a:r>
              <a:rPr dirty="0" sz="3200" spc="495">
                <a:latin typeface="Arial Unicode MS"/>
                <a:cs typeface="Arial Unicode MS"/>
              </a:rPr>
              <a:t>3) </a:t>
            </a:r>
            <a:r>
              <a:rPr dirty="0" sz="3200" spc="-325">
                <a:latin typeface="Arial Unicode MS"/>
                <a:cs typeface="Arial Unicode MS"/>
              </a:rPr>
              <a:t>기독교인들은 예배를 드리기 위해 카타콤 </a:t>
            </a:r>
            <a:r>
              <a:rPr dirty="0" sz="3200" spc="-320">
                <a:latin typeface="Arial Unicode MS"/>
                <a:cs typeface="Arial Unicode MS"/>
              </a:rPr>
              <a:t>같  은 </a:t>
            </a:r>
            <a:r>
              <a:rPr dirty="0" sz="3200" spc="-325">
                <a:latin typeface="Arial Unicode MS"/>
                <a:cs typeface="Arial Unicode MS"/>
              </a:rPr>
              <a:t>은밀한 곳에 </a:t>
            </a:r>
            <a:r>
              <a:rPr dirty="0" sz="3200" spc="-110">
                <a:latin typeface="Arial Unicode MS"/>
                <a:cs typeface="Arial Unicode MS"/>
              </a:rPr>
              <a:t>모였다. </a:t>
            </a:r>
            <a:r>
              <a:rPr dirty="0" sz="3200" spc="-325">
                <a:latin typeface="Arial Unicode MS"/>
                <a:cs typeface="Arial Unicode MS"/>
              </a:rPr>
              <a:t>그래서 </a:t>
            </a:r>
            <a:r>
              <a:rPr dirty="0" sz="3200" spc="-215">
                <a:latin typeface="Arial Unicode MS"/>
                <a:cs typeface="Arial Unicode MS"/>
              </a:rPr>
              <a:t>“하나님을</a:t>
            </a:r>
            <a:r>
              <a:rPr dirty="0" sz="3200" spc="455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믿는  </a:t>
            </a:r>
            <a:r>
              <a:rPr dirty="0" sz="3200" spc="-254">
                <a:latin typeface="Arial Unicode MS"/>
                <a:cs typeface="Arial Unicode MS"/>
              </a:rPr>
              <a:t>비밀모임”이라는 </a:t>
            </a:r>
            <a:r>
              <a:rPr dirty="0" sz="3200" spc="-325">
                <a:latin typeface="Arial Unicode MS"/>
                <a:cs typeface="Arial Unicode MS"/>
              </a:rPr>
              <a:t>소문이 </a:t>
            </a:r>
            <a:r>
              <a:rPr dirty="0" sz="3200" spc="-35">
                <a:latin typeface="Arial Unicode MS"/>
                <a:cs typeface="Arial Unicode MS"/>
              </a:rPr>
              <a:t>돌아, </a:t>
            </a:r>
            <a:r>
              <a:rPr dirty="0" sz="3200" spc="-325">
                <a:latin typeface="Arial Unicode MS"/>
                <a:cs typeface="Arial Unicode MS"/>
              </a:rPr>
              <a:t>로마제국에 위험이  단체로 오인되어 박해를 받게</a:t>
            </a:r>
            <a:r>
              <a:rPr dirty="0" sz="3200" spc="-185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되었다.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90"/>
              </a:spcBef>
              <a:tabLst>
                <a:tab pos="580390" algn="l"/>
                <a:tab pos="945515" algn="l"/>
                <a:tab pos="1047750" algn="l"/>
                <a:tab pos="1310640" algn="l"/>
                <a:tab pos="1515110" algn="l"/>
                <a:tab pos="1687195" algn="l"/>
                <a:tab pos="2076450" algn="l"/>
                <a:tab pos="2228850" algn="l"/>
                <a:tab pos="2446655" algn="l"/>
                <a:tab pos="3387090" algn="l"/>
                <a:tab pos="3530600" algn="l"/>
                <a:tab pos="3707129" algn="l"/>
                <a:tab pos="3957954" algn="l"/>
                <a:tab pos="4321810" algn="l"/>
                <a:tab pos="4455795" algn="l"/>
                <a:tab pos="4639945" algn="l"/>
                <a:tab pos="5255260" algn="l"/>
                <a:tab pos="5292090" algn="l"/>
                <a:tab pos="5564505" algn="l"/>
                <a:tab pos="6130290" algn="l"/>
                <a:tab pos="6304280" algn="l"/>
                <a:tab pos="6500495" algn="l"/>
                <a:tab pos="6553834" algn="l"/>
                <a:tab pos="6990715" algn="l"/>
                <a:tab pos="743839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박해는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기독교인들에		대한		오해</a:t>
            </a:r>
            <a:r>
              <a:rPr dirty="0" sz="3200" spc="-325">
                <a:latin typeface="Arial Unicode MS"/>
                <a:cs typeface="Arial Unicode MS"/>
              </a:rPr>
              <a:t>에도		</a:t>
            </a:r>
            <a:r>
              <a:rPr dirty="0" sz="3200" spc="-180">
                <a:latin typeface="Arial Unicode MS"/>
                <a:cs typeface="Arial Unicode MS"/>
              </a:rPr>
              <a:t>기인하였다.  </a:t>
            </a:r>
            <a:r>
              <a:rPr dirty="0" sz="3200" spc="-325">
                <a:latin typeface="Arial Unicode MS"/>
                <a:cs typeface="Arial Unicode MS"/>
              </a:rPr>
              <a:t>사람들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그리스도인들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집회시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어린아이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잡  </a:t>
            </a:r>
            <a:r>
              <a:rPr dirty="0" sz="3200" spc="-325">
                <a:latin typeface="Arial Unicode MS"/>
                <a:cs typeface="Arial Unicode MS"/>
              </a:rPr>
              <a:t>아먹는다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생각했다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이것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성찬시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515">
                <a:latin typeface="Arial Unicode MS"/>
                <a:cs typeface="Arial Unicode MS"/>
              </a:rPr>
              <a:t>"</a:t>
            </a:r>
            <a:r>
              <a:rPr dirty="0" sz="3200" spc="-325">
                <a:latin typeface="Arial Unicode MS"/>
                <a:cs typeface="Arial Unicode MS"/>
              </a:rPr>
              <a:t>살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먹  </a:t>
            </a:r>
            <a:r>
              <a:rPr dirty="0" sz="3200" spc="-320">
                <a:latin typeface="Arial Unicode MS"/>
                <a:cs typeface="Arial Unicode MS"/>
              </a:rPr>
              <a:t>고	</a:t>
            </a:r>
            <a:r>
              <a:rPr dirty="0" sz="3200" spc="-325">
                <a:latin typeface="Arial Unicode MS"/>
                <a:cs typeface="Arial Unicode MS"/>
              </a:rPr>
              <a:t>피를		</a:t>
            </a:r>
            <a:r>
              <a:rPr dirty="0" sz="3200" spc="-160">
                <a:latin typeface="Arial Unicode MS"/>
                <a:cs typeface="Arial Unicode MS"/>
              </a:rPr>
              <a:t>마신다"는	</a:t>
            </a:r>
            <a:r>
              <a:rPr dirty="0" sz="3200" spc="-325">
                <a:latin typeface="Arial Unicode MS"/>
                <a:cs typeface="Arial Unicode MS"/>
              </a:rPr>
              <a:t>말을	잘못	이해한		</a:t>
            </a:r>
            <a:r>
              <a:rPr dirty="0" sz="3200" spc="-150">
                <a:latin typeface="Arial Unicode MS"/>
                <a:cs typeface="Arial Unicode MS"/>
              </a:rPr>
              <a:t>것이었다.  </a:t>
            </a:r>
            <a:r>
              <a:rPr dirty="0" sz="3200" spc="-325">
                <a:latin typeface="Arial Unicode MS"/>
                <a:cs typeface="Arial Unicode MS"/>
              </a:rPr>
              <a:t>또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그들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그리스도인들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765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근친상간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한다</a:t>
            </a:r>
            <a:r>
              <a:rPr dirty="0" sz="3200" spc="-170">
                <a:latin typeface="Arial Unicode MS"/>
                <a:cs typeface="Arial Unicode MS"/>
              </a:rPr>
              <a:t>고  </a:t>
            </a:r>
            <a:r>
              <a:rPr dirty="0" sz="3200" spc="-325">
                <a:latin typeface="Arial Unicode MS"/>
                <a:cs typeface="Arial Unicode MS"/>
              </a:rPr>
              <a:t>생각하였다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이것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비밀집회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대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오해에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비  </a:t>
            </a:r>
            <a:r>
              <a:rPr dirty="0" sz="3200" spc="-325">
                <a:latin typeface="Arial Unicode MS"/>
                <a:cs typeface="Arial Unicode MS"/>
              </a:rPr>
              <a:t>롯된	</a:t>
            </a:r>
            <a:r>
              <a:rPr dirty="0" sz="3200" spc="-110">
                <a:latin typeface="Arial Unicode MS"/>
                <a:cs typeface="Arial Unicode MS"/>
              </a:rPr>
              <a:t>것이다.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2020-03-12T10:15:23Z</dcterms:created>
  <dcterms:modified xsi:type="dcterms:W3CDTF">2020-03-12T10:15:23Z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2020-03-12T00:00:00Z</vt:filetime>
  </property>
  <property fmtid="{D5CDD505-2E9C-101B-9397-08002B2CF9AE}" pid="3" name="Creator">
    <vt:lpwstr>Hwp 2018 10.0.0.7888</vt:lpwstr>
  </property>
  <property fmtid="{D5CDD505-2E9C-101B-9397-08002B2CF9AE}" pid="4" name="LastSaved">
    <vt:filetime>2020-03-12T00:00:00Z</vt:filetime>
  </property>
</Properties>
</file>