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png" ContentType="image/pn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00" b="1" i="0">
                <a:solidFill>
                  <a:srgbClr val="231F20"/>
                </a:solidFill>
                <a:latin typeface="한컴 고딕"/>
                <a:cs typeface="한컴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00" b="1" i="0">
                <a:solidFill>
                  <a:srgbClr val="231F20"/>
                </a:solidFill>
                <a:latin typeface="한컴 고딕"/>
                <a:cs typeface="한컴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300" b="1" i="0">
                <a:solidFill>
                  <a:srgbClr val="231F20"/>
                </a:solidFill>
                <a:latin typeface="한컴 고딕"/>
                <a:cs typeface="한컴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282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87605" y="480050"/>
            <a:ext cx="5387639" cy="834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300" b="1" i="0">
                <a:solidFill>
                  <a:srgbClr val="231F20"/>
                </a:solidFill>
                <a:latin typeface="한컴 고딕"/>
                <a:cs typeface="한컴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8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3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image" Target="../media/image16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Relationship Id="rId3" Type="http://schemas.openxmlformats.org/officeDocument/2006/relationships/image" Target="../media/image18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20.jpg"/><Relationship Id="rId4" Type="http://schemas.openxmlformats.org/officeDocument/2006/relationships/image" Target="../media/image2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Relationship Id="rId4" Type="http://schemas.openxmlformats.org/officeDocument/2006/relationships/image" Target="../media/image26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8.jpg"/><Relationship Id="rId4" Type="http://schemas.openxmlformats.org/officeDocument/2006/relationships/image" Target="../media/image29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Relationship Id="rId3" Type="http://schemas.openxmlformats.org/officeDocument/2006/relationships/image" Target="../media/image31.jpg"/><Relationship Id="rId4" Type="http://schemas.openxmlformats.org/officeDocument/2006/relationships/image" Target="../media/image32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g"/><Relationship Id="rId3" Type="http://schemas.openxmlformats.org/officeDocument/2006/relationships/image" Target="../media/image35.jpg"/><Relationship Id="rId4" Type="http://schemas.openxmlformats.org/officeDocument/2006/relationships/image" Target="../media/image36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jpg"/><Relationship Id="rId4" Type="http://schemas.openxmlformats.org/officeDocument/2006/relationships/image" Target="../media/image39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41.jpg"/><Relationship Id="rId4" Type="http://schemas.openxmlformats.org/officeDocument/2006/relationships/image" Target="../media/image42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jpg"/><Relationship Id="rId3" Type="http://schemas.openxmlformats.org/officeDocument/2006/relationships/image" Target="../media/image44.jpg"/><Relationship Id="rId4" Type="http://schemas.openxmlformats.org/officeDocument/2006/relationships/image" Target="../media/image45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jpg"/><Relationship Id="rId3" Type="http://schemas.openxmlformats.org/officeDocument/2006/relationships/image" Target="../media/image47.jpg"/><Relationship Id="rId4" Type="http://schemas.openxmlformats.org/officeDocument/2006/relationships/image" Target="../media/image48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Relationship Id="rId3" Type="http://schemas.openxmlformats.org/officeDocument/2006/relationships/image" Target="../media/image5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3A5A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58159" y="9998819"/>
            <a:ext cx="5082540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400" spc="70" b="1">
                <a:solidFill>
                  <a:srgbClr val="231F20"/>
                </a:solidFill>
                <a:latin typeface="함초롬돋움"/>
                <a:cs typeface="함초롬돋움"/>
              </a:rPr>
              <a:t>루터의</a:t>
            </a:r>
            <a:r>
              <a:rPr dirty="0" sz="2400" spc="-229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400" spc="70" b="1">
                <a:solidFill>
                  <a:srgbClr val="231F20"/>
                </a:solidFill>
                <a:latin typeface="함초롬돋움"/>
                <a:cs typeface="함초롬돋움"/>
              </a:rPr>
              <a:t>독일어</a:t>
            </a:r>
            <a:r>
              <a:rPr dirty="0" sz="2400" spc="-229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400" spc="70" b="1">
                <a:solidFill>
                  <a:srgbClr val="231F20"/>
                </a:solidFill>
                <a:latin typeface="함초롬돋움"/>
                <a:cs typeface="함초롬돋움"/>
              </a:rPr>
              <a:t>성경전서</a:t>
            </a:r>
            <a:r>
              <a:rPr dirty="0" sz="2400" spc="-229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400" spc="55" b="1">
                <a:solidFill>
                  <a:srgbClr val="231F20"/>
                </a:solidFill>
                <a:latin typeface="함초롬돋움"/>
                <a:cs typeface="함초롬돋움"/>
              </a:rPr>
              <a:t>겉표지(1534)</a:t>
            </a:r>
            <a:endParaRPr sz="2400">
              <a:latin typeface="함초롬돋움"/>
              <a:cs typeface="함초롬돋움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3522" y="168808"/>
            <a:ext cx="7080351" cy="9590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44767" y="1382369"/>
            <a:ext cx="7032307" cy="76425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48543" y="286997"/>
            <a:ext cx="524065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335"/>
              <a:t>루터의</a:t>
            </a:r>
            <a:r>
              <a:rPr dirty="0" sz="5000" spc="-320"/>
              <a:t> </a:t>
            </a:r>
            <a:r>
              <a:rPr dirty="0" sz="5000" spc="335"/>
              <a:t>시편강의안</a:t>
            </a:r>
            <a:endParaRPr sz="5000"/>
          </a:p>
        </p:txBody>
      </p:sp>
      <p:sp>
        <p:nvSpPr>
          <p:cNvPr id="5" name="object 5"/>
          <p:cNvSpPr txBox="1"/>
          <p:nvPr/>
        </p:nvSpPr>
        <p:spPr>
          <a:xfrm>
            <a:off x="200341" y="9261471"/>
            <a:ext cx="7078980" cy="1244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8585">
              <a:lnSpc>
                <a:spcPct val="100000"/>
              </a:lnSpc>
              <a:spcBef>
                <a:spcPts val="100"/>
              </a:spcBef>
            </a:pP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1513년부터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1515년까지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비텐베르크대학에서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처음으로  시편에 관한 강의를 </a:t>
            </a:r>
            <a:r>
              <a:rPr dirty="0" sz="2000" spc="75" b="1">
                <a:solidFill>
                  <a:srgbClr val="231F20"/>
                </a:solidFill>
                <a:latin typeface="한컴 고딕"/>
                <a:cs typeface="한컴 고딕"/>
              </a:rPr>
              <a:t>하였다.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루터는 강의를 위해 불가타 라틴어  성경본문을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95" b="1">
                <a:solidFill>
                  <a:srgbClr val="231F20"/>
                </a:solidFill>
                <a:latin typeface="한컴 고딕"/>
                <a:cs typeface="한컴 고딕"/>
              </a:rPr>
              <a:t>인쇄하였는데,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줄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간격을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넓게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하고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많은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여백을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60" b="1">
                <a:solidFill>
                  <a:srgbClr val="231F20"/>
                </a:solidFill>
                <a:latin typeface="한컴 고딕"/>
                <a:cs typeface="한컴 고딕"/>
              </a:rPr>
              <a:t>두어 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주석과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설명을</a:t>
            </a:r>
            <a:r>
              <a:rPr dirty="0" sz="20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쓸</a:t>
            </a:r>
            <a:r>
              <a:rPr dirty="0" sz="20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수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있도록</a:t>
            </a:r>
            <a:r>
              <a:rPr dirty="0" sz="20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75" b="1">
                <a:solidFill>
                  <a:srgbClr val="231F20"/>
                </a:solidFill>
                <a:latin typeface="한컴 고딕"/>
                <a:cs typeface="한컴 고딕"/>
              </a:rPr>
              <a:t>하였다.</a:t>
            </a:r>
            <a:endParaRPr sz="200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3A5A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74701" y="328007"/>
            <a:ext cx="483425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335"/>
              <a:t>루터의 </a:t>
            </a:r>
            <a:r>
              <a:rPr dirty="0" sz="5000" spc="75"/>
              <a:t>95개</a:t>
            </a:r>
            <a:r>
              <a:rPr dirty="0" sz="5000" spc="-910"/>
              <a:t> </a:t>
            </a:r>
            <a:r>
              <a:rPr dirty="0" sz="5000" spc="335"/>
              <a:t>논제</a:t>
            </a:r>
            <a:endParaRPr sz="5000"/>
          </a:p>
        </p:txBody>
      </p:sp>
      <p:sp>
        <p:nvSpPr>
          <p:cNvPr id="4" name="object 4"/>
          <p:cNvSpPr/>
          <p:nvPr/>
        </p:nvSpPr>
        <p:spPr>
          <a:xfrm>
            <a:off x="100342" y="1575257"/>
            <a:ext cx="3639553" cy="51065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838473" y="2341956"/>
            <a:ext cx="3553028" cy="47038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484238" y="6906705"/>
            <a:ext cx="966469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00" spc="25" b="1">
                <a:solidFill>
                  <a:srgbClr val="231F20"/>
                </a:solidFill>
                <a:latin typeface="한컴 고딕"/>
                <a:cs typeface="한컴 고딕"/>
              </a:rPr>
              <a:t>95개</a:t>
            </a:r>
            <a:r>
              <a:rPr dirty="0" sz="1700" spc="-1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00" spc="114" b="1">
                <a:solidFill>
                  <a:srgbClr val="231F20"/>
                </a:solidFill>
                <a:latin typeface="한컴 고딕"/>
                <a:cs typeface="한컴 고딕"/>
              </a:rPr>
              <a:t>논제</a:t>
            </a:r>
            <a:endParaRPr sz="1700">
              <a:latin typeface="한컴 고딕"/>
              <a:cs typeface="한컴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9264" y="7178171"/>
            <a:ext cx="7148830" cy="30416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73075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성교회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정문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 marR="5080" indent="106045">
              <a:lnSpc>
                <a:spcPts val="2150"/>
              </a:lnSpc>
            </a:pP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로마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가톨릭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교회의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면죄부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판매를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비판하는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25" b="1">
                <a:solidFill>
                  <a:srgbClr val="231F20"/>
                </a:solidFill>
                <a:latin typeface="한컴 고딕"/>
                <a:cs typeface="한컴 고딕"/>
              </a:rPr>
              <a:t>95개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논제를  </a:t>
            </a:r>
            <a:r>
              <a:rPr dirty="0" sz="1800" spc="100" b="1">
                <a:solidFill>
                  <a:srgbClr val="231F20"/>
                </a:solidFill>
                <a:latin typeface="한컴 고딕"/>
                <a:cs typeface="한컴 고딕"/>
              </a:rPr>
              <a:t>1517년 </a:t>
            </a:r>
            <a:r>
              <a:rPr dirty="0" sz="1800" spc="125" b="1">
                <a:solidFill>
                  <a:srgbClr val="231F20"/>
                </a:solidFill>
                <a:latin typeface="한컴 고딕"/>
                <a:cs typeface="한컴 고딕"/>
              </a:rPr>
              <a:t>10월 31일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비텐베르크의 </a:t>
            </a:r>
            <a:r>
              <a:rPr dirty="0" sz="1800" spc="90" b="1">
                <a:solidFill>
                  <a:srgbClr val="231F20"/>
                </a:solidFill>
                <a:latin typeface="한컴 고딕"/>
                <a:cs typeface="한컴 고딕"/>
              </a:rPr>
              <a:t>성( </a:t>
            </a:r>
            <a:r>
              <a:rPr dirty="0" sz="1800" spc="130" b="1">
                <a:solidFill>
                  <a:srgbClr val="231F20"/>
                </a:solidFill>
                <a:latin typeface="한컴 고딕"/>
                <a:cs typeface="한컴 고딕"/>
              </a:rPr>
              <a:t>城 </a:t>
            </a:r>
            <a:r>
              <a:rPr dirty="0" sz="1800" spc="100" b="1">
                <a:solidFill>
                  <a:srgbClr val="231F20"/>
                </a:solidFill>
                <a:latin typeface="한컴 고딕"/>
                <a:cs typeface="한컴 고딕"/>
              </a:rPr>
              <a:t>)교회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정문에 </a:t>
            </a:r>
            <a:r>
              <a:rPr dirty="0" sz="1800" spc="195" b="1">
                <a:solidFill>
                  <a:srgbClr val="231F20"/>
                </a:solidFill>
                <a:latin typeface="한컴 고딕"/>
                <a:cs typeface="한컴 고딕"/>
              </a:rPr>
              <a:t>붙였다. 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루터는 </a:t>
            </a:r>
            <a:r>
              <a:rPr dirty="0" sz="1800" spc="125" b="1">
                <a:solidFill>
                  <a:srgbClr val="231F20"/>
                </a:solidFill>
                <a:latin typeface="한컴 고딕"/>
                <a:cs typeface="한컴 고딕"/>
              </a:rPr>
              <a:t>95개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논제를 다음의 말로 </a:t>
            </a:r>
            <a:r>
              <a:rPr dirty="0" sz="1800" spc="330" b="1">
                <a:solidFill>
                  <a:srgbClr val="231F20"/>
                </a:solidFill>
                <a:latin typeface="한컴 고딕"/>
                <a:cs typeface="한컴 고딕"/>
              </a:rPr>
              <a:t>시작한다.“우리의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주님이시며  스승이신 예수 그리스도께서 </a:t>
            </a:r>
            <a:r>
              <a:rPr dirty="0" sz="1800" spc="490" b="1">
                <a:solidFill>
                  <a:srgbClr val="231F20"/>
                </a:solidFill>
                <a:latin typeface="한컴 고딕"/>
                <a:cs typeface="한컴 고딕"/>
              </a:rPr>
              <a:t>‘회개하라 </a:t>
            </a:r>
            <a:r>
              <a:rPr dirty="0" sz="1800" spc="245" b="1">
                <a:solidFill>
                  <a:srgbClr val="231F20"/>
                </a:solidFill>
                <a:latin typeface="한컴 고딕"/>
                <a:cs typeface="한컴 고딕"/>
              </a:rPr>
              <a:t>...’(마 </a:t>
            </a:r>
            <a:r>
              <a:rPr dirty="0" sz="1800" spc="45" b="1">
                <a:solidFill>
                  <a:srgbClr val="231F20"/>
                </a:solidFill>
                <a:latin typeface="한컴 고딕"/>
                <a:cs typeface="한컴 고딕"/>
              </a:rPr>
              <a:t>4:17)고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말씀  </a:t>
            </a:r>
            <a:r>
              <a:rPr dirty="0" sz="1800" spc="204" b="1">
                <a:solidFill>
                  <a:srgbClr val="231F20"/>
                </a:solidFill>
                <a:latin typeface="한컴 고딕"/>
                <a:cs typeface="한컴 고딕"/>
              </a:rPr>
              <a:t>하셨는데, </a:t>
            </a:r>
            <a:r>
              <a:rPr dirty="0" sz="1800" spc="260" b="1">
                <a:solidFill>
                  <a:srgbClr val="231F20"/>
                </a:solidFill>
                <a:latin typeface="한컴 고딕"/>
                <a:cs typeface="한컴 고딕"/>
              </a:rPr>
              <a:t>이것은 믿는 자들의 삶 전체가 참회가 되어야 한다는  것을 </a:t>
            </a:r>
            <a:r>
              <a:rPr dirty="0" sz="1800" spc="204" b="1">
                <a:solidFill>
                  <a:srgbClr val="231F20"/>
                </a:solidFill>
                <a:latin typeface="한컴 고딕"/>
                <a:cs typeface="한컴 고딕"/>
              </a:rPr>
              <a:t>의미한다. </a:t>
            </a:r>
            <a:r>
              <a:rPr dirty="0" sz="1800" spc="60" b="1">
                <a:solidFill>
                  <a:srgbClr val="231F20"/>
                </a:solidFill>
                <a:latin typeface="한컴 고딕"/>
                <a:cs typeface="한컴 고딕"/>
              </a:rPr>
              <a:t>(Dominus </a:t>
            </a:r>
            <a:r>
              <a:rPr dirty="0" sz="1800" spc="80" b="1">
                <a:solidFill>
                  <a:srgbClr val="231F20"/>
                </a:solidFill>
                <a:latin typeface="한컴 고딕"/>
                <a:cs typeface="한컴 고딕"/>
              </a:rPr>
              <a:t>et magister </a:t>
            </a:r>
            <a:r>
              <a:rPr dirty="0" sz="1800" spc="75" b="1">
                <a:solidFill>
                  <a:srgbClr val="231F20"/>
                </a:solidFill>
                <a:latin typeface="한컴 고딕"/>
                <a:cs typeface="한컴 고딕"/>
              </a:rPr>
              <a:t>noster </a:t>
            </a:r>
            <a:r>
              <a:rPr dirty="0" sz="1800" spc="60" b="1">
                <a:solidFill>
                  <a:srgbClr val="231F20"/>
                </a:solidFill>
                <a:latin typeface="한컴 고딕"/>
                <a:cs typeface="한컴 고딕"/>
              </a:rPr>
              <a:t>Iesus Christus  </a:t>
            </a:r>
            <a:r>
              <a:rPr dirty="0" sz="1800" spc="95" b="1">
                <a:solidFill>
                  <a:srgbClr val="231F20"/>
                </a:solidFill>
                <a:latin typeface="한컴 고딕"/>
                <a:cs typeface="한컴 고딕"/>
              </a:rPr>
              <a:t>dicendo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95" b="1">
                <a:solidFill>
                  <a:srgbClr val="231F20"/>
                </a:solidFill>
                <a:latin typeface="한컴 고딕"/>
                <a:cs typeface="한컴 고딕"/>
              </a:rPr>
              <a:t>Penitentiam</a:t>
            </a:r>
            <a:r>
              <a:rPr dirty="0" sz="1800" spc="-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85" b="1">
                <a:solidFill>
                  <a:srgbClr val="231F20"/>
                </a:solidFill>
                <a:latin typeface="한컴 고딕"/>
                <a:cs typeface="한컴 고딕"/>
              </a:rPr>
              <a:t>agite</a:t>
            </a:r>
            <a:r>
              <a:rPr dirty="0" sz="1800" spc="-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14" b="1">
                <a:solidFill>
                  <a:srgbClr val="231F20"/>
                </a:solidFill>
                <a:latin typeface="한컴 고딕"/>
                <a:cs typeface="한컴 고딕"/>
              </a:rPr>
              <a:t>omnem</a:t>
            </a:r>
            <a:r>
              <a:rPr dirty="0" sz="1800" spc="-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00" b="1">
                <a:solidFill>
                  <a:srgbClr val="231F20"/>
                </a:solidFill>
                <a:latin typeface="한컴 고딕"/>
                <a:cs typeface="한컴 고딕"/>
              </a:rPr>
              <a:t>vitam</a:t>
            </a:r>
            <a:r>
              <a:rPr dirty="0" sz="1800" spc="-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05" b="1">
                <a:solidFill>
                  <a:srgbClr val="231F20"/>
                </a:solidFill>
                <a:latin typeface="한컴 고딕"/>
                <a:cs typeface="한컴 고딕"/>
              </a:rPr>
              <a:t>fidelium</a:t>
            </a:r>
            <a:r>
              <a:rPr dirty="0" sz="1800" spc="-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00" b="1">
                <a:solidFill>
                  <a:srgbClr val="231F20"/>
                </a:solidFill>
                <a:latin typeface="한컴 고딕"/>
                <a:cs typeface="한컴 고딕"/>
              </a:rPr>
              <a:t>penitentiam  </a:t>
            </a:r>
            <a:r>
              <a:rPr dirty="0" sz="1800" spc="30" b="1">
                <a:solidFill>
                  <a:srgbClr val="231F20"/>
                </a:solidFill>
                <a:latin typeface="한컴 고딕"/>
                <a:cs typeface="한컴 고딕"/>
              </a:rPr>
              <a:t>esse </a:t>
            </a:r>
            <a:r>
              <a:rPr dirty="0" sz="1800" spc="175" b="1">
                <a:solidFill>
                  <a:srgbClr val="231F20"/>
                </a:solidFill>
                <a:latin typeface="한컴 고딕"/>
                <a:cs typeface="한컴 고딕"/>
              </a:rPr>
              <a:t>voluit)”(논제</a:t>
            </a:r>
            <a:r>
              <a:rPr dirty="0" sz="18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-40" b="1">
                <a:solidFill>
                  <a:srgbClr val="231F20"/>
                </a:solidFill>
                <a:latin typeface="한컴 고딕"/>
                <a:cs typeface="한컴 고딕"/>
              </a:rPr>
              <a:t>1).</a:t>
            </a:r>
            <a:endParaRPr sz="180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1170" y="294325"/>
            <a:ext cx="6846570" cy="74168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700" spc="315"/>
              <a:t>구원하시는 하나님의</a:t>
            </a:r>
            <a:r>
              <a:rPr dirty="0" sz="4700" spc="-844"/>
              <a:t> </a:t>
            </a:r>
            <a:r>
              <a:rPr dirty="0" sz="4700" spc="315"/>
              <a:t>사랑</a:t>
            </a:r>
            <a:endParaRPr sz="4700"/>
          </a:p>
        </p:txBody>
      </p:sp>
      <p:sp>
        <p:nvSpPr>
          <p:cNvPr id="4" name="object 4"/>
          <p:cNvSpPr txBox="1"/>
          <p:nvPr/>
        </p:nvSpPr>
        <p:spPr>
          <a:xfrm>
            <a:off x="168603" y="9379149"/>
            <a:ext cx="697039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8585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바이마르(Weimar)의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시립교회 제단에 있는 그림으로 예수  그리스도의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고난과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75" b="1">
                <a:solidFill>
                  <a:srgbClr val="231F20"/>
                </a:solidFill>
                <a:latin typeface="한컴 고딕"/>
                <a:cs typeface="한컴 고딕"/>
              </a:rPr>
              <a:t>죽으심,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그리고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부활에서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계시되는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60" b="1">
                <a:solidFill>
                  <a:srgbClr val="231F20"/>
                </a:solidFill>
                <a:latin typeface="한컴 고딕"/>
                <a:cs typeface="한컴 고딕"/>
              </a:rPr>
              <a:t>하나님의 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구원하시는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사랑을</a:t>
            </a:r>
            <a:r>
              <a:rPr dirty="0" sz="20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잘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20" b="1">
                <a:solidFill>
                  <a:srgbClr val="231F20"/>
                </a:solidFill>
                <a:latin typeface="한컴 고딕"/>
                <a:cs typeface="한컴 고딕"/>
              </a:rPr>
              <a:t>설명해주고</a:t>
            </a:r>
            <a:r>
              <a:rPr dirty="0" sz="20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60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23913" y="1372463"/>
            <a:ext cx="6859943" cy="75253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42913" y="422243"/>
            <a:ext cx="333629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335"/>
              <a:t>면죄부</a:t>
            </a:r>
            <a:r>
              <a:rPr dirty="0" sz="5000" spc="-325"/>
              <a:t> </a:t>
            </a:r>
            <a:r>
              <a:rPr dirty="0" sz="5000" spc="335"/>
              <a:t>판매</a:t>
            </a:r>
            <a:endParaRPr sz="5000"/>
          </a:p>
        </p:txBody>
      </p:sp>
      <p:sp>
        <p:nvSpPr>
          <p:cNvPr id="4" name="object 4"/>
          <p:cNvSpPr/>
          <p:nvPr/>
        </p:nvSpPr>
        <p:spPr>
          <a:xfrm>
            <a:off x="276618" y="1992096"/>
            <a:ext cx="3362134" cy="50044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992498" y="1699107"/>
            <a:ext cx="3285832" cy="20627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925341" y="4372254"/>
            <a:ext cx="3249206" cy="29240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83988" y="7127867"/>
            <a:ext cx="18510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추기경</a:t>
            </a:r>
            <a:r>
              <a:rPr dirty="0" sz="175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알브레히트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57668" y="3832157"/>
            <a:ext cx="69215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면죄부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8401" y="7445237"/>
            <a:ext cx="7035800" cy="28829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075429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테첼의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면죄부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판매를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조소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Times New Roman"/>
              <a:cs typeface="Times New Roman"/>
            </a:endParaRPr>
          </a:p>
          <a:p>
            <a:pPr marL="12700" marR="5080" indent="109855">
              <a:lnSpc>
                <a:spcPct val="100000"/>
              </a:lnSpc>
            </a:pP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로마의 베드로 성당 건축을 위해 교황 레오 </a:t>
            </a:r>
            <a:r>
              <a:rPr dirty="0" sz="2200" spc="-135" b="1">
                <a:solidFill>
                  <a:srgbClr val="231F20"/>
                </a:solidFill>
                <a:latin typeface="한컴 고딕"/>
                <a:cs typeface="한컴 고딕"/>
              </a:rPr>
              <a:t>10세(Leo </a:t>
            </a:r>
            <a:r>
              <a:rPr dirty="0" sz="2200" spc="-165" b="1">
                <a:solidFill>
                  <a:srgbClr val="231F20"/>
                </a:solidFill>
                <a:latin typeface="한컴 고딕"/>
                <a:cs typeface="한컴 고딕"/>
              </a:rPr>
              <a:t>X)는  </a:t>
            </a:r>
            <a:r>
              <a:rPr dirty="0" sz="2200" spc="-95" b="1">
                <a:solidFill>
                  <a:srgbClr val="231F20"/>
                </a:solidFill>
                <a:latin typeface="한컴 고딕"/>
                <a:cs typeface="한컴 고딕"/>
              </a:rPr>
              <a:t>1515년부터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면죄부 판매를 </a:t>
            </a:r>
            <a:r>
              <a:rPr dirty="0" sz="2200" spc="-60" b="1">
                <a:solidFill>
                  <a:srgbClr val="231F20"/>
                </a:solidFill>
                <a:latin typeface="한컴 고딕"/>
                <a:cs typeface="한컴 고딕"/>
              </a:rPr>
              <a:t>하였다. </a:t>
            </a:r>
            <a:r>
              <a:rPr dirty="0" sz="2200" spc="-160" b="1">
                <a:solidFill>
                  <a:srgbClr val="231F20"/>
                </a:solidFill>
                <a:latin typeface="한컴 고딕"/>
                <a:cs typeface="한컴 고딕"/>
              </a:rPr>
              <a:t>막데부르크(Magdeburg)와  </a:t>
            </a:r>
            <a:r>
              <a:rPr dirty="0" sz="2200" spc="-114" b="1">
                <a:solidFill>
                  <a:srgbClr val="231F20"/>
                </a:solidFill>
                <a:latin typeface="한컴 고딕"/>
                <a:cs typeface="한컴 고딕"/>
              </a:rPr>
              <a:t>마인츠(Mainz)의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대주교 </a:t>
            </a:r>
            <a:r>
              <a:rPr dirty="0" sz="2200" spc="-90" b="1">
                <a:solidFill>
                  <a:srgbClr val="231F20"/>
                </a:solidFill>
                <a:latin typeface="한컴 고딕"/>
                <a:cs typeface="한컴 고딕"/>
              </a:rPr>
              <a:t>알브레히트(Albrecht)는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자신의 교구  에서</a:t>
            </a:r>
            <a:r>
              <a:rPr dirty="0" sz="22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면죄부</a:t>
            </a:r>
            <a:r>
              <a:rPr dirty="0" sz="22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판매를</a:t>
            </a:r>
            <a:r>
              <a:rPr dirty="0" sz="22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55" b="1">
                <a:solidFill>
                  <a:srgbClr val="231F20"/>
                </a:solidFill>
                <a:latin typeface="한컴 고딕"/>
                <a:cs typeface="한컴 고딕"/>
              </a:rPr>
              <a:t>지시하였는데,</a:t>
            </a:r>
            <a:r>
              <a:rPr dirty="0" sz="22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요한</a:t>
            </a:r>
            <a:r>
              <a:rPr dirty="0" sz="22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105" b="1">
                <a:solidFill>
                  <a:srgbClr val="231F20"/>
                </a:solidFill>
                <a:latin typeface="한컴 고딕"/>
                <a:cs typeface="한컴 고딕"/>
              </a:rPr>
              <a:t>테첼(Johann</a:t>
            </a:r>
            <a:r>
              <a:rPr dirty="0" sz="22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120" b="1">
                <a:solidFill>
                  <a:srgbClr val="231F20"/>
                </a:solidFill>
                <a:latin typeface="한컴 고딕"/>
                <a:cs typeface="한컴 고딕"/>
              </a:rPr>
              <a:t>Tetzel)을 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면죄부 판매 책임자로 </a:t>
            </a:r>
            <a:r>
              <a:rPr dirty="0" sz="2200" spc="-55" b="1">
                <a:solidFill>
                  <a:srgbClr val="231F20"/>
                </a:solidFill>
                <a:latin typeface="한컴 고딕"/>
                <a:cs typeface="한컴 고딕"/>
              </a:rPr>
              <a:t>임명하였다.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테첼은 </a:t>
            </a:r>
            <a:r>
              <a:rPr dirty="0" sz="2200" spc="310" b="1">
                <a:solidFill>
                  <a:srgbClr val="231F20"/>
                </a:solidFill>
                <a:latin typeface="한컴 고딕"/>
                <a:cs typeface="한컴 고딕"/>
              </a:rPr>
              <a:t>“돈이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돈궤에 떨어  지자</a:t>
            </a:r>
            <a:r>
              <a:rPr dirty="0" sz="22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마자</a:t>
            </a:r>
            <a:r>
              <a:rPr dirty="0" sz="22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영혼은</a:t>
            </a:r>
            <a:r>
              <a:rPr dirty="0" sz="22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연옥으로부터</a:t>
            </a:r>
            <a:r>
              <a:rPr dirty="0" sz="22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45" b="1">
                <a:solidFill>
                  <a:srgbClr val="231F20"/>
                </a:solidFill>
                <a:latin typeface="한컴 고딕"/>
                <a:cs typeface="한컴 고딕"/>
              </a:rPr>
              <a:t>뛰쳐</a:t>
            </a:r>
            <a:r>
              <a:rPr dirty="0" sz="22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45" b="1">
                <a:solidFill>
                  <a:srgbClr val="231F20"/>
                </a:solidFill>
                <a:latin typeface="한컴 고딕"/>
                <a:cs typeface="한컴 고딕"/>
              </a:rPr>
              <a:t>나옵니다!”라고</a:t>
            </a:r>
            <a:r>
              <a:rPr dirty="0" sz="220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200" spc="-60" b="1">
                <a:solidFill>
                  <a:srgbClr val="231F20"/>
                </a:solidFill>
                <a:latin typeface="한컴 고딕"/>
                <a:cs typeface="한컴 고딕"/>
              </a:rPr>
              <a:t>외쳤다.</a:t>
            </a:r>
            <a:endParaRPr sz="220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2288" y="301802"/>
            <a:ext cx="7152005" cy="59563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3750" spc="425">
                <a:latin typeface="맑은 고딕"/>
                <a:cs typeface="맑은 고딕"/>
              </a:rPr>
              <a:t>비텐베르크</a:t>
            </a:r>
            <a:r>
              <a:rPr dirty="0" sz="3750" spc="-455">
                <a:latin typeface="맑은 고딕"/>
                <a:cs typeface="맑은 고딕"/>
              </a:rPr>
              <a:t> </a:t>
            </a:r>
            <a:r>
              <a:rPr dirty="0" sz="3750" spc="425">
                <a:latin typeface="맑은 고딕"/>
                <a:cs typeface="맑은 고딕"/>
              </a:rPr>
              <a:t>시립교회</a:t>
            </a:r>
            <a:r>
              <a:rPr dirty="0" sz="3750" spc="-450">
                <a:latin typeface="맑은 고딕"/>
                <a:cs typeface="맑은 고딕"/>
              </a:rPr>
              <a:t> </a:t>
            </a:r>
            <a:r>
              <a:rPr dirty="0" sz="3750" spc="425">
                <a:latin typeface="맑은 고딕"/>
                <a:cs typeface="맑은 고딕"/>
              </a:rPr>
              <a:t>제단벽화</a:t>
            </a:r>
            <a:endParaRPr sz="375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330" y="8513467"/>
            <a:ext cx="7040880" cy="19450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97790">
              <a:lnSpc>
                <a:spcPct val="100000"/>
              </a:lnSpc>
              <a:spcBef>
                <a:spcPts val="100"/>
              </a:spcBef>
            </a:pPr>
            <a:r>
              <a:rPr dirty="0" sz="1800" spc="-25" b="1">
                <a:solidFill>
                  <a:srgbClr val="231F20"/>
                </a:solidFill>
                <a:latin typeface="맑은 고딕"/>
                <a:cs typeface="맑은 고딕"/>
              </a:rPr>
              <a:t>1547년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크라나흐가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설치한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소위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크라나흐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제단으로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종교개혁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사상에  근거한 기독교 교회의 본질을 가리키는 그림들을 포함하고 </a:t>
            </a:r>
            <a:r>
              <a:rPr dirty="0" sz="1800" spc="-10" b="1">
                <a:solidFill>
                  <a:srgbClr val="231F20"/>
                </a:solidFill>
                <a:latin typeface="맑은 고딕"/>
                <a:cs typeface="맑은 고딕"/>
              </a:rPr>
              <a:t>있다. 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세례가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이루어지는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5" b="1">
                <a:solidFill>
                  <a:srgbClr val="231F20"/>
                </a:solidFill>
                <a:latin typeface="맑은 고딕"/>
                <a:cs typeface="맑은 고딕"/>
              </a:rPr>
              <a:t>곳에,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공동체가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성만찬을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위해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모이는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5" b="1">
                <a:solidFill>
                  <a:srgbClr val="231F20"/>
                </a:solidFill>
                <a:latin typeface="맑은 고딕"/>
                <a:cs typeface="맑은 고딕"/>
              </a:rPr>
              <a:t>곳에,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회개와  죄사함이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약속되는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곳에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교회가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존재함을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20" b="1">
                <a:solidFill>
                  <a:srgbClr val="231F20"/>
                </a:solidFill>
                <a:latin typeface="맑은 고딕"/>
                <a:cs typeface="맑은 고딕"/>
              </a:rPr>
              <a:t>뜻한다(루터가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인정한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30" b="1">
                <a:solidFill>
                  <a:srgbClr val="231F20"/>
                </a:solidFill>
                <a:latin typeface="맑은 고딕"/>
                <a:cs typeface="맑은 고딕"/>
              </a:rPr>
              <a:t>성례!). 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그러나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이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모든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것들은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십자가에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못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박혀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돌아가신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예수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그리스도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안에  나타난</a:t>
            </a:r>
            <a:r>
              <a:rPr dirty="0" sz="1800" spc="-260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하나님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사랑을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설교하기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위한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0" b="1">
                <a:solidFill>
                  <a:srgbClr val="231F20"/>
                </a:solidFill>
                <a:latin typeface="맑은 고딕"/>
                <a:cs typeface="맑은 고딕"/>
              </a:rPr>
              <a:t>것이다.</a:t>
            </a:r>
            <a:r>
              <a:rPr dirty="0" sz="1800" spc="125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밑에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있는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그림은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강단에  서서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모인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회중에게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십자가의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말씀을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선포하는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루터를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5" b="1">
                <a:solidFill>
                  <a:srgbClr val="231F20"/>
                </a:solidFill>
                <a:latin typeface="맑은 고딕"/>
                <a:cs typeface="맑은 고딕"/>
              </a:rPr>
              <a:t>묘사하고</a:t>
            </a:r>
            <a:r>
              <a:rPr dirty="0" sz="1800" spc="-254" b="1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dirty="0" sz="1800" spc="-10" b="1">
                <a:solidFill>
                  <a:srgbClr val="231F20"/>
                </a:solidFill>
                <a:latin typeface="맑은 고딕"/>
                <a:cs typeface="맑은 고딕"/>
              </a:rPr>
              <a:t>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15772" y="1153337"/>
            <a:ext cx="7128509" cy="7130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3A5A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54289" y="465209"/>
            <a:ext cx="529399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919"/>
              <a:t>루터의</a:t>
            </a:r>
            <a:r>
              <a:rPr dirty="0" sz="5000" spc="-160"/>
              <a:t> </a:t>
            </a:r>
            <a:r>
              <a:rPr dirty="0" sz="5000" spc="919"/>
              <a:t>초기</a:t>
            </a:r>
            <a:r>
              <a:rPr dirty="0" sz="5000" spc="-155"/>
              <a:t> </a:t>
            </a:r>
            <a:r>
              <a:rPr dirty="0" sz="5000" spc="919"/>
              <a:t>시절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42031" y="6619560"/>
            <a:ext cx="7117080" cy="36785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43555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부모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1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루터는 </a:t>
            </a: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1483년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11월 10일 </a:t>
            </a:r>
            <a:r>
              <a:rPr dirty="0" sz="1750" spc="-70" b="1">
                <a:solidFill>
                  <a:srgbClr val="231F20"/>
                </a:solidFill>
                <a:latin typeface="한컴 고딕"/>
                <a:cs typeface="한컴 고딕"/>
              </a:rPr>
              <a:t>아이스레벤(Eisleben)에서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한스 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루터(Hans </a:t>
            </a:r>
            <a:r>
              <a:rPr dirty="0" sz="1750" spc="-140" b="1">
                <a:solidFill>
                  <a:srgbClr val="231F20"/>
                </a:solidFill>
                <a:latin typeface="한컴 고딕"/>
                <a:cs typeface="한컴 고딕"/>
              </a:rPr>
              <a:t>Luther)와  </a:t>
            </a:r>
            <a:r>
              <a:rPr dirty="0" sz="1750" spc="-80" b="1">
                <a:solidFill>
                  <a:srgbClr val="231F20"/>
                </a:solidFill>
                <a:latin typeface="한컴 고딕"/>
                <a:cs typeface="한컴 고딕"/>
              </a:rPr>
              <a:t>마가레트(Margarete)의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아들로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태어나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다음날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세례를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받고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그날의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성자</a:t>
            </a:r>
            <a:r>
              <a:rPr dirty="0" sz="175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이름을  따라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마틴(Martin)이라</a:t>
            </a:r>
            <a:r>
              <a:rPr dirty="0" sz="1750" spc="-21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불리었다.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대학시절까지의 생애는 다음과</a:t>
            </a:r>
            <a:r>
              <a:rPr dirty="0" sz="1750" spc="-3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5" b="1">
                <a:solidFill>
                  <a:srgbClr val="231F20"/>
                </a:solidFill>
                <a:latin typeface="한컴 고딕"/>
                <a:cs typeface="한컴 고딕"/>
              </a:rPr>
              <a:t>같다.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1484년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만스펠트(Mansfeld)로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이사가 학교를</a:t>
            </a:r>
            <a:r>
              <a:rPr dirty="0" sz="1750" spc="-28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5" b="1">
                <a:solidFill>
                  <a:srgbClr val="231F20"/>
                </a:solidFill>
                <a:latin typeface="한컴 고딕"/>
                <a:cs typeface="한컴 고딕"/>
              </a:rPr>
              <a:t>다님.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1497년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막데부르크(Magdeburg)의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성당학교를</a:t>
            </a:r>
            <a:r>
              <a:rPr dirty="0" sz="1750" spc="-1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5" b="1">
                <a:solidFill>
                  <a:srgbClr val="231F20"/>
                </a:solidFill>
                <a:latin typeface="한컴 고딕"/>
                <a:cs typeface="한컴 고딕"/>
              </a:rPr>
              <a:t>다님.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1498년 </a:t>
            </a:r>
            <a:r>
              <a:rPr dirty="0" sz="1750" spc="-80" b="1">
                <a:solidFill>
                  <a:srgbClr val="231F20"/>
                </a:solidFill>
                <a:latin typeface="한컴 고딕"/>
                <a:cs typeface="한컴 고딕"/>
              </a:rPr>
              <a:t>아이제나흐(Eisenach)의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성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게오르크(St. 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Georg)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학교를</a:t>
            </a:r>
            <a:r>
              <a:rPr dirty="0" sz="1750" spc="-3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5" b="1">
                <a:solidFill>
                  <a:srgbClr val="231F20"/>
                </a:solidFill>
                <a:latin typeface="한컴 고딕"/>
                <a:cs typeface="한컴 고딕"/>
              </a:rPr>
              <a:t>다님.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1501년 </a:t>
            </a:r>
            <a:r>
              <a:rPr dirty="0" sz="1750" spc="-60" b="1">
                <a:solidFill>
                  <a:srgbClr val="231F20"/>
                </a:solidFill>
                <a:latin typeface="한컴 고딕"/>
                <a:cs typeface="한컴 고딕"/>
              </a:rPr>
              <a:t>4월 </a:t>
            </a:r>
            <a:r>
              <a:rPr dirty="0" sz="1750" spc="-75" b="1">
                <a:solidFill>
                  <a:srgbClr val="231F20"/>
                </a:solidFill>
                <a:latin typeface="한컴 고딕"/>
                <a:cs typeface="한컴 고딕"/>
              </a:rPr>
              <a:t>에어푸르트(Erfurt)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대학교 인문학부에</a:t>
            </a:r>
            <a:r>
              <a:rPr dirty="0" sz="1750" spc="-3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입학함.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1505년 </a:t>
            </a:r>
            <a:r>
              <a:rPr dirty="0" sz="1750" spc="-60" b="1">
                <a:solidFill>
                  <a:srgbClr val="231F20"/>
                </a:solidFill>
                <a:latin typeface="한컴 고딕"/>
                <a:cs typeface="한컴 고딕"/>
              </a:rPr>
              <a:t>1월</a:t>
            </a:r>
            <a:r>
              <a:rPr dirty="0" sz="175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인문학석사(M.A.)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85" b="1">
                <a:solidFill>
                  <a:srgbClr val="231F20"/>
                </a:solidFill>
                <a:latin typeface="한컴 고딕"/>
                <a:cs typeface="한컴 고딕"/>
              </a:rPr>
              <a:t>1505년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여름학기 법률공부를</a:t>
            </a:r>
            <a:r>
              <a:rPr dirty="0" sz="1750" spc="-2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시작함.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4533" y="1726577"/>
            <a:ext cx="7049566" cy="47994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3A5A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6874" y="465209"/>
            <a:ext cx="619569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625"/>
              <a:t>루터, </a:t>
            </a:r>
            <a:r>
              <a:rPr dirty="0" sz="5000" spc="919"/>
              <a:t>수도사가</a:t>
            </a:r>
            <a:r>
              <a:rPr dirty="0" sz="5000" spc="-940"/>
              <a:t> </a:t>
            </a:r>
            <a:r>
              <a:rPr dirty="0" sz="5000" spc="919"/>
              <a:t>되다</a:t>
            </a:r>
            <a:endParaRPr sz="5000"/>
          </a:p>
        </p:txBody>
      </p:sp>
      <p:sp>
        <p:nvSpPr>
          <p:cNvPr id="4" name="object 4"/>
          <p:cNvSpPr/>
          <p:nvPr/>
        </p:nvSpPr>
        <p:spPr>
          <a:xfrm>
            <a:off x="599846" y="1782775"/>
            <a:ext cx="3263887" cy="2106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32968" y="4503673"/>
            <a:ext cx="3200031" cy="31417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183595" y="2236622"/>
            <a:ext cx="2842260" cy="47359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70754" y="4031830"/>
            <a:ext cx="32416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520" b="1">
                <a:solidFill>
                  <a:srgbClr val="231F20"/>
                </a:solidFill>
                <a:latin typeface="한컴 고딕"/>
                <a:cs typeface="한컴 고딕"/>
              </a:rPr>
              <a:t>에어푸르트의</a:t>
            </a:r>
            <a:r>
              <a:rPr dirty="0" sz="1000" spc="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000" spc="520" b="1">
                <a:solidFill>
                  <a:srgbClr val="231F20"/>
                </a:solidFill>
                <a:latin typeface="한컴 고딕"/>
                <a:cs typeface="한컴 고딕"/>
              </a:rPr>
              <a:t>어거스틴</a:t>
            </a:r>
            <a:r>
              <a:rPr dirty="0" sz="1000" spc="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000" spc="315" b="1">
                <a:solidFill>
                  <a:srgbClr val="231F20"/>
                </a:solidFill>
                <a:latin typeface="한컴 고딕"/>
                <a:cs typeface="한컴 고딕"/>
              </a:rPr>
              <a:t>수도원(1669년)</a:t>
            </a:r>
            <a:endParaRPr sz="1000">
              <a:latin typeface="한컴 고딕"/>
              <a:cs typeface="한컴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0923" y="7754752"/>
            <a:ext cx="7028180" cy="27076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3345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어거스틴 수도원</a:t>
            </a:r>
            <a:r>
              <a:rPr dirty="0" sz="1750" spc="-2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교회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50">
              <a:latin typeface="Times New Roman"/>
              <a:cs typeface="Times New Roman"/>
            </a:endParaRPr>
          </a:p>
          <a:p>
            <a:pPr marL="12700" marR="11430" indent="101600">
              <a:lnSpc>
                <a:spcPct val="100000"/>
              </a:lnSpc>
              <a:spcBef>
                <a:spcPts val="5"/>
              </a:spcBef>
            </a:pPr>
            <a:r>
              <a:rPr dirty="0" sz="2000" spc="-85" b="1">
                <a:solidFill>
                  <a:srgbClr val="231F20"/>
                </a:solidFill>
                <a:latin typeface="한컴 고딕"/>
                <a:cs typeface="한컴 고딕"/>
              </a:rPr>
              <a:t>1505년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7월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2일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부모를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방문하고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돌아오던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중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슈토테른하임  </a:t>
            </a:r>
            <a:r>
              <a:rPr dirty="0" sz="2000" spc="-75" b="1">
                <a:solidFill>
                  <a:srgbClr val="231F20"/>
                </a:solidFill>
                <a:latin typeface="한컴 고딕"/>
                <a:cs typeface="한컴 고딕"/>
              </a:rPr>
              <a:t>(Stotternheim)에서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천둥번개를 만나 죽음과 심판의 공포에 휩싸여  성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안나[St. </a:t>
            </a:r>
            <a:r>
              <a:rPr dirty="0" sz="2000" spc="-70" b="1">
                <a:solidFill>
                  <a:srgbClr val="231F20"/>
                </a:solidFill>
                <a:latin typeface="한컴 고딕"/>
                <a:cs typeface="한컴 고딕"/>
              </a:rPr>
              <a:t>Anna,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광부들의 </a:t>
            </a:r>
            <a:r>
              <a:rPr dirty="0" sz="2000" spc="-45" b="1">
                <a:solidFill>
                  <a:srgbClr val="231F20"/>
                </a:solidFill>
                <a:latin typeface="한컴 고딕"/>
                <a:cs typeface="한컴 고딕"/>
              </a:rPr>
              <a:t>수호성인]에게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도움을 청하고 수도사가  되기로 서약을</a:t>
            </a:r>
            <a:r>
              <a:rPr dirty="0" sz="2000" spc="-26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했다.</a:t>
            </a:r>
            <a:endParaRPr sz="2000">
              <a:latin typeface="한컴 고딕"/>
              <a:cs typeface="한컴 고딕"/>
            </a:endParaRPr>
          </a:p>
          <a:p>
            <a:pPr marL="12700" marR="5080" indent="101600">
              <a:lnSpc>
                <a:spcPts val="2390"/>
              </a:lnSpc>
              <a:spcBef>
                <a:spcPts val="60"/>
              </a:spcBef>
            </a:pP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루터는 </a:t>
            </a:r>
            <a:r>
              <a:rPr dirty="0" sz="2000" spc="-85" b="1">
                <a:solidFill>
                  <a:srgbClr val="231F20"/>
                </a:solidFill>
                <a:latin typeface="한컴 고딕"/>
                <a:cs typeface="한컴 고딕"/>
              </a:rPr>
              <a:t>1505년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7월 </a:t>
            </a:r>
            <a:r>
              <a:rPr dirty="0" sz="2000" spc="-70" b="1">
                <a:solidFill>
                  <a:srgbClr val="231F20"/>
                </a:solidFill>
                <a:latin typeface="한컴 고딕"/>
                <a:cs typeface="한컴 고딕"/>
              </a:rPr>
              <a:t>17일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에어푸르트의 어거스틴 은둔자 수도원에  </a:t>
            </a:r>
            <a:r>
              <a:rPr dirty="0" sz="2000" spc="-20" b="1">
                <a:solidFill>
                  <a:srgbClr val="231F20"/>
                </a:solidFill>
                <a:latin typeface="한컴 고딕"/>
                <a:cs typeface="한컴 고딕"/>
              </a:rPr>
              <a:t>들어갔다.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견습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수련기간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후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85" b="1">
                <a:solidFill>
                  <a:srgbClr val="231F20"/>
                </a:solidFill>
                <a:latin typeface="한컴 고딕"/>
                <a:cs typeface="한컴 고딕"/>
              </a:rPr>
              <a:t>1506년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9월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순종,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청빈,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순결을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" b="1">
                <a:solidFill>
                  <a:srgbClr val="231F20"/>
                </a:solidFill>
                <a:latin typeface="한컴 고딕"/>
                <a:cs typeface="한컴 고딕"/>
              </a:rPr>
              <a:t>서약하고  정식수도사가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25" b="1">
                <a:solidFill>
                  <a:srgbClr val="231F20"/>
                </a:solidFill>
                <a:latin typeface="한컴 고딕"/>
                <a:cs typeface="한컴 고딕"/>
              </a:rPr>
              <a:t>되었다.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12719" y="7229867"/>
            <a:ext cx="118427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수도사</a:t>
            </a:r>
            <a:r>
              <a:rPr dirty="0" sz="175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</a:t>
            </a:r>
            <a:endParaRPr sz="175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5673" y="281905"/>
            <a:ext cx="6833234" cy="774700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4900" spc="650"/>
              <a:t>루터, </a:t>
            </a:r>
            <a:r>
              <a:rPr dirty="0" sz="4900" spc="955"/>
              <a:t>사제로</a:t>
            </a:r>
            <a:r>
              <a:rPr dirty="0" sz="4900" spc="-935"/>
              <a:t> </a:t>
            </a:r>
            <a:r>
              <a:rPr dirty="0" sz="4900" spc="955"/>
              <a:t>서임받다</a:t>
            </a:r>
            <a:endParaRPr sz="4900"/>
          </a:p>
        </p:txBody>
      </p:sp>
      <p:sp>
        <p:nvSpPr>
          <p:cNvPr id="4" name="object 4"/>
          <p:cNvSpPr txBox="1"/>
          <p:nvPr/>
        </p:nvSpPr>
        <p:spPr>
          <a:xfrm>
            <a:off x="482426" y="9912131"/>
            <a:ext cx="6579234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7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1507년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70" b="1">
                <a:solidFill>
                  <a:srgbClr val="231F20"/>
                </a:solidFill>
                <a:latin typeface="한컴 고딕"/>
                <a:cs typeface="한컴 고딕"/>
              </a:rPr>
              <a:t>에어푸르트의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70" b="1">
                <a:solidFill>
                  <a:srgbClr val="231F20"/>
                </a:solidFill>
                <a:latin typeface="한컴 고딕"/>
                <a:cs typeface="한컴 고딕"/>
              </a:rPr>
              <a:t>돔성당에서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70" b="1">
                <a:solidFill>
                  <a:srgbClr val="231F20"/>
                </a:solidFill>
                <a:latin typeface="한컴 고딕"/>
                <a:cs typeface="한컴 고딕"/>
              </a:rPr>
              <a:t>사제로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45" b="1">
                <a:solidFill>
                  <a:srgbClr val="231F20"/>
                </a:solidFill>
                <a:latin typeface="한컴 고딕"/>
                <a:cs typeface="한컴 고딕"/>
              </a:rPr>
              <a:t>서임받았다.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80568" y="9219991"/>
            <a:ext cx="118427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돔성당</a:t>
            </a:r>
            <a:r>
              <a:rPr dirty="0" sz="175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입구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49551" y="9219991"/>
            <a:ext cx="118427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돔성당</a:t>
            </a:r>
            <a:r>
              <a:rPr dirty="0" sz="175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제단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38627" y="5651253"/>
            <a:ext cx="377190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에어푸르트의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돔성당과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성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세베리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교회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89102" y="1476146"/>
            <a:ext cx="6781355" cy="41210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779520" y="6339941"/>
            <a:ext cx="3324250" cy="28204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99084" y="6330035"/>
            <a:ext cx="2947073" cy="2840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4313" y="343668"/>
            <a:ext cx="6880225" cy="59563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3750" spc="459"/>
              <a:t>루터,</a:t>
            </a:r>
            <a:r>
              <a:rPr dirty="0" sz="3750" spc="-114"/>
              <a:t> </a:t>
            </a:r>
            <a:r>
              <a:rPr dirty="0" sz="3750" spc="680"/>
              <a:t>신학박사와</a:t>
            </a:r>
            <a:r>
              <a:rPr dirty="0" sz="3750" spc="-110"/>
              <a:t> </a:t>
            </a:r>
            <a:r>
              <a:rPr dirty="0" sz="3750" spc="680"/>
              <a:t>교수가</a:t>
            </a:r>
            <a:r>
              <a:rPr dirty="0" sz="3750" spc="-110"/>
              <a:t> </a:t>
            </a:r>
            <a:r>
              <a:rPr dirty="0" sz="3750" spc="680"/>
              <a:t>되다</a:t>
            </a:r>
            <a:endParaRPr sz="3750"/>
          </a:p>
        </p:txBody>
      </p:sp>
      <p:sp>
        <p:nvSpPr>
          <p:cNvPr id="4" name="object 4"/>
          <p:cNvSpPr txBox="1"/>
          <p:nvPr/>
        </p:nvSpPr>
        <p:spPr>
          <a:xfrm>
            <a:off x="197938" y="6369408"/>
            <a:ext cx="7140575" cy="39058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5504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박사모를 쓴</a:t>
            </a:r>
            <a:r>
              <a:rPr dirty="0" sz="1750" spc="-2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00">
              <a:latin typeface="Times New Roman"/>
              <a:cs typeface="Times New Roman"/>
            </a:endParaRPr>
          </a:p>
          <a:p>
            <a:pPr marL="12700" marR="5080" indent="89535">
              <a:lnSpc>
                <a:spcPct val="100000"/>
              </a:lnSpc>
            </a:pP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루터의 재능을 알고 총애한 교단 총회장 </a:t>
            </a:r>
            <a:r>
              <a:rPr dirty="0" sz="1750" spc="-45" b="1">
                <a:solidFill>
                  <a:srgbClr val="231F20"/>
                </a:solidFill>
                <a:latin typeface="한컴 고딕"/>
                <a:cs typeface="한컴 고딕"/>
              </a:rPr>
              <a:t>슈타우피츠(Johann von </a:t>
            </a:r>
            <a:r>
              <a:rPr dirty="0" sz="1750" spc="-55" b="1">
                <a:solidFill>
                  <a:srgbClr val="231F20"/>
                </a:solidFill>
                <a:latin typeface="한컴 고딕"/>
                <a:cs typeface="한컴 고딕"/>
              </a:rPr>
              <a:t>Staupitz)는  </a:t>
            </a:r>
            <a:r>
              <a:rPr dirty="0" sz="1750" spc="-70" b="1">
                <a:solidFill>
                  <a:srgbClr val="231F20"/>
                </a:solidFill>
                <a:latin typeface="한컴 고딕"/>
                <a:cs typeface="한컴 고딕"/>
              </a:rPr>
              <a:t>1511년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에어푸르트에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있는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루터를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비텐베르크로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불렀다.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그의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60" b="1">
                <a:solidFill>
                  <a:srgbClr val="231F20"/>
                </a:solidFill>
                <a:latin typeface="한컴 고딕"/>
                <a:cs typeface="한컴 고딕"/>
              </a:rPr>
              <a:t>종용으로 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결국 </a:t>
            </a:r>
            <a:r>
              <a:rPr dirty="0" sz="1750" spc="-70" b="1">
                <a:solidFill>
                  <a:srgbClr val="231F20"/>
                </a:solidFill>
                <a:latin typeface="한컴 고딕"/>
                <a:cs typeface="한컴 고딕"/>
              </a:rPr>
              <a:t>1512년 </a:t>
            </a:r>
            <a:r>
              <a:rPr dirty="0" sz="1750" spc="-60" b="1">
                <a:solidFill>
                  <a:srgbClr val="231F20"/>
                </a:solidFill>
                <a:latin typeface="한컴 고딕"/>
                <a:cs typeface="한컴 고딕"/>
              </a:rPr>
              <a:t>10월 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18/9일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신학박사학위를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받았고, </a:t>
            </a:r>
            <a:r>
              <a:rPr dirty="0" sz="1750" spc="-70" b="1">
                <a:solidFill>
                  <a:srgbClr val="231F20"/>
                </a:solidFill>
                <a:latin typeface="한컴 고딕"/>
                <a:cs typeface="한컴 고딕"/>
              </a:rPr>
              <a:t>1512년 </a:t>
            </a:r>
            <a:r>
              <a:rPr dirty="0" sz="1750" spc="-60" b="1">
                <a:solidFill>
                  <a:srgbClr val="231F20"/>
                </a:solidFill>
                <a:latin typeface="한컴 고딕"/>
                <a:cs typeface="한컴 고딕"/>
              </a:rPr>
              <a:t>10월 22일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신학부  교수가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되었다.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그는 성서학 </a:t>
            </a:r>
            <a:r>
              <a:rPr dirty="0" sz="1750" spc="-50" b="1">
                <a:solidFill>
                  <a:srgbClr val="231F20"/>
                </a:solidFill>
                <a:latin typeface="한컴 고딕"/>
                <a:cs typeface="한컴 고딕"/>
              </a:rPr>
              <a:t>교수직(lectura </a:t>
            </a:r>
            <a:r>
              <a:rPr dirty="0" sz="1750" spc="-5" b="1">
                <a:solidFill>
                  <a:srgbClr val="231F20"/>
                </a:solidFill>
                <a:latin typeface="한컴 고딕"/>
                <a:cs typeface="한컴 고딕"/>
              </a:rPr>
              <a:t>in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biblia)을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맡아 다음과 같은  성서강해들을</a:t>
            </a: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0" b="1">
                <a:solidFill>
                  <a:srgbClr val="231F20"/>
                </a:solidFill>
                <a:latin typeface="한컴 고딕"/>
                <a:cs typeface="한컴 고딕"/>
              </a:rPr>
              <a:t>하였다.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1513-1515년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시편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5" b="1">
                <a:solidFill>
                  <a:srgbClr val="231F20"/>
                </a:solidFill>
                <a:latin typeface="한컴 고딕"/>
                <a:cs typeface="한컴 고딕"/>
              </a:rPr>
              <a:t>강의.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1515-1516년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로마서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5" b="1">
                <a:solidFill>
                  <a:srgbClr val="231F20"/>
                </a:solidFill>
                <a:latin typeface="한컴 고딕"/>
                <a:cs typeface="한컴 고딕"/>
              </a:rPr>
              <a:t>강의.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1516-1517년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갈라디아서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5" b="1">
                <a:solidFill>
                  <a:srgbClr val="231F20"/>
                </a:solidFill>
                <a:latin typeface="한컴 고딕"/>
                <a:cs typeface="한컴 고딕"/>
              </a:rPr>
              <a:t>강의.</a:t>
            </a:r>
            <a:endParaRPr sz="1750">
              <a:latin typeface="한컴 고딕"/>
              <a:cs typeface="한컴 고딕"/>
            </a:endParaRPr>
          </a:p>
          <a:p>
            <a:pPr marL="12700">
              <a:lnSpc>
                <a:spcPct val="100000"/>
              </a:lnSpc>
            </a:pP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1517-1518년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히브리서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5" b="1">
                <a:solidFill>
                  <a:srgbClr val="231F20"/>
                </a:solidFill>
                <a:latin typeface="한컴 고딕"/>
                <a:cs typeface="한컴 고딕"/>
              </a:rPr>
              <a:t>강의.</a:t>
            </a:r>
            <a:endParaRPr sz="1750">
              <a:latin typeface="한컴 고딕"/>
              <a:cs typeface="한컴 고딕"/>
            </a:endParaRPr>
          </a:p>
          <a:p>
            <a:pPr marL="12700" marR="653415" indent="89535">
              <a:lnSpc>
                <a:spcPct val="100000"/>
              </a:lnSpc>
            </a:pP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이중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시편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강의와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로마서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강의는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종교개혁신학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발견과</a:t>
            </a:r>
            <a:r>
              <a:rPr dirty="0" sz="175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관련하여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관심이</a:t>
            </a: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15" b="1">
                <a:solidFill>
                  <a:srgbClr val="231F20"/>
                </a:solidFill>
                <a:latin typeface="한컴 고딕"/>
                <a:cs typeface="한컴 고딕"/>
              </a:rPr>
              <a:t>주목된다.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91685" y="5901816"/>
            <a:ext cx="189865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요한 폰</a:t>
            </a:r>
            <a:r>
              <a:rPr dirty="0" sz="1750" spc="-3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슈타우피츠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5727" y="1358341"/>
            <a:ext cx="3646258" cy="48540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25989" y="1785772"/>
            <a:ext cx="3429977" cy="39990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B08F7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8025" y="211337"/>
            <a:ext cx="6888480" cy="7721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900" spc="715">
                <a:latin typeface="함초롬돋움"/>
                <a:cs typeface="함초롬돋움"/>
              </a:rPr>
              <a:t>비텐베르크</a:t>
            </a:r>
            <a:r>
              <a:rPr dirty="0" sz="4900" spc="-360">
                <a:latin typeface="함초롬돋움"/>
                <a:cs typeface="함초롬돋움"/>
              </a:rPr>
              <a:t> </a:t>
            </a:r>
            <a:r>
              <a:rPr dirty="0" sz="4900" spc="459">
                <a:latin typeface="함초롬돋움"/>
                <a:cs typeface="함초롬돋움"/>
              </a:rPr>
              <a:t>성(</a:t>
            </a:r>
            <a:r>
              <a:rPr dirty="0" sz="4900" spc="720">
                <a:latin typeface="함초롬돋움"/>
                <a:cs typeface="함초롬돋움"/>
              </a:rPr>
              <a:t>城</a:t>
            </a:r>
            <a:r>
              <a:rPr dirty="0" sz="4900" spc="540">
                <a:latin typeface="함초롬돋움"/>
                <a:cs typeface="함초롬돋움"/>
              </a:rPr>
              <a:t>)교회</a:t>
            </a:r>
            <a:endParaRPr sz="4900">
              <a:latin typeface="함초롬돋움"/>
              <a:cs typeface="함초롬돋움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7698" y="8690442"/>
            <a:ext cx="7076440" cy="1789430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808355">
              <a:lnSpc>
                <a:spcPct val="100000"/>
              </a:lnSpc>
              <a:spcBef>
                <a:spcPts val="805"/>
              </a:spcBef>
            </a:pPr>
            <a:r>
              <a:rPr dirty="0" sz="1750" spc="50" b="1">
                <a:solidFill>
                  <a:srgbClr val="231F20"/>
                </a:solidFill>
                <a:latin typeface="함초롬돋움"/>
                <a:cs typeface="함초롬돋움"/>
              </a:rPr>
              <a:t>크라나흐의</a:t>
            </a:r>
            <a:r>
              <a:rPr dirty="0" sz="1750" spc="-155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1750" spc="50" b="1">
                <a:solidFill>
                  <a:srgbClr val="231F20"/>
                </a:solidFill>
                <a:latin typeface="함초롬돋움"/>
                <a:cs typeface="함초롬돋움"/>
              </a:rPr>
              <a:t>그림</a:t>
            </a:r>
            <a:endParaRPr sz="1750">
              <a:latin typeface="함초롬돋움"/>
              <a:cs typeface="함초롬돋움"/>
            </a:endParaRPr>
          </a:p>
          <a:p>
            <a:pPr marL="12700" marR="5080" indent="109220">
              <a:lnSpc>
                <a:spcPct val="101400"/>
              </a:lnSpc>
              <a:spcBef>
                <a:spcPts val="855"/>
              </a:spcBef>
            </a:pP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루터는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이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교회의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정문에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25" b="1">
                <a:solidFill>
                  <a:srgbClr val="231F20"/>
                </a:solidFill>
                <a:latin typeface="함초롬돋움"/>
                <a:cs typeface="함초롬돋움"/>
              </a:rPr>
              <a:t>95개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논제를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35" b="1">
                <a:solidFill>
                  <a:srgbClr val="231F20"/>
                </a:solidFill>
                <a:latin typeface="함초롬돋움"/>
                <a:cs typeface="함초롬돋움"/>
              </a:rPr>
              <a:t>게시하였고,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또한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이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교회  에서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제후들을</a:t>
            </a:r>
            <a:r>
              <a:rPr dirty="0" sz="2100" spc="-20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위한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설교가로서도</a:t>
            </a:r>
            <a:r>
              <a:rPr dirty="0" sz="2100" spc="-20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활동을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35" b="1">
                <a:solidFill>
                  <a:srgbClr val="231F20"/>
                </a:solidFill>
                <a:latin typeface="함초롬돋움"/>
                <a:cs typeface="함초롬돋움"/>
              </a:rPr>
              <a:t>했다.</a:t>
            </a:r>
            <a:endParaRPr sz="2100">
              <a:latin typeface="함초롬돋움"/>
              <a:cs typeface="함초롬돋움"/>
            </a:endParaRPr>
          </a:p>
          <a:p>
            <a:pPr marL="12700" marR="75565">
              <a:lnSpc>
                <a:spcPct val="101400"/>
              </a:lnSpc>
            </a:pP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제후가</a:t>
            </a:r>
            <a:r>
              <a:rPr dirty="0" sz="2100" spc="-215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성에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거하거나</a:t>
            </a:r>
            <a:r>
              <a:rPr dirty="0" sz="2100" spc="-215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선제후의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각료가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비텐베르크에</a:t>
            </a:r>
            <a:r>
              <a:rPr dirty="0" sz="2100" spc="-215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거할</a:t>
            </a:r>
            <a:r>
              <a:rPr dirty="0" sz="2100" spc="-21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때면  루터는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성교회</a:t>
            </a:r>
            <a:r>
              <a:rPr dirty="0" sz="2100" spc="-20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에서의</a:t>
            </a:r>
            <a:r>
              <a:rPr dirty="0" sz="2100" spc="-20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설교를</a:t>
            </a:r>
            <a:r>
              <a:rPr dirty="0" sz="2100" spc="-204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부탁</a:t>
            </a:r>
            <a:r>
              <a:rPr dirty="0" sz="2100" spc="-200" b="1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dirty="0" sz="2100" spc="-40" b="1">
                <a:solidFill>
                  <a:srgbClr val="231F20"/>
                </a:solidFill>
                <a:latin typeface="함초롬돋움"/>
                <a:cs typeface="함초롬돋움"/>
              </a:rPr>
              <a:t>받았다.</a:t>
            </a:r>
            <a:endParaRPr sz="2100">
              <a:latin typeface="함초롬돋움"/>
              <a:cs typeface="함초롬돋움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63956" y="1288008"/>
            <a:ext cx="6836016" cy="3862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24128" y="5346585"/>
            <a:ext cx="2626804" cy="33838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891826" y="5346585"/>
            <a:ext cx="2928429" cy="34442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B08F7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27563" y="348388"/>
            <a:ext cx="642493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-1285"/>
              <a:t>루터의 </a:t>
            </a:r>
            <a:r>
              <a:rPr dirty="0" sz="5000" spc="-1045"/>
              <a:t>교회, </a:t>
            </a:r>
            <a:r>
              <a:rPr dirty="0" sz="5000" spc="-1285"/>
              <a:t>비텐베르크</a:t>
            </a:r>
            <a:r>
              <a:rPr dirty="0" sz="5000" spc="-1265"/>
              <a:t> </a:t>
            </a:r>
            <a:r>
              <a:rPr dirty="0" sz="5000" spc="-1285"/>
              <a:t>시립교회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59026" y="9678714"/>
            <a:ext cx="7111365" cy="746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98425">
              <a:lnSpc>
                <a:spcPct val="100600"/>
              </a:lnSpc>
              <a:spcBef>
                <a:spcPts val="95"/>
              </a:spcBef>
            </a:pP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루터는 시립교회에서 </a:t>
            </a:r>
            <a:r>
              <a:rPr dirty="0" sz="2350" spc="-370" b="1">
                <a:solidFill>
                  <a:srgbClr val="231F20"/>
                </a:solidFill>
                <a:latin typeface="한컴 고딕"/>
                <a:cs typeface="한컴 고딕"/>
              </a:rPr>
              <a:t>1513년부터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세상을 떠날 때까지 </a:t>
            </a:r>
            <a:r>
              <a:rPr dirty="0" sz="2350" spc="-365" b="1">
                <a:solidFill>
                  <a:srgbClr val="231F20"/>
                </a:solidFill>
                <a:latin typeface="한컴 고딕"/>
                <a:cs typeface="한컴 고딕"/>
              </a:rPr>
              <a:t>설교하였다. 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담임목사는 루터의 동역자인 </a:t>
            </a:r>
            <a:r>
              <a:rPr dirty="0" sz="2350" spc="-345" b="1">
                <a:solidFill>
                  <a:srgbClr val="231F20"/>
                </a:solidFill>
                <a:latin typeface="한컴 고딕"/>
                <a:cs typeface="한컴 고딕"/>
              </a:rPr>
              <a:t>부겐하겐(Johannes </a:t>
            </a:r>
            <a:r>
              <a:rPr dirty="0" sz="2350" spc="-335" b="1">
                <a:solidFill>
                  <a:srgbClr val="231F20"/>
                </a:solidFill>
                <a:latin typeface="한컴 고딕"/>
                <a:cs typeface="한컴 고딕"/>
              </a:rPr>
              <a:t>Bugenhagen)이었다.</a:t>
            </a:r>
            <a:endParaRPr sz="23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61466" y="1347558"/>
            <a:ext cx="6236081" cy="7998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9799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5470" y="348388"/>
            <a:ext cx="639572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-830"/>
              <a:t>토르가우 </a:t>
            </a:r>
            <a:r>
              <a:rPr dirty="0" sz="5000" spc="-825"/>
              <a:t>성( </a:t>
            </a:r>
            <a:r>
              <a:rPr dirty="0" sz="5000" spc="-1195"/>
              <a:t>城 </a:t>
            </a:r>
            <a:r>
              <a:rPr dirty="0" sz="5000" spc="-919"/>
              <a:t>)교회</a:t>
            </a:r>
            <a:r>
              <a:rPr dirty="0" sz="5000" spc="-850"/>
              <a:t> </a:t>
            </a:r>
            <a:r>
              <a:rPr dirty="0" sz="5000" spc="-830"/>
              <a:t>내부전경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74553" y="9678714"/>
            <a:ext cx="7033259" cy="746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98425">
              <a:lnSpc>
                <a:spcPct val="100600"/>
              </a:lnSpc>
              <a:spcBef>
                <a:spcPts val="95"/>
              </a:spcBef>
            </a:pPr>
            <a:r>
              <a:rPr dirty="0" sz="2350" spc="-370" b="1">
                <a:solidFill>
                  <a:srgbClr val="231F20"/>
                </a:solidFill>
                <a:latin typeface="한컴 고딕"/>
                <a:cs typeface="한컴 고딕"/>
              </a:rPr>
              <a:t>토르가우(Torgau)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성교회는 </a:t>
            </a:r>
            <a:r>
              <a:rPr dirty="0" sz="2350" spc="-405" b="1">
                <a:solidFill>
                  <a:srgbClr val="231F20"/>
                </a:solidFill>
                <a:latin typeface="한컴 고딕"/>
                <a:cs typeface="한컴 고딕"/>
              </a:rPr>
              <a:t>1543-44년에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지어져 </a:t>
            </a:r>
            <a:r>
              <a:rPr dirty="0" sz="2350" spc="-355" b="1">
                <a:solidFill>
                  <a:srgbClr val="231F20"/>
                </a:solidFill>
                <a:latin typeface="한컴 고딕"/>
                <a:cs typeface="한컴 고딕"/>
              </a:rPr>
              <a:t>1544년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루터에 의해  </a:t>
            </a:r>
            <a:r>
              <a:rPr dirty="0" sz="2350" spc="-365" b="1">
                <a:solidFill>
                  <a:srgbClr val="231F20"/>
                </a:solidFill>
                <a:latin typeface="한컴 고딕"/>
                <a:cs typeface="한컴 고딕"/>
              </a:rPr>
              <a:t>봉헌되었다. </a:t>
            </a:r>
            <a:r>
              <a:rPr dirty="0" sz="2350" spc="-400" b="1">
                <a:solidFill>
                  <a:srgbClr val="231F20"/>
                </a:solidFill>
                <a:latin typeface="한컴 고딕"/>
                <a:cs typeface="한컴 고딕"/>
              </a:rPr>
              <a:t>이 교회는 첫 번째 개신교 교회건축으로</a:t>
            </a:r>
            <a:r>
              <a:rPr dirty="0" sz="2350" spc="-3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350" spc="-350" b="1">
                <a:solidFill>
                  <a:srgbClr val="231F20"/>
                </a:solidFill>
                <a:latin typeface="한컴 고딕"/>
                <a:cs typeface="한컴 고딕"/>
              </a:rPr>
              <a:t>불린다.</a:t>
            </a:r>
            <a:endParaRPr sz="23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61809" y="1347825"/>
            <a:ext cx="6235115" cy="79980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0130" y="351147"/>
            <a:ext cx="7042784" cy="834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645"/>
              <a:t>보름스 제국의회 앞에 선</a:t>
            </a:r>
            <a:r>
              <a:rPr dirty="0" spc="-55"/>
              <a:t> </a:t>
            </a:r>
            <a:r>
              <a:rPr dirty="0" spc="-645"/>
              <a:t>루터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81732" y="4190541"/>
            <a:ext cx="18510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황제의</a:t>
            </a:r>
            <a:r>
              <a:rPr dirty="0" sz="175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자유통행권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5214" y="7327077"/>
            <a:ext cx="7202170" cy="3193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35000">
              <a:lnSpc>
                <a:spcPct val="100000"/>
              </a:lnSpc>
              <a:spcBef>
                <a:spcPts val="100"/>
              </a:spcBef>
            </a:pPr>
            <a:r>
              <a:rPr dirty="0" sz="1750" spc="35" b="1">
                <a:solidFill>
                  <a:srgbClr val="231F20"/>
                </a:solidFill>
                <a:latin typeface="한컴 고딕"/>
                <a:cs typeface="한컴 고딕"/>
              </a:rPr>
              <a:t>450주년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" b="1">
                <a:solidFill>
                  <a:srgbClr val="231F20"/>
                </a:solidFill>
                <a:latin typeface="한컴 고딕"/>
                <a:cs typeface="한컴 고딕"/>
              </a:rPr>
              <a:t>기념우표(1971년)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50">
              <a:latin typeface="Times New Roman"/>
              <a:cs typeface="Times New Roman"/>
            </a:endParaRPr>
          </a:p>
          <a:p>
            <a:pPr marL="12700" marR="5080" indent="106680">
              <a:lnSpc>
                <a:spcPct val="100000"/>
              </a:lnSpc>
              <a:spcBef>
                <a:spcPts val="5"/>
              </a:spcBef>
            </a:pP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문제가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공정하게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심문되도록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황제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칼(Karl)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30" b="1">
                <a:solidFill>
                  <a:srgbClr val="231F20"/>
                </a:solidFill>
                <a:latin typeface="한컴 고딕"/>
                <a:cs typeface="한컴 고딕"/>
              </a:rPr>
              <a:t>5세는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공식적인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소환장  </a:t>
            </a:r>
            <a:r>
              <a:rPr dirty="0" sz="1800" spc="-60" b="1">
                <a:solidFill>
                  <a:srgbClr val="231F20"/>
                </a:solidFill>
                <a:latin typeface="한컴 고딕"/>
                <a:cs typeface="한컴 고딕"/>
              </a:rPr>
              <a:t>(1521년 </a:t>
            </a:r>
            <a:r>
              <a:rPr dirty="0" sz="1800" spc="10" b="1">
                <a:solidFill>
                  <a:srgbClr val="231F20"/>
                </a:solidFill>
                <a:latin typeface="한컴 고딕"/>
                <a:cs typeface="한컴 고딕"/>
              </a:rPr>
              <a:t>3월 </a:t>
            </a:r>
            <a:r>
              <a:rPr dirty="0" sz="1800" spc="-35" b="1">
                <a:solidFill>
                  <a:srgbClr val="231F20"/>
                </a:solidFill>
                <a:latin typeface="한컴 고딕"/>
                <a:cs typeface="한컴 고딕"/>
              </a:rPr>
              <a:t>6일)과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자유통행권으로 루터를 </a:t>
            </a:r>
            <a:r>
              <a:rPr dirty="0" sz="1800" spc="-50" b="1">
                <a:solidFill>
                  <a:srgbClr val="231F20"/>
                </a:solidFill>
                <a:latin typeface="한컴 고딕"/>
                <a:cs typeface="한컴 고딕"/>
              </a:rPr>
              <a:t>보름스(Worms)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제국의회로  오게</a:t>
            </a:r>
            <a:r>
              <a:rPr dirty="0" sz="18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40" b="1">
                <a:solidFill>
                  <a:srgbClr val="231F20"/>
                </a:solidFill>
                <a:latin typeface="한컴 고딕"/>
                <a:cs typeface="한컴 고딕"/>
              </a:rPr>
              <a:t>하였다.</a:t>
            </a:r>
            <a:r>
              <a:rPr dirty="0" sz="1800" spc="28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심문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둘째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날인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10" b="1">
                <a:solidFill>
                  <a:srgbClr val="231F20"/>
                </a:solidFill>
                <a:latin typeface="한컴 고딕"/>
                <a:cs typeface="한컴 고딕"/>
              </a:rPr>
              <a:t>4월</a:t>
            </a:r>
            <a:r>
              <a:rPr dirty="0" sz="18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-20" b="1">
                <a:solidFill>
                  <a:srgbClr val="231F20"/>
                </a:solidFill>
                <a:latin typeface="한컴 고딕"/>
                <a:cs typeface="한컴 고딕"/>
              </a:rPr>
              <a:t>18일,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파문과</a:t>
            </a:r>
            <a:r>
              <a:rPr dirty="0" sz="1800" spc="28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생명의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위협을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받는  가운데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지금까지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해온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주장을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철회하라는</a:t>
            </a:r>
            <a:r>
              <a:rPr dirty="0" sz="180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요구에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다음과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같은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유명한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말로  </a:t>
            </a:r>
            <a:r>
              <a:rPr dirty="0" sz="1800" spc="50" b="1">
                <a:solidFill>
                  <a:srgbClr val="231F20"/>
                </a:solidFill>
                <a:latin typeface="한컴 고딕"/>
                <a:cs typeface="한컴 고딕"/>
              </a:rPr>
              <a:t>대답하였다.</a:t>
            </a:r>
            <a:endParaRPr sz="1800">
              <a:latin typeface="한컴 고딕"/>
              <a:cs typeface="한컴 고딕"/>
            </a:endParaRPr>
          </a:p>
          <a:p>
            <a:pPr algn="just" marL="12700" marR="180975">
              <a:lnSpc>
                <a:spcPts val="2160"/>
              </a:lnSpc>
              <a:spcBef>
                <a:spcPts val="65"/>
              </a:spcBef>
            </a:pPr>
            <a:r>
              <a:rPr dirty="0" sz="1800" spc="190" b="1">
                <a:solidFill>
                  <a:srgbClr val="231F20"/>
                </a:solidFill>
                <a:latin typeface="한컴 고딕"/>
                <a:cs typeface="한컴 고딕"/>
              </a:rPr>
              <a:t>“...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저의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양심은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하나님의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말씀에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매여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45" b="1">
                <a:solidFill>
                  <a:srgbClr val="231F20"/>
                </a:solidFill>
                <a:latin typeface="한컴 고딕"/>
                <a:cs typeface="한컴 고딕"/>
              </a:rPr>
              <a:t>있습니다.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그래서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저는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어떤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것도  철회할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5" b="1">
                <a:solidFill>
                  <a:srgbClr val="231F20"/>
                </a:solidFill>
                <a:latin typeface="한컴 고딕"/>
                <a:cs typeface="한컴 고딕"/>
              </a:rPr>
              <a:t>없고,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철회하기를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원치도</a:t>
            </a:r>
            <a:r>
              <a:rPr dirty="0" sz="180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45" b="1">
                <a:solidFill>
                  <a:srgbClr val="231F20"/>
                </a:solidFill>
                <a:latin typeface="한컴 고딕"/>
                <a:cs typeface="한컴 고딕"/>
              </a:rPr>
              <a:t>않습니다.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양심에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반대되는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어떤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것을  행하는</a:t>
            </a:r>
            <a:r>
              <a:rPr dirty="0" sz="18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것은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위험하고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파멸의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근원이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되기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50" b="1">
                <a:solidFill>
                  <a:srgbClr val="231F20"/>
                </a:solidFill>
                <a:latin typeface="한컴 고딕"/>
                <a:cs typeface="한컴 고딕"/>
              </a:rPr>
              <a:t>때문입니다.</a:t>
            </a:r>
            <a:endParaRPr sz="1800">
              <a:latin typeface="한컴 고딕"/>
              <a:cs typeface="한컴 고딕"/>
            </a:endParaRPr>
          </a:p>
          <a:p>
            <a:pPr algn="just" marL="12700">
              <a:lnSpc>
                <a:spcPts val="2085"/>
              </a:lnSpc>
            </a:pP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하나님</a:t>
            </a:r>
            <a:r>
              <a:rPr dirty="0" sz="18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70" b="1">
                <a:solidFill>
                  <a:srgbClr val="231F20"/>
                </a:solidFill>
                <a:latin typeface="한컴 고딕"/>
                <a:cs typeface="한컴 고딕"/>
              </a:rPr>
              <a:t>저를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45" b="1">
                <a:solidFill>
                  <a:srgbClr val="231F20"/>
                </a:solidFill>
                <a:latin typeface="한컴 고딕"/>
                <a:cs typeface="한컴 고딕"/>
              </a:rPr>
              <a:t>도우소서,</a:t>
            </a:r>
            <a:r>
              <a:rPr dirty="0" sz="180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00" spc="254" b="1">
                <a:solidFill>
                  <a:srgbClr val="231F20"/>
                </a:solidFill>
                <a:latin typeface="한컴 고딕"/>
                <a:cs typeface="한컴 고딕"/>
              </a:rPr>
              <a:t>아멘.”</a:t>
            </a:r>
            <a:endParaRPr sz="1800">
              <a:latin typeface="한컴 고딕"/>
              <a:cs typeface="한컴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71864" y="6245073"/>
            <a:ext cx="216916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제국의회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앞에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선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32993" y="1643557"/>
            <a:ext cx="3482390" cy="2476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052189" y="2472728"/>
            <a:ext cx="3304184" cy="37469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33006" y="4748212"/>
            <a:ext cx="3482390" cy="25103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A3A5A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30607" y="8236432"/>
            <a:ext cx="7120255" cy="184594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5080" indent="91440">
              <a:lnSpc>
                <a:spcPts val="2390"/>
              </a:lnSpc>
              <a:spcBef>
                <a:spcPts val="175"/>
              </a:spcBef>
            </a:pP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루터는 보름스 제국의회에서 집으로 되돌아오는 도중 </a:t>
            </a:r>
            <a:r>
              <a:rPr dirty="0" sz="2000" spc="-200" b="1">
                <a:solidFill>
                  <a:srgbClr val="231F20"/>
                </a:solidFill>
                <a:latin typeface="한컴 고딕"/>
                <a:cs typeface="한컴 고딕"/>
              </a:rPr>
              <a:t>5월 4일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습격을 받아  비텐베르크의 여행 동료들과 헤어져 비밀리에 </a:t>
            </a:r>
            <a:r>
              <a:rPr dirty="0" sz="2000" spc="-200" b="1">
                <a:solidFill>
                  <a:srgbClr val="231F20"/>
                </a:solidFill>
                <a:latin typeface="한컴 고딕"/>
                <a:cs typeface="한컴 고딕"/>
              </a:rPr>
              <a:t>바르트부르크(Wartburg)성 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으로 </a:t>
            </a:r>
            <a:r>
              <a:rPr dirty="0" sz="2000" spc="-185" b="1">
                <a:solidFill>
                  <a:srgbClr val="231F20"/>
                </a:solidFill>
                <a:latin typeface="한컴 고딕"/>
                <a:cs typeface="한컴 고딕"/>
              </a:rPr>
              <a:t>인도되었다.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루터는 여기에 </a:t>
            </a:r>
            <a:r>
              <a:rPr dirty="0" sz="2000" spc="-210" b="1">
                <a:solidFill>
                  <a:srgbClr val="231F20"/>
                </a:solidFill>
                <a:latin typeface="한컴 고딕"/>
                <a:cs typeface="한컴 고딕"/>
              </a:rPr>
              <a:t>1521년 </a:t>
            </a:r>
            <a:r>
              <a:rPr dirty="0" sz="2000" spc="-200" b="1">
                <a:solidFill>
                  <a:srgbClr val="231F20"/>
                </a:solidFill>
                <a:latin typeface="한컴 고딕"/>
                <a:cs typeface="한컴 고딕"/>
              </a:rPr>
              <a:t>5월 4일부터 </a:t>
            </a:r>
            <a:r>
              <a:rPr dirty="0" sz="2000" spc="-210" b="1">
                <a:solidFill>
                  <a:srgbClr val="231F20"/>
                </a:solidFill>
                <a:latin typeface="한컴 고딕"/>
                <a:cs typeface="한컴 고딕"/>
              </a:rPr>
              <a:t>1522년 </a:t>
            </a:r>
            <a:r>
              <a:rPr dirty="0" sz="2000" spc="-200" b="1">
                <a:solidFill>
                  <a:srgbClr val="231F20"/>
                </a:solidFill>
                <a:latin typeface="한컴 고딕"/>
                <a:cs typeface="한컴 고딕"/>
              </a:rPr>
              <a:t>3월 1일까지  </a:t>
            </a:r>
            <a:r>
              <a:rPr dirty="0" sz="2000" spc="-185" b="1">
                <a:solidFill>
                  <a:srgbClr val="231F20"/>
                </a:solidFill>
                <a:latin typeface="한컴 고딕"/>
                <a:cs typeface="한컴 고딕"/>
              </a:rPr>
              <a:t>머물렀다.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루터는 이 기간에 중요한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작품들(“마리아 </a:t>
            </a:r>
            <a:r>
              <a:rPr dirty="0" sz="2000" spc="-10" b="1">
                <a:solidFill>
                  <a:srgbClr val="231F20"/>
                </a:solidFill>
                <a:latin typeface="한컴 고딕"/>
                <a:cs typeface="한컴 고딕"/>
              </a:rPr>
              <a:t>찬가”,“수도사서약에 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관한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65" b="1">
                <a:solidFill>
                  <a:srgbClr val="231F20"/>
                </a:solidFill>
                <a:latin typeface="한컴 고딕"/>
                <a:cs typeface="한컴 고딕"/>
              </a:rPr>
              <a:t>판단”,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0" b="1">
                <a:solidFill>
                  <a:srgbClr val="231F20"/>
                </a:solidFill>
                <a:latin typeface="한컴 고딕"/>
                <a:cs typeface="한컴 고딕"/>
              </a:rPr>
              <a:t>“라토무스의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견해에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대한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65" b="1">
                <a:solidFill>
                  <a:srgbClr val="231F20"/>
                </a:solidFill>
                <a:latin typeface="한컴 고딕"/>
                <a:cs typeface="한컴 고딕"/>
              </a:rPr>
              <a:t>반박”,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“바르트부르크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설교집”등) 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을 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썼고,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특히 </a:t>
            </a:r>
            <a:r>
              <a:rPr dirty="0" sz="2000" spc="-204" b="1">
                <a:solidFill>
                  <a:srgbClr val="231F20"/>
                </a:solidFill>
                <a:latin typeface="한컴 고딕"/>
                <a:cs typeface="한컴 고딕"/>
              </a:rPr>
              <a:t>11주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만에 신약성서를 헬라어에서 독일어로</a:t>
            </a:r>
            <a:r>
              <a:rPr dirty="0" sz="2000" spc="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85" b="1">
                <a:solidFill>
                  <a:srgbClr val="231F20"/>
                </a:solidFill>
                <a:latin typeface="한컴 고딕"/>
                <a:cs typeface="한컴 고딕"/>
              </a:rPr>
              <a:t>번역하였다.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93935" y="7018570"/>
            <a:ext cx="158051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바르트부르크성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3306" y="1726412"/>
            <a:ext cx="3585044" cy="24319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94487" y="4517250"/>
            <a:ext cx="3585032" cy="24318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052176" y="2404579"/>
            <a:ext cx="3302533" cy="35072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222453" y="5975173"/>
            <a:ext cx="9620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75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방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56090" y="357676"/>
            <a:ext cx="714502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335"/>
              <a:t>바르부르크성에서의</a:t>
            </a:r>
            <a:r>
              <a:rPr dirty="0" sz="5000" spc="-310"/>
              <a:t> </a:t>
            </a:r>
            <a:r>
              <a:rPr dirty="0" sz="5000" spc="335"/>
              <a:t>루터</a:t>
            </a:r>
            <a:endParaRPr sz="5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29362" y="500396"/>
            <a:ext cx="497205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-45"/>
              <a:t>루터의 독일어</a:t>
            </a:r>
            <a:r>
              <a:rPr dirty="0" sz="5000" spc="-670"/>
              <a:t> </a:t>
            </a:r>
            <a:r>
              <a:rPr dirty="0" sz="5000" spc="-45"/>
              <a:t>성서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3915950" y="4232045"/>
            <a:ext cx="3268979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5" b="1">
                <a:solidFill>
                  <a:srgbClr val="231F20"/>
                </a:solidFill>
                <a:latin typeface="한컴 고딕"/>
                <a:cs typeface="한컴 고딕"/>
              </a:rPr>
              <a:t>1534년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성경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목판화[꿈꾸는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" b="1">
                <a:solidFill>
                  <a:srgbClr val="231F20"/>
                </a:solidFill>
                <a:latin typeface="한컴 고딕"/>
                <a:cs typeface="한컴 고딕"/>
              </a:rPr>
              <a:t>야곱]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4939" y="6868600"/>
            <a:ext cx="7242809" cy="3340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85165">
              <a:lnSpc>
                <a:spcPts val="2100"/>
              </a:lnSpc>
              <a:spcBef>
                <a:spcPts val="100"/>
              </a:spcBef>
            </a:pPr>
            <a:r>
              <a:rPr dirty="0" sz="1750" spc="80" b="1">
                <a:solidFill>
                  <a:srgbClr val="231F20"/>
                </a:solidFill>
                <a:latin typeface="한컴 고딕"/>
                <a:cs typeface="한컴 고딕"/>
              </a:rPr>
              <a:t>9월성서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마태복음</a:t>
            </a:r>
            <a:r>
              <a:rPr dirty="0" sz="1750" spc="-25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45" b="1">
                <a:solidFill>
                  <a:srgbClr val="231F20"/>
                </a:solidFill>
                <a:latin typeface="한컴 고딕"/>
                <a:cs typeface="한컴 고딕"/>
              </a:rPr>
              <a:t>1장</a:t>
            </a:r>
            <a:endParaRPr sz="1750">
              <a:latin typeface="한컴 고딕"/>
              <a:cs typeface="한컴 고딕"/>
            </a:endParaRPr>
          </a:p>
          <a:p>
            <a:pPr marL="3940175">
              <a:lnSpc>
                <a:spcPts val="2100"/>
              </a:lnSpc>
            </a:pPr>
            <a:r>
              <a:rPr dirty="0" sz="1750" spc="5" b="1">
                <a:solidFill>
                  <a:srgbClr val="231F20"/>
                </a:solidFill>
                <a:latin typeface="한컴 고딕"/>
                <a:cs typeface="한컴 고딕"/>
              </a:rPr>
              <a:t>1534년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성경</a:t>
            </a:r>
            <a:r>
              <a:rPr dirty="0" sz="1750" spc="-3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50" b="1">
                <a:solidFill>
                  <a:srgbClr val="231F20"/>
                </a:solidFill>
                <a:latin typeface="한컴 고딕"/>
                <a:cs typeface="한컴 고딕"/>
              </a:rPr>
              <a:t>목판화[계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12장]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50">
              <a:latin typeface="Times New Roman"/>
              <a:cs typeface="Times New Roman"/>
            </a:endParaRPr>
          </a:p>
          <a:p>
            <a:pPr marL="12700" marR="5080" indent="106680">
              <a:lnSpc>
                <a:spcPct val="101699"/>
              </a:lnSpc>
            </a:pP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루터가 바르트부르크성에서 </a:t>
            </a:r>
            <a:r>
              <a:rPr dirty="0" sz="2000" spc="25" b="1">
                <a:solidFill>
                  <a:srgbClr val="231F20"/>
                </a:solidFill>
                <a:latin typeface="한컴 고딕"/>
                <a:cs typeface="한컴 고딕"/>
              </a:rPr>
              <a:t>11주만에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신약성서를 헬라어에서  독일어로 </a:t>
            </a:r>
            <a:r>
              <a:rPr dirty="0" sz="2000" spc="60" b="1">
                <a:solidFill>
                  <a:srgbClr val="231F20"/>
                </a:solidFill>
                <a:latin typeface="한컴 고딕"/>
                <a:cs typeface="한컴 고딕"/>
              </a:rPr>
              <a:t>번역하였는데,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루카스 크라나흐의 </a:t>
            </a:r>
            <a:r>
              <a:rPr dirty="0" sz="2000" spc="-10" b="1">
                <a:solidFill>
                  <a:srgbClr val="231F20"/>
                </a:solidFill>
                <a:latin typeface="한컴 고딕"/>
                <a:cs typeface="한컴 고딕"/>
              </a:rPr>
              <a:t>21개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목판화와 함께  </a:t>
            </a:r>
            <a:r>
              <a:rPr dirty="0" sz="2000" spc="-30" b="1">
                <a:solidFill>
                  <a:srgbClr val="231F20"/>
                </a:solidFill>
                <a:latin typeface="한컴 고딕"/>
                <a:cs typeface="한컴 고딕"/>
              </a:rPr>
              <a:t>1522년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5" b="1">
                <a:solidFill>
                  <a:srgbClr val="231F20"/>
                </a:solidFill>
                <a:latin typeface="한컴 고딕"/>
                <a:cs typeface="한컴 고딕"/>
              </a:rPr>
              <a:t>9월에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55" b="1">
                <a:solidFill>
                  <a:srgbClr val="231F20"/>
                </a:solidFill>
                <a:latin typeface="한컴 고딕"/>
                <a:cs typeface="한컴 고딕"/>
              </a:rPr>
              <a:t>출판하였다.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그래서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소위</a:t>
            </a:r>
            <a:r>
              <a:rPr dirty="0" sz="200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25" b="1">
                <a:solidFill>
                  <a:srgbClr val="231F20"/>
                </a:solidFill>
                <a:latin typeface="한컴 고딕"/>
                <a:cs typeface="한컴 고딕"/>
              </a:rPr>
              <a:t>9월성서(Septemberbibel) 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라고 </a:t>
            </a:r>
            <a:r>
              <a:rPr dirty="0" sz="2000" spc="40" b="1">
                <a:solidFill>
                  <a:srgbClr val="231F20"/>
                </a:solidFill>
                <a:latin typeface="한컴 고딕"/>
                <a:cs typeface="한컴 고딕"/>
              </a:rPr>
              <a:t>불린다.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그후 </a:t>
            </a: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1523년부터 </a:t>
            </a:r>
            <a:r>
              <a:rPr dirty="0" sz="2000" spc="25" b="1">
                <a:solidFill>
                  <a:srgbClr val="231F20"/>
                </a:solidFill>
                <a:latin typeface="한컴 고딕"/>
                <a:cs typeface="한컴 고딕"/>
              </a:rPr>
              <a:t>34년까지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구약이 개별적으로 번역  되어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55" b="1">
                <a:solidFill>
                  <a:srgbClr val="231F20"/>
                </a:solidFill>
                <a:latin typeface="한컴 고딕"/>
                <a:cs typeface="한컴 고딕"/>
              </a:rPr>
              <a:t>인쇄되었고,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30" b="1">
                <a:solidFill>
                  <a:srgbClr val="231F20"/>
                </a:solidFill>
                <a:latin typeface="한컴 고딕"/>
                <a:cs typeface="한컴 고딕"/>
              </a:rPr>
              <a:t>1534년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가을에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비텐베르크에서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표준독일어로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된  성경전서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첫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판이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55" b="1">
                <a:solidFill>
                  <a:srgbClr val="231F20"/>
                </a:solidFill>
                <a:latin typeface="한컴 고딕"/>
                <a:cs typeface="한컴 고딕"/>
              </a:rPr>
              <a:t>출판되었다.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그리고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1539년부터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25" b="1">
                <a:solidFill>
                  <a:srgbClr val="231F20"/>
                </a:solidFill>
                <a:latin typeface="한컴 고딕"/>
                <a:cs typeface="한컴 고딕"/>
              </a:rPr>
              <a:t>41년까지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루터의  동료들이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성경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전체를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80" b="1">
                <a:solidFill>
                  <a:srgbClr val="231F20"/>
                </a:solidFill>
                <a:latin typeface="한컴 고딕"/>
                <a:cs typeface="한컴 고딕"/>
              </a:rPr>
              <a:t>개정하여</a:t>
            </a:r>
            <a:r>
              <a:rPr dirty="0" sz="2000" spc="-11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0" b="1">
                <a:solidFill>
                  <a:srgbClr val="231F20"/>
                </a:solidFill>
                <a:latin typeface="한컴 고딕"/>
                <a:cs typeface="한컴 고딕"/>
              </a:rPr>
              <a:t>1541년에</a:t>
            </a:r>
            <a:r>
              <a:rPr dirty="0" sz="200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55" b="1">
                <a:solidFill>
                  <a:srgbClr val="231F20"/>
                </a:solidFill>
                <a:latin typeface="한컴 고딕"/>
                <a:cs typeface="한컴 고딕"/>
              </a:rPr>
              <a:t>출판하였다.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7507" y="2141385"/>
            <a:ext cx="3342093" cy="46504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815372" y="1894649"/>
            <a:ext cx="3495408" cy="22697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830675" y="4808042"/>
            <a:ext cx="3464750" cy="22697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20053" y="319251"/>
            <a:ext cx="365696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819"/>
              <a:t>율법과</a:t>
            </a:r>
            <a:r>
              <a:rPr dirty="0" sz="5000" spc="-225"/>
              <a:t> </a:t>
            </a:r>
            <a:r>
              <a:rPr dirty="0" sz="5000" spc="819"/>
              <a:t>은혜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05215" y="7794756"/>
            <a:ext cx="7170420" cy="26917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크라나흐가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345" b="1">
                <a:solidFill>
                  <a:srgbClr val="231F20"/>
                </a:solidFill>
                <a:latin typeface="한컴 고딕"/>
                <a:cs typeface="한컴 고딕"/>
              </a:rPr>
              <a:t>‘율법과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90" b="1">
                <a:solidFill>
                  <a:srgbClr val="231F20"/>
                </a:solidFill>
                <a:latin typeface="한컴 고딕"/>
                <a:cs typeface="한컴 고딕"/>
              </a:rPr>
              <a:t>은혜’라는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주제로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그린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50" b="1">
                <a:solidFill>
                  <a:srgbClr val="231F20"/>
                </a:solidFill>
                <a:latin typeface="한컴 고딕"/>
                <a:cs typeface="한컴 고딕"/>
              </a:rPr>
              <a:t>목판화이다.</a:t>
            </a:r>
            <a:endParaRPr sz="1750">
              <a:latin typeface="한컴 고딕"/>
              <a:cs typeface="한컴 고딕"/>
            </a:endParaRPr>
          </a:p>
          <a:p>
            <a:pPr algn="just" marL="12700" marR="16510">
              <a:lnSpc>
                <a:spcPct val="100000"/>
              </a:lnSpc>
              <a:buChar char="●"/>
              <a:tabLst>
                <a:tab pos="275590" algn="l"/>
              </a:tabLst>
            </a:pP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왼쪽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40" b="1">
                <a:solidFill>
                  <a:srgbClr val="231F20"/>
                </a:solidFill>
                <a:latin typeface="한컴 고딕"/>
                <a:cs typeface="한컴 고딕"/>
              </a:rPr>
              <a:t>-</a:t>
            </a:r>
            <a:r>
              <a:rPr dirty="0" sz="1750" spc="-4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율법: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죽음이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인간을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5" b="1">
                <a:solidFill>
                  <a:srgbClr val="231F20"/>
                </a:solidFill>
                <a:latin typeface="한컴 고딕"/>
                <a:cs typeface="한컴 고딕"/>
              </a:rPr>
              <a:t>불구덩이(지옥)로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쫓고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오른쪽에는  모세와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선지자들이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이들은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돕기는커녕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오히려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율법을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5" b="1">
                <a:solidFill>
                  <a:srgbClr val="231F20"/>
                </a:solidFill>
                <a:latin typeface="한컴 고딕"/>
                <a:cs typeface="한컴 고딕"/>
              </a:rPr>
              <a:t>가리키며 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잘못을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지적하고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뒤에는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아담과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하아와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뱀이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이들은  인간의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죄를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보여주고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endParaRPr sz="1750">
              <a:latin typeface="한컴 고딕"/>
              <a:cs typeface="한컴 고딕"/>
            </a:endParaRPr>
          </a:p>
          <a:p>
            <a:pPr algn="just" marL="12700" marR="5080">
              <a:lnSpc>
                <a:spcPts val="2100"/>
              </a:lnSpc>
              <a:spcBef>
                <a:spcPts val="65"/>
              </a:spcBef>
              <a:buChar char="●"/>
              <a:tabLst>
                <a:tab pos="275590" algn="l"/>
              </a:tabLst>
            </a:pP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오른쪽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440" b="1">
                <a:solidFill>
                  <a:srgbClr val="231F20"/>
                </a:solidFill>
                <a:latin typeface="한컴 고딕"/>
                <a:cs typeface="한컴 고딕"/>
              </a:rPr>
              <a:t>-</a:t>
            </a:r>
            <a:r>
              <a:rPr dirty="0" sz="1750" spc="-4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은혜: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인간이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그리스도에게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기도하며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바라보고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세례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요한이  십자가를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45" b="1">
                <a:solidFill>
                  <a:srgbClr val="231F20"/>
                </a:solidFill>
                <a:latin typeface="한컴 고딕"/>
                <a:cs typeface="한컴 고딕"/>
              </a:rPr>
              <a:t>가리킨다.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부활하신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그리스도가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죽음과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마귀를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45" b="1">
                <a:solidFill>
                  <a:srgbClr val="231F20"/>
                </a:solidFill>
                <a:latin typeface="한컴 고딕"/>
                <a:cs typeface="한컴 고딕"/>
              </a:rPr>
              <a:t>이기셨다.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" b="1">
                <a:solidFill>
                  <a:srgbClr val="231F20"/>
                </a:solidFill>
                <a:latin typeface="한컴 고딕"/>
                <a:cs typeface="한컴 고딕"/>
              </a:rPr>
              <a:t>그리스도 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표시는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35" b="1">
                <a:solidFill>
                  <a:srgbClr val="231F20"/>
                </a:solidFill>
                <a:latin typeface="한컴 고딕"/>
                <a:cs typeface="한컴 고딕"/>
              </a:rPr>
              <a:t>양이다.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그리스도의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피가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기도하는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인간에게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45" b="1">
                <a:solidFill>
                  <a:srgbClr val="231F20"/>
                </a:solidFill>
                <a:latin typeface="한컴 고딕"/>
                <a:cs typeface="한컴 고딕"/>
              </a:rPr>
              <a:t>뿌려진다.</a:t>
            </a:r>
            <a:endParaRPr sz="1750">
              <a:latin typeface="한컴 고딕"/>
              <a:cs typeface="한컴 고딕"/>
            </a:endParaRPr>
          </a:p>
          <a:p>
            <a:pPr algn="just" marL="12700">
              <a:lnSpc>
                <a:spcPts val="2025"/>
              </a:lnSpc>
            </a:pP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그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배후에는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놋뱀에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대한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구약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말씀과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천사가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목자들에게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기쁜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소식을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전한</a:t>
            </a:r>
            <a:endParaRPr sz="1750">
              <a:latin typeface="한컴 고딕"/>
              <a:cs typeface="한컴 고딕"/>
            </a:endParaRPr>
          </a:p>
          <a:p>
            <a:pPr algn="just" marL="12700">
              <a:lnSpc>
                <a:spcPct val="100000"/>
              </a:lnSpc>
            </a:pP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신약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말씀이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다루어져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18440" y="1441589"/>
            <a:ext cx="7173442" cy="59736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96176" y="6570766"/>
            <a:ext cx="91440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멜란히톤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215" y="7562132"/>
            <a:ext cx="7146925" cy="26841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320415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비텐베르크의 멜란히톤</a:t>
            </a:r>
            <a:r>
              <a:rPr dirty="0" sz="1750" spc="-2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집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00">
              <a:latin typeface="Times New Roman"/>
              <a:cs typeface="Times New Roman"/>
            </a:endParaRPr>
          </a:p>
          <a:p>
            <a:pPr algn="just" marL="12700" marR="5080" indent="93345">
              <a:lnSpc>
                <a:spcPct val="100000"/>
              </a:lnSpc>
            </a:pPr>
            <a:r>
              <a:rPr dirty="0" sz="1900" spc="-70" b="1">
                <a:solidFill>
                  <a:srgbClr val="231F20"/>
                </a:solidFill>
                <a:latin typeface="한컴 고딕"/>
                <a:cs typeface="한컴 고딕"/>
              </a:rPr>
              <a:t>멜란히톤(Philipp </a:t>
            </a:r>
            <a:r>
              <a:rPr dirty="0" sz="1900" spc="-95" b="1">
                <a:solidFill>
                  <a:srgbClr val="231F20"/>
                </a:solidFill>
                <a:latin typeface="한컴 고딕"/>
                <a:cs typeface="한컴 고딕"/>
              </a:rPr>
              <a:t>Melanchthon, </a:t>
            </a:r>
            <a:r>
              <a:rPr dirty="0" sz="1900" spc="-170" b="1">
                <a:solidFill>
                  <a:srgbClr val="231F20"/>
                </a:solidFill>
                <a:latin typeface="한컴 고딕"/>
                <a:cs typeface="한컴 고딕"/>
              </a:rPr>
              <a:t>1497-1560년)은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독일의 인문주의자이며  </a:t>
            </a:r>
            <a:r>
              <a:rPr dirty="0" sz="1900" spc="-70" b="1">
                <a:solidFill>
                  <a:srgbClr val="231F20"/>
                </a:solidFill>
                <a:latin typeface="한컴 고딕"/>
                <a:cs typeface="한컴 고딕"/>
              </a:rPr>
              <a:t>종교개혁가이다.</a:t>
            </a:r>
            <a:r>
              <a:rPr dirty="0" sz="19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120" b="1">
                <a:solidFill>
                  <a:srgbClr val="231F20"/>
                </a:solidFill>
                <a:latin typeface="한컴 고딕"/>
                <a:cs typeface="한컴 고딕"/>
              </a:rPr>
              <a:t>1518년</a:t>
            </a:r>
            <a:r>
              <a:rPr dirty="0" sz="19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비텐베르크</a:t>
            </a:r>
            <a:r>
              <a:rPr dirty="0" sz="19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대학의</a:t>
            </a:r>
            <a:r>
              <a:rPr dirty="0" sz="19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헬라어</a:t>
            </a:r>
            <a:r>
              <a:rPr dirty="0" sz="19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교수로</a:t>
            </a:r>
            <a:r>
              <a:rPr dirty="0" sz="19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초빙되면서부터  루터와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긴밀한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관계를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유지하며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종교개혁을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위해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75" b="1">
                <a:solidFill>
                  <a:srgbClr val="231F20"/>
                </a:solidFill>
                <a:latin typeface="한컴 고딕"/>
                <a:cs typeface="한컴 고딕"/>
              </a:rPr>
              <a:t>활동하였다.</a:t>
            </a:r>
            <a:endParaRPr sz="1900">
              <a:latin typeface="한컴 고딕"/>
              <a:cs typeface="한컴 고딕"/>
            </a:endParaRPr>
          </a:p>
          <a:p>
            <a:pPr algn="just" marL="12700" marR="23495">
              <a:lnSpc>
                <a:spcPct val="100000"/>
              </a:lnSpc>
              <a:spcBef>
                <a:spcPts val="25"/>
              </a:spcBef>
            </a:pP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저서로는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135" b="1">
                <a:solidFill>
                  <a:srgbClr val="231F20"/>
                </a:solidFill>
                <a:latin typeface="한컴 고딕"/>
                <a:cs typeface="한컴 고딕"/>
              </a:rPr>
              <a:t>《</a:t>
            </a:r>
            <a:r>
              <a:rPr dirty="0" sz="1900" spc="254" b="1">
                <a:solidFill>
                  <a:srgbClr val="231F20"/>
                </a:solidFill>
                <a:latin typeface="한컴 고딕"/>
                <a:cs typeface="한컴 고딕"/>
              </a:rPr>
              <a:t>신학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195" b="1">
                <a:solidFill>
                  <a:srgbClr val="231F20"/>
                </a:solidFill>
                <a:latin typeface="한컴 고딕"/>
                <a:cs typeface="한컴 고딕"/>
              </a:rPr>
              <a:t>강요</a:t>
            </a:r>
            <a:r>
              <a:rPr dirty="0" sz="1900" spc="100" b="1">
                <a:solidFill>
                  <a:srgbClr val="231F20"/>
                </a:solidFill>
                <a:latin typeface="한컴 고딕"/>
                <a:cs typeface="한컴 고딕"/>
              </a:rPr>
              <a:t>》</a:t>
            </a:r>
            <a:r>
              <a:rPr dirty="0" sz="1900" spc="60" b="1">
                <a:solidFill>
                  <a:srgbClr val="231F20"/>
                </a:solidFill>
                <a:latin typeface="한컴 고딕"/>
                <a:cs typeface="한컴 고딕"/>
              </a:rPr>
              <a:t>,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20" b="1">
                <a:solidFill>
                  <a:srgbClr val="231F20"/>
                </a:solidFill>
                <a:latin typeface="한컴 고딕"/>
                <a:cs typeface="한컴 고딕"/>
              </a:rPr>
              <a:t>《</a:t>
            </a:r>
            <a:r>
              <a:rPr dirty="0" sz="1900" spc="40" b="1">
                <a:solidFill>
                  <a:srgbClr val="231F20"/>
                </a:solidFill>
                <a:latin typeface="한컴 고딕"/>
                <a:cs typeface="한컴 고딕"/>
              </a:rPr>
              <a:t>아우크스부르크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신앙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254" b="1">
                <a:solidFill>
                  <a:srgbClr val="231F20"/>
                </a:solidFill>
                <a:latin typeface="한컴 고딕"/>
                <a:cs typeface="한컴 고딕"/>
              </a:rPr>
              <a:t>고백</a:t>
            </a:r>
            <a:r>
              <a:rPr dirty="0" sz="1900" spc="500" b="1">
                <a:solidFill>
                  <a:srgbClr val="231F20"/>
                </a:solidFill>
                <a:latin typeface="한컴 고딕"/>
                <a:cs typeface="한컴 고딕"/>
              </a:rPr>
              <a:t>》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등이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80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120" b="1">
                <a:solidFill>
                  <a:srgbClr val="231F20"/>
                </a:solidFill>
                <a:latin typeface="한컴 고딕"/>
                <a:cs typeface="한컴 고딕"/>
              </a:rPr>
              <a:t>1521년 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에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출판된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135" b="1">
                <a:solidFill>
                  <a:srgbClr val="231F20"/>
                </a:solidFill>
                <a:latin typeface="한컴 고딕"/>
                <a:cs typeface="한컴 고딕"/>
              </a:rPr>
              <a:t>《</a:t>
            </a:r>
            <a:r>
              <a:rPr dirty="0" sz="1900" spc="254" b="1">
                <a:solidFill>
                  <a:srgbClr val="231F20"/>
                </a:solidFill>
                <a:latin typeface="한컴 고딕"/>
                <a:cs typeface="한컴 고딕"/>
              </a:rPr>
              <a:t>신학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10" b="1">
                <a:solidFill>
                  <a:srgbClr val="231F20"/>
                </a:solidFill>
                <a:latin typeface="한컴 고딕"/>
                <a:cs typeface="한컴 고딕"/>
              </a:rPr>
              <a:t>강요</a:t>
            </a:r>
            <a:r>
              <a:rPr dirty="0" sz="1900" spc="5" b="1">
                <a:solidFill>
                  <a:srgbClr val="231F20"/>
                </a:solidFill>
                <a:latin typeface="한컴 고딕"/>
                <a:cs typeface="한컴 고딕"/>
              </a:rPr>
              <a:t>》(Loci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80" b="1">
                <a:solidFill>
                  <a:srgbClr val="231F20"/>
                </a:solidFill>
                <a:latin typeface="한컴 고딕"/>
                <a:cs typeface="한컴 고딕"/>
              </a:rPr>
              <a:t>Loci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125" b="1">
                <a:solidFill>
                  <a:srgbClr val="231F20"/>
                </a:solidFill>
                <a:latin typeface="한컴 고딕"/>
                <a:cs typeface="한컴 고딕"/>
              </a:rPr>
              <a:t>communes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105" b="1">
                <a:solidFill>
                  <a:srgbClr val="231F20"/>
                </a:solidFill>
                <a:latin typeface="한컴 고딕"/>
                <a:cs typeface="한컴 고딕"/>
              </a:rPr>
              <a:t>rerum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85" b="1">
                <a:solidFill>
                  <a:srgbClr val="231F20"/>
                </a:solidFill>
                <a:latin typeface="한컴 고딕"/>
                <a:cs typeface="한컴 고딕"/>
              </a:rPr>
              <a:t>theologicarum,</a:t>
            </a:r>
            <a:r>
              <a:rPr dirty="0" sz="19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신학  의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일반적인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100" b="1">
                <a:solidFill>
                  <a:srgbClr val="231F20"/>
                </a:solidFill>
                <a:latin typeface="한컴 고딕"/>
                <a:cs typeface="한컴 고딕"/>
              </a:rPr>
              <a:t>기본개념들)는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개신교회의</a:t>
            </a:r>
            <a:r>
              <a:rPr dirty="0" sz="19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첫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65" b="1">
                <a:solidFill>
                  <a:srgbClr val="231F20"/>
                </a:solidFill>
                <a:latin typeface="한컴 고딕"/>
                <a:cs typeface="한컴 고딕"/>
              </a:rPr>
              <a:t>교리학으로</a:t>
            </a:r>
            <a:r>
              <a:rPr dirty="0" sz="1900" spc="-1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900" spc="-75" b="1">
                <a:solidFill>
                  <a:srgbClr val="231F20"/>
                </a:solidFill>
                <a:latin typeface="한컴 고딕"/>
                <a:cs typeface="한컴 고딕"/>
              </a:rPr>
              <a:t>평가된다.</a:t>
            </a:r>
            <a:endParaRPr sz="190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27365" y="5280780"/>
            <a:ext cx="9620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신학</a:t>
            </a:r>
            <a:r>
              <a:rPr dirty="0" sz="175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강요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1590">
              <a:lnSpc>
                <a:spcPct val="100000"/>
              </a:lnSpc>
              <a:spcBef>
                <a:spcPts val="105"/>
              </a:spcBef>
            </a:pPr>
            <a:r>
              <a:rPr dirty="0" spc="-475"/>
              <a:t>루터의 동료</a:t>
            </a:r>
            <a:r>
              <a:rPr dirty="0" spc="-459"/>
              <a:t> </a:t>
            </a:r>
            <a:r>
              <a:rPr dirty="0" spc="-475"/>
              <a:t>멜란히톤</a:t>
            </a:r>
          </a:p>
        </p:txBody>
      </p:sp>
      <p:sp>
        <p:nvSpPr>
          <p:cNvPr id="7" name="object 7"/>
          <p:cNvSpPr/>
          <p:nvPr/>
        </p:nvSpPr>
        <p:spPr>
          <a:xfrm>
            <a:off x="3851033" y="1761502"/>
            <a:ext cx="3357232" cy="47238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19582" y="5814263"/>
            <a:ext cx="2972003" cy="19827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16445" y="1819478"/>
            <a:ext cx="3178238" cy="333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39408" y="356521"/>
            <a:ext cx="4425950" cy="834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40"/>
              <a:t>뮌처와</a:t>
            </a:r>
            <a:r>
              <a:rPr dirty="0" spc="-445"/>
              <a:t> </a:t>
            </a:r>
            <a:r>
              <a:rPr dirty="0" spc="-140"/>
              <a:t>농민전쟁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31013" y="4867262"/>
            <a:ext cx="46990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뭔처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93407" y="1566799"/>
            <a:ext cx="2613304" cy="32405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11454" y="5242293"/>
            <a:ext cx="2977375" cy="21085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960215" y="1800377"/>
            <a:ext cx="3235642" cy="4790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05221" y="6738738"/>
            <a:ext cx="7207250" cy="3739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36626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농민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25" b="1">
                <a:solidFill>
                  <a:srgbClr val="231F20"/>
                </a:solidFill>
                <a:latin typeface="한컴 고딕"/>
                <a:cs typeface="한컴 고딕"/>
              </a:rPr>
              <a:t>12개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조항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팸플릿</a:t>
            </a:r>
            <a:endParaRPr sz="1750">
              <a:latin typeface="한컴 고딕"/>
              <a:cs typeface="한컴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950">
              <a:latin typeface="Times New Roman"/>
              <a:cs typeface="Times New Roman"/>
            </a:endParaRPr>
          </a:p>
          <a:p>
            <a:pPr marL="732790">
              <a:lnSpc>
                <a:spcPct val="100000"/>
              </a:lnSpc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동독 뮌처</a:t>
            </a:r>
            <a:r>
              <a:rPr dirty="0" sz="1750" spc="-2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기념우표</a:t>
            </a:r>
            <a:endParaRPr sz="1750">
              <a:latin typeface="한컴 고딕"/>
              <a:cs typeface="한컴 고딕"/>
            </a:endParaRPr>
          </a:p>
          <a:p>
            <a:pPr marL="12700" marR="5080" indent="99695">
              <a:lnSpc>
                <a:spcPct val="100000"/>
              </a:lnSpc>
              <a:spcBef>
                <a:spcPts val="1635"/>
              </a:spcBef>
            </a:pPr>
            <a:r>
              <a:rPr dirty="0" sz="1850" spc="-30" b="1">
                <a:solidFill>
                  <a:srgbClr val="231F20"/>
                </a:solidFill>
                <a:latin typeface="한컴 고딕"/>
                <a:cs typeface="한컴 고딕"/>
              </a:rPr>
              <a:t>뮌처(Thomas </a:t>
            </a:r>
            <a:r>
              <a:rPr dirty="0" sz="1850" spc="-15" b="1">
                <a:solidFill>
                  <a:srgbClr val="231F20"/>
                </a:solidFill>
                <a:latin typeface="한컴 고딕"/>
                <a:cs typeface="한컴 고딕"/>
              </a:rPr>
              <a:t>M</a:t>
            </a:r>
            <a:r>
              <a:rPr dirty="0" sz="1850" spc="-15">
                <a:solidFill>
                  <a:srgbClr val="231F20"/>
                </a:solidFill>
                <a:latin typeface="바탕체"/>
                <a:cs typeface="바탕체"/>
              </a:rPr>
              <a:t>ü</a:t>
            </a:r>
            <a:r>
              <a:rPr dirty="0" sz="1850" spc="-15" b="1">
                <a:solidFill>
                  <a:srgbClr val="231F20"/>
                </a:solidFill>
                <a:latin typeface="한컴 고딕"/>
                <a:cs typeface="한컴 고딕"/>
              </a:rPr>
              <a:t>ntzer, </a:t>
            </a:r>
            <a:r>
              <a:rPr dirty="0" sz="1850" spc="-80" b="1">
                <a:solidFill>
                  <a:srgbClr val="231F20"/>
                </a:solidFill>
                <a:latin typeface="한컴 고딕"/>
                <a:cs typeface="한컴 고딕"/>
              </a:rPr>
              <a:t>1488-1525)는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신학을 공부한 후 </a:t>
            </a:r>
            <a:r>
              <a:rPr dirty="0" sz="1850" spc="65" b="1">
                <a:solidFill>
                  <a:srgbClr val="231F20"/>
                </a:solidFill>
                <a:latin typeface="한컴 고딕"/>
                <a:cs typeface="한컴 고딕"/>
              </a:rPr>
              <a:t>츠빅카우,  </a:t>
            </a:r>
            <a:r>
              <a:rPr dirty="0" sz="1850" spc="55" b="1">
                <a:solidFill>
                  <a:srgbClr val="231F20"/>
                </a:solidFill>
                <a:latin typeface="한컴 고딕"/>
                <a:cs typeface="한컴 고딕"/>
              </a:rPr>
              <a:t>프라하,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65" b="1">
                <a:solidFill>
                  <a:srgbClr val="231F20"/>
                </a:solidFill>
                <a:latin typeface="한컴 고딕"/>
                <a:cs typeface="한컴 고딕"/>
              </a:rPr>
              <a:t>알스테트,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뮐하우젠에서</a:t>
            </a:r>
            <a:r>
              <a:rPr dirty="0" sz="18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목회를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하면서</a:t>
            </a:r>
            <a:r>
              <a:rPr dirty="0" sz="18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점차로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과격한</a:t>
            </a:r>
            <a:r>
              <a:rPr dirty="0" sz="18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개혁사상  을 </a:t>
            </a:r>
            <a:r>
              <a:rPr dirty="0" sz="1850" spc="70" b="1">
                <a:solidFill>
                  <a:srgbClr val="231F20"/>
                </a:solidFill>
                <a:latin typeface="한컴 고딕"/>
                <a:cs typeface="한컴 고딕"/>
              </a:rPr>
              <a:t>주장하였다.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뮌처의 신학과 설교는 특히 농민들의 반란을 부채질하  </a:t>
            </a:r>
            <a:r>
              <a:rPr dirty="0" sz="1850" spc="45" b="1">
                <a:solidFill>
                  <a:srgbClr val="231F20"/>
                </a:solidFill>
                <a:latin typeface="한컴 고딕"/>
                <a:cs typeface="한컴 고딕"/>
              </a:rPr>
              <a:t>였다.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농민들은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-10" b="1">
                <a:solidFill>
                  <a:srgbClr val="231F20"/>
                </a:solidFill>
                <a:latin typeface="한컴 고딕"/>
                <a:cs typeface="한컴 고딕"/>
              </a:rPr>
              <a:t>1525년</a:t>
            </a:r>
            <a:r>
              <a:rPr dirty="0" sz="18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개혁에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대한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자신들의</a:t>
            </a:r>
            <a:r>
              <a:rPr dirty="0" sz="18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요구들을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5" b="1">
                <a:solidFill>
                  <a:srgbClr val="231F20"/>
                </a:solidFill>
                <a:latin typeface="한컴 고딕"/>
                <a:cs typeface="한컴 고딕"/>
              </a:rPr>
              <a:t>12개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조항으로  </a:t>
            </a:r>
            <a:r>
              <a:rPr dirty="0" sz="1850" spc="70" b="1">
                <a:solidFill>
                  <a:srgbClr val="231F20"/>
                </a:solidFill>
                <a:latin typeface="한컴 고딕"/>
                <a:cs typeface="한컴 고딕"/>
              </a:rPr>
              <a:t>제시하였다.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루터는 농민들의 열악한 생활과 환경에 대해서는 동조했  </a:t>
            </a:r>
            <a:r>
              <a:rPr dirty="0" sz="1850" spc="45" b="1">
                <a:solidFill>
                  <a:srgbClr val="231F20"/>
                </a:solidFill>
                <a:latin typeface="한컴 고딕"/>
                <a:cs typeface="한컴 고딕"/>
              </a:rPr>
              <a:t>지만,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무력을 사용한 폭동에 대해서는 철저하게 </a:t>
            </a:r>
            <a:r>
              <a:rPr dirty="0" sz="1850" spc="70" b="1">
                <a:solidFill>
                  <a:srgbClr val="231F20"/>
                </a:solidFill>
                <a:latin typeface="한컴 고딕"/>
                <a:cs typeface="한컴 고딕"/>
              </a:rPr>
              <a:t>반대하였다.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루터는  심지어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320" b="1">
                <a:solidFill>
                  <a:srgbClr val="231F20"/>
                </a:solidFill>
                <a:latin typeface="한컴 고딕"/>
                <a:cs typeface="한컴 고딕"/>
              </a:rPr>
              <a:t>“강도와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살인하는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농민에게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225" b="1">
                <a:solidFill>
                  <a:srgbClr val="231F20"/>
                </a:solidFill>
                <a:latin typeface="한컴 고딕"/>
                <a:cs typeface="한컴 고딕"/>
              </a:rPr>
              <a:t>대항하여”라는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글을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통해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통치자  들로 하여금 농민들을 죽이라고 </a:t>
            </a:r>
            <a:r>
              <a:rPr dirty="0" sz="1850" spc="70" b="1">
                <a:solidFill>
                  <a:srgbClr val="231F20"/>
                </a:solidFill>
                <a:latin typeface="한컴 고딕"/>
                <a:cs typeface="한컴 고딕"/>
              </a:rPr>
              <a:t>청원하였다. </a:t>
            </a:r>
            <a:r>
              <a:rPr dirty="0" sz="1850" spc="95" b="1">
                <a:solidFill>
                  <a:srgbClr val="231F20"/>
                </a:solidFill>
                <a:latin typeface="한컴 고딕"/>
                <a:cs typeface="한컴 고딕"/>
              </a:rPr>
              <a:t>결국 농민전쟁은 완전히  실패로</a:t>
            </a:r>
            <a:r>
              <a:rPr dirty="0" sz="18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850" spc="55" b="1">
                <a:solidFill>
                  <a:srgbClr val="231F20"/>
                </a:solidFill>
                <a:latin typeface="한컴 고딕"/>
                <a:cs typeface="한컴 고딕"/>
              </a:rPr>
              <a:t>끝났다.</a:t>
            </a:r>
            <a:endParaRPr sz="185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01536" y="463777"/>
            <a:ext cx="502793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10"/>
              <a:t>루터의 결혼과</a:t>
            </a:r>
            <a:r>
              <a:rPr dirty="0" sz="5000" spc="-730"/>
              <a:t> </a:t>
            </a:r>
            <a:r>
              <a:rPr dirty="0" sz="5000" spc="10"/>
              <a:t>가정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05224" y="8563274"/>
            <a:ext cx="7205980" cy="15487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3505">
              <a:lnSpc>
                <a:spcPct val="100000"/>
              </a:lnSpc>
              <a:spcBef>
                <a:spcPts val="100"/>
              </a:spcBef>
            </a:pP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루터는 </a:t>
            </a:r>
            <a:r>
              <a:rPr dirty="0" sz="2000" spc="-60" b="1">
                <a:solidFill>
                  <a:srgbClr val="231F20"/>
                </a:solidFill>
                <a:latin typeface="한컴 고딕"/>
                <a:cs typeface="한컴 고딕"/>
              </a:rPr>
              <a:t>1525년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수녀였던 카타리나 폰 </a:t>
            </a:r>
            <a:r>
              <a:rPr dirty="0" sz="2000" spc="-50" b="1">
                <a:solidFill>
                  <a:srgbClr val="231F20"/>
                </a:solidFill>
                <a:latin typeface="한컴 고딕"/>
                <a:cs typeface="한컴 고딕"/>
              </a:rPr>
              <a:t>보라(Katharina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von </a:t>
            </a:r>
            <a:r>
              <a:rPr dirty="0" sz="2000" spc="-80" b="1">
                <a:solidFill>
                  <a:srgbClr val="231F20"/>
                </a:solidFill>
                <a:latin typeface="한컴 고딕"/>
                <a:cs typeface="한컴 고딕"/>
              </a:rPr>
              <a:t>Bora)와 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결혼하여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아들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셋과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딸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셋을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두었다.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그들이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살던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집은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원래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45" b="1">
                <a:solidFill>
                  <a:srgbClr val="231F20"/>
                </a:solidFill>
                <a:latin typeface="한컴 고딕"/>
                <a:cs typeface="한컴 고딕"/>
              </a:rPr>
              <a:t>1504년에 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어거스틴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수도원으로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세워진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5" b="1">
                <a:solidFill>
                  <a:srgbClr val="231F20"/>
                </a:solidFill>
                <a:latin typeface="한컴 고딕"/>
                <a:cs typeface="한컴 고딕"/>
              </a:rPr>
              <a:t>곳이었다.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루터는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이곳에서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5" b="1">
                <a:solidFill>
                  <a:srgbClr val="231F20"/>
                </a:solidFill>
                <a:latin typeface="한컴 고딕"/>
                <a:cs typeface="한컴 고딕"/>
              </a:rPr>
              <a:t>1508년부터 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수도사로서 살았고 결혼 이후에도 계속 </a:t>
            </a: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살았다.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그리고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1532년에는 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선제후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요한이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이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건물을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루터에게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선물로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b="1">
                <a:solidFill>
                  <a:srgbClr val="231F20"/>
                </a:solidFill>
                <a:latin typeface="한컴 고딕"/>
                <a:cs typeface="한컴 고딕"/>
              </a:rPr>
              <a:t>주었다.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08952" y="4342877"/>
            <a:ext cx="9620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750" spc="-1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집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40412" y="7517491"/>
            <a:ext cx="145478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 집</a:t>
            </a:r>
            <a:r>
              <a:rPr dirty="0" sz="1750" spc="-35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내부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08492" y="7349053"/>
            <a:ext cx="167703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카타리나 폰</a:t>
            </a:r>
            <a:r>
              <a:rPr dirty="0" sz="1750" spc="-3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보라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083418" y="2056129"/>
            <a:ext cx="3236633" cy="50679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33032" y="5001526"/>
            <a:ext cx="3542919" cy="24417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45249" y="1795868"/>
            <a:ext cx="3518496" cy="24417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B08F7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5733" y="434969"/>
            <a:ext cx="6679565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10"/>
              <a:t>아우구스부르크</a:t>
            </a:r>
            <a:r>
              <a:rPr dirty="0" sz="5000" spc="-395"/>
              <a:t> </a:t>
            </a:r>
            <a:r>
              <a:rPr dirty="0" sz="5000" spc="10"/>
              <a:t>신앙고백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286676" y="5111724"/>
            <a:ext cx="30575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개신교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제후들의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신앙고백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제출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3306" y="8834305"/>
            <a:ext cx="7117715" cy="1602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88645">
              <a:lnSpc>
                <a:spcPct val="100000"/>
              </a:lnSpc>
              <a:spcBef>
                <a:spcPts val="100"/>
              </a:spcBef>
              <a:tabLst>
                <a:tab pos="3982085" algn="l"/>
              </a:tabLst>
            </a:pP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아우구스부르크</a:t>
            </a:r>
            <a:r>
              <a:rPr dirty="0" sz="1750" spc="-114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35" b="1">
                <a:solidFill>
                  <a:srgbClr val="231F20"/>
                </a:solidFill>
                <a:latin typeface="한컴 고딕"/>
                <a:cs typeface="한컴 고딕"/>
              </a:rPr>
              <a:t>신앙고백서	</a:t>
            </a:r>
            <a:r>
              <a:rPr dirty="0" sz="1750" spc="-280" b="1">
                <a:solidFill>
                  <a:srgbClr val="231F20"/>
                </a:solidFill>
                <a:latin typeface="한컴 고딕"/>
                <a:cs typeface="한컴 고딕"/>
              </a:rPr>
              <a:t>아우구스부르크 신앙고백</a:t>
            </a:r>
            <a:r>
              <a:rPr dirty="0" sz="1750" spc="-2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-280" b="1">
                <a:solidFill>
                  <a:srgbClr val="231F20"/>
                </a:solidFill>
                <a:latin typeface="한컴 고딕"/>
                <a:cs typeface="한컴 고딕"/>
              </a:rPr>
              <a:t>변론서</a:t>
            </a:r>
            <a:endParaRPr sz="1750">
              <a:latin typeface="한컴 고딕"/>
              <a:cs typeface="한컴 고딕"/>
            </a:endParaRPr>
          </a:p>
          <a:p>
            <a:pPr marL="12700" marR="5080" indent="95250">
              <a:lnSpc>
                <a:spcPct val="100000"/>
              </a:lnSpc>
              <a:spcBef>
                <a:spcPts val="1920"/>
              </a:spcBef>
            </a:pP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멜란히톤이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5" b="1">
                <a:solidFill>
                  <a:srgbClr val="231F20"/>
                </a:solidFill>
                <a:latin typeface="한컴 고딕"/>
                <a:cs typeface="한컴 고딕"/>
              </a:rPr>
              <a:t>28개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조항으로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작성한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신앙고백서를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1530년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아우구스부르크 </a:t>
            </a:r>
            <a:r>
              <a:rPr dirty="0" sz="1750" spc="3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제국의회에서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황제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칼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0" b="1">
                <a:solidFill>
                  <a:srgbClr val="231F20"/>
                </a:solidFill>
                <a:latin typeface="한컴 고딕"/>
                <a:cs typeface="한컴 고딕"/>
              </a:rPr>
              <a:t>5세에게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개신교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일곱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명의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제후들과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자유도시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대표  들이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80" b="1">
                <a:solidFill>
                  <a:srgbClr val="231F20"/>
                </a:solidFill>
                <a:latin typeface="한컴 고딕"/>
                <a:cs typeface="한컴 고딕"/>
              </a:rPr>
              <a:t>제출하였다.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이것은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개신교의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공적인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신앙고백서로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중요한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의미를</a:t>
            </a:r>
            <a:r>
              <a:rPr dirty="0" sz="1750" spc="-10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지  </a:t>
            </a:r>
            <a:r>
              <a:rPr dirty="0" sz="1750" spc="50" b="1">
                <a:solidFill>
                  <a:srgbClr val="231F20"/>
                </a:solidFill>
                <a:latin typeface="한컴 고딕"/>
                <a:cs typeface="한컴 고딕"/>
              </a:rPr>
              <a:t>닌다.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멜란히톤은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b="1">
                <a:solidFill>
                  <a:srgbClr val="231F20"/>
                </a:solidFill>
                <a:latin typeface="한컴 고딕"/>
                <a:cs typeface="한컴 고딕"/>
              </a:rPr>
              <a:t>1531년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이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고백서를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변론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하는</a:t>
            </a:r>
            <a:r>
              <a:rPr dirty="0" sz="1750" spc="-9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05" b="1">
                <a:solidFill>
                  <a:srgbClr val="231F20"/>
                </a:solidFill>
                <a:latin typeface="한컴 고딕"/>
                <a:cs typeface="한컴 고딕"/>
              </a:rPr>
              <a:t>작품을</a:t>
            </a:r>
            <a:r>
              <a:rPr dirty="0" sz="1750" spc="-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75" b="1">
                <a:solidFill>
                  <a:srgbClr val="231F20"/>
                </a:solidFill>
                <a:latin typeface="한컴 고딕"/>
                <a:cs typeface="한컴 고딕"/>
              </a:rPr>
              <a:t>출판했다.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7090" y="1479334"/>
            <a:ext cx="6064923" cy="36028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832078" y="5635231"/>
            <a:ext cx="2476030" cy="3112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225493" y="5635269"/>
            <a:ext cx="2476030" cy="31126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85C3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7222" y="468658"/>
            <a:ext cx="312039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10"/>
              <a:t>루터의</a:t>
            </a:r>
            <a:r>
              <a:rPr dirty="0" sz="5000" spc="-400"/>
              <a:t> </a:t>
            </a:r>
            <a:r>
              <a:rPr dirty="0" sz="5000" spc="10"/>
              <a:t>죽음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236959" y="8545215"/>
            <a:ext cx="7156450" cy="15487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0960" marR="5080" indent="48260">
              <a:lnSpc>
                <a:spcPct val="100000"/>
              </a:lnSpc>
              <a:spcBef>
                <a:spcPts val="100"/>
              </a:spcBef>
            </a:pP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루터는 아이슬레벤에서 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1546년 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2월 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17일 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62세의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나이로</a:t>
            </a:r>
            <a:r>
              <a:rPr dirty="0" sz="2000" spc="-29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세상을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5" b="1">
                <a:solidFill>
                  <a:srgbClr val="231F20"/>
                </a:solidFill>
                <a:latin typeface="한컴 고딕"/>
                <a:cs typeface="한컴 고딕"/>
              </a:rPr>
              <a:t>떠났다. </a:t>
            </a:r>
            <a:r>
              <a:rPr dirty="0" sz="2000" spc="-3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마지막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말은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55" b="1">
                <a:solidFill>
                  <a:srgbClr val="231F20"/>
                </a:solidFill>
                <a:latin typeface="한컴 고딕"/>
                <a:cs typeface="한컴 고딕"/>
              </a:rPr>
              <a:t>“우리는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5" b="1">
                <a:solidFill>
                  <a:srgbClr val="231F20"/>
                </a:solidFill>
                <a:latin typeface="한컴 고딕"/>
                <a:cs typeface="한컴 고딕"/>
              </a:rPr>
              <a:t>거지이다.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이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말은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45" b="1">
                <a:solidFill>
                  <a:srgbClr val="231F20"/>
                </a:solidFill>
                <a:latin typeface="한컴 고딕"/>
                <a:cs typeface="한컴 고딕"/>
              </a:rPr>
              <a:t>참되다”였다.</a:t>
            </a:r>
            <a:endParaRPr sz="2000">
              <a:latin typeface="한컴 고딕"/>
              <a:cs typeface="한컴 고딕"/>
            </a:endParaRPr>
          </a:p>
          <a:p>
            <a:pPr algn="just" marL="12700" marR="50800">
              <a:lnSpc>
                <a:spcPts val="2400"/>
              </a:lnSpc>
              <a:spcBef>
                <a:spcPts val="75"/>
              </a:spcBef>
            </a:pP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시신은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비텐베르크로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이송되었고,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22일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35" b="1">
                <a:solidFill>
                  <a:srgbClr val="231F20"/>
                </a:solidFill>
                <a:latin typeface="한컴 고딕"/>
                <a:cs typeface="한컴 고딕"/>
              </a:rPr>
              <a:t>성(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城</a:t>
            </a:r>
            <a:r>
              <a:rPr dirty="0" sz="2000" spc="-160" b="1">
                <a:solidFill>
                  <a:srgbClr val="231F20"/>
                </a:solidFill>
                <a:latin typeface="한컴 고딕"/>
                <a:cs typeface="한컴 고딕"/>
              </a:rPr>
              <a:t>)교회에서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부겐하겐  (Bugenhagen)이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데살로니가전서 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4장 </a:t>
            </a:r>
            <a:r>
              <a:rPr dirty="0" sz="2000" spc="-210" b="1">
                <a:solidFill>
                  <a:srgbClr val="231F20"/>
                </a:solidFill>
                <a:latin typeface="한컴 고딕"/>
                <a:cs typeface="한컴 고딕"/>
              </a:rPr>
              <a:t>13-14절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말씀으로 장례식 설교를  </a:t>
            </a:r>
            <a:r>
              <a:rPr dirty="0" sz="2000" spc="-95" b="1">
                <a:solidFill>
                  <a:srgbClr val="231F20"/>
                </a:solidFill>
                <a:latin typeface="한컴 고딕"/>
                <a:cs typeface="한컴 고딕"/>
              </a:rPr>
              <a:t>하였다.</a:t>
            </a:r>
            <a:r>
              <a:rPr dirty="0" sz="200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무덤은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성교회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설교단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0" b="1">
                <a:solidFill>
                  <a:srgbClr val="231F20"/>
                </a:solidFill>
                <a:latin typeface="한컴 고딕"/>
                <a:cs typeface="한컴 고딕"/>
              </a:rPr>
              <a:t>밑에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95" b="1">
                <a:solidFill>
                  <a:srgbClr val="231F20"/>
                </a:solidFill>
                <a:latin typeface="한컴 고딕"/>
                <a:cs typeface="한컴 고딕"/>
              </a:rPr>
              <a:t>있다.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54978" y="4445900"/>
            <a:ext cx="2169160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루터가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세상을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떠난</a:t>
            </a:r>
            <a:r>
              <a:rPr dirty="0" sz="1750" spc="-10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집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70007" y="7266044"/>
            <a:ext cx="140652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</a:t>
            </a:r>
            <a:r>
              <a:rPr dirty="0" sz="1750" spc="-1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장례식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2910" y="7104471"/>
            <a:ext cx="1677035" cy="292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루터의 죽은</a:t>
            </a:r>
            <a:r>
              <a:rPr dirty="0" sz="1750" spc="-35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1750" spc="114" b="1">
                <a:solidFill>
                  <a:srgbClr val="231F20"/>
                </a:solidFill>
                <a:latin typeface="한컴 고딕"/>
                <a:cs typeface="한컴 고딕"/>
              </a:rPr>
              <a:t>모습</a:t>
            </a:r>
            <a:endParaRPr sz="1750">
              <a:latin typeface="한컴 고딕"/>
              <a:cs typeface="한컴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1162" y="2165426"/>
            <a:ext cx="3320618" cy="49058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866172" y="1865680"/>
            <a:ext cx="3417265" cy="250998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798544" y="5058295"/>
            <a:ext cx="3478301" cy="2166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" y="2861"/>
            <a:ext cx="7557134" cy="10687685"/>
          </a:xfrm>
          <a:custGeom>
            <a:avLst/>
            <a:gdLst/>
            <a:ahLst/>
            <a:cxnLst/>
            <a:rect l="l" t="t" r="r" b="b"/>
            <a:pathLst>
              <a:path w="7557134" h="10687685">
                <a:moveTo>
                  <a:pt x="0" y="10687443"/>
                </a:moveTo>
                <a:lnTo>
                  <a:pt x="7556766" y="10687443"/>
                </a:lnTo>
                <a:lnTo>
                  <a:pt x="7556766" y="0"/>
                </a:lnTo>
                <a:lnTo>
                  <a:pt x="0" y="0"/>
                </a:lnTo>
                <a:lnTo>
                  <a:pt x="0" y="10687443"/>
                </a:lnTo>
                <a:close/>
              </a:path>
            </a:pathLst>
          </a:custGeom>
          <a:solidFill>
            <a:srgbClr val="FCBB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37467" y="432034"/>
            <a:ext cx="5156200" cy="787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10"/>
              <a:t>일곱</a:t>
            </a:r>
            <a:r>
              <a:rPr dirty="0" sz="5000" spc="-345"/>
              <a:t> </a:t>
            </a:r>
            <a:r>
              <a:rPr dirty="0" sz="5000" spc="10"/>
              <a:t>머리</a:t>
            </a:r>
            <a:r>
              <a:rPr dirty="0" sz="5000" spc="-345"/>
              <a:t> </a:t>
            </a:r>
            <a:r>
              <a:rPr dirty="0" sz="5000" spc="10"/>
              <a:t>달린</a:t>
            </a:r>
            <a:r>
              <a:rPr dirty="0" sz="5000" spc="-345"/>
              <a:t> </a:t>
            </a:r>
            <a:r>
              <a:rPr dirty="0" sz="5000" spc="10"/>
              <a:t>루터</a:t>
            </a:r>
            <a:endParaRPr sz="5000"/>
          </a:p>
        </p:txBody>
      </p:sp>
      <p:sp>
        <p:nvSpPr>
          <p:cNvPr id="4" name="object 4"/>
          <p:cNvSpPr txBox="1"/>
          <p:nvPr/>
        </p:nvSpPr>
        <p:spPr>
          <a:xfrm>
            <a:off x="397346" y="9490934"/>
            <a:ext cx="6753859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루터에 대항하는 중세 가톨릭 적대자들의 대변자인 코흘레우스  </a:t>
            </a:r>
            <a:r>
              <a:rPr dirty="0" sz="2000" spc="-80" b="1">
                <a:solidFill>
                  <a:srgbClr val="231F20"/>
                </a:solidFill>
                <a:latin typeface="한컴 고딕"/>
                <a:cs typeface="한컴 고딕"/>
              </a:rPr>
              <a:t>(Johannes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75" b="1">
                <a:solidFill>
                  <a:srgbClr val="231F20"/>
                </a:solidFill>
                <a:latin typeface="한컴 고딕"/>
                <a:cs typeface="한컴 고딕"/>
              </a:rPr>
              <a:t>Cochlaeus)는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45" b="1">
                <a:solidFill>
                  <a:srgbClr val="231F20"/>
                </a:solidFill>
                <a:latin typeface="한컴 고딕"/>
                <a:cs typeface="한컴 고딕"/>
              </a:rPr>
              <a:t>1529년에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루터를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45" b="1">
                <a:solidFill>
                  <a:srgbClr val="231F20"/>
                </a:solidFill>
                <a:latin typeface="한컴 고딕"/>
                <a:cs typeface="한컴 고딕"/>
              </a:rPr>
              <a:t>(수많은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모순을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30" b="1">
                <a:solidFill>
                  <a:srgbClr val="231F20"/>
                </a:solidFill>
                <a:latin typeface="한컴 고딕"/>
                <a:cs typeface="한컴 고딕"/>
              </a:rPr>
              <a:t>가진) 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일곱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머리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달린</a:t>
            </a:r>
            <a:r>
              <a:rPr dirty="0" sz="2000" spc="-12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30" b="1">
                <a:solidFill>
                  <a:srgbClr val="231F20"/>
                </a:solidFill>
                <a:latin typeface="한컴 고딕"/>
                <a:cs typeface="한컴 고딕"/>
              </a:rPr>
              <a:t>오류자로</a:t>
            </a: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10" b="1">
                <a:solidFill>
                  <a:srgbClr val="231F20"/>
                </a:solidFill>
                <a:latin typeface="한컴 고딕"/>
                <a:cs typeface="한컴 고딕"/>
              </a:rPr>
              <a:t>비방하였다.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73659" y="1467726"/>
            <a:ext cx="6883654" cy="77577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9761" y="10095901"/>
            <a:ext cx="681291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크라나흐의 </a:t>
            </a:r>
            <a:r>
              <a:rPr dirty="0" sz="2000" spc="-175" b="1">
                <a:solidFill>
                  <a:srgbClr val="231F20"/>
                </a:solidFill>
                <a:latin typeface="한컴 고딕"/>
                <a:cs typeface="한컴 고딕"/>
              </a:rPr>
              <a:t>그림: </a:t>
            </a:r>
            <a:r>
              <a:rPr dirty="0" sz="2000" spc="-195" b="1">
                <a:solidFill>
                  <a:srgbClr val="231F20"/>
                </a:solidFill>
                <a:latin typeface="한컴 고딕"/>
                <a:cs typeface="한컴 고딕"/>
              </a:rPr>
              <a:t>그리스도의 참 종교와 적 그리스도의 거짓</a:t>
            </a:r>
            <a:r>
              <a:rPr dirty="0" sz="2000" spc="1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235" b="1">
                <a:solidFill>
                  <a:srgbClr val="231F20"/>
                </a:solidFill>
                <a:latin typeface="한컴 고딕"/>
                <a:cs typeface="한컴 고딕"/>
              </a:rPr>
              <a:t>가르침(1545)</a:t>
            </a:r>
            <a:endParaRPr sz="2000">
              <a:latin typeface="한컴 고딕"/>
              <a:cs typeface="한컴 고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72440" y="292468"/>
            <a:ext cx="7030821" cy="47525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64096" y="5799099"/>
            <a:ext cx="7030847" cy="42154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275476" y="5092688"/>
            <a:ext cx="524256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25" b="1">
                <a:solidFill>
                  <a:srgbClr val="231F20"/>
                </a:solidFill>
                <a:latin typeface="한컴 고딕"/>
                <a:cs typeface="한컴 고딕"/>
              </a:rPr>
              <a:t>펜츠(Pencz)의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65" b="1">
                <a:solidFill>
                  <a:srgbClr val="231F20"/>
                </a:solidFill>
                <a:latin typeface="한컴 고딕"/>
                <a:cs typeface="한컴 고딕"/>
              </a:rPr>
              <a:t>목판화: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개신교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및</a:t>
            </a:r>
            <a:r>
              <a:rPr dirty="0" sz="2000" spc="-145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55" b="1">
                <a:solidFill>
                  <a:srgbClr val="231F20"/>
                </a:solidFill>
                <a:latin typeface="한컴 고딕"/>
                <a:cs typeface="한컴 고딕"/>
              </a:rPr>
              <a:t>가톨릭</a:t>
            </a:r>
            <a:r>
              <a:rPr dirty="0" sz="2000" spc="-140" b="1">
                <a:solidFill>
                  <a:srgbClr val="231F20"/>
                </a:solidFill>
                <a:latin typeface="한컴 고딕"/>
                <a:cs typeface="한컴 고딕"/>
              </a:rPr>
              <a:t> </a:t>
            </a:r>
            <a:r>
              <a:rPr dirty="0" sz="2000" spc="-155" b="1">
                <a:solidFill>
                  <a:srgbClr val="231F20"/>
                </a:solidFill>
                <a:latin typeface="한컴 고딕"/>
                <a:cs typeface="한컴 고딕"/>
              </a:rPr>
              <a:t>설교(1529)</a:t>
            </a:r>
            <a:endParaRPr sz="2000">
              <a:latin typeface="한컴 고딕"/>
              <a:cs typeface="한컴 고딕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2020-03-12T10:31:07Z</dcterms:created>
  <dcterms:modified xsi:type="dcterms:W3CDTF">2020-03-12T10:31:07Z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2014-10-31T00:00:00Z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2020-03-12T00:00:00Z</vt:filetime>
  </property>
</Properties>
</file>