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2086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05789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3386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87090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90562" y="107232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904265" y="1086027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904265" y="6648678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90562" y="666239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6636" y="1025191"/>
            <a:ext cx="8548370" cy="26244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2839596"/>
            <a:ext cx="8547100" cy="3435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pc="-210"/>
              <a:t>시대구분(각 </a:t>
            </a:r>
            <a:r>
              <a:rPr dirty="0" spc="-325"/>
              <a:t>시대의 중요한</a:t>
            </a:r>
            <a:r>
              <a:rPr dirty="0" spc="215"/>
              <a:t> </a:t>
            </a:r>
            <a:r>
              <a:rPr dirty="0" spc="-90"/>
              <a:t>내용)</a:t>
            </a: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pc="655" b="0">
                <a:latin typeface="Lucida Sans Unicode"/>
                <a:cs typeface="Lucida Sans Unicode"/>
              </a:rPr>
              <a:t>◌ </a:t>
            </a:r>
            <a:r>
              <a:rPr dirty="0" spc="-325" b="0">
                <a:latin typeface="Arial Unicode MS"/>
                <a:cs typeface="Arial Unicode MS"/>
              </a:rPr>
              <a:t>교회사는 </a:t>
            </a:r>
            <a:r>
              <a:rPr dirty="0" spc="-65" b="0">
                <a:latin typeface="Arial Unicode MS"/>
                <a:cs typeface="Arial Unicode MS"/>
              </a:rPr>
              <a:t>2천년 </a:t>
            </a:r>
            <a:r>
              <a:rPr dirty="0" spc="-325" b="0">
                <a:latin typeface="Arial Unicode MS"/>
                <a:cs typeface="Arial Unicode MS"/>
              </a:rPr>
              <a:t>동안의 </a:t>
            </a:r>
            <a:r>
              <a:rPr dirty="0" spc="-325"/>
              <a:t>교회의 다양한 </a:t>
            </a:r>
            <a:r>
              <a:rPr dirty="0" spc="-20"/>
              <a:t>형태,  </a:t>
            </a:r>
            <a:r>
              <a:rPr dirty="0" spc="-325"/>
              <a:t>교회의 형성과 발전</a:t>
            </a:r>
            <a:r>
              <a:rPr dirty="0" spc="-325" b="0">
                <a:latin typeface="Arial Unicode MS"/>
                <a:cs typeface="Arial Unicode MS"/>
              </a:rPr>
              <a:t>을 다루게 </a:t>
            </a:r>
            <a:r>
              <a:rPr dirty="0" spc="-35" b="0">
                <a:latin typeface="Arial Unicode MS"/>
                <a:cs typeface="Arial Unicode MS"/>
              </a:rPr>
              <a:t>된다. </a:t>
            </a:r>
            <a:r>
              <a:rPr dirty="0" spc="-325" b="0">
                <a:latin typeface="Arial Unicode MS"/>
                <a:cs typeface="Arial Unicode MS"/>
              </a:rPr>
              <a:t>이러한 교회  </a:t>
            </a:r>
            <a:r>
              <a:rPr dirty="0" spc="-320" b="0">
                <a:latin typeface="Arial Unicode MS"/>
                <a:cs typeface="Arial Unicode MS"/>
              </a:rPr>
              <a:t>의 </a:t>
            </a:r>
            <a:r>
              <a:rPr dirty="0" spc="-325" b="0">
                <a:latin typeface="Arial Unicode MS"/>
                <a:cs typeface="Arial Unicode MS"/>
              </a:rPr>
              <a:t>역사를 파악하기 위해 </a:t>
            </a:r>
            <a:r>
              <a:rPr dirty="0" spc="-325"/>
              <a:t>개관이</a:t>
            </a:r>
            <a:r>
              <a:rPr dirty="0" spc="15"/>
              <a:t> </a:t>
            </a:r>
            <a:r>
              <a:rPr dirty="0" spc="-150"/>
              <a:t>중요</a:t>
            </a:r>
            <a:r>
              <a:rPr dirty="0" spc="-150" b="0">
                <a:latin typeface="Arial Unicode MS"/>
                <a:cs typeface="Arial Unicode MS"/>
              </a:rPr>
              <a:t>하다.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3628600"/>
            <a:ext cx="1087120" cy="12871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100"/>
              </a:spcBef>
            </a:pPr>
            <a:r>
              <a:rPr dirty="0" sz="3100" spc="-315" b="1">
                <a:latin typeface="맑은 고딕"/>
                <a:cs typeface="맑은 고딕"/>
              </a:rPr>
              <a:t>개</a:t>
            </a:r>
            <a:r>
              <a:rPr dirty="0" sz="3100" spc="-325" b="1">
                <a:latin typeface="맑은 고딕"/>
                <a:cs typeface="맑은 고딕"/>
              </a:rPr>
              <a:t>관</a:t>
            </a:r>
            <a:r>
              <a:rPr dirty="0" sz="3100" spc="-165">
                <a:latin typeface="Arial Unicode MS"/>
                <a:cs typeface="Arial Unicode MS"/>
              </a:rPr>
              <a:t>을  </a:t>
            </a:r>
            <a:r>
              <a:rPr dirty="0" sz="3100" spc="-315">
                <a:latin typeface="Arial Unicode MS"/>
                <a:cs typeface="Arial Unicode MS"/>
              </a:rPr>
              <a:t>속</a:t>
            </a:r>
            <a:r>
              <a:rPr dirty="0" sz="3100" spc="-325">
                <a:latin typeface="Arial Unicode MS"/>
                <a:cs typeface="Arial Unicode MS"/>
              </a:rPr>
              <a:t>에</a:t>
            </a:r>
            <a:r>
              <a:rPr dirty="0" sz="3100" spc="-320">
                <a:latin typeface="Arial Unicode MS"/>
                <a:cs typeface="Arial Unicode MS"/>
              </a:rPr>
              <a:t>서</a:t>
            </a:r>
            <a:endParaRPr sz="31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68233" y="3628600"/>
            <a:ext cx="7244715" cy="12871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100"/>
              </a:spcBef>
              <a:tabLst>
                <a:tab pos="960755" algn="l"/>
                <a:tab pos="1909445" algn="l"/>
                <a:tab pos="2857500" algn="l"/>
                <a:tab pos="3210560" algn="l"/>
                <a:tab pos="4513580" algn="l"/>
                <a:tab pos="4867275" algn="l"/>
                <a:tab pos="6170295" algn="l"/>
                <a:tab pos="6524625" algn="l"/>
              </a:tabLst>
            </a:pPr>
            <a:r>
              <a:rPr dirty="0" sz="3100" spc="-315">
                <a:latin typeface="Arial Unicode MS"/>
                <a:cs typeface="Arial Unicode MS"/>
              </a:rPr>
              <a:t>갖</a:t>
            </a:r>
            <a:r>
              <a:rPr dirty="0" sz="3100" spc="-320">
                <a:latin typeface="Arial Unicode MS"/>
                <a:cs typeface="Arial Unicode MS"/>
              </a:rPr>
              <a:t>고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있</a:t>
            </a:r>
            <a:r>
              <a:rPr dirty="0" sz="3100" spc="-320">
                <a:latin typeface="Arial Unicode MS"/>
                <a:cs typeface="Arial Unicode MS"/>
              </a:rPr>
              <a:t>는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사</a:t>
            </a:r>
            <a:r>
              <a:rPr dirty="0" sz="3100" spc="-325">
                <a:latin typeface="Arial Unicode MS"/>
                <a:cs typeface="Arial Unicode MS"/>
              </a:rPr>
              <a:t>람</a:t>
            </a:r>
            <a:r>
              <a:rPr dirty="0" sz="3100" spc="-320">
                <a:latin typeface="Arial Unicode MS"/>
                <a:cs typeface="Arial Unicode MS"/>
              </a:rPr>
              <a:t>이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개별</a:t>
            </a:r>
            <a:r>
              <a:rPr dirty="0" sz="3100" spc="-325">
                <a:latin typeface="Arial Unicode MS"/>
                <a:cs typeface="Arial Unicode MS"/>
              </a:rPr>
              <a:t>적</a:t>
            </a:r>
            <a:r>
              <a:rPr dirty="0" sz="3100" spc="-320">
                <a:latin typeface="Arial Unicode MS"/>
                <a:cs typeface="Arial Unicode MS"/>
              </a:rPr>
              <a:t>인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사건</a:t>
            </a:r>
            <a:r>
              <a:rPr dirty="0" sz="3100" spc="-325">
                <a:latin typeface="Arial Unicode MS"/>
                <a:cs typeface="Arial Unicode MS"/>
              </a:rPr>
              <a:t>들</a:t>
            </a:r>
            <a:r>
              <a:rPr dirty="0" sz="3100" spc="-320">
                <a:latin typeface="Arial Unicode MS"/>
                <a:cs typeface="Arial Unicode MS"/>
              </a:rPr>
              <a:t>의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정</a:t>
            </a:r>
            <a:r>
              <a:rPr dirty="0" sz="3100" spc="-165">
                <a:latin typeface="Arial Unicode MS"/>
                <a:cs typeface="Arial Unicode MS"/>
              </a:rPr>
              <a:t>글  </a:t>
            </a:r>
            <a:r>
              <a:rPr dirty="0" sz="3100" spc="-315">
                <a:latin typeface="Arial Unicode MS"/>
                <a:cs typeface="Arial Unicode MS"/>
              </a:rPr>
              <a:t>길</a:t>
            </a:r>
            <a:r>
              <a:rPr dirty="0" sz="3100" spc="-320">
                <a:latin typeface="Arial Unicode MS"/>
                <a:cs typeface="Arial Unicode MS"/>
              </a:rPr>
              <a:t>을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잃</a:t>
            </a:r>
            <a:r>
              <a:rPr dirty="0" sz="3100" spc="-320">
                <a:latin typeface="Arial Unicode MS"/>
                <a:cs typeface="Arial Unicode MS"/>
              </a:rPr>
              <a:t>지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않</a:t>
            </a:r>
            <a:r>
              <a:rPr dirty="0" sz="3100" spc="-320">
                <a:latin typeface="Arial Unicode MS"/>
                <a:cs typeface="Arial Unicode MS"/>
              </a:rPr>
              <a:t>고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교</a:t>
            </a:r>
            <a:r>
              <a:rPr dirty="0" sz="3100" spc="-315">
                <a:latin typeface="Arial Unicode MS"/>
                <a:cs typeface="Arial Unicode MS"/>
              </a:rPr>
              <a:t>회사</a:t>
            </a:r>
            <a:r>
              <a:rPr dirty="0" sz="3100" spc="-320">
                <a:latin typeface="Arial Unicode MS"/>
                <a:cs typeface="Arial Unicode MS"/>
              </a:rPr>
              <a:t>의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근</a:t>
            </a:r>
            <a:r>
              <a:rPr dirty="0" sz="3100" spc="-315">
                <a:latin typeface="Arial Unicode MS"/>
                <a:cs typeface="Arial Unicode MS"/>
              </a:rPr>
              <a:t>본적</a:t>
            </a:r>
            <a:r>
              <a:rPr dirty="0" sz="3100" spc="-320">
                <a:latin typeface="Arial Unicode MS"/>
                <a:cs typeface="Arial Unicode MS"/>
              </a:rPr>
              <a:t>인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것</a:t>
            </a:r>
            <a:r>
              <a:rPr dirty="0" sz="3100" spc="-325">
                <a:latin typeface="Arial Unicode MS"/>
                <a:cs typeface="Arial Unicode MS"/>
              </a:rPr>
              <a:t>들</a:t>
            </a:r>
            <a:r>
              <a:rPr dirty="0" sz="3100" spc="-320">
                <a:latin typeface="Arial Unicode MS"/>
                <a:cs typeface="Arial Unicode MS"/>
              </a:rPr>
              <a:t>을</a:t>
            </a:r>
            <a:endParaRPr sz="31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4889789"/>
            <a:ext cx="8546465" cy="12839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200"/>
              </a:lnSpc>
              <a:spcBef>
                <a:spcPts val="100"/>
              </a:spcBef>
              <a:tabLst>
                <a:tab pos="1271270" algn="l"/>
                <a:tab pos="1849755" algn="l"/>
                <a:tab pos="2530475" algn="l"/>
                <a:tab pos="2944495" algn="l"/>
                <a:tab pos="3258185" algn="l"/>
                <a:tab pos="4572000" algn="l"/>
                <a:tab pos="4871720" algn="l"/>
                <a:tab pos="6130290" algn="l"/>
                <a:tab pos="6198870" algn="l"/>
                <a:tab pos="7472045" algn="l"/>
              </a:tabLst>
            </a:pPr>
            <a:r>
              <a:rPr dirty="0" sz="3100" spc="-315">
                <a:latin typeface="Arial Unicode MS"/>
                <a:cs typeface="Arial Unicode MS"/>
              </a:rPr>
              <a:t>기</a:t>
            </a:r>
            <a:r>
              <a:rPr dirty="0" sz="3100" spc="-325">
                <a:latin typeface="Arial Unicode MS"/>
                <a:cs typeface="Arial Unicode MS"/>
              </a:rPr>
              <a:t>억</a:t>
            </a:r>
            <a:r>
              <a:rPr dirty="0" sz="3100" spc="-320">
                <a:latin typeface="Arial Unicode MS"/>
                <a:cs typeface="Arial Unicode MS"/>
              </a:rPr>
              <a:t>할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760">
                <a:latin typeface="Arial Unicode MS"/>
                <a:cs typeface="Arial Unicode MS"/>
              </a:rPr>
              <a:t> </a:t>
            </a:r>
            <a:r>
              <a:rPr dirty="0" sz="3100" spc="-320">
                <a:latin typeface="Arial Unicode MS"/>
                <a:cs typeface="Arial Unicode MS"/>
              </a:rPr>
              <a:t>수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있</a:t>
            </a:r>
            <a:r>
              <a:rPr dirty="0" sz="3100" spc="-315">
                <a:latin typeface="Arial Unicode MS"/>
                <a:cs typeface="Arial Unicode MS"/>
              </a:rPr>
              <a:t>다</a:t>
            </a:r>
            <a:r>
              <a:rPr dirty="0" sz="3100" spc="530">
                <a:latin typeface="Arial Unicode MS"/>
                <a:cs typeface="Arial Unicode MS"/>
              </a:rPr>
              <a:t>.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개별</a:t>
            </a:r>
            <a:r>
              <a:rPr dirty="0" sz="3100" spc="-325">
                <a:latin typeface="Arial Unicode MS"/>
                <a:cs typeface="Arial Unicode MS"/>
              </a:rPr>
              <a:t>적</a:t>
            </a:r>
            <a:r>
              <a:rPr dirty="0" sz="3100" spc="-320">
                <a:latin typeface="Arial Unicode MS"/>
                <a:cs typeface="Arial Unicode MS"/>
              </a:rPr>
              <a:t>인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사</a:t>
            </a:r>
            <a:r>
              <a:rPr dirty="0" sz="3100" spc="-325">
                <a:latin typeface="Arial Unicode MS"/>
                <a:cs typeface="Arial Unicode MS"/>
              </a:rPr>
              <a:t>건</a:t>
            </a:r>
            <a:r>
              <a:rPr dirty="0" sz="3100" spc="-315">
                <a:latin typeface="Arial Unicode MS"/>
                <a:cs typeface="Arial Unicode MS"/>
              </a:rPr>
              <a:t>들</a:t>
            </a:r>
            <a:r>
              <a:rPr dirty="0" sz="3100" spc="-320">
                <a:latin typeface="Arial Unicode MS"/>
                <a:cs typeface="Arial Unicode MS"/>
              </a:rPr>
              <a:t>이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25">
                <a:latin typeface="Arial Unicode MS"/>
                <a:cs typeface="Arial Unicode MS"/>
              </a:rPr>
              <a:t>전</a:t>
            </a:r>
            <a:r>
              <a:rPr dirty="0" sz="3100" spc="-315">
                <a:latin typeface="Arial Unicode MS"/>
                <a:cs typeface="Arial Unicode MS"/>
              </a:rPr>
              <a:t>체</a:t>
            </a:r>
            <a:r>
              <a:rPr dirty="0" sz="3100" spc="-320">
                <a:latin typeface="Arial Unicode MS"/>
                <a:cs typeface="Arial Unicode MS"/>
              </a:rPr>
              <a:t>의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기</a:t>
            </a:r>
            <a:r>
              <a:rPr dirty="0" sz="3100" spc="-315">
                <a:latin typeface="Arial Unicode MS"/>
                <a:cs typeface="Arial Unicode MS"/>
              </a:rPr>
              <a:t>본</a:t>
            </a:r>
            <a:r>
              <a:rPr dirty="0" sz="3100" spc="-165">
                <a:latin typeface="Arial Unicode MS"/>
                <a:cs typeface="Arial Unicode MS"/>
              </a:rPr>
              <a:t>구  </a:t>
            </a:r>
            <a:r>
              <a:rPr dirty="0" sz="3100" spc="-320">
                <a:latin typeface="Arial Unicode MS"/>
                <a:cs typeface="Arial Unicode MS"/>
              </a:rPr>
              <a:t>조에서	파악될	</a:t>
            </a:r>
            <a:r>
              <a:rPr dirty="0" sz="3100" spc="105">
                <a:latin typeface="Arial Unicode MS"/>
                <a:cs typeface="Arial Unicode MS"/>
              </a:rPr>
              <a:t>때,	</a:t>
            </a:r>
            <a:r>
              <a:rPr dirty="0" sz="3100" spc="-320">
                <a:latin typeface="Arial Unicode MS"/>
                <a:cs typeface="Arial Unicode MS"/>
              </a:rPr>
              <a:t>사건들의	의미가	</a:t>
            </a:r>
            <a:r>
              <a:rPr dirty="0" sz="3100" spc="-175">
                <a:latin typeface="Arial Unicode MS"/>
                <a:cs typeface="Arial Unicode MS"/>
              </a:rPr>
              <a:t>분명해진다.</a:t>
            </a:r>
            <a:endParaRPr sz="31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pc="385"/>
              <a:t>2)</a:t>
            </a:r>
            <a:r>
              <a:rPr dirty="0" spc="459"/>
              <a:t> </a:t>
            </a:r>
            <a:r>
              <a:rPr dirty="0" spc="-325"/>
              <a:t>시대구분</a:t>
            </a: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1128395" algn="l"/>
                <a:tab pos="2052320" algn="l"/>
                <a:tab pos="3725545" algn="l"/>
                <a:tab pos="3890010" algn="l"/>
                <a:tab pos="5582285" algn="l"/>
                <a:tab pos="7438390" algn="l"/>
              </a:tabLst>
            </a:pPr>
            <a:r>
              <a:rPr dirty="0" spc="-325" b="0">
                <a:latin typeface="Arial Unicode MS"/>
                <a:cs typeface="Arial Unicode MS"/>
              </a:rPr>
              <a:t>전통적으</a:t>
            </a:r>
            <a:r>
              <a:rPr dirty="0" spc="-320" b="0">
                <a:latin typeface="Arial Unicode MS"/>
                <a:cs typeface="Arial Unicode MS"/>
              </a:rPr>
              <a:t>로</a:t>
            </a:r>
            <a:r>
              <a:rPr dirty="0" b="0">
                <a:latin typeface="Arial Unicode MS"/>
                <a:cs typeface="Arial Unicode MS"/>
              </a:rPr>
              <a:t>	</a:t>
            </a:r>
            <a:r>
              <a:rPr dirty="0" spc="-325" b="0">
                <a:latin typeface="Arial Unicode MS"/>
                <a:cs typeface="Arial Unicode MS"/>
              </a:rPr>
              <a:t>교회사</a:t>
            </a:r>
            <a:r>
              <a:rPr dirty="0" spc="-320" b="0">
                <a:latin typeface="Arial Unicode MS"/>
                <a:cs typeface="Arial Unicode MS"/>
              </a:rPr>
              <a:t>는</a:t>
            </a:r>
            <a:r>
              <a:rPr dirty="0" b="0">
                <a:latin typeface="Arial Unicode MS"/>
                <a:cs typeface="Arial Unicode MS"/>
              </a:rPr>
              <a:t>	</a:t>
            </a:r>
            <a:r>
              <a:rPr dirty="0" spc="-325" b="0">
                <a:latin typeface="Arial Unicode MS"/>
                <a:cs typeface="Arial Unicode MS"/>
              </a:rPr>
              <a:t>고대교회</a:t>
            </a:r>
            <a:r>
              <a:rPr dirty="0" spc="550" b="0">
                <a:latin typeface="Arial Unicode MS"/>
                <a:cs typeface="Arial Unicode MS"/>
              </a:rPr>
              <a:t>,</a:t>
            </a:r>
            <a:r>
              <a:rPr dirty="0" b="0">
                <a:latin typeface="Arial Unicode MS"/>
                <a:cs typeface="Arial Unicode MS"/>
              </a:rPr>
              <a:t>	</a:t>
            </a:r>
            <a:r>
              <a:rPr dirty="0" spc="-325" b="0">
                <a:latin typeface="Arial Unicode MS"/>
                <a:cs typeface="Arial Unicode MS"/>
              </a:rPr>
              <a:t>중세교회</a:t>
            </a:r>
            <a:r>
              <a:rPr dirty="0" spc="550" b="0">
                <a:latin typeface="Arial Unicode MS"/>
                <a:cs typeface="Arial Unicode MS"/>
              </a:rPr>
              <a:t>,</a:t>
            </a:r>
            <a:r>
              <a:rPr dirty="0" b="0">
                <a:latin typeface="Arial Unicode MS"/>
                <a:cs typeface="Arial Unicode MS"/>
              </a:rPr>
              <a:t>	</a:t>
            </a:r>
            <a:r>
              <a:rPr dirty="0" spc="-325" b="0">
                <a:latin typeface="Arial Unicode MS"/>
                <a:cs typeface="Arial Unicode MS"/>
              </a:rPr>
              <a:t>종교</a:t>
            </a:r>
            <a:r>
              <a:rPr dirty="0" spc="-170" b="0">
                <a:latin typeface="Arial Unicode MS"/>
                <a:cs typeface="Arial Unicode MS"/>
              </a:rPr>
              <a:t>개  </a:t>
            </a:r>
            <a:r>
              <a:rPr dirty="0" spc="-35" b="0">
                <a:latin typeface="Arial Unicode MS"/>
                <a:cs typeface="Arial Unicode MS"/>
              </a:rPr>
              <a:t>혁사,	</a:t>
            </a:r>
            <a:r>
              <a:rPr dirty="0" spc="-325" b="0">
                <a:latin typeface="Arial Unicode MS"/>
                <a:cs typeface="Arial Unicode MS"/>
              </a:rPr>
              <a:t>근현대교회사로		</a:t>
            </a:r>
            <a:r>
              <a:rPr dirty="0" spc="-150" b="0">
                <a:latin typeface="Arial Unicode MS"/>
                <a:cs typeface="Arial Unicode MS"/>
              </a:rPr>
              <a:t>구분된다.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92366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6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초대교회</a:t>
            </a:r>
            <a:endParaRPr sz="3200">
              <a:latin typeface="맑은 고딕"/>
              <a:cs typeface="맑은 고딕"/>
            </a:endParaRPr>
          </a:p>
          <a:p>
            <a:pPr marL="519430" marR="1192530" indent="-507365">
              <a:lnSpc>
                <a:spcPts val="5120"/>
              </a:lnSpc>
              <a:spcBef>
                <a:spcPts val="375"/>
              </a:spcBef>
              <a:tabLst>
                <a:tab pos="1819275" algn="l"/>
                <a:tab pos="3848735" algn="l"/>
                <a:tab pos="5147310" algn="l"/>
              </a:tabLst>
            </a:pPr>
            <a:r>
              <a:rPr dirty="0" sz="3200" spc="-185" b="1">
                <a:latin typeface="맑은 고딕"/>
                <a:cs typeface="맑은 고딕"/>
              </a:rPr>
              <a:t>(콘스탄틴 </a:t>
            </a:r>
            <a:r>
              <a:rPr dirty="0" sz="3200" spc="-150" b="1">
                <a:latin typeface="맑은 고딕"/>
                <a:cs typeface="맑은 고딕"/>
              </a:rPr>
              <a:t>이전의) </a:t>
            </a:r>
            <a:r>
              <a:rPr dirty="0" sz="3200" spc="-325" b="1">
                <a:latin typeface="맑은 고딕"/>
                <a:cs typeface="맑은 고딕"/>
              </a:rPr>
              <a:t>초대교회 </a:t>
            </a:r>
            <a:r>
              <a:rPr dirty="0" sz="3200" spc="665" b="1">
                <a:latin typeface="맑은 고딕"/>
                <a:cs typeface="맑은 고딕"/>
              </a:rPr>
              <a:t>(50-300)  </a:t>
            </a:r>
            <a:r>
              <a:rPr dirty="0" sz="3200" spc="-325">
                <a:latin typeface="Arial Unicode MS"/>
                <a:cs typeface="Arial Unicode MS"/>
              </a:rPr>
              <a:t>역사적	실체로서의	교회의	</a:t>
            </a:r>
            <a:r>
              <a:rPr dirty="0" sz="3200" spc="-35">
                <a:latin typeface="Arial Unicode MS"/>
                <a:cs typeface="Arial Unicode MS"/>
              </a:rPr>
              <a:t>출현.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ts val="5110"/>
              </a:lnSpc>
              <a:spcBef>
                <a:spcPts val="10"/>
              </a:spcBef>
              <a:tabLst>
                <a:tab pos="2141855" algn="l"/>
                <a:tab pos="3493770" algn="l"/>
                <a:tab pos="4845685" algn="l"/>
                <a:tab pos="5830570" algn="l"/>
                <a:tab pos="6817359" algn="l"/>
                <a:tab pos="8169275" algn="l"/>
              </a:tabLst>
            </a:pP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r>
              <a:rPr dirty="0" sz="3200" spc="-325">
                <a:latin typeface="Arial Unicode MS"/>
                <a:cs typeface="Arial Unicode MS"/>
              </a:rPr>
              <a:t>년</a:t>
            </a:r>
            <a:r>
              <a:rPr dirty="0" sz="3200" spc="-320">
                <a:latin typeface="Arial Unicode MS"/>
                <a:cs typeface="Arial Unicode MS"/>
              </a:rPr>
              <a:t>경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바울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선교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</a:t>
            </a:r>
            <a:r>
              <a:rPr dirty="0" sz="3200" spc="-320">
                <a:latin typeface="Arial Unicode MS"/>
                <a:cs typeface="Arial Unicode MS"/>
              </a:rPr>
              <a:t>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형  </a:t>
            </a:r>
            <a:r>
              <a:rPr dirty="0" sz="3200" spc="110">
                <a:latin typeface="Arial Unicode MS"/>
                <a:cs typeface="Arial Unicode MS"/>
              </a:rPr>
              <a:t>성.</a:t>
            </a:r>
            <a:endParaRPr sz="3200">
              <a:latin typeface="Arial Unicode MS"/>
              <a:cs typeface="Arial Unicode MS"/>
            </a:endParaRPr>
          </a:p>
          <a:p>
            <a:pPr marL="519430">
              <a:lnSpc>
                <a:spcPct val="100000"/>
              </a:lnSpc>
              <a:spcBef>
                <a:spcPts val="900"/>
              </a:spcBef>
              <a:tabLst>
                <a:tab pos="1819275" algn="l"/>
                <a:tab pos="2934970" algn="l"/>
                <a:tab pos="4416425" algn="l"/>
                <a:tab pos="553402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중요한	</a:t>
            </a:r>
            <a:r>
              <a:rPr dirty="0" sz="3200" spc="-35">
                <a:latin typeface="Arial Unicode MS"/>
                <a:cs typeface="Arial Unicode MS"/>
              </a:rPr>
              <a:t>내용:	</a:t>
            </a:r>
            <a:r>
              <a:rPr dirty="0" sz="3200" spc="-110">
                <a:latin typeface="Arial Unicode MS"/>
                <a:cs typeface="Arial Unicode MS"/>
              </a:rPr>
              <a:t>교부들,	</a:t>
            </a:r>
            <a:r>
              <a:rPr dirty="0" sz="3200" spc="-35">
                <a:latin typeface="Arial Unicode MS"/>
                <a:cs typeface="Arial Unicode MS"/>
              </a:rPr>
              <a:t>이단,	</a:t>
            </a:r>
            <a:r>
              <a:rPr dirty="0" sz="3200" spc="-70">
                <a:latin typeface="Arial Unicode MS"/>
                <a:cs typeface="Arial Unicode MS"/>
              </a:rPr>
              <a:t>박해/순교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19430" marR="5080" indent="-507365">
              <a:lnSpc>
                <a:spcPct val="133100"/>
              </a:lnSpc>
              <a:spcBef>
                <a:spcPts val="95"/>
              </a:spcBef>
              <a:tabLst>
                <a:tab pos="2664460" algn="l"/>
                <a:tab pos="4076700" algn="l"/>
                <a:tab pos="6122670" algn="l"/>
                <a:tab pos="7438390" algn="l"/>
              </a:tabLst>
            </a:pPr>
            <a:r>
              <a:rPr dirty="0" sz="3200" spc="-185" b="1">
                <a:latin typeface="맑은 고딕"/>
                <a:cs typeface="맑은 고딕"/>
              </a:rPr>
              <a:t>(콘스탄틴 </a:t>
            </a:r>
            <a:r>
              <a:rPr dirty="0" sz="3200" spc="-150" b="1">
                <a:latin typeface="맑은 고딕"/>
                <a:cs typeface="맑은 고딕"/>
              </a:rPr>
              <a:t>이후의) </a:t>
            </a:r>
            <a:r>
              <a:rPr dirty="0" sz="3200" spc="-325" b="1">
                <a:latin typeface="맑은 고딕"/>
                <a:cs typeface="맑은 고딕"/>
              </a:rPr>
              <a:t>초대교회 </a:t>
            </a:r>
            <a:r>
              <a:rPr dirty="0" sz="3200" spc="640" b="1">
                <a:latin typeface="맑은 고딕"/>
                <a:cs typeface="맑은 고딕"/>
              </a:rPr>
              <a:t>(300-450)  </a:t>
            </a:r>
            <a:r>
              <a:rPr dirty="0" sz="3200" spc="50">
                <a:latin typeface="Arial Unicode MS"/>
                <a:cs typeface="Arial Unicode MS"/>
              </a:rPr>
              <a:t>‘</a:t>
            </a:r>
            <a:r>
              <a:rPr dirty="0" sz="3200" spc="-325">
                <a:latin typeface="Arial Unicode MS"/>
                <a:cs typeface="Arial Unicode MS"/>
              </a:rPr>
              <a:t>콘스탄틴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전환</a:t>
            </a:r>
            <a:r>
              <a:rPr dirty="0" sz="3200" spc="50">
                <a:latin typeface="Arial Unicode MS"/>
                <a:cs typeface="Arial Unicode MS"/>
              </a:rPr>
              <a:t>’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오늘날까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의견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분분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  <a:tabLst>
                <a:tab pos="13106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교회사	</a:t>
            </a:r>
            <a:r>
              <a:rPr dirty="0" sz="3200" spc="-35">
                <a:latin typeface="Arial Unicode MS"/>
                <a:cs typeface="Arial Unicode MS"/>
              </a:rPr>
              <a:t>자료.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ct val="133100"/>
              </a:lnSpc>
              <a:spcBef>
                <a:spcPts val="15"/>
              </a:spcBef>
              <a:tabLst>
                <a:tab pos="1053465" algn="l"/>
                <a:tab pos="2376805" algn="l"/>
                <a:tab pos="3697604" algn="l"/>
                <a:tab pos="5019040" algn="l"/>
                <a:tab pos="7072630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국가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결합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행운이었</a:t>
            </a:r>
            <a:r>
              <a:rPr dirty="0" sz="3200" spc="-320">
                <a:latin typeface="Arial Unicode MS"/>
                <a:cs typeface="Arial Unicode MS"/>
              </a:rPr>
              <a:t>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불행이</a:t>
            </a:r>
            <a:r>
              <a:rPr dirty="0" sz="3200" spc="-170">
                <a:latin typeface="Arial Unicode MS"/>
                <a:cs typeface="Arial Unicode MS"/>
              </a:rPr>
              <a:t>었  </a:t>
            </a:r>
            <a:r>
              <a:rPr dirty="0" sz="3200" spc="110">
                <a:latin typeface="Arial Unicode MS"/>
                <a:cs typeface="Arial Unicode MS"/>
              </a:rPr>
              <a:t>나.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ts val="5120"/>
              </a:lnSpc>
              <a:spcBef>
                <a:spcPts val="384"/>
              </a:spcBef>
              <a:tabLst>
                <a:tab pos="945515" algn="l"/>
                <a:tab pos="1881505" algn="l"/>
                <a:tab pos="2696210" algn="l"/>
                <a:tab pos="4164965" algn="l"/>
                <a:tab pos="625856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중요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1350">
                <a:latin typeface="Arial Unicode MS"/>
                <a:cs typeface="Arial Unicode MS"/>
              </a:rPr>
              <a:t>-</a:t>
            </a:r>
            <a:r>
              <a:rPr dirty="0" sz="3200" spc="530">
                <a:latin typeface="Arial Unicode MS"/>
                <a:cs typeface="Arial Unicode MS"/>
              </a:rPr>
              <a:t>4</a:t>
            </a:r>
            <a:r>
              <a:rPr dirty="0" sz="3200" spc="-320">
                <a:latin typeface="Arial Unicode MS"/>
                <a:cs typeface="Arial Unicode MS"/>
              </a:rPr>
              <a:t>차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에큐메니</a:t>
            </a:r>
            <a:r>
              <a:rPr dirty="0" sz="3200" spc="-320">
                <a:latin typeface="Arial Unicode MS"/>
                <a:cs typeface="Arial Unicode MS"/>
              </a:rPr>
              <a:t>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공의회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</a:t>
            </a:r>
            <a:r>
              <a:rPr dirty="0" sz="3200" spc="-170">
                <a:latin typeface="Arial Unicode MS"/>
                <a:cs typeface="Arial Unicode MS"/>
              </a:rPr>
              <a:t>거  </a:t>
            </a:r>
            <a:r>
              <a:rPr dirty="0" sz="3200" spc="-325">
                <a:latin typeface="Arial Unicode MS"/>
                <a:cs typeface="Arial Unicode MS"/>
              </a:rPr>
              <a:t>스틴	</a:t>
            </a:r>
            <a:r>
              <a:rPr dirty="0" sz="3200" spc="-35">
                <a:latin typeface="Arial Unicode MS"/>
                <a:cs typeface="Arial Unicode MS"/>
              </a:rPr>
              <a:t>교부.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92366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6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중세교회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613410" algn="l"/>
                <a:tab pos="968375" algn="l"/>
                <a:tab pos="2291080" algn="l"/>
                <a:tab pos="2367280" algn="l"/>
                <a:tab pos="3247390" algn="l"/>
                <a:tab pos="4568825" algn="l"/>
                <a:tab pos="5026660" algn="l"/>
                <a:tab pos="5890260" algn="l"/>
                <a:tab pos="6780530" algn="l"/>
                <a:tab pos="6847840" algn="l"/>
                <a:tab pos="7438390" algn="l"/>
                <a:tab pos="8169275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중세기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925">
                <a:latin typeface="Arial Unicode MS"/>
                <a:cs typeface="Arial Unicode MS"/>
              </a:rPr>
              <a:t>0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r>
              <a:rPr dirty="0" sz="3200" spc="925">
                <a:latin typeface="Arial Unicode MS"/>
                <a:cs typeface="Arial Unicode MS"/>
              </a:rPr>
              <a:t>0</a:t>
            </a:r>
            <a:r>
              <a:rPr dirty="0" sz="3200" spc="-325">
                <a:latin typeface="Arial Unicode MS"/>
                <a:cs typeface="Arial Unicode MS"/>
              </a:rPr>
              <a:t>여년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기간으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</a:t>
            </a:r>
            <a:r>
              <a:rPr dirty="0" sz="3200" spc="-170">
                <a:latin typeface="Arial Unicode MS"/>
                <a:cs typeface="Arial Unicode MS"/>
              </a:rPr>
              <a:t>를  </a:t>
            </a:r>
            <a:r>
              <a:rPr dirty="0" sz="3200" spc="-325">
                <a:latin typeface="Arial Unicode MS"/>
                <a:cs typeface="Arial Unicode MS"/>
              </a:rPr>
              <a:t>갖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있지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다</a:t>
            </a:r>
            <a:r>
              <a:rPr dirty="0" sz="3200" spc="-320">
                <a:latin typeface="Arial Unicode MS"/>
                <a:cs typeface="Arial Unicode MS"/>
              </a:rPr>
              <a:t>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시대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비하</a:t>
            </a:r>
            <a:r>
              <a:rPr dirty="0" sz="3200" spc="-320">
                <a:latin typeface="Arial Unicode MS"/>
                <a:cs typeface="Arial Unicode MS"/>
              </a:rPr>
              <a:t>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관심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대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584835" algn="l"/>
                <a:tab pos="1866264" algn="l"/>
                <a:tab pos="1886585" algn="l"/>
                <a:tab pos="4102735" algn="l"/>
                <a:tab pos="4632325" algn="l"/>
                <a:tab pos="5404485" algn="l"/>
                <a:tab pos="5573395" algn="l"/>
                <a:tab pos="6512559" algn="l"/>
                <a:tab pos="70726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상이었다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인문주의자들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단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0">
                <a:latin typeface="Arial Unicode MS"/>
                <a:cs typeface="Arial Unicode MS"/>
              </a:rPr>
              <a:t>‘</a:t>
            </a:r>
            <a:r>
              <a:rPr dirty="0" sz="3200" spc="-325">
                <a:latin typeface="Arial Unicode MS"/>
                <a:cs typeface="Arial Unicode MS"/>
              </a:rPr>
              <a:t>중간시기</a:t>
            </a:r>
            <a:r>
              <a:rPr dirty="0" sz="3200" spc="50">
                <a:latin typeface="Arial Unicode MS"/>
                <a:cs typeface="Arial Unicode MS"/>
              </a:rPr>
              <a:t>’</a:t>
            </a:r>
            <a:r>
              <a:rPr dirty="0" sz="3200" spc="-204">
                <a:latin typeface="Arial Unicode MS"/>
                <a:cs typeface="Arial Unicode MS"/>
              </a:rPr>
              <a:t>라  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사용되었다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어두</a:t>
            </a:r>
            <a:r>
              <a:rPr dirty="0" sz="3200" spc="-320">
                <a:latin typeface="Arial Unicode MS"/>
                <a:cs typeface="Arial Unicode MS"/>
              </a:rPr>
              <a:t>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시기라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선입관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3200" spc="-180">
                <a:latin typeface="Arial Unicode MS"/>
                <a:cs typeface="Arial Unicode MS"/>
              </a:rPr>
              <a:t>지배적이다.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45059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 b="1">
                <a:latin typeface="맑은 고딕"/>
                <a:cs typeface="맑은 고딕"/>
              </a:rPr>
              <a:t>중세 초기</a:t>
            </a:r>
            <a:r>
              <a:rPr dirty="0" sz="3200" spc="390" b="1">
                <a:latin typeface="맑은 고딕"/>
                <a:cs typeface="맑은 고딕"/>
              </a:rPr>
              <a:t> </a:t>
            </a:r>
            <a:r>
              <a:rPr dirty="0" sz="3200" spc="645" b="1">
                <a:latin typeface="맑은 고딕"/>
                <a:cs typeface="맑은 고딕"/>
              </a:rPr>
              <a:t>(450-900)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25085" y="1834910"/>
            <a:ext cx="4189729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63980" algn="l"/>
                <a:tab pos="271462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게르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세계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672540"/>
            <a:ext cx="4130675" cy="19767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506730">
              <a:lnSpc>
                <a:spcPct val="133400"/>
              </a:lnSpc>
              <a:spcBef>
                <a:spcPts val="95"/>
              </a:spcBef>
              <a:tabLst>
                <a:tab pos="167640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헬라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-325">
                <a:latin typeface="Arial Unicode MS"/>
                <a:cs typeface="Arial Unicode MS"/>
              </a:rPr>
              <a:t>로마세계로부</a:t>
            </a:r>
            <a:r>
              <a:rPr dirty="0" sz="3200" spc="-170">
                <a:latin typeface="Arial Unicode MS"/>
                <a:cs typeface="Arial Unicode MS"/>
              </a:rPr>
              <a:t>터  </a:t>
            </a:r>
            <a:r>
              <a:rPr dirty="0" sz="3200" spc="-325">
                <a:latin typeface="Arial Unicode MS"/>
                <a:cs typeface="Arial Unicode MS"/>
              </a:rPr>
              <a:t>넘어가는	</a:t>
            </a:r>
            <a:r>
              <a:rPr dirty="0" sz="3200" spc="-35">
                <a:latin typeface="Arial Unicode MS"/>
                <a:cs typeface="Arial Unicode MS"/>
              </a:rPr>
              <a:t>시기.</a:t>
            </a:r>
            <a:endParaRPr sz="3200">
              <a:latin typeface="Arial Unicode MS"/>
              <a:cs typeface="Arial Unicode MS"/>
            </a:endParaRPr>
          </a:p>
          <a:p>
            <a:pPr marL="519430">
              <a:lnSpc>
                <a:spcPct val="100000"/>
              </a:lnSpc>
              <a:spcBef>
                <a:spcPts val="1285"/>
              </a:spcBef>
              <a:tabLst>
                <a:tab pos="181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어두운	</a:t>
            </a:r>
            <a:r>
              <a:rPr dirty="0" sz="3200" spc="-35">
                <a:latin typeface="Arial Unicode MS"/>
                <a:cs typeface="Arial Unicode MS"/>
              </a:rPr>
              <a:t>시기.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479361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25"/>
              <a:t>중세 중기</a:t>
            </a:r>
            <a:r>
              <a:rPr dirty="0" spc="395"/>
              <a:t> </a:t>
            </a:r>
            <a:r>
              <a:rPr dirty="0" spc="620"/>
              <a:t>(900-1300)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80339" y="1844049"/>
            <a:ext cx="2433320" cy="45148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90">
                <a:latin typeface="Arial Unicode MS"/>
                <a:cs typeface="Arial Unicode MS"/>
              </a:rPr>
              <a:t>논쟁이다</a:t>
            </a:r>
            <a:r>
              <a:rPr dirty="0" sz="2800" spc="405">
                <a:latin typeface="Arial Unicode MS"/>
                <a:cs typeface="Arial Unicode MS"/>
              </a:rPr>
              <a:t>(</a:t>
            </a:r>
            <a:r>
              <a:rPr dirty="0" sz="2800" spc="-290">
                <a:latin typeface="Arial Unicode MS"/>
                <a:cs typeface="Arial Unicode MS"/>
              </a:rPr>
              <a:t>두검이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701785"/>
            <a:ext cx="5855970" cy="1162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506730">
              <a:lnSpc>
                <a:spcPct val="133100"/>
              </a:lnSpc>
              <a:spcBef>
                <a:spcPts val="100"/>
              </a:spcBef>
              <a:tabLst>
                <a:tab pos="669925" algn="l"/>
                <a:tab pos="1485900" algn="l"/>
                <a:tab pos="2080895" algn="l"/>
                <a:tab pos="3003550" algn="l"/>
                <a:tab pos="4244340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본질적인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것은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교황과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29">
                <a:latin typeface="Arial Unicode MS"/>
                <a:cs typeface="Arial Unicode MS"/>
              </a:rPr>
              <a:t>황제사이의  </a:t>
            </a:r>
            <a:r>
              <a:rPr dirty="0" sz="2800" spc="95">
                <a:latin typeface="Arial Unicode MS"/>
                <a:cs typeface="Arial Unicode MS"/>
              </a:rPr>
              <a:t>론,	</a:t>
            </a:r>
            <a:r>
              <a:rPr dirty="0" sz="2800" spc="-290">
                <a:latin typeface="Arial Unicode MS"/>
                <a:cs typeface="Arial Unicode MS"/>
              </a:rPr>
              <a:t>해와	</a:t>
            </a:r>
            <a:r>
              <a:rPr dirty="0" sz="2800" spc="200">
                <a:latin typeface="Arial Unicode MS"/>
                <a:cs typeface="Arial Unicode MS"/>
              </a:rPr>
              <a:t>달).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506730">
              <a:lnSpc>
                <a:spcPct val="133100"/>
              </a:lnSpc>
              <a:spcBef>
                <a:spcPts val="100"/>
              </a:spcBef>
              <a:tabLst>
                <a:tab pos="829944" algn="l"/>
                <a:tab pos="1696085" algn="l"/>
                <a:tab pos="2551430" algn="l"/>
                <a:tab pos="4367530" algn="l"/>
                <a:tab pos="5542915" algn="l"/>
                <a:tab pos="6718300" algn="l"/>
                <a:tab pos="7894955" algn="l"/>
              </a:tabLst>
            </a:pPr>
            <a:r>
              <a:rPr dirty="0" spc="-290"/>
              <a:t>교회는</a:t>
            </a:r>
            <a:r>
              <a:rPr dirty="0" spc="-290"/>
              <a:t>	</a:t>
            </a:r>
            <a:r>
              <a:rPr dirty="0" spc="-290"/>
              <a:t>세상</a:t>
            </a:r>
            <a:r>
              <a:rPr dirty="0" spc="-290"/>
              <a:t>	</a:t>
            </a:r>
            <a:r>
              <a:rPr dirty="0" spc="-290"/>
              <a:t>지배자들과</a:t>
            </a:r>
            <a:r>
              <a:rPr dirty="0" spc="-290"/>
              <a:t>	</a:t>
            </a:r>
            <a:r>
              <a:rPr dirty="0" spc="-290"/>
              <a:t>다툼을</a:t>
            </a:r>
            <a:r>
              <a:rPr dirty="0" spc="-290"/>
              <a:t>	</a:t>
            </a:r>
            <a:r>
              <a:rPr dirty="0" spc="-290"/>
              <a:t>통하여</a:t>
            </a:r>
            <a:r>
              <a:rPr dirty="0" spc="-290"/>
              <a:t>	</a:t>
            </a:r>
            <a:r>
              <a:rPr dirty="0" spc="-290"/>
              <a:t>정치적</a:t>
            </a:r>
            <a:r>
              <a:rPr dirty="0" spc="-290"/>
              <a:t>	</a:t>
            </a:r>
            <a:r>
              <a:rPr dirty="0" spc="-185"/>
              <a:t>힘의  </a:t>
            </a:r>
            <a:r>
              <a:rPr dirty="0" spc="-290"/>
              <a:t>절정	도달</a:t>
            </a:r>
          </a:p>
          <a:p>
            <a:pPr marL="519430">
              <a:lnSpc>
                <a:spcPct val="100000"/>
              </a:lnSpc>
              <a:spcBef>
                <a:spcPts val="1115"/>
              </a:spcBef>
              <a:tabLst>
                <a:tab pos="1656714" algn="l"/>
                <a:tab pos="2793365" algn="l"/>
                <a:tab pos="3929379" algn="l"/>
                <a:tab pos="5066665" algn="l"/>
                <a:tab pos="6203950" algn="l"/>
              </a:tabLst>
            </a:pPr>
            <a:r>
              <a:rPr dirty="0" spc="-290"/>
              <a:t>신학과	교회의	붐으로	스콜라	신학이	</a:t>
            </a:r>
            <a:r>
              <a:rPr dirty="0" spc="-135"/>
              <a:t>발전했다.</a:t>
            </a:r>
          </a:p>
          <a:p>
            <a:pPr marL="519430" marR="5080">
              <a:lnSpc>
                <a:spcPct val="133100"/>
              </a:lnSpc>
              <a:spcBef>
                <a:spcPts val="15"/>
              </a:spcBef>
              <a:tabLst>
                <a:tab pos="2323465" algn="l"/>
                <a:tab pos="2615565" algn="l"/>
                <a:tab pos="3807460" algn="l"/>
                <a:tab pos="4392295" algn="l"/>
                <a:tab pos="4972050" algn="l"/>
                <a:tab pos="6167120" algn="l"/>
                <a:tab pos="6936105" algn="l"/>
                <a:tab pos="7304405" algn="l"/>
              </a:tabLst>
            </a:pPr>
            <a:r>
              <a:rPr dirty="0" spc="-290"/>
              <a:t>수도원제도와	신비주의가	경건생활을	새롭게	</a:t>
            </a:r>
            <a:r>
              <a:rPr dirty="0" spc="-95"/>
              <a:t>하였다.  </a:t>
            </a:r>
            <a:r>
              <a:rPr dirty="0" spc="-290"/>
              <a:t>교회권력의</a:t>
            </a:r>
            <a:r>
              <a:rPr dirty="0"/>
              <a:t>	</a:t>
            </a:r>
            <a:r>
              <a:rPr dirty="0" spc="-290"/>
              <a:t>부정적인</a:t>
            </a:r>
            <a:r>
              <a:rPr dirty="0"/>
              <a:t>	</a:t>
            </a:r>
            <a:r>
              <a:rPr dirty="0" spc="-290"/>
              <a:t>현상은</a:t>
            </a:r>
            <a:r>
              <a:rPr dirty="0"/>
              <a:t>	</a:t>
            </a:r>
            <a:r>
              <a:rPr dirty="0" spc="-290"/>
              <a:t>십자군전쟁</a:t>
            </a:r>
            <a:r>
              <a:rPr dirty="0" spc="475"/>
              <a:t>,</a:t>
            </a:r>
            <a:r>
              <a:rPr dirty="0"/>
              <a:t>	</a:t>
            </a:r>
            <a:r>
              <a:rPr dirty="0" spc="-290"/>
              <a:t>종교재판등</a:t>
            </a:r>
          </a:p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dirty="0" spc="-35"/>
              <a:t>이다.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61871" y="1834910"/>
            <a:ext cx="185293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유럽중심</a:t>
            </a:r>
            <a:r>
              <a:rPr dirty="0" sz="3200" spc="-320">
                <a:latin typeface="Arial Unicode MS"/>
                <a:cs typeface="Arial Unicode MS"/>
              </a:rPr>
              <a:t>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42555" y="3135701"/>
            <a:ext cx="17722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931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권위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025191"/>
            <a:ext cx="6517005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-325" b="1">
                <a:latin typeface="맑은 고딕"/>
                <a:cs typeface="맑은 고딕"/>
              </a:rPr>
              <a:t>중세 후기</a:t>
            </a:r>
            <a:r>
              <a:rPr dirty="0" sz="3200" spc="450" b="1">
                <a:latin typeface="맑은 고딕"/>
                <a:cs typeface="맑은 고딕"/>
              </a:rPr>
              <a:t> </a:t>
            </a:r>
            <a:r>
              <a:rPr dirty="0" sz="3200" spc="560" b="1">
                <a:latin typeface="맑은 고딕"/>
                <a:cs typeface="맑은 고딕"/>
              </a:rPr>
              <a:t>(1300-1500)</a:t>
            </a:r>
            <a:endParaRPr sz="3200">
              <a:latin typeface="맑은 고딕"/>
              <a:cs typeface="맑은 고딕"/>
            </a:endParaRPr>
          </a:p>
          <a:p>
            <a:pPr marL="12700" marR="90170" indent="506730">
              <a:lnSpc>
                <a:spcPts val="5120"/>
              </a:lnSpc>
              <a:spcBef>
                <a:spcPts val="375"/>
              </a:spcBef>
              <a:tabLst>
                <a:tab pos="945515" algn="l"/>
                <a:tab pos="1539240" algn="l"/>
                <a:tab pos="36537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중</a:t>
            </a:r>
            <a:r>
              <a:rPr dirty="0" sz="3200" spc="-320">
                <a:latin typeface="Arial Unicode MS"/>
                <a:cs typeface="Arial Unicode MS"/>
              </a:rPr>
              <a:t>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봉건제도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종말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화폐경제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550">
                <a:latin typeface="Arial Unicode MS"/>
                <a:cs typeface="Arial Unicode MS"/>
              </a:rPr>
              <a:t>,  </a:t>
            </a:r>
            <a:r>
              <a:rPr dirty="0" sz="3200" spc="-325">
                <a:latin typeface="Arial Unicode MS"/>
                <a:cs typeface="Arial Unicode MS"/>
              </a:rPr>
              <a:t>의의	</a:t>
            </a:r>
            <a:r>
              <a:rPr dirty="0" sz="3200" spc="-150">
                <a:latin typeface="Arial Unicode MS"/>
                <a:cs typeface="Arial Unicode MS"/>
              </a:rPr>
              <a:t>종말(신세계발견)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ts val="5110"/>
              </a:lnSpc>
              <a:spcBef>
                <a:spcPts val="10"/>
              </a:spcBef>
              <a:tabLst>
                <a:tab pos="2265680" algn="l"/>
                <a:tab pos="4377055" algn="l"/>
                <a:tab pos="502666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교황청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아비뇽포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및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분열</a:t>
            </a:r>
            <a:r>
              <a:rPr dirty="0" sz="3200" spc="455">
                <a:latin typeface="Arial Unicode MS"/>
                <a:cs typeface="Arial Unicode MS"/>
              </a:rPr>
              <a:t>(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30">
                <a:latin typeface="Arial Unicode MS"/>
                <a:cs typeface="Arial Unicode MS"/>
              </a:rPr>
              <a:t>&gt;  </a:t>
            </a:r>
            <a:r>
              <a:rPr dirty="0" sz="3200" spc="70">
                <a:latin typeface="Arial Unicode MS"/>
                <a:cs typeface="Arial Unicode MS"/>
              </a:rPr>
              <a:t>기)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73574" y="4434969"/>
            <a:ext cx="7033259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60550" algn="l"/>
                <a:tab pos="647128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인문주의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종교개혁이전의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5">
                <a:latin typeface="Arial Unicode MS"/>
                <a:cs typeface="Arial Unicode MS"/>
              </a:rPr>
              <a:t>개혁운</a:t>
            </a:r>
            <a:r>
              <a:rPr dirty="0" sz="3200" spc="-320">
                <a:latin typeface="Arial Unicode MS"/>
                <a:cs typeface="Arial Unicode MS"/>
              </a:rPr>
              <a:t>동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등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973136"/>
            <a:ext cx="8548370" cy="3935729"/>
          </a:xfrm>
          <a:prstGeom prst="rect">
            <a:avLst/>
          </a:prstGeom>
        </p:spPr>
        <p:txBody>
          <a:bodyPr wrap="square" lIns="0" tIns="22542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77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종교개혁</a:t>
            </a:r>
            <a:endParaRPr sz="32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</a:pPr>
            <a:r>
              <a:rPr dirty="0" sz="2600" spc="-265" b="1">
                <a:latin typeface="맑은 고딕"/>
                <a:cs typeface="맑은 고딕"/>
              </a:rPr>
              <a:t>종교개혁</a:t>
            </a:r>
            <a:r>
              <a:rPr dirty="0" sz="2600" spc="370" b="1">
                <a:latin typeface="맑은 고딕"/>
                <a:cs typeface="맑은 고딕"/>
              </a:rPr>
              <a:t> </a:t>
            </a:r>
            <a:r>
              <a:rPr dirty="0" sz="2600" spc="420" b="1">
                <a:latin typeface="맑은 고딕"/>
                <a:cs typeface="맑은 고딕"/>
              </a:rPr>
              <a:t>(1500-1550)</a:t>
            </a:r>
            <a:endParaRPr sz="2600">
              <a:latin typeface="맑은 고딕"/>
              <a:cs typeface="맑은 고딕"/>
            </a:endParaRPr>
          </a:p>
          <a:p>
            <a:pPr marL="12700" marR="140970" indent="506730">
              <a:lnSpc>
                <a:spcPct val="133000"/>
              </a:lnSpc>
              <a:spcBef>
                <a:spcPts val="10"/>
              </a:spcBef>
              <a:tabLst>
                <a:tab pos="2169160" algn="l"/>
                <a:tab pos="3763645" algn="l"/>
                <a:tab pos="6005830" algn="l"/>
                <a:tab pos="7062470" algn="l"/>
              </a:tabLst>
            </a:pPr>
            <a:r>
              <a:rPr dirty="0" sz="2600" spc="-265">
                <a:latin typeface="Arial Unicode MS"/>
                <a:cs typeface="Arial Unicode MS"/>
              </a:rPr>
              <a:t>일반적으</a:t>
            </a:r>
            <a:r>
              <a:rPr dirty="0" sz="2600" spc="-260">
                <a:latin typeface="Arial Unicode MS"/>
                <a:cs typeface="Arial Unicode MS"/>
              </a:rPr>
              <a:t>로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50">
                <a:latin typeface="Arial Unicode MS"/>
                <a:cs typeface="Arial Unicode MS"/>
              </a:rPr>
              <a:t>1</a:t>
            </a:r>
            <a:r>
              <a:rPr dirty="0" sz="2600" spc="415">
                <a:latin typeface="Arial Unicode MS"/>
                <a:cs typeface="Arial Unicode MS"/>
              </a:rPr>
              <a:t>5</a:t>
            </a:r>
            <a:r>
              <a:rPr dirty="0" sz="2600" spc="50">
                <a:latin typeface="Arial Unicode MS"/>
                <a:cs typeface="Arial Unicode MS"/>
              </a:rPr>
              <a:t>1</a:t>
            </a:r>
            <a:r>
              <a:rPr dirty="0" sz="2600" spc="265">
                <a:latin typeface="Arial Unicode MS"/>
                <a:cs typeface="Arial Unicode MS"/>
              </a:rPr>
              <a:t>7</a:t>
            </a:r>
            <a:r>
              <a:rPr dirty="0" sz="2600" spc="-265">
                <a:latin typeface="Arial Unicode MS"/>
                <a:cs typeface="Arial Unicode MS"/>
              </a:rPr>
              <a:t>년</a:t>
            </a:r>
            <a:r>
              <a:rPr dirty="0" sz="2600" spc="-260">
                <a:latin typeface="Arial Unicode MS"/>
                <a:cs typeface="Arial Unicode MS"/>
              </a:rPr>
              <a:t>이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종교개혁시대</a:t>
            </a:r>
            <a:r>
              <a:rPr dirty="0" sz="2600" spc="-260">
                <a:latin typeface="Arial Unicode MS"/>
                <a:cs typeface="Arial Unicode MS"/>
              </a:rPr>
              <a:t>의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출발</a:t>
            </a:r>
            <a:r>
              <a:rPr dirty="0" sz="2600" spc="-260">
                <a:latin typeface="Arial Unicode MS"/>
                <a:cs typeface="Arial Unicode MS"/>
              </a:rPr>
              <a:t>로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설정된다</a:t>
            </a:r>
            <a:r>
              <a:rPr dirty="0" sz="2600" spc="445">
                <a:latin typeface="Arial Unicode MS"/>
                <a:cs typeface="Arial Unicode MS"/>
              </a:rPr>
              <a:t>.  </a:t>
            </a:r>
            <a:r>
              <a:rPr dirty="0" sz="2600" spc="-265" b="1">
                <a:latin typeface="맑은 고딕"/>
                <a:cs typeface="맑은 고딕"/>
              </a:rPr>
              <a:t>신조시대</a:t>
            </a:r>
            <a:r>
              <a:rPr dirty="0" sz="2600" spc="370" b="1">
                <a:latin typeface="맑은 고딕"/>
                <a:cs typeface="맑은 고딕"/>
              </a:rPr>
              <a:t> </a:t>
            </a:r>
            <a:r>
              <a:rPr dirty="0" sz="2600" spc="395" b="1">
                <a:latin typeface="맑은 고딕"/>
                <a:cs typeface="맑은 고딕"/>
              </a:rPr>
              <a:t>(1550-1650)</a:t>
            </a:r>
            <a:endParaRPr sz="2600">
              <a:latin typeface="맑은 고딕"/>
              <a:cs typeface="맑은 고딕"/>
            </a:endParaRPr>
          </a:p>
          <a:p>
            <a:pPr marL="12700" marR="5080" indent="506730">
              <a:lnSpc>
                <a:spcPct val="133400"/>
              </a:lnSpc>
              <a:tabLst>
                <a:tab pos="1581785" algn="l"/>
                <a:tab pos="2941320" algn="l"/>
                <a:tab pos="4596130" algn="l"/>
                <a:tab pos="6410960" algn="l"/>
                <a:tab pos="7174865" algn="l"/>
                <a:tab pos="8237220" algn="l"/>
              </a:tabLst>
            </a:pPr>
            <a:r>
              <a:rPr dirty="0" sz="2600" spc="-265">
                <a:latin typeface="Arial Unicode MS"/>
                <a:cs typeface="Arial Unicode MS"/>
              </a:rPr>
              <a:t>신조</a:t>
            </a:r>
            <a:r>
              <a:rPr dirty="0" sz="2600" spc="-260">
                <a:latin typeface="Arial Unicode MS"/>
                <a:cs typeface="Arial Unicode MS"/>
              </a:rPr>
              <a:t>의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견고화</a:t>
            </a:r>
            <a:r>
              <a:rPr dirty="0" sz="2600" spc="-260">
                <a:latin typeface="Arial Unicode MS"/>
                <a:cs typeface="Arial Unicode MS"/>
              </a:rPr>
              <a:t>가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이루어지</a:t>
            </a:r>
            <a:r>
              <a:rPr dirty="0" sz="2600" spc="-260">
                <a:latin typeface="Arial Unicode MS"/>
                <a:cs typeface="Arial Unicode MS"/>
              </a:rPr>
              <a:t>는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시기</a:t>
            </a:r>
            <a:r>
              <a:rPr dirty="0" sz="2600" spc="375">
                <a:latin typeface="Arial Unicode MS"/>
                <a:cs typeface="Arial Unicode MS"/>
              </a:rPr>
              <a:t>(</a:t>
            </a:r>
            <a:r>
              <a:rPr dirty="0" sz="2600" spc="-265">
                <a:latin typeface="Arial Unicode MS"/>
                <a:cs typeface="Arial Unicode MS"/>
              </a:rPr>
              <a:t>믿음</a:t>
            </a:r>
            <a:r>
              <a:rPr dirty="0" sz="2600" spc="-260">
                <a:latin typeface="Arial Unicode MS"/>
                <a:cs typeface="Arial Unicode MS"/>
              </a:rPr>
              <a:t>을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위</a:t>
            </a:r>
            <a:r>
              <a:rPr dirty="0" sz="2600" spc="-260">
                <a:latin typeface="Arial Unicode MS"/>
                <a:cs typeface="Arial Unicode MS"/>
              </a:rPr>
              <a:t>한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전쟁</a:t>
            </a:r>
            <a:r>
              <a:rPr dirty="0" sz="2600" spc="-260">
                <a:latin typeface="Arial Unicode MS"/>
                <a:cs typeface="Arial Unicode MS"/>
              </a:rPr>
              <a:t>의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135">
                <a:latin typeface="Arial Unicode MS"/>
                <a:cs typeface="Arial Unicode MS"/>
              </a:rPr>
              <a:t>시  </a:t>
            </a:r>
            <a:r>
              <a:rPr dirty="0" sz="2600" spc="185">
                <a:latin typeface="Arial Unicode MS"/>
                <a:cs typeface="Arial Unicode MS"/>
              </a:rPr>
              <a:t>기).</a:t>
            </a:r>
            <a:endParaRPr sz="2600">
              <a:latin typeface="Arial Unicode MS"/>
              <a:cs typeface="Arial Unicode MS"/>
            </a:endParaRPr>
          </a:p>
          <a:p>
            <a:pPr marL="519430">
              <a:lnSpc>
                <a:spcPct val="100000"/>
              </a:lnSpc>
              <a:spcBef>
                <a:spcPts val="1030"/>
              </a:spcBef>
              <a:tabLst>
                <a:tab pos="4117975" algn="l"/>
              </a:tabLst>
            </a:pPr>
            <a:r>
              <a:rPr dirty="0" sz="2600" spc="-114">
                <a:latin typeface="Arial Unicode MS"/>
                <a:cs typeface="Arial Unicode MS"/>
              </a:rPr>
              <a:t>반종교개혁(가톨릭교회),	</a:t>
            </a:r>
            <a:r>
              <a:rPr dirty="0" sz="2600" spc="-265">
                <a:latin typeface="Arial Unicode MS"/>
                <a:cs typeface="Arial Unicode MS"/>
              </a:rPr>
              <a:t>정통주의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00054" y="5015298"/>
            <a:ext cx="371411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spc="285">
                <a:latin typeface="Arial Unicode MS"/>
                <a:cs typeface="Arial Unicode MS"/>
              </a:rPr>
              <a:t>종교화의(Augsburger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4883392"/>
            <a:ext cx="4727575" cy="16097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45465" indent="506730">
              <a:lnSpc>
                <a:spcPct val="133400"/>
              </a:lnSpc>
              <a:spcBef>
                <a:spcPts val="100"/>
              </a:spcBef>
              <a:tabLst>
                <a:tab pos="2392045" algn="l"/>
              </a:tabLst>
            </a:pPr>
            <a:r>
              <a:rPr dirty="0" sz="2600" spc="60">
                <a:latin typeface="Arial Unicode MS"/>
                <a:cs typeface="Arial Unicode MS"/>
              </a:rPr>
              <a:t>1</a:t>
            </a:r>
            <a:r>
              <a:rPr dirty="0" sz="2600" spc="415">
                <a:latin typeface="Arial Unicode MS"/>
                <a:cs typeface="Arial Unicode MS"/>
              </a:rPr>
              <a:t>5</a:t>
            </a:r>
            <a:r>
              <a:rPr dirty="0" sz="2600" spc="405">
                <a:latin typeface="Arial Unicode MS"/>
                <a:cs typeface="Arial Unicode MS"/>
              </a:rPr>
              <a:t>5</a:t>
            </a:r>
            <a:r>
              <a:rPr dirty="0" sz="2600" spc="415">
                <a:latin typeface="Arial Unicode MS"/>
                <a:cs typeface="Arial Unicode MS"/>
              </a:rPr>
              <a:t>5</a:t>
            </a:r>
            <a:r>
              <a:rPr dirty="0" sz="2600" spc="-260">
                <a:latin typeface="Arial Unicode MS"/>
                <a:cs typeface="Arial Unicode MS"/>
              </a:rPr>
              <a:t>년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아욱스부르</a:t>
            </a:r>
            <a:r>
              <a:rPr dirty="0" sz="2600" spc="-135">
                <a:latin typeface="Arial Unicode MS"/>
                <a:cs typeface="Arial Unicode MS"/>
              </a:rPr>
              <a:t>크  </a:t>
            </a:r>
            <a:r>
              <a:rPr dirty="0" sz="2600" spc="455">
                <a:latin typeface="Arial Unicode MS"/>
                <a:cs typeface="Arial Unicode MS"/>
              </a:rPr>
              <a:t>Religionsfriede)</a:t>
            </a:r>
            <a:endParaRPr sz="2600">
              <a:latin typeface="Arial Unicode MS"/>
              <a:cs typeface="Arial Unicode MS"/>
            </a:endParaRPr>
          </a:p>
          <a:p>
            <a:pPr marL="519430">
              <a:lnSpc>
                <a:spcPct val="100000"/>
              </a:lnSpc>
              <a:spcBef>
                <a:spcPts val="1025"/>
              </a:spcBef>
              <a:tabLst>
                <a:tab pos="2577465" algn="l"/>
                <a:tab pos="2992755" algn="l"/>
                <a:tab pos="3971925" algn="l"/>
              </a:tabLst>
            </a:pPr>
            <a:r>
              <a:rPr dirty="0" sz="2600" spc="60">
                <a:latin typeface="Arial Unicode MS"/>
                <a:cs typeface="Arial Unicode MS"/>
              </a:rPr>
              <a:t>1</a:t>
            </a:r>
            <a:r>
              <a:rPr dirty="0" sz="2600" spc="430">
                <a:latin typeface="Arial Unicode MS"/>
                <a:cs typeface="Arial Unicode MS"/>
              </a:rPr>
              <a:t>6</a:t>
            </a:r>
            <a:r>
              <a:rPr dirty="0" sz="2600" spc="60">
                <a:latin typeface="Arial Unicode MS"/>
                <a:cs typeface="Arial Unicode MS"/>
              </a:rPr>
              <a:t>1</a:t>
            </a:r>
            <a:r>
              <a:rPr dirty="0" sz="2600" spc="455">
                <a:latin typeface="Arial Unicode MS"/>
                <a:cs typeface="Arial Unicode MS"/>
              </a:rPr>
              <a:t>8</a:t>
            </a:r>
            <a:r>
              <a:rPr dirty="0" sz="2600" spc="1110">
                <a:latin typeface="Arial Unicode MS"/>
                <a:cs typeface="Arial Unicode MS"/>
              </a:rPr>
              <a:t>-</a:t>
            </a:r>
            <a:r>
              <a:rPr dirty="0" sz="2600" spc="415">
                <a:latin typeface="Arial Unicode MS"/>
                <a:cs typeface="Arial Unicode MS"/>
              </a:rPr>
              <a:t>4</a:t>
            </a:r>
            <a:r>
              <a:rPr dirty="0" sz="2600" spc="455">
                <a:latin typeface="Arial Unicode MS"/>
                <a:cs typeface="Arial Unicode MS"/>
              </a:rPr>
              <a:t>8</a:t>
            </a:r>
            <a:r>
              <a:rPr dirty="0" sz="2600" spc="-260">
                <a:latin typeface="Arial Unicode MS"/>
                <a:cs typeface="Arial Unicode MS"/>
              </a:rPr>
              <a:t>년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1110">
                <a:latin typeface="Arial Unicode MS"/>
                <a:cs typeface="Arial Unicode MS"/>
              </a:rPr>
              <a:t>-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415">
                <a:latin typeface="Arial Unicode MS"/>
                <a:cs typeface="Arial Unicode MS"/>
              </a:rPr>
              <a:t>3</a:t>
            </a:r>
            <a:r>
              <a:rPr dirty="0" sz="2600" spc="755">
                <a:latin typeface="Arial Unicode MS"/>
                <a:cs typeface="Arial Unicode MS"/>
              </a:rPr>
              <a:t>0</a:t>
            </a:r>
            <a:r>
              <a:rPr dirty="0" sz="2600" spc="-260">
                <a:latin typeface="Arial Unicode MS"/>
                <a:cs typeface="Arial Unicode MS"/>
              </a:rPr>
              <a:t>년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전쟁</a:t>
            </a:r>
            <a:r>
              <a:rPr dirty="0" sz="2600" spc="445">
                <a:latin typeface="Arial Unicode MS"/>
                <a:cs typeface="Arial Unicode MS"/>
              </a:rPr>
              <a:t>.</a:t>
            </a:r>
            <a:endParaRPr sz="26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482600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근대시대  </a:t>
            </a:r>
            <a:r>
              <a:rPr dirty="0" sz="3200" spc="-325">
                <a:latin typeface="Arial Unicode MS"/>
                <a:cs typeface="Arial Unicode MS"/>
              </a:rPr>
              <a:t>베스트팔렌조약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45">
                <a:latin typeface="Arial Unicode MS"/>
                <a:cs typeface="Arial Unicode MS"/>
              </a:rPr>
              <a:t>6</a:t>
            </a:r>
            <a:r>
              <a:rPr dirty="0" sz="3200" spc="515">
                <a:latin typeface="Arial Unicode MS"/>
                <a:cs typeface="Arial Unicode MS"/>
              </a:rPr>
              <a:t>4</a:t>
            </a:r>
            <a:r>
              <a:rPr dirty="0" sz="3200" spc="580">
                <a:latin typeface="Arial Unicode MS"/>
                <a:cs typeface="Arial Unicode MS"/>
              </a:rPr>
              <a:t>8</a:t>
            </a:r>
            <a:r>
              <a:rPr dirty="0" sz="3200" spc="-325">
                <a:latin typeface="Arial Unicode MS"/>
                <a:cs typeface="Arial Unicode MS"/>
              </a:rPr>
              <a:t>년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70930" y="1834910"/>
            <a:ext cx="31438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프랑스혁명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315">
                <a:latin typeface="Arial Unicode MS"/>
                <a:cs typeface="Arial Unicode MS"/>
              </a:rPr>
              <a:t>7</a:t>
            </a:r>
            <a:r>
              <a:rPr dirty="0" sz="3200" spc="580">
                <a:latin typeface="Arial Unicode MS"/>
                <a:cs typeface="Arial Unicode MS"/>
              </a:rPr>
              <a:t>8</a:t>
            </a:r>
            <a:r>
              <a:rPr dirty="0" sz="3200" spc="550">
                <a:latin typeface="Arial Unicode MS"/>
                <a:cs typeface="Arial Unicode MS"/>
              </a:rPr>
              <a:t>9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322935"/>
            <a:ext cx="8548370" cy="39249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820419" algn="l"/>
                <a:tab pos="2166620" algn="l"/>
                <a:tab pos="3145155" algn="l"/>
                <a:tab pos="5361940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년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사이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</a:t>
            </a:r>
            <a:r>
              <a:rPr dirty="0" sz="3200" spc="-320">
                <a:latin typeface="Arial Unicode MS"/>
                <a:cs typeface="Arial Unicode MS"/>
              </a:rPr>
              <a:t>략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05">
                <a:latin typeface="Arial Unicode MS"/>
                <a:cs typeface="Arial Unicode MS"/>
              </a:rPr>
              <a:t>5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r>
              <a:rPr dirty="0" sz="3200" spc="-325">
                <a:latin typeface="Arial Unicode MS"/>
                <a:cs typeface="Arial Unicode MS"/>
              </a:rPr>
              <a:t>년으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근대시대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시작</a:t>
            </a:r>
            <a:r>
              <a:rPr dirty="0" sz="3200" spc="-170">
                <a:latin typeface="Arial Unicode MS"/>
                <a:cs typeface="Arial Unicode MS"/>
              </a:rPr>
              <a:t>된  </a:t>
            </a:r>
            <a:r>
              <a:rPr dirty="0" sz="3200" spc="110">
                <a:latin typeface="Arial Unicode MS"/>
                <a:cs typeface="Arial Unicode MS"/>
              </a:rPr>
              <a:t>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</a:pPr>
            <a:r>
              <a:rPr dirty="0" sz="3200" spc="-325" b="1">
                <a:latin typeface="맑은 고딕"/>
                <a:cs typeface="맑은 고딕"/>
              </a:rPr>
              <a:t>경건주의와 계몽주의</a:t>
            </a:r>
            <a:r>
              <a:rPr dirty="0" sz="3200" spc="450" b="1">
                <a:latin typeface="맑은 고딕"/>
                <a:cs typeface="맑은 고딕"/>
              </a:rPr>
              <a:t> </a:t>
            </a:r>
            <a:r>
              <a:rPr dirty="0" sz="3200" spc="530" b="1">
                <a:latin typeface="맑은 고딕"/>
                <a:cs typeface="맑은 고딕"/>
              </a:rPr>
              <a:t>(1650-1800)</a:t>
            </a:r>
            <a:endParaRPr sz="3200">
              <a:latin typeface="맑은 고딕"/>
              <a:cs typeface="맑은 고딕"/>
            </a:endParaRPr>
          </a:p>
          <a:p>
            <a:pPr marL="1028065" marR="5080" indent="-508634">
              <a:lnSpc>
                <a:spcPts val="5120"/>
              </a:lnSpc>
              <a:spcBef>
                <a:spcPts val="385"/>
              </a:spcBef>
              <a:tabLst>
                <a:tab pos="1636395" algn="l"/>
                <a:tab pos="2904490" algn="l"/>
                <a:tab pos="3300729" algn="l"/>
                <a:tab pos="3811904" algn="l"/>
                <a:tab pos="4232275" algn="l"/>
                <a:tab pos="5476240" algn="l"/>
                <a:tab pos="5926455" algn="l"/>
                <a:tab pos="6754495" algn="l"/>
                <a:tab pos="7621270" algn="l"/>
              </a:tabLst>
            </a:pPr>
            <a:r>
              <a:rPr dirty="0" sz="3200" spc="-35">
                <a:latin typeface="Arial Unicode MS"/>
                <a:cs typeface="Arial Unicode MS"/>
              </a:rPr>
              <a:t>정치:	</a:t>
            </a:r>
            <a:r>
              <a:rPr dirty="0" sz="3200" spc="-325">
                <a:latin typeface="Arial Unicode MS"/>
                <a:cs typeface="Arial Unicode MS"/>
              </a:rPr>
              <a:t>절대주의	</a:t>
            </a:r>
            <a:r>
              <a:rPr dirty="0" sz="3200" spc="1365">
                <a:latin typeface="Arial Unicode MS"/>
                <a:cs typeface="Arial Unicode MS"/>
              </a:rPr>
              <a:t>-	</a:t>
            </a:r>
            <a:r>
              <a:rPr dirty="0" sz="3200" spc="-325">
                <a:latin typeface="Arial Unicode MS"/>
                <a:cs typeface="Arial Unicode MS"/>
              </a:rPr>
              <a:t>루드비히	</a:t>
            </a:r>
            <a:r>
              <a:rPr dirty="0" sz="3200" spc="200">
                <a:latin typeface="Arial Unicode MS"/>
                <a:cs typeface="Arial Unicode MS"/>
              </a:rPr>
              <a:t>14세,	</a:t>
            </a:r>
            <a:r>
              <a:rPr dirty="0" sz="3200" spc="-325">
                <a:latin typeface="Arial Unicode MS"/>
                <a:cs typeface="Arial Unicode MS"/>
              </a:rPr>
              <a:t>나폴레옹  </a:t>
            </a:r>
            <a:r>
              <a:rPr dirty="0" sz="3200" spc="-325">
                <a:latin typeface="Arial Unicode MS"/>
                <a:cs typeface="Arial Unicode MS"/>
              </a:rPr>
              <a:t>경건주의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믿음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내면화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생동감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중시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1493520" algn="l"/>
                <a:tab pos="2793365" algn="l"/>
              </a:tabLst>
            </a:pPr>
            <a:r>
              <a:rPr dirty="0" sz="3200" spc="-110">
                <a:latin typeface="Arial Unicode MS"/>
                <a:cs typeface="Arial Unicode MS"/>
              </a:rPr>
              <a:t>슈패너,	</a:t>
            </a:r>
            <a:r>
              <a:rPr dirty="0" sz="3200" spc="-325">
                <a:latin typeface="Arial Unicode MS"/>
                <a:cs typeface="Arial Unicode MS"/>
              </a:rPr>
              <a:t>프랑케	</a:t>
            </a:r>
            <a:r>
              <a:rPr dirty="0" sz="3200" spc="110">
                <a:latin typeface="Arial Unicode MS"/>
                <a:cs typeface="Arial Unicode MS"/>
              </a:rPr>
              <a:t>등.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26244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506730">
              <a:lnSpc>
                <a:spcPct val="133100"/>
              </a:lnSpc>
              <a:spcBef>
                <a:spcPts val="95"/>
              </a:spcBef>
              <a:tabLst>
                <a:tab pos="2371725" algn="l"/>
                <a:tab pos="6316345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계몽주의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합리주의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45">
                <a:latin typeface="Arial Unicode MS"/>
                <a:cs typeface="Arial Unicode MS"/>
              </a:rPr>
              <a:t>6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r>
              <a:rPr dirty="0" sz="3200" spc="-325">
                <a:latin typeface="Arial Unicode MS"/>
                <a:cs typeface="Arial Unicode MS"/>
              </a:rPr>
              <a:t>년경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데카르트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스  </a:t>
            </a:r>
            <a:r>
              <a:rPr dirty="0" sz="3200" spc="5">
                <a:latin typeface="Arial Unicode MS"/>
                <a:cs typeface="Arial Unicode MS"/>
              </a:rPr>
              <a:t>피노자),</a:t>
            </a:r>
            <a:endParaRPr sz="3200">
              <a:latin typeface="Arial Unicode MS"/>
              <a:cs typeface="Arial Unicode MS"/>
            </a:endParaRPr>
          </a:p>
          <a:p>
            <a:pPr marL="1570990">
              <a:lnSpc>
                <a:spcPct val="100000"/>
              </a:lnSpc>
              <a:spcBef>
                <a:spcPts val="1280"/>
              </a:spcBef>
              <a:tabLst>
                <a:tab pos="5603875" algn="l"/>
                <a:tab pos="6983095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경험주의</a:t>
            </a:r>
            <a:r>
              <a:rPr dirty="0" sz="3200" spc="455">
                <a:latin typeface="Arial Unicode MS"/>
                <a:cs typeface="Arial Unicode MS"/>
              </a:rPr>
              <a:t>(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315">
                <a:latin typeface="Arial Unicode MS"/>
                <a:cs typeface="Arial Unicode MS"/>
              </a:rPr>
              <a:t>7</a:t>
            </a:r>
            <a:r>
              <a:rPr dirty="0" sz="3200" spc="940">
                <a:latin typeface="Arial Unicode MS"/>
                <a:cs typeface="Arial Unicode MS"/>
              </a:rPr>
              <a:t>00</a:t>
            </a:r>
            <a:r>
              <a:rPr dirty="0" sz="3200" spc="-325">
                <a:latin typeface="Arial Unicode MS"/>
                <a:cs typeface="Arial Unicode MS"/>
              </a:rPr>
              <a:t>년경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로크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칸트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볼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5"/>
              </a:spcBef>
            </a:pPr>
            <a:r>
              <a:rPr dirty="0" sz="3200" spc="-35">
                <a:latin typeface="Arial Unicode MS"/>
                <a:cs typeface="Arial Unicode MS"/>
              </a:rPr>
              <a:t>테르.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-50" b="1">
                <a:latin typeface="맑은 고딕"/>
                <a:cs typeface="맑은 고딕"/>
              </a:rPr>
              <a:t>19세기</a:t>
            </a:r>
            <a:r>
              <a:rPr dirty="0" sz="3200" spc="470" b="1">
                <a:latin typeface="맑은 고딕"/>
                <a:cs typeface="맑은 고딕"/>
              </a:rPr>
              <a:t> </a:t>
            </a:r>
            <a:r>
              <a:rPr dirty="0" sz="3200" spc="565" b="1">
                <a:latin typeface="맑은 고딕"/>
                <a:cs typeface="맑은 고딕"/>
              </a:rPr>
              <a:t>(1800-1900)</a:t>
            </a:r>
            <a:endParaRPr sz="3200">
              <a:latin typeface="맑은 고딕"/>
              <a:cs typeface="맑은 고딕"/>
            </a:endParaRPr>
          </a:p>
          <a:p>
            <a:pPr marL="519430">
              <a:lnSpc>
                <a:spcPct val="100000"/>
              </a:lnSpc>
              <a:spcBef>
                <a:spcPts val="1270"/>
              </a:spcBef>
              <a:tabLst>
                <a:tab pos="2184400" algn="l"/>
                <a:tab pos="3482975" algn="l"/>
              </a:tabLst>
            </a:pPr>
            <a:r>
              <a:rPr dirty="0" sz="3200" spc="235">
                <a:latin typeface="Arial Unicode MS"/>
                <a:cs typeface="Arial Unicode MS"/>
              </a:rPr>
              <a:t>1789년	</a:t>
            </a:r>
            <a:r>
              <a:rPr dirty="0" sz="3200" spc="-325">
                <a:latin typeface="Arial Unicode MS"/>
                <a:cs typeface="Arial Unicode MS"/>
              </a:rPr>
              <a:t>프랑스	혁명</a:t>
            </a:r>
            <a:endParaRPr sz="3200">
              <a:latin typeface="Arial Unicode MS"/>
              <a:cs typeface="Arial Unicode MS"/>
            </a:endParaRPr>
          </a:p>
          <a:p>
            <a:pPr marL="519430">
              <a:lnSpc>
                <a:spcPct val="100000"/>
              </a:lnSpc>
              <a:spcBef>
                <a:spcPts val="1285"/>
              </a:spcBef>
              <a:tabLst>
                <a:tab pos="2181860" algn="l"/>
                <a:tab pos="5306695" algn="l"/>
              </a:tabLst>
            </a:pPr>
            <a:r>
              <a:rPr dirty="0" sz="3200" spc="229">
                <a:latin typeface="Arial Unicode MS"/>
                <a:cs typeface="Arial Unicode MS"/>
              </a:rPr>
              <a:t>1799년	</a:t>
            </a:r>
            <a:r>
              <a:rPr dirty="0" sz="3200" spc="-325">
                <a:latin typeface="Arial Unicode MS"/>
                <a:cs typeface="Arial Unicode MS"/>
              </a:rPr>
              <a:t>슐라이헤르마허의	</a:t>
            </a:r>
            <a:r>
              <a:rPr dirty="0" sz="3200" spc="-175">
                <a:latin typeface="Arial Unicode MS"/>
                <a:cs typeface="Arial Unicode MS"/>
              </a:rPr>
              <a:t>‘종교론’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ct val="133100"/>
              </a:lnSpc>
              <a:spcBef>
                <a:spcPts val="10"/>
              </a:spcBef>
              <a:tabLst>
                <a:tab pos="1310640" algn="l"/>
                <a:tab pos="2978150" algn="l"/>
                <a:tab pos="5074285" algn="l"/>
                <a:tab pos="6072505" algn="l"/>
                <a:tab pos="7438390" algn="l"/>
              </a:tabLst>
            </a:pP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65">
                <a:latin typeface="Arial Unicode MS"/>
                <a:cs typeface="Arial Unicode MS"/>
              </a:rPr>
              <a:t>8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30">
                <a:latin typeface="Arial Unicode MS"/>
                <a:cs typeface="Arial Unicode MS"/>
              </a:rPr>
              <a:t>4</a:t>
            </a:r>
            <a:r>
              <a:rPr dirty="0" sz="3200" spc="950">
                <a:latin typeface="Arial Unicode MS"/>
                <a:cs typeface="Arial Unicode MS"/>
              </a:rPr>
              <a:t>/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05">
                <a:latin typeface="Arial Unicode MS"/>
                <a:cs typeface="Arial Unicode MS"/>
              </a:rPr>
              <a:t>5</a:t>
            </a:r>
            <a:r>
              <a:rPr dirty="0" sz="3200" spc="-320">
                <a:latin typeface="Arial Unicode MS"/>
                <a:cs typeface="Arial Unicode MS"/>
              </a:rPr>
              <a:t>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비인회의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유럽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정치</a:t>
            </a:r>
            <a:r>
              <a:rPr dirty="0" sz="3200" spc="-170">
                <a:latin typeface="Arial Unicode MS"/>
                <a:cs typeface="Arial Unicode MS"/>
              </a:rPr>
              <a:t>적  </a:t>
            </a:r>
            <a:r>
              <a:rPr dirty="0" sz="3200" spc="-325">
                <a:latin typeface="Arial Unicode MS"/>
                <a:cs typeface="Arial Unicode MS"/>
              </a:rPr>
              <a:t>재질서	</a:t>
            </a:r>
            <a:r>
              <a:rPr dirty="0" sz="3200" spc="-35">
                <a:latin typeface="Arial Unicode MS"/>
                <a:cs typeface="Arial Unicode MS"/>
              </a:rPr>
              <a:t>개편.</a:t>
            </a:r>
            <a:endParaRPr sz="3200">
              <a:latin typeface="Arial Unicode MS"/>
              <a:cs typeface="Arial Unicode MS"/>
            </a:endParaRPr>
          </a:p>
          <a:p>
            <a:pPr marL="1028065">
              <a:lnSpc>
                <a:spcPct val="100000"/>
              </a:lnSpc>
              <a:spcBef>
                <a:spcPts val="1280"/>
              </a:spcBef>
              <a:tabLst>
                <a:tab pos="26917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독일연방	</a:t>
            </a:r>
            <a:r>
              <a:rPr dirty="0" sz="3200" spc="-35">
                <a:latin typeface="Arial Unicode MS"/>
                <a:cs typeface="Arial Unicode MS"/>
              </a:rPr>
              <a:t>성립.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ct val="133100"/>
              </a:lnSpc>
              <a:spcBef>
                <a:spcPts val="10"/>
              </a:spcBef>
              <a:tabLst>
                <a:tab pos="1464945" algn="l"/>
                <a:tab pos="1493520" algn="l"/>
                <a:tab pos="2957830" algn="l"/>
                <a:tab pos="4451350" algn="l"/>
                <a:tab pos="6309995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주</a:t>
            </a:r>
            <a:r>
              <a:rPr dirty="0" sz="3200" spc="-320">
                <a:latin typeface="Arial Unicode MS"/>
                <a:cs typeface="Arial Unicode MS"/>
              </a:rPr>
              <a:t>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경향들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산업화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노동운동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민족주의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자  </a:t>
            </a:r>
            <a:r>
              <a:rPr dirty="0" sz="3200" spc="-110">
                <a:latin typeface="Arial Unicode MS"/>
                <a:cs typeface="Arial Unicode MS"/>
              </a:rPr>
              <a:t>유주의,		</a:t>
            </a:r>
            <a:r>
              <a:rPr dirty="0" sz="3200" spc="-180">
                <a:latin typeface="Arial Unicode MS"/>
                <a:cs typeface="Arial Unicode MS"/>
              </a:rPr>
              <a:t>대각성운동.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672540"/>
            <a:ext cx="7369809" cy="197675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80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현대시대</a:t>
            </a:r>
            <a:endParaRPr sz="32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dirty="0" sz="3200" spc="150" b="1">
                <a:latin typeface="맑은 고딕"/>
                <a:cs typeface="맑은 고딕"/>
              </a:rPr>
              <a:t>20세기 </a:t>
            </a:r>
            <a:r>
              <a:rPr dirty="0" sz="3200" spc="515" b="1">
                <a:latin typeface="맑은 고딕"/>
                <a:cs typeface="맑은 고딕"/>
              </a:rPr>
              <a:t>(1900</a:t>
            </a:r>
            <a:r>
              <a:rPr dirty="0" sz="3200" spc="770" b="1">
                <a:latin typeface="맑은 고딕"/>
                <a:cs typeface="맑은 고딕"/>
              </a:rPr>
              <a:t> </a:t>
            </a:r>
            <a:r>
              <a:rPr dirty="0" sz="3200" spc="-90" b="1">
                <a:latin typeface="맑은 고딕"/>
                <a:cs typeface="맑은 고딕"/>
              </a:rPr>
              <a:t>이후)</a:t>
            </a:r>
            <a:endParaRPr sz="3200">
              <a:latin typeface="맑은 고딕"/>
              <a:cs typeface="맑은 고딕"/>
            </a:endParaRPr>
          </a:p>
          <a:p>
            <a:pPr marL="519430">
              <a:lnSpc>
                <a:spcPct val="100000"/>
              </a:lnSpc>
              <a:spcBef>
                <a:spcPts val="1280"/>
              </a:spcBef>
              <a:tabLst>
                <a:tab pos="1819275" algn="l"/>
                <a:tab pos="2934970" algn="l"/>
                <a:tab pos="4233545" algn="l"/>
                <a:tab pos="64306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제국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시기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전쟁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시기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45">
                <a:latin typeface="Arial Unicode MS"/>
                <a:cs typeface="Arial Unicode MS"/>
              </a:rPr>
              <a:t>,</a:t>
            </a: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-320">
                <a:latin typeface="Arial Unicode MS"/>
                <a:cs typeface="Arial Unicode MS"/>
              </a:rPr>
              <a:t>차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대전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689610" algn="l"/>
              </a:tabLst>
            </a:pPr>
            <a:r>
              <a:rPr dirty="0" sz="3200" spc="535">
                <a:latin typeface="Arial Unicode MS"/>
                <a:cs typeface="Arial Unicode MS"/>
              </a:rPr>
              <a:t>5.	</a:t>
            </a:r>
            <a:r>
              <a:rPr dirty="0" sz="3200" spc="-325" b="1">
                <a:latin typeface="맑은 고딕"/>
                <a:cs typeface="맑은 고딕"/>
              </a:rPr>
              <a:t>역사에 대한 여러</a:t>
            </a:r>
            <a:r>
              <a:rPr dirty="0" sz="3200" spc="44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해석</a:t>
            </a:r>
            <a:endParaRPr sz="32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</a:pPr>
            <a:r>
              <a:rPr dirty="0" sz="3200" spc="190" b="1">
                <a:latin typeface="맑은 고딕"/>
                <a:cs typeface="맑은 고딕"/>
              </a:rPr>
              <a:t>1) </a:t>
            </a:r>
            <a:r>
              <a:rPr dirty="0" sz="3200" spc="495" b="1">
                <a:latin typeface="맑은 고딕"/>
                <a:cs typeface="맑은 고딕"/>
              </a:rPr>
              <a:t>Ernst</a:t>
            </a:r>
            <a:r>
              <a:rPr dirty="0" sz="3200" spc="735" b="1">
                <a:latin typeface="맑은 고딕"/>
                <a:cs typeface="맑은 고딕"/>
              </a:rPr>
              <a:t> </a:t>
            </a:r>
            <a:r>
              <a:rPr dirty="0" sz="3200" spc="525" b="1">
                <a:latin typeface="맑은 고딕"/>
                <a:cs typeface="맑은 고딕"/>
              </a:rPr>
              <a:t>Benz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ct val="133200"/>
              </a:lnSpc>
              <a:spcBef>
                <a:spcPts val="10"/>
              </a:spcBef>
            </a:pPr>
            <a:r>
              <a:rPr dirty="0" sz="3200" spc="-325">
                <a:latin typeface="Arial Unicode MS"/>
                <a:cs typeface="Arial Unicode MS"/>
              </a:rPr>
              <a:t>에른스트 벤츠는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기독교의 역사</a:t>
            </a:r>
            <a:r>
              <a:rPr dirty="0" sz="3200" spc="-325">
                <a:latin typeface="Arial Unicode MS"/>
                <a:cs typeface="Arial Unicode MS"/>
              </a:rPr>
              <a:t>를 </a:t>
            </a:r>
            <a:r>
              <a:rPr dirty="0" u="heavy" sz="3200" spc="-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‘아직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실현되지 </a:t>
            </a:r>
            <a:r>
              <a:rPr dirty="0" sz="3200" spc="-325">
                <a:latin typeface="Arial Unicode MS"/>
                <a:cs typeface="Arial Unicode MS"/>
              </a:rPr>
              <a:t>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않은 </a:t>
            </a:r>
            <a:r>
              <a:rPr dirty="0" u="heavy" sz="3200" spc="-229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존재’를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이해하는 패러다임의 변화의 역사</a:t>
            </a:r>
            <a:r>
              <a:rPr dirty="0" sz="3200" spc="-325">
                <a:latin typeface="Arial Unicode MS"/>
                <a:cs typeface="Arial Unicode MS"/>
              </a:rPr>
              <a:t>라  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 spc="12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보았다.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-325">
                <a:latin typeface="Arial Unicode MS"/>
                <a:cs typeface="Arial Unicode MS"/>
              </a:rPr>
              <a:t>창조주 </a:t>
            </a:r>
            <a:r>
              <a:rPr dirty="0" sz="3200" spc="-110">
                <a:latin typeface="Arial Unicode MS"/>
                <a:cs typeface="Arial Unicode MS"/>
              </a:rPr>
              <a:t>하나님, </a:t>
            </a:r>
            <a:r>
              <a:rPr dirty="0" sz="3200" spc="-325">
                <a:latin typeface="Arial Unicode MS"/>
                <a:cs typeface="Arial Unicode MS"/>
              </a:rPr>
              <a:t>예수 </a:t>
            </a:r>
            <a:r>
              <a:rPr dirty="0" sz="3200" spc="-150">
                <a:latin typeface="Arial Unicode MS"/>
                <a:cs typeface="Arial Unicode MS"/>
              </a:rPr>
              <a:t>그리스도, </a:t>
            </a:r>
            <a:r>
              <a:rPr dirty="0" sz="3200" spc="-325">
                <a:latin typeface="Arial Unicode MS"/>
                <a:cs typeface="Arial Unicode MS"/>
              </a:rPr>
              <a:t>성령 그리고 </a:t>
            </a:r>
            <a:r>
              <a:rPr dirty="0" sz="3200" spc="-320">
                <a:latin typeface="Arial Unicode MS"/>
                <a:cs typeface="Arial Unicode MS"/>
              </a:rPr>
              <a:t>복  </a:t>
            </a:r>
            <a:r>
              <a:rPr dirty="0" sz="3200" spc="-325">
                <a:latin typeface="Arial Unicode MS"/>
                <a:cs typeface="Arial Unicode MS"/>
              </a:rPr>
              <a:t>음의 핵심인 </a:t>
            </a:r>
            <a:r>
              <a:rPr dirty="0" sz="3200" spc="-250">
                <a:latin typeface="Arial Unicode MS"/>
                <a:cs typeface="Arial Unicode MS"/>
              </a:rPr>
              <a:t>‘</a:t>
            </a:r>
            <a:r>
              <a:rPr dirty="0" sz="3200" spc="-250" b="1">
                <a:latin typeface="맑은 고딕"/>
                <a:cs typeface="맑은 고딕"/>
              </a:rPr>
              <a:t>하나님의 </a:t>
            </a:r>
            <a:r>
              <a:rPr dirty="0" sz="3200" spc="-229" b="1">
                <a:latin typeface="맑은 고딕"/>
                <a:cs typeface="맑은 고딕"/>
              </a:rPr>
              <a:t>나라</a:t>
            </a:r>
            <a:r>
              <a:rPr dirty="0" sz="3200" spc="-229">
                <a:latin typeface="Arial Unicode MS"/>
                <a:cs typeface="Arial Unicode MS"/>
              </a:rPr>
              <a:t>’는 </a:t>
            </a:r>
            <a:r>
              <a:rPr dirty="0" sz="3200" spc="-325">
                <a:latin typeface="Arial Unicode MS"/>
                <a:cs typeface="Arial Unicode MS"/>
              </a:rPr>
              <a:t>아직 온전히 실현  </a:t>
            </a:r>
            <a:r>
              <a:rPr dirty="0" sz="3200" spc="-65">
                <a:latin typeface="Arial Unicode MS"/>
                <a:cs typeface="Arial Unicode MS"/>
              </a:rPr>
              <a:t>(완성)되지 </a:t>
            </a:r>
            <a:r>
              <a:rPr dirty="0" sz="3200" spc="-325">
                <a:latin typeface="Arial Unicode MS"/>
                <a:cs typeface="Arial Unicode MS"/>
              </a:rPr>
              <a:t>않은</a:t>
            </a:r>
            <a:r>
              <a:rPr dirty="0" sz="3200" spc="80">
                <a:latin typeface="Arial Unicode MS"/>
                <a:cs typeface="Arial Unicode MS"/>
              </a:rPr>
              <a:t> </a:t>
            </a:r>
            <a:r>
              <a:rPr dirty="0" sz="3200" spc="-55">
                <a:latin typeface="Arial Unicode MS"/>
                <a:cs typeface="Arial Unicode MS"/>
              </a:rPr>
              <a:t>존재(본질)이다.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9236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z="3200" spc="-325">
                <a:latin typeface="Arial Unicode MS"/>
                <a:cs typeface="Arial Unicode MS"/>
              </a:rPr>
              <a:t>그러나 이것은 다만 </a:t>
            </a:r>
            <a:r>
              <a:rPr dirty="0" sz="3200" spc="-325" b="1">
                <a:latin typeface="맑은 고딕"/>
                <a:cs typeface="맑은 고딕"/>
              </a:rPr>
              <a:t>역사</a:t>
            </a:r>
            <a:r>
              <a:rPr dirty="0" sz="3200" spc="-325">
                <a:latin typeface="Arial Unicode MS"/>
                <a:cs typeface="Arial Unicode MS"/>
              </a:rPr>
              <a:t>를 통하여 부분적으로  </a:t>
            </a:r>
            <a:r>
              <a:rPr dirty="0" sz="3200" spc="-320">
                <a:latin typeface="Arial Unicode MS"/>
                <a:cs typeface="Arial Unicode MS"/>
              </a:rPr>
              <a:t>그 </a:t>
            </a:r>
            <a:r>
              <a:rPr dirty="0" sz="3200" spc="-325">
                <a:latin typeface="Arial Unicode MS"/>
                <a:cs typeface="Arial Unicode MS"/>
              </a:rPr>
              <a:t>모습을 </a:t>
            </a:r>
            <a:r>
              <a:rPr dirty="0" sz="3200" spc="-150">
                <a:latin typeface="Arial Unicode MS"/>
                <a:cs typeface="Arial Unicode MS"/>
              </a:rPr>
              <a:t>드러낸다. </a:t>
            </a:r>
            <a:r>
              <a:rPr dirty="0" sz="3200" spc="-320">
                <a:latin typeface="Arial Unicode MS"/>
                <a:cs typeface="Arial Unicode MS"/>
              </a:rPr>
              <a:t>이 </a:t>
            </a:r>
            <a:r>
              <a:rPr dirty="0" sz="3200" spc="-325">
                <a:latin typeface="Arial Unicode MS"/>
                <a:cs typeface="Arial Unicode MS"/>
              </a:rPr>
              <a:t>드러난 모습을 해석하고  실천하는 준거 틀인 패러다임은 영원한 것이 </a:t>
            </a:r>
            <a:r>
              <a:rPr dirty="0" sz="3200" spc="-320">
                <a:latin typeface="Arial Unicode MS"/>
                <a:cs typeface="Arial Unicode MS"/>
              </a:rPr>
              <a:t>아  </a:t>
            </a:r>
            <a:r>
              <a:rPr dirty="0" sz="3200" spc="-35">
                <a:latin typeface="Arial Unicode MS"/>
                <a:cs typeface="Arial Unicode MS"/>
              </a:rPr>
              <a:t>니다. </a:t>
            </a:r>
            <a:r>
              <a:rPr dirty="0" sz="3200" spc="-325">
                <a:latin typeface="Arial Unicode MS"/>
                <a:cs typeface="Arial Unicode MS"/>
              </a:rPr>
              <a:t>한때 유용했던 패러다임도 변화된 현실 </a:t>
            </a:r>
            <a:r>
              <a:rPr dirty="0" sz="3200" spc="-320">
                <a:latin typeface="Arial Unicode MS"/>
                <a:cs typeface="Arial Unicode MS"/>
              </a:rPr>
              <a:t>속  </a:t>
            </a:r>
            <a:r>
              <a:rPr dirty="0" sz="3200" spc="-325">
                <a:latin typeface="Arial Unicode MS"/>
                <a:cs typeface="Arial Unicode MS"/>
              </a:rPr>
              <a:t>에서 적합성을 상실하면 새로운 패러다임으로 </a:t>
            </a:r>
            <a:r>
              <a:rPr dirty="0" sz="3200" spc="-320">
                <a:latin typeface="Arial Unicode MS"/>
                <a:cs typeface="Arial Unicode MS"/>
              </a:rPr>
              <a:t>대  </a:t>
            </a:r>
            <a:r>
              <a:rPr dirty="0" sz="3200" spc="-110">
                <a:latin typeface="Arial Unicode MS"/>
                <a:cs typeface="Arial Unicode MS"/>
              </a:rPr>
              <a:t>체된다.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262445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385" b="1">
                <a:latin typeface="맑은 고딕"/>
                <a:cs typeface="맑은 고딕"/>
              </a:rPr>
              <a:t>2) </a:t>
            </a:r>
            <a:r>
              <a:rPr dirty="0" sz="3200" spc="525" b="1">
                <a:latin typeface="맑은 고딕"/>
                <a:cs typeface="맑은 고딕"/>
              </a:rPr>
              <a:t>Hans</a:t>
            </a:r>
            <a:r>
              <a:rPr dirty="0" sz="3200" spc="535" b="1">
                <a:latin typeface="맑은 고딕"/>
                <a:cs typeface="맑은 고딕"/>
              </a:rPr>
              <a:t> </a:t>
            </a:r>
            <a:r>
              <a:rPr dirty="0" sz="3200" spc="390" b="1">
                <a:latin typeface="맑은 고딕"/>
                <a:cs typeface="맑은 고딕"/>
              </a:rPr>
              <a:t>Küng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325">
                <a:latin typeface="Arial Unicode MS"/>
                <a:cs typeface="Arial Unicode MS"/>
              </a:rPr>
              <a:t>가톨릭 학자 한스 </a:t>
            </a:r>
            <a:r>
              <a:rPr dirty="0" sz="3200" spc="395">
                <a:latin typeface="Arial Unicode MS"/>
                <a:cs typeface="Arial Unicode MS"/>
              </a:rPr>
              <a:t>큉(Hans </a:t>
            </a:r>
            <a:r>
              <a:rPr dirty="0" sz="3200" spc="360">
                <a:latin typeface="Arial Unicode MS"/>
                <a:cs typeface="Arial Unicode MS"/>
              </a:rPr>
              <a:t>Küng)은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교회와 </a:t>
            </a:r>
            <a:r>
              <a:rPr dirty="0" sz="3200" spc="-325">
                <a:latin typeface="Arial Unicode MS"/>
                <a:cs typeface="Arial Unicode MS"/>
              </a:rPr>
              <a:t>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신학의 </a:t>
            </a:r>
            <a:r>
              <a:rPr dirty="0" u="heavy" sz="3200" spc="27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패러다임(Paradigm)</a:t>
            </a:r>
            <a:r>
              <a:rPr dirty="0" sz="3200" spc="275">
                <a:latin typeface="Arial Unicode MS"/>
                <a:cs typeface="Arial Unicode MS"/>
              </a:rPr>
              <a:t>의 </a:t>
            </a:r>
            <a:r>
              <a:rPr dirty="0" sz="3200" spc="-325">
                <a:latin typeface="Arial Unicode MS"/>
                <a:cs typeface="Arial Unicode MS"/>
              </a:rPr>
              <a:t>변화를 다음과  같이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설명한다.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481330">
              <a:lnSpc>
                <a:spcPct val="133100"/>
              </a:lnSpc>
              <a:spcBef>
                <a:spcPts val="95"/>
              </a:spcBef>
              <a:tabLst>
                <a:tab pos="945515" algn="l"/>
                <a:tab pos="3649345" algn="l"/>
                <a:tab pos="73272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원</a:t>
            </a:r>
            <a:r>
              <a:rPr dirty="0" sz="3200" spc="-320">
                <a:latin typeface="Arial Unicode MS"/>
                <a:cs typeface="Arial Unicode MS"/>
              </a:rPr>
              <a:t>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그리스도교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원시교회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-325">
                <a:latin typeface="Arial Unicode MS"/>
                <a:cs typeface="Arial Unicode MS"/>
              </a:rPr>
              <a:t>묵시문학적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모</a:t>
            </a:r>
            <a:r>
              <a:rPr dirty="0" sz="3200" spc="-170">
                <a:latin typeface="Arial Unicode MS"/>
                <a:cs typeface="Arial Unicode MS"/>
              </a:rPr>
              <a:t>형  </a:t>
            </a:r>
            <a:r>
              <a:rPr dirty="0" sz="3200" spc="-325">
                <a:latin typeface="Arial Unicode MS"/>
                <a:cs typeface="Arial Unicode MS"/>
              </a:rPr>
              <a:t>고대	</a:t>
            </a:r>
            <a:r>
              <a:rPr dirty="0" sz="3200" spc="-85">
                <a:latin typeface="Arial Unicode MS"/>
                <a:cs typeface="Arial Unicode MS"/>
              </a:rPr>
              <a:t>교회-헬레니즘	</a:t>
            </a:r>
            <a:r>
              <a:rPr dirty="0" sz="3200" spc="-325">
                <a:latin typeface="Arial Unicode MS"/>
                <a:cs typeface="Arial Unicode MS"/>
              </a:rPr>
              <a:t>모형</a:t>
            </a:r>
            <a:endParaRPr sz="3200">
              <a:latin typeface="Arial Unicode MS"/>
              <a:cs typeface="Arial Unicode MS"/>
            </a:endParaRPr>
          </a:p>
          <a:p>
            <a:pPr marL="12700" marR="3428365">
              <a:lnSpc>
                <a:spcPct val="133200"/>
              </a:lnSpc>
              <a:spcBef>
                <a:spcPts val="10"/>
              </a:spcBef>
              <a:tabLst>
                <a:tab pos="945515" algn="l"/>
                <a:tab pos="2918460" algn="l"/>
                <a:tab pos="4014470" algn="l"/>
                <a:tab pos="4218305" algn="l"/>
                <a:tab pos="43795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중세	</a:t>
            </a:r>
            <a:r>
              <a:rPr dirty="0" sz="3200" spc="10">
                <a:latin typeface="Arial Unicode MS"/>
                <a:cs typeface="Arial Unicode MS"/>
              </a:rPr>
              <a:t>교회-로마	</a:t>
            </a:r>
            <a:r>
              <a:rPr dirty="0" sz="3200" spc="-325">
                <a:latin typeface="Arial Unicode MS"/>
                <a:cs typeface="Arial Unicode MS"/>
              </a:rPr>
              <a:t>가톨릭		모형  </a:t>
            </a:r>
            <a:r>
              <a:rPr dirty="0" sz="3200" spc="-325">
                <a:latin typeface="Arial Unicode MS"/>
                <a:cs typeface="Arial Unicode MS"/>
              </a:rPr>
              <a:t>종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개혁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-325">
                <a:latin typeface="Arial Unicode MS"/>
                <a:cs typeface="Arial Unicode MS"/>
              </a:rPr>
              <a:t>프로테스탄</a:t>
            </a:r>
            <a:r>
              <a:rPr dirty="0" sz="3200" spc="-320">
                <a:latin typeface="Arial Unicode MS"/>
                <a:cs typeface="Arial Unicode MS"/>
              </a:rPr>
              <a:t>트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모</a:t>
            </a:r>
            <a:r>
              <a:rPr dirty="0" sz="3200" spc="-170">
                <a:latin typeface="Arial Unicode MS"/>
                <a:cs typeface="Arial Unicode MS"/>
              </a:rPr>
              <a:t>형  </a:t>
            </a:r>
            <a:r>
              <a:rPr dirty="0" sz="3200" spc="-325">
                <a:latin typeface="Arial Unicode MS"/>
                <a:cs typeface="Arial Unicode MS"/>
              </a:rPr>
              <a:t>근대	</a:t>
            </a:r>
            <a:r>
              <a:rPr dirty="0" sz="3200" spc="-114">
                <a:latin typeface="Arial Unicode MS"/>
                <a:cs typeface="Arial Unicode MS"/>
              </a:rPr>
              <a:t>교회-계몽주의적	</a:t>
            </a:r>
            <a:r>
              <a:rPr dirty="0" sz="3200" spc="-325">
                <a:latin typeface="Arial Unicode MS"/>
                <a:cs typeface="Arial Unicode MS"/>
              </a:rPr>
              <a:t>모형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84"/>
              </a:spcBef>
              <a:tabLst>
                <a:tab pos="969644" algn="l"/>
                <a:tab pos="4061460" algn="l"/>
                <a:tab pos="5201920" algn="l"/>
                <a:tab pos="70726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현</a:t>
            </a:r>
            <a:r>
              <a:rPr dirty="0" sz="3200" spc="-320">
                <a:latin typeface="Arial Unicode MS"/>
                <a:cs typeface="Arial Unicode MS"/>
              </a:rPr>
              <a:t>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-325">
                <a:latin typeface="Arial Unicode MS"/>
                <a:cs typeface="Arial Unicode MS"/>
              </a:rPr>
              <a:t>변증법적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실존신학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해방신</a:t>
            </a:r>
            <a:r>
              <a:rPr dirty="0" sz="3200" spc="-170">
                <a:latin typeface="Arial Unicode MS"/>
                <a:cs typeface="Arial Unicode MS"/>
              </a:rPr>
              <a:t>학  </a:t>
            </a:r>
            <a:r>
              <a:rPr dirty="0" sz="3200" spc="110">
                <a:latin typeface="Arial Unicode MS"/>
                <a:cs typeface="Arial Unicode MS"/>
              </a:rPr>
              <a:t>등.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98507" y="1834910"/>
            <a:ext cx="211645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160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성경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</a:t>
            </a:r>
            <a:r>
              <a:rPr dirty="0" sz="3200" spc="-320">
                <a:latin typeface="Arial Unicode MS"/>
                <a:cs typeface="Arial Unicode MS"/>
              </a:rPr>
              <a:t>떻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025191"/>
            <a:ext cx="6194425" cy="262445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415" b="1">
                <a:latin typeface="맑은 고딕"/>
                <a:cs typeface="맑은 고딕"/>
              </a:rPr>
              <a:t>3) </a:t>
            </a:r>
            <a:r>
              <a:rPr dirty="0" sz="3200" spc="520" b="1">
                <a:latin typeface="맑은 고딕"/>
                <a:cs typeface="맑은 고딕"/>
              </a:rPr>
              <a:t>Gerhard</a:t>
            </a:r>
            <a:r>
              <a:rPr dirty="0" sz="3200" spc="505" b="1">
                <a:latin typeface="맑은 고딕"/>
                <a:cs typeface="맑은 고딕"/>
              </a:rPr>
              <a:t> </a:t>
            </a:r>
            <a:r>
              <a:rPr dirty="0" sz="3200" spc="500" b="1">
                <a:latin typeface="맑은 고딕"/>
                <a:cs typeface="맑은 고딕"/>
              </a:rPr>
              <a:t>Ebeling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580390" algn="l"/>
                <a:tab pos="1371600" algn="l"/>
                <a:tab pos="2731135" algn="l"/>
                <a:tab pos="2976245" algn="l"/>
                <a:tab pos="3635375" algn="l"/>
                <a:tab pos="3909695" algn="l"/>
                <a:tab pos="4090670" algn="l"/>
                <a:tab pos="471932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기독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신학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</a:t>
            </a:r>
            <a:r>
              <a:rPr dirty="0" sz="3200" spc="-320">
                <a:latin typeface="Arial Unicode MS"/>
                <a:cs typeface="Arial Unicode MS"/>
              </a:rPr>
              <a:t>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0">
                <a:latin typeface="Arial Unicode MS"/>
                <a:cs typeface="Arial Unicode MS"/>
              </a:rPr>
              <a:t>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시대마</a:t>
            </a:r>
            <a:r>
              <a:rPr dirty="0" sz="3200" spc="-170">
                <a:latin typeface="Arial Unicode MS"/>
                <a:cs typeface="Arial Unicode MS"/>
              </a:rPr>
              <a:t>다  </a:t>
            </a:r>
            <a:r>
              <a:rPr dirty="0" sz="3200" spc="-320">
                <a:latin typeface="Arial Unicode MS"/>
                <a:cs typeface="Arial Unicode MS"/>
              </a:rPr>
              <a:t>게	</a:t>
            </a:r>
            <a:r>
              <a:rPr dirty="0" sz="3200" spc="-325">
                <a:latin typeface="Arial Unicode MS"/>
                <a:cs typeface="Arial Unicode MS"/>
              </a:rPr>
              <a:t>해석했는지에	대한	</a:t>
            </a:r>
            <a:r>
              <a:rPr dirty="0" sz="3200" spc="-150">
                <a:latin typeface="Arial Unicode MS"/>
                <a:cs typeface="Arial Unicode MS"/>
              </a:rPr>
              <a:t>기록이다.  </a:t>
            </a:r>
            <a:r>
              <a:rPr dirty="0" sz="3200" spc="330">
                <a:latin typeface="Arial Unicode MS"/>
                <a:cs typeface="Arial Unicode MS"/>
              </a:rPr>
              <a:t>에벨링(Gerhard	</a:t>
            </a:r>
            <a:r>
              <a:rPr dirty="0" sz="3200" spc="465">
                <a:latin typeface="Arial Unicode MS"/>
                <a:cs typeface="Arial Unicode MS"/>
              </a:rPr>
              <a:t>Ebeling)은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30002" y="3135701"/>
            <a:ext cx="218503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05939" algn="l"/>
              </a:tabLst>
            </a:pP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30">
                <a:latin typeface="Arial Unicode MS"/>
                <a:cs typeface="Arial Unicode MS"/>
              </a:rPr>
              <a:t>9</a:t>
            </a:r>
            <a:r>
              <a:rPr dirty="0" sz="3200" spc="530">
                <a:latin typeface="Arial Unicode MS"/>
                <a:cs typeface="Arial Unicode MS"/>
              </a:rPr>
              <a:t>4</a:t>
            </a:r>
            <a:r>
              <a:rPr dirty="0" sz="3200" spc="545">
                <a:latin typeface="Arial Unicode MS"/>
                <a:cs typeface="Arial Unicode MS"/>
              </a:rPr>
              <a:t>6</a:t>
            </a:r>
            <a:r>
              <a:rPr dirty="0" sz="3200" spc="-320">
                <a:latin typeface="Arial Unicode MS"/>
                <a:cs typeface="Arial Unicode MS"/>
              </a:rPr>
              <a:t>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3622203"/>
            <a:ext cx="8548370" cy="26257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200" spc="335">
                <a:latin typeface="Arial Unicode MS"/>
                <a:cs typeface="Arial Unicode MS"/>
              </a:rPr>
              <a:t>수자격논문(Habilitation) </a:t>
            </a:r>
            <a:r>
              <a:rPr dirty="0" sz="3200" spc="-325">
                <a:latin typeface="Arial Unicode MS"/>
                <a:cs typeface="Arial Unicode MS"/>
              </a:rPr>
              <a:t>강의에서 교회사를  </a:t>
            </a:r>
            <a:r>
              <a:rPr dirty="0" sz="3200" spc="-200">
                <a:latin typeface="Arial Unicode MS"/>
                <a:cs typeface="Arial Unicode MS"/>
              </a:rPr>
              <a:t>‘성서 </a:t>
            </a:r>
            <a:r>
              <a:rPr dirty="0" sz="3200" spc="-325">
                <a:latin typeface="Arial Unicode MS"/>
                <a:cs typeface="Arial Unicode MS"/>
              </a:rPr>
              <a:t>해석의 </a:t>
            </a:r>
            <a:r>
              <a:rPr dirty="0" sz="3200" spc="480">
                <a:latin typeface="Arial Unicode MS"/>
                <a:cs typeface="Arial Unicode MS"/>
              </a:rPr>
              <a:t>역사’(Kirchengeschichte  </a:t>
            </a:r>
            <a:r>
              <a:rPr dirty="0" sz="3200" spc="615">
                <a:latin typeface="Arial Unicode MS"/>
                <a:cs typeface="Arial Unicode MS"/>
              </a:rPr>
              <a:t>als </a:t>
            </a:r>
            <a:r>
              <a:rPr dirty="0" sz="3200" spc="575">
                <a:latin typeface="Arial Unicode MS"/>
                <a:cs typeface="Arial Unicode MS"/>
              </a:rPr>
              <a:t>Geschichte </a:t>
            </a:r>
            <a:r>
              <a:rPr dirty="0" sz="3200" spc="625">
                <a:latin typeface="Arial Unicode MS"/>
                <a:cs typeface="Arial Unicode MS"/>
              </a:rPr>
              <a:t>der </a:t>
            </a:r>
            <a:r>
              <a:rPr dirty="0" sz="3200" spc="600">
                <a:latin typeface="Arial Unicode MS"/>
                <a:cs typeface="Arial Unicode MS"/>
              </a:rPr>
              <a:t>Auslegung  </a:t>
            </a:r>
            <a:r>
              <a:rPr dirty="0" sz="3200" spc="625">
                <a:latin typeface="Arial Unicode MS"/>
                <a:cs typeface="Arial Unicode MS"/>
              </a:rPr>
              <a:t>der </a:t>
            </a:r>
            <a:r>
              <a:rPr dirty="0" sz="3200" spc="565">
                <a:latin typeface="Arial Unicode MS"/>
                <a:cs typeface="Arial Unicode MS"/>
              </a:rPr>
              <a:t>Heiligen </a:t>
            </a:r>
            <a:r>
              <a:rPr dirty="0" sz="3200" spc="450">
                <a:latin typeface="Arial Unicode MS"/>
                <a:cs typeface="Arial Unicode MS"/>
              </a:rPr>
              <a:t>Schrift)로</a:t>
            </a:r>
            <a:r>
              <a:rPr dirty="0" sz="3200" spc="910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정의하였다.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6785227"/>
            <a:ext cx="97218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730">
                <a:latin typeface="함초롬돋움"/>
                <a:cs typeface="함초롬돋움"/>
              </a:rPr>
              <a:t>교</a:t>
            </a:r>
            <a:r>
              <a:rPr dirty="0" sz="1000" spc="-730">
                <a:latin typeface="함초롬돋움"/>
                <a:cs typeface="함초롬돋움"/>
              </a:rPr>
              <a:t>-</a:t>
            </a:r>
            <a:r>
              <a:rPr dirty="0" sz="1000" spc="185">
                <a:latin typeface="함초롬돋움"/>
                <a:cs typeface="함초롬돋움"/>
              </a:rPr>
              <a:t> </a:t>
            </a:r>
            <a:r>
              <a:rPr dirty="0" sz="1000" spc="-490">
                <a:latin typeface="함초롬돋움"/>
                <a:cs typeface="함초롬돋움"/>
              </a:rPr>
              <a:t>1</a:t>
            </a:r>
            <a:r>
              <a:rPr dirty="0" sz="1500" spc="-490">
                <a:latin typeface="함초롬돋움"/>
                <a:cs typeface="함초롬돋움"/>
              </a:rPr>
              <a:t>회</a:t>
            </a:r>
            <a:r>
              <a:rPr dirty="0" sz="1000" spc="-490">
                <a:latin typeface="함초롬돋움"/>
                <a:cs typeface="함초롬돋움"/>
              </a:rPr>
              <a:t>9</a:t>
            </a:r>
            <a:r>
              <a:rPr dirty="0" sz="1000" spc="175">
                <a:latin typeface="함초롬돋움"/>
                <a:cs typeface="함초롬돋움"/>
              </a:rPr>
              <a:t> </a:t>
            </a:r>
            <a:r>
              <a:rPr dirty="0" sz="1000" spc="-65">
                <a:latin typeface="함초롬돋움"/>
                <a:cs typeface="함초롬돋움"/>
              </a:rPr>
              <a:t>-</a:t>
            </a:r>
            <a:r>
              <a:rPr dirty="0" sz="1500" spc="-65">
                <a:latin typeface="함초롬돋움"/>
                <a:cs typeface="함초롬돋움"/>
              </a:rPr>
              <a:t>사</a:t>
            </a:r>
            <a:r>
              <a:rPr dirty="0" sz="1500" spc="260">
                <a:latin typeface="함초롬돋움"/>
                <a:cs typeface="함초롬돋움"/>
              </a:rPr>
              <a:t> </a:t>
            </a:r>
            <a:r>
              <a:rPr dirty="0" sz="1500" spc="-5">
                <a:latin typeface="함초롬돋움"/>
                <a:cs typeface="함초롬돋움"/>
              </a:rPr>
              <a:t>1-2</a:t>
            </a:r>
            <a:endParaRPr sz="15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4494530" cy="2624455"/>
          </a:xfrm>
          <a:prstGeom prst="rect"/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pc="15"/>
              <a:t>비판-&gt;</a:t>
            </a: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pc="-325" b="0">
                <a:latin typeface="Arial Unicode MS"/>
                <a:cs typeface="Arial Unicode MS"/>
              </a:rPr>
              <a:t>중요한 </a:t>
            </a:r>
            <a:r>
              <a:rPr dirty="0" spc="-180" b="0">
                <a:latin typeface="Arial Unicode MS"/>
                <a:cs typeface="Arial Unicode MS"/>
              </a:rPr>
              <a:t>의견이지만, </a:t>
            </a:r>
            <a:r>
              <a:rPr dirty="0" spc="-325" b="0">
                <a:latin typeface="Arial Unicode MS"/>
                <a:cs typeface="Arial Unicode MS"/>
              </a:rPr>
              <a:t>폭이  말씀을 통해 </a:t>
            </a:r>
            <a:r>
              <a:rPr dirty="0" spc="-180" b="0">
                <a:latin typeface="Arial Unicode MS"/>
                <a:cs typeface="Arial Unicode MS"/>
              </a:rPr>
              <a:t>역사하지만,  </a:t>
            </a:r>
            <a:r>
              <a:rPr dirty="0" spc="-325" b="0">
                <a:latin typeface="Arial Unicode MS"/>
                <a:cs typeface="Arial Unicode MS"/>
              </a:rPr>
              <a:t>삶에도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67185" y="3135701"/>
            <a:ext cx="556577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24735" algn="l"/>
                <a:tab pos="37255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역사하신다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복음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중심이기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41731" y="1672540"/>
            <a:ext cx="3872865" cy="19767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109220">
              <a:lnSpc>
                <a:spcPct val="133400"/>
              </a:lnSpc>
              <a:spcBef>
                <a:spcPts val="95"/>
              </a:spcBef>
              <a:tabLst>
                <a:tab pos="1167765" algn="l"/>
                <a:tab pos="1386840" algn="l"/>
                <a:tab pos="2397760" algn="l"/>
                <a:tab pos="276288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너</a:t>
            </a:r>
            <a:r>
              <a:rPr dirty="0" sz="3200" spc="-320">
                <a:latin typeface="Arial Unicode MS"/>
                <a:cs typeface="Arial Unicode MS"/>
              </a:rPr>
              <a:t>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좁다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하나님</a:t>
            </a:r>
            <a:r>
              <a:rPr dirty="0" sz="3200" spc="-170">
                <a:latin typeface="Arial Unicode MS"/>
                <a:cs typeface="Arial Unicode MS"/>
              </a:rPr>
              <a:t>은  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채우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다양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  <a:p>
            <a:pPr marL="2580640">
              <a:lnSpc>
                <a:spcPct val="100000"/>
              </a:lnSpc>
              <a:spcBef>
                <a:spcPts val="1285"/>
              </a:spcBef>
            </a:pPr>
            <a:r>
              <a:rPr dirty="0" sz="3200" spc="-325">
                <a:latin typeface="Arial Unicode MS"/>
                <a:cs typeface="Arial Unicode MS"/>
              </a:rPr>
              <a:t>하지만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3784574"/>
            <a:ext cx="260350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106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전체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아니다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2020-03-12T09:27:43Z</dcterms:created>
  <dcterms:modified xsi:type="dcterms:W3CDTF">2020-03-12T09:27:43Z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