
<file path=[Content_Types].xml><?xml version="1.0" encoding="utf-8"?>
<Types xmlns="http://schemas.openxmlformats.org/package/2006/content-types"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jpeg" ContentType="image/jpeg"/>
  <Default Extension="rels" ContentType="application/vnd.openxmlformats-package.relationships+xml"/>
  <Default Extension="xml" ContentType="application/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officeDocument/2006/relationships/extended-properties" Target="docProps/app.xml"  /><Relationship Id="rId3" Type="http://schemas.openxmlformats.org/package/2006/relationships/metadata/core-properties" Target="docProps/core.xml"  /><Relationship Id="rId4" Type="http://schemas.openxmlformats.org/package/2006/relationships/metadata/thumbnail" Target="docProps/thumbnail.jpeg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61" r:id="rId29"/>
  </p:sldMasterIdLst>
  <p:sldIdLst>
    <p:sldId id="257" r:id="rId1"/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howOutlineIcons="0">
    <p:restoredLeft sz="16938"/>
    <p:restoredTop sz="95253"/>
  </p:normalViewPr>
  <p:slideViewPr>
    <p:cSldViewPr snapToObjects="1">
      <p:cViewPr varScale="1">
        <p:scale>
          <a:sx n="100" d="100"/>
          <a:sy n="100" d="100"/>
        </p:scale>
        <p:origin x="0" y="0"/>
      </p:cViewPr>
      <p:guideLst>
        <p:guide orient="horz" pos="2155"/>
        <p:guide orient="horz" pos="1592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7216" cy="73737216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" Target="slides/slide1.xml"  /><Relationship Id="rId10" Type="http://schemas.openxmlformats.org/officeDocument/2006/relationships/slide" Target="slides/slide10.xml"  /><Relationship Id="rId11" Type="http://schemas.openxmlformats.org/officeDocument/2006/relationships/slide" Target="slides/slide11.xml"  /><Relationship Id="rId12" Type="http://schemas.openxmlformats.org/officeDocument/2006/relationships/slide" Target="slides/slide12.xml"  /><Relationship Id="rId13" Type="http://schemas.openxmlformats.org/officeDocument/2006/relationships/slide" Target="slides/slide13.xml"  /><Relationship Id="rId14" Type="http://schemas.openxmlformats.org/officeDocument/2006/relationships/slide" Target="slides/slide14.xml"  /><Relationship Id="rId15" Type="http://schemas.openxmlformats.org/officeDocument/2006/relationships/slide" Target="slides/slide15.xml"  /><Relationship Id="rId16" Type="http://schemas.openxmlformats.org/officeDocument/2006/relationships/slide" Target="slides/slide16.xml"  /><Relationship Id="rId17" Type="http://schemas.openxmlformats.org/officeDocument/2006/relationships/slide" Target="slides/slide17.xml"  /><Relationship Id="rId18" Type="http://schemas.openxmlformats.org/officeDocument/2006/relationships/slide" Target="slides/slide18.xml"  /><Relationship Id="rId19" Type="http://schemas.openxmlformats.org/officeDocument/2006/relationships/slide" Target="slides/slide19.xml"  /><Relationship Id="rId2" Type="http://schemas.openxmlformats.org/officeDocument/2006/relationships/slide" Target="slides/slide2.xml"  /><Relationship Id="rId20" Type="http://schemas.openxmlformats.org/officeDocument/2006/relationships/slide" Target="slides/slide20.xml"  /><Relationship Id="rId21" Type="http://schemas.openxmlformats.org/officeDocument/2006/relationships/slide" Target="slides/slide21.xml"  /><Relationship Id="rId22" Type="http://schemas.openxmlformats.org/officeDocument/2006/relationships/slide" Target="slides/slide22.xml"  /><Relationship Id="rId23" Type="http://schemas.openxmlformats.org/officeDocument/2006/relationships/slide" Target="slides/slide23.xml"  /><Relationship Id="rId24" Type="http://schemas.openxmlformats.org/officeDocument/2006/relationships/slide" Target="slides/slide24.xml"  /><Relationship Id="rId25" Type="http://schemas.openxmlformats.org/officeDocument/2006/relationships/slide" Target="slides/slide25.xml"  /><Relationship Id="rId26" Type="http://schemas.openxmlformats.org/officeDocument/2006/relationships/slide" Target="slides/slide26.xml"  /><Relationship Id="rId27" Type="http://schemas.openxmlformats.org/officeDocument/2006/relationships/presProps" Target="presProps.xml"  /><Relationship Id="rId28" Type="http://schemas.openxmlformats.org/officeDocument/2006/relationships/viewProps" Target="viewProps.xml"  /><Relationship Id="rId29" Type="http://schemas.openxmlformats.org/officeDocument/2006/relationships/slideMaster" Target="slideMasters/slideMaster1.xml"  /><Relationship Id="rId3" Type="http://schemas.openxmlformats.org/officeDocument/2006/relationships/slide" Target="slides/slide3.xml"  /><Relationship Id="rId30" Type="http://schemas.openxmlformats.org/officeDocument/2006/relationships/theme" Target="theme/theme1.xml"  /><Relationship Id="rId31" Type="http://schemas.openxmlformats.org/officeDocument/2006/relationships/tableStyles" Target="tableStyles.xml"  /><Relationship Id="rId4" Type="http://schemas.openxmlformats.org/officeDocument/2006/relationships/slide" Target="slides/slide4.xml"  /><Relationship Id="rId5" Type="http://schemas.openxmlformats.org/officeDocument/2006/relationships/slide" Target="slides/slide5.xml"  /><Relationship Id="rId6" Type="http://schemas.openxmlformats.org/officeDocument/2006/relationships/slide" Target="slides/slide6.xml"  /><Relationship Id="rId7" Type="http://schemas.openxmlformats.org/officeDocument/2006/relationships/slide" Target="slides/slide7.xml"  /><Relationship Id="rId8" Type="http://schemas.openxmlformats.org/officeDocument/2006/relationships/slide" Target="slides/slide8.xml"  /><Relationship Id="rId9" Type="http://schemas.openxmlformats.org/officeDocument/2006/relationships/slide" Target="slides/slide9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40A130E-E3B8-4EBE-931F-81B26B8448AA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00C6A38-4290-41DD-B95C-4155372FD4A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4953836A-82A3-4C8B-9D31-CD724F3673ED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D2EBAF6-36D0-4DD8-B695-D4C1B37E35D6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60728D28-603B-4EFC-80F8-17E5E9107035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2개" type="twoObj" preserve="1">
  <p:cSld name="제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A27A1F4E-0809-4239-8034-C38E431DAF92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E0DA496-7307-4E8B-88DE-CB97B48BAB6F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표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 noTextEdit="1"/>
          </p:cNvSpPr>
          <p:nvPr>
            <p:ph type="tbl" sz="quarter" idx="13"/>
          </p:nvPr>
        </p:nvSpPr>
        <p:spPr>
          <a:xfrm>
            <a:off x="456028" y="1643063"/>
            <a:ext cx="8229600" cy="452520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ko-KR" altLang="en-US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8721E90-850C-410B-8B89-8394F580CFDA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 4개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8" y="3984220"/>
            <a:ext cx="4038600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ACE7E28-9336-4363-8674-B91477D8F243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 noTextEdit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ko-KR" altLang="en-US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5ACE7E28-9336-4363-8674-B91477D8F243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9144000" cy="1470025"/>
          </a:xfrm>
        </p:spPr>
        <p:txBody>
          <a:bodyPr>
            <a:normAutofit lnSpcReduction="0"/>
          </a:bodyPr>
          <a:lstStyle>
            <a:lvl1pPr>
              <a:defRPr sz="4400" b="1"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348888-F454-4AD2-BA62-3AF29D9807C0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 hasCustomPrompt="1"/>
          </p:nvPr>
        </p:nvSpPr>
        <p:spPr>
          <a:xfrm>
            <a:off x="2143108" y="2214563"/>
            <a:ext cx="4857767" cy="3214687"/>
          </a:xfrm>
        </p:spPr>
        <p:txBody>
          <a:bodyPr>
            <a:normAutofit lnSpcReduction="0"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/>
              <a:t>첫째 목차</a:t>
            </a:r>
            <a:endParaRPr lang="ko-KR" altLang="en-US"/>
          </a:p>
          <a:p>
            <a:pPr lvl="0"/>
            <a:r>
              <a:rPr lang="ko-KR" altLang="en-US"/>
              <a:t>둘째 목차</a:t>
            </a:r>
            <a:endParaRPr lang="ko-KR" altLang="en-US"/>
          </a:p>
          <a:p>
            <a:pPr lvl="0"/>
            <a:r>
              <a:rPr lang="ko-KR" altLang="en-US"/>
              <a:t>셋째 목차</a:t>
            </a:r>
            <a:endParaRPr lang="ko-KR" altLang="en-US"/>
          </a:p>
          <a:p>
            <a:pPr lvl="0"/>
            <a:r>
              <a:rPr lang="ko-KR" altLang="en-US"/>
              <a:t>넷째 목차</a:t>
            </a:r>
            <a:endParaRPr lang="ko-KR" altLang="en-US"/>
          </a:p>
          <a:p>
            <a:pPr lvl="0"/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56FEC12-A4C9-4837-AF94-AD867782C04C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957F84A3-4F29-4053-ACFD-1BAF2D3F140C}" type="datetime1">
              <a:rPr lang="ko-KR" altLang="en-US"/>
              <a:pPr lvl="0"/>
              <a:t>2013-05-05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13" Type="http://schemas.openxmlformats.org/officeDocument/2006/relationships/slideLayout" Target="../slideLayouts/slideLayout12.xml"  /><Relationship Id="rId2" Type="http://schemas.openxmlformats.org/officeDocument/2006/relationships/slideLayout" Target="../slideLayouts/slideLayout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Pr shadeToTitle="0">
        <a:solidFill>
          <a:schemeClr val="accent3">
            <a:lumMod val="10000"/>
            <a:lumOff val="90000"/>
          </a:schemeClr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0"/>
          </a:bodyPr>
          <a:lstStyle/>
          <a:p>
            <a:pPr lvl="0"/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>
            <a:normAutofit lnSpcReduction="0"/>
          </a:bodyPr>
          <a:lstStyle/>
          <a:p>
            <a:pPr lvl="0"/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/>
            <a:r>
              <a:rPr lang="ko-KR" altLang="en-US"/>
              <a:t>둘째 수준</a:t>
            </a:r>
            <a:endParaRPr lang="ko-KR" altLang="en-US"/>
          </a:p>
          <a:p>
            <a:pPr lvl="2"/>
            <a:r>
              <a:rPr lang="ko-KR" altLang="en-US"/>
              <a:t>셋째 수준</a:t>
            </a:r>
            <a:endParaRPr lang="ko-KR" altLang="en-US"/>
          </a:p>
          <a:p>
            <a:pPr lvl="3"/>
            <a:r>
              <a:rPr lang="ko-KR" altLang="en-US"/>
              <a:t>넷째 수준</a:t>
            </a:r>
            <a:endParaRPr lang="ko-KR" altLang="en-US"/>
          </a:p>
          <a:p>
            <a:pPr lvl="4"/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D422D86A-5F52-4165-8473-F1B836277586}" type="datetime1">
              <a:rPr lang="ko-KR" altLang="en-US"/>
              <a:pPr lvl="0"/>
              <a:t>2013-05-12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AD22CD3B-FDDF-4998-970C-76E6E0BEC65F}" type="slidenum">
              <a:rPr lang="ko-KR" altLang="en-US"/>
              <a:pPr lvl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1437957"/>
            <a:ext cx="7772400" cy="1470025"/>
          </a:xfrm>
        </p:spPr>
        <p:txBody>
          <a:bodyPr/>
          <a:lstStyle/>
          <a:p>
            <a:pPr/>
            <a:r>
              <a:rPr lang="ko-KR" altLang="en-US"/>
              <a:t>너 자신을 알라</a:t>
            </a:r>
            <a:endParaRPr lang="ko-KR" altLang="en-US"/>
          </a:p>
        </p:txBody>
      </p:sp>
      <p:sp>
        <p:nvSpPr>
          <p:cNvPr id="3" name="직사각형 2"/>
          <p:cNvSpPr>
            <a:spLocks noGrp="1"/>
          </p:cNvSpPr>
          <p:nvPr>
            <p:ph type="subTitle" idx="1"/>
          </p:nvPr>
        </p:nvSpPr>
        <p:spPr>
          <a:xfrm>
            <a:off x="0" y="5062347"/>
            <a:ext cx="9144000" cy="742950"/>
          </a:xfrm>
        </p:spPr>
        <p:txBody>
          <a:bodyPr/>
          <a:lstStyle/>
          <a:p>
            <a:pPr/>
            <a:r>
              <a:rPr lang="ko-KR" altLang="en-US"/>
              <a:t>배용호 배찬국 방모세 박현옥 백고운</a:t>
            </a:r>
            <a:endParaRPr lang="ko-KR" altLang="en-US"/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3734181"/>
          </a:xfrm>
        </p:spPr>
        <p:txBody>
          <a:bodyPr/>
          <a:lstStyle/>
          <a:p>
            <a:pPr/>
            <a:r>
              <a:rPr lang="ko-KR" altLang="en-US" sz="3600" b="1">
                <a:latin typeface="함초롬바탕"/>
                <a:ea typeface="함초롬바탕"/>
              </a:rPr>
              <a:t>자기 자신에 대해 </a:t>
            </a:r>
            <a:endParaRPr lang="ko-KR" altLang="en-US" sz="3600" b="1">
              <a:latin typeface="함초롬바탕"/>
              <a:ea typeface="함초롬바탕"/>
            </a:endParaRPr>
          </a:p>
          <a:p>
            <a:pPr/>
            <a:r>
              <a:rPr lang="ko-KR" altLang="en-US" sz="3600" b="1">
                <a:latin typeface="함초롬바탕"/>
                <a:ea typeface="함초롬바탕"/>
              </a:rPr>
              <a:t>객관적으로 보는 것은 매우 힘든일!</a:t>
            </a:r>
            <a:endParaRPr lang="ko-KR" altLang="en-US" sz="36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966460"/>
          </a:xfrm>
        </p:spPr>
        <p:txBody>
          <a:bodyPr>
            <a:normAutofit fontScale="87500" lnSpcReduction="0"/>
          </a:bodyPr>
          <a:lstStyle/>
          <a:p>
            <a:pPr/>
            <a:r>
              <a:rPr lang="ko-KR" altLang="ko-KR" sz="2857" b="1">
                <a:latin typeface="함초롬바탕"/>
                <a:ea typeface="함초롬바탕"/>
              </a:rPr>
              <a:t> ‘T-SRM’ 검사</a:t>
            </a:r>
            <a:endParaRPr lang="ko-KR" altLang="ko-KR" sz="2857" b="1">
              <a:latin typeface="함초롬바탕"/>
              <a:ea typeface="함초롬바탕"/>
            </a:endParaRPr>
          </a:p>
          <a:p>
            <a:pPr/>
            <a:endParaRPr lang="ko-KR" altLang="ko-KR" sz="2857" b="1">
              <a:latin typeface="함초롬바탕"/>
              <a:ea typeface="함초롬바탕"/>
            </a:endParaRPr>
          </a:p>
          <a:p>
            <a:pPr algn="l"/>
            <a:r>
              <a:rPr lang="ko-KR" altLang="ko-KR" sz="2857" b="1">
                <a:latin typeface="함초롬바탕"/>
                <a:ea typeface="함초롬바탕"/>
              </a:rPr>
              <a:t> </a:t>
            </a:r>
            <a:r>
              <a:rPr lang="ko-KR" altLang="en-US" sz="2857" b="1">
                <a:latin typeface="함초롬바탕"/>
                <a:ea typeface="함초롬바탕"/>
              </a:rPr>
              <a:t>*</a:t>
            </a:r>
            <a:r>
              <a:rPr lang="ko-KR" altLang="ko-KR" sz="2857" b="1">
                <a:latin typeface="함초롬바탕"/>
                <a:ea typeface="함초롬바탕"/>
              </a:rPr>
              <a:t>목적: 집단 내 대인지각의 양상을 나타내기 위한 심리검사로 이는 타인지각, 자기지각, 메타지각을 알아보고 이것들 사이의 차이를 통해 개인의 조직적응을 돕고자 만들어진 것이다. </a:t>
            </a:r>
            <a:endParaRPr lang="ko-KR" altLang="ko-KR" sz="2857" b="1">
              <a:latin typeface="함초롬바탕"/>
              <a:ea typeface="함초롬바탕"/>
            </a:endParaRPr>
          </a:p>
          <a:p>
            <a:pPr algn="l"/>
            <a:r>
              <a:rPr lang="ko-KR" altLang="ko-KR" sz="2857" b="1">
                <a:latin typeface="함초롬바탕"/>
                <a:ea typeface="함초롬바탕"/>
              </a:rPr>
              <a:t>  </a:t>
            </a:r>
            <a:endParaRPr lang="ko-KR" altLang="ko-KR" sz="2857" b="1">
              <a:latin typeface="함초롬바탕"/>
              <a:ea typeface="함초롬바탕"/>
            </a:endParaRPr>
          </a:p>
          <a:p>
            <a:pPr algn="l"/>
            <a:r>
              <a:rPr lang="ko-KR" altLang="ko-KR" sz="2857" b="1">
                <a:latin typeface="함초롬바탕"/>
                <a:ea typeface="함초롬바탕"/>
              </a:rPr>
              <a:t> cf. 타인지각 : 다른 팀원들이 내린 나에 대한 평</a:t>
            </a:r>
            <a:endParaRPr lang="ko-KR" altLang="ko-KR" sz="2857" b="1">
              <a:latin typeface="함초롬바탕"/>
              <a:ea typeface="함초롬바탕"/>
            </a:endParaRPr>
          </a:p>
          <a:p>
            <a:pPr algn="l"/>
            <a:r>
              <a:rPr lang="ko-KR" altLang="en-US" sz="2857" b="1">
                <a:latin typeface="함초롬바탕"/>
                <a:ea typeface="함초롬바탕"/>
              </a:rPr>
              <a:t>                     </a:t>
            </a:r>
            <a:r>
              <a:rPr lang="ko-KR" altLang="ko-KR" sz="2857" b="1">
                <a:latin typeface="함초롬바탕"/>
                <a:ea typeface="함초롬바탕"/>
              </a:rPr>
              <a:t>가 (검사의 기본적 바탕)</a:t>
            </a:r>
            <a:endParaRPr lang="ko-KR" altLang="ko-KR" sz="2857" b="1">
              <a:latin typeface="함초롬바탕"/>
              <a:ea typeface="함초롬바탕"/>
            </a:endParaRPr>
          </a:p>
          <a:p>
            <a:pPr algn="l"/>
            <a:r>
              <a:rPr lang="ko-KR" altLang="ko-KR" sz="2857" b="1">
                <a:latin typeface="함초롬바탕"/>
                <a:ea typeface="함초롬바탕"/>
              </a:rPr>
              <a:t>     자기지각 : 내가 나 자신에 대하여 내린 평가</a:t>
            </a:r>
            <a:endParaRPr lang="ko-KR" altLang="ko-KR" sz="2857" b="1">
              <a:latin typeface="함초롬바탕"/>
              <a:ea typeface="함초롬바탕"/>
            </a:endParaRPr>
          </a:p>
          <a:p>
            <a:pPr algn="l"/>
            <a:r>
              <a:rPr lang="ko-KR" altLang="ko-KR" sz="2857" b="1">
                <a:latin typeface="함초롬바탕"/>
                <a:ea typeface="함초롬바탕"/>
              </a:rPr>
              <a:t>     메타지각 : 다른 팀원들이 나를 어떻게 평가하</a:t>
            </a:r>
            <a:endParaRPr lang="ko-KR" altLang="ko-KR" sz="2857" b="1">
              <a:latin typeface="함초롬바탕"/>
              <a:ea typeface="함초롬바탕"/>
            </a:endParaRPr>
          </a:p>
          <a:p>
            <a:pPr algn="l"/>
            <a:r>
              <a:rPr lang="ko-KR" altLang="en-US" sz="2857" b="1">
                <a:latin typeface="함초롬바탕"/>
                <a:ea typeface="함초롬바탕"/>
              </a:rPr>
              <a:t>                     </a:t>
            </a:r>
            <a:r>
              <a:rPr lang="ko-KR" altLang="ko-KR" sz="2857" b="1">
                <a:latin typeface="함초롬바탕"/>
                <a:ea typeface="함초롬바탕"/>
              </a:rPr>
              <a:t>고 있는지에 대한 나의 추측 </a:t>
            </a:r>
            <a:endParaRPr lang="ko-KR" altLang="ko-KR" sz="2857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3950208"/>
          </a:xfrm>
        </p:spPr>
        <p:txBody>
          <a:bodyPr/>
          <a:lstStyle/>
          <a:p>
            <a:pPr/>
            <a:r>
              <a:rPr lang="ko-KR" altLang="en-US" sz="3200" b="1">
                <a:latin typeface="함초롬바탕"/>
                <a:ea typeface="함초롬바탕"/>
              </a:rPr>
              <a:t>1. </a:t>
            </a:r>
            <a:r>
              <a:rPr lang="en-US" altLang="ko-KR" sz="3200" b="1">
                <a:latin typeface="함초롬바탕"/>
                <a:ea typeface="함초롬바탕"/>
              </a:rPr>
              <a:t>Levinson</a:t>
            </a:r>
            <a:r>
              <a:rPr lang="ko-KR" altLang="en-US" sz="3200" b="1">
                <a:latin typeface="함초롬바탕"/>
                <a:ea typeface="함초롬바탕"/>
              </a:rPr>
              <a:t>의 성인발달 이론</a:t>
            </a:r>
            <a:endParaRPr lang="ko-KR" altLang="en-US" sz="32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318379"/>
          </a:xfrm>
        </p:spPr>
        <p:txBody>
          <a:bodyPr/>
          <a:lstStyle/>
          <a:p>
            <a:pPr/>
            <a:r>
              <a:rPr lang="ko-KR" altLang="ko-KR" sz="3600" b="1">
                <a:latin typeface="함초롬바탕"/>
                <a:ea typeface="함초롬바탕"/>
              </a:rPr>
              <a:t>인생구조의 발달의 세 변수</a:t>
            </a:r>
            <a:endParaRPr lang="ko-KR" altLang="ko-KR" sz="3600" b="1">
              <a:latin typeface="함초롬바탕"/>
              <a:ea typeface="함초롬바탕"/>
            </a:endParaRPr>
          </a:p>
          <a:p>
            <a:pPr/>
            <a:r>
              <a:rPr lang="ko-KR" altLang="ko-KR" sz="3600" b="1">
                <a:latin typeface="함초롬바탕"/>
                <a:ea typeface="함초롬바탕"/>
              </a:rPr>
              <a:t> (이 세 가지로 이루어져 있음)</a:t>
            </a:r>
            <a:endParaRPr lang="ko-KR" altLang="ko-KR" sz="3600" b="1">
              <a:latin typeface="함초롬바탕"/>
              <a:ea typeface="함초롬바탕"/>
            </a:endParaRPr>
          </a:p>
          <a:p>
            <a:pPr/>
            <a:endParaRPr lang="ko-KR" altLang="ko-KR" sz="3600" b="1">
              <a:latin typeface="함초롬바탕"/>
              <a:ea typeface="함초롬바탕"/>
            </a:endParaRPr>
          </a:p>
          <a:p>
            <a:pPr algn="l"/>
            <a:r>
              <a:rPr lang="ko-KR" altLang="ko-KR" sz="2500" b="1">
                <a:latin typeface="함초롬바탕"/>
                <a:ea typeface="함초롬바탕"/>
              </a:rPr>
              <a:t>1. 개인에게 심리적으로 중요한 사회문화적 세계</a:t>
            </a:r>
            <a:endParaRPr lang="ko-KR" altLang="ko-KR" sz="2500" b="1">
              <a:latin typeface="함초롬바탕"/>
              <a:ea typeface="함초롬바탕"/>
            </a:endParaRPr>
          </a:p>
          <a:p>
            <a:pPr algn="l"/>
            <a:r>
              <a:rPr lang="ko-KR" altLang="ko-KR" sz="2500" b="1">
                <a:latin typeface="함초롬바탕"/>
                <a:ea typeface="함초롬바탕"/>
              </a:rPr>
              <a:t>2. 숨겨져 있거나 현재 가장 부각된 자아의 구성요소들</a:t>
            </a:r>
            <a:endParaRPr lang="ko-KR" altLang="ko-KR" sz="2500" b="1">
              <a:latin typeface="함초롬바탕"/>
              <a:ea typeface="함초롬바탕"/>
            </a:endParaRPr>
          </a:p>
          <a:p>
            <a:pPr algn="l"/>
            <a:r>
              <a:rPr lang="ko-KR" altLang="ko-KR" sz="2500" b="1">
                <a:latin typeface="함초롬바탕"/>
                <a:ea typeface="함초롬바탕"/>
              </a:rPr>
              <a:t>3. 개인이 현재 참여하고 있는 활동들</a:t>
            </a:r>
            <a:endParaRPr lang="ko-KR" altLang="ko-KR" sz="2500" b="1">
              <a:latin typeface="함초롬바탕"/>
              <a:ea typeface="함초롬바탕"/>
            </a:endParaRPr>
          </a:p>
          <a:p>
            <a:pPr algn="l"/>
            <a:r>
              <a:rPr lang="ko-KR" altLang="ko-KR" sz="2500" b="1">
                <a:latin typeface="함초롬바탕"/>
                <a:ea typeface="함초롬바탕"/>
              </a:rPr>
              <a:t>  </a:t>
            </a:r>
            <a:endParaRPr lang="ko-KR" altLang="ko-KR" sz="25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22442"/>
          </a:xfrm>
        </p:spPr>
        <p:txBody>
          <a:bodyPr/>
          <a:lstStyle/>
          <a:p>
            <a:pPr/>
            <a:r>
              <a:rPr lang="ko-KR" altLang="ko-KR" sz="3200" b="1">
                <a:latin typeface="함초롬바탕"/>
                <a:ea typeface="함초롬바탕"/>
              </a:rPr>
              <a:t>초심자 단계 </a:t>
            </a:r>
            <a:endParaRPr lang="ko-KR" altLang="ko-KR" sz="3200" b="1">
              <a:latin typeface="함초롬바탕"/>
              <a:ea typeface="함초롬바탕"/>
            </a:endParaRPr>
          </a:p>
          <a:p>
            <a:pPr/>
            <a:r>
              <a:rPr lang="ko-KR" altLang="ko-KR" sz="2200" b="1">
                <a:latin typeface="함초롬바탕"/>
                <a:ea typeface="함초롬바탕"/>
              </a:rPr>
              <a:t>(아래 세 단계를 초신자 단계라 부름)</a:t>
            </a:r>
            <a:endParaRPr lang="ko-KR" altLang="ko-KR" sz="2200" b="1">
              <a:latin typeface="함초롬바탕"/>
              <a:ea typeface="함초롬바탕"/>
            </a:endParaRPr>
          </a:p>
          <a:p>
            <a:pPr/>
            <a:endParaRPr lang="ko-KR" altLang="ko-KR" sz="3200" b="1">
              <a:latin typeface="함초롬바탕"/>
              <a:ea typeface="함초롬바탕"/>
            </a:endParaRPr>
          </a:p>
          <a:p>
            <a:pPr marL="2970371" indent="-2970371" algn="l"/>
            <a:r>
              <a:rPr lang="ko-KR" altLang="ko-KR" sz="2800" b="1">
                <a:latin typeface="함초롬바탕"/>
                <a:ea typeface="함초롬바탕"/>
              </a:rPr>
              <a:t>- 성인초기 전환기 : 청소년기의 인생구조를 마무리짓고 성인 이전기를 떠나는 시기와 더불어 성인 세계로 예비적인 발걸음을 내딛는 시기 </a:t>
            </a:r>
            <a:endParaRPr lang="ko-KR" altLang="ko-KR" sz="2800" b="1">
              <a:latin typeface="함초롬바탕"/>
              <a:ea typeface="함초롬바탕"/>
            </a:endParaRPr>
          </a:p>
          <a:p>
            <a:pPr marL="2340292" indent="-2340292" algn="l"/>
            <a:r>
              <a:rPr lang="ko-KR" altLang="ko-KR" sz="2800" b="1">
                <a:latin typeface="함초롬바탕"/>
                <a:ea typeface="함초롬바탕"/>
              </a:rPr>
              <a:t>- 성인 입문기 : 성인 초기의 첫 인생구조를 형성하는 시기</a:t>
            </a:r>
            <a:endParaRPr lang="ko-KR" altLang="ko-KR" sz="2800" b="1">
              <a:latin typeface="함초롬바탕"/>
              <a:ea typeface="함초롬바탕"/>
            </a:endParaRPr>
          </a:p>
          <a:p>
            <a:pPr marL="2340292" indent="-2340292" algn="l"/>
            <a:r>
              <a:rPr lang="ko-KR" altLang="ko-KR" sz="2800" b="1">
                <a:latin typeface="함초롬바탕"/>
                <a:ea typeface="함초롬바탕"/>
              </a:rPr>
              <a:t>- 30대 전환기 : 성인 초기 내에서 좀 더 만족스러운 인생구조를 만들어 내기 위한 두 번째 기회가 있는 시기 </a:t>
            </a:r>
            <a:endParaRPr lang="ko-KR" altLang="ko-KR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22442"/>
          </a:xfrm>
        </p:spPr>
        <p:txBody>
          <a:bodyPr/>
          <a:lstStyle/>
          <a:p>
            <a:pPr/>
            <a:endParaRPr lang="ko-KR" altLang="ko-KR" sz="2400" b="1">
              <a:latin typeface="함초롬바탕"/>
              <a:ea typeface="함초롬바탕"/>
            </a:endParaRPr>
          </a:p>
          <a:p>
            <a:pPr/>
            <a:r>
              <a:rPr lang="ko-KR" altLang="ko-KR" sz="2700" b="1">
                <a:latin typeface="함초롬바탕"/>
                <a:ea typeface="함초롬바탕"/>
              </a:rPr>
              <a:t>초심자 단계에서의 네 가지 중요한 발달적 과제</a:t>
            </a:r>
            <a:endParaRPr lang="ko-KR" altLang="ko-KR" sz="2700" b="1">
              <a:latin typeface="함초롬바탕"/>
              <a:ea typeface="함초롬바탕"/>
            </a:endParaRPr>
          </a:p>
          <a:p>
            <a:pPr/>
            <a:endParaRPr lang="ko-KR" altLang="ko-KR" sz="2400" b="1">
              <a:latin typeface="함초롬바탕"/>
              <a:ea typeface="함초롬바탕"/>
            </a:endParaRPr>
          </a:p>
          <a:p>
            <a:pPr/>
            <a:endParaRPr lang="ko-KR" altLang="ko-KR" sz="2400" b="1">
              <a:latin typeface="함초롬바탕"/>
              <a:ea typeface="함초롬바탕"/>
            </a:endParaRPr>
          </a:p>
          <a:p>
            <a:pPr algn="l"/>
            <a:r>
              <a:rPr lang="ko-KR" altLang="ko-KR" sz="2400" b="1">
                <a:latin typeface="함초롬바탕"/>
                <a:ea typeface="함초롬바탕"/>
              </a:rPr>
              <a:t>1) 꿈을 형성하고 인생구조 안에 그 꿈을 배치하기</a:t>
            </a:r>
            <a:endParaRPr lang="ko-KR" altLang="ko-KR" sz="2400" b="1">
              <a:latin typeface="함초롬바탕"/>
              <a:ea typeface="함초롬바탕"/>
            </a:endParaRPr>
          </a:p>
          <a:p>
            <a:pPr algn="l"/>
            <a:r>
              <a:rPr lang="ko-KR" altLang="ko-KR" sz="2100" b="1">
                <a:latin typeface="함초롬바탕"/>
                <a:ea typeface="함초롬바탕"/>
              </a:rPr>
              <a:t>(여기서의 꿈은 성인 세계 안에서의 자신에 대한 막연한 자아감)</a:t>
            </a:r>
            <a:endParaRPr lang="ko-KR" altLang="ko-KR" sz="2100" b="1">
              <a:latin typeface="함초롬바탕"/>
              <a:ea typeface="함초롬바탕"/>
            </a:endParaRPr>
          </a:p>
          <a:p>
            <a:pPr algn="l"/>
            <a:endParaRPr lang="ko-KR" altLang="ko-KR" sz="2100" b="1">
              <a:latin typeface="함초롬바탕"/>
              <a:ea typeface="함초롬바탕"/>
            </a:endParaRPr>
          </a:p>
          <a:p>
            <a:pPr algn="l"/>
            <a:r>
              <a:rPr lang="ko-KR" altLang="ko-KR" sz="2400" b="1">
                <a:latin typeface="함초롬바탕"/>
                <a:ea typeface="함초롬바탕"/>
              </a:rPr>
              <a:t>2) 멘토 관계를 맺기</a:t>
            </a:r>
            <a:endParaRPr lang="ko-KR" altLang="ko-KR" sz="2400" b="1">
              <a:latin typeface="함초롬바탕"/>
              <a:ea typeface="함초롬바탕"/>
            </a:endParaRPr>
          </a:p>
          <a:p>
            <a:pPr algn="l"/>
            <a:endParaRPr lang="ko-KR" altLang="ko-KR" sz="2400" b="1">
              <a:latin typeface="함초롬바탕"/>
              <a:ea typeface="함초롬바탕"/>
            </a:endParaRPr>
          </a:p>
          <a:p>
            <a:pPr algn="l"/>
            <a:r>
              <a:rPr lang="ko-KR" altLang="ko-KR" sz="2400" b="1">
                <a:latin typeface="함초롬바탕"/>
                <a:ea typeface="함초롬바탕"/>
              </a:rPr>
              <a:t>3) 직업을 선택해서 이력을 쌓아 나가기</a:t>
            </a:r>
            <a:endParaRPr lang="ko-KR" altLang="ko-KR" sz="2400" b="1">
              <a:latin typeface="함초롬바탕"/>
              <a:ea typeface="함초롬바탕"/>
            </a:endParaRPr>
          </a:p>
          <a:p>
            <a:pPr algn="l"/>
            <a:endParaRPr lang="ko-KR" altLang="ko-KR" sz="2400" b="1">
              <a:latin typeface="함초롬바탕"/>
              <a:ea typeface="함초롬바탕"/>
            </a:endParaRPr>
          </a:p>
          <a:p>
            <a:pPr algn="l"/>
            <a:r>
              <a:rPr lang="ko-KR" altLang="ko-KR" sz="2400" b="1">
                <a:latin typeface="함초롬바탕"/>
                <a:ea typeface="함초롬바탕"/>
              </a:rPr>
              <a:t>4) 사랑 관계를 맺어 결혼하고 가족을 이루기 </a:t>
            </a:r>
            <a:endParaRPr lang="ko-KR" altLang="ko-KR" sz="2400" b="1">
              <a:latin typeface="함초롬바탕"/>
              <a:ea typeface="함초롬바탕"/>
            </a:endParaRPr>
          </a:p>
          <a:p>
            <a:pPr algn="l"/>
            <a:r>
              <a:rPr lang="ko-KR" altLang="ko-KR" sz="2400" b="1">
                <a:latin typeface="함초롬바탕"/>
                <a:ea typeface="함초롬바탕"/>
              </a:rPr>
              <a:t>  </a:t>
            </a:r>
            <a:endParaRPr lang="ko-KR" altLang="ko-KR" sz="24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22442"/>
          </a:xfrm>
        </p:spPr>
        <p:txBody>
          <a:bodyPr>
            <a:normAutofit fontScale="91420" lnSpcReduction="0"/>
          </a:bodyPr>
          <a:lstStyle/>
          <a:p>
            <a:pPr/>
            <a:r>
              <a:rPr lang="ko-KR" altLang="ko-KR" sz="2631" b="1">
                <a:latin typeface="함초롬바탕"/>
                <a:ea typeface="함초롬바탕"/>
              </a:rPr>
              <a:t>  </a:t>
            </a:r>
            <a:endParaRPr lang="ko-KR" altLang="ko-KR" sz="2631" b="1">
              <a:latin typeface="함초롬바탕"/>
              <a:ea typeface="함초롬바탕"/>
            </a:endParaRPr>
          </a:p>
          <a:p>
            <a:pPr/>
            <a:r>
              <a:rPr lang="ko-KR" altLang="ko-KR" sz="3588" b="1">
                <a:latin typeface="함초롬바탕"/>
                <a:ea typeface="함초롬바탕"/>
              </a:rPr>
              <a:t>Sheehy의 성인 발달 이론 </a:t>
            </a:r>
            <a:endParaRPr lang="ko-KR" altLang="ko-KR" sz="3588" b="1">
              <a:latin typeface="함초롬바탕"/>
              <a:ea typeface="함초롬바탕"/>
            </a:endParaRPr>
          </a:p>
          <a:p>
            <a:pPr/>
            <a:r>
              <a:rPr lang="ko-KR" altLang="ko-KR" sz="2631" b="1">
                <a:latin typeface="함초롬바탕"/>
                <a:ea typeface="함초롬바탕"/>
              </a:rPr>
              <a:t> </a:t>
            </a:r>
            <a:r>
              <a:rPr lang="ko-KR" altLang="en-US" sz="2631" b="1">
                <a:latin typeface="함초롬바탕"/>
                <a:ea typeface="함초롬바탕"/>
              </a:rPr>
              <a:t>(</a:t>
            </a:r>
            <a:r>
              <a:rPr lang="ko-KR" altLang="ko-KR" sz="2631" b="1">
                <a:latin typeface="함초롬바탕"/>
                <a:ea typeface="함초롬바탕"/>
              </a:rPr>
              <a:t>개인의 인생을 시기별로 구분</a:t>
            </a:r>
            <a:r>
              <a:rPr lang="ko-KR" altLang="en-US" sz="2631" b="1">
                <a:latin typeface="함초롬바탕"/>
                <a:ea typeface="함초롬바탕"/>
              </a:rPr>
              <a:t>)</a:t>
            </a:r>
            <a:endParaRPr lang="ko-KR" altLang="en-US" sz="2631" b="1">
              <a:latin typeface="함초롬바탕"/>
              <a:ea typeface="함초롬바탕"/>
            </a:endParaRPr>
          </a:p>
          <a:p>
            <a:pPr algn="l"/>
            <a:endParaRPr lang="ko-KR" altLang="ko-KR" sz="2631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ko-KR" sz="2631" b="1">
                <a:latin typeface="함초롬바탕"/>
                <a:ea typeface="함초롬바탕"/>
              </a:rPr>
              <a:t> 1) 20대 이전기 </a:t>
            </a:r>
            <a:endParaRPr lang="ko-KR" altLang="ko-KR" sz="2631" b="1">
              <a:latin typeface="함초롬바탕"/>
              <a:ea typeface="함초롬바탕"/>
            </a:endParaRPr>
          </a:p>
          <a:p>
            <a:pPr marL="360045" indent="0" algn="l"/>
            <a:r>
              <a:rPr lang="ko-KR" altLang="ko-KR" sz="2631" b="1">
                <a:latin typeface="함초롬바탕"/>
                <a:ea typeface="함초롬바탕"/>
              </a:rPr>
              <a:t>‘뿌리를 뽑아내는’ 이 시기의 과제는 자신의 위치를 잡는 것이다. 자기를 확</a:t>
            </a:r>
            <a:r>
              <a:rPr lang="ko-KR" altLang="en-US" sz="2631" b="1">
                <a:latin typeface="함초롬바탕"/>
                <a:ea typeface="함초롬바탕"/>
              </a:rPr>
              <a:t>립하</a:t>
            </a:r>
            <a:r>
              <a:rPr lang="ko-KR" altLang="ko-KR" sz="2631" b="1">
                <a:latin typeface="함초롬바탕"/>
                <a:ea typeface="함초롬바탕"/>
              </a:rPr>
              <a:t>기 위한 체험을 해야 하는 시기 </a:t>
            </a:r>
            <a:endParaRPr lang="ko-KR" altLang="ko-KR" sz="2631" b="1">
              <a:latin typeface="함초롬바탕"/>
              <a:ea typeface="함초롬바탕"/>
            </a:endParaRPr>
          </a:p>
          <a:p>
            <a:pPr algn="l"/>
            <a:r>
              <a:rPr lang="ko-KR" altLang="ko-KR" sz="2631" b="1">
                <a:latin typeface="함초롬바탕"/>
                <a:ea typeface="함초롬바탕"/>
              </a:rPr>
              <a:t> 2) 20대</a:t>
            </a:r>
            <a:endParaRPr lang="ko-KR" altLang="ko-KR" sz="2631" b="1">
              <a:latin typeface="함초롬바탕"/>
              <a:ea typeface="함초롬바탕"/>
            </a:endParaRPr>
          </a:p>
          <a:p>
            <a:pPr marL="360045" indent="0" algn="l"/>
            <a:r>
              <a:rPr lang="ko-KR" altLang="ko-KR" sz="2631" b="1">
                <a:latin typeface="함초롬바탕"/>
                <a:ea typeface="함초롬바탕"/>
              </a:rPr>
              <a:t>시련의 20대는 성인 세계에서 해결해야할 과제와 대결하는 시기 </a:t>
            </a:r>
            <a:endParaRPr lang="ko-KR" altLang="ko-KR" sz="2631" b="1">
              <a:latin typeface="함초롬바탕"/>
              <a:ea typeface="함초롬바탕"/>
            </a:endParaRPr>
          </a:p>
          <a:p>
            <a:pPr algn="l"/>
            <a:r>
              <a:rPr lang="ko-KR" altLang="ko-KR" sz="2631" b="1">
                <a:latin typeface="함초롬바탕"/>
                <a:ea typeface="함초롬바탕"/>
              </a:rPr>
              <a:t> 3) 30대</a:t>
            </a:r>
            <a:endParaRPr lang="ko-KR" altLang="ko-KR" sz="2631" b="1">
              <a:latin typeface="함초롬바탕"/>
              <a:ea typeface="함초롬바탕"/>
            </a:endParaRPr>
          </a:p>
          <a:p>
            <a:pPr marL="360045" indent="0" algn="l"/>
            <a:r>
              <a:rPr lang="ko-KR" altLang="ko-KR" sz="2631" b="1">
                <a:latin typeface="함초롬바탕"/>
                <a:ea typeface="함초롬바탕"/>
              </a:rPr>
              <a:t> ‘변통할 수 없는’이란 표현으로 정의된 30대는 위기와 기회를 모두 갖고 있는 시기 </a:t>
            </a:r>
            <a:endParaRPr lang="ko-KR" altLang="ko-KR" sz="2631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3950208"/>
          </a:xfrm>
        </p:spPr>
        <p:txBody>
          <a:bodyPr>
            <a:normAutofit lnSpcReduction="0"/>
          </a:bodyPr>
          <a:lstStyle/>
          <a:p>
            <a:pPr/>
            <a:r>
              <a:rPr lang="ko-KR" altLang="en-US" sz="3200" b="1">
                <a:latin typeface="함초롬바탕"/>
                <a:ea typeface="함초롬바탕"/>
              </a:rPr>
              <a:t>제2절. 나는 누구인가?</a:t>
            </a:r>
            <a:endParaRPr lang="ko-KR" altLang="en-US" sz="32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3950208"/>
          </a:xfrm>
        </p:spPr>
        <p:txBody>
          <a:bodyPr>
            <a:normAutofit lnSpcReduction="0"/>
          </a:bodyPr>
          <a:lstStyle/>
          <a:p>
            <a:pPr/>
            <a:endParaRPr lang="ko-KR" altLang="en-US" sz="2500" b="1">
              <a:latin typeface="함초롬바탕"/>
              <a:ea typeface="함초롬바탕"/>
            </a:endParaRPr>
          </a:p>
          <a:p>
            <a:pPr/>
            <a:endParaRPr lang="ko-KR" altLang="en-US" sz="2500" b="1">
              <a:latin typeface="함초롬바탕"/>
              <a:ea typeface="함초롬바탕"/>
            </a:endParaRPr>
          </a:p>
          <a:p>
            <a:pPr/>
            <a:r>
              <a:rPr lang="ko-KR" altLang="en-US" sz="2500" b="1">
                <a:latin typeface="함초롬바탕"/>
                <a:ea typeface="함초롬바탕"/>
              </a:rPr>
              <a:t>자아 정체성(</a:t>
            </a:r>
            <a:r>
              <a:rPr lang="en-US" altLang="ko-KR" sz="2500" b="1">
                <a:latin typeface="함초롬바탕"/>
                <a:ea typeface="함초롬바탕"/>
              </a:rPr>
              <a:t>Ego Identity)</a:t>
            </a:r>
            <a:r>
              <a:rPr lang="ko-KR" altLang="en-US" sz="2500" b="1">
                <a:latin typeface="함초롬바탕"/>
                <a:ea typeface="함초롬바탕"/>
              </a:rPr>
              <a:t>이란 무엇인가</a:t>
            </a:r>
            <a:r>
              <a:rPr lang="en-US" altLang="ko-KR" sz="2500" b="1">
                <a:latin typeface="함초롬바탕"/>
                <a:ea typeface="함초롬바탕"/>
              </a:rPr>
              <a:t>?</a:t>
            </a:r>
            <a:endParaRPr lang="en-US" altLang="ko-KR" sz="2500" b="1">
              <a:latin typeface="함초롬바탕"/>
              <a:ea typeface="함초롬바탕"/>
            </a:endParaRPr>
          </a:p>
          <a:p>
            <a:pPr/>
            <a:endParaRPr lang="en-US" altLang="ko-KR" sz="2500" b="1">
              <a:latin typeface="함초롬바탕"/>
              <a:ea typeface="함초롬바탕"/>
            </a:endParaRPr>
          </a:p>
          <a:p>
            <a:pPr/>
            <a:endParaRPr lang="en-US" altLang="ko-KR" sz="2500" b="1">
              <a:latin typeface="함초롬바탕"/>
              <a:ea typeface="함초롬바탕"/>
            </a:endParaRPr>
          </a:p>
          <a:p>
            <a:pPr algn="l"/>
            <a:r>
              <a:rPr lang="ko-KR" altLang="en-US" sz="3200" b="1">
                <a:latin typeface="함초롬바탕"/>
                <a:ea typeface="함초롬바탕"/>
              </a:rPr>
              <a:t>자기</a:t>
            </a:r>
            <a:r>
              <a:rPr lang="en-US" altLang="ko-KR" sz="3200" b="1">
                <a:latin typeface="함초롬바탕"/>
                <a:ea typeface="함초롬바탕"/>
              </a:rPr>
              <a:t> </a:t>
            </a:r>
            <a:r>
              <a:rPr lang="ko-KR" altLang="en-US" sz="3200" b="1">
                <a:latin typeface="함초롬바탕"/>
                <a:ea typeface="함초롬바탕"/>
              </a:rPr>
              <a:t>자신의 독특성에 대해 안정된 느낌을 갖는 것으로, 행동이나 사고, 느낌의 변화에도 불구하고 내가 누구인가를 일관되게 인식하는 것이다.</a:t>
            </a:r>
            <a:endParaRPr lang="ko-KR" altLang="en-US" sz="3200" b="1">
              <a:latin typeface="함초롬바탕"/>
              <a:ea typeface="함초롬바탕"/>
            </a:endParaRPr>
          </a:p>
          <a:p>
            <a:pPr/>
            <a:endParaRPr lang="ko-KR" altLang="en-US" sz="25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3950208"/>
          </a:xfrm>
        </p:spPr>
        <p:txBody>
          <a:bodyPr>
            <a:normAutofit lnSpcReduction="0"/>
          </a:bodyPr>
          <a:lstStyle/>
          <a:p>
            <a:pPr/>
            <a:r>
              <a:rPr lang="ko-KR" altLang="en-US" sz="3200" b="1">
                <a:latin typeface="함초롬바탕"/>
                <a:ea typeface="함초롬바탕"/>
              </a:rPr>
              <a:t>자아 정체성 대 역할 혼미</a:t>
            </a:r>
            <a:endParaRPr lang="ko-KR" altLang="en-US" sz="32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750433"/>
          </a:xfrm>
        </p:spPr>
        <p:txBody>
          <a:bodyPr>
            <a:normAutofit lnSpcReduction="0"/>
          </a:bodyPr>
          <a:lstStyle/>
          <a:p>
            <a:pPr/>
            <a:r>
              <a:rPr lang="ko-KR" altLang="en-US" sz="3200" b="1">
                <a:latin typeface="함초롬바탕"/>
                <a:ea typeface="함초롬바탕"/>
              </a:rPr>
              <a:t>정체성 혼란의 여러가지 부분 증상들</a:t>
            </a:r>
            <a:endParaRPr lang="ko-KR" altLang="en-US" sz="3200" b="1">
              <a:latin typeface="함초롬바탕"/>
              <a:ea typeface="함초롬바탕"/>
            </a:endParaRPr>
          </a:p>
          <a:p>
            <a:pPr/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ko-KR" altLang="en-US" sz="3200" b="1">
                <a:latin typeface="함초롬바탕"/>
                <a:ea typeface="함초롬바탕"/>
              </a:rPr>
              <a:t>1) 시간조망 대 시간 혼미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ko-KR" altLang="en-US" sz="3200" b="1">
                <a:latin typeface="함초롬바탕"/>
                <a:ea typeface="함초롬바탕"/>
              </a:rPr>
              <a:t>2) 자기확신 대 자기의식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ko-KR" altLang="en-US" sz="3200" b="1">
                <a:latin typeface="함초롬바탕"/>
                <a:ea typeface="함초롬바탕"/>
              </a:rPr>
              <a:t>3) 역할실험 대 역할고착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ko-KR" altLang="en-US" sz="3200" b="1">
                <a:latin typeface="함초롬바탕"/>
                <a:ea typeface="함초롬바탕"/>
              </a:rPr>
              <a:t>4) 일 배우기 대 일 마비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ko-KR" altLang="en-US" sz="3200" b="1">
                <a:latin typeface="함초롬바탕"/>
                <a:ea typeface="함초롬바탕"/>
              </a:rPr>
              <a:t>5) 성역할 분화 대 양성 혼돈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ko-KR" altLang="en-US" sz="3200" b="1">
                <a:latin typeface="함초롬바탕"/>
                <a:ea typeface="함초롬바탕"/>
              </a:rPr>
              <a:t>6) 지도 복종 대 권위 혼돈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ko-KR" altLang="en-US" sz="3200" b="1">
                <a:latin typeface="함초롬바탕"/>
                <a:ea typeface="함초롬바탕"/>
              </a:rPr>
              <a:t>7)이념적 관여 대 가치혼란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endParaRPr lang="ko-KR" altLang="en-US" sz="3200" b="1">
              <a:latin typeface="함초롬바탕"/>
              <a:ea typeface="함초롬바탕"/>
            </a:endParaRPr>
          </a:p>
          <a:p>
            <a:pPr/>
            <a:r>
              <a:rPr lang="ko-KR" altLang="en-US" sz="3200" b="1">
                <a:latin typeface="함초롬바탕"/>
                <a:ea typeface="함초롬바탕"/>
              </a:rPr>
              <a:t> 충실성 </a:t>
            </a:r>
            <a:r>
              <a:rPr lang="en-US" altLang="ko-KR" sz="3200" b="1">
                <a:latin typeface="함초롬바탕"/>
                <a:ea typeface="함초롬바탕"/>
              </a:rPr>
              <a:t>VS </a:t>
            </a:r>
            <a:r>
              <a:rPr lang="ko-KR" altLang="en-US" sz="3200" b="1">
                <a:latin typeface="함초롬바탕"/>
                <a:ea typeface="함초롬바탕"/>
              </a:rPr>
              <a:t>역할 혼미(방어기제 발달)</a:t>
            </a:r>
            <a:endParaRPr lang="ko-KR" altLang="en-US" sz="32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4238244"/>
          </a:xfrm>
        </p:spPr>
        <p:txBody>
          <a:bodyPr>
            <a:normAutofit lnSpcReduction="0"/>
          </a:bodyPr>
          <a:lstStyle/>
          <a:p>
            <a:pPr/>
            <a:r>
              <a:rPr lang="ko-KR" altLang="en-US" sz="3200" b="1">
                <a:latin typeface="함초롬바탕"/>
                <a:ea typeface="함초롬바탕"/>
              </a:rPr>
              <a:t>자아정체성을 둘러싼 몇가지 이슈</a:t>
            </a:r>
            <a:endParaRPr lang="ko-KR" altLang="en-US" sz="32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918704" cy="5174361"/>
          </a:xfrm>
        </p:spPr>
        <p:txBody>
          <a:bodyPr>
            <a:normAutofit lnSpcReduction="0"/>
          </a:bodyPr>
          <a:lstStyle/>
          <a:p>
            <a:pPr algn="l"/>
            <a:r>
              <a:rPr lang="ko-KR" altLang="en-US" sz="2400" b="1">
                <a:latin typeface="함초롬바탕"/>
                <a:ea typeface="함초롬바탕"/>
              </a:rPr>
              <a:t>첫번째 이슈</a:t>
            </a:r>
            <a:endParaRPr lang="ko-KR" altLang="en-US" sz="2400" b="1">
              <a:latin typeface="함초롬바탕"/>
              <a:ea typeface="함초롬바탕"/>
            </a:endParaRPr>
          </a:p>
          <a:p>
            <a:pPr algn="l"/>
            <a:r>
              <a:rPr lang="ko-KR" altLang="en-US" sz="2400" b="1">
                <a:latin typeface="함초롬바탕"/>
                <a:ea typeface="함초롬바탕"/>
              </a:rPr>
              <a:t> :자아정체성의 형성은 개인만의 문제가 아닌 사회적, 역사적 변화와 함께한다.</a:t>
            </a:r>
            <a:endParaRPr lang="ko-KR" altLang="en-US" sz="2400" b="1">
              <a:latin typeface="함초롬바탕"/>
              <a:ea typeface="함초롬바탕"/>
            </a:endParaRPr>
          </a:p>
          <a:p>
            <a:pPr algn="l"/>
            <a:endParaRPr lang="ko-KR" altLang="en-US" sz="2400" b="1">
              <a:latin typeface="함초롬바탕"/>
              <a:ea typeface="함초롬바탕"/>
            </a:endParaRPr>
          </a:p>
          <a:p>
            <a:pPr algn="l"/>
            <a:r>
              <a:rPr lang="ko-KR" altLang="en-US" sz="2400" b="1">
                <a:latin typeface="함초롬바탕"/>
                <a:ea typeface="함초롬바탕"/>
              </a:rPr>
              <a:t>두번째 이슈</a:t>
            </a:r>
            <a:endParaRPr lang="ko-KR" altLang="en-US" sz="2400" b="1">
              <a:latin typeface="함초롬바탕"/>
              <a:ea typeface="함초롬바탕"/>
            </a:endParaRPr>
          </a:p>
          <a:p>
            <a:pPr algn="l"/>
            <a:r>
              <a:rPr lang="ko-KR" altLang="en-US" sz="2400" b="1">
                <a:latin typeface="함초롬바탕"/>
                <a:ea typeface="함초롬바탕"/>
              </a:rPr>
              <a:t> :자아정체성 발달과정에 이데올로기가 반드시 개입</a:t>
            </a:r>
            <a:endParaRPr lang="ko-KR" altLang="en-US" sz="2400" b="1">
              <a:latin typeface="함초롬바탕"/>
              <a:ea typeface="함초롬바탕"/>
            </a:endParaRPr>
          </a:p>
          <a:p>
            <a:pPr algn="l"/>
            <a:endParaRPr lang="ko-KR" altLang="en-US" sz="2400" b="1">
              <a:latin typeface="함초롬바탕"/>
              <a:ea typeface="함초롬바탕"/>
            </a:endParaRPr>
          </a:p>
          <a:p>
            <a:pPr algn="l"/>
            <a:r>
              <a:rPr lang="ko-KR" altLang="en-US" sz="2400" b="1">
                <a:latin typeface="함초롬바탕"/>
                <a:ea typeface="함초롬바탕"/>
              </a:rPr>
              <a:t>세번째 이슈</a:t>
            </a:r>
            <a:endParaRPr lang="ko-KR" altLang="en-US" sz="2400" b="1">
              <a:latin typeface="함초롬바탕"/>
              <a:ea typeface="함초롬바탕"/>
            </a:endParaRPr>
          </a:p>
          <a:p>
            <a:pPr algn="l"/>
            <a:r>
              <a:rPr lang="ko-KR" altLang="en-US" sz="2400" b="1">
                <a:latin typeface="함초롬바탕"/>
                <a:ea typeface="함초롬바탕"/>
              </a:rPr>
              <a:t> :사아버 공간으로 인한 영향</a:t>
            </a:r>
            <a:endParaRPr lang="ko-KR" altLang="en-US" sz="24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4238244"/>
          </a:xfrm>
        </p:spPr>
        <p:txBody>
          <a:bodyPr>
            <a:normAutofit lnSpcReduction="0"/>
          </a:bodyPr>
          <a:lstStyle/>
          <a:p>
            <a:pPr/>
            <a:r>
              <a:rPr lang="ko-KR" altLang="en-US" sz="3200" b="1">
                <a:latin typeface="함초롬바탕"/>
                <a:ea typeface="함초롬바탕"/>
              </a:rPr>
              <a:t>보론: 군복무 경험을 통한 </a:t>
            </a:r>
            <a:endParaRPr lang="ko-KR" altLang="en-US" sz="3200" b="1">
              <a:latin typeface="함초롬바탕"/>
              <a:ea typeface="함초롬바탕"/>
            </a:endParaRPr>
          </a:p>
          <a:p>
            <a:pPr/>
            <a:r>
              <a:rPr lang="ko-KR" altLang="en-US" sz="3200" b="1">
                <a:latin typeface="함초롬바탕"/>
                <a:ea typeface="함초롬바탕"/>
              </a:rPr>
              <a:t>성인 초기 인생구조의 형성</a:t>
            </a:r>
            <a:endParaRPr lang="ko-KR" altLang="en-US" sz="32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836676"/>
            <a:ext cx="7772400" cy="5606415"/>
          </a:xfrm>
        </p:spPr>
        <p:txBody>
          <a:bodyPr>
            <a:normAutofit fontScale="87500" lnSpcReduction="0"/>
          </a:bodyPr>
          <a:lstStyle/>
          <a:p>
            <a:pPr/>
            <a:r>
              <a:rPr lang="ko-KR" altLang="en-US" sz="3525" b="1">
                <a:latin typeface="함초롬바탕"/>
                <a:ea typeface="함초롬바탕"/>
              </a:rPr>
              <a:t>(김도환)</a:t>
            </a:r>
            <a:endParaRPr lang="ko-KR" altLang="en-US" sz="3525" b="1">
              <a:latin typeface="함초롬바탕"/>
              <a:ea typeface="함초롬바탕"/>
            </a:endParaRPr>
          </a:p>
          <a:p>
            <a:pPr algn="l"/>
            <a:r>
              <a:rPr lang="ko-KR" altLang="en-US" sz="3525" b="1">
                <a:latin typeface="함초롬바탕"/>
                <a:ea typeface="함초롬바탕"/>
              </a:rPr>
              <a:t>-연구목적</a:t>
            </a:r>
            <a:endParaRPr lang="ko-KR" altLang="en-US" sz="3525" b="1">
              <a:latin typeface="함초롬바탕"/>
              <a:ea typeface="함초롬바탕"/>
            </a:endParaRPr>
          </a:p>
          <a:p>
            <a:pPr algn="l"/>
            <a:r>
              <a:rPr lang="ko-KR" altLang="en-US" sz="3525" b="1">
                <a:latin typeface="함초롬바탕"/>
                <a:ea typeface="함초롬바탕"/>
              </a:rPr>
              <a:t> 한국 사회의 성인 남성에게 군복무 경험이 가지는 영향이 너무나 크고, 자아정체성에 영향을 끼치기 때문</a:t>
            </a:r>
            <a:endParaRPr lang="ko-KR" altLang="en-US" sz="3525" b="1">
              <a:latin typeface="함초롬바탕"/>
              <a:ea typeface="함초롬바탕"/>
            </a:endParaRPr>
          </a:p>
          <a:p>
            <a:pPr algn="l"/>
            <a:endParaRPr lang="ko-KR" altLang="en-US" sz="3525" b="1">
              <a:latin typeface="함초롬바탕"/>
              <a:ea typeface="함초롬바탕"/>
            </a:endParaRPr>
          </a:p>
          <a:p>
            <a:pPr algn="l"/>
            <a:r>
              <a:rPr lang="ko-KR" altLang="en-US" sz="3525" b="1">
                <a:latin typeface="함초롬바탕"/>
                <a:ea typeface="함초롬바탕"/>
              </a:rPr>
              <a:t>-문제제기</a:t>
            </a:r>
            <a:endParaRPr lang="ko-KR" altLang="en-US" sz="3525" b="1">
              <a:latin typeface="함초롬바탕"/>
              <a:ea typeface="함초롬바탕"/>
            </a:endParaRPr>
          </a:p>
          <a:p>
            <a:pPr marL="540067" indent="-540067" algn="l"/>
            <a:r>
              <a:rPr lang="ko-KR" altLang="en-US" sz="3525" b="1">
                <a:latin typeface="함초롬바탕"/>
                <a:ea typeface="함초롬바탕"/>
              </a:rPr>
              <a:t> 1) 군복무는 학생들의 학습능력과 학습효과를 떨어뜨림</a:t>
            </a:r>
            <a:endParaRPr lang="ko-KR" altLang="en-US" sz="3525" b="1">
              <a:latin typeface="함초롬바탕"/>
              <a:ea typeface="함초롬바탕"/>
            </a:endParaRPr>
          </a:p>
          <a:p>
            <a:pPr marL="540067" indent="-540067" algn="l"/>
            <a:r>
              <a:rPr lang="ko-KR" altLang="en-US" sz="3525" b="1">
                <a:latin typeface="함초롬바탕"/>
                <a:ea typeface="함초롬바탕"/>
              </a:rPr>
              <a:t> 2) 예비역들의 성격과 행동 양식의 변화 : 폭력적, 권위적, 깍듯해지는 모습</a:t>
            </a:r>
            <a:endParaRPr lang="ko-KR" altLang="en-US" sz="3525" b="1">
              <a:latin typeface="함초롬바탕"/>
              <a:ea typeface="함초롬바탕"/>
            </a:endParaRPr>
          </a:p>
          <a:p>
            <a:pPr marL="540067" indent="-540067" algn="l"/>
            <a:endParaRPr lang="ko-KR" altLang="en-US" sz="3525" b="1">
              <a:latin typeface="함초롬바탕"/>
              <a:ea typeface="함초롬바탕"/>
            </a:endParaRPr>
          </a:p>
          <a:p>
            <a:pPr marL="540067" indent="-540067" algn="l"/>
            <a:r>
              <a:rPr lang="ko-KR" altLang="en-US" sz="3525" b="1">
                <a:latin typeface="함초롬바탕"/>
                <a:ea typeface="함초롬바탕"/>
              </a:rPr>
              <a:t>-&gt; 한국 사회에게 군복무 문제는 종합적인 연구가 절실</a:t>
            </a:r>
            <a:endParaRPr lang="ko-KR" altLang="en-US" sz="3525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606415"/>
          </a:xfrm>
        </p:spPr>
        <p:txBody>
          <a:bodyPr>
            <a:normAutofit lnSpcReduction="0"/>
          </a:bodyPr>
          <a:lstStyle/>
          <a:p>
            <a:pPr/>
            <a:r>
              <a:rPr lang="ko-KR" altLang="en-US" sz="3200" b="1">
                <a:latin typeface="함초롬바탕"/>
                <a:ea typeface="함초롬바탕"/>
              </a:rPr>
              <a:t>1. 군복무 경험이라는 사건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endParaRPr lang="ko-KR" altLang="en-US" sz="3200" b="1">
              <a:latin typeface="함초롬바탕"/>
              <a:ea typeface="함초롬바탕"/>
            </a:endParaRPr>
          </a:p>
          <a:p>
            <a:pPr marL="450056" indent="-450056" algn="l"/>
            <a:r>
              <a:rPr lang="en-US" altLang="ko-KR" sz="3200" b="1">
                <a:latin typeface="함초롬바탕"/>
                <a:ea typeface="함초롬바탕"/>
              </a:rPr>
              <a:t>Q.</a:t>
            </a:r>
            <a:r>
              <a:rPr lang="ko-KR" altLang="en-US" sz="3200" b="1">
                <a:latin typeface="함초롬바탕"/>
                <a:ea typeface="함초롬바탕"/>
              </a:rPr>
              <a:t> 군복무 경험이 한국 남성들에게 미치는 영향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en-US" altLang="ko-KR" sz="3200" b="1">
                <a:latin typeface="함초롬바탕"/>
                <a:ea typeface="함초롬바탕"/>
              </a:rPr>
              <a:t>Q</a:t>
            </a:r>
            <a:r>
              <a:rPr lang="ko-KR" altLang="en-US" sz="3200" b="1">
                <a:latin typeface="함초롬바탕"/>
                <a:ea typeface="함초롬바탕"/>
              </a:rPr>
              <a:t>. 군복무 경험을 통해 무엇이 변화하는가</a:t>
            </a:r>
            <a:endParaRPr lang="ko-KR" altLang="en-US" sz="3200" b="1">
              <a:latin typeface="함초롬바탕"/>
              <a:ea typeface="함초롬바탕"/>
            </a:endParaRPr>
          </a:p>
          <a:p>
            <a:pPr algn="l"/>
            <a:r>
              <a:rPr lang="en-US" altLang="ko-KR" sz="3200" b="1">
                <a:latin typeface="함초롬바탕"/>
                <a:ea typeface="함초롬바탕"/>
              </a:rPr>
              <a:t>Q</a:t>
            </a:r>
            <a:r>
              <a:rPr lang="ko-KR" altLang="en-US" sz="3200" b="1">
                <a:latin typeface="함초롬바탕"/>
                <a:ea typeface="함초롬바탕"/>
              </a:rPr>
              <a:t>. 군복무 경험의 변화가 존재하는가</a:t>
            </a:r>
            <a:endParaRPr lang="ko-KR" altLang="en-US" sz="32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606415"/>
          </a:xfrm>
        </p:spPr>
        <p:txBody>
          <a:bodyPr>
            <a:normAutofit lnSpcReduction="0"/>
          </a:bodyPr>
          <a:lstStyle/>
          <a:p>
            <a:pPr algn="l"/>
            <a:r>
              <a:rPr lang="ko-KR" altLang="en-US" sz="2800" b="1">
                <a:latin typeface="함초롬바탕"/>
                <a:ea typeface="함초롬바탕"/>
              </a:rPr>
              <a:t>2. 이론적 배경(지금까지 연구되어온 내용)</a:t>
            </a:r>
            <a:endParaRPr lang="ko-KR" altLang="en-US" sz="2800" b="1">
              <a:latin typeface="함초롬바탕"/>
              <a:ea typeface="함초롬바탕"/>
            </a:endParaRPr>
          </a:p>
          <a:p>
            <a:pPr algn="l"/>
            <a:endParaRPr lang="ko-KR" altLang="en-US" sz="2800" b="1">
              <a:latin typeface="함초롬바탕"/>
              <a:ea typeface="함초롬바탕"/>
            </a:endParaRPr>
          </a:p>
          <a:p>
            <a:pPr marL="2610326" indent="-2610326" algn="l"/>
            <a:r>
              <a:rPr lang="ko-KR" altLang="en-US" sz="2800" b="1">
                <a:latin typeface="함초롬바탕"/>
                <a:ea typeface="함초롬바탕"/>
              </a:rPr>
              <a:t>고려대학교 행동과학연구소(1979) : 심리사회적인 긍정적 변화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2610326" indent="-2610326" algn="l"/>
            <a:r>
              <a:rPr lang="ko-KR" altLang="en-US" sz="2800" b="1">
                <a:latin typeface="함초롬바탕"/>
                <a:ea typeface="함초롬바탕"/>
              </a:rPr>
              <a:t>김동현 등(1985) : 주체-자주의식,안보-통일의식 함양에 기여</a:t>
            </a:r>
            <a:endParaRPr lang="ko-KR" altLang="en-US" sz="2800" b="1">
              <a:latin typeface="함초롬바탕"/>
              <a:ea typeface="함초롬바탕"/>
            </a:endParaRPr>
          </a:p>
          <a:p>
            <a:pPr algn="l"/>
            <a:r>
              <a:rPr lang="ko-KR" altLang="en-US" sz="2800" b="1">
                <a:latin typeface="함초롬바탕"/>
                <a:ea typeface="함초롬바탕"/>
              </a:rPr>
              <a:t>장용성(1993) :정서적 독립효과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2700337" indent="-2700337" algn="l"/>
            <a:r>
              <a:rPr lang="ko-KR" altLang="en-US" sz="2800" b="1">
                <a:latin typeface="함초롬바탕"/>
                <a:ea typeface="함초롬바탕"/>
              </a:rPr>
              <a:t>윤진-김도환(1995) : 긍정적 사고의 감소, 여러 심리적변화에 대한 부분은 연령에 따른 변화임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1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606415"/>
          </a:xfrm>
        </p:spPr>
        <p:txBody>
          <a:bodyPr>
            <a:normAutofit lnSpcReduction="0"/>
          </a:bodyPr>
          <a:lstStyle/>
          <a:p>
            <a:pPr marL="2250281" indent="-2250281" algn="l"/>
            <a:r>
              <a:rPr lang="ko-KR" altLang="en-US" sz="2800" b="1">
                <a:latin typeface="함초롬바탕"/>
                <a:ea typeface="함초롬바탕"/>
              </a:rPr>
              <a:t>이동훈(1995) : 군과 사회에 대한 연계효과 거의 없음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2160270" indent="-2160270" algn="l"/>
            <a:r>
              <a:rPr lang="ko-KR" altLang="en-US" sz="2800" b="1">
                <a:latin typeface="함초롬바탕"/>
                <a:ea typeface="함초롬바탕"/>
              </a:rPr>
              <a:t>조성숙(1996) : 남성적 기질이 강한 경우 남성성을 강화시킴, 양성적 기질은 군복무로인한 영향 거의 없음</a:t>
            </a:r>
            <a:endParaRPr lang="ko-KR" altLang="en-US" sz="2800" b="1">
              <a:latin typeface="함초롬바탕"/>
              <a:ea typeface="함초롬바탕"/>
            </a:endParaRPr>
          </a:p>
          <a:p>
            <a:pPr algn="l"/>
            <a:endParaRPr lang="ko-KR" altLang="en-US" sz="2800" b="1">
              <a:latin typeface="함초롬바탕"/>
              <a:ea typeface="함초롬바탕"/>
            </a:endParaRPr>
          </a:p>
          <a:p>
            <a:pPr algn="l"/>
            <a:endParaRPr lang="ko-KR" altLang="en-US" sz="2800" b="1">
              <a:latin typeface="함초롬바탕"/>
              <a:ea typeface="함초롬바탕"/>
            </a:endParaRPr>
          </a:p>
          <a:p>
            <a:pPr algn="l"/>
            <a:r>
              <a:rPr lang="ko-KR" altLang="en-US" sz="2800" b="1">
                <a:latin typeface="함초롬바탕"/>
                <a:ea typeface="함초롬바탕"/>
              </a:rPr>
              <a:t>-&gt;연구방법론과 발달적 변화에 대한 개념적 측면에서 제한적인 측면이 있기에 군복무의 효과를 명효하게 밝히는데 어려움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20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606415"/>
          </a:xfrm>
        </p:spPr>
        <p:txBody>
          <a:bodyPr>
            <a:normAutofit lnSpcReduction="0"/>
          </a:bodyPr>
          <a:lstStyle/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3. 연구방법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-양적 연구방법에서 질적연구방법으로의 전환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-질적 연구방법의 일반적 절차에 따라 본 연구를 진행(심층면접)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-주제별 생애사 분석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-토대 이론 접근법을 활용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-대상: 연구자와 이전부터 알고지내던 사람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-면접시간: 1시간 40분 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2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94451"/>
          </a:xfrm>
        </p:spPr>
        <p:txBody>
          <a:bodyPr>
            <a:normAutofit lnSpcReduction="0"/>
          </a:bodyPr>
          <a:lstStyle/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4. 연구 결과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16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</a:t>
            </a:r>
            <a:r>
              <a:rPr lang="en-US" altLang="ko-KR" sz="2800" b="1">
                <a:latin typeface="함초롬바탕"/>
                <a:ea typeface="함초롬바탕"/>
              </a:rPr>
              <a:t>Levinson</a:t>
            </a:r>
            <a:r>
              <a:rPr lang="ko-KR" altLang="en-US" sz="2800" b="1">
                <a:latin typeface="함초롬바탕"/>
                <a:ea typeface="함초롬바탕"/>
              </a:rPr>
              <a:t>의 성인발달이론을 채택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11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1) 이전과의 결별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2800" b="1">
              <a:latin typeface="함초롬바탕"/>
              <a:ea typeface="함초롬바탕"/>
            </a:endParaRPr>
          </a:p>
          <a:p>
            <a:pPr marL="360045" indent="-360045" algn="l"/>
            <a:r>
              <a:rPr lang="ko-KR" altLang="en-US" sz="2800" b="1">
                <a:latin typeface="함초롬바탕"/>
                <a:ea typeface="함초롬바탕"/>
              </a:rPr>
              <a:t> : 끝맺는 과정과 시작하는 과정을 수반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360045" indent="-360045" algn="l"/>
            <a:r>
              <a:rPr lang="ko-KR" altLang="en-US" sz="2800" b="1">
                <a:latin typeface="함초롬바탕"/>
                <a:ea typeface="함초롬바탕"/>
              </a:rPr>
              <a:t>   (청소년기의 인생구조 마무리/성인이전기를 떠나는 것)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360045" indent="-360045" algn="l"/>
            <a:r>
              <a:rPr lang="en-US" altLang="ko-KR" sz="2800" b="1">
                <a:latin typeface="함초롬바탕"/>
                <a:ea typeface="함초롬바탕"/>
              </a:rPr>
              <a:t> :</a:t>
            </a:r>
            <a:r>
              <a:rPr lang="ko-KR" altLang="en-US" sz="2800" b="1">
                <a:latin typeface="함초롬바탕"/>
                <a:ea typeface="함초롬바탕"/>
              </a:rPr>
              <a:t> 군복무는 이전의 자기 생활로부터 완벽한 단절을 경험하게 하는데 이를 통해 자신의 정체에 대해 강하게 숙고하도록 만듦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2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94451"/>
          </a:xfrm>
        </p:spPr>
        <p:txBody>
          <a:bodyPr>
            <a:normAutofit lnSpcReduction="0"/>
          </a:bodyPr>
          <a:lstStyle/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2) 새로운 시작 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 </a:t>
            </a:r>
            <a:r>
              <a:rPr lang="en-US" altLang="ko-KR" sz="2800" b="1">
                <a:latin typeface="함초롬바탕"/>
                <a:ea typeface="함초롬바탕"/>
              </a:rPr>
              <a:t>Levinson: </a:t>
            </a:r>
            <a:r>
              <a:rPr lang="ko-KR" altLang="en-US" sz="2800" b="1">
                <a:latin typeface="함초롬바탕"/>
                <a:ea typeface="함초롬바탕"/>
              </a:rPr>
              <a:t>성인생활을 위한 기반을 닦는 것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1710213" indent="0" algn="l"/>
            <a:r>
              <a:rPr lang="ko-KR" altLang="en-US" sz="2800" b="1">
                <a:latin typeface="함초롬바탕"/>
                <a:ea typeface="함초롬바탕"/>
              </a:rPr>
              <a:t> 더욱더 확고한 선택, 좀더 세부적인 목표를 정의, 성인으로서 자신을 좀 더 높은 수준에서 정의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1710213" indent="0" algn="l"/>
            <a:endParaRPr lang="ko-KR" altLang="en-US" sz="2800" b="1">
              <a:latin typeface="함초롬바탕"/>
              <a:ea typeface="함초롬바탕"/>
            </a:endParaRPr>
          </a:p>
          <a:p>
            <a:pPr marL="630078" indent="-630078" algn="l"/>
            <a:r>
              <a:rPr lang="en-US" altLang="ko-KR" sz="2800" b="1">
                <a:latin typeface="함초롬바탕"/>
                <a:ea typeface="함초롬바탕"/>
              </a:rPr>
              <a:t> </a:t>
            </a:r>
            <a:r>
              <a:rPr lang="ko-KR" altLang="en-US" sz="2800" b="1">
                <a:latin typeface="함초롬바탕"/>
                <a:ea typeface="함초롬바탕"/>
              </a:rPr>
              <a:t>(1) 군복무 경험을 통해 다양성 경험, 조직생활에 대해 학습 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630078" indent="-630078" algn="l"/>
            <a:r>
              <a:rPr lang="ko-KR" altLang="en-US" sz="2800" b="1">
                <a:latin typeface="함초롬바탕"/>
                <a:ea typeface="함초롬바탕"/>
              </a:rPr>
              <a:t> (2) 군복무 경험을 통해 직장 생활을 연습해보는 기회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2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94451"/>
          </a:xfrm>
        </p:spPr>
        <p:txBody>
          <a:bodyPr>
            <a:normAutofit lnSpcReduction="0"/>
          </a:bodyPr>
          <a:lstStyle/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3) 재대 이후 - 성인기로의 진입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2800" b="1">
              <a:latin typeface="함초롬바탕"/>
              <a:ea typeface="함초롬바탕"/>
            </a:endParaRPr>
          </a:p>
          <a:p>
            <a:pPr marL="2250281" indent="-2250281" algn="l"/>
            <a:r>
              <a:rPr lang="en-US" altLang="ko-KR" sz="2800" b="1">
                <a:latin typeface="함초롬바탕"/>
                <a:ea typeface="함초롬바탕"/>
              </a:rPr>
              <a:t>a. </a:t>
            </a:r>
            <a:r>
              <a:rPr lang="ko-KR" altLang="en-US" sz="2800" b="1">
                <a:latin typeface="함초롬바탕"/>
                <a:ea typeface="함초롬바탕"/>
              </a:rPr>
              <a:t>외적인 측면: 경제적인 의존도 하락, 자율적, 책임감있는 새로운 역할이 준비됨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2800" b="1">
              <a:latin typeface="함초롬바탕"/>
              <a:ea typeface="함초롬바탕"/>
            </a:endParaRPr>
          </a:p>
          <a:p>
            <a:pPr marL="2250281" indent="-2250281" algn="l"/>
            <a:r>
              <a:rPr lang="en-US" altLang="ko-KR" sz="2800" b="1">
                <a:latin typeface="함초롬바탕"/>
                <a:ea typeface="함초롬바탕"/>
              </a:rPr>
              <a:t>b. </a:t>
            </a:r>
            <a:r>
              <a:rPr lang="ko-KR" altLang="en-US" sz="2800" b="1">
                <a:latin typeface="함초롬바탕"/>
                <a:ea typeface="함초롬바탕"/>
              </a:rPr>
              <a:t>내적인 측면: 자신과 부모와의 사이 구별, 가족들과 심리적 거리 발생, 부모에 대해 정서적 의존성 감소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 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2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94451"/>
          </a:xfrm>
        </p:spPr>
        <p:txBody>
          <a:bodyPr>
            <a:normAutofit lnSpcReduction="0"/>
          </a:bodyPr>
          <a:lstStyle/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5. 논의 및 제언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en-US" altLang="ko-KR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</a:t>
            </a:r>
            <a:r>
              <a:rPr lang="en-US" altLang="ko-KR" sz="2800" b="1">
                <a:latin typeface="함초롬바탕"/>
                <a:ea typeface="함초롬바탕"/>
              </a:rPr>
              <a:t>Levinson</a:t>
            </a:r>
            <a:r>
              <a:rPr lang="ko-KR" altLang="en-US" sz="2800" b="1">
                <a:latin typeface="함초롬바탕"/>
                <a:ea typeface="함초롬바탕"/>
              </a:rPr>
              <a:t>의 성인초기 전환기와 유사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180022" indent="-180022" algn="l"/>
            <a:r>
              <a:rPr lang="ko-KR" altLang="en-US" sz="2800" b="1">
                <a:latin typeface="함초롬바탕"/>
                <a:ea typeface="함초롬바탕"/>
              </a:rPr>
              <a:t>-군복무경험을 통한 조직생활에 대한 인식과 다양한 사람을 만남을 통한 인생의 선택범위의 확장 경험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180022" indent="-180022" algn="l"/>
            <a:r>
              <a:rPr lang="ko-KR" altLang="en-US" sz="2800" b="1">
                <a:latin typeface="함초롬바탕"/>
                <a:ea typeface="함초롬바탕"/>
              </a:rPr>
              <a:t>-군복무는 개인의 인생구조에 대해 일종의 프리즘 역할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180022" indent="-180022" algn="l"/>
            <a:r>
              <a:rPr lang="ko-KR" altLang="en-US" sz="2800" b="1">
                <a:latin typeface="함초롬바탕"/>
                <a:ea typeface="함초롬바탕"/>
              </a:rPr>
              <a:t>-군복무 경험은 성인 초기 전환기의 갈등과 맞아떨어질 경우 성인 초기로 넘어갈 수 있는 좋은계기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-좋은 상급자와의 만남(멘토경험)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-현역과 비 현역의 차이 분명히 존재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2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94451"/>
          </a:xfrm>
        </p:spPr>
        <p:txBody>
          <a:bodyPr>
            <a:normAutofit lnSpcReduction="0"/>
          </a:bodyPr>
          <a:lstStyle/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-다양한 유형에 대한 체계적인 표집을 실시하여 보다 설명력이 높은 모형을 세우는 것이 필요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endParaRPr lang="ko-KR" altLang="en-US" sz="2800" b="1">
              <a:latin typeface="함초롬바탕"/>
              <a:ea typeface="함초롬바탕"/>
            </a:endParaRPr>
          </a:p>
          <a:p>
            <a:pPr marL="0" indent="0" algn="l"/>
            <a:r>
              <a:rPr lang="ko-KR" altLang="en-US" sz="2800" b="1">
                <a:latin typeface="함초롬바탕"/>
                <a:ea typeface="함초롬바탕"/>
              </a:rPr>
              <a:t>: 이러한 작업을 통해 성공적인 군복무와 더불어 개개인의 삶의 질 향상, 군대 조직의 자원관리 및 교육에서 시사하는 바가 클 것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slides/slide2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>
            <a:spLocks noGrp="1"/>
          </p:cNvSpPr>
          <p:nvPr>
            <p:ph type="ctrTitle" idx="0"/>
          </p:nvPr>
        </p:nvSpPr>
        <p:spPr>
          <a:xfrm>
            <a:off x="685800" y="702945"/>
            <a:ext cx="7772400" cy="5894451"/>
          </a:xfrm>
        </p:spPr>
        <p:txBody>
          <a:bodyPr>
            <a:normAutofit lnSpcReduction="0"/>
          </a:bodyPr>
          <a:lstStyle/>
          <a:p>
            <a:pPr marL="0" indent="0"/>
            <a:r>
              <a:rPr lang="ko-KR" altLang="en-US" sz="2800" b="1">
                <a:latin typeface="함초롬바탕"/>
                <a:ea typeface="함초롬바탕"/>
              </a:rPr>
              <a:t>이상으로 발표를 마치겠습니다.</a:t>
            </a:r>
            <a:endParaRPr lang="ko-KR" altLang="en-US" sz="2800" b="1">
              <a:latin typeface="함초롬바탕"/>
              <a:ea typeface="함초롬바탕"/>
            </a:endParaRPr>
          </a:p>
          <a:p>
            <a:pPr marL="0" indent="0"/>
            <a:r>
              <a:rPr lang="ko-KR" altLang="en-US" sz="2800" b="1">
                <a:latin typeface="함초롬바탕"/>
                <a:ea typeface="함초롬바탕"/>
              </a:rPr>
              <a:t>감사합니다.</a:t>
            </a:r>
            <a:endParaRPr lang="ko-KR" altLang="en-US" sz="2800" b="1">
              <a:latin typeface="함초롬바탕"/>
              <a:ea typeface="함초롬바탕"/>
            </a:endParaRPr>
          </a:p>
        </p:txBody>
      </p:sp>
      <p:sp>
        <p:nvSpPr>
          <p:cNvPr id="5" name="직사각형 4"/>
          <p:cNvSpPr txBox="1"/>
          <p:nvPr/>
        </p:nvSpPr>
        <p:spPr>
          <a:xfrm>
            <a:off x="2879788" y="336232"/>
            <a:ext cx="3384423" cy="366713"/>
          </a:xfrm>
          <a:prstGeom prst="rect">
            <a:avLst/>
          </a:prstGeom>
        </p:spPr>
        <p:txBody>
          <a:bodyPr wrap="square">
            <a:spAutoFit/>
          </a:bodyPr>
          <a:p>
            <a:pPr/>
            <a:r>
              <a:rPr lang="ko-KR" altLang="en-US"/>
              <a:t>청소년 및 청년 교육목회 세미나</a:t>
            </a:r>
            <a:endParaRPr lang="ko-KR" altLang="en-US"/>
          </a:p>
        </p:txBody>
      </p:sp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1c3d62"/>
      </a:dk2>
      <a:lt2>
        <a:srgbClr val="e3dcc1"/>
      </a:lt2>
      <a:accent1>
        <a:srgbClr val="315f97"/>
      </a:accent1>
      <a:accent2>
        <a:srgbClr val="c75252"/>
      </a:accent2>
      <a:accent3>
        <a:srgbClr val="e9ae2b"/>
      </a:accent3>
      <a:accent4>
        <a:srgbClr val="699b37"/>
      </a:accent4>
      <a:accent5>
        <a:srgbClr val="358791"/>
      </a:accent5>
      <a:accent6>
        <a:srgbClr val="ca56a7"/>
      </a:accent6>
      <a:hlink>
        <a:srgbClr val="0000ff"/>
      </a:hlink>
      <a:folHlink>
        <a:srgbClr val="800080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Microsoft Corporation</ep:Company>
  <ep:TotalTime>0</ep:TotalTime>
  <ep:HyperlinkBase/>
  <ep:Application>Hancom Office Hanshow 2010</ep:Application>
  <ep:AppVersion>8.5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cp:category/>
  <cp:contentStatus>화면 슬라이드 쇼(4:3)</cp:contentStatus>
  <dcterms:created xsi:type="dcterms:W3CDTF">2013-05-05T10:09:01.889</dcterms:created>
  <dc:creator>Administrator</dc:creator>
  <dc:description/>
  <cp:keywords/>
  <cp:lastModifiedBy>Administrator</cp:lastModifiedBy>
  <dcterms:modified xsi:type="dcterms:W3CDTF">2013-05-12T10:53:29.736</dcterms:modified>
  <cp:revision>33</cp:revision>
  <dc:subject/>
  <dc:title>너 자신을 알라</dc:title>
</cp:coreProperties>
</file>